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sldIdLst>
    <p:sldId id="256" r:id="rId2"/>
    <p:sldId id="291" r:id="rId3"/>
    <p:sldId id="257" r:id="rId4"/>
    <p:sldId id="260" r:id="rId5"/>
    <p:sldId id="259" r:id="rId6"/>
    <p:sldId id="303" r:id="rId7"/>
    <p:sldId id="263" r:id="rId8"/>
    <p:sldId id="302" r:id="rId9"/>
    <p:sldId id="258" r:id="rId10"/>
    <p:sldId id="261" r:id="rId11"/>
    <p:sldId id="293" r:id="rId12"/>
    <p:sldId id="294" r:id="rId13"/>
    <p:sldId id="267" r:id="rId14"/>
    <p:sldId id="270" r:id="rId15"/>
    <p:sldId id="271" r:id="rId16"/>
    <p:sldId id="273" r:id="rId17"/>
    <p:sldId id="275" r:id="rId18"/>
    <p:sldId id="268" r:id="rId19"/>
    <p:sldId id="269" r:id="rId20"/>
    <p:sldId id="277" r:id="rId21"/>
    <p:sldId id="278" r:id="rId22"/>
    <p:sldId id="304" r:id="rId23"/>
    <p:sldId id="287" r:id="rId24"/>
    <p:sldId id="286" r:id="rId25"/>
    <p:sldId id="289" r:id="rId26"/>
    <p:sldId id="280" r:id="rId27"/>
    <p:sldId id="283" r:id="rId28"/>
    <p:sldId id="299" r:id="rId29"/>
    <p:sldId id="281" r:id="rId30"/>
    <p:sldId id="282" r:id="rId31"/>
    <p:sldId id="292" r:id="rId32"/>
    <p:sldId id="300" r:id="rId33"/>
    <p:sldId id="301" r:id="rId34"/>
    <p:sldId id="284" r:id="rId35"/>
    <p:sldId id="276" r:id="rId36"/>
    <p:sldId id="295" r:id="rId37"/>
    <p:sldId id="26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076A1-377B-4735-8BF5-8D2954AF32F1}" type="datetimeFigureOut">
              <a:rPr lang="en-US" smtClean="0"/>
              <a:pPr/>
              <a:t>8/20/2020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4923D-FDC5-4CEE-BDA2-8693571C31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B21C9-B55A-BD49-AB74-7F6942537E2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47562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599C1E0-8719-4103-B924-D9D9BBBC8E44}" type="datetimeFigureOut">
              <a:rPr lang="en-US" smtClean="0"/>
              <a:pPr/>
              <a:t>8/20/2020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F9720BB-7133-453D-A9E0-1EA74A27BA2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99C1E0-8719-4103-B924-D9D9BBBC8E44}"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0BB-7133-453D-A9E0-1EA74A27BA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99C1E0-8719-4103-B924-D9D9BBBC8E44}"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0BB-7133-453D-A9E0-1EA74A27BA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599C1E0-8719-4103-B924-D9D9BBBC8E44}" type="datetimeFigureOut">
              <a:rPr lang="en-US" smtClean="0"/>
              <a:pPr/>
              <a:t>8/20/2020</a:t>
            </a:fld>
            <a:endParaRPr lang="en-US"/>
          </a:p>
        </p:txBody>
      </p:sp>
      <p:sp>
        <p:nvSpPr>
          <p:cNvPr id="9" name="Slide Number Placeholder 8"/>
          <p:cNvSpPr>
            <a:spLocks noGrp="1"/>
          </p:cNvSpPr>
          <p:nvPr>
            <p:ph type="sldNum" sz="quarter" idx="15"/>
          </p:nvPr>
        </p:nvSpPr>
        <p:spPr/>
        <p:txBody>
          <a:bodyPr rtlCol="0"/>
          <a:lstStyle/>
          <a:p>
            <a:fld id="{5F9720BB-7133-453D-A9E0-1EA74A27BA2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599C1E0-8719-4103-B924-D9D9BBBC8E44}" type="datetimeFigureOut">
              <a:rPr lang="en-US" smtClean="0"/>
              <a:pPr/>
              <a:t>8/20/2020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F9720BB-7133-453D-A9E0-1EA74A27BA2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599C1E0-8719-4103-B924-D9D9BBBC8E44}"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720BB-7133-453D-A9E0-1EA74A27BA2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599C1E0-8719-4103-B924-D9D9BBBC8E44}"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720BB-7133-453D-A9E0-1EA74A27BA2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599C1E0-8719-4103-B924-D9D9BBBC8E44}" type="datetimeFigureOut">
              <a:rPr lang="en-US" smtClean="0"/>
              <a:pPr/>
              <a:t>8/20/2020</a:t>
            </a:fld>
            <a:endParaRPr lang="en-US"/>
          </a:p>
        </p:txBody>
      </p:sp>
      <p:sp>
        <p:nvSpPr>
          <p:cNvPr id="7" name="Slide Number Placeholder 6"/>
          <p:cNvSpPr>
            <a:spLocks noGrp="1"/>
          </p:cNvSpPr>
          <p:nvPr>
            <p:ph type="sldNum" sz="quarter" idx="11"/>
          </p:nvPr>
        </p:nvSpPr>
        <p:spPr/>
        <p:txBody>
          <a:bodyPr rtlCol="0"/>
          <a:lstStyle/>
          <a:p>
            <a:fld id="{5F9720BB-7133-453D-A9E0-1EA74A27BA2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9C1E0-8719-4103-B924-D9D9BBBC8E44}"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720BB-7133-453D-A9E0-1EA74A27BA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599C1E0-8719-4103-B924-D9D9BBBC8E44}" type="datetimeFigureOut">
              <a:rPr lang="en-US" smtClean="0"/>
              <a:pPr/>
              <a:t>8/20/2020</a:t>
            </a:fld>
            <a:endParaRPr lang="en-US"/>
          </a:p>
        </p:txBody>
      </p:sp>
      <p:sp>
        <p:nvSpPr>
          <p:cNvPr id="22" name="Slide Number Placeholder 21"/>
          <p:cNvSpPr>
            <a:spLocks noGrp="1"/>
          </p:cNvSpPr>
          <p:nvPr>
            <p:ph type="sldNum" sz="quarter" idx="15"/>
          </p:nvPr>
        </p:nvSpPr>
        <p:spPr/>
        <p:txBody>
          <a:bodyPr rtlCol="0"/>
          <a:lstStyle/>
          <a:p>
            <a:fld id="{5F9720BB-7133-453D-A9E0-1EA74A27BA2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599C1E0-8719-4103-B924-D9D9BBBC8E44}" type="datetimeFigureOut">
              <a:rPr lang="en-US" smtClean="0"/>
              <a:pPr/>
              <a:t>8/20/2020</a:t>
            </a:fld>
            <a:endParaRPr lang="en-US"/>
          </a:p>
        </p:txBody>
      </p:sp>
      <p:sp>
        <p:nvSpPr>
          <p:cNvPr id="18" name="Slide Number Placeholder 17"/>
          <p:cNvSpPr>
            <a:spLocks noGrp="1"/>
          </p:cNvSpPr>
          <p:nvPr>
            <p:ph type="sldNum" sz="quarter" idx="11"/>
          </p:nvPr>
        </p:nvSpPr>
        <p:spPr/>
        <p:txBody>
          <a:bodyPr rtlCol="0"/>
          <a:lstStyle/>
          <a:p>
            <a:fld id="{5F9720BB-7133-453D-A9E0-1EA74A27BA2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99C1E0-8719-4103-B924-D9D9BBBC8E44}" type="datetimeFigureOut">
              <a:rPr lang="en-US" smtClean="0"/>
              <a:pPr/>
              <a:t>8/20/2020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F9720BB-7133-453D-A9E0-1EA74A27BA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User\Desktop\Transgender%20surgery\SRS\Roshan%20Abhesinh%20Pateliya%20to%20Roshani\VID_20180216_100039.mp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62000"/>
            <a:ext cx="6172200" cy="1894362"/>
          </a:xfrm>
        </p:spPr>
        <p:txBody>
          <a:bodyPr/>
          <a:lstStyle/>
          <a:p>
            <a:r>
              <a:rPr lang="en-US" dirty="0" smtClean="0"/>
              <a:t>Transgender surgery– Male to female</a:t>
            </a:r>
            <a:endParaRPr lang="en-US" dirty="0"/>
          </a:p>
        </p:txBody>
      </p:sp>
      <p:sp>
        <p:nvSpPr>
          <p:cNvPr id="3" name="Subtitle 2"/>
          <p:cNvSpPr>
            <a:spLocks noGrp="1"/>
          </p:cNvSpPr>
          <p:nvPr>
            <p:ph type="subTitle" idx="1"/>
          </p:nvPr>
        </p:nvSpPr>
        <p:spPr>
          <a:xfrm>
            <a:off x="2286000" y="3124200"/>
            <a:ext cx="6172200" cy="3124200"/>
          </a:xfrm>
        </p:spPr>
        <p:txBody>
          <a:bodyPr>
            <a:normAutofit fontScale="77500" lnSpcReduction="20000"/>
          </a:bodyPr>
          <a:lstStyle/>
          <a:p>
            <a:endParaRPr lang="en-US" sz="2800" dirty="0" smtClean="0"/>
          </a:p>
          <a:p>
            <a:pPr algn="ctr"/>
            <a:r>
              <a:rPr lang="en-US" sz="3000" dirty="0" smtClean="0"/>
              <a:t>By:</a:t>
            </a:r>
          </a:p>
          <a:p>
            <a:pPr algn="ctr"/>
            <a:endParaRPr lang="en-US" sz="3000" dirty="0" smtClean="0"/>
          </a:p>
          <a:p>
            <a:pPr algn="ctr"/>
            <a:r>
              <a:rPr lang="en-US" sz="4600" dirty="0" smtClean="0"/>
              <a:t>Dr. </a:t>
            </a:r>
            <a:r>
              <a:rPr lang="en-US" sz="4600" dirty="0" err="1" smtClean="0"/>
              <a:t>Priyank</a:t>
            </a:r>
            <a:r>
              <a:rPr lang="en-US" sz="4600" dirty="0" smtClean="0"/>
              <a:t>  </a:t>
            </a:r>
            <a:r>
              <a:rPr lang="en-US" sz="4600" dirty="0" err="1" smtClean="0"/>
              <a:t>Katwala</a:t>
            </a:r>
            <a:r>
              <a:rPr lang="en-US" sz="3000" dirty="0" smtClean="0"/>
              <a:t> (</a:t>
            </a:r>
            <a:r>
              <a:rPr lang="en-US" sz="3000" dirty="0" err="1" smtClean="0"/>
              <a:t>M.Ch</a:t>
            </a:r>
            <a:r>
              <a:rPr lang="en-US" sz="3000" dirty="0" smtClean="0"/>
              <a:t>.)</a:t>
            </a:r>
          </a:p>
          <a:p>
            <a:pPr algn="ctr"/>
            <a:r>
              <a:rPr lang="en-US" sz="3000" dirty="0" smtClean="0"/>
              <a:t>Assistant Professor</a:t>
            </a:r>
          </a:p>
          <a:p>
            <a:pPr algn="ctr"/>
            <a:r>
              <a:rPr lang="en-US" sz="3000" dirty="0" smtClean="0"/>
              <a:t>Department Of Plastic Surgery</a:t>
            </a:r>
          </a:p>
          <a:p>
            <a:pPr algn="ctr"/>
            <a:r>
              <a:rPr lang="en-US" sz="3000" dirty="0" smtClean="0"/>
              <a:t>SBKSMI &amp; RC</a:t>
            </a:r>
            <a:endParaRPr lang="en-US" sz="3000" dirty="0" smtClean="0"/>
          </a:p>
          <a:p>
            <a:pPr algn="ctr"/>
            <a:endParaRPr lang="en-US" sz="3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305800" cy="4873752"/>
          </a:xfrm>
        </p:spPr>
        <p:txBody>
          <a:bodyPr>
            <a:normAutofit/>
          </a:bodyPr>
          <a:lstStyle/>
          <a:p>
            <a:pPr>
              <a:buNone/>
            </a:pPr>
            <a:r>
              <a:rPr lang="en-US" dirty="0" smtClean="0"/>
              <a:t>	But in transsexuals, the nucleus has sex reversed structure.</a:t>
            </a:r>
          </a:p>
          <a:p>
            <a:pPr>
              <a:buNone/>
            </a:pPr>
            <a:endParaRPr lang="en-US" dirty="0" smtClean="0"/>
          </a:p>
          <a:p>
            <a:pPr>
              <a:buNone/>
            </a:pPr>
            <a:r>
              <a:rPr lang="en-US" b="1" dirty="0" smtClean="0"/>
              <a:t>Genetic</a:t>
            </a:r>
            <a:r>
              <a:rPr lang="en-US" dirty="0" smtClean="0"/>
              <a:t>– </a:t>
            </a:r>
            <a:r>
              <a:rPr lang="en-US" dirty="0" err="1" smtClean="0"/>
              <a:t>Transwomen</a:t>
            </a:r>
            <a:r>
              <a:rPr lang="en-US" dirty="0" smtClean="0"/>
              <a:t> have more longer version of gene which modifies action of testosterone.</a:t>
            </a:r>
          </a:p>
          <a:p>
            <a:pPr>
              <a:buNone/>
            </a:pPr>
            <a:endParaRPr lang="en-US" dirty="0" smtClean="0"/>
          </a:p>
          <a:p>
            <a:pPr>
              <a:buNone/>
            </a:pPr>
            <a:endParaRPr lang="en-US" dirty="0" smtClean="0"/>
          </a:p>
          <a:p>
            <a:pPr>
              <a:buNone/>
            </a:pPr>
            <a:endParaRPr lang="en-US" dirty="0" smtClean="0"/>
          </a:p>
          <a:p>
            <a:pPr>
              <a:buNone/>
            </a:pPr>
            <a:r>
              <a:rPr lang="en-US" dirty="0" smtClean="0"/>
              <a:t>Reduce testosterone action &amp; </a:t>
            </a:r>
            <a:r>
              <a:rPr lang="en-US" dirty="0" err="1" smtClean="0"/>
              <a:t>masculinisation</a:t>
            </a:r>
            <a:r>
              <a:rPr lang="en-US" dirty="0" smtClean="0"/>
              <a:t> of fetal brain</a:t>
            </a:r>
          </a:p>
          <a:p>
            <a:pPr>
              <a:buNone/>
            </a:pPr>
            <a:endParaRPr lang="en-US" dirty="0"/>
          </a:p>
        </p:txBody>
      </p:sp>
      <p:sp>
        <p:nvSpPr>
          <p:cNvPr id="4" name="Down Arrow 3"/>
          <p:cNvSpPr/>
          <p:nvPr/>
        </p:nvSpPr>
        <p:spPr>
          <a:xfrm>
            <a:off x="3733800" y="3886200"/>
            <a:ext cx="484632"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PROBLEMS OF TRANSGENDERS</a:t>
            </a:r>
            <a:r>
              <a:rPr lang="en-US" dirty="0" smtClean="0"/>
              <a:t/>
            </a:r>
            <a:br>
              <a:rPr lang="en-US" dirty="0" smtClean="0"/>
            </a:br>
            <a:endParaRPr lang="en-US" dirty="0"/>
          </a:p>
        </p:txBody>
      </p:sp>
      <p:sp>
        <p:nvSpPr>
          <p:cNvPr id="3" name="Content Placeholder 2"/>
          <p:cNvSpPr>
            <a:spLocks noGrp="1"/>
          </p:cNvSpPr>
          <p:nvPr>
            <p:ph sz="quarter" idx="1"/>
          </p:nvPr>
        </p:nvSpPr>
        <p:spPr>
          <a:xfrm>
            <a:off x="228600" y="1295400"/>
            <a:ext cx="8077200" cy="5334000"/>
          </a:xfrm>
        </p:spPr>
        <p:txBody>
          <a:bodyPr>
            <a:normAutofit lnSpcReduction="10000"/>
          </a:bodyPr>
          <a:lstStyle/>
          <a:p>
            <a:r>
              <a:rPr lang="en-US" b="1" dirty="0" smtClean="0"/>
              <a:t>1. Discrimination: </a:t>
            </a:r>
            <a:r>
              <a:rPr lang="en-US" dirty="0" smtClean="0"/>
              <a:t>in terms of education, employment, entertainment, justice etc.</a:t>
            </a:r>
          </a:p>
          <a:p>
            <a:r>
              <a:rPr lang="en-US" b="1" dirty="0" smtClean="0"/>
              <a:t>2. Disrespect:</a:t>
            </a:r>
            <a:r>
              <a:rPr lang="en-US" dirty="0" smtClean="0"/>
              <a:t>  in all aspects of life except in few cases like after the birth of a child for their blessings or to bless the newly wedded couple.</a:t>
            </a:r>
          </a:p>
          <a:p>
            <a:r>
              <a:rPr lang="en-US" b="1" dirty="0" smtClean="0"/>
              <a:t>3. Downtrodden:. </a:t>
            </a:r>
            <a:r>
              <a:rPr lang="en-US" dirty="0" smtClean="0"/>
              <a:t>These people are treated badly or oppressed by people in power. They are prone to struggle for social justice because of their identity as Transgender.</a:t>
            </a:r>
          </a:p>
          <a:p>
            <a:r>
              <a:rPr lang="en-US" b="1" dirty="0" smtClean="0"/>
              <a:t>4. Child Nabbing:.</a:t>
            </a:r>
            <a:r>
              <a:rPr lang="en-US" dirty="0" smtClean="0"/>
              <a:t> They always search for those babies/ infants/ children who are born with this feature of Transgender. Once they come to know, they try to nab the child from their parents.</a:t>
            </a:r>
          </a:p>
          <a:p>
            <a:r>
              <a:rPr lang="en-US" b="1" dirty="0" smtClean="0"/>
              <a:t>5. Prostitution:.</a:t>
            </a:r>
            <a:r>
              <a:rPr lang="en-US" dirty="0" smtClean="0"/>
              <a:t> They are forced to enter the prostitution by their community friends or relatives.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001000" cy="6248400"/>
          </a:xfrm>
        </p:spPr>
        <p:txBody>
          <a:bodyPr>
            <a:normAutofit/>
          </a:bodyPr>
          <a:lstStyle/>
          <a:p>
            <a:endParaRPr lang="en-US" b="1" dirty="0" smtClean="0"/>
          </a:p>
          <a:p>
            <a:r>
              <a:rPr lang="en-US" b="1" dirty="0" smtClean="0"/>
              <a:t>6.Forced to leave parental home: </a:t>
            </a:r>
            <a:r>
              <a:rPr lang="en-US" dirty="0" smtClean="0"/>
              <a:t>they are forced and pressurize to leave the parental home by the society as they cant be a part and parcel of normal community and class.</a:t>
            </a:r>
          </a:p>
          <a:p>
            <a:r>
              <a:rPr lang="en-US" b="1" dirty="0" smtClean="0"/>
              <a:t>7.Unwanted attention: </a:t>
            </a:r>
            <a:r>
              <a:rPr lang="en-US" dirty="0" smtClean="0"/>
              <a:t>People give unwanted attention in public. They try to create the scene by insulting, punishing, abusing or cursing them.</a:t>
            </a:r>
          </a:p>
          <a:p>
            <a:r>
              <a:rPr lang="en-US" b="1" dirty="0" smtClean="0"/>
              <a:t>8. Rejection of entry: </a:t>
            </a:r>
            <a:r>
              <a:rPr lang="en-US" dirty="0" smtClean="0"/>
              <a:t> At religious places, public places like hotels, restaurants, theaters, parks etc.</a:t>
            </a:r>
          </a:p>
          <a:p>
            <a:r>
              <a:rPr lang="en-US" b="1" dirty="0" smtClean="0"/>
              <a:t>9. Rape and verbal and physical abuse:</a:t>
            </a:r>
            <a:r>
              <a:rPr lang="en-US" dirty="0" smtClean="0"/>
              <a:t> most common..</a:t>
            </a:r>
          </a:p>
          <a:p>
            <a:r>
              <a:rPr lang="en-US" b="1" dirty="0" smtClean="0"/>
              <a:t>10. Lack of educational facilities: </a:t>
            </a:r>
            <a:r>
              <a:rPr lang="en-US" dirty="0" smtClean="0"/>
              <a:t> Like normal people, they are not entitled to take education in schools and colleges.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229600" cy="6172200"/>
          </a:xfrm>
        </p:spPr>
        <p:txBody>
          <a:bodyPr>
            <a:normAutofit/>
          </a:bodyPr>
          <a:lstStyle/>
          <a:p>
            <a:endParaRPr lang="en-US" sz="3900" dirty="0" smtClean="0">
              <a:solidFill>
                <a:prstClr val="black"/>
              </a:solidFill>
            </a:endParaRPr>
          </a:p>
          <a:p>
            <a:r>
              <a:rPr lang="en-US" dirty="0" smtClean="0">
                <a:solidFill>
                  <a:prstClr val="black"/>
                </a:solidFill>
              </a:rPr>
              <a:t>11. STI and HIV/AIDS</a:t>
            </a:r>
          </a:p>
          <a:p>
            <a:pPr>
              <a:buNone/>
            </a:pPr>
            <a:endParaRPr lang="en-US" dirty="0" smtClean="0">
              <a:solidFill>
                <a:prstClr val="black"/>
              </a:solidFill>
            </a:endParaRPr>
          </a:p>
          <a:p>
            <a:r>
              <a:rPr lang="en-US" dirty="0" smtClean="0">
                <a:solidFill>
                  <a:prstClr val="black"/>
                </a:solidFill>
              </a:rPr>
              <a:t>12. Human Trafficking</a:t>
            </a:r>
          </a:p>
          <a:p>
            <a:pPr>
              <a:buNone/>
            </a:pPr>
            <a:endParaRPr lang="en-US" dirty="0" smtClean="0">
              <a:solidFill>
                <a:prstClr val="black"/>
              </a:solidFill>
            </a:endParaRPr>
          </a:p>
          <a:p>
            <a:r>
              <a:rPr lang="en-US" dirty="0" smtClean="0">
                <a:solidFill>
                  <a:prstClr val="black"/>
                </a:solidFill>
              </a:rPr>
              <a:t>13.They experience high rates of psychological distress, attempted suicide, abuse of drugs and alcohol.</a:t>
            </a:r>
          </a:p>
          <a:p>
            <a:endParaRPr lang="en-US" dirty="0"/>
          </a:p>
        </p:txBody>
      </p:sp>
      <p:sp>
        <p:nvSpPr>
          <p:cNvPr id="4" name="Rectangle 3"/>
          <p:cNvSpPr/>
          <p:nvPr/>
        </p:nvSpPr>
        <p:spPr>
          <a:xfrm>
            <a:off x="228600" y="4876800"/>
            <a:ext cx="7620000" cy="1754326"/>
          </a:xfrm>
          <a:prstGeom prst="rect">
            <a:avLst/>
          </a:prstGeom>
        </p:spPr>
        <p:txBody>
          <a:bodyPr wrap="square">
            <a:spAutoFit/>
          </a:bodyPr>
          <a:lstStyle/>
          <a:p>
            <a:r>
              <a:rPr lang="en-US" dirty="0" smtClean="0"/>
              <a:t>  .</a:t>
            </a:r>
          </a:p>
          <a:p>
            <a:r>
              <a:rPr lang="en-US" b="1" dirty="0" smtClean="0"/>
              <a:t>(International Research Journal of Human Resources and Social Sciences (IRJHRSS)</a:t>
            </a:r>
            <a:endParaRPr lang="en-US" dirty="0" smtClean="0"/>
          </a:p>
          <a:p>
            <a:r>
              <a:rPr lang="en-US" b="1" dirty="0" smtClean="0"/>
              <a:t>PROBLEMS OF TRANSGENDER IN INDIA: A STUDY FROM SOCIALEXCLUSION TO SOCIAL INCLUSION</a:t>
            </a:r>
          </a:p>
          <a:p>
            <a:r>
              <a:rPr lang="en-US" b="1" dirty="0" err="1" smtClean="0"/>
              <a:t>Vol</a:t>
            </a:r>
            <a:r>
              <a:rPr lang="en-US" b="1" dirty="0" smtClean="0"/>
              <a:t> 4, Issue 4, April 2017.)</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WPATH SOC 2012</a:t>
            </a:r>
            <a:br>
              <a:rPr lang="en-US" b="1" dirty="0"/>
            </a:br>
            <a:r>
              <a:rPr lang="en-US" sz="1600" b="1" dirty="0"/>
              <a:t>World Professional Association for Transgender Health,  Standards of Care 2012</a:t>
            </a:r>
            <a:endParaRPr lang="en-US" b="1" dirty="0"/>
          </a:p>
        </p:txBody>
      </p:sp>
      <p:sp>
        <p:nvSpPr>
          <p:cNvPr id="3" name="Content Placeholder 2"/>
          <p:cNvSpPr>
            <a:spLocks noGrp="1"/>
          </p:cNvSpPr>
          <p:nvPr>
            <p:ph sz="quarter" idx="1"/>
          </p:nvPr>
        </p:nvSpPr>
        <p:spPr>
          <a:xfrm>
            <a:off x="457200" y="1676400"/>
            <a:ext cx="8001000" cy="5181600"/>
          </a:xfrm>
        </p:spPr>
        <p:txBody>
          <a:bodyPr>
            <a:normAutofit fontScale="85000" lnSpcReduction="20000"/>
          </a:bodyPr>
          <a:lstStyle/>
          <a:p>
            <a:pPr marL="0" indent="0">
              <a:buNone/>
            </a:pPr>
            <a:r>
              <a:rPr lang="en-US" sz="2800" b="1" dirty="0" smtClean="0"/>
              <a:t>Flexible Standards </a:t>
            </a:r>
            <a:endParaRPr lang="en-US" sz="2800" b="1" dirty="0"/>
          </a:p>
          <a:p>
            <a:pPr lvl="1"/>
            <a:r>
              <a:rPr lang="en-US" sz="2800" dirty="0"/>
              <a:t>To promote optimal health care </a:t>
            </a:r>
          </a:p>
          <a:p>
            <a:pPr lvl="1"/>
            <a:r>
              <a:rPr lang="en-US" sz="2800" dirty="0"/>
              <a:t>To guide treatment of people experiencing gender </a:t>
            </a:r>
            <a:r>
              <a:rPr lang="en-US" sz="2800" dirty="0" err="1" smtClean="0"/>
              <a:t>dysphoria</a:t>
            </a:r>
            <a:r>
              <a:rPr lang="en-US" sz="2800" dirty="0" smtClean="0"/>
              <a:t>.</a:t>
            </a:r>
          </a:p>
          <a:p>
            <a:pPr lvl="1">
              <a:buNone/>
            </a:pPr>
            <a:endParaRPr lang="en-US" sz="2800" b="1" dirty="0" smtClean="0"/>
          </a:p>
          <a:p>
            <a:pPr lvl="1">
              <a:buNone/>
            </a:pPr>
            <a:r>
              <a:rPr lang="en-US" sz="2800" b="1" dirty="0" smtClean="0"/>
              <a:t>Multidisciplinary approach:</a:t>
            </a:r>
          </a:p>
          <a:p>
            <a:pPr lvl="1">
              <a:buNone/>
            </a:pPr>
            <a:r>
              <a:rPr lang="en-US" sz="2800" dirty="0" smtClean="0"/>
              <a:t>Psychiatrist/ Psychologist</a:t>
            </a:r>
          </a:p>
          <a:p>
            <a:pPr lvl="1">
              <a:buNone/>
            </a:pPr>
            <a:r>
              <a:rPr lang="en-US" sz="2800" dirty="0" smtClean="0"/>
              <a:t>Endocrinologist</a:t>
            </a:r>
          </a:p>
          <a:p>
            <a:pPr lvl="1">
              <a:buNone/>
            </a:pPr>
            <a:r>
              <a:rPr lang="en-US" sz="2800" dirty="0" smtClean="0"/>
              <a:t>Plastic surgeon</a:t>
            </a:r>
          </a:p>
          <a:p>
            <a:pPr lvl="1">
              <a:buNone/>
            </a:pPr>
            <a:r>
              <a:rPr lang="en-US" sz="2800" dirty="0" smtClean="0"/>
              <a:t>Urologist</a:t>
            </a:r>
          </a:p>
          <a:p>
            <a:pPr lvl="1">
              <a:buNone/>
            </a:pPr>
            <a:r>
              <a:rPr lang="en-US" sz="2800" dirty="0" err="1" smtClean="0"/>
              <a:t>Ent</a:t>
            </a:r>
            <a:r>
              <a:rPr lang="en-US" sz="2800" dirty="0" smtClean="0"/>
              <a:t> surgeon</a:t>
            </a:r>
          </a:p>
          <a:p>
            <a:pPr lvl="1">
              <a:buNone/>
            </a:pPr>
            <a:r>
              <a:rPr lang="en-US" sz="2800" dirty="0" smtClean="0"/>
              <a:t>Lawyer</a:t>
            </a:r>
          </a:p>
          <a:p>
            <a:pPr lvl="1">
              <a:buNone/>
            </a:pPr>
            <a:endParaRPr lang="en-US" sz="2800" dirty="0"/>
          </a:p>
          <a:p>
            <a:pPr marL="0" indent="0">
              <a:buNone/>
            </a:pPr>
            <a:r>
              <a:rPr lang="en-US" sz="2800" b="1" dirty="0" smtClean="0"/>
              <a:t> </a:t>
            </a:r>
            <a:endParaRPr lang="en-US" sz="2800" b="1" dirty="0"/>
          </a:p>
        </p:txBody>
      </p:sp>
      <p:sp>
        <p:nvSpPr>
          <p:cNvPr id="4" name="TextBox 3"/>
          <p:cNvSpPr txBox="1"/>
          <p:nvPr/>
        </p:nvSpPr>
        <p:spPr>
          <a:xfrm>
            <a:off x="6477000" y="6248400"/>
            <a:ext cx="2362201" cy="369332"/>
          </a:xfrm>
          <a:prstGeom prst="rect">
            <a:avLst/>
          </a:prstGeom>
          <a:noFill/>
        </p:spPr>
        <p:txBody>
          <a:bodyPr wrap="square" rtlCol="0">
            <a:spAutoFit/>
          </a:bodyPr>
          <a:lstStyle/>
          <a:p>
            <a:r>
              <a:rPr lang="en-US" dirty="0">
                <a:solidFill>
                  <a:prstClr val="black"/>
                </a:solidFill>
              </a:rPr>
              <a:t>WPATH SOC 2012</a:t>
            </a:r>
          </a:p>
        </p:txBody>
      </p:sp>
    </p:spTree>
    <p:extLst>
      <p:ext uri="{BB962C8B-B14F-4D97-AF65-F5344CB8AC3E}">
        <p14:creationId xmlns:p14="http://schemas.microsoft.com/office/powerpoint/2010/main" xmlns="" val="2496726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9"/>
            <a:ext cx="8458200" cy="1325563"/>
          </a:xfrm>
        </p:spPr>
        <p:txBody>
          <a:bodyPr/>
          <a:lstStyle/>
          <a:p>
            <a:r>
              <a:rPr lang="en-US" dirty="0"/>
              <a:t>How to start:  Criteria for Hormones</a:t>
            </a:r>
          </a:p>
        </p:txBody>
      </p:sp>
      <p:sp>
        <p:nvSpPr>
          <p:cNvPr id="3" name="Content Placeholder 2"/>
          <p:cNvSpPr>
            <a:spLocks noGrp="1"/>
          </p:cNvSpPr>
          <p:nvPr>
            <p:ph sz="quarter" idx="1"/>
          </p:nvPr>
        </p:nvSpPr>
        <p:spPr>
          <a:xfrm>
            <a:off x="628650" y="1825625"/>
            <a:ext cx="8210550" cy="4351338"/>
          </a:xfrm>
        </p:spPr>
        <p:txBody>
          <a:bodyPr>
            <a:normAutofit/>
          </a:bodyPr>
          <a:lstStyle/>
          <a:p>
            <a:r>
              <a:rPr lang="en-US" dirty="0"/>
              <a:t>Persistent, well documented Gender </a:t>
            </a:r>
            <a:r>
              <a:rPr lang="en-US" dirty="0" err="1" smtClean="0"/>
              <a:t>Dysphoria</a:t>
            </a:r>
            <a:r>
              <a:rPr lang="en-US" dirty="0" smtClean="0"/>
              <a:t> (letter from one MHP) </a:t>
            </a:r>
            <a:endParaRPr lang="en-US" dirty="0"/>
          </a:p>
          <a:p>
            <a:r>
              <a:rPr lang="en-US" dirty="0"/>
              <a:t>Capacity to make informed decision and consent</a:t>
            </a:r>
          </a:p>
          <a:p>
            <a:r>
              <a:rPr lang="en-US" dirty="0"/>
              <a:t>Age of Majority (some different standards for &lt;18)</a:t>
            </a:r>
          </a:p>
          <a:p>
            <a:r>
              <a:rPr lang="en-US" dirty="0"/>
              <a:t>Significant medical issues reasonably </a:t>
            </a:r>
            <a:r>
              <a:rPr lang="en-US" dirty="0" smtClean="0"/>
              <a:t>controlled</a:t>
            </a:r>
          </a:p>
          <a:p>
            <a:r>
              <a:rPr lang="en-US" dirty="0" smtClean="0"/>
              <a:t>A real life experience of at least 3 months prior to hormone therapy or 3 months period of psychotherapy.</a:t>
            </a:r>
          </a:p>
          <a:p>
            <a:r>
              <a:rPr lang="en-US" dirty="0" smtClean="0"/>
              <a:t>Expected changes---Time course:  1 month to 3 years</a:t>
            </a:r>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p:cNvSpPr txBox="1"/>
          <p:nvPr/>
        </p:nvSpPr>
        <p:spPr>
          <a:xfrm>
            <a:off x="6019800" y="6063917"/>
            <a:ext cx="2819401" cy="369332"/>
          </a:xfrm>
          <a:prstGeom prst="rect">
            <a:avLst/>
          </a:prstGeom>
          <a:noFill/>
        </p:spPr>
        <p:txBody>
          <a:bodyPr wrap="square" rtlCol="0">
            <a:spAutoFit/>
          </a:bodyPr>
          <a:lstStyle/>
          <a:p>
            <a:r>
              <a:rPr lang="en-US" dirty="0">
                <a:solidFill>
                  <a:prstClr val="black"/>
                </a:solidFill>
              </a:rPr>
              <a:t>WPATH SOC 2012</a:t>
            </a:r>
          </a:p>
        </p:txBody>
      </p:sp>
    </p:spTree>
    <p:extLst>
      <p:ext uri="{BB962C8B-B14F-4D97-AF65-F5344CB8AC3E}">
        <p14:creationId xmlns:p14="http://schemas.microsoft.com/office/powerpoint/2010/main" xmlns="" val="2868808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42"/>
            <a:ext cx="7886700" cy="838033"/>
          </a:xfrm>
        </p:spPr>
        <p:txBody>
          <a:bodyPr/>
          <a:lstStyle/>
          <a:p>
            <a:r>
              <a:rPr lang="en-US" dirty="0"/>
              <a:t>Medication Regimens</a:t>
            </a:r>
          </a:p>
        </p:txBody>
      </p:sp>
      <p:sp>
        <p:nvSpPr>
          <p:cNvPr id="3" name="Content Placeholder 2"/>
          <p:cNvSpPr>
            <a:spLocks noGrp="1"/>
          </p:cNvSpPr>
          <p:nvPr>
            <p:ph sz="quarter" idx="1"/>
          </p:nvPr>
        </p:nvSpPr>
        <p:spPr>
          <a:xfrm>
            <a:off x="381005" y="1524000"/>
            <a:ext cx="3733795" cy="5029200"/>
          </a:xfrm>
        </p:spPr>
        <p:txBody>
          <a:bodyPr>
            <a:normAutofit lnSpcReduction="10000"/>
          </a:bodyPr>
          <a:lstStyle/>
          <a:p>
            <a:pPr marL="0" indent="0">
              <a:buNone/>
            </a:pPr>
            <a:r>
              <a:rPr lang="en-US" b="1" u="sng" dirty="0"/>
              <a:t>Feminizing  (</a:t>
            </a:r>
            <a:r>
              <a:rPr lang="en-US" b="1" u="sng" dirty="0" err="1"/>
              <a:t>MtF</a:t>
            </a:r>
            <a:r>
              <a:rPr lang="en-US" b="1" u="sng" dirty="0"/>
              <a:t>)</a:t>
            </a:r>
          </a:p>
          <a:p>
            <a:pPr marL="0" indent="0">
              <a:buNone/>
            </a:pPr>
            <a:endParaRPr lang="en-US" u="sng" dirty="0"/>
          </a:p>
          <a:p>
            <a:pPr marL="0" indent="0">
              <a:buNone/>
            </a:pPr>
            <a:r>
              <a:rPr lang="en-US" dirty="0"/>
              <a:t>Estradiol  </a:t>
            </a:r>
          </a:p>
          <a:p>
            <a:pPr lvl="1"/>
            <a:r>
              <a:rPr lang="en-US" sz="2800" dirty="0"/>
              <a:t>Oral – </a:t>
            </a:r>
            <a:r>
              <a:rPr lang="en-US" sz="2800" dirty="0" smtClean="0"/>
              <a:t> 1-2 mg/day</a:t>
            </a:r>
            <a:endParaRPr lang="en-US" sz="2800" dirty="0"/>
          </a:p>
          <a:p>
            <a:pPr lvl="1">
              <a:buNone/>
            </a:pPr>
            <a:endParaRPr lang="en-US" sz="2800" dirty="0"/>
          </a:p>
          <a:p>
            <a:pPr lvl="2"/>
            <a:endParaRPr lang="en-US" dirty="0"/>
          </a:p>
          <a:p>
            <a:pPr lvl="1"/>
            <a:r>
              <a:rPr lang="en-US" sz="2800" dirty="0"/>
              <a:t>IM </a:t>
            </a:r>
            <a:r>
              <a:rPr lang="en-US" sz="2800" dirty="0" smtClean="0"/>
              <a:t>– MPA once every month </a:t>
            </a:r>
            <a:endParaRPr lang="en-US" sz="2800" dirty="0"/>
          </a:p>
          <a:p>
            <a:pPr lvl="1"/>
            <a:endParaRPr lang="en-US" dirty="0"/>
          </a:p>
          <a:p>
            <a:pPr marL="0" indent="0">
              <a:buNone/>
            </a:pPr>
            <a:r>
              <a:rPr lang="en-US" dirty="0"/>
              <a:t>Spironolactone </a:t>
            </a:r>
          </a:p>
          <a:p>
            <a:pPr lvl="1"/>
            <a:r>
              <a:rPr lang="en-US" sz="2800" dirty="0"/>
              <a:t>Oral – 25 </a:t>
            </a:r>
            <a:r>
              <a:rPr lang="en-US" sz="2800" dirty="0" smtClean="0"/>
              <a:t>mg</a:t>
            </a:r>
            <a:endParaRPr lang="en-US" sz="2800" dirty="0"/>
          </a:p>
        </p:txBody>
      </p:sp>
      <p:sp>
        <p:nvSpPr>
          <p:cNvPr id="7" name="Content Placeholder 2"/>
          <p:cNvSpPr>
            <a:spLocks noGrp="1"/>
          </p:cNvSpPr>
          <p:nvPr>
            <p:ph sz="quarter" idx="1"/>
          </p:nvPr>
        </p:nvSpPr>
        <p:spPr>
          <a:xfrm>
            <a:off x="4495800" y="1600200"/>
            <a:ext cx="3886200" cy="4953000"/>
          </a:xfrm>
        </p:spPr>
        <p:txBody>
          <a:bodyPr>
            <a:normAutofit fontScale="92500" lnSpcReduction="20000"/>
          </a:bodyPr>
          <a:lstStyle/>
          <a:p>
            <a:pPr marL="0" indent="0">
              <a:buNone/>
            </a:pPr>
            <a:r>
              <a:rPr lang="en-US" sz="2800" b="1" u="sng" dirty="0" smtClean="0"/>
              <a:t>Contraindications:</a:t>
            </a:r>
            <a:endParaRPr lang="en-US" b="1" u="sng" dirty="0"/>
          </a:p>
          <a:p>
            <a:pPr marL="0" indent="0">
              <a:buNone/>
            </a:pPr>
            <a:endParaRPr lang="en-US" dirty="0"/>
          </a:p>
          <a:p>
            <a:pPr marL="0" indent="0">
              <a:buNone/>
            </a:pPr>
            <a:r>
              <a:rPr lang="en-US" sz="3000" dirty="0"/>
              <a:t>Estrogen </a:t>
            </a:r>
          </a:p>
          <a:p>
            <a:pPr marL="457200" lvl="1" indent="0">
              <a:buNone/>
            </a:pPr>
            <a:r>
              <a:rPr lang="en-US" sz="2600" dirty="0"/>
              <a:t>Absolute</a:t>
            </a:r>
          </a:p>
          <a:p>
            <a:pPr lvl="2"/>
            <a:r>
              <a:rPr lang="en-US" sz="2200" dirty="0"/>
              <a:t>Estrogen-sensitive cancer</a:t>
            </a:r>
          </a:p>
          <a:p>
            <a:pPr lvl="2"/>
            <a:r>
              <a:rPr lang="en-US" sz="2200" dirty="0"/>
              <a:t>End stage chronic liver disease</a:t>
            </a:r>
          </a:p>
          <a:p>
            <a:pPr marL="457200" lvl="1" indent="0">
              <a:buNone/>
            </a:pPr>
            <a:r>
              <a:rPr lang="en-US" sz="2600" dirty="0"/>
              <a:t>Relative</a:t>
            </a:r>
          </a:p>
          <a:p>
            <a:pPr lvl="2"/>
            <a:r>
              <a:rPr lang="en-US" sz="2200" dirty="0"/>
              <a:t>Thrombosis </a:t>
            </a:r>
            <a:endParaRPr lang="en-US" sz="1900" dirty="0"/>
          </a:p>
          <a:p>
            <a:pPr marL="0" indent="0">
              <a:buNone/>
            </a:pPr>
            <a:endParaRPr lang="en-US" sz="3000" dirty="0"/>
          </a:p>
          <a:p>
            <a:pPr marL="0" indent="0">
              <a:buNone/>
            </a:pPr>
            <a:r>
              <a:rPr lang="en-US" sz="3000" dirty="0"/>
              <a:t>Spiro Relative</a:t>
            </a:r>
          </a:p>
          <a:p>
            <a:pPr lvl="1"/>
            <a:r>
              <a:rPr lang="en-US" sz="2600" dirty="0"/>
              <a:t>hyperkalemia</a:t>
            </a:r>
          </a:p>
          <a:p>
            <a:endParaRPr lang="en-US" dirty="0"/>
          </a:p>
        </p:txBody>
      </p:sp>
    </p:spTree>
    <p:extLst>
      <p:ext uri="{BB962C8B-B14F-4D97-AF65-F5344CB8AC3E}">
        <p14:creationId xmlns:p14="http://schemas.microsoft.com/office/powerpoint/2010/main" xmlns="" val="1971254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11383"/>
            <a:ext cx="2362200" cy="2492990"/>
          </a:xfrm>
          <a:prstGeom prst="rect">
            <a:avLst/>
          </a:prstGeom>
          <a:noFill/>
        </p:spPr>
        <p:txBody>
          <a:bodyPr wrap="square" rtlCol="0">
            <a:spAutoFit/>
          </a:bodyPr>
          <a:lstStyle/>
          <a:p>
            <a:r>
              <a:rPr lang="en-US" sz="3200" dirty="0">
                <a:solidFill>
                  <a:srgbClr val="C00000"/>
                </a:solidFill>
              </a:rPr>
              <a:t>Changes with </a:t>
            </a:r>
            <a:r>
              <a:rPr lang="en-US" sz="3200" dirty="0" smtClean="0">
                <a:solidFill>
                  <a:srgbClr val="C00000"/>
                </a:solidFill>
              </a:rPr>
              <a:t>Feminizing</a:t>
            </a:r>
            <a:endParaRPr lang="en-US" sz="3200" dirty="0">
              <a:solidFill>
                <a:srgbClr val="C00000"/>
              </a:solidFill>
            </a:endParaRPr>
          </a:p>
          <a:p>
            <a:r>
              <a:rPr lang="en-US" sz="3200" dirty="0">
                <a:solidFill>
                  <a:srgbClr val="C00000"/>
                </a:solidFill>
              </a:rPr>
              <a:t>Hormones</a:t>
            </a:r>
          </a:p>
          <a:p>
            <a:endParaRPr lang="en-US" sz="2800" dirty="0">
              <a:solidFill>
                <a:prstClr val="black"/>
              </a:solidFill>
            </a:endParaRPr>
          </a:p>
        </p:txBody>
      </p:sp>
      <p:sp>
        <p:nvSpPr>
          <p:cNvPr id="5" name="TextBox 4"/>
          <p:cNvSpPr txBox="1"/>
          <p:nvPr/>
        </p:nvSpPr>
        <p:spPr>
          <a:xfrm>
            <a:off x="152400" y="6129010"/>
            <a:ext cx="2286000" cy="523220"/>
          </a:xfrm>
          <a:prstGeom prst="rect">
            <a:avLst/>
          </a:prstGeom>
          <a:noFill/>
        </p:spPr>
        <p:txBody>
          <a:bodyPr wrap="square" rtlCol="0">
            <a:spAutoFit/>
          </a:bodyPr>
          <a:lstStyle/>
          <a:p>
            <a:r>
              <a:rPr lang="en-US" sz="1400" dirty="0"/>
              <a:t>Source: </a:t>
            </a:r>
            <a:r>
              <a:rPr lang="en-US" sz="1400" dirty="0" err="1"/>
              <a:t>WPATH’s</a:t>
            </a:r>
            <a:r>
              <a:rPr lang="en-US" sz="1400" dirty="0"/>
              <a:t> </a:t>
            </a:r>
            <a:r>
              <a:rPr lang="en-US" sz="1400" i="1" dirty="0"/>
              <a:t>Standards of Care, v. 7,</a:t>
            </a:r>
            <a:r>
              <a:rPr lang="en-US" sz="1400" dirty="0"/>
              <a:t> 2012.</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2" y="0"/>
            <a:ext cx="6660037" cy="6858000"/>
          </a:xfrm>
          <a:prstGeom prst="rect">
            <a:avLst/>
          </a:prstGeom>
        </p:spPr>
      </p:pic>
    </p:spTree>
    <p:extLst>
      <p:ext uri="{BB962C8B-B14F-4D97-AF65-F5344CB8AC3E}">
        <p14:creationId xmlns:p14="http://schemas.microsoft.com/office/powerpoint/2010/main" xmlns="" val="719139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6481"/>
            <a:ext cx="8077200" cy="1015663"/>
          </a:xfrm>
          <a:prstGeom prst="rect">
            <a:avLst/>
          </a:prstGeom>
          <a:noFill/>
        </p:spPr>
        <p:txBody>
          <a:bodyPr wrap="square" rtlCol="0">
            <a:spAutoFit/>
          </a:bodyPr>
          <a:lstStyle/>
          <a:p>
            <a:pPr algn="ctr"/>
            <a:r>
              <a:rPr lang="en-US" sz="3000" b="1" dirty="0">
                <a:solidFill>
                  <a:prstClr val="black"/>
                </a:solidFill>
              </a:rPr>
              <a:t>Criteria for Breast/Chest Surgery (One </a:t>
            </a:r>
            <a:r>
              <a:rPr lang="en-US" sz="3000" b="1" dirty="0" err="1">
                <a:solidFill>
                  <a:prstClr val="black"/>
                </a:solidFill>
              </a:rPr>
              <a:t>MHP</a:t>
            </a:r>
            <a:r>
              <a:rPr lang="en-US" sz="3000" b="1" dirty="0">
                <a:solidFill>
                  <a:prstClr val="black"/>
                </a:solidFill>
              </a:rPr>
              <a:t> Referral</a:t>
            </a:r>
            <a:r>
              <a:rPr lang="en-US" sz="3000" dirty="0">
                <a:solidFill>
                  <a:prstClr val="black"/>
                </a:solidFill>
              </a:rPr>
              <a:t>)</a:t>
            </a:r>
          </a:p>
        </p:txBody>
      </p:sp>
      <p:sp>
        <p:nvSpPr>
          <p:cNvPr id="3" name="TextBox 2"/>
          <p:cNvSpPr txBox="1"/>
          <p:nvPr/>
        </p:nvSpPr>
        <p:spPr>
          <a:xfrm>
            <a:off x="381000" y="685807"/>
            <a:ext cx="8763000" cy="4708981"/>
          </a:xfrm>
          <a:prstGeom prst="rect">
            <a:avLst/>
          </a:prstGeom>
          <a:noFill/>
        </p:spPr>
        <p:txBody>
          <a:bodyPr wrap="square" rtlCol="0">
            <a:spAutoFit/>
          </a:bodyPr>
          <a:lstStyle/>
          <a:p>
            <a:endParaRPr lang="en-US" sz="3000" u="sng" dirty="0" smtClean="0">
              <a:solidFill>
                <a:prstClr val="black"/>
              </a:solidFill>
            </a:endParaRPr>
          </a:p>
          <a:p>
            <a:r>
              <a:rPr lang="en-US" sz="2400" u="sng" dirty="0" smtClean="0">
                <a:solidFill>
                  <a:prstClr val="black"/>
                </a:solidFill>
              </a:rPr>
              <a:t>Criteria for breast augmentation (implants/</a:t>
            </a:r>
            <a:r>
              <a:rPr lang="en-US" sz="2400" u="sng" dirty="0" err="1" smtClean="0">
                <a:solidFill>
                  <a:prstClr val="black"/>
                </a:solidFill>
              </a:rPr>
              <a:t>lipofilling</a:t>
            </a:r>
            <a:r>
              <a:rPr lang="en-US" sz="2400" u="sng" dirty="0" smtClean="0">
                <a:solidFill>
                  <a:prstClr val="black"/>
                </a:solidFill>
              </a:rPr>
              <a:t>) in </a:t>
            </a:r>
            <a:r>
              <a:rPr lang="en-US" sz="2400" u="sng" dirty="0" err="1" smtClean="0">
                <a:solidFill>
                  <a:prstClr val="black"/>
                </a:solidFill>
              </a:rPr>
              <a:t>MtF</a:t>
            </a:r>
            <a:r>
              <a:rPr lang="en-US" sz="2400" u="sng" dirty="0" smtClean="0">
                <a:solidFill>
                  <a:prstClr val="black"/>
                </a:solidFill>
              </a:rPr>
              <a:t> patients:</a:t>
            </a:r>
          </a:p>
          <a:p>
            <a:endParaRPr lang="en-US" sz="2400" dirty="0">
              <a:solidFill>
                <a:prstClr val="black"/>
              </a:solidFill>
            </a:endParaRPr>
          </a:p>
          <a:p>
            <a:pPr marL="457200" indent="-457200">
              <a:buFont typeface="+mj-lt"/>
              <a:buAutoNum type="arabicPeriod"/>
            </a:pPr>
            <a:r>
              <a:rPr lang="en-US" sz="2400" dirty="0" smtClean="0">
                <a:solidFill>
                  <a:prstClr val="black"/>
                </a:solidFill>
              </a:rPr>
              <a:t>Persistent</a:t>
            </a:r>
            <a:r>
              <a:rPr lang="en-US" sz="2400" dirty="0">
                <a:solidFill>
                  <a:prstClr val="black"/>
                </a:solidFill>
              </a:rPr>
              <a:t>, well-documented gender dysphoria</a:t>
            </a:r>
          </a:p>
          <a:p>
            <a:pPr marL="342900" indent="-342900">
              <a:buFontTx/>
              <a:buAutoNum type="arabicPeriod"/>
            </a:pPr>
            <a:r>
              <a:rPr lang="en-US" sz="2400" dirty="0">
                <a:solidFill>
                  <a:prstClr val="black"/>
                </a:solidFill>
              </a:rPr>
              <a:t>Capacity to make a fully informed decision and to </a:t>
            </a:r>
            <a:r>
              <a:rPr lang="en-US" sz="2400" dirty="0" smtClean="0">
                <a:solidFill>
                  <a:prstClr val="black"/>
                </a:solidFill>
              </a:rPr>
              <a:t>consent </a:t>
            </a:r>
            <a:r>
              <a:rPr lang="en-US" sz="2400" dirty="0">
                <a:solidFill>
                  <a:prstClr val="black"/>
                </a:solidFill>
              </a:rPr>
              <a:t>for treatment;</a:t>
            </a:r>
          </a:p>
          <a:p>
            <a:pPr marL="342900" indent="-342900">
              <a:buFontTx/>
              <a:buAutoNum type="arabicPeriod"/>
            </a:pPr>
            <a:r>
              <a:rPr lang="en-US" sz="2400" dirty="0">
                <a:solidFill>
                  <a:prstClr val="black"/>
                </a:solidFill>
              </a:rPr>
              <a:t>Age of majority (if younger, follow </a:t>
            </a:r>
            <a:r>
              <a:rPr lang="en-US" sz="2400" dirty="0" err="1">
                <a:solidFill>
                  <a:prstClr val="black"/>
                </a:solidFill>
              </a:rPr>
              <a:t>SOC</a:t>
            </a:r>
            <a:r>
              <a:rPr lang="en-US" sz="2400" dirty="0">
                <a:solidFill>
                  <a:prstClr val="black"/>
                </a:solidFill>
              </a:rPr>
              <a:t> for children &amp; adolescents);</a:t>
            </a:r>
          </a:p>
          <a:p>
            <a:pPr marL="342900" indent="-342900">
              <a:buFontTx/>
              <a:buAutoNum type="arabicPeriod"/>
            </a:pPr>
            <a:r>
              <a:rPr lang="en-US" sz="2400" dirty="0">
                <a:solidFill>
                  <a:prstClr val="black"/>
                </a:solidFill>
              </a:rPr>
              <a:t>If significant medical or mental health concerns are present, they must be reasonably well controlled.</a:t>
            </a:r>
          </a:p>
          <a:p>
            <a:pPr marL="342900" indent="-342900"/>
            <a:endParaRPr lang="en-US" sz="3000" dirty="0">
              <a:solidFill>
                <a:prstClr val="black"/>
              </a:solidFill>
            </a:endParaRPr>
          </a:p>
        </p:txBody>
      </p:sp>
      <p:sp>
        <p:nvSpPr>
          <p:cNvPr id="4" name="TextBox 3"/>
          <p:cNvSpPr txBox="1"/>
          <p:nvPr/>
        </p:nvSpPr>
        <p:spPr>
          <a:xfrm>
            <a:off x="723900" y="6318111"/>
            <a:ext cx="8077200" cy="369332"/>
          </a:xfrm>
          <a:prstGeom prst="rect">
            <a:avLst/>
          </a:prstGeom>
          <a:noFill/>
        </p:spPr>
        <p:txBody>
          <a:bodyPr wrap="square" rtlCol="0">
            <a:spAutoFit/>
          </a:bodyPr>
          <a:lstStyle/>
          <a:p>
            <a:pPr algn="r"/>
            <a:r>
              <a:rPr lang="en-US" dirty="0" smtClean="0">
                <a:solidFill>
                  <a:prstClr val="black"/>
                </a:solidFill>
              </a:rPr>
              <a:t>(WPATH</a:t>
            </a:r>
            <a:r>
              <a:rPr lang="en-US" dirty="0">
                <a:solidFill>
                  <a:prstClr val="black"/>
                </a:solidFill>
              </a:rPr>
              <a:t>, </a:t>
            </a:r>
            <a:r>
              <a:rPr lang="en-US" i="1" dirty="0">
                <a:solidFill>
                  <a:prstClr val="black"/>
                </a:solidFill>
              </a:rPr>
              <a:t>Standards of Care, 7</a:t>
            </a:r>
            <a:r>
              <a:rPr lang="en-US" i="1" baseline="30000" dirty="0">
                <a:solidFill>
                  <a:prstClr val="black"/>
                </a:solidFill>
              </a:rPr>
              <a:t>th</a:t>
            </a:r>
            <a:r>
              <a:rPr lang="en-US" i="1" dirty="0">
                <a:solidFill>
                  <a:prstClr val="black"/>
                </a:solidFill>
              </a:rPr>
              <a:t> version,</a:t>
            </a:r>
            <a:r>
              <a:rPr lang="en-US" dirty="0">
                <a:solidFill>
                  <a:prstClr val="black"/>
                </a:solidFill>
              </a:rPr>
              <a:t> </a:t>
            </a:r>
            <a:r>
              <a:rPr lang="en-US" dirty="0" smtClean="0">
                <a:solidFill>
                  <a:prstClr val="black"/>
                </a:solidFill>
              </a:rPr>
              <a:t>2012).</a:t>
            </a:r>
            <a:endParaRPr lang="en-US" dirty="0">
              <a:solidFill>
                <a:prstClr val="black"/>
              </a:solidFill>
            </a:endParaRPr>
          </a:p>
        </p:txBody>
      </p:sp>
    </p:spTree>
    <p:extLst>
      <p:ext uri="{BB962C8B-B14F-4D97-AF65-F5344CB8AC3E}">
        <p14:creationId xmlns:p14="http://schemas.microsoft.com/office/powerpoint/2010/main" xmlns="" val="2912947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solidFill>
                  <a:prstClr val="black"/>
                </a:solidFill>
              </a:rPr>
              <a:t>It is recommended that </a:t>
            </a:r>
            <a:r>
              <a:rPr lang="en-US" dirty="0" err="1" smtClean="0">
                <a:solidFill>
                  <a:prstClr val="black"/>
                </a:solidFill>
              </a:rPr>
              <a:t>MtF</a:t>
            </a:r>
            <a:r>
              <a:rPr lang="en-US" dirty="0" smtClean="0">
                <a:solidFill>
                  <a:prstClr val="black"/>
                </a:solidFill>
              </a:rPr>
              <a:t> patients undergo feminizing hormone therapy (minimum 12 months) prior to breast augmentation surgery. The purpose is to maximize breast growth in order to obtain better aesthetic results</a:t>
            </a:r>
            <a:r>
              <a:rPr lang="en-US" sz="2800" dirty="0" smtClean="0">
                <a:solidFill>
                  <a:prstClr val="black"/>
                </a:solidFill>
              </a:rPr>
              <a:t>.</a:t>
            </a:r>
          </a:p>
          <a:p>
            <a:pPr>
              <a:buNone/>
            </a:pPr>
            <a:endParaRPr lang="en-US" sz="2000" dirty="0" smtClean="0"/>
          </a:p>
          <a:p>
            <a:pPr>
              <a:buNone/>
            </a:pPr>
            <a:r>
              <a:rPr lang="en-US" sz="2000" dirty="0" smtClean="0"/>
              <a:t>(Treating a Transgender Patient: Overview of the Guidelines</a:t>
            </a:r>
          </a:p>
          <a:p>
            <a:pPr>
              <a:buNone/>
            </a:pPr>
            <a:r>
              <a:rPr lang="en-US" sz="2000" dirty="0" smtClean="0"/>
              <a:t>Cory </a:t>
            </a:r>
            <a:r>
              <a:rPr lang="en-US" sz="2000" dirty="0" err="1" smtClean="0"/>
              <a:t>Wilczynski</a:t>
            </a:r>
            <a:r>
              <a:rPr lang="en-US" sz="2000" dirty="0" smtClean="0"/>
              <a:t>, MD., Mary Ann </a:t>
            </a:r>
            <a:r>
              <a:rPr lang="en-US" sz="2000" dirty="0" err="1" smtClean="0"/>
              <a:t>Emanuele</a:t>
            </a:r>
            <a:r>
              <a:rPr lang="en-US" sz="2000" dirty="0" smtClean="0"/>
              <a:t>, MD</a:t>
            </a:r>
          </a:p>
          <a:p>
            <a:pPr>
              <a:buNone/>
            </a:pPr>
            <a:r>
              <a:rPr lang="en-US" sz="2000" dirty="0" smtClean="0"/>
              <a:t>Postgraduate Medicine, Volume 126, Issue 7, November 2014, ISSN – 0032-5481, e-ISSN – 1941-9260)</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a:t>
            </a:r>
            <a:endParaRPr lang="en-US" dirty="0"/>
          </a:p>
        </p:txBody>
      </p:sp>
      <p:sp>
        <p:nvSpPr>
          <p:cNvPr id="3" name="Content Placeholder 2"/>
          <p:cNvSpPr>
            <a:spLocks noGrp="1"/>
          </p:cNvSpPr>
          <p:nvPr>
            <p:ph sz="quarter" idx="1"/>
          </p:nvPr>
        </p:nvSpPr>
        <p:spPr>
          <a:xfrm>
            <a:off x="457200" y="1600200"/>
            <a:ext cx="7696200" cy="4873752"/>
          </a:xfrm>
        </p:spPr>
        <p:txBody>
          <a:bodyPr>
            <a:normAutofit/>
          </a:bodyPr>
          <a:lstStyle/>
          <a:p>
            <a:r>
              <a:rPr lang="en-US" dirty="0" smtClean="0"/>
              <a:t>In 1945– Sir Harold </a:t>
            </a:r>
            <a:r>
              <a:rPr lang="en-US" dirty="0" err="1" smtClean="0"/>
              <a:t>Delf</a:t>
            </a:r>
            <a:r>
              <a:rPr lang="en-US" dirty="0" smtClean="0"/>
              <a:t> </a:t>
            </a:r>
            <a:r>
              <a:rPr lang="en-US" dirty="0" err="1" smtClean="0"/>
              <a:t>Gillies</a:t>
            </a:r>
            <a:r>
              <a:rPr lang="en-US" dirty="0" smtClean="0"/>
              <a:t> with Ralph Millard– 1</a:t>
            </a:r>
            <a:r>
              <a:rPr lang="en-US" baseline="30000" dirty="0" smtClean="0"/>
              <a:t>st</a:t>
            </a:r>
            <a:r>
              <a:rPr lang="en-US" dirty="0" smtClean="0"/>
              <a:t> sex change surgery– F to M</a:t>
            </a:r>
          </a:p>
          <a:p>
            <a:r>
              <a:rPr lang="en-US" dirty="0" smtClean="0"/>
              <a:t>In 1951, he did 1</a:t>
            </a:r>
            <a:r>
              <a:rPr lang="en-US" baseline="30000" dirty="0" smtClean="0"/>
              <a:t>st</a:t>
            </a:r>
            <a:r>
              <a:rPr lang="en-US" dirty="0" smtClean="0"/>
              <a:t> male to female sex change surgery.</a:t>
            </a:r>
          </a:p>
          <a:p>
            <a:r>
              <a:rPr lang="en-US" dirty="0" smtClean="0"/>
              <a:t>In 1967, British Laws allowed sex change surgery.</a:t>
            </a:r>
          </a:p>
          <a:p>
            <a:r>
              <a:rPr lang="en-US" dirty="0" smtClean="0"/>
              <a:t>In 1972, American Medical Association sanctioned it as treatment for gender </a:t>
            </a:r>
            <a:r>
              <a:rPr lang="en-US" dirty="0" err="1" smtClean="0"/>
              <a:t>dysphoria</a:t>
            </a:r>
            <a:r>
              <a:rPr lang="en-US" dirty="0" smtClean="0"/>
              <a:t>.</a:t>
            </a:r>
          </a:p>
          <a:p>
            <a:r>
              <a:rPr lang="en-US" dirty="0" smtClean="0"/>
              <a:t>In Japan, 1</a:t>
            </a:r>
            <a:r>
              <a:rPr lang="en-US" baseline="30000" dirty="0" smtClean="0"/>
              <a:t>st</a:t>
            </a:r>
            <a:r>
              <a:rPr lang="en-US" dirty="0" smtClean="0"/>
              <a:t> legal sex change( F to M) was done in 1998.</a:t>
            </a:r>
          </a:p>
          <a:p>
            <a:r>
              <a:rPr lang="en-US" dirty="0" smtClean="0"/>
              <a:t>In </a:t>
            </a:r>
            <a:r>
              <a:rPr lang="en-US" dirty="0" err="1" smtClean="0"/>
              <a:t>Vadodara</a:t>
            </a:r>
            <a:r>
              <a:rPr lang="en-US" dirty="0" smtClean="0"/>
              <a:t>, 1</a:t>
            </a:r>
            <a:r>
              <a:rPr lang="en-US" baseline="30000" dirty="0" smtClean="0"/>
              <a:t>st</a:t>
            </a:r>
            <a:r>
              <a:rPr lang="en-US" dirty="0" smtClean="0"/>
              <a:t> male to female sex change was performed in October 2015.</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Autofit/>
          </a:bodyPr>
          <a:lstStyle/>
          <a:p>
            <a:pPr algn="ctr"/>
            <a:r>
              <a:rPr lang="en-US" sz="3200" b="1" dirty="0" smtClean="0"/>
              <a:t/>
            </a:r>
            <a:br>
              <a:rPr lang="en-US" sz="3200" b="1" dirty="0" smtClean="0"/>
            </a:br>
            <a:r>
              <a:rPr lang="en-US" sz="2800" b="1" dirty="0" smtClean="0"/>
              <a:t>PREREQUISITES FOR GENDER AFFIRMATION SURGERY</a:t>
            </a:r>
            <a:r>
              <a:rPr lang="en-US" sz="2400" dirty="0" smtClean="0"/>
              <a:t/>
            </a:r>
            <a:br>
              <a:rPr lang="en-US" sz="2400" dirty="0" smtClean="0"/>
            </a:br>
            <a:endParaRPr lang="en-US" sz="2400" dirty="0"/>
          </a:p>
        </p:txBody>
      </p:sp>
      <p:sp>
        <p:nvSpPr>
          <p:cNvPr id="3" name="Content Placeholder 2"/>
          <p:cNvSpPr>
            <a:spLocks noGrp="1"/>
          </p:cNvSpPr>
          <p:nvPr>
            <p:ph sz="quarter" idx="1"/>
          </p:nvPr>
        </p:nvSpPr>
        <p:spPr>
          <a:xfrm>
            <a:off x="152400" y="1066800"/>
            <a:ext cx="8991600" cy="4724400"/>
          </a:xfrm>
        </p:spPr>
        <p:txBody>
          <a:bodyPr>
            <a:noAutofit/>
          </a:bodyPr>
          <a:lstStyle/>
          <a:p>
            <a:endParaRPr lang="en-US" b="1" dirty="0" smtClean="0"/>
          </a:p>
          <a:p>
            <a:r>
              <a:rPr lang="en-US" b="1" dirty="0" smtClean="0"/>
              <a:t>Firm diagnosis for the transsexual condition. </a:t>
            </a:r>
          </a:p>
          <a:p>
            <a:pPr>
              <a:buNone/>
            </a:pPr>
            <a:r>
              <a:rPr lang="en-US" b="1" dirty="0" smtClean="0"/>
              <a:t>The criteria are:</a:t>
            </a:r>
          </a:p>
          <a:p>
            <a:pPr>
              <a:buNone/>
            </a:pPr>
            <a:r>
              <a:rPr lang="en-US" dirty="0" smtClean="0"/>
              <a:t>1. A sense of discomfort (distress) about one’s sex.</a:t>
            </a:r>
          </a:p>
          <a:p>
            <a:pPr>
              <a:buNone/>
            </a:pPr>
            <a:r>
              <a:rPr lang="en-US" dirty="0" smtClean="0"/>
              <a:t>2. A wish to be rid of one’s genitalia and to live</a:t>
            </a:r>
          </a:p>
          <a:p>
            <a:pPr>
              <a:buNone/>
            </a:pPr>
            <a:r>
              <a:rPr lang="en-US" dirty="0" smtClean="0"/>
              <a:t>	life as of the opposite sex.</a:t>
            </a:r>
          </a:p>
          <a:p>
            <a:pPr>
              <a:buNone/>
            </a:pPr>
            <a:r>
              <a:rPr lang="en-US" dirty="0" smtClean="0"/>
              <a:t>3. This discomfort has been continuously present for a min. of 2 years.</a:t>
            </a:r>
          </a:p>
          <a:p>
            <a:pPr>
              <a:buNone/>
            </a:pPr>
            <a:r>
              <a:rPr lang="en-US" dirty="0" smtClean="0"/>
              <a:t>4. An absence of physical intersex or genetic abnormality.</a:t>
            </a:r>
          </a:p>
          <a:p>
            <a:pPr>
              <a:buNone/>
            </a:pPr>
            <a:r>
              <a:rPr lang="en-US" dirty="0" smtClean="0"/>
              <a:t>5. Absence of a mental disorder such as schizophrenia</a:t>
            </a:r>
            <a:endParaRPr lang="en-US" dirty="0"/>
          </a:p>
        </p:txBody>
      </p:sp>
      <p:sp>
        <p:nvSpPr>
          <p:cNvPr id="4" name="Rectangle 3"/>
          <p:cNvSpPr/>
          <p:nvPr/>
        </p:nvSpPr>
        <p:spPr>
          <a:xfrm>
            <a:off x="228600" y="6019800"/>
            <a:ext cx="8458200" cy="646331"/>
          </a:xfrm>
          <a:prstGeom prst="rect">
            <a:avLst/>
          </a:prstGeom>
        </p:spPr>
        <p:txBody>
          <a:bodyPr wrap="square">
            <a:spAutoFit/>
          </a:bodyPr>
          <a:lstStyle/>
          <a:p>
            <a:r>
              <a:rPr lang="en-US" b="1" dirty="0" smtClean="0"/>
              <a:t>(Treating transsexuals in India: History, prerequisites for surgery and legal issues. </a:t>
            </a:r>
            <a:r>
              <a:rPr lang="en-US" dirty="0" smtClean="0"/>
              <a:t>Indian J </a:t>
            </a:r>
            <a:r>
              <a:rPr lang="en-US" dirty="0" err="1" smtClean="0"/>
              <a:t>Plast</a:t>
            </a:r>
            <a:r>
              <a:rPr lang="en-US" dirty="0" smtClean="0"/>
              <a:t> </a:t>
            </a:r>
            <a:r>
              <a:rPr lang="en-US" dirty="0" err="1" smtClean="0"/>
              <a:t>Surg</a:t>
            </a:r>
            <a:r>
              <a:rPr lang="en-US" dirty="0" smtClean="0"/>
              <a:t> July-December 2009 </a:t>
            </a:r>
            <a:r>
              <a:rPr lang="en-US" dirty="0" err="1" smtClean="0"/>
              <a:t>Vol</a:t>
            </a:r>
            <a:r>
              <a:rPr lang="en-US" dirty="0" smtClean="0"/>
              <a:t> 42 Issue 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001000" cy="5711952"/>
          </a:xfrm>
        </p:spPr>
        <p:txBody>
          <a:bodyPr>
            <a:normAutofit/>
          </a:bodyPr>
          <a:lstStyle/>
          <a:p>
            <a:r>
              <a:rPr lang="en-US" dirty="0" smtClean="0"/>
              <a:t>Requirement of referral letters from mental health professionals---</a:t>
            </a:r>
          </a:p>
          <a:p>
            <a:pPr>
              <a:buNone/>
            </a:pPr>
            <a:r>
              <a:rPr lang="en-US" dirty="0" smtClean="0"/>
              <a:t>	1) Letter from one mental health professional is required for instituting hormone therapy, or for breast surgery.</a:t>
            </a:r>
          </a:p>
          <a:p>
            <a:pPr>
              <a:buNone/>
            </a:pPr>
            <a:endParaRPr lang="en-US" dirty="0" smtClean="0"/>
          </a:p>
          <a:p>
            <a:pPr>
              <a:buNone/>
            </a:pPr>
            <a:r>
              <a:rPr lang="en-US" dirty="0" smtClean="0"/>
              <a:t>	2) Letters from two mental health professionals are required before carrying out Genital Surgery.</a:t>
            </a:r>
          </a:p>
          <a:p>
            <a:pPr>
              <a:buNone/>
            </a:pPr>
            <a:r>
              <a:rPr lang="en-US" dirty="0" smtClean="0"/>
              <a:t>	For male to female transsexuals----</a:t>
            </a:r>
          </a:p>
          <a:p>
            <a:pPr>
              <a:buNone/>
            </a:pPr>
            <a:r>
              <a:rPr lang="en-US" dirty="0" smtClean="0"/>
              <a:t>	includes - </a:t>
            </a:r>
            <a:r>
              <a:rPr lang="en-US" dirty="0" err="1" smtClean="0"/>
              <a:t>orchiectomy</a:t>
            </a:r>
            <a:r>
              <a:rPr lang="en-US" dirty="0" smtClean="0"/>
              <a:t>, </a:t>
            </a:r>
            <a:r>
              <a:rPr lang="en-US" dirty="0" err="1" smtClean="0"/>
              <a:t>penectomy</a:t>
            </a:r>
            <a:r>
              <a:rPr lang="en-US" dirty="0" smtClean="0"/>
              <a:t>, </a:t>
            </a:r>
            <a:r>
              <a:rPr lang="en-US" dirty="0" err="1" smtClean="0"/>
              <a:t>clitoroplasty</a:t>
            </a:r>
            <a:r>
              <a:rPr lang="en-US" dirty="0" smtClean="0"/>
              <a:t>, </a:t>
            </a:r>
            <a:r>
              <a:rPr lang="en-US" dirty="0" err="1" smtClean="0"/>
              <a:t>labiaplasty</a:t>
            </a:r>
            <a:r>
              <a:rPr lang="en-US" dirty="0" smtClean="0"/>
              <a:t> &amp; creation of a </a:t>
            </a:r>
            <a:r>
              <a:rPr lang="en-US" dirty="0" err="1" smtClean="0"/>
              <a:t>neovagina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229600" cy="4873752"/>
          </a:xfrm>
        </p:spPr>
        <p:txBody>
          <a:bodyPr/>
          <a:lstStyle/>
          <a:p>
            <a:r>
              <a:rPr lang="en-US" dirty="0" smtClean="0"/>
              <a:t> Letter from MHP should contain---</a:t>
            </a:r>
          </a:p>
          <a:p>
            <a:endParaRPr lang="en-US" dirty="0" smtClean="0"/>
          </a:p>
          <a:p>
            <a:pPr>
              <a:buNone/>
            </a:pPr>
            <a:r>
              <a:rPr lang="en-US" dirty="0" smtClean="0"/>
              <a:t>1) Diagnosis of gender </a:t>
            </a:r>
            <a:r>
              <a:rPr lang="en-US" dirty="0" err="1" smtClean="0"/>
              <a:t>dysphoria</a:t>
            </a:r>
            <a:endParaRPr lang="en-US" dirty="0" smtClean="0"/>
          </a:p>
          <a:p>
            <a:pPr>
              <a:buNone/>
            </a:pPr>
            <a:r>
              <a:rPr lang="en-US" dirty="0" smtClean="0"/>
              <a:t>2) Absence of any other mental disorder</a:t>
            </a:r>
          </a:p>
          <a:p>
            <a:pPr>
              <a:buNone/>
            </a:pPr>
            <a:r>
              <a:rPr lang="en-US" dirty="0" smtClean="0"/>
              <a:t>3) Whether patient can undergo surgery/hormone therapy or not?</a:t>
            </a:r>
          </a:p>
          <a:p>
            <a:pPr>
              <a:buNone/>
            </a:pPr>
            <a:r>
              <a:rPr lang="en-US" dirty="0" smtClean="0"/>
              <a:t>4) Degree to which the patient has followed the Standards of Care and the likelihood of future compliance</a:t>
            </a:r>
          </a:p>
          <a:p>
            <a:pPr>
              <a:buNone/>
            </a:pPr>
            <a:r>
              <a:rPr lang="en-US" dirty="0" smtClean="0"/>
              <a:t>5) Type of psychotherapy and evaluation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SRS\Roshan to Roshani\IMG_20180216_103539.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
        <p:nvSpPr>
          <p:cNvPr id="4" name="Content Placeholder 3"/>
          <p:cNvSpPr>
            <a:spLocks noGrp="1"/>
          </p:cNvSpPr>
          <p:nvPr>
            <p:ph sz="quarter" idx="2"/>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SRS\Roshan to Roshani\IMG_20180216_103849.jpg"/>
          <p:cNvPicPr>
            <a:picLocks noGrp="1" noChangeAspect="1" noChangeArrowheads="1"/>
          </p:cNvPicPr>
          <p:nvPr>
            <p:ph sz="quarter" idx="1"/>
          </p:nvPr>
        </p:nvPicPr>
        <p:blipFill>
          <a:blip r:embed="rId2" cstate="print"/>
          <a:srcRect/>
          <a:stretch>
            <a:fillRect/>
          </a:stretch>
        </p:blipFill>
        <p:spPr bwMode="auto">
          <a:xfrm rot="5400000">
            <a:off x="1143000" y="-1143002"/>
            <a:ext cx="6858000" cy="9144003"/>
          </a:xfrm>
          <a:prstGeom prst="rect">
            <a:avLst/>
          </a:prstGeom>
          <a:noFill/>
        </p:spPr>
      </p:pic>
      <p:cxnSp>
        <p:nvCxnSpPr>
          <p:cNvPr id="7" name="Straight Connector 6"/>
          <p:cNvCxnSpPr/>
          <p:nvPr/>
        </p:nvCxnSpPr>
        <p:spPr>
          <a:xfrm flipV="1">
            <a:off x="838200" y="4572000"/>
            <a:ext cx="704088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66800" y="4953000"/>
            <a:ext cx="2667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Transgender surgery\SRS\Roshan Abhesinh Pateliya to Roshani\IMG_20180216_103712.jpg"/>
          <p:cNvPicPr>
            <a:picLocks noGrp="1" noChangeAspect="1" noChangeArrowheads="1"/>
          </p:cNvPicPr>
          <p:nvPr>
            <p:ph sz="quarter" idx="1"/>
          </p:nvPr>
        </p:nvPicPr>
        <p:blipFill>
          <a:blip r:embed="rId2" cstate="print"/>
          <a:srcRect/>
          <a:stretch>
            <a:fillRect/>
          </a:stretch>
        </p:blipFill>
        <p:spPr bwMode="auto">
          <a:xfrm>
            <a:off x="381000" y="152400"/>
            <a:ext cx="8458200" cy="6553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Consent:</a:t>
            </a:r>
            <a:endParaRPr lang="en-US" dirty="0"/>
          </a:p>
        </p:txBody>
      </p:sp>
      <p:sp>
        <p:nvSpPr>
          <p:cNvPr id="3" name="Content Placeholder 2"/>
          <p:cNvSpPr>
            <a:spLocks noGrp="1"/>
          </p:cNvSpPr>
          <p:nvPr>
            <p:ph sz="quarter" idx="1"/>
          </p:nvPr>
        </p:nvSpPr>
        <p:spPr>
          <a:xfrm>
            <a:off x="381000" y="1219200"/>
            <a:ext cx="8229600" cy="5410200"/>
          </a:xfrm>
        </p:spPr>
        <p:txBody>
          <a:bodyPr>
            <a:normAutofit/>
          </a:bodyPr>
          <a:lstStyle/>
          <a:p>
            <a:r>
              <a:rPr lang="en-US" dirty="0" smtClean="0"/>
              <a:t>a)</a:t>
            </a:r>
            <a:r>
              <a:rPr lang="en-US" b="1" dirty="0" smtClean="0"/>
              <a:t>Procedure</a:t>
            </a:r>
            <a:r>
              <a:rPr lang="en-US" dirty="0" smtClean="0"/>
              <a:t> : It includes a description of the surgical procedure. It also mentions the surgical and </a:t>
            </a:r>
            <a:r>
              <a:rPr lang="en-US" dirty="0" err="1" smtClean="0"/>
              <a:t>anaesthetic</a:t>
            </a:r>
            <a:r>
              <a:rPr lang="en-US" dirty="0" smtClean="0"/>
              <a:t> complications that may occur.</a:t>
            </a:r>
          </a:p>
          <a:p>
            <a:r>
              <a:rPr lang="en-US" dirty="0" smtClean="0"/>
              <a:t>b) </a:t>
            </a:r>
            <a:r>
              <a:rPr lang="en-US" b="1" dirty="0" smtClean="0"/>
              <a:t>Waiver of Liability</a:t>
            </a:r>
            <a:r>
              <a:rPr lang="en-US" dirty="0" smtClean="0"/>
              <a:t>: It contains a waiver of liability from the change in sexual appearance, long term use of hormones and permanent, irreversible change in current sexual functioning.</a:t>
            </a:r>
          </a:p>
          <a:p>
            <a:r>
              <a:rPr lang="en-US" dirty="0" smtClean="0"/>
              <a:t>c) </a:t>
            </a:r>
            <a:r>
              <a:rPr lang="en-US" b="1" dirty="0" smtClean="0"/>
              <a:t>Spousal Release</a:t>
            </a:r>
            <a:r>
              <a:rPr lang="en-US" dirty="0" smtClean="0"/>
              <a:t>: This is used if the patient is married.</a:t>
            </a:r>
          </a:p>
          <a:p>
            <a:r>
              <a:rPr lang="en-US" dirty="0" smtClean="0"/>
              <a:t>d) </a:t>
            </a:r>
            <a:r>
              <a:rPr lang="en-US" b="1" dirty="0" smtClean="0"/>
              <a:t>Parental Consent</a:t>
            </a:r>
            <a:r>
              <a:rPr lang="en-US" dirty="0" smtClean="0"/>
              <a:t>: This is used if patient is less than 20 years of age. Currently the management of transsexuals is not started before the age of 18 years.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Convert consent forms into affidavits by paying the Notary or Court Fee and getting the counter signatures of a Notary or Magistrate, respectively. </a:t>
            </a:r>
          </a:p>
          <a:p>
            <a:r>
              <a:rPr lang="en-US" dirty="0" smtClean="0"/>
              <a:t>This means that now the state is a witness.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Transgender surgery\SRS\Roshan Abhesinh Pateliya to Roshani\IMG_20180216_103759.jpg"/>
          <p:cNvPicPr>
            <a:picLocks noGrp="1" noChangeAspect="1" noChangeArrowheads="1"/>
          </p:cNvPicPr>
          <p:nvPr>
            <p:ph sz="quarter" idx="1"/>
          </p:nvPr>
        </p:nvPicPr>
        <p:blipFill>
          <a:blip r:embed="rId2" cstate="print"/>
          <a:srcRect/>
          <a:stretch>
            <a:fillRect/>
          </a:stretch>
        </p:blipFill>
        <p:spPr bwMode="auto">
          <a:xfrm rot="16200000">
            <a:off x="-1135262" y="1171575"/>
            <a:ext cx="6858001" cy="4514850"/>
          </a:xfrm>
          <a:prstGeom prst="rect">
            <a:avLst/>
          </a:prstGeom>
          <a:noFill/>
        </p:spPr>
      </p:pic>
      <p:pic>
        <p:nvPicPr>
          <p:cNvPr id="2051" name="Picture 3" descr="C:\Users\User\Desktop\Transgender surgery\SRS\Roshan Abhesinh Pateliya to Roshani\IMG_20180216_103806.jpg"/>
          <p:cNvPicPr>
            <a:picLocks noGrp="1" noChangeAspect="1" noChangeArrowheads="1"/>
          </p:cNvPicPr>
          <p:nvPr>
            <p:ph sz="quarter" idx="2"/>
          </p:nvPr>
        </p:nvPicPr>
        <p:blipFill>
          <a:blip r:embed="rId3" cstate="print"/>
          <a:srcRect/>
          <a:stretch>
            <a:fillRect/>
          </a:stretch>
        </p:blipFill>
        <p:spPr bwMode="auto">
          <a:xfrm rot="16200000">
            <a:off x="3304059" y="1018059"/>
            <a:ext cx="6858000" cy="482188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rmAutofit/>
          </a:bodyPr>
          <a:lstStyle/>
          <a:p>
            <a:r>
              <a:rPr lang="en-US" dirty="0" smtClean="0"/>
              <a:t>POSTOPERATIVE &amp; </a:t>
            </a:r>
            <a:r>
              <a:rPr lang="en-US" sz="3600" dirty="0" smtClean="0"/>
              <a:t>legal</a:t>
            </a:r>
            <a:r>
              <a:rPr lang="en-US" dirty="0" smtClean="0"/>
              <a:t> ISSUES CONCERNING THE PATIENT</a:t>
            </a:r>
            <a:endParaRPr lang="en-US" dirty="0"/>
          </a:p>
        </p:txBody>
      </p:sp>
      <p:sp>
        <p:nvSpPr>
          <p:cNvPr id="3" name="Content Placeholder 2"/>
          <p:cNvSpPr>
            <a:spLocks noGrp="1"/>
          </p:cNvSpPr>
          <p:nvPr>
            <p:ph sz="quarter" idx="1"/>
          </p:nvPr>
        </p:nvSpPr>
        <p:spPr/>
        <p:txBody>
          <a:bodyPr>
            <a:normAutofit/>
          </a:bodyPr>
          <a:lstStyle/>
          <a:p>
            <a:pPr>
              <a:buNone/>
            </a:pPr>
            <a:endParaRPr lang="en-US" sz="2800" dirty="0" smtClean="0"/>
          </a:p>
          <a:p>
            <a:pPr>
              <a:buNone/>
            </a:pPr>
            <a:r>
              <a:rPr lang="en-US" dirty="0" smtClean="0"/>
              <a:t>A) Change of Name</a:t>
            </a:r>
          </a:p>
          <a:p>
            <a:pPr>
              <a:buNone/>
            </a:pPr>
            <a:r>
              <a:rPr lang="en-US" dirty="0" smtClean="0"/>
              <a:t>B) Change of Name and Sex in various certificates</a:t>
            </a:r>
          </a:p>
          <a:p>
            <a:pPr>
              <a:buNone/>
            </a:pPr>
            <a:r>
              <a:rPr lang="en-US" dirty="0" smtClean="0"/>
              <a:t>C) Change of Name and Sex in Identity Cards and Passport</a:t>
            </a:r>
          </a:p>
          <a:p>
            <a:pPr>
              <a:buNone/>
            </a:pPr>
            <a:endParaRPr lang="en-US" sz="2800" dirty="0"/>
          </a:p>
        </p:txBody>
      </p:sp>
      <p:sp>
        <p:nvSpPr>
          <p:cNvPr id="4" name="Rectangle 3"/>
          <p:cNvSpPr/>
          <p:nvPr/>
        </p:nvSpPr>
        <p:spPr>
          <a:xfrm>
            <a:off x="381000" y="4876800"/>
            <a:ext cx="8382000" cy="1261884"/>
          </a:xfrm>
          <a:prstGeom prst="rect">
            <a:avLst/>
          </a:prstGeom>
        </p:spPr>
        <p:txBody>
          <a:bodyPr wrap="square">
            <a:spAutoFit/>
          </a:bodyPr>
          <a:lstStyle/>
          <a:p>
            <a:r>
              <a:rPr lang="en-US" sz="2400" dirty="0" smtClean="0"/>
              <a:t>SC gives legal status to gender after sex change surgery </a:t>
            </a:r>
          </a:p>
          <a:p>
            <a:r>
              <a:rPr lang="en-US" sz="2400" dirty="0" smtClean="0"/>
              <a:t>TNN | Apr 16, 2014.</a:t>
            </a:r>
          </a:p>
          <a:p>
            <a:r>
              <a:rPr lang="en-US" sz="2800" b="1" dirty="0" smtClean="0"/>
              <a:t>(TIMES OF INDIA)</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Definition of sex, gender &amp; gender </a:t>
            </a:r>
            <a:r>
              <a:rPr lang="en-US" dirty="0" err="1" smtClean="0"/>
              <a:t>dysphoria</a:t>
            </a:r>
            <a:endParaRPr lang="en-US" dirty="0"/>
          </a:p>
        </p:txBody>
      </p:sp>
      <p:sp>
        <p:nvSpPr>
          <p:cNvPr id="3" name="Content Placeholder 2"/>
          <p:cNvSpPr>
            <a:spLocks noGrp="1"/>
          </p:cNvSpPr>
          <p:nvPr>
            <p:ph sz="quarter" idx="1"/>
          </p:nvPr>
        </p:nvSpPr>
        <p:spPr/>
        <p:txBody>
          <a:bodyPr>
            <a:normAutofit/>
          </a:bodyPr>
          <a:lstStyle/>
          <a:p>
            <a:endParaRPr lang="en-US" b="1" dirty="0" smtClean="0"/>
          </a:p>
          <a:p>
            <a:r>
              <a:rPr lang="en-US" b="1" dirty="0" smtClean="0"/>
              <a:t>Sex</a:t>
            </a:r>
            <a:r>
              <a:rPr lang="en-US" dirty="0" smtClean="0"/>
              <a:t> : Differentiation into male or female by external appearance of genitalia/gonads</a:t>
            </a:r>
          </a:p>
          <a:p>
            <a:endParaRPr lang="en-US" dirty="0" smtClean="0"/>
          </a:p>
          <a:p>
            <a:r>
              <a:rPr lang="en-US" b="1" dirty="0" smtClean="0"/>
              <a:t>Gender</a:t>
            </a:r>
            <a:r>
              <a:rPr lang="en-US" dirty="0" smtClean="0"/>
              <a:t>: Psychological recognition of self &amp; wish to be regarded by others fitting into boy/man or girl/woman. Thus it is identity what one feels.</a:t>
            </a:r>
          </a:p>
          <a:p>
            <a:endParaRPr lang="en-US" dirty="0" smtClean="0"/>
          </a:p>
          <a:p>
            <a:r>
              <a:rPr lang="en-US" b="1" dirty="0" smtClean="0"/>
              <a:t>Gender </a:t>
            </a:r>
            <a:r>
              <a:rPr lang="en-US" b="1" dirty="0" err="1" smtClean="0"/>
              <a:t>dysphoria</a:t>
            </a:r>
            <a:r>
              <a:rPr lang="en-US" b="1" dirty="0" smtClean="0"/>
              <a:t> (DSM V)</a:t>
            </a:r>
            <a:r>
              <a:rPr lang="en-US" dirty="0" smtClean="0"/>
              <a:t>: Feeling of marked incongruence between sex and gender.</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04800"/>
            <a:ext cx="8229600" cy="6324600"/>
          </a:xfrm>
        </p:spPr>
        <p:txBody>
          <a:bodyPr>
            <a:normAutofit/>
          </a:bodyPr>
          <a:lstStyle/>
          <a:p>
            <a:r>
              <a:rPr lang="en-US" dirty="0" smtClean="0"/>
              <a:t>	</a:t>
            </a:r>
            <a:r>
              <a:rPr lang="en-US" sz="2600" dirty="0" smtClean="0"/>
              <a:t>The court said, “If a person has changed his/her sex in tune with his/her gender characteristics and perception, which has become possible because of the advancements in medical science, and when that is permitted in medical ethics with no legal embargo, we do not find any impediment, legal or otherwise, in giving due recognition to the gender identity based on the reassign sex after undergoing SRS.” </a:t>
            </a:r>
          </a:p>
          <a:p>
            <a:pPr>
              <a:buNone/>
            </a:pPr>
            <a:r>
              <a:rPr lang="en-US" sz="2600" dirty="0" smtClean="0"/>
              <a:t>	</a:t>
            </a:r>
          </a:p>
          <a:p>
            <a:r>
              <a:rPr lang="en-US" sz="2600" dirty="0" smtClean="0"/>
              <a:t>The court directed the centre and states to treat them as socially and educationally backward classes for the purposes of quotas in admission to educational institutions and public appointments</a:t>
            </a:r>
            <a:r>
              <a:rPr lang="en-US" sz="3000" dirty="0" smtClean="0"/>
              <a:t>.</a:t>
            </a:r>
            <a:endParaRPr lang="en-US" sz="30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On 24</a:t>
            </a:r>
            <a:r>
              <a:rPr lang="en-US" baseline="30000" dirty="0" smtClean="0"/>
              <a:t>th</a:t>
            </a:r>
            <a:r>
              <a:rPr lang="en-US" dirty="0" smtClean="0"/>
              <a:t> April 2016, a bill entitled “The Rights of Transgender Persons Bills, 2014” was passed by the </a:t>
            </a:r>
            <a:r>
              <a:rPr lang="en-US" dirty="0" err="1" smtClean="0"/>
              <a:t>Rajya</a:t>
            </a:r>
            <a:r>
              <a:rPr lang="en-US" dirty="0" smtClean="0"/>
              <a:t> </a:t>
            </a:r>
            <a:r>
              <a:rPr lang="en-US" dirty="0" err="1" smtClean="0"/>
              <a:t>Sabha</a:t>
            </a:r>
            <a:r>
              <a:rPr lang="en-US" dirty="0" smtClean="0"/>
              <a:t> and introduced in the </a:t>
            </a:r>
            <a:r>
              <a:rPr lang="en-US" dirty="0" err="1" smtClean="0"/>
              <a:t>Lok</a:t>
            </a:r>
            <a:r>
              <a:rPr lang="en-US" dirty="0" smtClean="0"/>
              <a:t> </a:t>
            </a:r>
            <a:r>
              <a:rPr lang="en-US" dirty="0" err="1" smtClean="0"/>
              <a:t>Sabha</a:t>
            </a:r>
            <a:r>
              <a:rPr lang="en-US" dirty="0" smtClean="0"/>
              <a:t>. </a:t>
            </a:r>
          </a:p>
          <a:p>
            <a:pPr>
              <a:buNone/>
            </a:pPr>
            <a:endParaRPr lang="en-US" dirty="0" smtClean="0"/>
          </a:p>
          <a:p>
            <a:r>
              <a:rPr lang="en-US" dirty="0" smtClean="0"/>
              <a:t>The Bill deals with the different aspects like Social inclusion of Transgender, their rights and entitlements, financial and legal aids, education and skill development and prevention of abuse, violence and exploitation of Transgender.</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077200" cy="6324600"/>
          </a:xfrm>
        </p:spPr>
        <p:txBody>
          <a:bodyPr>
            <a:normAutofit/>
          </a:bodyPr>
          <a:lstStyle/>
          <a:p>
            <a:endParaRPr lang="en-US" dirty="0" smtClean="0"/>
          </a:p>
          <a:p>
            <a:r>
              <a:rPr lang="en-US" dirty="0" smtClean="0"/>
              <a:t>A person can, at any point during the course of SRS (and even without it as well), go to a lawyer if they want to change their name and gender in their official documents. Steps:----</a:t>
            </a:r>
          </a:p>
          <a:p>
            <a:r>
              <a:rPr lang="en-US" dirty="0" smtClean="0"/>
              <a:t>(</a:t>
            </a:r>
            <a:r>
              <a:rPr lang="en-US" dirty="0" err="1" smtClean="0"/>
              <a:t>i</a:t>
            </a:r>
            <a:r>
              <a:rPr lang="en-US" dirty="0" smtClean="0"/>
              <a:t>) Getting an affidavit </a:t>
            </a:r>
            <a:r>
              <a:rPr lang="en-US" dirty="0" err="1" smtClean="0"/>
              <a:t>notarised</a:t>
            </a:r>
            <a:r>
              <a:rPr lang="en-US" dirty="0" smtClean="0"/>
              <a:t> at the court: It should mention the change in gender identity (male to female, female to male, or male/female to transgender). </a:t>
            </a:r>
          </a:p>
          <a:p>
            <a:r>
              <a:rPr lang="en-US" dirty="0" smtClean="0"/>
              <a:t>(ii) An official gazette notification must be done to notify the change. </a:t>
            </a:r>
          </a:p>
          <a:p>
            <a:r>
              <a:rPr lang="en-US" dirty="0" smtClean="0"/>
              <a:t>(iii) Two newspaper advertisements need to be published that include age, date of birth, place of residence, previous official name, and current gender and name.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7848"/>
            <a:ext cx="8001000" cy="5788152"/>
          </a:xfrm>
        </p:spPr>
        <p:txBody>
          <a:bodyPr>
            <a:normAutofit/>
          </a:bodyPr>
          <a:lstStyle/>
          <a:p>
            <a:r>
              <a:rPr lang="en-US" dirty="0" smtClean="0"/>
              <a:t>(iv) Filing an application before employer: --which requests relevant changes in the employee ID card and attach copies of the gender-change affidavit, newspaper advertisements and/or gazette notification. </a:t>
            </a:r>
          </a:p>
          <a:p>
            <a:r>
              <a:rPr lang="en-US" dirty="0" smtClean="0"/>
              <a:t>(v) Pursuant to this, applications can be filed before relevant authorities for changes to Voter’s ID Card, PAN Card, Bank documents including Debit/Credit Card, Driving License, Passport, Ration Card, etc. These applications must include copies of the affidavit, advertisements and the fresh employee identity card. </a:t>
            </a:r>
          </a:p>
          <a:p>
            <a:r>
              <a:rPr lang="en-US" dirty="0" smtClean="0"/>
              <a:t>(vi) Renewal of passport is not yet possible without SRS certificate.</a:t>
            </a:r>
          </a:p>
          <a:p>
            <a:endParaRPr lang="en-US" dirty="0"/>
          </a:p>
        </p:txBody>
      </p:sp>
      <p:sp>
        <p:nvSpPr>
          <p:cNvPr id="4" name="TextBox 3"/>
          <p:cNvSpPr txBox="1"/>
          <p:nvPr/>
        </p:nvSpPr>
        <p:spPr>
          <a:xfrm>
            <a:off x="457200" y="6019800"/>
            <a:ext cx="7848600" cy="646331"/>
          </a:xfrm>
          <a:prstGeom prst="rect">
            <a:avLst/>
          </a:prstGeom>
          <a:noFill/>
        </p:spPr>
        <p:txBody>
          <a:bodyPr wrap="square" rtlCol="0">
            <a:spAutoFit/>
          </a:bodyPr>
          <a:lstStyle/>
          <a:p>
            <a:r>
              <a:rPr lang="en-US" b="1" dirty="0" smtClean="0"/>
              <a:t>(Source: A good practice guide to Gender Affirmative Care, 2017</a:t>
            </a:r>
          </a:p>
          <a:p>
            <a:r>
              <a:rPr lang="en-US" b="1" dirty="0" smtClean="0"/>
              <a:t>Initiative by Sappho for equality, Kolkata.)</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600200"/>
            <a:ext cx="8382000" cy="4525963"/>
          </a:xfrm>
        </p:spPr>
        <p:txBody>
          <a:bodyPr>
            <a:normAutofit/>
          </a:bodyPr>
          <a:lstStyle/>
          <a:p>
            <a:r>
              <a:rPr lang="en-US" dirty="0" smtClean="0"/>
              <a:t>At completion of sex reassignment surgery, a Gender Certificate should be issued to patient by the gender team consisting of the operating surgeon, psychiatrist and endocrinologist.</a:t>
            </a:r>
          </a:p>
          <a:p>
            <a:endParaRPr lang="en-US" dirty="0" smtClean="0"/>
          </a:p>
          <a:p>
            <a:r>
              <a:rPr lang="en-US" dirty="0" smtClean="0"/>
              <a:t>Present Indian Laws regarding marriage, adultery, sexual offences, unnatural offences, adoptions, </a:t>
            </a:r>
            <a:r>
              <a:rPr lang="en-US" dirty="0" err="1" smtClean="0"/>
              <a:t>labour</a:t>
            </a:r>
            <a:r>
              <a:rPr lang="en-US" dirty="0" smtClean="0"/>
              <a:t> and industrial laws will require modifications when dealing with these individuals and protecting their rights</a:t>
            </a:r>
            <a:r>
              <a:rPr lang="en-US" sz="3000" dirty="0" smtClean="0"/>
              <a:t>.</a:t>
            </a:r>
            <a:endParaRPr lang="en-US" sz="3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1"/>
            <a:ext cx="8077200" cy="6477000"/>
          </a:xfrm>
        </p:spPr>
        <p:txBody>
          <a:bodyPr anchor="ctr">
            <a:normAutofit fontScale="47500" lnSpcReduction="20000"/>
          </a:bodyPr>
          <a:lstStyle/>
          <a:p>
            <a:r>
              <a:rPr lang="en-US" sz="5100" u="sng" dirty="0" smtClean="0">
                <a:solidFill>
                  <a:prstClr val="black"/>
                </a:solidFill>
              </a:rPr>
              <a:t>Criteria for genital surgery in </a:t>
            </a:r>
            <a:r>
              <a:rPr lang="en-US" sz="5100" u="sng" dirty="0" err="1" smtClean="0">
                <a:solidFill>
                  <a:prstClr val="black"/>
                </a:solidFill>
              </a:rPr>
              <a:t>MtF</a:t>
            </a:r>
            <a:r>
              <a:rPr lang="en-US" sz="5100" u="sng" dirty="0" smtClean="0">
                <a:solidFill>
                  <a:prstClr val="black"/>
                </a:solidFill>
              </a:rPr>
              <a:t> patients:  </a:t>
            </a:r>
            <a:r>
              <a:rPr lang="en-US" sz="5100" b="1" dirty="0" smtClean="0">
                <a:solidFill>
                  <a:prstClr val="black"/>
                </a:solidFill>
              </a:rPr>
              <a:t>(Two MHP Referrals)</a:t>
            </a:r>
            <a:endParaRPr lang="en-US" sz="5100" u="sng" dirty="0" smtClean="0">
              <a:solidFill>
                <a:prstClr val="black"/>
              </a:solidFill>
            </a:endParaRPr>
          </a:p>
          <a:p>
            <a:pPr>
              <a:buNone/>
            </a:pPr>
            <a:endParaRPr lang="en-US" sz="5100" dirty="0" smtClean="0">
              <a:solidFill>
                <a:prstClr val="black"/>
              </a:solidFill>
            </a:endParaRPr>
          </a:p>
          <a:p>
            <a:pPr marL="514350" indent="-514350">
              <a:lnSpc>
                <a:spcPct val="120000"/>
              </a:lnSpc>
              <a:buNone/>
            </a:pPr>
            <a:r>
              <a:rPr lang="en-US" sz="5100" dirty="0" smtClean="0">
                <a:solidFill>
                  <a:prstClr val="black"/>
                </a:solidFill>
              </a:rPr>
              <a:t>1.	Persistent, well-documented gender </a:t>
            </a:r>
            <a:r>
              <a:rPr lang="en-US" sz="5100" dirty="0" err="1" smtClean="0">
                <a:solidFill>
                  <a:prstClr val="black"/>
                </a:solidFill>
              </a:rPr>
              <a:t>dysphoria</a:t>
            </a:r>
            <a:r>
              <a:rPr lang="en-US" sz="5100" dirty="0" smtClean="0">
                <a:solidFill>
                  <a:prstClr val="black"/>
                </a:solidFill>
              </a:rPr>
              <a:t>;</a:t>
            </a:r>
          </a:p>
          <a:p>
            <a:pPr marL="514350" indent="-514350">
              <a:lnSpc>
                <a:spcPct val="120000"/>
              </a:lnSpc>
              <a:buNone/>
            </a:pPr>
            <a:r>
              <a:rPr lang="en-US" sz="5100" dirty="0" smtClean="0">
                <a:solidFill>
                  <a:prstClr val="black"/>
                </a:solidFill>
              </a:rPr>
              <a:t> 	Capacity to make a fully informed decision and to consent for treatment;</a:t>
            </a:r>
          </a:p>
          <a:p>
            <a:pPr>
              <a:lnSpc>
                <a:spcPct val="120000"/>
              </a:lnSpc>
              <a:buNone/>
            </a:pPr>
            <a:r>
              <a:rPr lang="en-US" sz="5100" dirty="0" smtClean="0">
                <a:solidFill>
                  <a:prstClr val="black"/>
                </a:solidFill>
              </a:rPr>
              <a:t>2. Age of majority;(&gt;18 years)</a:t>
            </a:r>
          </a:p>
          <a:p>
            <a:pPr>
              <a:lnSpc>
                <a:spcPct val="120000"/>
              </a:lnSpc>
              <a:buNone/>
            </a:pPr>
            <a:r>
              <a:rPr lang="en-US" sz="5100" dirty="0" smtClean="0">
                <a:solidFill>
                  <a:prstClr val="black"/>
                </a:solidFill>
              </a:rPr>
              <a:t>3. If significant medical or mental health concerns are present, they must be reasonably well controlled;</a:t>
            </a:r>
          </a:p>
          <a:p>
            <a:pPr>
              <a:lnSpc>
                <a:spcPct val="120000"/>
              </a:lnSpc>
              <a:buNone/>
            </a:pPr>
            <a:r>
              <a:rPr lang="en-US" sz="5100" dirty="0" smtClean="0">
                <a:solidFill>
                  <a:prstClr val="black"/>
                </a:solidFill>
              </a:rPr>
              <a:t>4.</a:t>
            </a:r>
            <a:r>
              <a:rPr lang="en-US" sz="5100" b="1" dirty="0" smtClean="0">
                <a:solidFill>
                  <a:prstClr val="black"/>
                </a:solidFill>
              </a:rPr>
              <a:t> </a:t>
            </a:r>
            <a:r>
              <a:rPr lang="en-US" sz="5100" dirty="0" smtClean="0">
                <a:solidFill>
                  <a:prstClr val="black"/>
                </a:solidFill>
              </a:rPr>
              <a:t>Twelve continuous months of hormone therapy as appropriate to the patient’s gender goals.</a:t>
            </a:r>
          </a:p>
          <a:p>
            <a:pPr>
              <a:lnSpc>
                <a:spcPct val="120000"/>
              </a:lnSpc>
              <a:buNone/>
            </a:pPr>
            <a:r>
              <a:rPr lang="en-US" sz="5100" dirty="0" smtClean="0">
                <a:solidFill>
                  <a:prstClr val="black"/>
                </a:solidFill>
              </a:rPr>
              <a:t>5. Twelve months of successful real life experience as opposite sex</a:t>
            </a:r>
          </a:p>
          <a:p>
            <a:pPr>
              <a:lnSpc>
                <a:spcPct val="120000"/>
              </a:lnSpc>
              <a:buNone/>
            </a:pPr>
            <a:r>
              <a:rPr lang="en-US" sz="5100" dirty="0" smtClean="0">
                <a:solidFill>
                  <a:prstClr val="black"/>
                </a:solidFill>
              </a:rPr>
              <a:t>6.  Two letters/ certificates from MHPs</a:t>
            </a:r>
          </a:p>
          <a:p>
            <a:pPr marL="514350" indent="-514350">
              <a:buNone/>
            </a:pPr>
            <a:endParaRPr lang="en-US" sz="5100" dirty="0" smtClean="0"/>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Transgender surgery\nitasha biswas.jpg"/>
          <p:cNvPicPr>
            <a:picLocks noGrp="1" noChangeAspect="1" noChangeArrowheads="1"/>
          </p:cNvPicPr>
          <p:nvPr>
            <p:ph sz="quarter" idx="1"/>
          </p:nvPr>
        </p:nvPicPr>
        <p:blipFill>
          <a:blip r:embed="rId2"/>
          <a:srcRect/>
          <a:stretch>
            <a:fillRect/>
          </a:stretch>
        </p:blipFill>
        <p:spPr bwMode="auto">
          <a:xfrm>
            <a:off x="0" y="0"/>
            <a:ext cx="4800600" cy="6858000"/>
          </a:xfrm>
          <a:prstGeom prst="rect">
            <a:avLst/>
          </a:prstGeom>
          <a:noFill/>
        </p:spPr>
      </p:pic>
      <p:sp>
        <p:nvSpPr>
          <p:cNvPr id="6" name="Rectangle 5"/>
          <p:cNvSpPr/>
          <p:nvPr/>
        </p:nvSpPr>
        <p:spPr>
          <a:xfrm rot="19822670">
            <a:off x="4432442" y="5121002"/>
            <a:ext cx="4461478"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 name="Picture 2" descr="C:\Users\User\Desktop\Transgender surgery\nitasha.jpg"/>
          <p:cNvPicPr>
            <a:picLocks noChangeAspect="1" noChangeArrowheads="1"/>
          </p:cNvPicPr>
          <p:nvPr/>
        </p:nvPicPr>
        <p:blipFill>
          <a:blip r:embed="rId3"/>
          <a:srcRect/>
          <a:stretch>
            <a:fillRect/>
          </a:stretch>
        </p:blipFill>
        <p:spPr bwMode="auto">
          <a:xfrm>
            <a:off x="4038600" y="0"/>
            <a:ext cx="5105400" cy="4345477"/>
          </a:xfrm>
          <a:prstGeom prst="rect">
            <a:avLst/>
          </a:prstGeom>
          <a:noFill/>
        </p:spPr>
      </p:pic>
      <p:sp>
        <p:nvSpPr>
          <p:cNvPr id="5" name="Rectangle 4"/>
          <p:cNvSpPr/>
          <p:nvPr/>
        </p:nvSpPr>
        <p:spPr>
          <a:xfrm rot="20595749">
            <a:off x="-833885" y="3608749"/>
            <a:ext cx="6578702" cy="258532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solidFill>
                  <a:srgbClr val="FFFF00"/>
                </a:solidFill>
                <a:effectLst>
                  <a:outerShdw blurRad="88000" dist="50800" dir="5040000" algn="tl">
                    <a:schemeClr val="accent4">
                      <a:tint val="80000"/>
                      <a:satMod val="250000"/>
                      <a:alpha val="45000"/>
                    </a:schemeClr>
                  </a:outerShdw>
                </a:effectLst>
              </a:rPr>
              <a:t>1</a:t>
            </a:r>
            <a:r>
              <a:rPr lang="en-US" sz="5400" b="1" baseline="30000" dirty="0" smtClean="0">
                <a:ln>
                  <a:prstDash val="solid"/>
                </a:ln>
                <a:solidFill>
                  <a:srgbClr val="FFFF00"/>
                </a:solidFill>
                <a:effectLst>
                  <a:outerShdw blurRad="88000" dist="50800" dir="5040000" algn="tl">
                    <a:schemeClr val="accent4">
                      <a:tint val="80000"/>
                      <a:satMod val="250000"/>
                      <a:alpha val="45000"/>
                    </a:schemeClr>
                  </a:outerShdw>
                </a:effectLst>
              </a:rPr>
              <a:t>st</a:t>
            </a:r>
            <a:r>
              <a:rPr lang="en-US" sz="5400" b="1" dirty="0" smtClean="0">
                <a:ln>
                  <a:prstDash val="solid"/>
                </a:ln>
                <a:solidFill>
                  <a:srgbClr val="FFFF00"/>
                </a:solidFill>
                <a:effectLst>
                  <a:outerShdw blurRad="88000" dist="50800" dir="5040000" algn="tl">
                    <a:schemeClr val="accent4">
                      <a:tint val="80000"/>
                      <a:satMod val="250000"/>
                      <a:alpha val="45000"/>
                    </a:schemeClr>
                  </a:outerShdw>
                </a:effectLst>
              </a:rPr>
              <a:t> Miss </a:t>
            </a:r>
            <a:r>
              <a:rPr lang="en-US" sz="5400" b="1" dirty="0" err="1" smtClean="0">
                <a:ln>
                  <a:prstDash val="solid"/>
                </a:ln>
                <a:solidFill>
                  <a:srgbClr val="FFFF00"/>
                </a:solidFill>
                <a:effectLst>
                  <a:outerShdw blurRad="88000" dist="50800" dir="5040000" algn="tl">
                    <a:schemeClr val="accent4">
                      <a:tint val="80000"/>
                      <a:satMod val="250000"/>
                      <a:alpha val="45000"/>
                    </a:schemeClr>
                  </a:outerShdw>
                </a:effectLst>
              </a:rPr>
              <a:t>Transqueen</a:t>
            </a:r>
            <a:r>
              <a:rPr lang="en-US" sz="5400" b="1" dirty="0" smtClean="0">
                <a:ln>
                  <a:prstDash val="solid"/>
                </a:ln>
                <a:solidFill>
                  <a:srgbClr val="FFFF00"/>
                </a:solidFill>
                <a:effectLst>
                  <a:outerShdw blurRad="88000" dist="50800" dir="5040000" algn="tl">
                    <a:schemeClr val="accent4">
                      <a:tint val="80000"/>
                      <a:satMod val="250000"/>
                      <a:alpha val="45000"/>
                    </a:schemeClr>
                  </a:outerShdw>
                </a:effectLst>
              </a:rPr>
              <a:t> of India</a:t>
            </a:r>
            <a:endParaRPr lang="en-US" sz="5400" b="1" dirty="0">
              <a:ln>
                <a:prstDash val="solid"/>
              </a:ln>
              <a:solidFill>
                <a:srgbClr val="FFFF00"/>
              </a:soli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95400" y="1905000"/>
            <a:ext cx="6553200" cy="4488576"/>
          </a:xfrm>
          <a:prstGeom prst="rect">
            <a:avLst/>
          </a:prstGeom>
          <a:noFill/>
          <a:ln w="9525">
            <a:noFill/>
            <a:miter lim="800000"/>
            <a:headEnd/>
            <a:tailEnd/>
          </a:ln>
          <a:effectLst/>
        </p:spPr>
      </p:pic>
      <p:sp>
        <p:nvSpPr>
          <p:cNvPr id="3" name="Rectangle 2"/>
          <p:cNvSpPr/>
          <p:nvPr/>
        </p:nvSpPr>
        <p:spPr>
          <a:xfrm>
            <a:off x="2897803" y="381000"/>
            <a:ext cx="335059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rPr>
              <a:t>Discussion </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44196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419600" y="0"/>
            <a:ext cx="47244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DSM – III------  </a:t>
            </a:r>
            <a:r>
              <a:rPr lang="en-US" dirty="0" err="1" smtClean="0"/>
              <a:t>Transsexualism</a:t>
            </a:r>
            <a:endParaRPr lang="en-US" dirty="0" smtClean="0"/>
          </a:p>
          <a:p>
            <a:r>
              <a:rPr lang="en-US" dirty="0" smtClean="0"/>
              <a:t>DSM – IV------ Gender Identity Disorder</a:t>
            </a:r>
          </a:p>
          <a:p>
            <a:r>
              <a:rPr lang="en-US" dirty="0" smtClean="0"/>
              <a:t>DSM – V (2013) ------ Gender </a:t>
            </a:r>
            <a:r>
              <a:rPr lang="en-US" dirty="0" err="1" smtClean="0"/>
              <a:t>Dysphoria</a:t>
            </a:r>
            <a:endParaRPr lang="en-US" dirty="0" smtClean="0"/>
          </a:p>
          <a:p>
            <a:endParaRPr lang="en-US" dirty="0" smtClean="0"/>
          </a:p>
          <a:p>
            <a:r>
              <a:rPr lang="en-US" dirty="0" smtClean="0"/>
              <a:t>HBIGDA---- SOC (Feb 2001)</a:t>
            </a:r>
          </a:p>
          <a:p>
            <a:r>
              <a:rPr lang="en-US" dirty="0" smtClean="0"/>
              <a:t>WPATH</a:t>
            </a:r>
          </a:p>
          <a:p>
            <a:pPr>
              <a:buNone/>
            </a:pPr>
            <a:endParaRPr lang="en-US" dirty="0" smtClean="0"/>
          </a:p>
          <a:p>
            <a:r>
              <a:rPr lang="en-US" dirty="0" smtClean="0"/>
              <a:t>Transgender male</a:t>
            </a:r>
          </a:p>
          <a:p>
            <a:r>
              <a:rPr lang="en-US" dirty="0" smtClean="0"/>
              <a:t>Transgender female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User\Desktop\Transgender surgery\transgender umbrella.jpg"/>
          <p:cNvPicPr>
            <a:picLocks noGrp="1" noChangeAspect="1" noChangeArrowheads="1"/>
          </p:cNvPicPr>
          <p:nvPr>
            <p:ph sz="quarter" idx="1"/>
          </p:nvPr>
        </p:nvPicPr>
        <p:blipFill>
          <a:blip r:embed="rId2"/>
          <a:srcRect/>
          <a:stretch>
            <a:fillRect/>
          </a:stretch>
        </p:blipFill>
        <p:spPr bwMode="auto">
          <a:xfrm>
            <a:off x="0" y="0"/>
            <a:ext cx="9144000" cy="687123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024" y="249152"/>
            <a:ext cx="8759952" cy="6359703"/>
          </a:xfrm>
          <a:prstGeom prst="rect">
            <a:avLst/>
          </a:prstGeom>
        </p:spPr>
      </p:pic>
    </p:spTree>
    <p:extLst>
      <p:ext uri="{BB962C8B-B14F-4D97-AF65-F5344CB8AC3E}">
        <p14:creationId xmlns:p14="http://schemas.microsoft.com/office/powerpoint/2010/main" xmlns="" val="2730434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ID_20180216_100039.mp4">
            <a:hlinkClick r:id="" action="ppaction://media"/>
          </p:cNvPr>
          <p:cNvPicPr>
            <a:picLocks noGrp="1" noRot="1" noChangeAspect="1"/>
          </p:cNvPicPr>
          <p:nvPr>
            <p:ph sz="quarter" idx="1"/>
            <a:videoFile r:link="rId1"/>
          </p:nvPr>
        </p:nvPicPr>
        <p:blipFill>
          <a:blip r:embed="rId3"/>
          <a:stretch>
            <a:fillRect/>
          </a:stretch>
        </p:blipFill>
        <p:spPr>
          <a:xfrm>
            <a:off x="457200" y="304800"/>
            <a:ext cx="8280400" cy="62103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Etiology</a:t>
            </a:r>
            <a:endParaRPr lang="en-US" dirty="0"/>
          </a:p>
        </p:txBody>
      </p:sp>
      <p:sp>
        <p:nvSpPr>
          <p:cNvPr id="3" name="Content Placeholder 2"/>
          <p:cNvSpPr>
            <a:spLocks noGrp="1"/>
          </p:cNvSpPr>
          <p:nvPr>
            <p:ph sz="quarter" idx="1"/>
          </p:nvPr>
        </p:nvSpPr>
        <p:spPr>
          <a:xfrm>
            <a:off x="457200" y="914400"/>
            <a:ext cx="8229600" cy="4953000"/>
          </a:xfrm>
        </p:spPr>
        <p:txBody>
          <a:bodyPr>
            <a:noAutofit/>
          </a:bodyPr>
          <a:lstStyle/>
          <a:p>
            <a:endParaRPr lang="en-US" dirty="0" smtClean="0"/>
          </a:p>
          <a:p>
            <a:r>
              <a:rPr lang="en-US" dirty="0" err="1" smtClean="0"/>
              <a:t>Prevelance</a:t>
            </a:r>
            <a:r>
              <a:rPr lang="en-US" dirty="0" smtClean="0"/>
              <a:t>: 0.005 to 0.014 for the male assigned and 0.002-0.003 in female assigned gender. </a:t>
            </a:r>
          </a:p>
          <a:p>
            <a:pPr>
              <a:buNone/>
            </a:pPr>
            <a:r>
              <a:rPr lang="en-US" dirty="0" smtClean="0"/>
              <a:t>	( Total approx.5 </a:t>
            </a:r>
            <a:r>
              <a:rPr lang="en-US" dirty="0" err="1" smtClean="0"/>
              <a:t>lakh</a:t>
            </a:r>
            <a:r>
              <a:rPr lang="en-US" dirty="0" smtClean="0"/>
              <a:t> third gender- LGBT according to census in May 2014). (Source: TOI)</a:t>
            </a:r>
          </a:p>
          <a:p>
            <a:endParaRPr lang="en-US" b="1" dirty="0" smtClean="0"/>
          </a:p>
          <a:p>
            <a:r>
              <a:rPr lang="en-US" b="1" dirty="0" smtClean="0"/>
              <a:t>Neural</a:t>
            </a:r>
            <a:r>
              <a:rPr lang="en-US" dirty="0" smtClean="0"/>
              <a:t>– unusual neurodevelopment of </a:t>
            </a:r>
            <a:r>
              <a:rPr lang="en-US" dirty="0" err="1" smtClean="0"/>
              <a:t>foetal</a:t>
            </a:r>
            <a:r>
              <a:rPr lang="en-US" dirty="0" smtClean="0"/>
              <a:t> brain. Several sexually dimorphic nuclei in hypothalamus. </a:t>
            </a:r>
          </a:p>
          <a:p>
            <a:r>
              <a:rPr lang="en-US" dirty="0" smtClean="0"/>
              <a:t>Normally, in males volume and neurons are twice as compared to females</a:t>
            </a:r>
            <a:r>
              <a:rPr lang="en-US" sz="3000" dirty="0" smtClean="0"/>
              <a:t>. </a:t>
            </a:r>
            <a:endParaRPr lang="en-US" sz="3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1109</TotalTime>
  <Words>1337</Words>
  <Application>Microsoft Office PowerPoint</Application>
  <PresentationFormat>On-screen Show (4:3)</PresentationFormat>
  <Paragraphs>208</Paragraphs>
  <Slides>37</Slides>
  <Notes>1</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Oriel</vt:lpstr>
      <vt:lpstr>Transgender surgery– Male to female</vt:lpstr>
      <vt:lpstr>History</vt:lpstr>
      <vt:lpstr>Definition of sex, gender &amp; gender dysphoria</vt:lpstr>
      <vt:lpstr>Slide 4</vt:lpstr>
      <vt:lpstr>Slide 5</vt:lpstr>
      <vt:lpstr>Slide 6</vt:lpstr>
      <vt:lpstr>Slide 7</vt:lpstr>
      <vt:lpstr>Slide 8</vt:lpstr>
      <vt:lpstr>Etiology</vt:lpstr>
      <vt:lpstr>Slide 10</vt:lpstr>
      <vt:lpstr>PROBLEMS OF TRANSGENDERS </vt:lpstr>
      <vt:lpstr>Slide 12</vt:lpstr>
      <vt:lpstr>Slide 13</vt:lpstr>
      <vt:lpstr>WPATH SOC 2012 World Professional Association for Transgender Health,  Standards of Care 2012</vt:lpstr>
      <vt:lpstr>How to start:  Criteria for Hormones</vt:lpstr>
      <vt:lpstr>Medication Regimens</vt:lpstr>
      <vt:lpstr>Slide 17</vt:lpstr>
      <vt:lpstr>Slide 18</vt:lpstr>
      <vt:lpstr>Slide 19</vt:lpstr>
      <vt:lpstr> PREREQUISITES FOR GENDER AFFIRMATION SURGERY </vt:lpstr>
      <vt:lpstr>Slide 21</vt:lpstr>
      <vt:lpstr>Slide 22</vt:lpstr>
      <vt:lpstr>Slide 23</vt:lpstr>
      <vt:lpstr>Slide 24</vt:lpstr>
      <vt:lpstr>Slide 25</vt:lpstr>
      <vt:lpstr>Consent:</vt:lpstr>
      <vt:lpstr>Slide 27</vt:lpstr>
      <vt:lpstr>Slide 28</vt:lpstr>
      <vt:lpstr>POSTOPERATIVE &amp; legal ISSUES CONCERNING THE PATIENT</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Transgender surgery– Male to female</dc:title>
  <dc:creator>User</dc:creator>
  <cp:lastModifiedBy>User</cp:lastModifiedBy>
  <cp:revision>163</cp:revision>
  <dcterms:created xsi:type="dcterms:W3CDTF">2018-07-30T07:07:29Z</dcterms:created>
  <dcterms:modified xsi:type="dcterms:W3CDTF">2020-08-20T05:03:40Z</dcterms:modified>
</cp:coreProperties>
</file>