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295" r:id="rId3"/>
    <p:sldId id="310" r:id="rId4"/>
    <p:sldId id="296" r:id="rId5"/>
    <p:sldId id="257" r:id="rId6"/>
    <p:sldId id="299" r:id="rId7"/>
    <p:sldId id="300" r:id="rId8"/>
    <p:sldId id="301" r:id="rId9"/>
    <p:sldId id="302" r:id="rId10"/>
    <p:sldId id="303" r:id="rId11"/>
    <p:sldId id="297" r:id="rId12"/>
    <p:sldId id="258" r:id="rId13"/>
    <p:sldId id="294" r:id="rId14"/>
    <p:sldId id="261" r:id="rId15"/>
    <p:sldId id="262" r:id="rId16"/>
    <p:sldId id="263" r:id="rId17"/>
    <p:sldId id="265" r:id="rId18"/>
    <p:sldId id="266" r:id="rId19"/>
    <p:sldId id="268" r:id="rId20"/>
    <p:sldId id="267" r:id="rId21"/>
    <p:sldId id="269" r:id="rId22"/>
    <p:sldId id="298" r:id="rId23"/>
    <p:sldId id="304" r:id="rId24"/>
    <p:sldId id="277" r:id="rId25"/>
    <p:sldId id="278" r:id="rId26"/>
    <p:sldId id="279" r:id="rId27"/>
    <p:sldId id="280" r:id="rId28"/>
    <p:sldId id="281" r:id="rId29"/>
    <p:sldId id="282" r:id="rId30"/>
    <p:sldId id="283" r:id="rId31"/>
    <p:sldId id="284" r:id="rId32"/>
    <p:sldId id="270" r:id="rId33"/>
    <p:sldId id="272" r:id="rId34"/>
    <p:sldId id="276" r:id="rId35"/>
    <p:sldId id="271" r:id="rId36"/>
    <p:sldId id="273" r:id="rId37"/>
    <p:sldId id="275" r:id="rId38"/>
    <p:sldId id="274" r:id="rId39"/>
    <p:sldId id="285" r:id="rId40"/>
    <p:sldId id="286" r:id="rId41"/>
    <p:sldId id="287" r:id="rId42"/>
    <p:sldId id="305" r:id="rId43"/>
    <p:sldId id="306" r:id="rId44"/>
    <p:sldId id="307" r:id="rId45"/>
    <p:sldId id="308" r:id="rId46"/>
    <p:sldId id="288" r:id="rId47"/>
    <p:sldId id="289" r:id="rId48"/>
    <p:sldId id="290" r:id="rId49"/>
    <p:sldId id="291" r:id="rId50"/>
    <p:sldId id="292" r:id="rId51"/>
    <p:sldId id="293"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3.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B60CC0-38B2-4AC8-B6F1-A43F9FD6AE60}" type="doc">
      <dgm:prSet loTypeId="urn:diagrams.loki3.com/VaryingWidthList+Icon" loCatId="list" qsTypeId="urn:microsoft.com/office/officeart/2005/8/quickstyle/simple4" qsCatId="simple" csTypeId="urn:microsoft.com/office/officeart/2005/8/colors/colorful1#1" csCatId="colorful" phldr="1"/>
      <dgm:spPr/>
    </dgm:pt>
    <dgm:pt modelId="{7DE1D4AB-4CCF-41FC-8795-36E5E88A2C0E}">
      <dgm:prSet phldrT="[Text]"/>
      <dgm:spPr/>
      <dgm:t>
        <a:bodyPr/>
        <a:lstStyle/>
        <a:p>
          <a:r>
            <a:rPr lang="en-US" dirty="0" smtClean="0"/>
            <a:t>Alternate sources to glucose for energy</a:t>
          </a:r>
          <a:endParaRPr lang="en-US" dirty="0"/>
        </a:p>
      </dgm:t>
    </dgm:pt>
    <dgm:pt modelId="{441A003C-DD79-472F-A055-846EBD8E36E5}" type="parTrans" cxnId="{FD2B1823-F4D8-4673-8905-BA656EB449B9}">
      <dgm:prSet/>
      <dgm:spPr/>
      <dgm:t>
        <a:bodyPr/>
        <a:lstStyle/>
        <a:p>
          <a:endParaRPr lang="en-US"/>
        </a:p>
      </dgm:t>
    </dgm:pt>
    <dgm:pt modelId="{D4435DE7-C2C6-4CE1-A953-6C1F4D5067C4}" type="sibTrans" cxnId="{FD2B1823-F4D8-4673-8905-BA656EB449B9}">
      <dgm:prSet/>
      <dgm:spPr/>
      <dgm:t>
        <a:bodyPr/>
        <a:lstStyle/>
        <a:p>
          <a:endParaRPr lang="en-US"/>
        </a:p>
      </dgm:t>
    </dgm:pt>
    <dgm:pt modelId="{A9561FE7-7EDC-4C03-A0F6-8BBF07B6E6E9}">
      <dgm:prSet phldrT="[Text]"/>
      <dgm:spPr/>
      <dgm:t>
        <a:bodyPr/>
        <a:lstStyle/>
        <a:p>
          <a:r>
            <a:rPr lang="en-US" dirty="0" smtClean="0"/>
            <a:t>Production of ketone bodies under conditions of cellular energy deprivation</a:t>
          </a:r>
          <a:endParaRPr lang="en-US" dirty="0"/>
        </a:p>
      </dgm:t>
    </dgm:pt>
    <dgm:pt modelId="{71A368B9-60D0-495F-AAE3-2601CA9C0043}" type="parTrans" cxnId="{7417A425-3495-4831-91A4-46EDDC01C45C}">
      <dgm:prSet/>
      <dgm:spPr/>
      <dgm:t>
        <a:bodyPr/>
        <a:lstStyle/>
        <a:p>
          <a:endParaRPr lang="en-US"/>
        </a:p>
      </dgm:t>
    </dgm:pt>
    <dgm:pt modelId="{38B2B385-50D3-4327-AB1E-B5DD23FD6595}" type="sibTrans" cxnId="{7417A425-3495-4831-91A4-46EDDC01C45C}">
      <dgm:prSet/>
      <dgm:spPr/>
      <dgm:t>
        <a:bodyPr/>
        <a:lstStyle/>
        <a:p>
          <a:endParaRPr lang="en-US"/>
        </a:p>
      </dgm:t>
    </dgm:pt>
    <dgm:pt modelId="{C145511D-7555-4E33-BD47-C69C3A9F6A9E}">
      <dgm:prSet phldrT="[Text]"/>
      <dgm:spPr/>
      <dgm:t>
        <a:bodyPr/>
        <a:lstStyle/>
        <a:p>
          <a:r>
            <a:rPr lang="en-US" dirty="0" smtClean="0"/>
            <a:t>Utilization of ketone bodies by the brain</a:t>
          </a:r>
          <a:endParaRPr lang="en-US" dirty="0"/>
        </a:p>
      </dgm:t>
    </dgm:pt>
    <dgm:pt modelId="{7C0B0F2A-0BE9-485B-A27B-5C330C454C55}" type="parTrans" cxnId="{69061B6D-E3E6-44E2-978E-FD5FB904E44F}">
      <dgm:prSet/>
      <dgm:spPr/>
      <dgm:t>
        <a:bodyPr/>
        <a:lstStyle/>
        <a:p>
          <a:endParaRPr lang="en-US"/>
        </a:p>
      </dgm:t>
    </dgm:pt>
    <dgm:pt modelId="{72D32BE0-A762-4F66-8AFE-3C7BA617C5B5}" type="sibTrans" cxnId="{69061B6D-E3E6-44E2-978E-FD5FB904E44F}">
      <dgm:prSet/>
      <dgm:spPr/>
      <dgm:t>
        <a:bodyPr/>
        <a:lstStyle/>
        <a:p>
          <a:endParaRPr lang="en-US"/>
        </a:p>
      </dgm:t>
    </dgm:pt>
    <dgm:pt modelId="{E9A91F2F-865D-43B0-9021-1CA207D7768F}" type="pres">
      <dgm:prSet presAssocID="{D2B60CC0-38B2-4AC8-B6F1-A43F9FD6AE60}" presName="Name0" presStyleCnt="0">
        <dgm:presLayoutVars>
          <dgm:resizeHandles/>
        </dgm:presLayoutVars>
      </dgm:prSet>
      <dgm:spPr/>
    </dgm:pt>
    <dgm:pt modelId="{0B0C6165-7D80-40EE-817E-C4F2B3A9DD4A}" type="pres">
      <dgm:prSet presAssocID="{7DE1D4AB-4CCF-41FC-8795-36E5E88A2C0E}" presName="text" presStyleLbl="node1" presStyleIdx="0" presStyleCnt="3">
        <dgm:presLayoutVars>
          <dgm:bulletEnabled val="1"/>
        </dgm:presLayoutVars>
      </dgm:prSet>
      <dgm:spPr/>
      <dgm:t>
        <a:bodyPr/>
        <a:lstStyle/>
        <a:p>
          <a:endParaRPr lang="en-US"/>
        </a:p>
      </dgm:t>
    </dgm:pt>
    <dgm:pt modelId="{18ED4180-33E8-4DFA-9615-C0A49F254E09}" type="pres">
      <dgm:prSet presAssocID="{D4435DE7-C2C6-4CE1-A953-6C1F4D5067C4}" presName="space" presStyleCnt="0"/>
      <dgm:spPr/>
    </dgm:pt>
    <dgm:pt modelId="{E7D5089F-9BB3-4CCB-8462-1542A80FBAC8}" type="pres">
      <dgm:prSet presAssocID="{A9561FE7-7EDC-4C03-A0F6-8BBF07B6E6E9}" presName="text" presStyleLbl="node1" presStyleIdx="1" presStyleCnt="3">
        <dgm:presLayoutVars>
          <dgm:bulletEnabled val="1"/>
        </dgm:presLayoutVars>
      </dgm:prSet>
      <dgm:spPr/>
      <dgm:t>
        <a:bodyPr/>
        <a:lstStyle/>
        <a:p>
          <a:endParaRPr lang="en-US"/>
        </a:p>
      </dgm:t>
    </dgm:pt>
    <dgm:pt modelId="{6569C612-CCBA-4FCE-B29E-77A7799D738E}" type="pres">
      <dgm:prSet presAssocID="{38B2B385-50D3-4327-AB1E-B5DD23FD6595}" presName="space" presStyleCnt="0"/>
      <dgm:spPr/>
    </dgm:pt>
    <dgm:pt modelId="{C604789A-88F6-4379-8EF6-9062AD18A91B}" type="pres">
      <dgm:prSet presAssocID="{C145511D-7555-4E33-BD47-C69C3A9F6A9E}" presName="text" presStyleLbl="node1" presStyleIdx="2" presStyleCnt="3">
        <dgm:presLayoutVars>
          <dgm:bulletEnabled val="1"/>
        </dgm:presLayoutVars>
      </dgm:prSet>
      <dgm:spPr/>
      <dgm:t>
        <a:bodyPr/>
        <a:lstStyle/>
        <a:p>
          <a:endParaRPr lang="en-US"/>
        </a:p>
      </dgm:t>
    </dgm:pt>
  </dgm:ptLst>
  <dgm:cxnLst>
    <dgm:cxn modelId="{7417A425-3495-4831-91A4-46EDDC01C45C}" srcId="{D2B60CC0-38B2-4AC8-B6F1-A43F9FD6AE60}" destId="{A9561FE7-7EDC-4C03-A0F6-8BBF07B6E6E9}" srcOrd="1" destOrd="0" parTransId="{71A368B9-60D0-495F-AAE3-2601CA9C0043}" sibTransId="{38B2B385-50D3-4327-AB1E-B5DD23FD6595}"/>
    <dgm:cxn modelId="{FD2B1823-F4D8-4673-8905-BA656EB449B9}" srcId="{D2B60CC0-38B2-4AC8-B6F1-A43F9FD6AE60}" destId="{7DE1D4AB-4CCF-41FC-8795-36E5E88A2C0E}" srcOrd="0" destOrd="0" parTransId="{441A003C-DD79-472F-A055-846EBD8E36E5}" sibTransId="{D4435DE7-C2C6-4CE1-A953-6C1F4D5067C4}"/>
    <dgm:cxn modelId="{0A70044F-E78C-4B76-B26D-9C4DA996CF06}" type="presOf" srcId="{7DE1D4AB-4CCF-41FC-8795-36E5E88A2C0E}" destId="{0B0C6165-7D80-40EE-817E-C4F2B3A9DD4A}" srcOrd="0" destOrd="0" presId="urn:diagrams.loki3.com/VaryingWidthList+Icon"/>
    <dgm:cxn modelId="{3E6A4BB1-D23C-48A2-80D5-57E874E18432}" type="presOf" srcId="{D2B60CC0-38B2-4AC8-B6F1-A43F9FD6AE60}" destId="{E9A91F2F-865D-43B0-9021-1CA207D7768F}" srcOrd="0" destOrd="0" presId="urn:diagrams.loki3.com/VaryingWidthList+Icon"/>
    <dgm:cxn modelId="{23811566-C588-4ADA-AA16-92625A85DEFC}" type="presOf" srcId="{A9561FE7-7EDC-4C03-A0F6-8BBF07B6E6E9}" destId="{E7D5089F-9BB3-4CCB-8462-1542A80FBAC8}" srcOrd="0" destOrd="0" presId="urn:diagrams.loki3.com/VaryingWidthList+Icon"/>
    <dgm:cxn modelId="{69061B6D-E3E6-44E2-978E-FD5FB904E44F}" srcId="{D2B60CC0-38B2-4AC8-B6F1-A43F9FD6AE60}" destId="{C145511D-7555-4E33-BD47-C69C3A9F6A9E}" srcOrd="2" destOrd="0" parTransId="{7C0B0F2A-0BE9-485B-A27B-5C330C454C55}" sibTransId="{72D32BE0-A762-4F66-8AFE-3C7BA617C5B5}"/>
    <dgm:cxn modelId="{C1B6D1FA-303A-40E0-8BE0-EF10144737BB}" type="presOf" srcId="{C145511D-7555-4E33-BD47-C69C3A9F6A9E}" destId="{C604789A-88F6-4379-8EF6-9062AD18A91B}" srcOrd="0" destOrd="0" presId="urn:diagrams.loki3.com/VaryingWidthList+Icon"/>
    <dgm:cxn modelId="{94A23FE7-F6DE-480B-ACC6-DD832F830E70}" type="presParOf" srcId="{E9A91F2F-865D-43B0-9021-1CA207D7768F}" destId="{0B0C6165-7D80-40EE-817E-C4F2B3A9DD4A}" srcOrd="0" destOrd="0" presId="urn:diagrams.loki3.com/VaryingWidthList+Icon"/>
    <dgm:cxn modelId="{B4EF9BAF-63CB-448F-B1D5-FA281306A707}" type="presParOf" srcId="{E9A91F2F-865D-43B0-9021-1CA207D7768F}" destId="{18ED4180-33E8-4DFA-9615-C0A49F254E09}" srcOrd="1" destOrd="0" presId="urn:diagrams.loki3.com/VaryingWidthList+Icon"/>
    <dgm:cxn modelId="{829EE06D-F6CE-4224-A13E-A719AFC9FA09}" type="presParOf" srcId="{E9A91F2F-865D-43B0-9021-1CA207D7768F}" destId="{E7D5089F-9BB3-4CCB-8462-1542A80FBAC8}" srcOrd="2" destOrd="0" presId="urn:diagrams.loki3.com/VaryingWidthList+Icon"/>
    <dgm:cxn modelId="{64EE14C4-DC62-4135-8F8E-3C925C959227}" type="presParOf" srcId="{E9A91F2F-865D-43B0-9021-1CA207D7768F}" destId="{6569C612-CCBA-4FCE-B29E-77A7799D738E}" srcOrd="3" destOrd="0" presId="urn:diagrams.loki3.com/VaryingWidthList+Icon"/>
    <dgm:cxn modelId="{CE46FB1A-204C-428B-8596-49060BB4186A}" type="presParOf" srcId="{E9A91F2F-865D-43B0-9021-1CA207D7768F}" destId="{C604789A-88F6-4379-8EF6-9062AD18A91B}" srcOrd="4" destOrd="0" presId="urn:diagrams.loki3.com/VaryingWidthList+Icon"/>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0E0332-253A-4A75-B2B5-6A56FF15C3ED}" type="doc">
      <dgm:prSet loTypeId="urn:microsoft.com/office/officeart/2005/8/layout/default#2" loCatId="list" qsTypeId="urn:microsoft.com/office/officeart/2005/8/quickstyle/simple4" qsCatId="simple" csTypeId="urn:microsoft.com/office/officeart/2005/8/colors/colorful1#2" csCatId="colorful" phldr="1"/>
      <dgm:spPr>
        <a:scene3d>
          <a:camera prst="orthographicFront">
            <a:rot lat="0" lon="0" rev="0"/>
          </a:camera>
          <a:lightRig rig="glow" dir="t">
            <a:rot lat="0" lon="0" rev="4800000"/>
          </a:lightRig>
        </a:scene3d>
      </dgm:spPr>
      <dgm:t>
        <a:bodyPr/>
        <a:lstStyle/>
        <a:p>
          <a:endParaRPr lang="en-US"/>
        </a:p>
      </dgm:t>
    </dgm:pt>
    <dgm:pt modelId="{750A7CEA-249E-400B-BA47-3F1A539095BA}">
      <dgm:prSet phldrT="[Tex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smtClean="0"/>
            <a:t>Site </a:t>
          </a:r>
          <a:endParaRPr lang="en-US" dirty="0"/>
        </a:p>
      </dgm:t>
    </dgm:pt>
    <dgm:pt modelId="{6CCCF9E3-0A0D-479C-B609-818EA5A368FD}" type="parTrans" cxnId="{D4F1EB65-117D-4842-B80A-A0F5388FEA2E}">
      <dgm:prSet/>
      <dgm:spPr/>
      <dgm:t>
        <a:bodyPr/>
        <a:lstStyle/>
        <a:p>
          <a:endParaRPr lang="en-US"/>
        </a:p>
      </dgm:t>
    </dgm:pt>
    <dgm:pt modelId="{A642B36D-CE60-4F23-ADC9-C73EBD5CF6A7}" type="sibTrans" cxnId="{D4F1EB65-117D-4842-B80A-A0F5388FEA2E}">
      <dgm:prSet/>
      <dgm:spPr/>
      <dgm:t>
        <a:bodyPr/>
        <a:lstStyle/>
        <a:p>
          <a:endParaRPr lang="en-US"/>
        </a:p>
      </dgm:t>
    </dgm:pt>
    <dgm:pt modelId="{55475977-ADBD-4349-A70C-688295FC615D}">
      <dgm:prSet phldrT="[Tex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smtClean="0"/>
            <a:t>Pathway </a:t>
          </a:r>
          <a:endParaRPr lang="en-US" dirty="0"/>
        </a:p>
      </dgm:t>
    </dgm:pt>
    <dgm:pt modelId="{1DD0CB9B-5398-471F-8596-ADCF57A54B63}" type="parTrans" cxnId="{596374F2-9BC0-420D-9DA1-7B9CF6D0B6E1}">
      <dgm:prSet/>
      <dgm:spPr/>
      <dgm:t>
        <a:bodyPr/>
        <a:lstStyle/>
        <a:p>
          <a:endParaRPr lang="en-US"/>
        </a:p>
      </dgm:t>
    </dgm:pt>
    <dgm:pt modelId="{9AD4846C-5A07-4F89-AE19-82666ECFA9DC}" type="sibTrans" cxnId="{596374F2-9BC0-420D-9DA1-7B9CF6D0B6E1}">
      <dgm:prSet/>
      <dgm:spPr/>
      <dgm:t>
        <a:bodyPr/>
        <a:lstStyle/>
        <a:p>
          <a:endParaRPr lang="en-US"/>
        </a:p>
      </dgm:t>
    </dgm:pt>
    <dgm:pt modelId="{689069E9-7F61-4449-B1BB-49FE615E577C}">
      <dgm:prSet phldrT="[Tex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smtClean="0"/>
            <a:t>Regulation </a:t>
          </a:r>
          <a:endParaRPr lang="en-US" dirty="0"/>
        </a:p>
      </dgm:t>
    </dgm:pt>
    <dgm:pt modelId="{27A55623-ABE5-4C8A-BD3C-474A27138435}" type="parTrans" cxnId="{4394F83B-9F1C-48C5-84A1-8D0FFDB1F792}">
      <dgm:prSet/>
      <dgm:spPr/>
      <dgm:t>
        <a:bodyPr/>
        <a:lstStyle/>
        <a:p>
          <a:endParaRPr lang="en-US"/>
        </a:p>
      </dgm:t>
    </dgm:pt>
    <dgm:pt modelId="{1DB34661-A09B-430D-8DA1-1D0D1229974C}" type="sibTrans" cxnId="{4394F83B-9F1C-48C5-84A1-8D0FFDB1F792}">
      <dgm:prSet/>
      <dgm:spPr/>
      <dgm:t>
        <a:bodyPr/>
        <a:lstStyle/>
        <a:p>
          <a:endParaRPr lang="en-US"/>
        </a:p>
      </dgm:t>
    </dgm:pt>
    <dgm:pt modelId="{C2A3F55D-8277-48A9-A463-5559D5366879}" type="pres">
      <dgm:prSet presAssocID="{F60E0332-253A-4A75-B2B5-6A56FF15C3ED}" presName="diagram" presStyleCnt="0">
        <dgm:presLayoutVars>
          <dgm:dir/>
          <dgm:resizeHandles val="exact"/>
        </dgm:presLayoutVars>
      </dgm:prSet>
      <dgm:spPr/>
      <dgm:t>
        <a:bodyPr/>
        <a:lstStyle/>
        <a:p>
          <a:endParaRPr lang="en-US"/>
        </a:p>
      </dgm:t>
    </dgm:pt>
    <dgm:pt modelId="{0B36FCEA-6B0B-4D5A-A329-BCE6F1227BDB}" type="pres">
      <dgm:prSet presAssocID="{750A7CEA-249E-400B-BA47-3F1A539095BA}" presName="node" presStyleLbl="node1" presStyleIdx="0" presStyleCnt="3">
        <dgm:presLayoutVars>
          <dgm:bulletEnabled val="1"/>
        </dgm:presLayoutVars>
      </dgm:prSet>
      <dgm:spPr/>
      <dgm:t>
        <a:bodyPr/>
        <a:lstStyle/>
        <a:p>
          <a:endParaRPr lang="en-US"/>
        </a:p>
      </dgm:t>
    </dgm:pt>
    <dgm:pt modelId="{45A8A860-4E56-4C72-8A66-C0BB21638286}" type="pres">
      <dgm:prSet presAssocID="{A642B36D-CE60-4F23-ADC9-C73EBD5CF6A7}" presName="sibTrans"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2E4DF72C-AE96-4A0E-BB8D-E812E0CF78A7}" type="pres">
      <dgm:prSet presAssocID="{55475977-ADBD-4349-A70C-688295FC615D}" presName="node" presStyleLbl="node1" presStyleIdx="1" presStyleCnt="3">
        <dgm:presLayoutVars>
          <dgm:bulletEnabled val="1"/>
        </dgm:presLayoutVars>
      </dgm:prSet>
      <dgm:spPr/>
      <dgm:t>
        <a:bodyPr/>
        <a:lstStyle/>
        <a:p>
          <a:endParaRPr lang="en-US"/>
        </a:p>
      </dgm:t>
    </dgm:pt>
    <dgm:pt modelId="{26BBDB84-9E53-4CF6-AEC7-3D1234904B18}" type="pres">
      <dgm:prSet presAssocID="{9AD4846C-5A07-4F89-AE19-82666ECFA9DC}" presName="sibTrans" presStyleCnt="0"/>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0D2F3A01-598B-402C-9077-9ACE06F8F5A9}" type="pres">
      <dgm:prSet presAssocID="{689069E9-7F61-4449-B1BB-49FE615E577C}" presName="node" presStyleLbl="node1" presStyleIdx="2" presStyleCnt="3">
        <dgm:presLayoutVars>
          <dgm:bulletEnabled val="1"/>
        </dgm:presLayoutVars>
      </dgm:prSet>
      <dgm:spPr/>
      <dgm:t>
        <a:bodyPr/>
        <a:lstStyle/>
        <a:p>
          <a:endParaRPr lang="en-US"/>
        </a:p>
      </dgm:t>
    </dgm:pt>
  </dgm:ptLst>
  <dgm:cxnLst>
    <dgm:cxn modelId="{865C4094-1255-470A-8FC9-9AED99F57A17}" type="presOf" srcId="{F60E0332-253A-4A75-B2B5-6A56FF15C3ED}" destId="{C2A3F55D-8277-48A9-A463-5559D5366879}" srcOrd="0" destOrd="0" presId="urn:microsoft.com/office/officeart/2005/8/layout/default#2"/>
    <dgm:cxn modelId="{D4F1EB65-117D-4842-B80A-A0F5388FEA2E}" srcId="{F60E0332-253A-4A75-B2B5-6A56FF15C3ED}" destId="{750A7CEA-249E-400B-BA47-3F1A539095BA}" srcOrd="0" destOrd="0" parTransId="{6CCCF9E3-0A0D-479C-B609-818EA5A368FD}" sibTransId="{A642B36D-CE60-4F23-ADC9-C73EBD5CF6A7}"/>
    <dgm:cxn modelId="{0F5513CD-DFF0-4A65-9DDA-C56FFE4D2C69}" type="presOf" srcId="{55475977-ADBD-4349-A70C-688295FC615D}" destId="{2E4DF72C-AE96-4A0E-BB8D-E812E0CF78A7}" srcOrd="0" destOrd="0" presId="urn:microsoft.com/office/officeart/2005/8/layout/default#2"/>
    <dgm:cxn modelId="{4394F83B-9F1C-48C5-84A1-8D0FFDB1F792}" srcId="{F60E0332-253A-4A75-B2B5-6A56FF15C3ED}" destId="{689069E9-7F61-4449-B1BB-49FE615E577C}" srcOrd="2" destOrd="0" parTransId="{27A55623-ABE5-4C8A-BD3C-474A27138435}" sibTransId="{1DB34661-A09B-430D-8DA1-1D0D1229974C}"/>
    <dgm:cxn modelId="{D9E63FE1-FE4B-4B44-975B-E9EA1B1EB83E}" type="presOf" srcId="{689069E9-7F61-4449-B1BB-49FE615E577C}" destId="{0D2F3A01-598B-402C-9077-9ACE06F8F5A9}" srcOrd="0" destOrd="0" presId="urn:microsoft.com/office/officeart/2005/8/layout/default#2"/>
    <dgm:cxn modelId="{6A61B70E-79CA-4FDB-9E0B-5D84EE43E329}" type="presOf" srcId="{750A7CEA-249E-400B-BA47-3F1A539095BA}" destId="{0B36FCEA-6B0B-4D5A-A329-BCE6F1227BDB}" srcOrd="0" destOrd="0" presId="urn:microsoft.com/office/officeart/2005/8/layout/default#2"/>
    <dgm:cxn modelId="{596374F2-9BC0-420D-9DA1-7B9CF6D0B6E1}" srcId="{F60E0332-253A-4A75-B2B5-6A56FF15C3ED}" destId="{55475977-ADBD-4349-A70C-688295FC615D}" srcOrd="1" destOrd="0" parTransId="{1DD0CB9B-5398-471F-8596-ADCF57A54B63}" sibTransId="{9AD4846C-5A07-4F89-AE19-82666ECFA9DC}"/>
    <dgm:cxn modelId="{BAF06BC5-B364-491C-800E-9EC02B798DF3}" type="presParOf" srcId="{C2A3F55D-8277-48A9-A463-5559D5366879}" destId="{0B36FCEA-6B0B-4D5A-A329-BCE6F1227BDB}" srcOrd="0" destOrd="0" presId="urn:microsoft.com/office/officeart/2005/8/layout/default#2"/>
    <dgm:cxn modelId="{E9E72CB3-5C6F-468A-83ED-47875F5231D3}" type="presParOf" srcId="{C2A3F55D-8277-48A9-A463-5559D5366879}" destId="{45A8A860-4E56-4C72-8A66-C0BB21638286}" srcOrd="1" destOrd="0" presId="urn:microsoft.com/office/officeart/2005/8/layout/default#2"/>
    <dgm:cxn modelId="{04891C63-9C75-45BE-ABA6-3F1390A50DC8}" type="presParOf" srcId="{C2A3F55D-8277-48A9-A463-5559D5366879}" destId="{2E4DF72C-AE96-4A0E-BB8D-E812E0CF78A7}" srcOrd="2" destOrd="0" presId="urn:microsoft.com/office/officeart/2005/8/layout/default#2"/>
    <dgm:cxn modelId="{3D4A302C-761A-4783-B20E-7DF91EB6EEA1}" type="presParOf" srcId="{C2A3F55D-8277-48A9-A463-5559D5366879}" destId="{26BBDB84-9E53-4CF6-AEC7-3D1234904B18}" srcOrd="3" destOrd="0" presId="urn:microsoft.com/office/officeart/2005/8/layout/default#2"/>
    <dgm:cxn modelId="{7E800572-87E9-483E-ADA1-30AAA6C65748}" type="presParOf" srcId="{C2A3F55D-8277-48A9-A463-5559D5366879}" destId="{0D2F3A01-598B-402C-9077-9ACE06F8F5A9}" srcOrd="4"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4D3FBD-BF35-4424-9979-0B08900D1515}" type="doc">
      <dgm:prSet loTypeId="urn:microsoft.com/office/officeart/2009/3/layout/SnapshotPictureList" loCatId="picture" qsTypeId="urn:microsoft.com/office/officeart/2005/8/quickstyle/simple1" qsCatId="simple" csTypeId="urn:microsoft.com/office/officeart/2005/8/colors/colorful5" csCatId="colorful" phldr="1"/>
      <dgm:spPr/>
      <dgm:t>
        <a:bodyPr/>
        <a:lstStyle/>
        <a:p>
          <a:endParaRPr lang="en-US"/>
        </a:p>
      </dgm:t>
    </dgm:pt>
    <dgm:pt modelId="{75221C69-5DF4-43D9-9D59-ACDA7176DAD9}">
      <dgm:prSet phldrT="[Text]" phldr="1"/>
      <dgm:spPr/>
      <dgm:t>
        <a:bodyPr/>
        <a:lstStyle/>
        <a:p>
          <a:endParaRPr lang="en-US" dirty="0"/>
        </a:p>
      </dgm:t>
    </dgm:pt>
    <dgm:pt modelId="{162DD482-25BF-413E-8C93-5904B9BA921F}" type="parTrans" cxnId="{B62071A0-EF1C-4472-A5BA-97D3E308FDD3}">
      <dgm:prSet/>
      <dgm:spPr/>
      <dgm:t>
        <a:bodyPr/>
        <a:lstStyle/>
        <a:p>
          <a:endParaRPr lang="en-US"/>
        </a:p>
      </dgm:t>
    </dgm:pt>
    <dgm:pt modelId="{5BA055E4-E1CE-4B54-B041-270D8878E62B}" type="sibTrans" cxnId="{B62071A0-EF1C-4472-A5BA-97D3E308FDD3}">
      <dgm:prSet/>
      <dgm:spPr/>
      <dgm:t>
        <a:bodyPr/>
        <a:lstStyle/>
        <a:p>
          <a:endParaRPr lang="en-US"/>
        </a:p>
      </dgm:t>
    </dgm:pt>
    <dgm:pt modelId="{A547A9E1-8AFA-4ECA-AFDD-A11DADC88A3A}">
      <dgm:prSet phldrT="[Text]"/>
      <dgm:spPr/>
      <dgm:t>
        <a:bodyPr/>
        <a:lstStyle/>
        <a:p>
          <a:r>
            <a:rPr lang="en-US" dirty="0" smtClean="0"/>
            <a:t>Ketone bodies are synthesized only in liver </a:t>
          </a:r>
          <a:endParaRPr lang="en-US" dirty="0"/>
        </a:p>
      </dgm:t>
    </dgm:pt>
    <dgm:pt modelId="{08739C83-34DD-4D03-84E5-F1A48A34241F}" type="parTrans" cxnId="{31926145-0F9D-4865-8B65-A3B7DDA169ED}">
      <dgm:prSet/>
      <dgm:spPr/>
      <dgm:t>
        <a:bodyPr/>
        <a:lstStyle/>
        <a:p>
          <a:endParaRPr lang="en-US"/>
        </a:p>
      </dgm:t>
    </dgm:pt>
    <dgm:pt modelId="{B98B85E9-8128-4FAE-ACE4-796E0B2713D6}" type="sibTrans" cxnId="{31926145-0F9D-4865-8B65-A3B7DDA169ED}">
      <dgm:prSet/>
      <dgm:spPr/>
      <dgm:t>
        <a:bodyPr/>
        <a:lstStyle/>
        <a:p>
          <a:endParaRPr lang="en-US"/>
        </a:p>
      </dgm:t>
    </dgm:pt>
    <dgm:pt modelId="{3E28E3CA-1BC3-42B7-97DD-AA2C118A27B8}" type="pres">
      <dgm:prSet presAssocID="{774D3FBD-BF35-4424-9979-0B08900D1515}" presName="Name0" presStyleCnt="0">
        <dgm:presLayoutVars>
          <dgm:chMax/>
          <dgm:chPref/>
          <dgm:dir/>
          <dgm:animLvl val="lvl"/>
        </dgm:presLayoutVars>
      </dgm:prSet>
      <dgm:spPr/>
      <dgm:t>
        <a:bodyPr/>
        <a:lstStyle/>
        <a:p>
          <a:endParaRPr lang="en-US"/>
        </a:p>
      </dgm:t>
    </dgm:pt>
    <dgm:pt modelId="{4E4C8C49-D745-4222-91D3-4CD436060F72}" type="pres">
      <dgm:prSet presAssocID="{75221C69-5DF4-43D9-9D59-ACDA7176DAD9}" presName="composite" presStyleCnt="0"/>
      <dgm:spPr/>
      <dgm:t>
        <a:bodyPr/>
        <a:lstStyle/>
        <a:p>
          <a:endParaRPr lang="en-US"/>
        </a:p>
      </dgm:t>
    </dgm:pt>
    <dgm:pt modelId="{5A1FA680-BE6A-4483-ACD0-9B57B0F58D78}" type="pres">
      <dgm:prSet presAssocID="{75221C69-5DF4-43D9-9D59-ACDA7176DAD9}" presName="ParentAccentShape" presStyleLbl="trBgShp" presStyleIdx="0" presStyleCnt="2"/>
      <dgm:spPr/>
      <dgm:t>
        <a:bodyPr/>
        <a:lstStyle/>
        <a:p>
          <a:endParaRPr lang="en-US"/>
        </a:p>
      </dgm:t>
    </dgm:pt>
    <dgm:pt modelId="{69B39D23-CE8F-4CFA-85EB-AE39E45B47E3}" type="pres">
      <dgm:prSet presAssocID="{75221C69-5DF4-43D9-9D59-ACDA7176DAD9}" presName="ParentText" presStyleLbl="revTx" presStyleIdx="0" presStyleCnt="2">
        <dgm:presLayoutVars>
          <dgm:chMax val="1"/>
          <dgm:chPref val="1"/>
          <dgm:bulletEnabled val="1"/>
        </dgm:presLayoutVars>
      </dgm:prSet>
      <dgm:spPr/>
      <dgm:t>
        <a:bodyPr/>
        <a:lstStyle/>
        <a:p>
          <a:endParaRPr lang="en-US"/>
        </a:p>
      </dgm:t>
    </dgm:pt>
    <dgm:pt modelId="{6C6C9081-3F43-4901-AE51-6838FEF6A331}" type="pres">
      <dgm:prSet presAssocID="{75221C69-5DF4-43D9-9D59-ACDA7176DAD9}" presName="ChildText" presStyleLbl="revTx" presStyleIdx="1" presStyleCnt="2">
        <dgm:presLayoutVars>
          <dgm:chMax val="0"/>
          <dgm:chPref val="0"/>
        </dgm:presLayoutVars>
      </dgm:prSet>
      <dgm:spPr/>
      <dgm:t>
        <a:bodyPr/>
        <a:lstStyle/>
        <a:p>
          <a:endParaRPr lang="en-US"/>
        </a:p>
      </dgm:t>
    </dgm:pt>
    <dgm:pt modelId="{03B4B6BA-0BC1-4E46-9D4A-3EAFC242B82A}" type="pres">
      <dgm:prSet presAssocID="{75221C69-5DF4-43D9-9D59-ACDA7176DAD9}" presName="ChildAccentShape" presStyleLbl="trBgShp" presStyleIdx="1" presStyleCnt="2"/>
      <dgm:spPr/>
      <dgm:t>
        <a:bodyPr/>
        <a:lstStyle/>
        <a:p>
          <a:endParaRPr lang="en-US"/>
        </a:p>
      </dgm:t>
    </dgm:pt>
    <dgm:pt modelId="{36274E95-9A1D-4FBD-B745-80C9A4148A7E}" type="pres">
      <dgm:prSet presAssocID="{75221C69-5DF4-43D9-9D59-ACDA7176DAD9}" presName="Image" presStyleLbl="alignImgPlace1" presStyleIdx="0" presStyleCnt="1"/>
      <dgm:spPr>
        <a:blipFill>
          <a:blip xmlns:r="http://schemas.openxmlformats.org/officeDocument/2006/relationships" r:embed="rId1">
            <a:extLst>
              <a:ext uri="{28A0092B-C50C-407E-A947-70E740481C1C}">
                <a14:useLocalDpi xmlns="" xmlns:a14="http://schemas.microsoft.com/office/drawing/2010/main" val="0"/>
              </a:ext>
            </a:extLst>
          </a:blip>
          <a:srcRect/>
          <a:stretch>
            <a:fillRect l="-3000" r="-3000"/>
          </a:stretch>
        </a:blipFill>
      </dgm:spPr>
      <dgm:t>
        <a:bodyPr/>
        <a:lstStyle/>
        <a:p>
          <a:endParaRPr lang="en-US"/>
        </a:p>
      </dgm:t>
    </dgm:pt>
  </dgm:ptLst>
  <dgm:cxnLst>
    <dgm:cxn modelId="{326C1779-855F-4B11-86DF-6D75528AC666}" type="presOf" srcId="{75221C69-5DF4-43D9-9D59-ACDA7176DAD9}" destId="{69B39D23-CE8F-4CFA-85EB-AE39E45B47E3}" srcOrd="0" destOrd="0" presId="urn:microsoft.com/office/officeart/2009/3/layout/SnapshotPictureList"/>
    <dgm:cxn modelId="{31926145-0F9D-4865-8B65-A3B7DDA169ED}" srcId="{75221C69-5DF4-43D9-9D59-ACDA7176DAD9}" destId="{A547A9E1-8AFA-4ECA-AFDD-A11DADC88A3A}" srcOrd="0" destOrd="0" parTransId="{08739C83-34DD-4D03-84E5-F1A48A34241F}" sibTransId="{B98B85E9-8128-4FAE-ACE4-796E0B2713D6}"/>
    <dgm:cxn modelId="{018183DD-4010-4357-8D6C-C8F24C8C7C03}" type="presOf" srcId="{A547A9E1-8AFA-4ECA-AFDD-A11DADC88A3A}" destId="{6C6C9081-3F43-4901-AE51-6838FEF6A331}" srcOrd="0" destOrd="0" presId="urn:microsoft.com/office/officeart/2009/3/layout/SnapshotPictureList"/>
    <dgm:cxn modelId="{6C6CFD39-9C2D-4642-B273-4C06029CB140}" type="presOf" srcId="{774D3FBD-BF35-4424-9979-0B08900D1515}" destId="{3E28E3CA-1BC3-42B7-97DD-AA2C118A27B8}" srcOrd="0" destOrd="0" presId="urn:microsoft.com/office/officeart/2009/3/layout/SnapshotPictureList"/>
    <dgm:cxn modelId="{B62071A0-EF1C-4472-A5BA-97D3E308FDD3}" srcId="{774D3FBD-BF35-4424-9979-0B08900D1515}" destId="{75221C69-5DF4-43D9-9D59-ACDA7176DAD9}" srcOrd="0" destOrd="0" parTransId="{162DD482-25BF-413E-8C93-5904B9BA921F}" sibTransId="{5BA055E4-E1CE-4B54-B041-270D8878E62B}"/>
    <dgm:cxn modelId="{05D55A9C-D91C-4EF5-9E12-A97DBA72EF53}" type="presParOf" srcId="{3E28E3CA-1BC3-42B7-97DD-AA2C118A27B8}" destId="{4E4C8C49-D745-4222-91D3-4CD436060F72}" srcOrd="0" destOrd="0" presId="urn:microsoft.com/office/officeart/2009/3/layout/SnapshotPictureList"/>
    <dgm:cxn modelId="{4579229D-CE33-4A54-B3BB-188E8744BF0F}" type="presParOf" srcId="{4E4C8C49-D745-4222-91D3-4CD436060F72}" destId="{5A1FA680-BE6A-4483-ACD0-9B57B0F58D78}" srcOrd="0" destOrd="0" presId="urn:microsoft.com/office/officeart/2009/3/layout/SnapshotPictureList"/>
    <dgm:cxn modelId="{1385A390-175A-4C15-ABB6-0087A79B565E}" type="presParOf" srcId="{4E4C8C49-D745-4222-91D3-4CD436060F72}" destId="{69B39D23-CE8F-4CFA-85EB-AE39E45B47E3}" srcOrd="1" destOrd="0" presId="urn:microsoft.com/office/officeart/2009/3/layout/SnapshotPictureList"/>
    <dgm:cxn modelId="{F0E35442-8B51-4648-9111-353520E86BA7}" type="presParOf" srcId="{4E4C8C49-D745-4222-91D3-4CD436060F72}" destId="{6C6C9081-3F43-4901-AE51-6838FEF6A331}" srcOrd="2" destOrd="0" presId="urn:microsoft.com/office/officeart/2009/3/layout/SnapshotPictureList"/>
    <dgm:cxn modelId="{5FB34632-E1AF-4F5D-9B13-697D84FEA6AD}" type="presParOf" srcId="{4E4C8C49-D745-4222-91D3-4CD436060F72}" destId="{03B4B6BA-0BC1-4E46-9D4A-3EAFC242B82A}" srcOrd="3" destOrd="0" presId="urn:microsoft.com/office/officeart/2009/3/layout/SnapshotPictureList"/>
    <dgm:cxn modelId="{5C3FBF3F-836A-4577-BEBA-8B87260E1AEA}" type="presParOf" srcId="{4E4C8C49-D745-4222-91D3-4CD436060F72}" destId="{36274E95-9A1D-4FBD-B745-80C9A4148A7E}" srcOrd="4" destOrd="0" presId="urn:microsoft.com/office/officeart/2009/3/layout/SnapshotPicture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EA2246-C34B-4F55-B13D-FFD6518956BB}" type="doc">
      <dgm:prSet loTypeId="urn:microsoft.com/office/officeart/2008/layout/AlternatingHexagons" loCatId="list" qsTypeId="urn:microsoft.com/office/officeart/2005/8/quickstyle/simple4" qsCatId="simple" csTypeId="urn:microsoft.com/office/officeart/2005/8/colors/colorful1#3" csCatId="colorful" phldr="1"/>
      <dgm:spPr/>
      <dgm:t>
        <a:bodyPr/>
        <a:lstStyle/>
        <a:p>
          <a:endParaRPr lang="en-US"/>
        </a:p>
      </dgm:t>
    </dgm:pt>
    <dgm:pt modelId="{6F989C0D-9262-4047-AD8B-22D00B5138BB}">
      <dgm:prSet phldrT="[Text]"/>
      <dgm:spPr/>
      <dgm:t>
        <a:bodyPr/>
        <a:lstStyle/>
        <a:p>
          <a:r>
            <a:rPr lang="en-US" dirty="0" smtClean="0"/>
            <a:t>Level 1</a:t>
          </a:r>
          <a:endParaRPr lang="en-US" dirty="0"/>
        </a:p>
      </dgm:t>
    </dgm:pt>
    <dgm:pt modelId="{77774282-87CA-47CF-96D3-2A5570DA79D1}" type="parTrans" cxnId="{C681E768-258D-426A-BC55-7BFFC76F5375}">
      <dgm:prSet/>
      <dgm:spPr/>
      <dgm:t>
        <a:bodyPr/>
        <a:lstStyle/>
        <a:p>
          <a:endParaRPr lang="en-US"/>
        </a:p>
      </dgm:t>
    </dgm:pt>
    <dgm:pt modelId="{320F9D16-FC72-46F8-8143-09F977CC64D7}" type="sibTrans" cxnId="{C681E768-258D-426A-BC55-7BFFC76F5375}">
      <dgm:prSet/>
      <dgm:spPr/>
      <dgm:t>
        <a:bodyPr/>
        <a:lstStyle/>
        <a:p>
          <a:r>
            <a:rPr lang="en-US" dirty="0" smtClean="0"/>
            <a:t>INSULIN GLUCAGON</a:t>
          </a:r>
          <a:endParaRPr lang="en-US" dirty="0"/>
        </a:p>
      </dgm:t>
    </dgm:pt>
    <dgm:pt modelId="{5CF5301D-B078-4A59-97DA-4D88CCE16283}">
      <dgm:prSet phldrT="[Text]"/>
      <dgm:spPr/>
      <dgm:t>
        <a:bodyPr/>
        <a:lstStyle/>
        <a:p>
          <a:r>
            <a:rPr lang="en-US" dirty="0" smtClean="0"/>
            <a:t>Lipolysis </a:t>
          </a:r>
          <a:endParaRPr lang="en-US" dirty="0"/>
        </a:p>
      </dgm:t>
    </dgm:pt>
    <dgm:pt modelId="{E1C91041-AC80-4E0E-B642-5DFC3C736243}" type="parTrans" cxnId="{D7A50904-0A15-4CC1-98DF-48A8FBE75EFE}">
      <dgm:prSet/>
      <dgm:spPr/>
      <dgm:t>
        <a:bodyPr/>
        <a:lstStyle/>
        <a:p>
          <a:endParaRPr lang="en-US"/>
        </a:p>
      </dgm:t>
    </dgm:pt>
    <dgm:pt modelId="{843DA169-3177-4772-A8C5-AF3ED0FA5A25}" type="sibTrans" cxnId="{D7A50904-0A15-4CC1-98DF-48A8FBE75EFE}">
      <dgm:prSet/>
      <dgm:spPr/>
      <dgm:t>
        <a:bodyPr/>
        <a:lstStyle/>
        <a:p>
          <a:endParaRPr lang="en-US"/>
        </a:p>
      </dgm:t>
    </dgm:pt>
    <dgm:pt modelId="{A7D4381F-8770-4B6E-B99A-B8DAFD222CBC}">
      <dgm:prSet phldrT="[Text]"/>
      <dgm:spPr/>
      <dgm:t>
        <a:bodyPr/>
        <a:lstStyle/>
        <a:p>
          <a:r>
            <a:rPr lang="en-US" dirty="0" smtClean="0"/>
            <a:t>Level 2</a:t>
          </a:r>
          <a:endParaRPr lang="en-US" dirty="0"/>
        </a:p>
      </dgm:t>
    </dgm:pt>
    <dgm:pt modelId="{DB239BF4-0F93-4EB1-A171-394A9F30A053}" type="parTrans" cxnId="{CC825D53-08CF-4664-9B4F-D1646AB12A1A}">
      <dgm:prSet/>
      <dgm:spPr/>
      <dgm:t>
        <a:bodyPr/>
        <a:lstStyle/>
        <a:p>
          <a:endParaRPr lang="en-US"/>
        </a:p>
      </dgm:t>
    </dgm:pt>
    <dgm:pt modelId="{09971333-E8C8-42E6-87FC-4CD53109EBC5}" type="sibTrans" cxnId="{CC825D53-08CF-4664-9B4F-D1646AB12A1A}">
      <dgm:prSet custT="1"/>
      <dgm:spPr/>
      <dgm:t>
        <a:bodyPr/>
        <a:lstStyle/>
        <a:p>
          <a:r>
            <a:rPr lang="en-US" sz="2800" dirty="0" smtClean="0"/>
            <a:t>CAT-I</a:t>
          </a:r>
          <a:endParaRPr lang="en-US" sz="2800" dirty="0"/>
        </a:p>
      </dgm:t>
    </dgm:pt>
    <dgm:pt modelId="{EAC281C2-9690-4E88-A230-835FC9FABA27}">
      <dgm:prSet phldrT="[Text]"/>
      <dgm:spPr/>
      <dgm:t>
        <a:bodyPr/>
        <a:lstStyle/>
        <a:p>
          <a:r>
            <a:rPr lang="en-US" dirty="0" smtClean="0"/>
            <a:t>Entry of fatty acid to mitochondria</a:t>
          </a:r>
          <a:endParaRPr lang="en-US" dirty="0"/>
        </a:p>
      </dgm:t>
    </dgm:pt>
    <dgm:pt modelId="{71FB3DE8-8376-4CD2-80CF-18BC79279D97}" type="parTrans" cxnId="{8E1068D6-5553-4C39-B7EF-6172C5092150}">
      <dgm:prSet/>
      <dgm:spPr/>
      <dgm:t>
        <a:bodyPr/>
        <a:lstStyle/>
        <a:p>
          <a:endParaRPr lang="en-US"/>
        </a:p>
      </dgm:t>
    </dgm:pt>
    <dgm:pt modelId="{B1D1FBB8-841D-4714-BD67-2D3A1F2D5A71}" type="sibTrans" cxnId="{8E1068D6-5553-4C39-B7EF-6172C5092150}">
      <dgm:prSet/>
      <dgm:spPr/>
      <dgm:t>
        <a:bodyPr/>
        <a:lstStyle/>
        <a:p>
          <a:endParaRPr lang="en-US"/>
        </a:p>
      </dgm:t>
    </dgm:pt>
    <dgm:pt modelId="{8992152E-20F3-4CC7-98B3-1D18229EF9F0}">
      <dgm:prSet phldrT="[Text]"/>
      <dgm:spPr/>
      <dgm:t>
        <a:bodyPr/>
        <a:lstStyle/>
        <a:p>
          <a:r>
            <a:rPr lang="en-US" dirty="0" smtClean="0"/>
            <a:t>Level 3</a:t>
          </a:r>
          <a:endParaRPr lang="en-US" dirty="0"/>
        </a:p>
      </dgm:t>
    </dgm:pt>
    <dgm:pt modelId="{99183F33-138A-4F6F-A748-633A704BFC08}" type="parTrans" cxnId="{D2E1BBD2-8869-444D-9E9A-1F4DA86342E5}">
      <dgm:prSet/>
      <dgm:spPr/>
      <dgm:t>
        <a:bodyPr/>
        <a:lstStyle/>
        <a:p>
          <a:endParaRPr lang="en-US"/>
        </a:p>
      </dgm:t>
    </dgm:pt>
    <dgm:pt modelId="{C6F37B33-A083-47A5-95AE-75688CFF0B6F}" type="sibTrans" cxnId="{D2E1BBD2-8869-444D-9E9A-1F4DA86342E5}">
      <dgm:prSet/>
      <dgm:spPr/>
      <dgm:t>
        <a:bodyPr/>
        <a:lstStyle/>
        <a:p>
          <a:r>
            <a:rPr lang="en-US" dirty="0" smtClean="0"/>
            <a:t>OXALOACETATE</a:t>
          </a:r>
          <a:endParaRPr lang="en-US" dirty="0"/>
        </a:p>
      </dgm:t>
    </dgm:pt>
    <dgm:pt modelId="{EEA4DD74-6B92-4CCD-BF0B-1D0AA9E306B8}">
      <dgm:prSet phldrT="[Text]"/>
      <dgm:spPr/>
      <dgm:t>
        <a:bodyPr/>
        <a:lstStyle/>
        <a:p>
          <a:r>
            <a:rPr lang="en-US" dirty="0" smtClean="0"/>
            <a:t>Oxidation of acetyl CoA</a:t>
          </a:r>
          <a:endParaRPr lang="en-US" dirty="0"/>
        </a:p>
      </dgm:t>
    </dgm:pt>
    <dgm:pt modelId="{FDCC3D8B-8F39-4351-AD36-82CDB4EA56DA}" type="parTrans" cxnId="{B81CB5C1-B92B-4EA5-BFE7-FD44DEE724B8}">
      <dgm:prSet/>
      <dgm:spPr/>
      <dgm:t>
        <a:bodyPr/>
        <a:lstStyle/>
        <a:p>
          <a:endParaRPr lang="en-US"/>
        </a:p>
      </dgm:t>
    </dgm:pt>
    <dgm:pt modelId="{227A383E-946C-436F-AF8C-EED8A08B6A39}" type="sibTrans" cxnId="{B81CB5C1-B92B-4EA5-BFE7-FD44DEE724B8}">
      <dgm:prSet/>
      <dgm:spPr/>
      <dgm:t>
        <a:bodyPr/>
        <a:lstStyle/>
        <a:p>
          <a:endParaRPr lang="en-US"/>
        </a:p>
      </dgm:t>
    </dgm:pt>
    <dgm:pt modelId="{EF7E5EC4-E1DB-49ED-9B4E-631E53B925AB}" type="pres">
      <dgm:prSet presAssocID="{E3EA2246-C34B-4F55-B13D-FFD6518956BB}" presName="Name0" presStyleCnt="0">
        <dgm:presLayoutVars>
          <dgm:chMax/>
          <dgm:chPref/>
          <dgm:dir/>
          <dgm:animLvl val="lvl"/>
        </dgm:presLayoutVars>
      </dgm:prSet>
      <dgm:spPr/>
      <dgm:t>
        <a:bodyPr/>
        <a:lstStyle/>
        <a:p>
          <a:endParaRPr lang="en-US"/>
        </a:p>
      </dgm:t>
    </dgm:pt>
    <dgm:pt modelId="{753AFCDD-1CFC-4A91-85C4-82F8DE4CBD5D}" type="pres">
      <dgm:prSet presAssocID="{6F989C0D-9262-4047-AD8B-22D00B5138BB}" presName="composite" presStyleCnt="0"/>
      <dgm:spPr/>
    </dgm:pt>
    <dgm:pt modelId="{4760DA91-27DF-4317-87F8-F7BF9DB1B0F9}" type="pres">
      <dgm:prSet presAssocID="{6F989C0D-9262-4047-AD8B-22D00B5138BB}" presName="Parent1" presStyleLbl="node1" presStyleIdx="0" presStyleCnt="6">
        <dgm:presLayoutVars>
          <dgm:chMax val="1"/>
          <dgm:chPref val="1"/>
          <dgm:bulletEnabled val="1"/>
        </dgm:presLayoutVars>
      </dgm:prSet>
      <dgm:spPr/>
      <dgm:t>
        <a:bodyPr/>
        <a:lstStyle/>
        <a:p>
          <a:endParaRPr lang="en-US"/>
        </a:p>
      </dgm:t>
    </dgm:pt>
    <dgm:pt modelId="{C5001DFA-242A-427D-8DF2-ABBF8F1BAA43}" type="pres">
      <dgm:prSet presAssocID="{6F989C0D-9262-4047-AD8B-22D00B5138BB}" presName="Childtext1" presStyleLbl="revTx" presStyleIdx="0" presStyleCnt="3">
        <dgm:presLayoutVars>
          <dgm:chMax val="0"/>
          <dgm:chPref val="0"/>
          <dgm:bulletEnabled val="1"/>
        </dgm:presLayoutVars>
      </dgm:prSet>
      <dgm:spPr/>
      <dgm:t>
        <a:bodyPr/>
        <a:lstStyle/>
        <a:p>
          <a:endParaRPr lang="en-US"/>
        </a:p>
      </dgm:t>
    </dgm:pt>
    <dgm:pt modelId="{39068EC9-4F02-4E37-88C3-238DA66B222B}" type="pres">
      <dgm:prSet presAssocID="{6F989C0D-9262-4047-AD8B-22D00B5138BB}" presName="BalanceSpacing" presStyleCnt="0"/>
      <dgm:spPr/>
    </dgm:pt>
    <dgm:pt modelId="{5E694988-7104-4EC5-A0CF-37083EFCBA27}" type="pres">
      <dgm:prSet presAssocID="{6F989C0D-9262-4047-AD8B-22D00B5138BB}" presName="BalanceSpacing1" presStyleCnt="0"/>
      <dgm:spPr/>
    </dgm:pt>
    <dgm:pt modelId="{D08A2619-8EFF-4C0D-BC7B-8EE55DE3EA7C}" type="pres">
      <dgm:prSet presAssocID="{320F9D16-FC72-46F8-8143-09F977CC64D7}" presName="Accent1Text" presStyleLbl="node1" presStyleIdx="1" presStyleCnt="6"/>
      <dgm:spPr/>
      <dgm:t>
        <a:bodyPr/>
        <a:lstStyle/>
        <a:p>
          <a:endParaRPr lang="en-US"/>
        </a:p>
      </dgm:t>
    </dgm:pt>
    <dgm:pt modelId="{BF5C5A61-47F3-41FE-A6F5-8441B5860392}" type="pres">
      <dgm:prSet presAssocID="{320F9D16-FC72-46F8-8143-09F977CC64D7}" presName="spaceBetweenRectangles" presStyleCnt="0"/>
      <dgm:spPr/>
    </dgm:pt>
    <dgm:pt modelId="{33026CC6-64B0-494E-8AFE-463B58386BA8}" type="pres">
      <dgm:prSet presAssocID="{A7D4381F-8770-4B6E-B99A-B8DAFD222CBC}" presName="composite" presStyleCnt="0"/>
      <dgm:spPr/>
    </dgm:pt>
    <dgm:pt modelId="{97578B35-830A-4E80-BAEC-CF0243DADF88}" type="pres">
      <dgm:prSet presAssocID="{A7D4381F-8770-4B6E-B99A-B8DAFD222CBC}" presName="Parent1" presStyleLbl="node1" presStyleIdx="2" presStyleCnt="6">
        <dgm:presLayoutVars>
          <dgm:chMax val="1"/>
          <dgm:chPref val="1"/>
          <dgm:bulletEnabled val="1"/>
        </dgm:presLayoutVars>
      </dgm:prSet>
      <dgm:spPr/>
      <dgm:t>
        <a:bodyPr/>
        <a:lstStyle/>
        <a:p>
          <a:endParaRPr lang="en-US"/>
        </a:p>
      </dgm:t>
    </dgm:pt>
    <dgm:pt modelId="{BE137B80-7CB6-42D1-BD1E-D438DDE0B3E8}" type="pres">
      <dgm:prSet presAssocID="{A7D4381F-8770-4B6E-B99A-B8DAFD222CBC}" presName="Childtext1" presStyleLbl="revTx" presStyleIdx="1" presStyleCnt="3">
        <dgm:presLayoutVars>
          <dgm:chMax val="0"/>
          <dgm:chPref val="0"/>
          <dgm:bulletEnabled val="1"/>
        </dgm:presLayoutVars>
      </dgm:prSet>
      <dgm:spPr/>
      <dgm:t>
        <a:bodyPr/>
        <a:lstStyle/>
        <a:p>
          <a:endParaRPr lang="en-US"/>
        </a:p>
      </dgm:t>
    </dgm:pt>
    <dgm:pt modelId="{285970C8-D71D-4EF1-B5CC-87A2E1C8262F}" type="pres">
      <dgm:prSet presAssocID="{A7D4381F-8770-4B6E-B99A-B8DAFD222CBC}" presName="BalanceSpacing" presStyleCnt="0"/>
      <dgm:spPr/>
    </dgm:pt>
    <dgm:pt modelId="{47C80DDB-9A0E-4C7A-BEC9-1C151EEFDE25}" type="pres">
      <dgm:prSet presAssocID="{A7D4381F-8770-4B6E-B99A-B8DAFD222CBC}" presName="BalanceSpacing1" presStyleCnt="0"/>
      <dgm:spPr/>
    </dgm:pt>
    <dgm:pt modelId="{A047B8FC-7035-4B46-BFD0-38FDC94FA98F}" type="pres">
      <dgm:prSet presAssocID="{09971333-E8C8-42E6-87FC-4CD53109EBC5}" presName="Accent1Text" presStyleLbl="node1" presStyleIdx="3" presStyleCnt="6"/>
      <dgm:spPr/>
      <dgm:t>
        <a:bodyPr/>
        <a:lstStyle/>
        <a:p>
          <a:endParaRPr lang="en-US"/>
        </a:p>
      </dgm:t>
    </dgm:pt>
    <dgm:pt modelId="{2F28C021-53EF-4364-8161-BD6F235731F9}" type="pres">
      <dgm:prSet presAssocID="{09971333-E8C8-42E6-87FC-4CD53109EBC5}" presName="spaceBetweenRectangles" presStyleCnt="0"/>
      <dgm:spPr/>
    </dgm:pt>
    <dgm:pt modelId="{EC127B25-AAFB-41C4-B6DD-F2A5E0F50D66}" type="pres">
      <dgm:prSet presAssocID="{8992152E-20F3-4CC7-98B3-1D18229EF9F0}" presName="composite" presStyleCnt="0"/>
      <dgm:spPr/>
    </dgm:pt>
    <dgm:pt modelId="{9A59DB3F-36F1-45C7-9391-AABD784DC3A5}" type="pres">
      <dgm:prSet presAssocID="{8992152E-20F3-4CC7-98B3-1D18229EF9F0}" presName="Parent1" presStyleLbl="node1" presStyleIdx="4" presStyleCnt="6">
        <dgm:presLayoutVars>
          <dgm:chMax val="1"/>
          <dgm:chPref val="1"/>
          <dgm:bulletEnabled val="1"/>
        </dgm:presLayoutVars>
      </dgm:prSet>
      <dgm:spPr/>
      <dgm:t>
        <a:bodyPr/>
        <a:lstStyle/>
        <a:p>
          <a:endParaRPr lang="en-US"/>
        </a:p>
      </dgm:t>
    </dgm:pt>
    <dgm:pt modelId="{B0B1189F-CC72-4320-99A3-E0BCD7665332}" type="pres">
      <dgm:prSet presAssocID="{8992152E-20F3-4CC7-98B3-1D18229EF9F0}" presName="Childtext1" presStyleLbl="revTx" presStyleIdx="2" presStyleCnt="3">
        <dgm:presLayoutVars>
          <dgm:chMax val="0"/>
          <dgm:chPref val="0"/>
          <dgm:bulletEnabled val="1"/>
        </dgm:presLayoutVars>
      </dgm:prSet>
      <dgm:spPr/>
      <dgm:t>
        <a:bodyPr/>
        <a:lstStyle/>
        <a:p>
          <a:endParaRPr lang="en-US"/>
        </a:p>
      </dgm:t>
    </dgm:pt>
    <dgm:pt modelId="{162F3B2B-9B54-4590-8643-EB3C82250A12}" type="pres">
      <dgm:prSet presAssocID="{8992152E-20F3-4CC7-98B3-1D18229EF9F0}" presName="BalanceSpacing" presStyleCnt="0"/>
      <dgm:spPr/>
    </dgm:pt>
    <dgm:pt modelId="{77B9FD2C-19AB-4865-BC81-643948592EFE}" type="pres">
      <dgm:prSet presAssocID="{8992152E-20F3-4CC7-98B3-1D18229EF9F0}" presName="BalanceSpacing1" presStyleCnt="0"/>
      <dgm:spPr/>
    </dgm:pt>
    <dgm:pt modelId="{DA635B9E-32CB-4EA1-8195-680B161FE35D}" type="pres">
      <dgm:prSet presAssocID="{C6F37B33-A083-47A5-95AE-75688CFF0B6F}" presName="Accent1Text" presStyleLbl="node1" presStyleIdx="5" presStyleCnt="6"/>
      <dgm:spPr/>
      <dgm:t>
        <a:bodyPr/>
        <a:lstStyle/>
        <a:p>
          <a:endParaRPr lang="en-US"/>
        </a:p>
      </dgm:t>
    </dgm:pt>
  </dgm:ptLst>
  <dgm:cxnLst>
    <dgm:cxn modelId="{82661E30-A98B-488E-AAB5-AEB4012C1FA2}" type="presOf" srcId="{8992152E-20F3-4CC7-98B3-1D18229EF9F0}" destId="{9A59DB3F-36F1-45C7-9391-AABD784DC3A5}" srcOrd="0" destOrd="0" presId="urn:microsoft.com/office/officeart/2008/layout/AlternatingHexagons"/>
    <dgm:cxn modelId="{8E1068D6-5553-4C39-B7EF-6172C5092150}" srcId="{A7D4381F-8770-4B6E-B99A-B8DAFD222CBC}" destId="{EAC281C2-9690-4E88-A230-835FC9FABA27}" srcOrd="0" destOrd="0" parTransId="{71FB3DE8-8376-4CD2-80CF-18BC79279D97}" sibTransId="{B1D1FBB8-841D-4714-BD67-2D3A1F2D5A71}"/>
    <dgm:cxn modelId="{6EF8B060-D744-49B0-80AB-913C44B86FAE}" type="presOf" srcId="{320F9D16-FC72-46F8-8143-09F977CC64D7}" destId="{D08A2619-8EFF-4C0D-BC7B-8EE55DE3EA7C}" srcOrd="0" destOrd="0" presId="urn:microsoft.com/office/officeart/2008/layout/AlternatingHexagons"/>
    <dgm:cxn modelId="{C842264E-7B84-43CF-91E9-EC96A982FED5}" type="presOf" srcId="{EAC281C2-9690-4E88-A230-835FC9FABA27}" destId="{BE137B80-7CB6-42D1-BD1E-D438DDE0B3E8}" srcOrd="0" destOrd="0" presId="urn:microsoft.com/office/officeart/2008/layout/AlternatingHexagons"/>
    <dgm:cxn modelId="{40BB6754-1A09-4B8A-A6A5-47DA4CBF5A2F}" type="presOf" srcId="{5CF5301D-B078-4A59-97DA-4D88CCE16283}" destId="{C5001DFA-242A-427D-8DF2-ABBF8F1BAA43}" srcOrd="0" destOrd="0" presId="urn:microsoft.com/office/officeart/2008/layout/AlternatingHexagons"/>
    <dgm:cxn modelId="{C9669FAF-A964-413E-87EB-6BCD10505CAB}" type="presOf" srcId="{A7D4381F-8770-4B6E-B99A-B8DAFD222CBC}" destId="{97578B35-830A-4E80-BAEC-CF0243DADF88}" srcOrd="0" destOrd="0" presId="urn:microsoft.com/office/officeart/2008/layout/AlternatingHexagons"/>
    <dgm:cxn modelId="{43B9CF90-0E90-4B31-9666-54A1CE4BFA1A}" type="presOf" srcId="{6F989C0D-9262-4047-AD8B-22D00B5138BB}" destId="{4760DA91-27DF-4317-87F8-F7BF9DB1B0F9}" srcOrd="0" destOrd="0" presId="urn:microsoft.com/office/officeart/2008/layout/AlternatingHexagons"/>
    <dgm:cxn modelId="{CC825D53-08CF-4664-9B4F-D1646AB12A1A}" srcId="{E3EA2246-C34B-4F55-B13D-FFD6518956BB}" destId="{A7D4381F-8770-4B6E-B99A-B8DAFD222CBC}" srcOrd="1" destOrd="0" parTransId="{DB239BF4-0F93-4EB1-A171-394A9F30A053}" sibTransId="{09971333-E8C8-42E6-87FC-4CD53109EBC5}"/>
    <dgm:cxn modelId="{D2E1BBD2-8869-444D-9E9A-1F4DA86342E5}" srcId="{E3EA2246-C34B-4F55-B13D-FFD6518956BB}" destId="{8992152E-20F3-4CC7-98B3-1D18229EF9F0}" srcOrd="2" destOrd="0" parTransId="{99183F33-138A-4F6F-A748-633A704BFC08}" sibTransId="{C6F37B33-A083-47A5-95AE-75688CFF0B6F}"/>
    <dgm:cxn modelId="{B538AC62-9AC6-43EC-844D-05172B64976F}" type="presOf" srcId="{09971333-E8C8-42E6-87FC-4CD53109EBC5}" destId="{A047B8FC-7035-4B46-BFD0-38FDC94FA98F}" srcOrd="0" destOrd="0" presId="urn:microsoft.com/office/officeart/2008/layout/AlternatingHexagons"/>
    <dgm:cxn modelId="{CA36F8BC-BEC5-4DCD-9FBF-EF695639372B}" type="presOf" srcId="{C6F37B33-A083-47A5-95AE-75688CFF0B6F}" destId="{DA635B9E-32CB-4EA1-8195-680B161FE35D}" srcOrd="0" destOrd="0" presId="urn:microsoft.com/office/officeart/2008/layout/AlternatingHexagons"/>
    <dgm:cxn modelId="{D7A50904-0A15-4CC1-98DF-48A8FBE75EFE}" srcId="{6F989C0D-9262-4047-AD8B-22D00B5138BB}" destId="{5CF5301D-B078-4A59-97DA-4D88CCE16283}" srcOrd="0" destOrd="0" parTransId="{E1C91041-AC80-4E0E-B642-5DFC3C736243}" sibTransId="{843DA169-3177-4772-A8C5-AF3ED0FA5A25}"/>
    <dgm:cxn modelId="{C681E768-258D-426A-BC55-7BFFC76F5375}" srcId="{E3EA2246-C34B-4F55-B13D-FFD6518956BB}" destId="{6F989C0D-9262-4047-AD8B-22D00B5138BB}" srcOrd="0" destOrd="0" parTransId="{77774282-87CA-47CF-96D3-2A5570DA79D1}" sibTransId="{320F9D16-FC72-46F8-8143-09F977CC64D7}"/>
    <dgm:cxn modelId="{4958CA62-0282-42C7-889B-21308C8CFE0F}" type="presOf" srcId="{EEA4DD74-6B92-4CCD-BF0B-1D0AA9E306B8}" destId="{B0B1189F-CC72-4320-99A3-E0BCD7665332}" srcOrd="0" destOrd="0" presId="urn:microsoft.com/office/officeart/2008/layout/AlternatingHexagons"/>
    <dgm:cxn modelId="{F01B6B07-358B-4875-AEDC-CE37B63C3BDE}" type="presOf" srcId="{E3EA2246-C34B-4F55-B13D-FFD6518956BB}" destId="{EF7E5EC4-E1DB-49ED-9B4E-631E53B925AB}" srcOrd="0" destOrd="0" presId="urn:microsoft.com/office/officeart/2008/layout/AlternatingHexagons"/>
    <dgm:cxn modelId="{B81CB5C1-B92B-4EA5-BFE7-FD44DEE724B8}" srcId="{8992152E-20F3-4CC7-98B3-1D18229EF9F0}" destId="{EEA4DD74-6B92-4CCD-BF0B-1D0AA9E306B8}" srcOrd="0" destOrd="0" parTransId="{FDCC3D8B-8F39-4351-AD36-82CDB4EA56DA}" sibTransId="{227A383E-946C-436F-AF8C-EED8A08B6A39}"/>
    <dgm:cxn modelId="{066F5D1C-8CDB-43D1-A488-EB7EE4656863}" type="presParOf" srcId="{EF7E5EC4-E1DB-49ED-9B4E-631E53B925AB}" destId="{753AFCDD-1CFC-4A91-85C4-82F8DE4CBD5D}" srcOrd="0" destOrd="0" presId="urn:microsoft.com/office/officeart/2008/layout/AlternatingHexagons"/>
    <dgm:cxn modelId="{70CEE7E0-107A-449F-89AA-D743BD3F45FB}" type="presParOf" srcId="{753AFCDD-1CFC-4A91-85C4-82F8DE4CBD5D}" destId="{4760DA91-27DF-4317-87F8-F7BF9DB1B0F9}" srcOrd="0" destOrd="0" presId="urn:microsoft.com/office/officeart/2008/layout/AlternatingHexagons"/>
    <dgm:cxn modelId="{CE0084C2-C02F-424A-AAB0-12F783A298A0}" type="presParOf" srcId="{753AFCDD-1CFC-4A91-85C4-82F8DE4CBD5D}" destId="{C5001DFA-242A-427D-8DF2-ABBF8F1BAA43}" srcOrd="1" destOrd="0" presId="urn:microsoft.com/office/officeart/2008/layout/AlternatingHexagons"/>
    <dgm:cxn modelId="{7D19B151-6F54-456C-BCC3-B7F6756B53AC}" type="presParOf" srcId="{753AFCDD-1CFC-4A91-85C4-82F8DE4CBD5D}" destId="{39068EC9-4F02-4E37-88C3-238DA66B222B}" srcOrd="2" destOrd="0" presId="urn:microsoft.com/office/officeart/2008/layout/AlternatingHexagons"/>
    <dgm:cxn modelId="{17712B8D-C086-4280-AAAB-5603BBEF8291}" type="presParOf" srcId="{753AFCDD-1CFC-4A91-85C4-82F8DE4CBD5D}" destId="{5E694988-7104-4EC5-A0CF-37083EFCBA27}" srcOrd="3" destOrd="0" presId="urn:microsoft.com/office/officeart/2008/layout/AlternatingHexagons"/>
    <dgm:cxn modelId="{D139AB3C-029A-4773-B2D6-4ABAA90583F7}" type="presParOf" srcId="{753AFCDD-1CFC-4A91-85C4-82F8DE4CBD5D}" destId="{D08A2619-8EFF-4C0D-BC7B-8EE55DE3EA7C}" srcOrd="4" destOrd="0" presId="urn:microsoft.com/office/officeart/2008/layout/AlternatingHexagons"/>
    <dgm:cxn modelId="{6E7A78B0-C64E-49E0-801B-968511440039}" type="presParOf" srcId="{EF7E5EC4-E1DB-49ED-9B4E-631E53B925AB}" destId="{BF5C5A61-47F3-41FE-A6F5-8441B5860392}" srcOrd="1" destOrd="0" presId="urn:microsoft.com/office/officeart/2008/layout/AlternatingHexagons"/>
    <dgm:cxn modelId="{731D86B9-B088-498C-8DE9-7D0D3D16C211}" type="presParOf" srcId="{EF7E5EC4-E1DB-49ED-9B4E-631E53B925AB}" destId="{33026CC6-64B0-494E-8AFE-463B58386BA8}" srcOrd="2" destOrd="0" presId="urn:microsoft.com/office/officeart/2008/layout/AlternatingHexagons"/>
    <dgm:cxn modelId="{90059295-0E84-49DB-985C-40B5D4F14401}" type="presParOf" srcId="{33026CC6-64B0-494E-8AFE-463B58386BA8}" destId="{97578B35-830A-4E80-BAEC-CF0243DADF88}" srcOrd="0" destOrd="0" presId="urn:microsoft.com/office/officeart/2008/layout/AlternatingHexagons"/>
    <dgm:cxn modelId="{DDD66FCA-9EEA-4627-8EF0-ABF93532BDCE}" type="presParOf" srcId="{33026CC6-64B0-494E-8AFE-463B58386BA8}" destId="{BE137B80-7CB6-42D1-BD1E-D438DDE0B3E8}" srcOrd="1" destOrd="0" presId="urn:microsoft.com/office/officeart/2008/layout/AlternatingHexagons"/>
    <dgm:cxn modelId="{3BCFB54F-1DCD-4FDA-9B84-464EBCFF009D}" type="presParOf" srcId="{33026CC6-64B0-494E-8AFE-463B58386BA8}" destId="{285970C8-D71D-4EF1-B5CC-87A2E1C8262F}" srcOrd="2" destOrd="0" presId="urn:microsoft.com/office/officeart/2008/layout/AlternatingHexagons"/>
    <dgm:cxn modelId="{55FDB923-CFC8-48DD-9849-92A0022C019E}" type="presParOf" srcId="{33026CC6-64B0-494E-8AFE-463B58386BA8}" destId="{47C80DDB-9A0E-4C7A-BEC9-1C151EEFDE25}" srcOrd="3" destOrd="0" presId="urn:microsoft.com/office/officeart/2008/layout/AlternatingHexagons"/>
    <dgm:cxn modelId="{77D82CA5-1652-4589-B6B9-9764CD47F7BF}" type="presParOf" srcId="{33026CC6-64B0-494E-8AFE-463B58386BA8}" destId="{A047B8FC-7035-4B46-BFD0-38FDC94FA98F}" srcOrd="4" destOrd="0" presId="urn:microsoft.com/office/officeart/2008/layout/AlternatingHexagons"/>
    <dgm:cxn modelId="{C75EC87B-04AF-451B-9479-F7840E3EE7F7}" type="presParOf" srcId="{EF7E5EC4-E1DB-49ED-9B4E-631E53B925AB}" destId="{2F28C021-53EF-4364-8161-BD6F235731F9}" srcOrd="3" destOrd="0" presId="urn:microsoft.com/office/officeart/2008/layout/AlternatingHexagons"/>
    <dgm:cxn modelId="{7632F6EF-9DCC-4373-9D8D-2605253D41D0}" type="presParOf" srcId="{EF7E5EC4-E1DB-49ED-9B4E-631E53B925AB}" destId="{EC127B25-AAFB-41C4-B6DD-F2A5E0F50D66}" srcOrd="4" destOrd="0" presId="urn:microsoft.com/office/officeart/2008/layout/AlternatingHexagons"/>
    <dgm:cxn modelId="{619F4688-AFFC-4753-BF22-8082E1592DA0}" type="presParOf" srcId="{EC127B25-AAFB-41C4-B6DD-F2A5E0F50D66}" destId="{9A59DB3F-36F1-45C7-9391-AABD784DC3A5}" srcOrd="0" destOrd="0" presId="urn:microsoft.com/office/officeart/2008/layout/AlternatingHexagons"/>
    <dgm:cxn modelId="{6CB525D9-52F7-4545-A780-FF54FAE3A68A}" type="presParOf" srcId="{EC127B25-AAFB-41C4-B6DD-F2A5E0F50D66}" destId="{B0B1189F-CC72-4320-99A3-E0BCD7665332}" srcOrd="1" destOrd="0" presId="urn:microsoft.com/office/officeart/2008/layout/AlternatingHexagons"/>
    <dgm:cxn modelId="{CC32B1CA-3309-44B3-9137-0C0E0D6A3DAA}" type="presParOf" srcId="{EC127B25-AAFB-41C4-B6DD-F2A5E0F50D66}" destId="{162F3B2B-9B54-4590-8643-EB3C82250A12}" srcOrd="2" destOrd="0" presId="urn:microsoft.com/office/officeart/2008/layout/AlternatingHexagons"/>
    <dgm:cxn modelId="{8944C94E-CCE7-452D-813F-2138295468A2}" type="presParOf" srcId="{EC127B25-AAFB-41C4-B6DD-F2A5E0F50D66}" destId="{77B9FD2C-19AB-4865-BC81-643948592EFE}" srcOrd="3" destOrd="0" presId="urn:microsoft.com/office/officeart/2008/layout/AlternatingHexagons"/>
    <dgm:cxn modelId="{660E4725-93B5-4D9D-BE1B-86DF293756C4}" type="presParOf" srcId="{EC127B25-AAFB-41C4-B6DD-F2A5E0F50D66}" destId="{DA635B9E-32CB-4EA1-8195-680B161FE35D}" srcOrd="4" destOrd="0" presId="urn:microsoft.com/office/officeart/2008/layout/AlternatingHexagon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ADF01D-3906-4CDD-AA7E-1462F8366BC6}" type="doc">
      <dgm:prSet loTypeId="urn:microsoft.com/office/officeart/2005/8/layout/list1" loCatId="list" qsTypeId="urn:microsoft.com/office/officeart/2005/8/quickstyle/simple5" qsCatId="simple" csTypeId="urn:microsoft.com/office/officeart/2005/8/colors/colorful4" csCatId="colorful" phldr="1"/>
      <dgm:spPr>
        <a:scene3d>
          <a:camera prst="orthographicFront">
            <a:rot lat="0" lon="0" rev="0"/>
          </a:camera>
          <a:lightRig rig="contrasting" dir="t">
            <a:rot lat="0" lon="0" rev="1500000"/>
          </a:lightRig>
        </a:scene3d>
      </dgm:spPr>
      <dgm:t>
        <a:bodyPr/>
        <a:lstStyle/>
        <a:p>
          <a:endParaRPr lang="en-US"/>
        </a:p>
      </dgm:t>
    </dgm:pt>
    <dgm:pt modelId="{FB28860D-3C85-4230-B649-6DA886FC70B6}">
      <dgm:prSet phldrT="[Text]"/>
      <dgm:spPr>
        <a:scene3d>
          <a:camera prst="orthographicFront">
            <a:rot lat="0" lon="0" rev="0"/>
          </a:camera>
          <a:lightRig rig="contrasting" dir="t">
            <a:rot lat="0" lon="0" rev="1500000"/>
          </a:lightRig>
        </a:scene3d>
        <a:sp3d prstMaterial="metal">
          <a:bevelT w="88900" h="88900"/>
        </a:sp3d>
      </dgm:spPr>
      <dgm:t>
        <a:bodyPr/>
        <a:lstStyle/>
        <a:p>
          <a:r>
            <a:rPr lang="en-US" dirty="0" smtClean="0"/>
            <a:t>Prolonged starvation </a:t>
          </a:r>
          <a:endParaRPr lang="en-US" dirty="0"/>
        </a:p>
      </dgm:t>
    </dgm:pt>
    <dgm:pt modelId="{BA2A4A47-95E9-446C-83E5-4E827E5494C2}" type="parTrans" cxnId="{4038AAF6-8CF5-4D44-AE4F-428AA8A7C0C5}">
      <dgm:prSet/>
      <dgm:spPr/>
      <dgm:t>
        <a:bodyPr/>
        <a:lstStyle/>
        <a:p>
          <a:endParaRPr lang="en-US"/>
        </a:p>
      </dgm:t>
    </dgm:pt>
    <dgm:pt modelId="{60D3BDF2-AC70-44EF-B34B-FAB9EAE69117}" type="sibTrans" cxnId="{4038AAF6-8CF5-4D44-AE4F-428AA8A7C0C5}">
      <dgm:prSet/>
      <dgm:spPr/>
      <dgm:t>
        <a:bodyPr/>
        <a:lstStyle/>
        <a:p>
          <a:endParaRPr lang="en-US"/>
        </a:p>
      </dgm:t>
    </dgm:pt>
    <dgm:pt modelId="{039CFCBC-7B05-4026-B683-9422510F74B0}">
      <dgm:prSet phldrT="[Text]"/>
      <dgm:spPr>
        <a:scene3d>
          <a:camera prst="orthographicFront">
            <a:rot lat="0" lon="0" rev="0"/>
          </a:camera>
          <a:lightRig rig="contrasting" dir="t">
            <a:rot lat="0" lon="0" rev="1500000"/>
          </a:lightRig>
        </a:scene3d>
        <a:sp3d prstMaterial="metal">
          <a:bevelT w="88900" h="88900"/>
        </a:sp3d>
      </dgm:spPr>
      <dgm:t>
        <a:bodyPr/>
        <a:lstStyle/>
        <a:p>
          <a:r>
            <a:rPr lang="en-US" dirty="0" smtClean="0"/>
            <a:t>Carbohydrate deprivation</a:t>
          </a:r>
          <a:endParaRPr lang="en-US" dirty="0"/>
        </a:p>
      </dgm:t>
    </dgm:pt>
    <dgm:pt modelId="{DDECE779-35C7-4C21-8446-E0B7170DDCBB}" type="parTrans" cxnId="{A512711A-B542-4A17-B75C-E64C6891BF5D}">
      <dgm:prSet/>
      <dgm:spPr/>
      <dgm:t>
        <a:bodyPr/>
        <a:lstStyle/>
        <a:p>
          <a:endParaRPr lang="en-US"/>
        </a:p>
      </dgm:t>
    </dgm:pt>
    <dgm:pt modelId="{B600305B-337E-44A6-9C0D-F4BBFF745C63}" type="sibTrans" cxnId="{A512711A-B542-4A17-B75C-E64C6891BF5D}">
      <dgm:prSet/>
      <dgm:spPr/>
      <dgm:t>
        <a:bodyPr/>
        <a:lstStyle/>
        <a:p>
          <a:endParaRPr lang="en-US"/>
        </a:p>
      </dgm:t>
    </dgm:pt>
    <dgm:pt modelId="{C6D15BF9-73A3-4629-8B2A-3E05CE9C0DD0}">
      <dgm:prSet phldrT="[Text]"/>
      <dgm:spPr>
        <a:scene3d>
          <a:camera prst="orthographicFront">
            <a:rot lat="0" lon="0" rev="0"/>
          </a:camera>
          <a:lightRig rig="contrasting" dir="t">
            <a:rot lat="0" lon="0" rev="1500000"/>
          </a:lightRig>
        </a:scene3d>
        <a:sp3d prstMaterial="metal">
          <a:bevelT w="88900" h="88900"/>
        </a:sp3d>
      </dgm:spPr>
      <dgm:t>
        <a:bodyPr/>
        <a:lstStyle/>
        <a:p>
          <a:r>
            <a:rPr lang="en-US" dirty="0" smtClean="0"/>
            <a:t>Uncontrolled diabetes mellitus</a:t>
          </a:r>
          <a:endParaRPr lang="en-US" dirty="0"/>
        </a:p>
      </dgm:t>
    </dgm:pt>
    <dgm:pt modelId="{C72DEC48-8031-4327-844E-AF8C49136A54}" type="parTrans" cxnId="{991A4DAF-8D4A-4B8E-89C7-E43E455E0F3D}">
      <dgm:prSet/>
      <dgm:spPr/>
      <dgm:t>
        <a:bodyPr/>
        <a:lstStyle/>
        <a:p>
          <a:endParaRPr lang="en-US"/>
        </a:p>
      </dgm:t>
    </dgm:pt>
    <dgm:pt modelId="{B155E1C8-B05D-43C4-B486-906E3D6F70B0}" type="sibTrans" cxnId="{991A4DAF-8D4A-4B8E-89C7-E43E455E0F3D}">
      <dgm:prSet/>
      <dgm:spPr/>
      <dgm:t>
        <a:bodyPr/>
        <a:lstStyle/>
        <a:p>
          <a:endParaRPr lang="en-US"/>
        </a:p>
      </dgm:t>
    </dgm:pt>
    <dgm:pt modelId="{C07AD96E-F568-4B48-B13F-45442B4ADF0A}">
      <dgm:prSet phldrT="[Text]"/>
      <dgm:spPr>
        <a:scene3d>
          <a:camera prst="orthographicFront">
            <a:rot lat="0" lon="0" rev="0"/>
          </a:camera>
          <a:lightRig rig="contrasting" dir="t">
            <a:rot lat="0" lon="0" rev="1500000"/>
          </a:lightRig>
        </a:scene3d>
        <a:sp3d prstMaterial="metal">
          <a:bevelT w="88900" h="88900"/>
        </a:sp3d>
      </dgm:spPr>
      <dgm:t>
        <a:bodyPr/>
        <a:lstStyle/>
        <a:p>
          <a:r>
            <a:rPr lang="en-US" dirty="0" smtClean="0"/>
            <a:t>Impaired uptake of glucose by the peripheral tissues</a:t>
          </a:r>
          <a:endParaRPr lang="en-US" dirty="0"/>
        </a:p>
      </dgm:t>
    </dgm:pt>
    <dgm:pt modelId="{8C9DCA79-3E0F-477B-BE36-475535FA3B36}" type="parTrans" cxnId="{C7C35093-F3E6-4A1B-BFD9-41EE26D02894}">
      <dgm:prSet/>
      <dgm:spPr/>
      <dgm:t>
        <a:bodyPr/>
        <a:lstStyle/>
        <a:p>
          <a:endParaRPr lang="en-US"/>
        </a:p>
      </dgm:t>
    </dgm:pt>
    <dgm:pt modelId="{57251458-53BA-485E-9DE8-771ECED47277}" type="sibTrans" cxnId="{C7C35093-F3E6-4A1B-BFD9-41EE26D02894}">
      <dgm:prSet/>
      <dgm:spPr/>
      <dgm:t>
        <a:bodyPr/>
        <a:lstStyle/>
        <a:p>
          <a:endParaRPr lang="en-US"/>
        </a:p>
      </dgm:t>
    </dgm:pt>
    <dgm:pt modelId="{6B7BC583-8137-4709-B5E1-D504E03704F2}" type="pres">
      <dgm:prSet presAssocID="{8DADF01D-3906-4CDD-AA7E-1462F8366BC6}" presName="linear" presStyleCnt="0">
        <dgm:presLayoutVars>
          <dgm:dir/>
          <dgm:animLvl val="lvl"/>
          <dgm:resizeHandles val="exact"/>
        </dgm:presLayoutVars>
      </dgm:prSet>
      <dgm:spPr/>
      <dgm:t>
        <a:bodyPr/>
        <a:lstStyle/>
        <a:p>
          <a:endParaRPr lang="en-US"/>
        </a:p>
      </dgm:t>
    </dgm:pt>
    <dgm:pt modelId="{729D728A-9D9C-498B-BDEA-0831E5CF0E16}" type="pres">
      <dgm:prSet presAssocID="{FB28860D-3C85-4230-B649-6DA886FC70B6}" presName="parentLin" presStyleCnt="0"/>
      <dgm:spPr>
        <a:scene3d>
          <a:camera prst="orthographicFront">
            <a:rot lat="0" lon="0" rev="0"/>
          </a:camera>
          <a:lightRig rig="contrasting" dir="t">
            <a:rot lat="0" lon="0" rev="1500000"/>
          </a:lightRig>
        </a:scene3d>
        <a:sp3d prstMaterial="metal">
          <a:bevelT w="88900" h="88900"/>
        </a:sp3d>
      </dgm:spPr>
    </dgm:pt>
    <dgm:pt modelId="{6EFBFB11-95A3-4EC0-9EFB-5B2C81764755}" type="pres">
      <dgm:prSet presAssocID="{FB28860D-3C85-4230-B649-6DA886FC70B6}" presName="parentLeftMargin" presStyleLbl="node1" presStyleIdx="0" presStyleCnt="2"/>
      <dgm:spPr/>
      <dgm:t>
        <a:bodyPr/>
        <a:lstStyle/>
        <a:p>
          <a:endParaRPr lang="en-US"/>
        </a:p>
      </dgm:t>
    </dgm:pt>
    <dgm:pt modelId="{BF67AD6F-EFFF-40DB-9FD0-D378FE996955}" type="pres">
      <dgm:prSet presAssocID="{FB28860D-3C85-4230-B649-6DA886FC70B6}" presName="parentText" presStyleLbl="node1" presStyleIdx="0" presStyleCnt="2">
        <dgm:presLayoutVars>
          <dgm:chMax val="0"/>
          <dgm:bulletEnabled val="1"/>
        </dgm:presLayoutVars>
      </dgm:prSet>
      <dgm:spPr/>
      <dgm:t>
        <a:bodyPr/>
        <a:lstStyle/>
        <a:p>
          <a:endParaRPr lang="en-US"/>
        </a:p>
      </dgm:t>
    </dgm:pt>
    <dgm:pt modelId="{50009EB1-040C-411B-B526-37DF69041C0D}" type="pres">
      <dgm:prSet presAssocID="{FB28860D-3C85-4230-B649-6DA886FC70B6}" presName="negativeSpace" presStyleCnt="0"/>
      <dgm:spPr>
        <a:scene3d>
          <a:camera prst="orthographicFront">
            <a:rot lat="0" lon="0" rev="0"/>
          </a:camera>
          <a:lightRig rig="contrasting" dir="t">
            <a:rot lat="0" lon="0" rev="1500000"/>
          </a:lightRig>
        </a:scene3d>
        <a:sp3d prstMaterial="metal">
          <a:bevelT w="88900" h="88900"/>
        </a:sp3d>
      </dgm:spPr>
    </dgm:pt>
    <dgm:pt modelId="{6BE7E867-938A-45E6-A13F-AD00FC873DC9}" type="pres">
      <dgm:prSet presAssocID="{FB28860D-3C85-4230-B649-6DA886FC70B6}" presName="childText" presStyleLbl="conFgAcc1" presStyleIdx="0" presStyleCnt="2">
        <dgm:presLayoutVars>
          <dgm:bulletEnabled val="1"/>
        </dgm:presLayoutVars>
      </dgm:prSet>
      <dgm:spPr/>
      <dgm:t>
        <a:bodyPr/>
        <a:lstStyle/>
        <a:p>
          <a:endParaRPr lang="en-US"/>
        </a:p>
      </dgm:t>
    </dgm:pt>
    <dgm:pt modelId="{DE2C9F58-88FC-4AA8-BF5A-C3D52542A6EE}" type="pres">
      <dgm:prSet presAssocID="{60D3BDF2-AC70-44EF-B34B-FAB9EAE69117}" presName="spaceBetweenRectangles" presStyleCnt="0"/>
      <dgm:spPr>
        <a:scene3d>
          <a:camera prst="orthographicFront">
            <a:rot lat="0" lon="0" rev="0"/>
          </a:camera>
          <a:lightRig rig="contrasting" dir="t">
            <a:rot lat="0" lon="0" rev="1500000"/>
          </a:lightRig>
        </a:scene3d>
        <a:sp3d prstMaterial="metal">
          <a:bevelT w="88900" h="88900"/>
        </a:sp3d>
      </dgm:spPr>
    </dgm:pt>
    <dgm:pt modelId="{241D24E6-E5EC-4043-A04E-2D3DB466B9D2}" type="pres">
      <dgm:prSet presAssocID="{C6D15BF9-73A3-4629-8B2A-3E05CE9C0DD0}" presName="parentLin" presStyleCnt="0"/>
      <dgm:spPr>
        <a:scene3d>
          <a:camera prst="orthographicFront">
            <a:rot lat="0" lon="0" rev="0"/>
          </a:camera>
          <a:lightRig rig="contrasting" dir="t">
            <a:rot lat="0" lon="0" rev="1500000"/>
          </a:lightRig>
        </a:scene3d>
        <a:sp3d prstMaterial="metal">
          <a:bevelT w="88900" h="88900"/>
        </a:sp3d>
      </dgm:spPr>
    </dgm:pt>
    <dgm:pt modelId="{44AD0564-3082-44AC-83E5-6C512A45D4E7}" type="pres">
      <dgm:prSet presAssocID="{C6D15BF9-73A3-4629-8B2A-3E05CE9C0DD0}" presName="parentLeftMargin" presStyleLbl="node1" presStyleIdx="0" presStyleCnt="2"/>
      <dgm:spPr/>
      <dgm:t>
        <a:bodyPr/>
        <a:lstStyle/>
        <a:p>
          <a:endParaRPr lang="en-US"/>
        </a:p>
      </dgm:t>
    </dgm:pt>
    <dgm:pt modelId="{A2C35C00-5C3B-4700-A5E7-995A37BD4353}" type="pres">
      <dgm:prSet presAssocID="{C6D15BF9-73A3-4629-8B2A-3E05CE9C0DD0}" presName="parentText" presStyleLbl="node1" presStyleIdx="1" presStyleCnt="2">
        <dgm:presLayoutVars>
          <dgm:chMax val="0"/>
          <dgm:bulletEnabled val="1"/>
        </dgm:presLayoutVars>
      </dgm:prSet>
      <dgm:spPr/>
      <dgm:t>
        <a:bodyPr/>
        <a:lstStyle/>
        <a:p>
          <a:endParaRPr lang="en-US"/>
        </a:p>
      </dgm:t>
    </dgm:pt>
    <dgm:pt modelId="{2B97D801-B32F-410D-BB3D-AB73ED5DE522}" type="pres">
      <dgm:prSet presAssocID="{C6D15BF9-73A3-4629-8B2A-3E05CE9C0DD0}" presName="negativeSpace" presStyleCnt="0"/>
      <dgm:spPr>
        <a:scene3d>
          <a:camera prst="orthographicFront">
            <a:rot lat="0" lon="0" rev="0"/>
          </a:camera>
          <a:lightRig rig="contrasting" dir="t">
            <a:rot lat="0" lon="0" rev="1500000"/>
          </a:lightRig>
        </a:scene3d>
        <a:sp3d prstMaterial="metal">
          <a:bevelT w="88900" h="88900"/>
        </a:sp3d>
      </dgm:spPr>
    </dgm:pt>
    <dgm:pt modelId="{1A4DD949-0B70-471D-8417-0C0AFF52971F}" type="pres">
      <dgm:prSet presAssocID="{C6D15BF9-73A3-4629-8B2A-3E05CE9C0DD0}" presName="childText" presStyleLbl="conFgAcc1" presStyleIdx="1" presStyleCnt="2">
        <dgm:presLayoutVars>
          <dgm:bulletEnabled val="1"/>
        </dgm:presLayoutVars>
      </dgm:prSet>
      <dgm:spPr/>
      <dgm:t>
        <a:bodyPr/>
        <a:lstStyle/>
        <a:p>
          <a:endParaRPr lang="en-US"/>
        </a:p>
      </dgm:t>
    </dgm:pt>
  </dgm:ptLst>
  <dgm:cxnLst>
    <dgm:cxn modelId="{8958EFE4-D0CB-4889-8CDB-7B54DB65BE71}" type="presOf" srcId="{039CFCBC-7B05-4026-B683-9422510F74B0}" destId="{6BE7E867-938A-45E6-A13F-AD00FC873DC9}" srcOrd="0" destOrd="0" presId="urn:microsoft.com/office/officeart/2005/8/layout/list1"/>
    <dgm:cxn modelId="{991A4DAF-8D4A-4B8E-89C7-E43E455E0F3D}" srcId="{8DADF01D-3906-4CDD-AA7E-1462F8366BC6}" destId="{C6D15BF9-73A3-4629-8B2A-3E05CE9C0DD0}" srcOrd="1" destOrd="0" parTransId="{C72DEC48-8031-4327-844E-AF8C49136A54}" sibTransId="{B155E1C8-B05D-43C4-B486-906E3D6F70B0}"/>
    <dgm:cxn modelId="{0E334F59-4EB4-4D42-A933-A8D6602E86BB}" type="presOf" srcId="{C07AD96E-F568-4B48-B13F-45442B4ADF0A}" destId="{1A4DD949-0B70-471D-8417-0C0AFF52971F}" srcOrd="0" destOrd="0" presId="urn:microsoft.com/office/officeart/2005/8/layout/list1"/>
    <dgm:cxn modelId="{56E2641A-376B-4451-952C-D22008E76DEF}" type="presOf" srcId="{8DADF01D-3906-4CDD-AA7E-1462F8366BC6}" destId="{6B7BC583-8137-4709-B5E1-D504E03704F2}" srcOrd="0" destOrd="0" presId="urn:microsoft.com/office/officeart/2005/8/layout/list1"/>
    <dgm:cxn modelId="{A512711A-B542-4A17-B75C-E64C6891BF5D}" srcId="{FB28860D-3C85-4230-B649-6DA886FC70B6}" destId="{039CFCBC-7B05-4026-B683-9422510F74B0}" srcOrd="0" destOrd="0" parTransId="{DDECE779-35C7-4C21-8446-E0B7170DDCBB}" sibTransId="{B600305B-337E-44A6-9C0D-F4BBFF745C63}"/>
    <dgm:cxn modelId="{820E772F-0418-4355-8C63-601E8D72E8AF}" type="presOf" srcId="{C6D15BF9-73A3-4629-8B2A-3E05CE9C0DD0}" destId="{44AD0564-3082-44AC-83E5-6C512A45D4E7}" srcOrd="0" destOrd="0" presId="urn:microsoft.com/office/officeart/2005/8/layout/list1"/>
    <dgm:cxn modelId="{B8E6708C-E79A-4BD2-9CDE-BCADD311DFA8}" type="presOf" srcId="{FB28860D-3C85-4230-B649-6DA886FC70B6}" destId="{BF67AD6F-EFFF-40DB-9FD0-D378FE996955}" srcOrd="1" destOrd="0" presId="urn:microsoft.com/office/officeart/2005/8/layout/list1"/>
    <dgm:cxn modelId="{C7C35093-F3E6-4A1B-BFD9-41EE26D02894}" srcId="{C6D15BF9-73A3-4629-8B2A-3E05CE9C0DD0}" destId="{C07AD96E-F568-4B48-B13F-45442B4ADF0A}" srcOrd="0" destOrd="0" parTransId="{8C9DCA79-3E0F-477B-BE36-475535FA3B36}" sibTransId="{57251458-53BA-485E-9DE8-771ECED47277}"/>
    <dgm:cxn modelId="{0A82FC93-C2B1-43EF-9D95-6033734FA213}" type="presOf" srcId="{FB28860D-3C85-4230-B649-6DA886FC70B6}" destId="{6EFBFB11-95A3-4EC0-9EFB-5B2C81764755}" srcOrd="0" destOrd="0" presId="urn:microsoft.com/office/officeart/2005/8/layout/list1"/>
    <dgm:cxn modelId="{4038AAF6-8CF5-4D44-AE4F-428AA8A7C0C5}" srcId="{8DADF01D-3906-4CDD-AA7E-1462F8366BC6}" destId="{FB28860D-3C85-4230-B649-6DA886FC70B6}" srcOrd="0" destOrd="0" parTransId="{BA2A4A47-95E9-446C-83E5-4E827E5494C2}" sibTransId="{60D3BDF2-AC70-44EF-B34B-FAB9EAE69117}"/>
    <dgm:cxn modelId="{DF167465-476E-4DA1-9973-01CC1D787D80}" type="presOf" srcId="{C6D15BF9-73A3-4629-8B2A-3E05CE9C0DD0}" destId="{A2C35C00-5C3B-4700-A5E7-995A37BD4353}" srcOrd="1" destOrd="0" presId="urn:microsoft.com/office/officeart/2005/8/layout/list1"/>
    <dgm:cxn modelId="{188318C8-D771-4A2F-B7B9-62A03EAEF32E}" type="presParOf" srcId="{6B7BC583-8137-4709-B5E1-D504E03704F2}" destId="{729D728A-9D9C-498B-BDEA-0831E5CF0E16}" srcOrd="0" destOrd="0" presId="urn:microsoft.com/office/officeart/2005/8/layout/list1"/>
    <dgm:cxn modelId="{C2D11BFC-2678-4F4A-9BB5-989AED2856D0}" type="presParOf" srcId="{729D728A-9D9C-498B-BDEA-0831E5CF0E16}" destId="{6EFBFB11-95A3-4EC0-9EFB-5B2C81764755}" srcOrd="0" destOrd="0" presId="urn:microsoft.com/office/officeart/2005/8/layout/list1"/>
    <dgm:cxn modelId="{0CA656A1-92F3-47BD-A368-36DD29438557}" type="presParOf" srcId="{729D728A-9D9C-498B-BDEA-0831E5CF0E16}" destId="{BF67AD6F-EFFF-40DB-9FD0-D378FE996955}" srcOrd="1" destOrd="0" presId="urn:microsoft.com/office/officeart/2005/8/layout/list1"/>
    <dgm:cxn modelId="{69E93CE4-37E6-46E1-8B5D-E37B857E17A6}" type="presParOf" srcId="{6B7BC583-8137-4709-B5E1-D504E03704F2}" destId="{50009EB1-040C-411B-B526-37DF69041C0D}" srcOrd="1" destOrd="0" presId="urn:microsoft.com/office/officeart/2005/8/layout/list1"/>
    <dgm:cxn modelId="{8A121C62-8133-4A17-839E-D866B7A22ADE}" type="presParOf" srcId="{6B7BC583-8137-4709-B5E1-D504E03704F2}" destId="{6BE7E867-938A-45E6-A13F-AD00FC873DC9}" srcOrd="2" destOrd="0" presId="urn:microsoft.com/office/officeart/2005/8/layout/list1"/>
    <dgm:cxn modelId="{2F6667A4-611A-46A4-9348-6CB0C73249AF}" type="presParOf" srcId="{6B7BC583-8137-4709-B5E1-D504E03704F2}" destId="{DE2C9F58-88FC-4AA8-BF5A-C3D52542A6EE}" srcOrd="3" destOrd="0" presId="urn:microsoft.com/office/officeart/2005/8/layout/list1"/>
    <dgm:cxn modelId="{79B4EF86-08D5-4384-A98A-2857C32939FB}" type="presParOf" srcId="{6B7BC583-8137-4709-B5E1-D504E03704F2}" destId="{241D24E6-E5EC-4043-A04E-2D3DB466B9D2}" srcOrd="4" destOrd="0" presId="urn:microsoft.com/office/officeart/2005/8/layout/list1"/>
    <dgm:cxn modelId="{87BFF979-4BDF-472C-B48D-B1E0490692A3}" type="presParOf" srcId="{241D24E6-E5EC-4043-A04E-2D3DB466B9D2}" destId="{44AD0564-3082-44AC-83E5-6C512A45D4E7}" srcOrd="0" destOrd="0" presId="urn:microsoft.com/office/officeart/2005/8/layout/list1"/>
    <dgm:cxn modelId="{39E3C562-D0A6-42C8-9C41-C64CDFAB9AB8}" type="presParOf" srcId="{241D24E6-E5EC-4043-A04E-2D3DB466B9D2}" destId="{A2C35C00-5C3B-4700-A5E7-995A37BD4353}" srcOrd="1" destOrd="0" presId="urn:microsoft.com/office/officeart/2005/8/layout/list1"/>
    <dgm:cxn modelId="{58CCF00F-D9F9-4804-B3FC-76E694CF7313}" type="presParOf" srcId="{6B7BC583-8137-4709-B5E1-D504E03704F2}" destId="{2B97D801-B32F-410D-BB3D-AB73ED5DE522}" srcOrd="5" destOrd="0" presId="urn:microsoft.com/office/officeart/2005/8/layout/list1"/>
    <dgm:cxn modelId="{A99C0C63-8802-4AD4-B5FE-BA9B91940C95}" type="presParOf" srcId="{6B7BC583-8137-4709-B5E1-D504E03704F2}" destId="{1A4DD949-0B70-471D-8417-0C0AFF52971F}" srcOrd="6" destOrd="0" presId="urn:microsoft.com/office/officeart/2005/8/layout/list1"/>
  </dgm:cxnLst>
  <dgm:bg>
    <a:solidFill>
      <a:srgbClr val="FFFF00"/>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49C357-94D9-4787-9657-3C15ABB3D13B}" type="doc">
      <dgm:prSet loTypeId="urn:microsoft.com/office/officeart/2005/8/layout/rings+Icon" loCatId="relationship" qsTypeId="urn:microsoft.com/office/officeart/2005/8/quickstyle/simple4" qsCatId="simple" csTypeId="urn:microsoft.com/office/officeart/2005/8/colors/accent0_1" csCatId="mainScheme" phldr="1"/>
      <dgm:spPr/>
      <dgm:t>
        <a:bodyPr/>
        <a:lstStyle/>
        <a:p>
          <a:endParaRPr lang="en-US"/>
        </a:p>
      </dgm:t>
    </dgm:pt>
    <dgm:pt modelId="{590DE795-E75D-4E2B-A850-57DF31F0DCB1}">
      <dgm:prSet phldrT="[Text]"/>
      <dgm:spPr/>
      <dgm:t>
        <a:bodyPr/>
        <a:lstStyle/>
        <a:p>
          <a:r>
            <a:rPr lang="en-US" dirty="0" err="1" smtClean="0"/>
            <a:t>Ketonemia</a:t>
          </a:r>
          <a:r>
            <a:rPr lang="en-US" dirty="0" smtClean="0"/>
            <a:t> </a:t>
          </a:r>
          <a:endParaRPr lang="en-US" dirty="0"/>
        </a:p>
      </dgm:t>
    </dgm:pt>
    <dgm:pt modelId="{1ABAE700-4A6A-492F-8A8A-39C765F231C9}" type="parTrans" cxnId="{1C098A29-FFCA-4116-954F-49EA1F503F12}">
      <dgm:prSet/>
      <dgm:spPr/>
      <dgm:t>
        <a:bodyPr/>
        <a:lstStyle/>
        <a:p>
          <a:endParaRPr lang="en-US"/>
        </a:p>
      </dgm:t>
    </dgm:pt>
    <dgm:pt modelId="{6E269E99-8663-4C50-9D97-D124CCC79329}" type="sibTrans" cxnId="{1C098A29-FFCA-4116-954F-49EA1F503F12}">
      <dgm:prSet/>
      <dgm:spPr/>
      <dgm:t>
        <a:bodyPr/>
        <a:lstStyle/>
        <a:p>
          <a:endParaRPr lang="en-US"/>
        </a:p>
      </dgm:t>
    </dgm:pt>
    <dgm:pt modelId="{6FA03B40-D423-46D2-949A-85A31815A38A}">
      <dgm:prSet phldrT="[Text]"/>
      <dgm:spPr/>
      <dgm:t>
        <a:bodyPr/>
        <a:lstStyle/>
        <a:p>
          <a:r>
            <a:rPr lang="en-US" dirty="0" err="1" smtClean="0"/>
            <a:t>Ketonuria</a:t>
          </a:r>
          <a:r>
            <a:rPr lang="en-US" dirty="0" smtClean="0"/>
            <a:t> </a:t>
          </a:r>
          <a:endParaRPr lang="en-US" dirty="0"/>
        </a:p>
      </dgm:t>
    </dgm:pt>
    <dgm:pt modelId="{85880446-CA6B-4048-8DA0-F6838B734224}" type="parTrans" cxnId="{B2494F3E-572A-4644-974D-7F4461C7E71C}">
      <dgm:prSet/>
      <dgm:spPr/>
      <dgm:t>
        <a:bodyPr/>
        <a:lstStyle/>
        <a:p>
          <a:endParaRPr lang="en-US"/>
        </a:p>
      </dgm:t>
    </dgm:pt>
    <dgm:pt modelId="{DF572E2B-E3BA-43BC-9191-293711CE9BDD}" type="sibTrans" cxnId="{B2494F3E-572A-4644-974D-7F4461C7E71C}">
      <dgm:prSet/>
      <dgm:spPr/>
      <dgm:t>
        <a:bodyPr/>
        <a:lstStyle/>
        <a:p>
          <a:endParaRPr lang="en-US"/>
        </a:p>
      </dgm:t>
    </dgm:pt>
    <dgm:pt modelId="{F65A8EA8-2E8A-4236-BDAB-4B1648FC4072}">
      <dgm:prSet phldrT="[Text]"/>
      <dgm:spPr/>
      <dgm:t>
        <a:bodyPr/>
        <a:lstStyle/>
        <a:p>
          <a:r>
            <a:rPr lang="en-US" dirty="0" smtClean="0"/>
            <a:t>Acetone breath</a:t>
          </a:r>
          <a:endParaRPr lang="en-US" dirty="0"/>
        </a:p>
      </dgm:t>
    </dgm:pt>
    <dgm:pt modelId="{7611765D-C0DD-4DCE-ABF6-647050687DCE}" type="parTrans" cxnId="{123C9CBB-642C-4EB2-8D31-BDB22D34F2F2}">
      <dgm:prSet/>
      <dgm:spPr/>
      <dgm:t>
        <a:bodyPr/>
        <a:lstStyle/>
        <a:p>
          <a:endParaRPr lang="en-US"/>
        </a:p>
      </dgm:t>
    </dgm:pt>
    <dgm:pt modelId="{B53D42B8-88A7-475B-B3B6-AAA87B0B4895}" type="sibTrans" cxnId="{123C9CBB-642C-4EB2-8D31-BDB22D34F2F2}">
      <dgm:prSet/>
      <dgm:spPr/>
      <dgm:t>
        <a:bodyPr/>
        <a:lstStyle/>
        <a:p>
          <a:endParaRPr lang="en-US"/>
        </a:p>
      </dgm:t>
    </dgm:pt>
    <dgm:pt modelId="{C38F6513-4392-4ED1-B7C0-536460ABF28A}">
      <dgm:prSet phldrT="[Text]"/>
      <dgm:spPr/>
      <dgm:t>
        <a:bodyPr/>
        <a:lstStyle/>
        <a:p>
          <a:r>
            <a:rPr lang="en-US" dirty="0" smtClean="0"/>
            <a:t>Metabolic acidosis</a:t>
          </a:r>
          <a:endParaRPr lang="en-US" dirty="0"/>
        </a:p>
      </dgm:t>
    </dgm:pt>
    <dgm:pt modelId="{3F9C18AE-F06E-4889-B191-39E7C5F723F4}" type="parTrans" cxnId="{600F208D-9088-4216-8AF3-65AF651E0E52}">
      <dgm:prSet/>
      <dgm:spPr/>
      <dgm:t>
        <a:bodyPr/>
        <a:lstStyle/>
        <a:p>
          <a:endParaRPr lang="en-US"/>
        </a:p>
      </dgm:t>
    </dgm:pt>
    <dgm:pt modelId="{731814DB-0483-45C8-8BD5-506E2084C98E}" type="sibTrans" cxnId="{600F208D-9088-4216-8AF3-65AF651E0E52}">
      <dgm:prSet/>
      <dgm:spPr/>
      <dgm:t>
        <a:bodyPr/>
        <a:lstStyle/>
        <a:p>
          <a:endParaRPr lang="en-US"/>
        </a:p>
      </dgm:t>
    </dgm:pt>
    <dgm:pt modelId="{FE007645-1F6D-4EAF-8B26-0FFD03C24748}">
      <dgm:prSet phldrT="[Text]"/>
      <dgm:spPr/>
      <dgm:t>
        <a:bodyPr/>
        <a:lstStyle/>
        <a:p>
          <a:r>
            <a:rPr lang="en-US" dirty="0" smtClean="0"/>
            <a:t>Hyperkalemia </a:t>
          </a:r>
          <a:endParaRPr lang="en-US" dirty="0"/>
        </a:p>
      </dgm:t>
    </dgm:pt>
    <dgm:pt modelId="{CD0F2E0B-971E-4087-8E0D-F3DE193D5385}" type="parTrans" cxnId="{4916731E-AD8A-44C1-A315-00887236C056}">
      <dgm:prSet/>
      <dgm:spPr/>
      <dgm:t>
        <a:bodyPr/>
        <a:lstStyle/>
        <a:p>
          <a:endParaRPr lang="en-US"/>
        </a:p>
      </dgm:t>
    </dgm:pt>
    <dgm:pt modelId="{A68525A4-3F37-4C51-B407-F4DBE008118E}" type="sibTrans" cxnId="{4916731E-AD8A-44C1-A315-00887236C056}">
      <dgm:prSet/>
      <dgm:spPr/>
      <dgm:t>
        <a:bodyPr/>
        <a:lstStyle/>
        <a:p>
          <a:endParaRPr lang="en-US"/>
        </a:p>
      </dgm:t>
    </dgm:pt>
    <dgm:pt modelId="{E9F143A2-54F3-4A66-8E80-7C7922AD24ED}" type="pres">
      <dgm:prSet presAssocID="{FA49C357-94D9-4787-9657-3C15ABB3D13B}" presName="Name0" presStyleCnt="0">
        <dgm:presLayoutVars>
          <dgm:chMax val="7"/>
          <dgm:dir/>
          <dgm:resizeHandles val="exact"/>
        </dgm:presLayoutVars>
      </dgm:prSet>
      <dgm:spPr/>
      <dgm:t>
        <a:bodyPr/>
        <a:lstStyle/>
        <a:p>
          <a:endParaRPr lang="en-US"/>
        </a:p>
      </dgm:t>
    </dgm:pt>
    <dgm:pt modelId="{9C49BD46-5CFE-4EC8-9C53-43A145614A40}" type="pres">
      <dgm:prSet presAssocID="{FA49C357-94D9-4787-9657-3C15ABB3D13B}" presName="ellipse1" presStyleLbl="vennNode1" presStyleIdx="0" presStyleCnt="5">
        <dgm:presLayoutVars>
          <dgm:bulletEnabled val="1"/>
        </dgm:presLayoutVars>
      </dgm:prSet>
      <dgm:spPr/>
      <dgm:t>
        <a:bodyPr/>
        <a:lstStyle/>
        <a:p>
          <a:endParaRPr lang="en-US"/>
        </a:p>
      </dgm:t>
    </dgm:pt>
    <dgm:pt modelId="{9D6543AB-1576-4496-903E-6595946E4EEF}" type="pres">
      <dgm:prSet presAssocID="{FA49C357-94D9-4787-9657-3C15ABB3D13B}" presName="ellipse2" presStyleLbl="vennNode1" presStyleIdx="1" presStyleCnt="5">
        <dgm:presLayoutVars>
          <dgm:bulletEnabled val="1"/>
        </dgm:presLayoutVars>
      </dgm:prSet>
      <dgm:spPr/>
      <dgm:t>
        <a:bodyPr/>
        <a:lstStyle/>
        <a:p>
          <a:endParaRPr lang="en-US"/>
        </a:p>
      </dgm:t>
    </dgm:pt>
    <dgm:pt modelId="{3A1F952D-F525-4774-BAA3-1754F8FA6ACC}" type="pres">
      <dgm:prSet presAssocID="{FA49C357-94D9-4787-9657-3C15ABB3D13B}" presName="ellipse3" presStyleLbl="vennNode1" presStyleIdx="2" presStyleCnt="5">
        <dgm:presLayoutVars>
          <dgm:bulletEnabled val="1"/>
        </dgm:presLayoutVars>
      </dgm:prSet>
      <dgm:spPr/>
      <dgm:t>
        <a:bodyPr/>
        <a:lstStyle/>
        <a:p>
          <a:endParaRPr lang="en-US"/>
        </a:p>
      </dgm:t>
    </dgm:pt>
    <dgm:pt modelId="{475453F7-ED80-4C3B-A1CE-BE6FF1BAD2FF}" type="pres">
      <dgm:prSet presAssocID="{FA49C357-94D9-4787-9657-3C15ABB3D13B}" presName="ellipse4" presStyleLbl="vennNode1" presStyleIdx="3" presStyleCnt="5">
        <dgm:presLayoutVars>
          <dgm:bulletEnabled val="1"/>
        </dgm:presLayoutVars>
      </dgm:prSet>
      <dgm:spPr/>
      <dgm:t>
        <a:bodyPr/>
        <a:lstStyle/>
        <a:p>
          <a:endParaRPr lang="en-US"/>
        </a:p>
      </dgm:t>
    </dgm:pt>
    <dgm:pt modelId="{01BE4632-72A8-48FF-BF5A-00C98D2A949D}" type="pres">
      <dgm:prSet presAssocID="{FA49C357-94D9-4787-9657-3C15ABB3D13B}" presName="ellipse5" presStyleLbl="vennNode1" presStyleIdx="4" presStyleCnt="5">
        <dgm:presLayoutVars>
          <dgm:bulletEnabled val="1"/>
        </dgm:presLayoutVars>
      </dgm:prSet>
      <dgm:spPr/>
      <dgm:t>
        <a:bodyPr/>
        <a:lstStyle/>
        <a:p>
          <a:endParaRPr lang="en-US"/>
        </a:p>
      </dgm:t>
    </dgm:pt>
  </dgm:ptLst>
  <dgm:cxnLst>
    <dgm:cxn modelId="{D6BDDA94-F5B5-4DC5-9B73-CBFE04A1894C}" type="presOf" srcId="{C38F6513-4392-4ED1-B7C0-536460ABF28A}" destId="{475453F7-ED80-4C3B-A1CE-BE6FF1BAD2FF}" srcOrd="0" destOrd="0" presId="urn:microsoft.com/office/officeart/2005/8/layout/rings+Icon"/>
    <dgm:cxn modelId="{123C9CBB-642C-4EB2-8D31-BDB22D34F2F2}" srcId="{FA49C357-94D9-4787-9657-3C15ABB3D13B}" destId="{F65A8EA8-2E8A-4236-BDAB-4B1648FC4072}" srcOrd="2" destOrd="0" parTransId="{7611765D-C0DD-4DCE-ABF6-647050687DCE}" sibTransId="{B53D42B8-88A7-475B-B3B6-AAA87B0B4895}"/>
    <dgm:cxn modelId="{1C098A29-FFCA-4116-954F-49EA1F503F12}" srcId="{FA49C357-94D9-4787-9657-3C15ABB3D13B}" destId="{590DE795-E75D-4E2B-A850-57DF31F0DCB1}" srcOrd="0" destOrd="0" parTransId="{1ABAE700-4A6A-492F-8A8A-39C765F231C9}" sibTransId="{6E269E99-8663-4C50-9D97-D124CCC79329}"/>
    <dgm:cxn modelId="{B2494F3E-572A-4644-974D-7F4461C7E71C}" srcId="{FA49C357-94D9-4787-9657-3C15ABB3D13B}" destId="{6FA03B40-D423-46D2-949A-85A31815A38A}" srcOrd="1" destOrd="0" parTransId="{85880446-CA6B-4048-8DA0-F6838B734224}" sibTransId="{DF572E2B-E3BA-43BC-9191-293711CE9BDD}"/>
    <dgm:cxn modelId="{750DEBDA-4664-46AE-A737-040328439BE3}" type="presOf" srcId="{FE007645-1F6D-4EAF-8B26-0FFD03C24748}" destId="{01BE4632-72A8-48FF-BF5A-00C98D2A949D}" srcOrd="0" destOrd="0" presId="urn:microsoft.com/office/officeart/2005/8/layout/rings+Icon"/>
    <dgm:cxn modelId="{4916731E-AD8A-44C1-A315-00887236C056}" srcId="{FA49C357-94D9-4787-9657-3C15ABB3D13B}" destId="{FE007645-1F6D-4EAF-8B26-0FFD03C24748}" srcOrd="4" destOrd="0" parTransId="{CD0F2E0B-971E-4087-8E0D-F3DE193D5385}" sibTransId="{A68525A4-3F37-4C51-B407-F4DBE008118E}"/>
    <dgm:cxn modelId="{1845D039-7B21-4293-B8CE-CA3359FC0C96}" type="presOf" srcId="{F65A8EA8-2E8A-4236-BDAB-4B1648FC4072}" destId="{3A1F952D-F525-4774-BAA3-1754F8FA6ACC}" srcOrd="0" destOrd="0" presId="urn:microsoft.com/office/officeart/2005/8/layout/rings+Icon"/>
    <dgm:cxn modelId="{A130EBAA-CA33-49EE-8DCA-D3F4FA715942}" type="presOf" srcId="{590DE795-E75D-4E2B-A850-57DF31F0DCB1}" destId="{9C49BD46-5CFE-4EC8-9C53-43A145614A40}" srcOrd="0" destOrd="0" presId="urn:microsoft.com/office/officeart/2005/8/layout/rings+Icon"/>
    <dgm:cxn modelId="{600F208D-9088-4216-8AF3-65AF651E0E52}" srcId="{FA49C357-94D9-4787-9657-3C15ABB3D13B}" destId="{C38F6513-4392-4ED1-B7C0-536460ABF28A}" srcOrd="3" destOrd="0" parTransId="{3F9C18AE-F06E-4889-B191-39E7C5F723F4}" sibTransId="{731814DB-0483-45C8-8BD5-506E2084C98E}"/>
    <dgm:cxn modelId="{40E23143-1154-4A8D-AC8B-DF4DCF12E9EA}" type="presOf" srcId="{6FA03B40-D423-46D2-949A-85A31815A38A}" destId="{9D6543AB-1576-4496-903E-6595946E4EEF}" srcOrd="0" destOrd="0" presId="urn:microsoft.com/office/officeart/2005/8/layout/rings+Icon"/>
    <dgm:cxn modelId="{58B06342-5D4F-4767-87D4-3949E488E89A}" type="presOf" srcId="{FA49C357-94D9-4787-9657-3C15ABB3D13B}" destId="{E9F143A2-54F3-4A66-8E80-7C7922AD24ED}" srcOrd="0" destOrd="0" presId="urn:microsoft.com/office/officeart/2005/8/layout/rings+Icon"/>
    <dgm:cxn modelId="{449A913F-9075-4E37-A339-9E734715FE50}" type="presParOf" srcId="{E9F143A2-54F3-4A66-8E80-7C7922AD24ED}" destId="{9C49BD46-5CFE-4EC8-9C53-43A145614A40}" srcOrd="0" destOrd="0" presId="urn:microsoft.com/office/officeart/2005/8/layout/rings+Icon"/>
    <dgm:cxn modelId="{0EE11E52-8C84-4609-BC4F-CC50746EA6F0}" type="presParOf" srcId="{E9F143A2-54F3-4A66-8E80-7C7922AD24ED}" destId="{9D6543AB-1576-4496-903E-6595946E4EEF}" srcOrd="1" destOrd="0" presId="urn:microsoft.com/office/officeart/2005/8/layout/rings+Icon"/>
    <dgm:cxn modelId="{3BDE4B31-F91D-447C-A28D-FB6D00E3D87A}" type="presParOf" srcId="{E9F143A2-54F3-4A66-8E80-7C7922AD24ED}" destId="{3A1F952D-F525-4774-BAA3-1754F8FA6ACC}" srcOrd="2" destOrd="0" presId="urn:microsoft.com/office/officeart/2005/8/layout/rings+Icon"/>
    <dgm:cxn modelId="{7A8EE0B2-894D-4FF6-B572-D42436FDA914}" type="presParOf" srcId="{E9F143A2-54F3-4A66-8E80-7C7922AD24ED}" destId="{475453F7-ED80-4C3B-A1CE-BE6FF1BAD2FF}" srcOrd="3" destOrd="0" presId="urn:microsoft.com/office/officeart/2005/8/layout/rings+Icon"/>
    <dgm:cxn modelId="{C4479339-7C06-4BDC-970B-9814C871FA92}" type="presParOf" srcId="{E9F143A2-54F3-4A66-8E80-7C7922AD24ED}" destId="{01BE4632-72A8-48FF-BF5A-00C98D2A949D}" srcOrd="4" destOrd="0" presId="urn:microsoft.com/office/officeart/2005/8/layout/rings+Icon"/>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F285FFE-A37A-4ED7-9FBE-35E54FFF49D7}" type="doc">
      <dgm:prSet loTypeId="urn:microsoft.com/office/officeart/2005/8/layout/list1" loCatId="list" qsTypeId="urn:microsoft.com/office/officeart/2005/8/quickstyle/simple4" qsCatId="simple" csTypeId="urn:microsoft.com/office/officeart/2005/8/colors/colorful1#5" csCatId="colorful" phldr="1"/>
      <dgm:spPr/>
      <dgm:t>
        <a:bodyPr/>
        <a:lstStyle/>
        <a:p>
          <a:endParaRPr lang="en-US"/>
        </a:p>
      </dgm:t>
    </dgm:pt>
    <dgm:pt modelId="{D3D548CD-06E5-4CA7-8C85-C6AEBE93303B}">
      <dgm:prSet phldrT="[Text]"/>
      <dgm:spPr/>
      <dgm:t>
        <a:bodyPr/>
        <a:lstStyle/>
        <a:p>
          <a:r>
            <a:rPr lang="el-GR" dirty="0" smtClean="0">
              <a:latin typeface="Times New Roman"/>
              <a:cs typeface="Times New Roman"/>
            </a:rPr>
            <a:t>β</a:t>
          </a:r>
          <a:r>
            <a:rPr lang="en-US" dirty="0" smtClean="0">
              <a:latin typeface="Times New Roman"/>
              <a:cs typeface="Times New Roman"/>
            </a:rPr>
            <a:t> </a:t>
          </a:r>
          <a:r>
            <a:rPr lang="en-US" dirty="0" err="1" smtClean="0">
              <a:latin typeface="Times New Roman"/>
              <a:cs typeface="Times New Roman"/>
            </a:rPr>
            <a:t>h</a:t>
          </a:r>
          <a:r>
            <a:rPr lang="en-US" dirty="0" err="1" smtClean="0"/>
            <a:t>ydroxybutyrate</a:t>
          </a:r>
          <a:endParaRPr lang="en-US" dirty="0"/>
        </a:p>
      </dgm:t>
    </dgm:pt>
    <dgm:pt modelId="{AC0C6948-7B33-4AD2-8BDD-475D28EB6882}" type="parTrans" cxnId="{10A5ACB5-D3A1-4512-B8D7-A58C45F6DEDA}">
      <dgm:prSet/>
      <dgm:spPr/>
      <dgm:t>
        <a:bodyPr/>
        <a:lstStyle/>
        <a:p>
          <a:endParaRPr lang="en-US"/>
        </a:p>
      </dgm:t>
    </dgm:pt>
    <dgm:pt modelId="{0BDEEF7D-7659-446E-BEF8-A5C8B61AB737}" type="sibTrans" cxnId="{10A5ACB5-D3A1-4512-B8D7-A58C45F6DEDA}">
      <dgm:prSet/>
      <dgm:spPr/>
      <dgm:t>
        <a:bodyPr/>
        <a:lstStyle/>
        <a:p>
          <a:endParaRPr lang="en-US"/>
        </a:p>
      </dgm:t>
    </dgm:pt>
    <dgm:pt modelId="{657CC8A1-849A-4E67-A6B7-629D9B32C106}">
      <dgm:prSet phldrT="[Text]"/>
      <dgm:spPr/>
      <dgm:t>
        <a:bodyPr/>
        <a:lstStyle/>
        <a:p>
          <a:r>
            <a:rPr lang="en-US" dirty="0" smtClean="0"/>
            <a:t>In plasma</a:t>
          </a:r>
          <a:endParaRPr lang="en-US" dirty="0"/>
        </a:p>
      </dgm:t>
    </dgm:pt>
    <dgm:pt modelId="{BEAA6655-3C2A-4189-ACA2-C36BE0F3E0DC}" type="parTrans" cxnId="{0572F7EC-33B9-4543-9054-2305508C4859}">
      <dgm:prSet/>
      <dgm:spPr/>
      <dgm:t>
        <a:bodyPr/>
        <a:lstStyle/>
        <a:p>
          <a:endParaRPr lang="en-US"/>
        </a:p>
      </dgm:t>
    </dgm:pt>
    <dgm:pt modelId="{062A049B-7C39-45F3-8712-1EA65C6FAA13}" type="sibTrans" cxnId="{0572F7EC-33B9-4543-9054-2305508C4859}">
      <dgm:prSet/>
      <dgm:spPr/>
      <dgm:t>
        <a:bodyPr/>
        <a:lstStyle/>
        <a:p>
          <a:endParaRPr lang="en-US"/>
        </a:p>
      </dgm:t>
    </dgm:pt>
    <dgm:pt modelId="{E8260C47-31AE-4390-83E0-B637B876546D}">
      <dgm:prSet phldrT="[Text]"/>
      <dgm:spPr/>
      <dgm:t>
        <a:bodyPr/>
        <a:lstStyle/>
        <a:p>
          <a:r>
            <a:rPr lang="en-US" dirty="0" smtClean="0"/>
            <a:t>Acetoacetate  </a:t>
          </a:r>
          <a:endParaRPr lang="en-US" dirty="0"/>
        </a:p>
      </dgm:t>
    </dgm:pt>
    <dgm:pt modelId="{41B0A373-7A4A-48CB-A089-91E04FF91E26}" type="parTrans" cxnId="{21EDA5C2-6234-422A-8151-3AB59A8D374B}">
      <dgm:prSet/>
      <dgm:spPr/>
      <dgm:t>
        <a:bodyPr/>
        <a:lstStyle/>
        <a:p>
          <a:endParaRPr lang="en-US"/>
        </a:p>
      </dgm:t>
    </dgm:pt>
    <dgm:pt modelId="{D2BA7B68-FC21-4F61-9C80-FC974DBA635A}" type="sibTrans" cxnId="{21EDA5C2-6234-422A-8151-3AB59A8D374B}">
      <dgm:prSet/>
      <dgm:spPr/>
      <dgm:t>
        <a:bodyPr/>
        <a:lstStyle/>
        <a:p>
          <a:endParaRPr lang="en-US"/>
        </a:p>
      </dgm:t>
    </dgm:pt>
    <dgm:pt modelId="{CBE84F03-D2C1-4366-B9E0-5EFBA0E98A10}">
      <dgm:prSet phldrT="[Text]"/>
      <dgm:spPr/>
      <dgm:t>
        <a:bodyPr/>
        <a:lstStyle/>
        <a:p>
          <a:r>
            <a:rPr lang="en-US" dirty="0" smtClean="0"/>
            <a:t>In urine</a:t>
          </a:r>
          <a:endParaRPr lang="en-US" dirty="0"/>
        </a:p>
      </dgm:t>
    </dgm:pt>
    <dgm:pt modelId="{52B063D2-FCF9-488C-BDE8-058776A0F4E8}" type="parTrans" cxnId="{0C1AEBA8-F41D-4BB7-9FE4-6011726405C7}">
      <dgm:prSet/>
      <dgm:spPr/>
      <dgm:t>
        <a:bodyPr/>
        <a:lstStyle/>
        <a:p>
          <a:endParaRPr lang="en-US"/>
        </a:p>
      </dgm:t>
    </dgm:pt>
    <dgm:pt modelId="{2CBAF977-8A4D-403D-BC4E-2D47E805EAB8}" type="sibTrans" cxnId="{0C1AEBA8-F41D-4BB7-9FE4-6011726405C7}">
      <dgm:prSet/>
      <dgm:spPr/>
      <dgm:t>
        <a:bodyPr/>
        <a:lstStyle/>
        <a:p>
          <a:endParaRPr lang="en-US"/>
        </a:p>
      </dgm:t>
    </dgm:pt>
    <dgm:pt modelId="{2A3F3DD3-0576-42EE-964C-5915BAC2CBF3}">
      <dgm:prSet phldrT="[Text]"/>
      <dgm:spPr/>
      <dgm:t>
        <a:bodyPr/>
        <a:lstStyle/>
        <a:p>
          <a:r>
            <a:rPr lang="en-US" dirty="0" err="1" smtClean="0"/>
            <a:t>Rothera’s</a:t>
          </a:r>
          <a:r>
            <a:rPr lang="en-US" dirty="0" smtClean="0"/>
            <a:t> test</a:t>
          </a:r>
          <a:endParaRPr lang="en-US" dirty="0"/>
        </a:p>
      </dgm:t>
    </dgm:pt>
    <dgm:pt modelId="{9458351D-E8F8-4B1F-80E6-E6E97A1BBD1E}" type="parTrans" cxnId="{B2E8C665-92C4-46C7-9A85-43A0B36D7352}">
      <dgm:prSet/>
      <dgm:spPr/>
      <dgm:t>
        <a:bodyPr/>
        <a:lstStyle/>
        <a:p>
          <a:endParaRPr lang="en-US"/>
        </a:p>
      </dgm:t>
    </dgm:pt>
    <dgm:pt modelId="{69AD6961-7CB2-4562-9002-84F017719553}" type="sibTrans" cxnId="{B2E8C665-92C4-46C7-9A85-43A0B36D7352}">
      <dgm:prSet/>
      <dgm:spPr/>
      <dgm:t>
        <a:bodyPr/>
        <a:lstStyle/>
        <a:p>
          <a:endParaRPr lang="en-US"/>
        </a:p>
      </dgm:t>
    </dgm:pt>
    <dgm:pt modelId="{EEDA1B8B-8A79-4BF4-82B7-65E168C941A9}" type="pres">
      <dgm:prSet presAssocID="{EF285FFE-A37A-4ED7-9FBE-35E54FFF49D7}" presName="linear" presStyleCnt="0">
        <dgm:presLayoutVars>
          <dgm:dir/>
          <dgm:animLvl val="lvl"/>
          <dgm:resizeHandles val="exact"/>
        </dgm:presLayoutVars>
      </dgm:prSet>
      <dgm:spPr/>
      <dgm:t>
        <a:bodyPr/>
        <a:lstStyle/>
        <a:p>
          <a:endParaRPr lang="en-US"/>
        </a:p>
      </dgm:t>
    </dgm:pt>
    <dgm:pt modelId="{56F2E465-38D1-47A3-A438-FA715890D6CA}" type="pres">
      <dgm:prSet presAssocID="{D3D548CD-06E5-4CA7-8C85-C6AEBE93303B}" presName="parentLin" presStyleCnt="0"/>
      <dgm:spPr/>
    </dgm:pt>
    <dgm:pt modelId="{93799D39-9E40-41B2-A902-F4CE072B5938}" type="pres">
      <dgm:prSet presAssocID="{D3D548CD-06E5-4CA7-8C85-C6AEBE93303B}" presName="parentLeftMargin" presStyleLbl="node1" presStyleIdx="0" presStyleCnt="2"/>
      <dgm:spPr/>
      <dgm:t>
        <a:bodyPr/>
        <a:lstStyle/>
        <a:p>
          <a:endParaRPr lang="en-US"/>
        </a:p>
      </dgm:t>
    </dgm:pt>
    <dgm:pt modelId="{2F40A060-84EB-4977-A770-D1DD0F13D93C}" type="pres">
      <dgm:prSet presAssocID="{D3D548CD-06E5-4CA7-8C85-C6AEBE93303B}" presName="parentText" presStyleLbl="node1" presStyleIdx="0" presStyleCnt="2">
        <dgm:presLayoutVars>
          <dgm:chMax val="0"/>
          <dgm:bulletEnabled val="1"/>
        </dgm:presLayoutVars>
      </dgm:prSet>
      <dgm:spPr/>
      <dgm:t>
        <a:bodyPr/>
        <a:lstStyle/>
        <a:p>
          <a:endParaRPr lang="en-US"/>
        </a:p>
      </dgm:t>
    </dgm:pt>
    <dgm:pt modelId="{E6ADA300-587D-4881-B7FA-8E0EFCA30CF4}" type="pres">
      <dgm:prSet presAssocID="{D3D548CD-06E5-4CA7-8C85-C6AEBE93303B}" presName="negativeSpace" presStyleCnt="0"/>
      <dgm:spPr/>
    </dgm:pt>
    <dgm:pt modelId="{8F1A86F7-26D8-4970-A503-2CA82F3C23C1}" type="pres">
      <dgm:prSet presAssocID="{D3D548CD-06E5-4CA7-8C85-C6AEBE93303B}" presName="childText" presStyleLbl="conFgAcc1" presStyleIdx="0" presStyleCnt="2">
        <dgm:presLayoutVars>
          <dgm:bulletEnabled val="1"/>
        </dgm:presLayoutVars>
      </dgm:prSet>
      <dgm:spPr/>
      <dgm:t>
        <a:bodyPr/>
        <a:lstStyle/>
        <a:p>
          <a:endParaRPr lang="en-US"/>
        </a:p>
      </dgm:t>
    </dgm:pt>
    <dgm:pt modelId="{58F032F7-31F3-4516-8BF9-BE4097416BD5}" type="pres">
      <dgm:prSet presAssocID="{0BDEEF7D-7659-446E-BEF8-A5C8B61AB737}" presName="spaceBetweenRectangles" presStyleCnt="0"/>
      <dgm:spPr/>
    </dgm:pt>
    <dgm:pt modelId="{CC71E02F-118D-4035-BE25-C7E583520C1E}" type="pres">
      <dgm:prSet presAssocID="{E8260C47-31AE-4390-83E0-B637B876546D}" presName="parentLin" presStyleCnt="0"/>
      <dgm:spPr/>
    </dgm:pt>
    <dgm:pt modelId="{C578F54E-BA7E-411B-8B17-BFBCD2085DCC}" type="pres">
      <dgm:prSet presAssocID="{E8260C47-31AE-4390-83E0-B637B876546D}" presName="parentLeftMargin" presStyleLbl="node1" presStyleIdx="0" presStyleCnt="2"/>
      <dgm:spPr/>
      <dgm:t>
        <a:bodyPr/>
        <a:lstStyle/>
        <a:p>
          <a:endParaRPr lang="en-US"/>
        </a:p>
      </dgm:t>
    </dgm:pt>
    <dgm:pt modelId="{26481B40-3D8E-4EC3-97E1-FB413F01074D}" type="pres">
      <dgm:prSet presAssocID="{E8260C47-31AE-4390-83E0-B637B876546D}" presName="parentText" presStyleLbl="node1" presStyleIdx="1" presStyleCnt="2">
        <dgm:presLayoutVars>
          <dgm:chMax val="0"/>
          <dgm:bulletEnabled val="1"/>
        </dgm:presLayoutVars>
      </dgm:prSet>
      <dgm:spPr/>
      <dgm:t>
        <a:bodyPr/>
        <a:lstStyle/>
        <a:p>
          <a:endParaRPr lang="en-US"/>
        </a:p>
      </dgm:t>
    </dgm:pt>
    <dgm:pt modelId="{87A8B125-8E2B-4035-A006-093D965FACE4}" type="pres">
      <dgm:prSet presAssocID="{E8260C47-31AE-4390-83E0-B637B876546D}" presName="negativeSpace" presStyleCnt="0"/>
      <dgm:spPr/>
    </dgm:pt>
    <dgm:pt modelId="{15186C60-EFBC-44B7-A8AF-1D6ABEEDC4B1}" type="pres">
      <dgm:prSet presAssocID="{E8260C47-31AE-4390-83E0-B637B876546D}" presName="childText" presStyleLbl="conFgAcc1" presStyleIdx="1" presStyleCnt="2">
        <dgm:presLayoutVars>
          <dgm:bulletEnabled val="1"/>
        </dgm:presLayoutVars>
      </dgm:prSet>
      <dgm:spPr/>
      <dgm:t>
        <a:bodyPr/>
        <a:lstStyle/>
        <a:p>
          <a:endParaRPr lang="en-US"/>
        </a:p>
      </dgm:t>
    </dgm:pt>
  </dgm:ptLst>
  <dgm:cxnLst>
    <dgm:cxn modelId="{33A37E72-FF2B-4061-AFE0-D6209F770B63}" type="presOf" srcId="{2A3F3DD3-0576-42EE-964C-5915BAC2CBF3}" destId="{15186C60-EFBC-44B7-A8AF-1D6ABEEDC4B1}" srcOrd="0" destOrd="1" presId="urn:microsoft.com/office/officeart/2005/8/layout/list1"/>
    <dgm:cxn modelId="{9B8558AE-CF6D-4AB6-8946-76A6FD5060F9}" type="presOf" srcId="{D3D548CD-06E5-4CA7-8C85-C6AEBE93303B}" destId="{93799D39-9E40-41B2-A902-F4CE072B5938}" srcOrd="0" destOrd="0" presId="urn:microsoft.com/office/officeart/2005/8/layout/list1"/>
    <dgm:cxn modelId="{98F90D51-73BC-4090-814A-9C5D2E00B2F1}" type="presOf" srcId="{CBE84F03-D2C1-4366-B9E0-5EFBA0E98A10}" destId="{15186C60-EFBC-44B7-A8AF-1D6ABEEDC4B1}" srcOrd="0" destOrd="0" presId="urn:microsoft.com/office/officeart/2005/8/layout/list1"/>
    <dgm:cxn modelId="{9A39D089-3AC5-44AB-90F7-3CDDB01E401B}" type="presOf" srcId="{D3D548CD-06E5-4CA7-8C85-C6AEBE93303B}" destId="{2F40A060-84EB-4977-A770-D1DD0F13D93C}" srcOrd="1" destOrd="0" presId="urn:microsoft.com/office/officeart/2005/8/layout/list1"/>
    <dgm:cxn modelId="{0C1AEBA8-F41D-4BB7-9FE4-6011726405C7}" srcId="{E8260C47-31AE-4390-83E0-B637B876546D}" destId="{CBE84F03-D2C1-4366-B9E0-5EFBA0E98A10}" srcOrd="0" destOrd="0" parTransId="{52B063D2-FCF9-488C-BDE8-058776A0F4E8}" sibTransId="{2CBAF977-8A4D-403D-BC4E-2D47E805EAB8}"/>
    <dgm:cxn modelId="{21EDA5C2-6234-422A-8151-3AB59A8D374B}" srcId="{EF285FFE-A37A-4ED7-9FBE-35E54FFF49D7}" destId="{E8260C47-31AE-4390-83E0-B637B876546D}" srcOrd="1" destOrd="0" parTransId="{41B0A373-7A4A-48CB-A089-91E04FF91E26}" sibTransId="{D2BA7B68-FC21-4F61-9C80-FC974DBA635A}"/>
    <dgm:cxn modelId="{779619B6-F0A9-47B2-9DFB-F64C7ECCB5F4}" type="presOf" srcId="{EF285FFE-A37A-4ED7-9FBE-35E54FFF49D7}" destId="{EEDA1B8B-8A79-4BF4-82B7-65E168C941A9}" srcOrd="0" destOrd="0" presId="urn:microsoft.com/office/officeart/2005/8/layout/list1"/>
    <dgm:cxn modelId="{65983104-F406-40C9-9850-08ABEF8A894B}" type="presOf" srcId="{E8260C47-31AE-4390-83E0-B637B876546D}" destId="{C578F54E-BA7E-411B-8B17-BFBCD2085DCC}" srcOrd="0" destOrd="0" presId="urn:microsoft.com/office/officeart/2005/8/layout/list1"/>
    <dgm:cxn modelId="{10A5ACB5-D3A1-4512-B8D7-A58C45F6DEDA}" srcId="{EF285FFE-A37A-4ED7-9FBE-35E54FFF49D7}" destId="{D3D548CD-06E5-4CA7-8C85-C6AEBE93303B}" srcOrd="0" destOrd="0" parTransId="{AC0C6948-7B33-4AD2-8BDD-475D28EB6882}" sibTransId="{0BDEEF7D-7659-446E-BEF8-A5C8B61AB737}"/>
    <dgm:cxn modelId="{CBBB3AB3-A427-4F12-A4C4-952A9E2A4C3C}" type="presOf" srcId="{E8260C47-31AE-4390-83E0-B637B876546D}" destId="{26481B40-3D8E-4EC3-97E1-FB413F01074D}" srcOrd="1" destOrd="0" presId="urn:microsoft.com/office/officeart/2005/8/layout/list1"/>
    <dgm:cxn modelId="{ADCFBA7F-A038-4500-9AC4-FC53E9A63316}" type="presOf" srcId="{657CC8A1-849A-4E67-A6B7-629D9B32C106}" destId="{8F1A86F7-26D8-4970-A503-2CA82F3C23C1}" srcOrd="0" destOrd="0" presId="urn:microsoft.com/office/officeart/2005/8/layout/list1"/>
    <dgm:cxn modelId="{0572F7EC-33B9-4543-9054-2305508C4859}" srcId="{D3D548CD-06E5-4CA7-8C85-C6AEBE93303B}" destId="{657CC8A1-849A-4E67-A6B7-629D9B32C106}" srcOrd="0" destOrd="0" parTransId="{BEAA6655-3C2A-4189-ACA2-C36BE0F3E0DC}" sibTransId="{062A049B-7C39-45F3-8712-1EA65C6FAA13}"/>
    <dgm:cxn modelId="{B2E8C665-92C4-46C7-9A85-43A0B36D7352}" srcId="{E8260C47-31AE-4390-83E0-B637B876546D}" destId="{2A3F3DD3-0576-42EE-964C-5915BAC2CBF3}" srcOrd="1" destOrd="0" parTransId="{9458351D-E8F8-4B1F-80E6-E6E97A1BBD1E}" sibTransId="{69AD6961-7CB2-4562-9002-84F017719553}"/>
    <dgm:cxn modelId="{DBF64D19-8E5B-4F86-8031-115449490EF8}" type="presParOf" srcId="{EEDA1B8B-8A79-4BF4-82B7-65E168C941A9}" destId="{56F2E465-38D1-47A3-A438-FA715890D6CA}" srcOrd="0" destOrd="0" presId="urn:microsoft.com/office/officeart/2005/8/layout/list1"/>
    <dgm:cxn modelId="{6DEF7B74-A56C-4B3D-AFD8-B75489013700}" type="presParOf" srcId="{56F2E465-38D1-47A3-A438-FA715890D6CA}" destId="{93799D39-9E40-41B2-A902-F4CE072B5938}" srcOrd="0" destOrd="0" presId="urn:microsoft.com/office/officeart/2005/8/layout/list1"/>
    <dgm:cxn modelId="{96AF75E4-7774-449B-ACEE-B711CA626609}" type="presParOf" srcId="{56F2E465-38D1-47A3-A438-FA715890D6CA}" destId="{2F40A060-84EB-4977-A770-D1DD0F13D93C}" srcOrd="1" destOrd="0" presId="urn:microsoft.com/office/officeart/2005/8/layout/list1"/>
    <dgm:cxn modelId="{1886B9F0-8D8F-421B-A1DD-90CDFD930FBC}" type="presParOf" srcId="{EEDA1B8B-8A79-4BF4-82B7-65E168C941A9}" destId="{E6ADA300-587D-4881-B7FA-8E0EFCA30CF4}" srcOrd="1" destOrd="0" presId="urn:microsoft.com/office/officeart/2005/8/layout/list1"/>
    <dgm:cxn modelId="{DEB58577-6420-4130-8F9E-02775D45F7D6}" type="presParOf" srcId="{EEDA1B8B-8A79-4BF4-82B7-65E168C941A9}" destId="{8F1A86F7-26D8-4970-A503-2CA82F3C23C1}" srcOrd="2" destOrd="0" presId="urn:microsoft.com/office/officeart/2005/8/layout/list1"/>
    <dgm:cxn modelId="{7F72DA89-57A8-4FE2-85C9-BE234855779A}" type="presParOf" srcId="{EEDA1B8B-8A79-4BF4-82B7-65E168C941A9}" destId="{58F032F7-31F3-4516-8BF9-BE4097416BD5}" srcOrd="3" destOrd="0" presId="urn:microsoft.com/office/officeart/2005/8/layout/list1"/>
    <dgm:cxn modelId="{21EDAD2A-B05D-4243-948C-6BF2136C6A5A}" type="presParOf" srcId="{EEDA1B8B-8A79-4BF4-82B7-65E168C941A9}" destId="{CC71E02F-118D-4035-BE25-C7E583520C1E}" srcOrd="4" destOrd="0" presId="urn:microsoft.com/office/officeart/2005/8/layout/list1"/>
    <dgm:cxn modelId="{F15E4B30-7C72-413F-8E4D-1A2B6147AA14}" type="presParOf" srcId="{CC71E02F-118D-4035-BE25-C7E583520C1E}" destId="{C578F54E-BA7E-411B-8B17-BFBCD2085DCC}" srcOrd="0" destOrd="0" presId="urn:microsoft.com/office/officeart/2005/8/layout/list1"/>
    <dgm:cxn modelId="{B439ED0F-C3F4-41E1-95F6-61FA69FC41B5}" type="presParOf" srcId="{CC71E02F-118D-4035-BE25-C7E583520C1E}" destId="{26481B40-3D8E-4EC3-97E1-FB413F01074D}" srcOrd="1" destOrd="0" presId="urn:microsoft.com/office/officeart/2005/8/layout/list1"/>
    <dgm:cxn modelId="{CF448D4D-48C7-459A-AAC3-9193C84FAC12}" type="presParOf" srcId="{EEDA1B8B-8A79-4BF4-82B7-65E168C941A9}" destId="{87A8B125-8E2B-4035-A006-093D965FACE4}" srcOrd="5" destOrd="0" presId="urn:microsoft.com/office/officeart/2005/8/layout/list1"/>
    <dgm:cxn modelId="{92543A1F-B440-4977-820D-E392F44E10C5}" type="presParOf" srcId="{EEDA1B8B-8A79-4BF4-82B7-65E168C941A9}" destId="{15186C60-EFBC-44B7-A8AF-1D6ABEEDC4B1}" srcOrd="6" destOrd="0" presId="urn:microsoft.com/office/officeart/2005/8/layout/list1"/>
  </dgm:cxnLst>
  <dgm:bg>
    <a:solidFill>
      <a:srgbClr val="FFFF00"/>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D0A9805-D351-42B4-B262-CB0577683F4E}" type="doc">
      <dgm:prSet loTypeId="urn:microsoft.com/office/officeart/2008/layout/VerticalAccentList" loCatId="list" qsTypeId="urn:microsoft.com/office/officeart/2005/8/quickstyle/simple4" qsCatId="simple" csTypeId="urn:microsoft.com/office/officeart/2005/8/colors/colorful1#6" csCatId="colorful" phldr="1"/>
      <dgm:spPr/>
      <dgm:t>
        <a:bodyPr/>
        <a:lstStyle/>
        <a:p>
          <a:endParaRPr lang="en-US"/>
        </a:p>
      </dgm:t>
    </dgm:pt>
    <dgm:pt modelId="{D5E46EEB-737B-455F-A9AC-A1A9C4ABCCA8}">
      <dgm:prSet phldrT="[Text]"/>
      <dgm:spPr/>
      <dgm:t>
        <a:bodyPr/>
        <a:lstStyle/>
        <a:p>
          <a:r>
            <a:rPr lang="en-US" dirty="0" smtClean="0"/>
            <a:t>Provision of glucose to the tissues</a:t>
          </a:r>
          <a:endParaRPr lang="en-US" dirty="0"/>
        </a:p>
      </dgm:t>
    </dgm:pt>
    <dgm:pt modelId="{9A935632-43DC-42B9-B6C3-E22E3FEE15D7}" type="parTrans" cxnId="{E7A4EE03-863F-4662-9B07-DDF22EFFB063}">
      <dgm:prSet/>
      <dgm:spPr/>
      <dgm:t>
        <a:bodyPr/>
        <a:lstStyle/>
        <a:p>
          <a:endParaRPr lang="en-US"/>
        </a:p>
      </dgm:t>
    </dgm:pt>
    <dgm:pt modelId="{DF090975-EB71-43DB-A055-D2D4B44B259E}" type="sibTrans" cxnId="{E7A4EE03-863F-4662-9B07-DDF22EFFB063}">
      <dgm:prSet/>
      <dgm:spPr/>
      <dgm:t>
        <a:bodyPr/>
        <a:lstStyle/>
        <a:p>
          <a:endParaRPr lang="en-US"/>
        </a:p>
      </dgm:t>
    </dgm:pt>
    <dgm:pt modelId="{97E609A3-BD90-489E-B5B8-7F2E2208BFDB}">
      <dgm:prSet phldrT="[Text]"/>
      <dgm:spPr/>
      <dgm:t>
        <a:bodyPr/>
        <a:lstStyle/>
        <a:p>
          <a:r>
            <a:rPr lang="en-US" dirty="0" smtClean="0"/>
            <a:t>Correction of acid-base and electrolyte imbalance</a:t>
          </a:r>
          <a:endParaRPr lang="en-US" dirty="0"/>
        </a:p>
      </dgm:t>
    </dgm:pt>
    <dgm:pt modelId="{698589A6-4718-425C-931F-988C689A2EDA}" type="parTrans" cxnId="{A66CE5C8-8B75-46A8-AAA7-9926A61C41AD}">
      <dgm:prSet/>
      <dgm:spPr/>
      <dgm:t>
        <a:bodyPr/>
        <a:lstStyle/>
        <a:p>
          <a:endParaRPr lang="en-US"/>
        </a:p>
      </dgm:t>
    </dgm:pt>
    <dgm:pt modelId="{D3DFAFF1-1B0E-44BD-8F6C-67975B9EC313}" type="sibTrans" cxnId="{A66CE5C8-8B75-46A8-AAA7-9926A61C41AD}">
      <dgm:prSet/>
      <dgm:spPr/>
      <dgm:t>
        <a:bodyPr/>
        <a:lstStyle/>
        <a:p>
          <a:endParaRPr lang="en-US"/>
        </a:p>
      </dgm:t>
    </dgm:pt>
    <dgm:pt modelId="{6A7599DF-A7FC-4628-9321-F30E15FAD364}">
      <dgm:prSet phldrT="[Text]"/>
      <dgm:spPr/>
      <dgm:t>
        <a:bodyPr/>
        <a:lstStyle/>
        <a:p>
          <a:r>
            <a:rPr lang="en-US" dirty="0" smtClean="0"/>
            <a:t>Starvation – carbohydrate ingestion</a:t>
          </a:r>
          <a:endParaRPr lang="en-US" dirty="0"/>
        </a:p>
      </dgm:t>
    </dgm:pt>
    <dgm:pt modelId="{240868D1-8B76-46C7-8995-38975B9B747B}" type="sibTrans" cxnId="{08B5A91A-19EB-49D6-9280-9E745FF7AE56}">
      <dgm:prSet/>
      <dgm:spPr/>
      <dgm:t>
        <a:bodyPr/>
        <a:lstStyle/>
        <a:p>
          <a:endParaRPr lang="en-US"/>
        </a:p>
      </dgm:t>
    </dgm:pt>
    <dgm:pt modelId="{511A2985-E4B0-4623-87C0-AC4596631B89}" type="parTrans" cxnId="{08B5A91A-19EB-49D6-9280-9E745FF7AE56}">
      <dgm:prSet/>
      <dgm:spPr/>
      <dgm:t>
        <a:bodyPr/>
        <a:lstStyle/>
        <a:p>
          <a:endParaRPr lang="en-US"/>
        </a:p>
      </dgm:t>
    </dgm:pt>
    <dgm:pt modelId="{19FADFB9-D258-401D-8884-746A1B0B182B}">
      <dgm:prSet phldrT="[Text]"/>
      <dgm:spPr/>
      <dgm:t>
        <a:bodyPr/>
        <a:lstStyle/>
        <a:p>
          <a:r>
            <a:rPr lang="en-US" dirty="0" smtClean="0"/>
            <a:t>Diabetes mellitus – glucose and insulin</a:t>
          </a:r>
          <a:endParaRPr lang="en-US" dirty="0"/>
        </a:p>
      </dgm:t>
    </dgm:pt>
    <dgm:pt modelId="{C2ABA3B0-CA25-4068-A398-14BA9D84030A}" type="sibTrans" cxnId="{D8203F4B-DAD4-4B89-810F-6739ACD90DB3}">
      <dgm:prSet/>
      <dgm:spPr/>
      <dgm:t>
        <a:bodyPr/>
        <a:lstStyle/>
        <a:p>
          <a:endParaRPr lang="en-US"/>
        </a:p>
      </dgm:t>
    </dgm:pt>
    <dgm:pt modelId="{419C4007-4EFE-49B2-AF1B-FB6DA3D17C27}" type="parTrans" cxnId="{D8203F4B-DAD4-4B89-810F-6739ACD90DB3}">
      <dgm:prSet/>
      <dgm:spPr/>
      <dgm:t>
        <a:bodyPr/>
        <a:lstStyle/>
        <a:p>
          <a:endParaRPr lang="en-US"/>
        </a:p>
      </dgm:t>
    </dgm:pt>
    <dgm:pt modelId="{EAE4307B-4782-42A3-A861-3FE1E7983A46}">
      <dgm:prSet phldrT="[Text]"/>
      <dgm:spPr/>
      <dgm:t>
        <a:bodyPr/>
        <a:lstStyle/>
        <a:p>
          <a:r>
            <a:rPr lang="en-US" dirty="0" smtClean="0"/>
            <a:t>Bicarbonate administration</a:t>
          </a:r>
        </a:p>
        <a:p>
          <a:r>
            <a:rPr lang="en-US" dirty="0" smtClean="0"/>
            <a:t>Reverses hyperkalemia </a:t>
          </a:r>
          <a:endParaRPr lang="en-US" dirty="0"/>
        </a:p>
      </dgm:t>
    </dgm:pt>
    <dgm:pt modelId="{349B6972-7BB9-423C-A698-E2082B0D752C}" type="sibTrans" cxnId="{F467A1A6-A630-46C9-B106-3AD5039DD4E1}">
      <dgm:prSet/>
      <dgm:spPr/>
      <dgm:t>
        <a:bodyPr/>
        <a:lstStyle/>
        <a:p>
          <a:endParaRPr lang="en-US"/>
        </a:p>
      </dgm:t>
    </dgm:pt>
    <dgm:pt modelId="{4B4FE93D-1D6A-4B11-8CC5-8AC486A31026}" type="parTrans" cxnId="{F467A1A6-A630-46C9-B106-3AD5039DD4E1}">
      <dgm:prSet/>
      <dgm:spPr/>
      <dgm:t>
        <a:bodyPr/>
        <a:lstStyle/>
        <a:p>
          <a:endParaRPr lang="en-US"/>
        </a:p>
      </dgm:t>
    </dgm:pt>
    <dgm:pt modelId="{44238E94-4AE9-49B1-9A6D-5003D6C38D50}" type="pres">
      <dgm:prSet presAssocID="{FD0A9805-D351-42B4-B262-CB0577683F4E}" presName="Name0" presStyleCnt="0">
        <dgm:presLayoutVars>
          <dgm:chMax/>
          <dgm:chPref/>
          <dgm:dir/>
        </dgm:presLayoutVars>
      </dgm:prSet>
      <dgm:spPr/>
      <dgm:t>
        <a:bodyPr/>
        <a:lstStyle/>
        <a:p>
          <a:endParaRPr lang="en-US"/>
        </a:p>
      </dgm:t>
    </dgm:pt>
    <dgm:pt modelId="{1BA3B8BF-2A8D-42C7-B993-00EF5598EF77}" type="pres">
      <dgm:prSet presAssocID="{D5E46EEB-737B-455F-A9AC-A1A9C4ABCCA8}" presName="parenttextcomposite" presStyleCnt="0"/>
      <dgm:spPr/>
    </dgm:pt>
    <dgm:pt modelId="{C28CA8E3-884D-4793-88CF-918A7CD7068C}" type="pres">
      <dgm:prSet presAssocID="{D5E46EEB-737B-455F-A9AC-A1A9C4ABCCA8}" presName="parenttext" presStyleLbl="revTx" presStyleIdx="0" presStyleCnt="2">
        <dgm:presLayoutVars>
          <dgm:chMax/>
          <dgm:chPref val="2"/>
          <dgm:bulletEnabled val="1"/>
        </dgm:presLayoutVars>
      </dgm:prSet>
      <dgm:spPr/>
      <dgm:t>
        <a:bodyPr/>
        <a:lstStyle/>
        <a:p>
          <a:endParaRPr lang="en-US"/>
        </a:p>
      </dgm:t>
    </dgm:pt>
    <dgm:pt modelId="{14EC2DC2-CFE0-4BA4-8242-200E1BF4263D}" type="pres">
      <dgm:prSet presAssocID="{D5E46EEB-737B-455F-A9AC-A1A9C4ABCCA8}" presName="composite" presStyleCnt="0"/>
      <dgm:spPr/>
    </dgm:pt>
    <dgm:pt modelId="{D8FA0DEB-DB4C-4BA8-A448-73F2A40C1DB9}" type="pres">
      <dgm:prSet presAssocID="{D5E46EEB-737B-455F-A9AC-A1A9C4ABCCA8}" presName="chevron1" presStyleLbl="alignNode1" presStyleIdx="0" presStyleCnt="14"/>
      <dgm:spPr/>
    </dgm:pt>
    <dgm:pt modelId="{2E2BCCE4-0D88-4828-B7A2-909A1B239A76}" type="pres">
      <dgm:prSet presAssocID="{D5E46EEB-737B-455F-A9AC-A1A9C4ABCCA8}" presName="chevron2" presStyleLbl="alignNode1" presStyleIdx="1" presStyleCnt="14"/>
      <dgm:spPr/>
    </dgm:pt>
    <dgm:pt modelId="{E5A7E9BD-EE88-4F97-AF4E-7F394D07E5BA}" type="pres">
      <dgm:prSet presAssocID="{D5E46EEB-737B-455F-A9AC-A1A9C4ABCCA8}" presName="chevron3" presStyleLbl="alignNode1" presStyleIdx="2" presStyleCnt="14"/>
      <dgm:spPr/>
    </dgm:pt>
    <dgm:pt modelId="{4BBFA5EB-661F-472D-B573-496BA3326E0C}" type="pres">
      <dgm:prSet presAssocID="{D5E46EEB-737B-455F-A9AC-A1A9C4ABCCA8}" presName="chevron4" presStyleLbl="alignNode1" presStyleIdx="3" presStyleCnt="14"/>
      <dgm:spPr/>
    </dgm:pt>
    <dgm:pt modelId="{17C4F4D8-B6AC-4CB3-A478-00E2946A2CFF}" type="pres">
      <dgm:prSet presAssocID="{D5E46EEB-737B-455F-A9AC-A1A9C4ABCCA8}" presName="chevron5" presStyleLbl="alignNode1" presStyleIdx="4" presStyleCnt="14"/>
      <dgm:spPr/>
    </dgm:pt>
    <dgm:pt modelId="{BE23D8A6-CEB6-46AC-8C59-7C96AA359B13}" type="pres">
      <dgm:prSet presAssocID="{D5E46EEB-737B-455F-A9AC-A1A9C4ABCCA8}" presName="chevron6" presStyleLbl="alignNode1" presStyleIdx="5" presStyleCnt="14"/>
      <dgm:spPr/>
    </dgm:pt>
    <dgm:pt modelId="{DF3F4F60-651C-44E2-A490-2F1D3577C571}" type="pres">
      <dgm:prSet presAssocID="{D5E46EEB-737B-455F-A9AC-A1A9C4ABCCA8}" presName="chevron7" presStyleLbl="alignNode1" presStyleIdx="6" presStyleCnt="14"/>
      <dgm:spPr/>
    </dgm:pt>
    <dgm:pt modelId="{9EFCC15A-CCA3-4AFE-939E-D7E3A93F12CC}" type="pres">
      <dgm:prSet presAssocID="{D5E46EEB-737B-455F-A9AC-A1A9C4ABCCA8}" presName="childtext" presStyleLbl="solidFgAcc1" presStyleIdx="0" presStyleCnt="2">
        <dgm:presLayoutVars>
          <dgm:chMax/>
          <dgm:chPref val="0"/>
          <dgm:bulletEnabled val="1"/>
        </dgm:presLayoutVars>
      </dgm:prSet>
      <dgm:spPr/>
      <dgm:t>
        <a:bodyPr/>
        <a:lstStyle/>
        <a:p>
          <a:endParaRPr lang="en-US"/>
        </a:p>
      </dgm:t>
    </dgm:pt>
    <dgm:pt modelId="{DBFBC666-61B9-4C9D-92AF-32060B9C4C63}" type="pres">
      <dgm:prSet presAssocID="{DF090975-EB71-43DB-A055-D2D4B44B259E}" presName="sibTrans" presStyleCnt="0"/>
      <dgm:spPr/>
    </dgm:pt>
    <dgm:pt modelId="{CB9EAEAC-9BC9-491A-984D-23666DDFDD0C}" type="pres">
      <dgm:prSet presAssocID="{97E609A3-BD90-489E-B5B8-7F2E2208BFDB}" presName="parenttextcomposite" presStyleCnt="0"/>
      <dgm:spPr/>
    </dgm:pt>
    <dgm:pt modelId="{0322054A-E867-4A4F-A25A-B48AB5FED4EF}" type="pres">
      <dgm:prSet presAssocID="{97E609A3-BD90-489E-B5B8-7F2E2208BFDB}" presName="parenttext" presStyleLbl="revTx" presStyleIdx="1" presStyleCnt="2">
        <dgm:presLayoutVars>
          <dgm:chMax/>
          <dgm:chPref val="2"/>
          <dgm:bulletEnabled val="1"/>
        </dgm:presLayoutVars>
      </dgm:prSet>
      <dgm:spPr/>
      <dgm:t>
        <a:bodyPr/>
        <a:lstStyle/>
        <a:p>
          <a:endParaRPr lang="en-US"/>
        </a:p>
      </dgm:t>
    </dgm:pt>
    <dgm:pt modelId="{A0383C78-03A4-40E7-B3D1-12373FDF2C6A}" type="pres">
      <dgm:prSet presAssocID="{97E609A3-BD90-489E-B5B8-7F2E2208BFDB}" presName="composite" presStyleCnt="0"/>
      <dgm:spPr/>
    </dgm:pt>
    <dgm:pt modelId="{C7589D80-E8AB-4499-8827-C176C07588BC}" type="pres">
      <dgm:prSet presAssocID="{97E609A3-BD90-489E-B5B8-7F2E2208BFDB}" presName="chevron1" presStyleLbl="alignNode1" presStyleIdx="7" presStyleCnt="14"/>
      <dgm:spPr/>
    </dgm:pt>
    <dgm:pt modelId="{2C6F91FD-A28A-42FA-8397-8010FDB91756}" type="pres">
      <dgm:prSet presAssocID="{97E609A3-BD90-489E-B5B8-7F2E2208BFDB}" presName="chevron2" presStyleLbl="alignNode1" presStyleIdx="8" presStyleCnt="14"/>
      <dgm:spPr/>
    </dgm:pt>
    <dgm:pt modelId="{5EB89495-5444-47D3-95C7-655D8F1E0F19}" type="pres">
      <dgm:prSet presAssocID="{97E609A3-BD90-489E-B5B8-7F2E2208BFDB}" presName="chevron3" presStyleLbl="alignNode1" presStyleIdx="9" presStyleCnt="14"/>
      <dgm:spPr/>
    </dgm:pt>
    <dgm:pt modelId="{AADE9CB3-5732-4BF6-B19B-DED7615D3612}" type="pres">
      <dgm:prSet presAssocID="{97E609A3-BD90-489E-B5B8-7F2E2208BFDB}" presName="chevron4" presStyleLbl="alignNode1" presStyleIdx="10" presStyleCnt="14"/>
      <dgm:spPr/>
    </dgm:pt>
    <dgm:pt modelId="{E51AA6C1-518F-4BB9-97A8-10AA79793CF5}" type="pres">
      <dgm:prSet presAssocID="{97E609A3-BD90-489E-B5B8-7F2E2208BFDB}" presName="chevron5" presStyleLbl="alignNode1" presStyleIdx="11" presStyleCnt="14"/>
      <dgm:spPr/>
    </dgm:pt>
    <dgm:pt modelId="{FEB9677C-3712-451F-9AE2-B765CD1CB1A4}" type="pres">
      <dgm:prSet presAssocID="{97E609A3-BD90-489E-B5B8-7F2E2208BFDB}" presName="chevron6" presStyleLbl="alignNode1" presStyleIdx="12" presStyleCnt="14"/>
      <dgm:spPr/>
    </dgm:pt>
    <dgm:pt modelId="{E752FC44-CB34-46F4-8269-D458D1D4C403}" type="pres">
      <dgm:prSet presAssocID="{97E609A3-BD90-489E-B5B8-7F2E2208BFDB}" presName="chevron7" presStyleLbl="alignNode1" presStyleIdx="13" presStyleCnt="14"/>
      <dgm:spPr/>
    </dgm:pt>
    <dgm:pt modelId="{1106D933-7549-41C5-8A58-F1ADDCABBC24}" type="pres">
      <dgm:prSet presAssocID="{97E609A3-BD90-489E-B5B8-7F2E2208BFDB}" presName="childtext" presStyleLbl="solidFgAcc1" presStyleIdx="1" presStyleCnt="2">
        <dgm:presLayoutVars>
          <dgm:chMax/>
          <dgm:chPref val="0"/>
          <dgm:bulletEnabled val="1"/>
        </dgm:presLayoutVars>
      </dgm:prSet>
      <dgm:spPr/>
      <dgm:t>
        <a:bodyPr/>
        <a:lstStyle/>
        <a:p>
          <a:endParaRPr lang="en-US"/>
        </a:p>
      </dgm:t>
    </dgm:pt>
  </dgm:ptLst>
  <dgm:cxnLst>
    <dgm:cxn modelId="{F1A03D9D-953B-4836-9C76-B116D3075B61}" type="presOf" srcId="{EAE4307B-4782-42A3-A861-3FE1E7983A46}" destId="{1106D933-7549-41C5-8A58-F1ADDCABBC24}" srcOrd="0" destOrd="0" presId="urn:microsoft.com/office/officeart/2008/layout/VerticalAccentList"/>
    <dgm:cxn modelId="{43DF8CEF-9A2C-4C7F-93EC-E7F59F15FE34}" type="presOf" srcId="{19FADFB9-D258-401D-8884-746A1B0B182B}" destId="{9EFCC15A-CCA3-4AFE-939E-D7E3A93F12CC}" srcOrd="0" destOrd="1" presId="urn:microsoft.com/office/officeart/2008/layout/VerticalAccentList"/>
    <dgm:cxn modelId="{E7A4EE03-863F-4662-9B07-DDF22EFFB063}" srcId="{FD0A9805-D351-42B4-B262-CB0577683F4E}" destId="{D5E46EEB-737B-455F-A9AC-A1A9C4ABCCA8}" srcOrd="0" destOrd="0" parTransId="{9A935632-43DC-42B9-B6C3-E22E3FEE15D7}" sibTransId="{DF090975-EB71-43DB-A055-D2D4B44B259E}"/>
    <dgm:cxn modelId="{08B5A91A-19EB-49D6-9280-9E745FF7AE56}" srcId="{D5E46EEB-737B-455F-A9AC-A1A9C4ABCCA8}" destId="{6A7599DF-A7FC-4628-9321-F30E15FAD364}" srcOrd="0" destOrd="0" parTransId="{511A2985-E4B0-4623-87C0-AC4596631B89}" sibTransId="{240868D1-8B76-46C7-8995-38975B9B747B}"/>
    <dgm:cxn modelId="{D8203F4B-DAD4-4B89-810F-6739ACD90DB3}" srcId="{D5E46EEB-737B-455F-A9AC-A1A9C4ABCCA8}" destId="{19FADFB9-D258-401D-8884-746A1B0B182B}" srcOrd="1" destOrd="0" parTransId="{419C4007-4EFE-49B2-AF1B-FB6DA3D17C27}" sibTransId="{C2ABA3B0-CA25-4068-A398-14BA9D84030A}"/>
    <dgm:cxn modelId="{1E38AE73-BF20-4AD5-9044-6C42966DAC6C}" type="presOf" srcId="{6A7599DF-A7FC-4628-9321-F30E15FAD364}" destId="{9EFCC15A-CCA3-4AFE-939E-D7E3A93F12CC}" srcOrd="0" destOrd="0" presId="urn:microsoft.com/office/officeart/2008/layout/VerticalAccentList"/>
    <dgm:cxn modelId="{86E1B257-D7B1-46B3-8386-3D38A82E559B}" type="presOf" srcId="{FD0A9805-D351-42B4-B262-CB0577683F4E}" destId="{44238E94-4AE9-49B1-9A6D-5003D6C38D50}" srcOrd="0" destOrd="0" presId="urn:microsoft.com/office/officeart/2008/layout/VerticalAccentList"/>
    <dgm:cxn modelId="{F467A1A6-A630-46C9-B106-3AD5039DD4E1}" srcId="{97E609A3-BD90-489E-B5B8-7F2E2208BFDB}" destId="{EAE4307B-4782-42A3-A861-3FE1E7983A46}" srcOrd="0" destOrd="0" parTransId="{4B4FE93D-1D6A-4B11-8CC5-8AC486A31026}" sibTransId="{349B6972-7BB9-423C-A698-E2082B0D752C}"/>
    <dgm:cxn modelId="{A93B6587-27AF-4ACF-AC3A-2DD51DEBAD03}" type="presOf" srcId="{97E609A3-BD90-489E-B5B8-7F2E2208BFDB}" destId="{0322054A-E867-4A4F-A25A-B48AB5FED4EF}" srcOrd="0" destOrd="0" presId="urn:microsoft.com/office/officeart/2008/layout/VerticalAccentList"/>
    <dgm:cxn modelId="{D7BEAAF9-A655-441E-A09C-181A3A7AB070}" type="presOf" srcId="{D5E46EEB-737B-455F-A9AC-A1A9C4ABCCA8}" destId="{C28CA8E3-884D-4793-88CF-918A7CD7068C}" srcOrd="0" destOrd="0" presId="urn:microsoft.com/office/officeart/2008/layout/VerticalAccentList"/>
    <dgm:cxn modelId="{A66CE5C8-8B75-46A8-AAA7-9926A61C41AD}" srcId="{FD0A9805-D351-42B4-B262-CB0577683F4E}" destId="{97E609A3-BD90-489E-B5B8-7F2E2208BFDB}" srcOrd="1" destOrd="0" parTransId="{698589A6-4718-425C-931F-988C689A2EDA}" sibTransId="{D3DFAFF1-1B0E-44BD-8F6C-67975B9EC313}"/>
    <dgm:cxn modelId="{AFA131CD-F58C-4A34-908F-EC730649F6A6}" type="presParOf" srcId="{44238E94-4AE9-49B1-9A6D-5003D6C38D50}" destId="{1BA3B8BF-2A8D-42C7-B993-00EF5598EF77}" srcOrd="0" destOrd="0" presId="urn:microsoft.com/office/officeart/2008/layout/VerticalAccentList"/>
    <dgm:cxn modelId="{0ADA5428-4334-479B-B399-05E380405BD0}" type="presParOf" srcId="{1BA3B8BF-2A8D-42C7-B993-00EF5598EF77}" destId="{C28CA8E3-884D-4793-88CF-918A7CD7068C}" srcOrd="0" destOrd="0" presId="urn:microsoft.com/office/officeart/2008/layout/VerticalAccentList"/>
    <dgm:cxn modelId="{4A1C163B-84F0-4B36-8B78-B77EA9ED689B}" type="presParOf" srcId="{44238E94-4AE9-49B1-9A6D-5003D6C38D50}" destId="{14EC2DC2-CFE0-4BA4-8242-200E1BF4263D}" srcOrd="1" destOrd="0" presId="urn:microsoft.com/office/officeart/2008/layout/VerticalAccentList"/>
    <dgm:cxn modelId="{DCBDBD7E-B6FA-4905-861C-1A428741101F}" type="presParOf" srcId="{14EC2DC2-CFE0-4BA4-8242-200E1BF4263D}" destId="{D8FA0DEB-DB4C-4BA8-A448-73F2A40C1DB9}" srcOrd="0" destOrd="0" presId="urn:microsoft.com/office/officeart/2008/layout/VerticalAccentList"/>
    <dgm:cxn modelId="{2A5174E6-2560-4042-A6BD-F444E7FA987F}" type="presParOf" srcId="{14EC2DC2-CFE0-4BA4-8242-200E1BF4263D}" destId="{2E2BCCE4-0D88-4828-B7A2-909A1B239A76}" srcOrd="1" destOrd="0" presId="urn:microsoft.com/office/officeart/2008/layout/VerticalAccentList"/>
    <dgm:cxn modelId="{E737C897-C84D-424C-B1EA-F3D0B85FC796}" type="presParOf" srcId="{14EC2DC2-CFE0-4BA4-8242-200E1BF4263D}" destId="{E5A7E9BD-EE88-4F97-AF4E-7F394D07E5BA}" srcOrd="2" destOrd="0" presId="urn:microsoft.com/office/officeart/2008/layout/VerticalAccentList"/>
    <dgm:cxn modelId="{F5A75DA5-226E-46C0-92E8-0E14B005A6A9}" type="presParOf" srcId="{14EC2DC2-CFE0-4BA4-8242-200E1BF4263D}" destId="{4BBFA5EB-661F-472D-B573-496BA3326E0C}" srcOrd="3" destOrd="0" presId="urn:microsoft.com/office/officeart/2008/layout/VerticalAccentList"/>
    <dgm:cxn modelId="{E1CCDDED-6C07-417D-B672-D2269BEC37C6}" type="presParOf" srcId="{14EC2DC2-CFE0-4BA4-8242-200E1BF4263D}" destId="{17C4F4D8-B6AC-4CB3-A478-00E2946A2CFF}" srcOrd="4" destOrd="0" presId="urn:microsoft.com/office/officeart/2008/layout/VerticalAccentList"/>
    <dgm:cxn modelId="{587B6E2B-29B9-45DA-A169-97B08E2E92F8}" type="presParOf" srcId="{14EC2DC2-CFE0-4BA4-8242-200E1BF4263D}" destId="{BE23D8A6-CEB6-46AC-8C59-7C96AA359B13}" srcOrd="5" destOrd="0" presId="urn:microsoft.com/office/officeart/2008/layout/VerticalAccentList"/>
    <dgm:cxn modelId="{8F1B2186-3D82-4F05-A2B7-B6E69F80B920}" type="presParOf" srcId="{14EC2DC2-CFE0-4BA4-8242-200E1BF4263D}" destId="{DF3F4F60-651C-44E2-A490-2F1D3577C571}" srcOrd="6" destOrd="0" presId="urn:microsoft.com/office/officeart/2008/layout/VerticalAccentList"/>
    <dgm:cxn modelId="{5E277B73-4276-449E-A39D-19A3AEFDB21E}" type="presParOf" srcId="{14EC2DC2-CFE0-4BA4-8242-200E1BF4263D}" destId="{9EFCC15A-CCA3-4AFE-939E-D7E3A93F12CC}" srcOrd="7" destOrd="0" presId="urn:microsoft.com/office/officeart/2008/layout/VerticalAccentList"/>
    <dgm:cxn modelId="{84005CB6-F376-4A90-AD80-381131CC8359}" type="presParOf" srcId="{44238E94-4AE9-49B1-9A6D-5003D6C38D50}" destId="{DBFBC666-61B9-4C9D-92AF-32060B9C4C63}" srcOrd="2" destOrd="0" presId="urn:microsoft.com/office/officeart/2008/layout/VerticalAccentList"/>
    <dgm:cxn modelId="{35A1CB8F-534E-4F72-BC36-B6AFD51ECF25}" type="presParOf" srcId="{44238E94-4AE9-49B1-9A6D-5003D6C38D50}" destId="{CB9EAEAC-9BC9-491A-984D-23666DDFDD0C}" srcOrd="3" destOrd="0" presId="urn:microsoft.com/office/officeart/2008/layout/VerticalAccentList"/>
    <dgm:cxn modelId="{25CAD4C0-857B-4A5D-AAE9-16440798740E}" type="presParOf" srcId="{CB9EAEAC-9BC9-491A-984D-23666DDFDD0C}" destId="{0322054A-E867-4A4F-A25A-B48AB5FED4EF}" srcOrd="0" destOrd="0" presId="urn:microsoft.com/office/officeart/2008/layout/VerticalAccentList"/>
    <dgm:cxn modelId="{5A372827-1FC8-4692-A5B3-0B7472B30929}" type="presParOf" srcId="{44238E94-4AE9-49B1-9A6D-5003D6C38D50}" destId="{A0383C78-03A4-40E7-B3D1-12373FDF2C6A}" srcOrd="4" destOrd="0" presId="urn:microsoft.com/office/officeart/2008/layout/VerticalAccentList"/>
    <dgm:cxn modelId="{1BE0BF4E-501A-4335-8744-B2A7851470B8}" type="presParOf" srcId="{A0383C78-03A4-40E7-B3D1-12373FDF2C6A}" destId="{C7589D80-E8AB-4499-8827-C176C07588BC}" srcOrd="0" destOrd="0" presId="urn:microsoft.com/office/officeart/2008/layout/VerticalAccentList"/>
    <dgm:cxn modelId="{1FCD6FA6-EF77-4F2B-A70C-1AD4F6CA45FB}" type="presParOf" srcId="{A0383C78-03A4-40E7-B3D1-12373FDF2C6A}" destId="{2C6F91FD-A28A-42FA-8397-8010FDB91756}" srcOrd="1" destOrd="0" presId="urn:microsoft.com/office/officeart/2008/layout/VerticalAccentList"/>
    <dgm:cxn modelId="{67E9475B-83A8-4525-8689-DC0B3B8C0ACC}" type="presParOf" srcId="{A0383C78-03A4-40E7-B3D1-12373FDF2C6A}" destId="{5EB89495-5444-47D3-95C7-655D8F1E0F19}" srcOrd="2" destOrd="0" presId="urn:microsoft.com/office/officeart/2008/layout/VerticalAccentList"/>
    <dgm:cxn modelId="{C849C19A-6E46-40A8-8A0E-72AF252AA898}" type="presParOf" srcId="{A0383C78-03A4-40E7-B3D1-12373FDF2C6A}" destId="{AADE9CB3-5732-4BF6-B19B-DED7615D3612}" srcOrd="3" destOrd="0" presId="urn:microsoft.com/office/officeart/2008/layout/VerticalAccentList"/>
    <dgm:cxn modelId="{C6CFAA7B-2F8B-4A3F-B3CB-2770F01B197D}" type="presParOf" srcId="{A0383C78-03A4-40E7-B3D1-12373FDF2C6A}" destId="{E51AA6C1-518F-4BB9-97A8-10AA79793CF5}" srcOrd="4" destOrd="0" presId="urn:microsoft.com/office/officeart/2008/layout/VerticalAccentList"/>
    <dgm:cxn modelId="{5456C0CD-2922-4D93-8A6B-28711E3CB91A}" type="presParOf" srcId="{A0383C78-03A4-40E7-B3D1-12373FDF2C6A}" destId="{FEB9677C-3712-451F-9AE2-B765CD1CB1A4}" srcOrd="5" destOrd="0" presId="urn:microsoft.com/office/officeart/2008/layout/VerticalAccentList"/>
    <dgm:cxn modelId="{8DEF3E21-AA49-4940-970E-D8E1C1A86E25}" type="presParOf" srcId="{A0383C78-03A4-40E7-B3D1-12373FDF2C6A}" destId="{E752FC44-CB34-46F4-8269-D458D1D4C403}" srcOrd="6" destOrd="0" presId="urn:microsoft.com/office/officeart/2008/layout/VerticalAccentList"/>
    <dgm:cxn modelId="{17E30461-0EEB-4FF3-BD86-667FB51F1A7D}" type="presParOf" srcId="{A0383C78-03A4-40E7-B3D1-12373FDF2C6A}" destId="{1106D933-7549-41C5-8A58-F1ADDCABBC24}" srcOrd="7" destOrd="0" presId="urn:microsoft.com/office/officeart/2008/layout/Vertical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0C6165-7D80-40EE-817E-C4F2B3A9DD4A}">
      <dsp:nvSpPr>
        <dsp:cNvPr id="0" name=""/>
        <dsp:cNvSpPr/>
      </dsp:nvSpPr>
      <dsp:spPr>
        <a:xfrm>
          <a:off x="1836900" y="2202"/>
          <a:ext cx="3870000" cy="1453753"/>
        </a:xfrm>
        <a:prstGeom prst="rect">
          <a:avLst/>
        </a:prstGeom>
        <a:solidFill>
          <a:schemeClr val="accent2">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kern="1200" dirty="0" smtClean="0"/>
            <a:t>Alternate sources to glucose for energy</a:t>
          </a:r>
          <a:endParaRPr lang="en-US" sz="3500" kern="1200" dirty="0"/>
        </a:p>
      </dsp:txBody>
      <dsp:txXfrm>
        <a:off x="1836900" y="2202"/>
        <a:ext cx="3870000" cy="1453753"/>
      </dsp:txXfrm>
    </dsp:sp>
    <dsp:sp modelId="{E7D5089F-9BB3-4CCB-8462-1542A80FBAC8}">
      <dsp:nvSpPr>
        <dsp:cNvPr id="0" name=""/>
        <dsp:cNvSpPr/>
      </dsp:nvSpPr>
      <dsp:spPr>
        <a:xfrm>
          <a:off x="0" y="1528643"/>
          <a:ext cx="7543800" cy="1453753"/>
        </a:xfrm>
        <a:prstGeom prst="rect">
          <a:avLst/>
        </a:prstGeom>
        <a:solidFill>
          <a:schemeClr val="accent3">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kern="1200" dirty="0" smtClean="0"/>
            <a:t>Production of ketone bodies under conditions of cellular energy deprivation</a:t>
          </a:r>
          <a:endParaRPr lang="en-US" sz="3500" kern="1200" dirty="0"/>
        </a:p>
      </dsp:txBody>
      <dsp:txXfrm>
        <a:off x="0" y="1528643"/>
        <a:ext cx="7543800" cy="1453753"/>
      </dsp:txXfrm>
    </dsp:sp>
    <dsp:sp modelId="{C604789A-88F6-4379-8EF6-9062AD18A91B}">
      <dsp:nvSpPr>
        <dsp:cNvPr id="0" name=""/>
        <dsp:cNvSpPr/>
      </dsp:nvSpPr>
      <dsp:spPr>
        <a:xfrm>
          <a:off x="1836900" y="3055084"/>
          <a:ext cx="3870000" cy="1453753"/>
        </a:xfrm>
        <a:prstGeom prst="rect">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kern="1200" dirty="0" smtClean="0"/>
            <a:t>Utilization of ketone bodies by the brain</a:t>
          </a:r>
          <a:endParaRPr lang="en-US" sz="3500" kern="1200" dirty="0"/>
        </a:p>
      </dsp:txBody>
      <dsp:txXfrm>
        <a:off x="1836900" y="3055084"/>
        <a:ext cx="3870000" cy="145375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36FCEA-6B0B-4D5A-A329-BCE6F1227BDB}">
      <dsp:nvSpPr>
        <dsp:cNvPr id="0" name=""/>
        <dsp:cNvSpPr/>
      </dsp:nvSpPr>
      <dsp:spPr>
        <a:xfrm>
          <a:off x="216401" y="794"/>
          <a:ext cx="3023331" cy="1813999"/>
        </a:xfrm>
        <a:prstGeom prst="rect">
          <a:avLst/>
        </a:prstGeom>
        <a:solidFill>
          <a:schemeClr val="accent2">
            <a:hueOff val="0"/>
            <a:satOff val="0"/>
            <a:lumOff val="0"/>
            <a:alphaOff val="0"/>
          </a:schemeClr>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t>Site </a:t>
          </a:r>
          <a:endParaRPr lang="en-US" sz="4800" kern="1200" dirty="0"/>
        </a:p>
      </dsp:txBody>
      <dsp:txXfrm>
        <a:off x="216401" y="794"/>
        <a:ext cx="3023331" cy="1813999"/>
      </dsp:txXfrm>
    </dsp:sp>
    <dsp:sp modelId="{2E4DF72C-AE96-4A0E-BB8D-E812E0CF78A7}">
      <dsp:nvSpPr>
        <dsp:cNvPr id="0" name=""/>
        <dsp:cNvSpPr/>
      </dsp:nvSpPr>
      <dsp:spPr>
        <a:xfrm>
          <a:off x="3542066" y="794"/>
          <a:ext cx="3023331" cy="1813999"/>
        </a:xfrm>
        <a:prstGeom prst="rect">
          <a:avLst/>
        </a:prstGeom>
        <a:solidFill>
          <a:schemeClr val="accent3">
            <a:hueOff val="0"/>
            <a:satOff val="0"/>
            <a:lumOff val="0"/>
            <a:alphaOff val="0"/>
          </a:schemeClr>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t>Pathway </a:t>
          </a:r>
          <a:endParaRPr lang="en-US" sz="4800" kern="1200" dirty="0"/>
        </a:p>
      </dsp:txBody>
      <dsp:txXfrm>
        <a:off x="3542066" y="794"/>
        <a:ext cx="3023331" cy="1813999"/>
      </dsp:txXfrm>
    </dsp:sp>
    <dsp:sp modelId="{0D2F3A01-598B-402C-9077-9ACE06F8F5A9}">
      <dsp:nvSpPr>
        <dsp:cNvPr id="0" name=""/>
        <dsp:cNvSpPr/>
      </dsp:nvSpPr>
      <dsp:spPr>
        <a:xfrm>
          <a:off x="1879234" y="2117126"/>
          <a:ext cx="3023331" cy="1813999"/>
        </a:xfrm>
        <a:prstGeom prst="rect">
          <a:avLst/>
        </a:prstGeom>
        <a:solidFill>
          <a:schemeClr val="accent4">
            <a:hueOff val="0"/>
            <a:satOff val="0"/>
            <a:lumOff val="0"/>
            <a:alphaOff val="0"/>
          </a:schemeClr>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t>Regulation </a:t>
          </a:r>
          <a:endParaRPr lang="en-US" sz="4800" kern="1200" dirty="0"/>
        </a:p>
      </dsp:txBody>
      <dsp:txXfrm>
        <a:off x="1879234" y="2117126"/>
        <a:ext cx="3023331" cy="181399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3B4B6BA-0BC1-4E46-9D4A-3EAFC242B82A}">
      <dsp:nvSpPr>
        <dsp:cNvPr id="0" name=""/>
        <dsp:cNvSpPr/>
      </dsp:nvSpPr>
      <dsp:spPr>
        <a:xfrm>
          <a:off x="5950915" y="1256666"/>
          <a:ext cx="145084" cy="2685210"/>
        </a:xfrm>
        <a:prstGeom prst="rect">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1FA680-BE6A-4483-ACD0-9B57B0F58D78}">
      <dsp:nvSpPr>
        <dsp:cNvPr id="0" name=""/>
        <dsp:cNvSpPr/>
      </dsp:nvSpPr>
      <dsp:spPr>
        <a:xfrm>
          <a:off x="145084" y="1256666"/>
          <a:ext cx="3773424" cy="2685210"/>
        </a:xfrm>
        <a:prstGeom prst="frame">
          <a:avLst>
            <a:gd name="adj1" fmla="val 5450"/>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274E95-9A1D-4FBD-B745-80C9A4148A7E}">
      <dsp:nvSpPr>
        <dsp:cNvPr id="0" name=""/>
        <dsp:cNvSpPr/>
      </dsp:nvSpPr>
      <dsp:spPr>
        <a:xfrm>
          <a:off x="0" y="934922"/>
          <a:ext cx="3628339" cy="2539974"/>
        </a:xfrm>
        <a:prstGeom prst="rect">
          <a:avLst/>
        </a:prstGeom>
        <a:blipFill>
          <a:blip xmlns:r="http://schemas.openxmlformats.org/officeDocument/2006/relationships" r:embed="rId1">
            <a:extLst>
              <a:ext uri="{28A0092B-C50C-407E-A947-70E740481C1C}">
                <a14:useLocalDpi xmlns="" xmlns:a14="http://schemas.microsoft.com/office/drawing/2010/main" val="0"/>
              </a:ext>
            </a:extLst>
          </a:blip>
          <a:srcRect/>
          <a:stretch>
            <a:fillRect l="-3000" r="-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B39D23-CE8F-4CFA-85EB-AE39E45B47E3}">
      <dsp:nvSpPr>
        <dsp:cNvPr id="0" name=""/>
        <dsp:cNvSpPr/>
      </dsp:nvSpPr>
      <dsp:spPr>
        <a:xfrm>
          <a:off x="292608" y="3475799"/>
          <a:ext cx="3480816" cy="3187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3340" rIns="142240" bIns="53340" numCol="1" spcCol="1270" anchor="ctr" anchorCtr="0">
          <a:noAutofit/>
        </a:bodyPr>
        <a:lstStyle/>
        <a:p>
          <a:pPr lvl="0" algn="l" defTabSz="622300">
            <a:lnSpc>
              <a:spcPct val="90000"/>
            </a:lnSpc>
            <a:spcBef>
              <a:spcPct val="0"/>
            </a:spcBef>
            <a:spcAft>
              <a:spcPct val="35000"/>
            </a:spcAft>
          </a:pPr>
          <a:endParaRPr lang="en-US" sz="1400" kern="1200" dirty="0"/>
        </a:p>
      </dsp:txBody>
      <dsp:txXfrm>
        <a:off x="292608" y="3475799"/>
        <a:ext cx="3480816" cy="318737"/>
      </dsp:txXfrm>
    </dsp:sp>
    <dsp:sp modelId="{6C6C9081-3F43-4901-AE51-6838FEF6A331}">
      <dsp:nvSpPr>
        <dsp:cNvPr id="0" name=""/>
        <dsp:cNvSpPr/>
      </dsp:nvSpPr>
      <dsp:spPr>
        <a:xfrm>
          <a:off x="4072128" y="1256666"/>
          <a:ext cx="1725168" cy="2685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1244600">
            <a:lnSpc>
              <a:spcPct val="90000"/>
            </a:lnSpc>
            <a:spcBef>
              <a:spcPct val="0"/>
            </a:spcBef>
            <a:spcAft>
              <a:spcPct val="35000"/>
            </a:spcAft>
          </a:pPr>
          <a:r>
            <a:rPr lang="en-US" sz="2800" kern="1200" dirty="0" smtClean="0"/>
            <a:t>Ketone bodies are synthesized only in liver </a:t>
          </a:r>
          <a:endParaRPr lang="en-US" sz="2800" kern="1200" dirty="0"/>
        </a:p>
      </dsp:txBody>
      <dsp:txXfrm>
        <a:off x="4072128" y="1256666"/>
        <a:ext cx="1725168" cy="268521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60DA91-27DF-4317-87F8-F7BF9DB1B0F9}">
      <dsp:nvSpPr>
        <dsp:cNvPr id="0" name=""/>
        <dsp:cNvSpPr/>
      </dsp:nvSpPr>
      <dsp:spPr>
        <a:xfrm rot="5400000">
          <a:off x="2131675" y="641049"/>
          <a:ext cx="1400023" cy="1218020"/>
        </a:xfrm>
        <a:prstGeom prst="hexagon">
          <a:avLst>
            <a:gd name="adj" fmla="val 25000"/>
            <a:gd name="vf" fmla="val 115470"/>
          </a:avLst>
        </a:prstGeom>
        <a:solidFill>
          <a:schemeClr val="accent2">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Level 1</a:t>
          </a:r>
          <a:endParaRPr lang="en-US" sz="2400" kern="1200" dirty="0"/>
        </a:p>
      </dsp:txBody>
      <dsp:txXfrm rot="5400000">
        <a:off x="2131675" y="641049"/>
        <a:ext cx="1400023" cy="1218020"/>
      </dsp:txXfrm>
    </dsp:sp>
    <dsp:sp modelId="{C5001DFA-242A-427D-8DF2-ABBF8F1BAA43}">
      <dsp:nvSpPr>
        <dsp:cNvPr id="0" name=""/>
        <dsp:cNvSpPr/>
      </dsp:nvSpPr>
      <dsp:spPr>
        <a:xfrm>
          <a:off x="3477658" y="830052"/>
          <a:ext cx="1562426" cy="840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Lipolysis </a:t>
          </a:r>
          <a:endParaRPr lang="en-US" sz="1600" kern="1200" dirty="0"/>
        </a:p>
      </dsp:txBody>
      <dsp:txXfrm>
        <a:off x="3477658" y="830052"/>
        <a:ext cx="1562426" cy="840014"/>
      </dsp:txXfrm>
    </dsp:sp>
    <dsp:sp modelId="{D08A2619-8EFF-4C0D-BC7B-8EE55DE3EA7C}">
      <dsp:nvSpPr>
        <dsp:cNvPr id="0" name=""/>
        <dsp:cNvSpPr/>
      </dsp:nvSpPr>
      <dsp:spPr>
        <a:xfrm rot="5400000">
          <a:off x="816213" y="641049"/>
          <a:ext cx="1400023" cy="1218020"/>
        </a:xfrm>
        <a:prstGeom prst="hexagon">
          <a:avLst>
            <a:gd name="adj" fmla="val 25000"/>
            <a:gd name="vf" fmla="val 115470"/>
          </a:avLst>
        </a:prstGeom>
        <a:solidFill>
          <a:schemeClr val="accent3">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smtClean="0"/>
            <a:t>INSULIN GLUCAGON</a:t>
          </a:r>
          <a:endParaRPr lang="en-US" sz="1400" kern="1200" dirty="0"/>
        </a:p>
      </dsp:txBody>
      <dsp:txXfrm rot="5400000">
        <a:off x="816213" y="641049"/>
        <a:ext cx="1400023" cy="1218020"/>
      </dsp:txXfrm>
    </dsp:sp>
    <dsp:sp modelId="{97578B35-830A-4E80-BAEC-CF0243DADF88}">
      <dsp:nvSpPr>
        <dsp:cNvPr id="0" name=""/>
        <dsp:cNvSpPr/>
      </dsp:nvSpPr>
      <dsp:spPr>
        <a:xfrm rot="5400000">
          <a:off x="1471424" y="1829389"/>
          <a:ext cx="1400023" cy="1218020"/>
        </a:xfrm>
        <a:prstGeom prst="hexagon">
          <a:avLst>
            <a:gd name="adj" fmla="val 25000"/>
            <a:gd name="vf" fmla="val 115470"/>
          </a:avLst>
        </a:prstGeom>
        <a:solidFill>
          <a:schemeClr val="accent4">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Level 2</a:t>
          </a:r>
          <a:endParaRPr lang="en-US" sz="2400" kern="1200" dirty="0"/>
        </a:p>
      </dsp:txBody>
      <dsp:txXfrm rot="5400000">
        <a:off x="1471424" y="1829389"/>
        <a:ext cx="1400023" cy="1218020"/>
      </dsp:txXfrm>
    </dsp:sp>
    <dsp:sp modelId="{BE137B80-7CB6-42D1-BD1E-D438DDE0B3E8}">
      <dsp:nvSpPr>
        <dsp:cNvPr id="0" name=""/>
        <dsp:cNvSpPr/>
      </dsp:nvSpPr>
      <dsp:spPr>
        <a:xfrm>
          <a:off x="0" y="2018392"/>
          <a:ext cx="1512025" cy="840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r" defTabSz="711200">
            <a:lnSpc>
              <a:spcPct val="90000"/>
            </a:lnSpc>
            <a:spcBef>
              <a:spcPct val="0"/>
            </a:spcBef>
            <a:spcAft>
              <a:spcPct val="35000"/>
            </a:spcAft>
          </a:pPr>
          <a:r>
            <a:rPr lang="en-US" sz="1600" kern="1200" dirty="0" smtClean="0"/>
            <a:t>Entry of fatty acid to mitochondria</a:t>
          </a:r>
          <a:endParaRPr lang="en-US" sz="1600" kern="1200" dirty="0"/>
        </a:p>
      </dsp:txBody>
      <dsp:txXfrm>
        <a:off x="0" y="2018392"/>
        <a:ext cx="1512025" cy="840014"/>
      </dsp:txXfrm>
    </dsp:sp>
    <dsp:sp modelId="{A047B8FC-7035-4B46-BFD0-38FDC94FA98F}">
      <dsp:nvSpPr>
        <dsp:cNvPr id="0" name=""/>
        <dsp:cNvSpPr/>
      </dsp:nvSpPr>
      <dsp:spPr>
        <a:xfrm rot="5400000">
          <a:off x="2786887" y="1829389"/>
          <a:ext cx="1400023" cy="1218020"/>
        </a:xfrm>
        <a:prstGeom prst="hexagon">
          <a:avLst>
            <a:gd name="adj" fmla="val 25000"/>
            <a:gd name="vf" fmla="val 115470"/>
          </a:avLst>
        </a:prstGeom>
        <a:solidFill>
          <a:schemeClr val="accent5">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CAT-I</a:t>
          </a:r>
          <a:endParaRPr lang="en-US" sz="2800" kern="1200" dirty="0"/>
        </a:p>
      </dsp:txBody>
      <dsp:txXfrm rot="5400000">
        <a:off x="2786887" y="1829389"/>
        <a:ext cx="1400023" cy="1218020"/>
      </dsp:txXfrm>
    </dsp:sp>
    <dsp:sp modelId="{9A59DB3F-36F1-45C7-9391-AABD784DC3A5}">
      <dsp:nvSpPr>
        <dsp:cNvPr id="0" name=""/>
        <dsp:cNvSpPr/>
      </dsp:nvSpPr>
      <dsp:spPr>
        <a:xfrm rot="5400000">
          <a:off x="2131675" y="3017729"/>
          <a:ext cx="1400023" cy="1218020"/>
        </a:xfrm>
        <a:prstGeom prst="hexagon">
          <a:avLst>
            <a:gd name="adj" fmla="val 25000"/>
            <a:gd name="vf" fmla="val 115470"/>
          </a:avLst>
        </a:prstGeom>
        <a:solidFill>
          <a:schemeClr val="accent6">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Level 3</a:t>
          </a:r>
          <a:endParaRPr lang="en-US" sz="2400" kern="1200" dirty="0"/>
        </a:p>
      </dsp:txBody>
      <dsp:txXfrm rot="5400000">
        <a:off x="2131675" y="3017729"/>
        <a:ext cx="1400023" cy="1218020"/>
      </dsp:txXfrm>
    </dsp:sp>
    <dsp:sp modelId="{B0B1189F-CC72-4320-99A3-E0BCD7665332}">
      <dsp:nvSpPr>
        <dsp:cNvPr id="0" name=""/>
        <dsp:cNvSpPr/>
      </dsp:nvSpPr>
      <dsp:spPr>
        <a:xfrm>
          <a:off x="3477658" y="3206732"/>
          <a:ext cx="1562426" cy="840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Oxidation of acetyl CoA</a:t>
          </a:r>
          <a:endParaRPr lang="en-US" sz="1600" kern="1200" dirty="0"/>
        </a:p>
      </dsp:txBody>
      <dsp:txXfrm>
        <a:off x="3477658" y="3206732"/>
        <a:ext cx="1562426" cy="840014"/>
      </dsp:txXfrm>
    </dsp:sp>
    <dsp:sp modelId="{DA635B9E-32CB-4EA1-8195-680B161FE35D}">
      <dsp:nvSpPr>
        <dsp:cNvPr id="0" name=""/>
        <dsp:cNvSpPr/>
      </dsp:nvSpPr>
      <dsp:spPr>
        <a:xfrm rot="5400000">
          <a:off x="816213" y="3017729"/>
          <a:ext cx="1400023" cy="1218020"/>
        </a:xfrm>
        <a:prstGeom prst="hexagon">
          <a:avLst>
            <a:gd name="adj" fmla="val 25000"/>
            <a:gd name="vf" fmla="val 115470"/>
          </a:avLst>
        </a:prstGeom>
        <a:solidFill>
          <a:schemeClr val="accent2">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t>OXALOACETATE</a:t>
          </a:r>
          <a:endParaRPr lang="en-US" sz="1000" kern="1200" dirty="0"/>
        </a:p>
      </dsp:txBody>
      <dsp:txXfrm rot="5400000">
        <a:off x="816213" y="3017729"/>
        <a:ext cx="1400023" cy="121802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BE7E867-938A-45E6-A13F-AD00FC873DC9}">
      <dsp:nvSpPr>
        <dsp:cNvPr id="0" name=""/>
        <dsp:cNvSpPr/>
      </dsp:nvSpPr>
      <dsp:spPr>
        <a:xfrm>
          <a:off x="0" y="464137"/>
          <a:ext cx="7620000" cy="1233225"/>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a:outerShdw blurRad="50800" dist="25400" algn="bl" rotWithShape="0">
            <a:srgbClr val="000000">
              <a:alpha val="60000"/>
            </a:srgbClr>
          </a:outerShdw>
        </a:effectLst>
        <a:scene3d>
          <a:camera prst="orthographicFront">
            <a:rot lat="0" lon="0" rev="0"/>
          </a:camera>
          <a:lightRig rig="contrasting" dir="t">
            <a:rot lat="0" lon="0" rev="1500000"/>
          </a:lightRig>
        </a:scene3d>
        <a:sp3d prstMaterial="metal">
          <a:bevelT w="88900" h="88900"/>
        </a:sp3d>
      </dsp:spPr>
      <dsp:style>
        <a:lnRef idx="1">
          <a:scrgbClr r="0" g="0" b="0"/>
        </a:lnRef>
        <a:fillRef idx="1">
          <a:scrgbClr r="0" g="0" b="0"/>
        </a:fillRef>
        <a:effectRef idx="2">
          <a:scrgbClr r="0" g="0" b="0"/>
        </a:effectRef>
        <a:fontRef idx="minor"/>
      </dsp:style>
      <dsp:txBody>
        <a:bodyPr spcFirstLastPara="0" vert="horz" wrap="square" lIns="591397" tIns="604012" rIns="591397" bIns="206248" numCol="1" spcCol="1270" anchor="t" anchorCtr="0">
          <a:noAutofit/>
        </a:bodyPr>
        <a:lstStyle/>
        <a:p>
          <a:pPr marL="285750" lvl="1" indent="-285750" algn="l" defTabSz="1289050">
            <a:lnSpc>
              <a:spcPct val="90000"/>
            </a:lnSpc>
            <a:spcBef>
              <a:spcPct val="0"/>
            </a:spcBef>
            <a:spcAft>
              <a:spcPct val="15000"/>
            </a:spcAft>
            <a:buChar char="••"/>
          </a:pPr>
          <a:r>
            <a:rPr lang="en-US" sz="2900" kern="1200" dirty="0" smtClean="0"/>
            <a:t>Carbohydrate deprivation</a:t>
          </a:r>
          <a:endParaRPr lang="en-US" sz="2900" kern="1200" dirty="0"/>
        </a:p>
      </dsp:txBody>
      <dsp:txXfrm>
        <a:off x="0" y="464137"/>
        <a:ext cx="7620000" cy="1233225"/>
      </dsp:txXfrm>
    </dsp:sp>
    <dsp:sp modelId="{BF67AD6F-EFFF-40DB-9FD0-D378FE996955}">
      <dsp:nvSpPr>
        <dsp:cNvPr id="0" name=""/>
        <dsp:cNvSpPr/>
      </dsp:nvSpPr>
      <dsp:spPr>
        <a:xfrm>
          <a:off x="381000" y="36097"/>
          <a:ext cx="5334000" cy="856080"/>
        </a:xfrm>
        <a:prstGeom prst="roundRect">
          <a:avLst/>
        </a:prstGeom>
        <a:solidFill>
          <a:schemeClr val="accent4">
            <a:hueOff val="0"/>
            <a:satOff val="0"/>
            <a:lumOff val="0"/>
            <a:alphaOff val="0"/>
          </a:schemeClr>
        </a:solidFill>
        <a:ln>
          <a:noFill/>
        </a:ln>
        <a:effectLst/>
        <a:scene3d>
          <a:camera prst="orthographicFront">
            <a:rot lat="0" lon="0" rev="0"/>
          </a:camera>
          <a:lightRig rig="contrasting" dir="t">
            <a:rot lat="0" lon="0" rev="1500000"/>
          </a:lightRig>
        </a:scene3d>
        <a:sp3d prstMaterial="metal">
          <a:bevelT w="88900" h="88900"/>
        </a:sp3d>
      </dsp:spPr>
      <dsp:style>
        <a:lnRef idx="0">
          <a:scrgbClr r="0" g="0" b="0"/>
        </a:lnRef>
        <a:fillRef idx="3">
          <a:scrgbClr r="0" g="0" b="0"/>
        </a:fillRef>
        <a:effectRef idx="3">
          <a:scrgbClr r="0" g="0" b="0"/>
        </a:effectRef>
        <a:fontRef idx="minor">
          <a:schemeClr val="lt1"/>
        </a:fontRef>
      </dsp:style>
      <dsp:txBody>
        <a:bodyPr spcFirstLastPara="0" vert="horz" wrap="square" lIns="201613" tIns="0" rIns="201613" bIns="0" numCol="1" spcCol="1270" anchor="ctr" anchorCtr="0">
          <a:noAutofit/>
        </a:bodyPr>
        <a:lstStyle/>
        <a:p>
          <a:pPr lvl="0" algn="l" defTabSz="1289050">
            <a:lnSpc>
              <a:spcPct val="90000"/>
            </a:lnSpc>
            <a:spcBef>
              <a:spcPct val="0"/>
            </a:spcBef>
            <a:spcAft>
              <a:spcPct val="35000"/>
            </a:spcAft>
          </a:pPr>
          <a:r>
            <a:rPr lang="en-US" sz="2900" kern="1200" dirty="0" smtClean="0"/>
            <a:t>Prolonged starvation </a:t>
          </a:r>
          <a:endParaRPr lang="en-US" sz="2900" kern="1200" dirty="0"/>
        </a:p>
      </dsp:txBody>
      <dsp:txXfrm>
        <a:off x="381000" y="36097"/>
        <a:ext cx="5334000" cy="856080"/>
      </dsp:txXfrm>
    </dsp:sp>
    <dsp:sp modelId="{1A4DD949-0B70-471D-8417-0C0AFF52971F}">
      <dsp:nvSpPr>
        <dsp:cNvPr id="0" name=""/>
        <dsp:cNvSpPr/>
      </dsp:nvSpPr>
      <dsp:spPr>
        <a:xfrm>
          <a:off x="0" y="2282002"/>
          <a:ext cx="7620000" cy="1644300"/>
        </a:xfrm>
        <a:prstGeom prst="rect">
          <a:avLst/>
        </a:prstGeom>
        <a:solidFill>
          <a:schemeClr val="lt1">
            <a:alpha val="90000"/>
            <a:hueOff val="0"/>
            <a:satOff val="0"/>
            <a:lumOff val="0"/>
            <a:alphaOff val="0"/>
          </a:schemeClr>
        </a:solidFill>
        <a:ln w="12700" cap="flat" cmpd="sng" algn="ctr">
          <a:solidFill>
            <a:schemeClr val="accent4">
              <a:hueOff val="-4464770"/>
              <a:satOff val="26899"/>
              <a:lumOff val="2156"/>
              <a:alphaOff val="0"/>
            </a:schemeClr>
          </a:solidFill>
          <a:prstDash val="solid"/>
        </a:ln>
        <a:effectLst>
          <a:outerShdw blurRad="50800" dist="25400" algn="bl" rotWithShape="0">
            <a:srgbClr val="000000">
              <a:alpha val="60000"/>
            </a:srgbClr>
          </a:outerShdw>
        </a:effectLst>
        <a:scene3d>
          <a:camera prst="orthographicFront">
            <a:rot lat="0" lon="0" rev="0"/>
          </a:camera>
          <a:lightRig rig="contrasting" dir="t">
            <a:rot lat="0" lon="0" rev="1500000"/>
          </a:lightRig>
        </a:scene3d>
        <a:sp3d prstMaterial="metal">
          <a:bevelT w="88900" h="88900"/>
        </a:sp3d>
      </dsp:spPr>
      <dsp:style>
        <a:lnRef idx="1">
          <a:scrgbClr r="0" g="0" b="0"/>
        </a:lnRef>
        <a:fillRef idx="1">
          <a:scrgbClr r="0" g="0" b="0"/>
        </a:fillRef>
        <a:effectRef idx="2">
          <a:scrgbClr r="0" g="0" b="0"/>
        </a:effectRef>
        <a:fontRef idx="minor"/>
      </dsp:style>
      <dsp:txBody>
        <a:bodyPr spcFirstLastPara="0" vert="horz" wrap="square" lIns="591397" tIns="604012" rIns="591397" bIns="206248" numCol="1" spcCol="1270" anchor="t" anchorCtr="0">
          <a:noAutofit/>
        </a:bodyPr>
        <a:lstStyle/>
        <a:p>
          <a:pPr marL="285750" lvl="1" indent="-285750" algn="l" defTabSz="1289050">
            <a:lnSpc>
              <a:spcPct val="90000"/>
            </a:lnSpc>
            <a:spcBef>
              <a:spcPct val="0"/>
            </a:spcBef>
            <a:spcAft>
              <a:spcPct val="15000"/>
            </a:spcAft>
            <a:buChar char="••"/>
          </a:pPr>
          <a:r>
            <a:rPr lang="en-US" sz="2900" kern="1200" dirty="0" smtClean="0"/>
            <a:t>Impaired uptake of glucose by the peripheral tissues</a:t>
          </a:r>
          <a:endParaRPr lang="en-US" sz="2900" kern="1200" dirty="0"/>
        </a:p>
      </dsp:txBody>
      <dsp:txXfrm>
        <a:off x="0" y="2282002"/>
        <a:ext cx="7620000" cy="1644300"/>
      </dsp:txXfrm>
    </dsp:sp>
    <dsp:sp modelId="{A2C35C00-5C3B-4700-A5E7-995A37BD4353}">
      <dsp:nvSpPr>
        <dsp:cNvPr id="0" name=""/>
        <dsp:cNvSpPr/>
      </dsp:nvSpPr>
      <dsp:spPr>
        <a:xfrm>
          <a:off x="381000" y="1853962"/>
          <a:ext cx="5334000" cy="856080"/>
        </a:xfrm>
        <a:prstGeom prst="roundRect">
          <a:avLst/>
        </a:prstGeom>
        <a:solidFill>
          <a:schemeClr val="accent4">
            <a:hueOff val="-4464770"/>
            <a:satOff val="26899"/>
            <a:lumOff val="2156"/>
            <a:alphaOff val="0"/>
          </a:schemeClr>
        </a:solidFill>
        <a:ln>
          <a:noFill/>
        </a:ln>
        <a:effectLst/>
        <a:scene3d>
          <a:camera prst="orthographicFront">
            <a:rot lat="0" lon="0" rev="0"/>
          </a:camera>
          <a:lightRig rig="contrasting" dir="t">
            <a:rot lat="0" lon="0" rev="1500000"/>
          </a:lightRig>
        </a:scene3d>
        <a:sp3d prstMaterial="metal">
          <a:bevelT w="88900" h="88900"/>
        </a:sp3d>
      </dsp:spPr>
      <dsp:style>
        <a:lnRef idx="0">
          <a:scrgbClr r="0" g="0" b="0"/>
        </a:lnRef>
        <a:fillRef idx="3">
          <a:scrgbClr r="0" g="0" b="0"/>
        </a:fillRef>
        <a:effectRef idx="3">
          <a:scrgbClr r="0" g="0" b="0"/>
        </a:effectRef>
        <a:fontRef idx="minor">
          <a:schemeClr val="lt1"/>
        </a:fontRef>
      </dsp:style>
      <dsp:txBody>
        <a:bodyPr spcFirstLastPara="0" vert="horz" wrap="square" lIns="201613" tIns="0" rIns="201613" bIns="0" numCol="1" spcCol="1270" anchor="ctr" anchorCtr="0">
          <a:noAutofit/>
        </a:bodyPr>
        <a:lstStyle/>
        <a:p>
          <a:pPr lvl="0" algn="l" defTabSz="1289050">
            <a:lnSpc>
              <a:spcPct val="90000"/>
            </a:lnSpc>
            <a:spcBef>
              <a:spcPct val="0"/>
            </a:spcBef>
            <a:spcAft>
              <a:spcPct val="35000"/>
            </a:spcAft>
          </a:pPr>
          <a:r>
            <a:rPr lang="en-US" sz="2900" kern="1200" dirty="0" smtClean="0"/>
            <a:t>Uncontrolled diabetes mellitus</a:t>
          </a:r>
          <a:endParaRPr lang="en-US" sz="2900" kern="1200" dirty="0"/>
        </a:p>
      </dsp:txBody>
      <dsp:txXfrm>
        <a:off x="381000" y="1853962"/>
        <a:ext cx="5334000" cy="85608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C49BD46-5CFE-4EC8-9C53-43A145614A40}">
      <dsp:nvSpPr>
        <dsp:cNvPr id="0" name=""/>
        <dsp:cNvSpPr/>
      </dsp:nvSpPr>
      <dsp:spPr>
        <a:xfrm>
          <a:off x="0" y="747"/>
          <a:ext cx="2467576" cy="2467571"/>
        </a:xfrm>
        <a:prstGeom prst="ellipse">
          <a:avLst/>
        </a:prstGeom>
        <a:solidFill>
          <a:schemeClr val="l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Ketonemia</a:t>
          </a:r>
          <a:r>
            <a:rPr lang="en-US" sz="2200" kern="1200" dirty="0" smtClean="0"/>
            <a:t> </a:t>
          </a:r>
          <a:endParaRPr lang="en-US" sz="2200" kern="1200" dirty="0"/>
        </a:p>
      </dsp:txBody>
      <dsp:txXfrm>
        <a:off x="0" y="747"/>
        <a:ext cx="2467576" cy="2467571"/>
      </dsp:txXfrm>
    </dsp:sp>
    <dsp:sp modelId="{9D6543AB-1576-4496-903E-6595946E4EEF}">
      <dsp:nvSpPr>
        <dsp:cNvPr id="0" name=""/>
        <dsp:cNvSpPr/>
      </dsp:nvSpPr>
      <dsp:spPr>
        <a:xfrm>
          <a:off x="1268867" y="1646480"/>
          <a:ext cx="2467576" cy="2467571"/>
        </a:xfrm>
        <a:prstGeom prst="ellipse">
          <a:avLst/>
        </a:prstGeom>
        <a:solidFill>
          <a:schemeClr val="l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t>Ketonuria</a:t>
          </a:r>
          <a:r>
            <a:rPr lang="en-US" sz="2200" kern="1200" dirty="0" smtClean="0"/>
            <a:t> </a:t>
          </a:r>
          <a:endParaRPr lang="en-US" sz="2200" kern="1200" dirty="0"/>
        </a:p>
      </dsp:txBody>
      <dsp:txXfrm>
        <a:off x="1268867" y="1646480"/>
        <a:ext cx="2467576" cy="2467571"/>
      </dsp:txXfrm>
    </dsp:sp>
    <dsp:sp modelId="{3A1F952D-F525-4774-BAA3-1754F8FA6ACC}">
      <dsp:nvSpPr>
        <dsp:cNvPr id="0" name=""/>
        <dsp:cNvSpPr/>
      </dsp:nvSpPr>
      <dsp:spPr>
        <a:xfrm>
          <a:off x="2538488" y="747"/>
          <a:ext cx="2467576" cy="2467571"/>
        </a:xfrm>
        <a:prstGeom prst="ellipse">
          <a:avLst/>
        </a:prstGeom>
        <a:solidFill>
          <a:schemeClr val="l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Acetone breath</a:t>
          </a:r>
          <a:endParaRPr lang="en-US" sz="2200" kern="1200" dirty="0"/>
        </a:p>
      </dsp:txBody>
      <dsp:txXfrm>
        <a:off x="2538488" y="747"/>
        <a:ext cx="2467576" cy="2467571"/>
      </dsp:txXfrm>
    </dsp:sp>
    <dsp:sp modelId="{475453F7-ED80-4C3B-A1CE-BE6FF1BAD2FF}">
      <dsp:nvSpPr>
        <dsp:cNvPr id="0" name=""/>
        <dsp:cNvSpPr/>
      </dsp:nvSpPr>
      <dsp:spPr>
        <a:xfrm>
          <a:off x="3807355" y="1646480"/>
          <a:ext cx="2467576" cy="2467571"/>
        </a:xfrm>
        <a:prstGeom prst="ellipse">
          <a:avLst/>
        </a:prstGeom>
        <a:solidFill>
          <a:schemeClr val="l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Metabolic acidosis</a:t>
          </a:r>
          <a:endParaRPr lang="en-US" sz="2200" kern="1200" dirty="0"/>
        </a:p>
      </dsp:txBody>
      <dsp:txXfrm>
        <a:off x="3807355" y="1646480"/>
        <a:ext cx="2467576" cy="2467571"/>
      </dsp:txXfrm>
    </dsp:sp>
    <dsp:sp modelId="{01BE4632-72A8-48FF-BF5A-00C98D2A949D}">
      <dsp:nvSpPr>
        <dsp:cNvPr id="0" name=""/>
        <dsp:cNvSpPr/>
      </dsp:nvSpPr>
      <dsp:spPr>
        <a:xfrm>
          <a:off x="5076223" y="747"/>
          <a:ext cx="2467576" cy="2467571"/>
        </a:xfrm>
        <a:prstGeom prst="ellipse">
          <a:avLst/>
        </a:prstGeom>
        <a:solidFill>
          <a:schemeClr val="l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Hyperkalemia </a:t>
          </a:r>
          <a:endParaRPr lang="en-US" sz="2200" kern="1200" dirty="0"/>
        </a:p>
      </dsp:txBody>
      <dsp:txXfrm>
        <a:off x="5076223" y="747"/>
        <a:ext cx="2467576" cy="246757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1A86F7-26D8-4970-A503-2CA82F3C23C1}">
      <dsp:nvSpPr>
        <dsp:cNvPr id="0" name=""/>
        <dsp:cNvSpPr/>
      </dsp:nvSpPr>
      <dsp:spPr>
        <a:xfrm>
          <a:off x="0" y="502739"/>
          <a:ext cx="7620000" cy="131827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91397" tIns="645668" rIns="591397" bIns="220472" numCol="1" spcCol="1270" anchor="t" anchorCtr="0">
          <a:noAutofit/>
        </a:bodyPr>
        <a:lstStyle/>
        <a:p>
          <a:pPr marL="285750" lvl="1" indent="-285750" algn="l" defTabSz="1377950">
            <a:lnSpc>
              <a:spcPct val="90000"/>
            </a:lnSpc>
            <a:spcBef>
              <a:spcPct val="0"/>
            </a:spcBef>
            <a:spcAft>
              <a:spcPct val="15000"/>
            </a:spcAft>
            <a:buChar char="••"/>
          </a:pPr>
          <a:r>
            <a:rPr lang="en-US" sz="3100" kern="1200" dirty="0" smtClean="0"/>
            <a:t>In plasma</a:t>
          </a:r>
          <a:endParaRPr lang="en-US" sz="3100" kern="1200" dirty="0"/>
        </a:p>
      </dsp:txBody>
      <dsp:txXfrm>
        <a:off x="0" y="502739"/>
        <a:ext cx="7620000" cy="1318275"/>
      </dsp:txXfrm>
    </dsp:sp>
    <dsp:sp modelId="{2F40A060-84EB-4977-A770-D1DD0F13D93C}">
      <dsp:nvSpPr>
        <dsp:cNvPr id="0" name=""/>
        <dsp:cNvSpPr/>
      </dsp:nvSpPr>
      <dsp:spPr>
        <a:xfrm>
          <a:off x="381000" y="45179"/>
          <a:ext cx="5334000" cy="915120"/>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1613" tIns="0" rIns="201613" bIns="0" numCol="1" spcCol="1270" anchor="ctr" anchorCtr="0">
          <a:noAutofit/>
        </a:bodyPr>
        <a:lstStyle/>
        <a:p>
          <a:pPr lvl="0" algn="l" defTabSz="1377950">
            <a:lnSpc>
              <a:spcPct val="90000"/>
            </a:lnSpc>
            <a:spcBef>
              <a:spcPct val="0"/>
            </a:spcBef>
            <a:spcAft>
              <a:spcPct val="35000"/>
            </a:spcAft>
          </a:pPr>
          <a:r>
            <a:rPr lang="el-GR" sz="3100" kern="1200" dirty="0" smtClean="0">
              <a:latin typeface="Times New Roman"/>
              <a:cs typeface="Times New Roman"/>
            </a:rPr>
            <a:t>β</a:t>
          </a:r>
          <a:r>
            <a:rPr lang="en-US" sz="3100" kern="1200" dirty="0" smtClean="0">
              <a:latin typeface="Times New Roman"/>
              <a:cs typeface="Times New Roman"/>
            </a:rPr>
            <a:t> </a:t>
          </a:r>
          <a:r>
            <a:rPr lang="en-US" sz="3100" kern="1200" dirty="0" err="1" smtClean="0">
              <a:latin typeface="Times New Roman"/>
              <a:cs typeface="Times New Roman"/>
            </a:rPr>
            <a:t>h</a:t>
          </a:r>
          <a:r>
            <a:rPr lang="en-US" sz="3100" kern="1200" dirty="0" err="1" smtClean="0"/>
            <a:t>ydroxybutyrate</a:t>
          </a:r>
          <a:endParaRPr lang="en-US" sz="3100" kern="1200" dirty="0"/>
        </a:p>
      </dsp:txBody>
      <dsp:txXfrm>
        <a:off x="381000" y="45179"/>
        <a:ext cx="5334000" cy="915120"/>
      </dsp:txXfrm>
    </dsp:sp>
    <dsp:sp modelId="{15186C60-EFBC-44B7-A8AF-1D6ABEEDC4B1}">
      <dsp:nvSpPr>
        <dsp:cNvPr id="0" name=""/>
        <dsp:cNvSpPr/>
      </dsp:nvSpPr>
      <dsp:spPr>
        <a:xfrm>
          <a:off x="0" y="2445974"/>
          <a:ext cx="7620000" cy="1806525"/>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91397" tIns="645668" rIns="591397" bIns="220472" numCol="1" spcCol="1270" anchor="t" anchorCtr="0">
          <a:noAutofit/>
        </a:bodyPr>
        <a:lstStyle/>
        <a:p>
          <a:pPr marL="285750" lvl="1" indent="-285750" algn="l" defTabSz="1377950">
            <a:lnSpc>
              <a:spcPct val="90000"/>
            </a:lnSpc>
            <a:spcBef>
              <a:spcPct val="0"/>
            </a:spcBef>
            <a:spcAft>
              <a:spcPct val="15000"/>
            </a:spcAft>
            <a:buChar char="••"/>
          </a:pPr>
          <a:r>
            <a:rPr lang="en-US" sz="3100" kern="1200" dirty="0" smtClean="0"/>
            <a:t>In urine</a:t>
          </a:r>
          <a:endParaRPr lang="en-US" sz="3100" kern="1200" dirty="0"/>
        </a:p>
        <a:p>
          <a:pPr marL="285750" lvl="1" indent="-285750" algn="l" defTabSz="1377950">
            <a:lnSpc>
              <a:spcPct val="90000"/>
            </a:lnSpc>
            <a:spcBef>
              <a:spcPct val="0"/>
            </a:spcBef>
            <a:spcAft>
              <a:spcPct val="15000"/>
            </a:spcAft>
            <a:buChar char="••"/>
          </a:pPr>
          <a:r>
            <a:rPr lang="en-US" sz="3100" kern="1200" dirty="0" err="1" smtClean="0"/>
            <a:t>Rothera’s</a:t>
          </a:r>
          <a:r>
            <a:rPr lang="en-US" sz="3100" kern="1200" dirty="0" smtClean="0"/>
            <a:t> test</a:t>
          </a:r>
          <a:endParaRPr lang="en-US" sz="3100" kern="1200" dirty="0"/>
        </a:p>
      </dsp:txBody>
      <dsp:txXfrm>
        <a:off x="0" y="2445974"/>
        <a:ext cx="7620000" cy="1806525"/>
      </dsp:txXfrm>
    </dsp:sp>
    <dsp:sp modelId="{26481B40-3D8E-4EC3-97E1-FB413F01074D}">
      <dsp:nvSpPr>
        <dsp:cNvPr id="0" name=""/>
        <dsp:cNvSpPr/>
      </dsp:nvSpPr>
      <dsp:spPr>
        <a:xfrm>
          <a:off x="381000" y="1988415"/>
          <a:ext cx="5334000" cy="915120"/>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1613" tIns="0" rIns="201613" bIns="0" numCol="1" spcCol="1270" anchor="ctr" anchorCtr="0">
          <a:noAutofit/>
        </a:bodyPr>
        <a:lstStyle/>
        <a:p>
          <a:pPr lvl="0" algn="l" defTabSz="1377950">
            <a:lnSpc>
              <a:spcPct val="90000"/>
            </a:lnSpc>
            <a:spcBef>
              <a:spcPct val="0"/>
            </a:spcBef>
            <a:spcAft>
              <a:spcPct val="35000"/>
            </a:spcAft>
          </a:pPr>
          <a:r>
            <a:rPr lang="en-US" sz="3100" kern="1200" dirty="0" smtClean="0"/>
            <a:t>Acetoacetate  </a:t>
          </a:r>
          <a:endParaRPr lang="en-US" sz="3100" kern="1200" dirty="0"/>
        </a:p>
      </dsp:txBody>
      <dsp:txXfrm>
        <a:off x="381000" y="1988415"/>
        <a:ext cx="5334000" cy="91512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8CA8E3-884D-4793-88CF-918A7CD7068C}">
      <dsp:nvSpPr>
        <dsp:cNvPr id="0" name=""/>
        <dsp:cNvSpPr/>
      </dsp:nvSpPr>
      <dsp:spPr>
        <a:xfrm>
          <a:off x="100919" y="245465"/>
          <a:ext cx="6035040" cy="54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b" anchorCtr="0">
          <a:noAutofit/>
        </a:bodyPr>
        <a:lstStyle/>
        <a:p>
          <a:pPr lvl="0" algn="l" defTabSz="977900">
            <a:lnSpc>
              <a:spcPct val="90000"/>
            </a:lnSpc>
            <a:spcBef>
              <a:spcPct val="0"/>
            </a:spcBef>
            <a:spcAft>
              <a:spcPct val="35000"/>
            </a:spcAft>
          </a:pPr>
          <a:r>
            <a:rPr lang="en-US" sz="2200" kern="1200" dirty="0" smtClean="0"/>
            <a:t>Provision of glucose to the tissues</a:t>
          </a:r>
          <a:endParaRPr lang="en-US" sz="2200" kern="1200" dirty="0"/>
        </a:p>
      </dsp:txBody>
      <dsp:txXfrm>
        <a:off x="100919" y="245465"/>
        <a:ext cx="6035040" cy="548640"/>
      </dsp:txXfrm>
    </dsp:sp>
    <dsp:sp modelId="{D8FA0DEB-DB4C-4BA8-A448-73F2A40C1DB9}">
      <dsp:nvSpPr>
        <dsp:cNvPr id="0" name=""/>
        <dsp:cNvSpPr/>
      </dsp:nvSpPr>
      <dsp:spPr>
        <a:xfrm>
          <a:off x="100919" y="794105"/>
          <a:ext cx="1412199" cy="1117600"/>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2E2BCCE4-0D88-4828-B7A2-909A1B239A76}">
      <dsp:nvSpPr>
        <dsp:cNvPr id="0" name=""/>
        <dsp:cNvSpPr/>
      </dsp:nvSpPr>
      <dsp:spPr>
        <a:xfrm>
          <a:off x="949177" y="794105"/>
          <a:ext cx="1412199" cy="1117600"/>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E5A7E9BD-EE88-4F97-AF4E-7F394D07E5BA}">
      <dsp:nvSpPr>
        <dsp:cNvPr id="0" name=""/>
        <dsp:cNvSpPr/>
      </dsp:nvSpPr>
      <dsp:spPr>
        <a:xfrm>
          <a:off x="1798106" y="794105"/>
          <a:ext cx="1412199" cy="1117600"/>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4BBFA5EB-661F-472D-B573-496BA3326E0C}">
      <dsp:nvSpPr>
        <dsp:cNvPr id="0" name=""/>
        <dsp:cNvSpPr/>
      </dsp:nvSpPr>
      <dsp:spPr>
        <a:xfrm>
          <a:off x="2646365" y="794105"/>
          <a:ext cx="1412199" cy="1117600"/>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17C4F4D8-B6AC-4CB3-A478-00E2946A2CFF}">
      <dsp:nvSpPr>
        <dsp:cNvPr id="0" name=""/>
        <dsp:cNvSpPr/>
      </dsp:nvSpPr>
      <dsp:spPr>
        <a:xfrm>
          <a:off x="3495294" y="794105"/>
          <a:ext cx="1412199" cy="1117600"/>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BE23D8A6-CEB6-46AC-8C59-7C96AA359B13}">
      <dsp:nvSpPr>
        <dsp:cNvPr id="0" name=""/>
        <dsp:cNvSpPr/>
      </dsp:nvSpPr>
      <dsp:spPr>
        <a:xfrm>
          <a:off x="4343552" y="794105"/>
          <a:ext cx="1412199" cy="1117600"/>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DF3F4F60-651C-44E2-A490-2F1D3577C571}">
      <dsp:nvSpPr>
        <dsp:cNvPr id="0" name=""/>
        <dsp:cNvSpPr/>
      </dsp:nvSpPr>
      <dsp:spPr>
        <a:xfrm>
          <a:off x="5192481" y="794105"/>
          <a:ext cx="1412199" cy="1117600"/>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9EFCC15A-CCA3-4AFE-939E-D7E3A93F12CC}">
      <dsp:nvSpPr>
        <dsp:cNvPr id="0" name=""/>
        <dsp:cNvSpPr/>
      </dsp:nvSpPr>
      <dsp:spPr>
        <a:xfrm>
          <a:off x="100919" y="905865"/>
          <a:ext cx="6113495" cy="894080"/>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t>Starvation – carbohydrate ingestion</a:t>
          </a:r>
          <a:endParaRPr lang="en-US" sz="2200" kern="1200" dirty="0"/>
        </a:p>
        <a:p>
          <a:pPr lvl="0" algn="l" defTabSz="977900">
            <a:lnSpc>
              <a:spcPct val="90000"/>
            </a:lnSpc>
            <a:spcBef>
              <a:spcPct val="0"/>
            </a:spcBef>
            <a:spcAft>
              <a:spcPct val="35000"/>
            </a:spcAft>
          </a:pPr>
          <a:r>
            <a:rPr lang="en-US" sz="2200" kern="1200" dirty="0" smtClean="0"/>
            <a:t>Diabetes mellitus – glucose and insulin</a:t>
          </a:r>
          <a:endParaRPr lang="en-US" sz="2200" kern="1200" dirty="0"/>
        </a:p>
      </dsp:txBody>
      <dsp:txXfrm>
        <a:off x="100919" y="905865"/>
        <a:ext cx="6113495" cy="894080"/>
      </dsp:txXfrm>
    </dsp:sp>
    <dsp:sp modelId="{0322054A-E867-4A4F-A25A-B48AB5FED4EF}">
      <dsp:nvSpPr>
        <dsp:cNvPr id="0" name=""/>
        <dsp:cNvSpPr/>
      </dsp:nvSpPr>
      <dsp:spPr>
        <a:xfrm>
          <a:off x="100919" y="1989734"/>
          <a:ext cx="6035040" cy="54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b" anchorCtr="0">
          <a:noAutofit/>
        </a:bodyPr>
        <a:lstStyle/>
        <a:p>
          <a:pPr lvl="0" algn="l" defTabSz="977900">
            <a:lnSpc>
              <a:spcPct val="90000"/>
            </a:lnSpc>
            <a:spcBef>
              <a:spcPct val="0"/>
            </a:spcBef>
            <a:spcAft>
              <a:spcPct val="35000"/>
            </a:spcAft>
          </a:pPr>
          <a:r>
            <a:rPr lang="en-US" sz="2200" kern="1200" dirty="0" smtClean="0"/>
            <a:t>Correction of acid-base and electrolyte imbalance</a:t>
          </a:r>
          <a:endParaRPr lang="en-US" sz="2200" kern="1200" dirty="0"/>
        </a:p>
      </dsp:txBody>
      <dsp:txXfrm>
        <a:off x="100919" y="1989734"/>
        <a:ext cx="6035040" cy="548640"/>
      </dsp:txXfrm>
    </dsp:sp>
    <dsp:sp modelId="{C7589D80-E8AB-4499-8827-C176C07588BC}">
      <dsp:nvSpPr>
        <dsp:cNvPr id="0" name=""/>
        <dsp:cNvSpPr/>
      </dsp:nvSpPr>
      <dsp:spPr>
        <a:xfrm>
          <a:off x="100919" y="2538374"/>
          <a:ext cx="1412199" cy="1117600"/>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2C6F91FD-A28A-42FA-8397-8010FDB91756}">
      <dsp:nvSpPr>
        <dsp:cNvPr id="0" name=""/>
        <dsp:cNvSpPr/>
      </dsp:nvSpPr>
      <dsp:spPr>
        <a:xfrm>
          <a:off x="949177" y="2538374"/>
          <a:ext cx="1412199" cy="1117600"/>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5EB89495-5444-47D3-95C7-655D8F1E0F19}">
      <dsp:nvSpPr>
        <dsp:cNvPr id="0" name=""/>
        <dsp:cNvSpPr/>
      </dsp:nvSpPr>
      <dsp:spPr>
        <a:xfrm>
          <a:off x="1798106" y="2538374"/>
          <a:ext cx="1412199" cy="1117600"/>
        </a:xfrm>
        <a:prstGeom prst="chevron">
          <a:avLst>
            <a:gd name="adj" fmla="val 706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AADE9CB3-5732-4BF6-B19B-DED7615D3612}">
      <dsp:nvSpPr>
        <dsp:cNvPr id="0" name=""/>
        <dsp:cNvSpPr/>
      </dsp:nvSpPr>
      <dsp:spPr>
        <a:xfrm>
          <a:off x="2646365" y="2538374"/>
          <a:ext cx="1412199" cy="1117600"/>
        </a:xfrm>
        <a:prstGeom prst="chevron">
          <a:avLst>
            <a:gd name="adj" fmla="val 706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E51AA6C1-518F-4BB9-97A8-10AA79793CF5}">
      <dsp:nvSpPr>
        <dsp:cNvPr id="0" name=""/>
        <dsp:cNvSpPr/>
      </dsp:nvSpPr>
      <dsp:spPr>
        <a:xfrm>
          <a:off x="3495294" y="2538374"/>
          <a:ext cx="1412199" cy="1117600"/>
        </a:xfrm>
        <a:prstGeom prst="chevron">
          <a:avLst>
            <a:gd name="adj" fmla="val 706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FEB9677C-3712-451F-9AE2-B765CD1CB1A4}">
      <dsp:nvSpPr>
        <dsp:cNvPr id="0" name=""/>
        <dsp:cNvSpPr/>
      </dsp:nvSpPr>
      <dsp:spPr>
        <a:xfrm>
          <a:off x="4343552" y="2538374"/>
          <a:ext cx="1412199" cy="1117600"/>
        </a:xfrm>
        <a:prstGeom prst="chevron">
          <a:avLst>
            <a:gd name="adj" fmla="val 706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E752FC44-CB34-46F4-8269-D458D1D4C403}">
      <dsp:nvSpPr>
        <dsp:cNvPr id="0" name=""/>
        <dsp:cNvSpPr/>
      </dsp:nvSpPr>
      <dsp:spPr>
        <a:xfrm>
          <a:off x="5192481" y="2538374"/>
          <a:ext cx="1412199" cy="1117600"/>
        </a:xfrm>
        <a:prstGeom prst="chevron">
          <a:avLst>
            <a:gd name="adj" fmla="val 706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sp>
    <dsp:sp modelId="{1106D933-7549-41C5-8A58-F1ADDCABBC24}">
      <dsp:nvSpPr>
        <dsp:cNvPr id="0" name=""/>
        <dsp:cNvSpPr/>
      </dsp:nvSpPr>
      <dsp:spPr>
        <a:xfrm>
          <a:off x="100919" y="2650134"/>
          <a:ext cx="6113495" cy="894080"/>
        </a:xfrm>
        <a:prstGeom prst="re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t>Bicarbonate administration</a:t>
          </a:r>
        </a:p>
        <a:p>
          <a:pPr lvl="0" algn="l" defTabSz="977900">
            <a:lnSpc>
              <a:spcPct val="90000"/>
            </a:lnSpc>
            <a:spcBef>
              <a:spcPct val="0"/>
            </a:spcBef>
            <a:spcAft>
              <a:spcPct val="35000"/>
            </a:spcAft>
          </a:pPr>
          <a:r>
            <a:rPr lang="en-US" sz="2200" kern="1200" dirty="0" smtClean="0"/>
            <a:t>Reverses hyperkalemia </a:t>
          </a:r>
          <a:endParaRPr lang="en-US" sz="2200" kern="1200" dirty="0"/>
        </a:p>
      </dsp:txBody>
      <dsp:txXfrm>
        <a:off x="100919" y="2650134"/>
        <a:ext cx="6113495" cy="894080"/>
      </dsp:txXfrm>
    </dsp:sp>
  </dsp:spTree>
</dsp:drawing>
</file>

<file path=ppt/diagrams/layout1.xml><?xml version="1.0" encoding="utf-8"?>
<dgm:layoutDef xmlns:dgm="http://schemas.openxmlformats.org/drawingml/2006/diagram" xmlns:a="http://schemas.openxmlformats.org/drawingml/2006/main" uniqueId="urn:diagrams.loki3.com/VaryingWidthList+Icon">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napshotPictureList">
  <dgm:title val=""/>
  <dgm:desc val=""/>
  <dgm:catLst>
    <dgm:cat type="picture" pri="3000"/>
    <dgm:cat type="pictureconvert" pri="3000"/>
  </dgm:catLst>
  <dgm:sampData>
    <dgm:dataModel>
      <dgm:ptLst>
        <dgm:pt modelId="0" type="doc"/>
        <dgm:pt modelId="10">
          <dgm:prSet phldr="1"/>
        </dgm:pt>
        <dgm:pt modelId="11">
          <dgm:prSet phldr="1"/>
        </dgm:pt>
      </dgm:ptLst>
      <dgm:cxnLst>
        <dgm:cxn modelId="40" srcId="0" destId="10" srcOrd="0" destOrd="0"/>
        <dgm:cxn modelId="12" srcId="10" destId="11" srcOrd="0" destOrd="0"/>
      </dgm:cxnLst>
      <dgm:bg/>
      <dgm:whole/>
    </dgm:dataModel>
  </dgm:sampData>
  <dgm:styleData>
    <dgm:dataModel>
      <dgm:ptLst>
        <dgm:pt modelId="0" type="doc"/>
        <dgm:pt modelId="10">
          <dgm:prSet phldr="1"/>
        </dgm:pt>
        <dgm:pt modelId="11">
          <dgm:prSet phldr="1"/>
        </dgm:pt>
      </dgm:ptLst>
      <dgm:cxnLst>
        <dgm:cxn modelId="40" srcId="0" destId="10" srcOrd="0" destOrd="0"/>
        <dgm:cxn modelId="12" srcId="10" destId="11" srcOrd="0" destOrd="0"/>
      </dgm:cxnLst>
      <dgm:bg/>
      <dgm:whole/>
    </dgm:dataModel>
  </dgm:styleData>
  <dgm:clrData>
    <dgm:dataModel>
      <dgm:ptLst>
        <dgm:pt modelId="0" type="doc"/>
        <dgm:pt modelId="10">
          <dgm:prSet phldr="1"/>
        </dgm:pt>
        <dgm:pt modelId="11">
          <dgm:prSet phldr="1"/>
        </dgm:pt>
      </dgm:ptLst>
      <dgm:cxnLst>
        <dgm:cxn modelId="40" srcId="0" destId="10" srcOrd="0" destOrd="0"/>
        <dgm:cxn modelId="12" srcId="10" destId="11" srcOrd="0" destOrd="0"/>
      </dgm:cxnLst>
      <dgm:bg/>
      <dgm:whole/>
    </dgm:dataModel>
  </dgm:clrData>
  <dgm:layoutNode name="Name0">
    <dgm:varLst>
      <dgm:chMax/>
      <dgm:chPref/>
      <dgm:dir/>
      <dgm:animLvl val="lvl"/>
    </dgm:varLst>
    <dgm:alg type="snake">
      <dgm:param type="grDir" val="tL"/>
      <dgm:param type="flowDir" val="col"/>
    </dgm:alg>
    <dgm:shape xmlns:r="http://schemas.openxmlformats.org/officeDocument/2006/relationships" r:blip="">
      <dgm:adjLst/>
    </dgm:shape>
    <dgm:constrLst>
      <dgm:constr type="primFontSz" for="des" forName="ChildText" refType="primFontSz" refFor="des" refForName="ParentText" op="lte"/>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2.0273"/>
        </dgm:alg>
        <dgm:shape xmlns:r="http://schemas.openxmlformats.org/officeDocument/2006/relationships" r:blip="">
          <dgm:adjLst/>
        </dgm:shape>
        <dgm:choose name="Name1">
          <dgm:if name="Name2" func="var" arg="dir" op="equ" val="norm">
            <dgm:constrLst>
              <dgm:constr type="l" for="ch" forName="ParentAccentShape" refType="w" fact="0.0238"/>
              <dgm:constr type="t" for="ch" forName="ParentAccentShape" refType="h" fact="0.107"/>
              <dgm:constr type="w" for="ch" forName="ParentAccentShape" refType="w" fact="0.619"/>
              <dgm:constr type="h" for="ch" forName="ParentAccentShape" refType="h" fact="0.893"/>
              <dgm:constr type="l" for="ch" forName="ParentText" refType="w" fact="0.048"/>
              <dgm:constr type="t" for="ch" forName="ParentText" refType="h" fact="0.845"/>
              <dgm:constr type="w" for="ch" forName="ParentText" refType="w" fact="0.571"/>
              <dgm:constr type="h" for="ch" forName="ParentText" refType="h" fact="0.106"/>
              <dgm:constr type="l" for="ch" forName="ChildText" refType="w" fact="0.668"/>
              <dgm:constr type="t" for="ch" forName="ChildText" refType="h" fact="0.107"/>
              <dgm:constr type="w" for="ch" forName="ChildText" refType="w" fact="0.283"/>
              <dgm:constr type="h" for="ch" forName="ChildText" refType="h" fact="0.893"/>
              <dgm:constr type="l" for="ch" forName="ChildAccentShape" refType="w" fact="0.9762"/>
              <dgm:constr type="t" for="ch" forName="ChildAccentShape" refType="h" fact="0.107"/>
              <dgm:constr type="w" for="ch" forName="ChildAccentShape" refType="w" fact="0.0238"/>
              <dgm:constr type="h" for="ch" forName="ChildAccentShape" refType="h" fact="0.893"/>
              <dgm:constr type="l" for="ch" forName="Image" refType="w" fact="0"/>
              <dgm:constr type="t" for="ch" forName="Image" refType="h" fact="0"/>
              <dgm:constr type="w" for="ch" forName="Image" refType="w" fact="0.5952"/>
              <dgm:constr type="h" for="ch" forName="Image" refType="h" fact="0.8447"/>
            </dgm:constrLst>
          </dgm:if>
          <dgm:else name="Name3">
            <dgm:constrLst>
              <dgm:constr type="l" for="ch" forName="ParentAccentShape" refType="w" fact="0.3572"/>
              <dgm:constr type="t" for="ch" forName="ParentAccentShape" refType="h" fact="0.107"/>
              <dgm:constr type="w" for="ch" forName="ParentAccentShape" refType="w" fact="0.619"/>
              <dgm:constr type="h" for="ch" forName="ParentAccentShape" refType="h" fact="0.893"/>
              <dgm:constr type="l" for="ch" forName="ParentText" refType="w" fact="0.381"/>
              <dgm:constr type="t" for="ch" forName="ParentText" refType="h" fact="0.845"/>
              <dgm:constr type="w" for="ch" forName="ParentText" refType="w" fact="0.571"/>
              <dgm:constr type="h" for="ch" forName="ParentText" refType="h" fact="0.106"/>
              <dgm:constr type="l" for="ch" forName="ChildText" refType="w" fact="0.049"/>
              <dgm:constr type="t" for="ch" forName="ChildText" refType="h" fact="0.107"/>
              <dgm:constr type="w" for="ch" forName="ChildText" refType="w" fact="0.283"/>
              <dgm:constr type="h" for="ch" forName="ChildText" refType="h" fact="0.893"/>
              <dgm:constr type="l" for="ch" forName="ChildAccentShape" refType="w" fact="0"/>
              <dgm:constr type="t" for="ch" forName="ChildAccentShape" refType="h" fact="0.107"/>
              <dgm:constr type="w" for="ch" forName="ChildAccentShape" refType="w" fact="0.0238"/>
              <dgm:constr type="h" for="ch" forName="ChildAccentShape" refType="h" fact="0.893"/>
              <dgm:constr type="l" for="ch" forName="Image" refType="w" fact="0.4048"/>
              <dgm:constr type="t" for="ch" forName="Image" refType="h" fact="0"/>
              <dgm:constr type="w" for="ch" forName="Image" refType="w" fact="0.5952"/>
              <dgm:constr type="h" for="ch" forName="Image" refType="h" fact="0.8447"/>
            </dgm:constrLst>
          </dgm:else>
        </dgm:choose>
        <dgm:layoutNode name="ParentAccentShape" styleLbl="trBgShp">
          <dgm:alg type="sp"/>
          <dgm:shape xmlns:r="http://schemas.openxmlformats.org/officeDocument/2006/relationships" type="frame" r:blip="" zOrderOff="-10">
            <dgm:adjLst>
              <dgm:adj idx="1" val="0.0545"/>
            </dgm:adjLst>
          </dgm:shape>
          <dgm:presOf/>
        </dgm:layoutNode>
        <dgm:layoutNode name="ParentText" styleLbl="revTx">
          <dgm:varLst>
            <dgm:chMax val="1"/>
            <dgm:chPref val="1"/>
            <dgm:bulletEnabled val="1"/>
          </dgm:varLst>
          <dgm:alg type="tx">
            <dgm:param type="parTxLTRAlign" val="l"/>
          </dgm:alg>
          <dgm:shape xmlns:r="http://schemas.openxmlformats.org/officeDocument/2006/relationships" type="rect" r:blip="" zOrderOff="10">
            <dgm:adjLst/>
          </dgm:shape>
          <dgm:presOf axis="self" ptType="node"/>
          <dgm:constrLst>
            <dgm:constr type="lMarg" refType="primFontSz" fact="0.8"/>
            <dgm:constr type="rMarg" refType="primFontSz" fact="0.8"/>
            <dgm:constr type="tMarg" refType="primFontSz" fact="0.3"/>
            <dgm:constr type="bMarg" refType="primFontSz" fact="0.3"/>
          </dgm:constrLst>
          <dgm:ruleLst>
            <dgm:rule type="primFontSz" val="5" fact="NaN" max="NaN"/>
          </dgm:ruleLst>
        </dgm:layoutNode>
        <dgm:layoutNode name="ChildText" styleLbl="revTx">
          <dgm:varLst>
            <dgm:chMax val="0"/>
            <dgm:chPref val="0"/>
          </dgm:varLst>
          <dgm:alg type="tx">
            <dgm:param type="parTxLTRAlign" val="l"/>
            <dgm:param type="txAnchorVert" val="t"/>
          </dgm:alg>
          <dgm:shape xmlns:r="http://schemas.openxmlformats.org/officeDocument/2006/relationships" type="rect" r:blip="" zOrderOff="10">
            <dgm:adjLst/>
          </dgm:shape>
          <dgm:choose name="Name4">
            <dgm:if name="Name5" axis="ch" ptType="node" func="cnt" op="gte" val="1">
              <dgm:presOf axis="des" ptType="node"/>
            </dgm:if>
            <dgm:else name="Name6">
              <dgm:presOf/>
            </dgm:else>
          </dgm:choos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name="ChildAccentShape" styleLbl="trBgShp">
          <dgm:alg type="sp"/>
          <dgm:choose name="Name7">
            <dgm:if name="Name8" axis="ch" ptType="node" func="cnt" op="gte" val="1">
              <dgm:shape xmlns:r="http://schemas.openxmlformats.org/officeDocument/2006/relationships" type="rect" r:blip="" zOrderOff="-10">
                <dgm:adjLst/>
              </dgm:shape>
            </dgm:if>
            <dgm:else name="Name9">
              <dgm:shape xmlns:r="http://schemas.openxmlformats.org/officeDocument/2006/relationships" type="rect" r:blip="" hideGeom="1">
                <dgm:adjLst/>
              </dgm:shape>
            </dgm:else>
          </dgm:choose>
          <dgm:presOf/>
        </dgm:layoutNode>
        <dgm:layoutNode name="Image" styleLbl="align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DF100C-208B-4C90-A6DB-057639CD765A}" type="datetimeFigureOut">
              <a:rPr lang="en-US" smtClean="0"/>
              <a:pPr/>
              <a:t>8/15/2020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3018DC-2B95-4AC1-8CD5-F4921B90538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1264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5E0A745-7509-4CCC-9EDA-F4E753A054F1}" type="slidenum">
              <a:rPr lang="en-US"/>
              <a:pPr fontAlgn="base">
                <a:spcBef>
                  <a:spcPct val="0"/>
                </a:spcBef>
                <a:spcAft>
                  <a:spcPct val="0"/>
                </a:spcAft>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1163B4-E981-4033-9985-225990316A1E}" type="datetime1">
              <a:rPr lang="en-US" smtClean="0"/>
              <a:pPr/>
              <a:t>8/15/2020</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018BD-69FF-4C58-BAF6-9852E7E7F55D}" type="datetime1">
              <a:rPr lang="en-US" smtClean="0"/>
              <a:pPr/>
              <a:t>8/15/2020</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CA183-1428-41D4-AB3B-FD2F91E0AB0F}" type="datetime1">
              <a:rPr lang="en-US" smtClean="0"/>
              <a:pPr/>
              <a:t>8/15/2020</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B44BF4-664A-43FD-BE8D-D2FEC64BBC80}" type="datetime1">
              <a:rPr lang="en-US" smtClean="0"/>
              <a:pPr/>
              <a:t>8/15/2020</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163E9C-4874-458F-8DB6-1F982906477D}" type="datetime1">
              <a:rPr lang="en-US" smtClean="0"/>
              <a:pPr/>
              <a:t>8/15/2020</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C620BA-E0F6-4106-9494-8E31CB7D441F}" type="datetime1">
              <a:rPr lang="en-US" smtClean="0"/>
              <a:pPr/>
              <a:t>8/15/2020</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0B5A79-E898-419D-917D-6241EA7331EB}" type="datetime1">
              <a:rPr lang="en-US" smtClean="0"/>
              <a:pPr/>
              <a:t>8/15/2020</a:t>
            </a:fld>
            <a:endParaRPr lang="en-US"/>
          </a:p>
        </p:txBody>
      </p:sp>
      <p:sp>
        <p:nvSpPr>
          <p:cNvPr id="8" name="Footer Placeholder 7"/>
          <p:cNvSpPr>
            <a:spLocks noGrp="1"/>
          </p:cNvSpPr>
          <p:nvPr>
            <p:ph type="ftr" sz="quarter" idx="11"/>
          </p:nvPr>
        </p:nvSpPr>
        <p:spPr/>
        <p:txBody>
          <a:bodyPr/>
          <a:lstStyle/>
          <a:p>
            <a:r>
              <a:rPr lang="en-US" smtClean="0"/>
              <a:t>Biochemistry For Medics</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25C611-4702-465B-B99F-49946B9D7362}" type="datetime1">
              <a:rPr lang="en-US" smtClean="0"/>
              <a:pPr/>
              <a:t>8/15/2020</a:t>
            </a:fld>
            <a:endParaRPr lang="en-US"/>
          </a:p>
        </p:txBody>
      </p:sp>
      <p:sp>
        <p:nvSpPr>
          <p:cNvPr id="4" name="Footer Placeholder 3"/>
          <p:cNvSpPr>
            <a:spLocks noGrp="1"/>
          </p:cNvSpPr>
          <p:nvPr>
            <p:ph type="ftr" sz="quarter" idx="11"/>
          </p:nvPr>
        </p:nvSpPr>
        <p:spPr/>
        <p:txBody>
          <a:bodyPr/>
          <a:lstStyle/>
          <a:p>
            <a:r>
              <a:rPr lang="en-US" smtClean="0"/>
              <a:t>Biochemistry For Medics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85729-9841-4470-BC8B-FED2934E1EBE}" type="datetime1">
              <a:rPr lang="en-US" smtClean="0"/>
              <a:pPr/>
              <a:t>8/15/2020</a:t>
            </a:fld>
            <a:endParaRPr lang="en-US"/>
          </a:p>
        </p:txBody>
      </p:sp>
      <p:sp>
        <p:nvSpPr>
          <p:cNvPr id="3" name="Footer Placeholder 2"/>
          <p:cNvSpPr>
            <a:spLocks noGrp="1"/>
          </p:cNvSpPr>
          <p:nvPr>
            <p:ph type="ftr" sz="quarter" idx="11"/>
          </p:nvPr>
        </p:nvSpPr>
        <p:spPr/>
        <p:txBody>
          <a:bodyPr/>
          <a:lstStyle/>
          <a:p>
            <a:r>
              <a:rPr lang="en-US" smtClean="0"/>
              <a:t>Biochemistry For Medics</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2C365A-8225-4B36-B36C-29A59AA3EF5F}" type="datetime1">
              <a:rPr lang="en-US" smtClean="0"/>
              <a:pPr/>
              <a:t>8/15/2020</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EFB0021-0882-447B-9609-54AED4A1C9BA}" type="datetime1">
              <a:rPr lang="en-US" smtClean="0"/>
              <a:pPr/>
              <a:t>8/15/2020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Biochemistry For Medics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smtClean="0"/>
              <a:t>Biochemistry For Medics</a:t>
            </a: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D74A9D9-DF29-4DBF-83D1-D4C48DB414D2}" type="datetime1">
              <a:rPr lang="en-US" smtClean="0"/>
              <a:pPr/>
              <a:t>8/15/2020</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8.png"/><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direct.com/science/journal/01688227" TargetMode="External"/><Relationship Id="rId2" Type="http://schemas.openxmlformats.org/officeDocument/2006/relationships/hyperlink" Target="http://www.sciencedirect.com/science/article/pii/S0168822796013320" TargetMode="External"/><Relationship Id="rId1" Type="http://schemas.openxmlformats.org/officeDocument/2006/relationships/slideLayout" Target="../slideLayouts/slideLayout2.xml"/><Relationship Id="rId4" Type="http://schemas.openxmlformats.org/officeDocument/2006/relationships/hyperlink" Target="http://www.sciencedirect.com/science/journal/01688227/34/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47800"/>
            <a:ext cx="7543800" cy="1066801"/>
          </a:xfrm>
        </p:spPr>
        <p:txBody>
          <a:bodyPr/>
          <a:lstStyle/>
          <a:p>
            <a:pPr algn="ctr"/>
            <a:r>
              <a:rPr lang="en-US" sz="3000" b="1" dirty="0" smtClean="0"/>
              <a:t>KETOSIS- </a:t>
            </a:r>
            <a:br>
              <a:rPr lang="en-US" sz="3000" b="1" dirty="0" smtClean="0"/>
            </a:br>
            <a:r>
              <a:rPr lang="en-US" sz="3000" b="1" dirty="0" smtClean="0"/>
              <a:t>CAUSES AND CONSEQUENCES</a:t>
            </a:r>
            <a:endParaRPr lang="en-US" sz="3000" b="1"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8" name="Subtitle 7"/>
          <p:cNvSpPr>
            <a:spLocks noGrp="1"/>
          </p:cNvSpPr>
          <p:nvPr>
            <p:ph type="subTitle" idx="1"/>
          </p:nvPr>
        </p:nvSpPr>
        <p:spPr>
          <a:xfrm>
            <a:off x="685800" y="3657600"/>
            <a:ext cx="6461760" cy="1219200"/>
          </a:xfrm>
        </p:spPr>
        <p:txBody>
          <a:bodyPr/>
          <a:lstStyle/>
          <a:p>
            <a:pPr algn="ctr"/>
            <a:r>
              <a:rPr lang="en-US" sz="2600" b="1" dirty="0" smtClean="0"/>
              <a:t>DR ROSHNI SADARIA</a:t>
            </a:r>
            <a:endParaRPr lang="en-US" sz="2600" b="1" dirty="0" smtClean="0"/>
          </a:p>
          <a:p>
            <a:pPr algn="ctr"/>
            <a:endParaRPr lang="en-US" dirty="0"/>
          </a:p>
        </p:txBody>
      </p:sp>
    </p:spTree>
    <p:extLst>
      <p:ext uri="{BB962C8B-B14F-4D97-AF65-F5344CB8AC3E}">
        <p14:creationId xmlns="" xmlns:p14="http://schemas.microsoft.com/office/powerpoint/2010/main" val="4183192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2" y="457201"/>
            <a:ext cx="1555169" cy="461665"/>
          </a:xfrm>
          <a:prstGeom prst="rect">
            <a:avLst/>
          </a:prstGeom>
          <a:solidFill>
            <a:schemeClr val="bg1">
              <a:lumMod val="50000"/>
            </a:schemeClr>
          </a:solidFill>
        </p:spPr>
        <p:txBody>
          <a:bodyPr wrap="none">
            <a:spAutoFit/>
          </a:bodyPr>
          <a:lstStyle/>
          <a:p>
            <a:pPr fontAlgn="auto">
              <a:spcBef>
                <a:spcPts val="0"/>
              </a:spcBef>
              <a:spcAft>
                <a:spcPts val="0"/>
              </a:spcAft>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Acetyl-CoA</a:t>
            </a:r>
          </a:p>
        </p:txBody>
      </p:sp>
      <p:sp>
        <p:nvSpPr>
          <p:cNvPr id="3" name="TextBox 2"/>
          <p:cNvSpPr txBox="1"/>
          <p:nvPr/>
        </p:nvSpPr>
        <p:spPr>
          <a:xfrm>
            <a:off x="5226633" y="457201"/>
            <a:ext cx="1555169" cy="461665"/>
          </a:xfrm>
          <a:prstGeom prst="rect">
            <a:avLst/>
          </a:prstGeom>
          <a:solidFill>
            <a:schemeClr val="bg1">
              <a:lumMod val="50000"/>
            </a:schemeClr>
          </a:solidFill>
        </p:spPr>
        <p:txBody>
          <a:bodyPr wrap="none">
            <a:spAutoFit/>
          </a:bodyPr>
          <a:lstStyle/>
          <a:p>
            <a:pPr fontAlgn="auto">
              <a:spcBef>
                <a:spcPts val="0"/>
              </a:spcBef>
              <a:spcAft>
                <a:spcPts val="0"/>
              </a:spcAft>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Acetyl-CoA</a:t>
            </a:r>
          </a:p>
        </p:txBody>
      </p:sp>
      <p:sp>
        <p:nvSpPr>
          <p:cNvPr id="4" name="Plus 3"/>
          <p:cNvSpPr/>
          <p:nvPr/>
        </p:nvSpPr>
        <p:spPr>
          <a:xfrm>
            <a:off x="4114800" y="304800"/>
            <a:ext cx="609600" cy="609600"/>
          </a:xfrm>
          <a:prstGeom prst="mathPlus">
            <a:avLst/>
          </a:prstGeom>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endParaRPr lang="en-US"/>
          </a:p>
        </p:txBody>
      </p:sp>
      <p:sp>
        <p:nvSpPr>
          <p:cNvPr id="6" name="TextBox 5"/>
          <p:cNvSpPr txBox="1"/>
          <p:nvPr/>
        </p:nvSpPr>
        <p:spPr>
          <a:xfrm>
            <a:off x="3678507" y="2209800"/>
            <a:ext cx="1942006" cy="400110"/>
          </a:xfrm>
          <a:prstGeom prst="rect">
            <a:avLst/>
          </a:prstGeom>
          <a:solidFill>
            <a:schemeClr val="bg1">
              <a:lumMod val="95000"/>
            </a:schemeClr>
          </a:solidFill>
        </p:spPr>
        <p:txBody>
          <a:bodyPr wrap="none">
            <a:spAutoFit/>
          </a:bodyPr>
          <a:lstStyle/>
          <a:p>
            <a:pPr fontAlgn="auto">
              <a:spcBef>
                <a:spcPts val="0"/>
              </a:spcBef>
              <a:spcAft>
                <a:spcPts val="0"/>
              </a:spcAft>
              <a:defRPr/>
            </a:pPr>
            <a:r>
              <a:rPr lang="en-US" sz="20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cs typeface="+mn-cs"/>
              </a:rPr>
              <a:t>Acetoacetyl</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cs typeface="+mn-cs"/>
              </a:rPr>
              <a:t>-CoA</a:t>
            </a:r>
          </a:p>
        </p:txBody>
      </p:sp>
      <p:sp>
        <p:nvSpPr>
          <p:cNvPr id="7" name="TextBox 6"/>
          <p:cNvSpPr txBox="1"/>
          <p:nvPr/>
        </p:nvSpPr>
        <p:spPr>
          <a:xfrm>
            <a:off x="3886200" y="3429000"/>
            <a:ext cx="1242648" cy="400110"/>
          </a:xfrm>
          <a:prstGeom prst="rect">
            <a:avLst/>
          </a:prstGeom>
          <a:solidFill>
            <a:schemeClr val="accent3">
              <a:lumMod val="20000"/>
              <a:lumOff val="80000"/>
            </a:schemeClr>
          </a:solidFill>
        </p:spPr>
        <p:txBody>
          <a:bodyPr wrap="none">
            <a:spAutoFit/>
          </a:bodyPr>
          <a:lstStyle/>
          <a:p>
            <a:pPr fontAlgn="auto">
              <a:spcBef>
                <a:spcPts val="0"/>
              </a:spcBef>
              <a:spcAft>
                <a:spcPts val="0"/>
              </a:spcAft>
              <a:defRPr/>
            </a:pP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cs typeface="+mn-cs"/>
              </a:rPr>
              <a:t>HMG-CoA</a:t>
            </a:r>
          </a:p>
        </p:txBody>
      </p:sp>
      <p:sp>
        <p:nvSpPr>
          <p:cNvPr id="8" name="TextBox 7"/>
          <p:cNvSpPr txBox="1"/>
          <p:nvPr/>
        </p:nvSpPr>
        <p:spPr>
          <a:xfrm>
            <a:off x="3733802" y="4648201"/>
            <a:ext cx="1901161" cy="461665"/>
          </a:xfrm>
          <a:prstGeom prst="rect">
            <a:avLst/>
          </a:prstGeom>
          <a:solidFill>
            <a:schemeClr val="tx2">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spAutoFit/>
          </a:bodyPr>
          <a:lstStyle/>
          <a:p>
            <a:pPr fontAlgn="auto">
              <a:spcBef>
                <a:spcPts val="0"/>
              </a:spcBef>
              <a:spcAft>
                <a:spcPts val="0"/>
              </a:spcAft>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Acetoacetate </a:t>
            </a:r>
          </a:p>
        </p:txBody>
      </p:sp>
      <p:cxnSp>
        <p:nvCxnSpPr>
          <p:cNvPr id="10" name="Straight Arrow Connector 9"/>
          <p:cNvCxnSpPr/>
          <p:nvPr/>
        </p:nvCxnSpPr>
        <p:spPr>
          <a:xfrm rot="5400000">
            <a:off x="4002089" y="1638300"/>
            <a:ext cx="989012" cy="1588"/>
          </a:xfrm>
          <a:prstGeom prst="straightConnector1">
            <a:avLst/>
          </a:prstGeom>
          <a:ln>
            <a:headEnd type="arrow"/>
            <a:tailEnd type="arrow"/>
          </a:ln>
        </p:spPr>
        <p:style>
          <a:lnRef idx="2">
            <a:schemeClr val="accent5"/>
          </a:lnRef>
          <a:fillRef idx="0">
            <a:schemeClr val="accent5"/>
          </a:fillRef>
          <a:effectRef idx="1">
            <a:schemeClr val="accent5"/>
          </a:effectRef>
          <a:fontRef idx="minor">
            <a:schemeClr val="tx1"/>
          </a:fontRef>
        </p:style>
      </p:cxnSp>
      <p:sp>
        <p:nvSpPr>
          <p:cNvPr id="15" name="TextBox 14"/>
          <p:cNvSpPr txBox="1"/>
          <p:nvPr/>
        </p:nvSpPr>
        <p:spPr>
          <a:xfrm>
            <a:off x="838200" y="6019801"/>
            <a:ext cx="1290866" cy="461665"/>
          </a:xfrm>
          <a:prstGeom prst="rect">
            <a:avLst/>
          </a:prstGeom>
          <a:solidFill>
            <a:srgbClr val="00B0F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spAutoFit/>
          </a:bodyPr>
          <a:lstStyle/>
          <a:p>
            <a:pPr fontAlgn="auto">
              <a:spcBef>
                <a:spcPts val="0"/>
              </a:spcBef>
              <a:spcAft>
                <a:spcPts val="0"/>
              </a:spcAft>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Acetone </a:t>
            </a:r>
          </a:p>
        </p:txBody>
      </p:sp>
      <p:sp>
        <p:nvSpPr>
          <p:cNvPr id="16" name="TextBox 15"/>
          <p:cNvSpPr txBox="1"/>
          <p:nvPr/>
        </p:nvSpPr>
        <p:spPr>
          <a:xfrm>
            <a:off x="6400802" y="5939137"/>
            <a:ext cx="2522037" cy="461665"/>
          </a:xfrm>
          <a:prstGeom prst="rect">
            <a:avLst/>
          </a:prstGeom>
          <a:solidFill>
            <a:schemeClr val="accent5">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spAutoFit/>
          </a:bodyPr>
          <a:lstStyle/>
          <a:p>
            <a:pPr fontAlgn="auto">
              <a:spcBef>
                <a:spcPts val="0"/>
              </a:spcBef>
              <a:spcAft>
                <a:spcPts val="0"/>
              </a:spcAft>
              <a:defRPr/>
            </a:pPr>
            <a:r>
              <a:rPr lang="el-GR"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a:cs typeface="Times New Roman"/>
              </a:rPr>
              <a:t>β</a:t>
            </a: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a:t>
            </a:r>
            <a:r>
              <a:rPr lang="en-US" sz="24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Hydroxybutyrate</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endParaRPr>
          </a:p>
        </p:txBody>
      </p:sp>
      <p:cxnSp>
        <p:nvCxnSpPr>
          <p:cNvPr id="18" name="Straight Arrow Connector 17"/>
          <p:cNvCxnSpPr/>
          <p:nvPr/>
        </p:nvCxnSpPr>
        <p:spPr>
          <a:xfrm rot="5400000">
            <a:off x="4152901" y="3009900"/>
            <a:ext cx="687388" cy="158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1" name="Straight Arrow Connector 20"/>
          <p:cNvCxnSpPr/>
          <p:nvPr/>
        </p:nvCxnSpPr>
        <p:spPr>
          <a:xfrm rot="5400000">
            <a:off x="4152901" y="4151313"/>
            <a:ext cx="687388" cy="158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5" name="Straight Arrow Connector 24"/>
          <p:cNvCxnSpPr/>
          <p:nvPr/>
        </p:nvCxnSpPr>
        <p:spPr>
          <a:xfrm rot="10800000" flipV="1">
            <a:off x="1676400" y="4876800"/>
            <a:ext cx="1905000" cy="99060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34" name="TextBox 33"/>
          <p:cNvSpPr txBox="1"/>
          <p:nvPr/>
        </p:nvSpPr>
        <p:spPr>
          <a:xfrm>
            <a:off x="2393027" y="1371600"/>
            <a:ext cx="894797" cy="369332"/>
          </a:xfrm>
          <a:prstGeom prst="rect">
            <a:avLst/>
          </a:prstGeom>
          <a:noFill/>
        </p:spPr>
        <p:txBody>
          <a:bodyPr wrap="none">
            <a:spAutoFit/>
          </a:bodyPr>
          <a:lstStyle/>
          <a:p>
            <a:pPr fontAlgn="auto">
              <a:spcBef>
                <a:spcPts val="0"/>
              </a:spcBef>
              <a:spcAft>
                <a:spcPts val="0"/>
              </a:spcAft>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cs typeface="+mn-cs"/>
              </a:rPr>
              <a:t>CoA-SH</a:t>
            </a:r>
          </a:p>
        </p:txBody>
      </p:sp>
      <p:sp>
        <p:nvSpPr>
          <p:cNvPr id="49" name="Curved Left Arrow 48"/>
          <p:cNvSpPr/>
          <p:nvPr/>
        </p:nvSpPr>
        <p:spPr>
          <a:xfrm>
            <a:off x="2743200" y="2590800"/>
            <a:ext cx="1752600" cy="838200"/>
          </a:xfrm>
          <a:prstGeom prst="curvedLeftArrow">
            <a:avLst>
              <a:gd name="adj1" fmla="val 0"/>
              <a:gd name="adj2" fmla="val 50000"/>
              <a:gd name="adj3" fmla="val 1704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50" name="Curved Left Arrow 49"/>
          <p:cNvSpPr/>
          <p:nvPr/>
        </p:nvSpPr>
        <p:spPr>
          <a:xfrm rot="4841359">
            <a:off x="3794126" y="1112838"/>
            <a:ext cx="284162" cy="1135063"/>
          </a:xfrm>
          <a:prstGeom prst="curvedLeftArrow">
            <a:avLst>
              <a:gd name="adj1" fmla="val 0"/>
              <a:gd name="adj2" fmla="val 50000"/>
              <a:gd name="adj3" fmla="val 1619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51" name="TextBox 50"/>
          <p:cNvSpPr txBox="1"/>
          <p:nvPr/>
        </p:nvSpPr>
        <p:spPr>
          <a:xfrm>
            <a:off x="1066802" y="2133601"/>
            <a:ext cx="1555169" cy="461665"/>
          </a:xfrm>
          <a:prstGeom prst="rect">
            <a:avLst/>
          </a:prstGeom>
          <a:solidFill>
            <a:schemeClr val="bg1">
              <a:lumMod val="50000"/>
            </a:schemeClr>
          </a:solidFill>
        </p:spPr>
        <p:txBody>
          <a:bodyPr wrap="none">
            <a:spAutoFit/>
          </a:bodyPr>
          <a:lstStyle/>
          <a:p>
            <a:pPr fontAlgn="auto">
              <a:spcBef>
                <a:spcPts val="0"/>
              </a:spcBef>
              <a:spcAft>
                <a:spcPts val="0"/>
              </a:spcAft>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Acetyl-CoA</a:t>
            </a:r>
          </a:p>
        </p:txBody>
      </p:sp>
      <p:sp>
        <p:nvSpPr>
          <p:cNvPr id="52" name="TextBox 51"/>
          <p:cNvSpPr txBox="1"/>
          <p:nvPr/>
        </p:nvSpPr>
        <p:spPr>
          <a:xfrm>
            <a:off x="1772205" y="3048000"/>
            <a:ext cx="894797" cy="369332"/>
          </a:xfrm>
          <a:prstGeom prst="rect">
            <a:avLst/>
          </a:prstGeom>
          <a:noFill/>
        </p:spPr>
        <p:txBody>
          <a:bodyPr wrap="none">
            <a:spAutoFit/>
          </a:bodyPr>
          <a:lstStyle/>
          <a:p>
            <a:pPr fontAlgn="auto">
              <a:spcBef>
                <a:spcPts val="0"/>
              </a:spcBef>
              <a:spcAft>
                <a:spcPts val="0"/>
              </a:spcAft>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cs typeface="+mn-cs"/>
              </a:rPr>
              <a:t>CoA-SH</a:t>
            </a:r>
          </a:p>
        </p:txBody>
      </p:sp>
      <p:sp>
        <p:nvSpPr>
          <p:cNvPr id="54" name="TextBox 53"/>
          <p:cNvSpPr txBox="1"/>
          <p:nvPr/>
        </p:nvSpPr>
        <p:spPr>
          <a:xfrm>
            <a:off x="5410201" y="2667000"/>
            <a:ext cx="564578" cy="369332"/>
          </a:xfrm>
          <a:prstGeom prst="rect">
            <a:avLst/>
          </a:prstGeom>
          <a:noFill/>
        </p:spPr>
        <p:txBody>
          <a:bodyPr wrap="none">
            <a:spAutoFit/>
          </a:bodyPr>
          <a:lstStyle/>
          <a:p>
            <a:pPr fontAlgn="auto">
              <a:spcBef>
                <a:spcPts val="0"/>
              </a:spcBef>
              <a:spcAft>
                <a:spcPts val="0"/>
              </a:spcAft>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cs typeface="+mn-cs"/>
              </a:rPr>
              <a:t>H</a:t>
            </a:r>
            <a:r>
              <a:rPr lang="en-US" b="1" baseline="-25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cs typeface="+mn-cs"/>
              </a:rPr>
              <a:t>2</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cs typeface="+mn-cs"/>
              </a:rPr>
              <a:t>O</a:t>
            </a:r>
          </a:p>
        </p:txBody>
      </p:sp>
      <p:cxnSp>
        <p:nvCxnSpPr>
          <p:cNvPr id="56" name="Straight Connector 55"/>
          <p:cNvCxnSpPr/>
          <p:nvPr/>
        </p:nvCxnSpPr>
        <p:spPr>
          <a:xfrm rot="10800000" flipV="1">
            <a:off x="4495800" y="2895600"/>
            <a:ext cx="838200" cy="304800"/>
          </a:xfrm>
          <a:prstGeom prst="line">
            <a:avLst/>
          </a:prstGeom>
        </p:spPr>
        <p:style>
          <a:lnRef idx="2">
            <a:schemeClr val="accent1"/>
          </a:lnRef>
          <a:fillRef idx="0">
            <a:schemeClr val="accent1"/>
          </a:fillRef>
          <a:effectRef idx="1">
            <a:schemeClr val="accent1"/>
          </a:effectRef>
          <a:fontRef idx="minor">
            <a:schemeClr val="tx1"/>
          </a:fontRef>
        </p:style>
      </p:cxnSp>
      <p:sp>
        <p:nvSpPr>
          <p:cNvPr id="61" name="Curved Left Arrow 60"/>
          <p:cNvSpPr/>
          <p:nvPr/>
        </p:nvSpPr>
        <p:spPr>
          <a:xfrm rot="4841359">
            <a:off x="3794126" y="3695701"/>
            <a:ext cx="284164" cy="1135063"/>
          </a:xfrm>
          <a:prstGeom prst="curvedLeftArrow">
            <a:avLst>
              <a:gd name="adj1" fmla="val 0"/>
              <a:gd name="adj2" fmla="val 50000"/>
              <a:gd name="adj3" fmla="val 1619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62" name="TextBox 61"/>
          <p:cNvSpPr txBox="1"/>
          <p:nvPr/>
        </p:nvSpPr>
        <p:spPr>
          <a:xfrm>
            <a:off x="1721433" y="4034137"/>
            <a:ext cx="1555169" cy="461665"/>
          </a:xfrm>
          <a:prstGeom prst="rect">
            <a:avLst/>
          </a:prstGeom>
          <a:solidFill>
            <a:schemeClr val="bg1">
              <a:lumMod val="50000"/>
            </a:schemeClr>
          </a:solidFill>
        </p:spPr>
        <p:txBody>
          <a:bodyPr wrap="none">
            <a:spAutoFit/>
          </a:bodyPr>
          <a:lstStyle/>
          <a:p>
            <a:pPr fontAlgn="auto">
              <a:spcBef>
                <a:spcPts val="0"/>
              </a:spcBef>
              <a:spcAft>
                <a:spcPts val="0"/>
              </a:spcAft>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Acetyl-CoA</a:t>
            </a:r>
          </a:p>
        </p:txBody>
      </p:sp>
      <p:sp>
        <p:nvSpPr>
          <p:cNvPr id="63" name="Curved Left Arrow 62"/>
          <p:cNvSpPr/>
          <p:nvPr/>
        </p:nvSpPr>
        <p:spPr>
          <a:xfrm rot="20464522" flipH="1">
            <a:off x="6245897" y="4218883"/>
            <a:ext cx="1184852" cy="1637426"/>
          </a:xfrm>
          <a:prstGeom prst="curvedLeftArrow">
            <a:avLst>
              <a:gd name="adj1" fmla="val 0"/>
              <a:gd name="adj2" fmla="val 50000"/>
              <a:gd name="adj3" fmla="val 1704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64" name="TextBox 63"/>
          <p:cNvSpPr txBox="1"/>
          <p:nvPr/>
        </p:nvSpPr>
        <p:spPr>
          <a:xfrm>
            <a:off x="7162800" y="3733800"/>
            <a:ext cx="1219200" cy="369332"/>
          </a:xfrm>
          <a:prstGeom prst="rect">
            <a:avLst/>
          </a:prstGeom>
          <a:noFill/>
        </p:spPr>
        <p:txBody>
          <a:bodyPr>
            <a:spAutoFit/>
          </a:bodyPr>
          <a:lstStyle/>
          <a:p>
            <a:pPr fontAlgn="auto">
              <a:spcBef>
                <a:spcPts val="0"/>
              </a:spcBef>
              <a:spcAft>
                <a:spcPts val="0"/>
              </a:spcAft>
              <a:defRPr/>
            </a:pPr>
            <a:r>
              <a:rPr lang="en-US" dirty="0">
                <a:ln w="10160">
                  <a:solidFill>
                    <a:srgbClr val="FF0000"/>
                  </a:solidFill>
                  <a:prstDash val="solid"/>
                </a:ln>
                <a:solidFill>
                  <a:srgbClr val="FFFFFF"/>
                </a:solidFill>
                <a:effectLst>
                  <a:outerShdw blurRad="38100" dist="32000" dir="5400000" algn="tl">
                    <a:srgbClr val="000000">
                      <a:alpha val="30000"/>
                    </a:srgbClr>
                  </a:outerShdw>
                </a:effectLst>
                <a:latin typeface="+mn-lt"/>
                <a:cs typeface="+mn-cs"/>
              </a:rPr>
              <a:t>NADH+H</a:t>
            </a:r>
            <a:r>
              <a:rPr lang="en-US" baseline="30000" dirty="0">
                <a:ln w="10160">
                  <a:solidFill>
                    <a:srgbClr val="FF0000"/>
                  </a:solidFill>
                  <a:prstDash val="solid"/>
                </a:ln>
                <a:solidFill>
                  <a:srgbClr val="FFFFFF"/>
                </a:solidFill>
                <a:effectLst>
                  <a:outerShdw blurRad="38100" dist="32000" dir="5400000" algn="tl">
                    <a:srgbClr val="000000">
                      <a:alpha val="30000"/>
                    </a:srgbClr>
                  </a:outerShdw>
                </a:effectLst>
                <a:latin typeface="+mn-lt"/>
                <a:cs typeface="+mn-cs"/>
              </a:rPr>
              <a:t>+</a:t>
            </a:r>
          </a:p>
        </p:txBody>
      </p:sp>
      <p:sp>
        <p:nvSpPr>
          <p:cNvPr id="65" name="TextBox 64"/>
          <p:cNvSpPr txBox="1"/>
          <p:nvPr/>
        </p:nvSpPr>
        <p:spPr>
          <a:xfrm>
            <a:off x="7543800" y="4953000"/>
            <a:ext cx="609462" cy="369332"/>
          </a:xfrm>
          <a:prstGeom prst="rect">
            <a:avLst/>
          </a:prstGeom>
          <a:noFill/>
        </p:spPr>
        <p:txBody>
          <a:bodyPr wrap="none">
            <a:spAutoFit/>
          </a:bodyPr>
          <a:lstStyle/>
          <a:p>
            <a:pPr fontAlgn="auto">
              <a:spcBef>
                <a:spcPts val="0"/>
              </a:spcBef>
              <a:spcAft>
                <a:spcPts val="0"/>
              </a:spcAft>
              <a:defRPr/>
            </a:pPr>
            <a:r>
              <a:rPr lang="en-US" dirty="0">
                <a:ln w="10160">
                  <a:solidFill>
                    <a:srgbClr val="FF0000"/>
                  </a:solidFill>
                  <a:prstDash val="solid"/>
                </a:ln>
                <a:solidFill>
                  <a:srgbClr val="FFFFFF"/>
                </a:solidFill>
                <a:effectLst>
                  <a:outerShdw blurRad="38100" dist="32000" dir="5400000" algn="tl">
                    <a:srgbClr val="000000">
                      <a:alpha val="30000"/>
                    </a:srgbClr>
                  </a:outerShdw>
                </a:effectLst>
                <a:latin typeface="+mn-lt"/>
                <a:cs typeface="+mn-cs"/>
              </a:rPr>
              <a:t>NAD</a:t>
            </a:r>
          </a:p>
        </p:txBody>
      </p:sp>
      <p:sp>
        <p:nvSpPr>
          <p:cNvPr id="66" name="Curved Left Arrow 65"/>
          <p:cNvSpPr/>
          <p:nvPr/>
        </p:nvSpPr>
        <p:spPr>
          <a:xfrm rot="6009607">
            <a:off x="2016126" y="4929189"/>
            <a:ext cx="234950" cy="885825"/>
          </a:xfrm>
          <a:prstGeom prst="curvedLeftArrow">
            <a:avLst>
              <a:gd name="adj1" fmla="val 0"/>
              <a:gd name="adj2" fmla="val 50000"/>
              <a:gd name="adj3" fmla="val 1619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67" name="TextBox 66"/>
          <p:cNvSpPr txBox="1"/>
          <p:nvPr/>
        </p:nvSpPr>
        <p:spPr>
          <a:xfrm>
            <a:off x="1295400" y="4800600"/>
            <a:ext cx="536878" cy="369332"/>
          </a:xfrm>
          <a:prstGeom prst="rect">
            <a:avLst/>
          </a:prstGeom>
          <a:noFill/>
        </p:spPr>
        <p:txBody>
          <a:bodyPr wrap="none">
            <a:spAutoFit/>
          </a:bodyPr>
          <a:lstStyle/>
          <a:p>
            <a:pPr fontAlgn="auto">
              <a:spcBef>
                <a:spcPts val="0"/>
              </a:spcBef>
              <a:spcAft>
                <a:spcPts val="0"/>
              </a:spcAft>
              <a:defRPr/>
            </a:pPr>
            <a:r>
              <a:rPr lang="en-US" dirty="0">
                <a:ln w="10160">
                  <a:solidFill>
                    <a:schemeClr val="tx1">
                      <a:lumMod val="95000"/>
                      <a:lumOff val="5000"/>
                    </a:schemeClr>
                  </a:solidFill>
                  <a:prstDash val="solid"/>
                </a:ln>
                <a:solidFill>
                  <a:srgbClr val="FFFFFF"/>
                </a:solidFill>
                <a:effectLst>
                  <a:outerShdw blurRad="38100" dist="32000" dir="5400000" algn="tl">
                    <a:srgbClr val="000000">
                      <a:alpha val="30000"/>
                    </a:srgbClr>
                  </a:outerShdw>
                </a:effectLst>
                <a:latin typeface="+mn-lt"/>
                <a:cs typeface="+mn-cs"/>
              </a:rPr>
              <a:t>CO</a:t>
            </a:r>
            <a:r>
              <a:rPr lang="en-US" baseline="-25000" dirty="0">
                <a:ln w="10160">
                  <a:solidFill>
                    <a:schemeClr val="tx1">
                      <a:lumMod val="95000"/>
                      <a:lumOff val="5000"/>
                    </a:schemeClr>
                  </a:solidFill>
                  <a:prstDash val="solid"/>
                </a:ln>
                <a:solidFill>
                  <a:srgbClr val="FFFFFF"/>
                </a:solidFill>
                <a:effectLst>
                  <a:outerShdw blurRad="38100" dist="32000" dir="5400000" algn="tl">
                    <a:srgbClr val="000000">
                      <a:alpha val="30000"/>
                    </a:srgbClr>
                  </a:outerShdw>
                </a:effectLst>
                <a:latin typeface="+mn-lt"/>
                <a:cs typeface="+mn-cs"/>
              </a:rPr>
              <a:t>2</a:t>
            </a:r>
          </a:p>
        </p:txBody>
      </p:sp>
      <p:sp>
        <p:nvSpPr>
          <p:cNvPr id="68" name="TextBox 67"/>
          <p:cNvSpPr txBox="1"/>
          <p:nvPr/>
        </p:nvSpPr>
        <p:spPr>
          <a:xfrm>
            <a:off x="4648202" y="1371600"/>
            <a:ext cx="1031051" cy="369332"/>
          </a:xfrm>
          <a:prstGeom prst="rect">
            <a:avLst/>
          </a:prstGeom>
          <a:noFill/>
        </p:spPr>
        <p:txBody>
          <a:bodyPr wrap="none">
            <a:spAutoFit/>
          </a:bodyPr>
          <a:lstStyle/>
          <a:p>
            <a:pPr fontAlgn="auto">
              <a:spcBef>
                <a:spcPts val="0"/>
              </a:spcBef>
              <a:spcAft>
                <a:spcPts val="0"/>
              </a:spcAft>
              <a:defRPr/>
            </a:pPr>
            <a:r>
              <a:rPr lang="en-US"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Thiolase</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 </a:t>
            </a:r>
          </a:p>
        </p:txBody>
      </p:sp>
      <p:sp>
        <p:nvSpPr>
          <p:cNvPr id="69" name="TextBox 68"/>
          <p:cNvSpPr txBox="1"/>
          <p:nvPr/>
        </p:nvSpPr>
        <p:spPr>
          <a:xfrm>
            <a:off x="2362200" y="2667000"/>
            <a:ext cx="2030556" cy="369332"/>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Bef>
                <a:spcPts val="0"/>
              </a:spcBef>
              <a:spcAft>
                <a:spcPts val="0"/>
              </a:spcAft>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cs typeface="+mn-cs"/>
              </a:rPr>
              <a:t>HMG-CoA synthase</a:t>
            </a:r>
          </a:p>
        </p:txBody>
      </p:sp>
      <p:sp>
        <p:nvSpPr>
          <p:cNvPr id="70" name="TextBox 69"/>
          <p:cNvSpPr txBox="1"/>
          <p:nvPr/>
        </p:nvSpPr>
        <p:spPr>
          <a:xfrm>
            <a:off x="4572000" y="4038600"/>
            <a:ext cx="1753750" cy="369332"/>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HMG-CoA </a:t>
            </a:r>
            <a:r>
              <a:rPr lang="en-US"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lyase</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71" name="TextBox 70"/>
          <p:cNvSpPr txBox="1"/>
          <p:nvPr/>
        </p:nvSpPr>
        <p:spPr>
          <a:xfrm>
            <a:off x="6858002" y="4251961"/>
            <a:ext cx="2035365" cy="646331"/>
          </a:xfrm>
          <a:prstGeom prst="rect">
            <a:avLst/>
          </a:prstGeom>
          <a:noFill/>
        </p:spPr>
        <p:txBody>
          <a:bodyPr wrap="none">
            <a:spAutoFit/>
          </a:bodyPr>
          <a:lstStyle/>
          <a:p>
            <a:pPr fontAlgn="auto">
              <a:spcBef>
                <a:spcPts val="0"/>
              </a:spcBef>
              <a:spcAft>
                <a:spcPts val="0"/>
              </a:spcAft>
              <a:defRPr/>
            </a:pPr>
            <a:r>
              <a:rPr lang="el-G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a:cs typeface="Times New Roman"/>
              </a:rPr>
              <a:t>β</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a:t>
            </a:r>
            <a:r>
              <a:rPr lang="en-US"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Hydroxybutyrate</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 </a:t>
            </a:r>
          </a:p>
          <a:p>
            <a:pPr fontAlgn="auto">
              <a:spcBef>
                <a:spcPts val="0"/>
              </a:spcBef>
              <a:spcAft>
                <a:spcPts val="0"/>
              </a:spcAft>
              <a:defRPr/>
            </a:pP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dehydrogenase</a:t>
            </a:r>
          </a:p>
        </p:txBody>
      </p:sp>
      <p:cxnSp>
        <p:nvCxnSpPr>
          <p:cNvPr id="33" name="Straight Arrow Connector 32"/>
          <p:cNvCxnSpPr>
            <a:endCxn id="16" idx="0"/>
          </p:cNvCxnSpPr>
          <p:nvPr/>
        </p:nvCxnSpPr>
        <p:spPr>
          <a:xfrm>
            <a:off x="5694078" y="4949186"/>
            <a:ext cx="1967743" cy="989951"/>
          </a:xfrm>
          <a:prstGeom prst="straightConnector1">
            <a:avLst/>
          </a:prstGeom>
          <a:ln>
            <a:headEnd type="arrow"/>
            <a:tailEnd type="arrow"/>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 xmlns:p14="http://schemas.microsoft.com/office/powerpoint/2010/main" val="276562157"/>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nodeType="afterGroup">
                            <p:stCondLst>
                              <p:cond delay="1000"/>
                            </p:stCondLst>
                            <p:childTnLst>
                              <p:par>
                                <p:cTn id="14" presetID="5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1000" fill="hold"/>
                                        <p:tgtEl>
                                          <p:spTgt spid="3"/>
                                        </p:tgtEl>
                                        <p:attrNameLst>
                                          <p:attrName>ppt_w</p:attrName>
                                        </p:attrNameLst>
                                      </p:cBhvr>
                                      <p:tavLst>
                                        <p:tav tm="0">
                                          <p:val>
                                            <p:strVal val="#ppt_w*0.70"/>
                                          </p:val>
                                        </p:tav>
                                        <p:tav tm="100000">
                                          <p:val>
                                            <p:strVal val="#ppt_w"/>
                                          </p:val>
                                        </p:tav>
                                      </p:tavLst>
                                    </p:anim>
                                    <p:anim calcmode="lin" valueType="num">
                                      <p:cBhvr>
                                        <p:cTn id="17" dur="1000" fill="hold"/>
                                        <p:tgtEl>
                                          <p:spTgt spid="3"/>
                                        </p:tgtEl>
                                        <p:attrNameLst>
                                          <p:attrName>ppt_h</p:attrName>
                                        </p:attrNameLst>
                                      </p:cBhvr>
                                      <p:tavLst>
                                        <p:tav tm="0">
                                          <p:val>
                                            <p:strVal val="#ppt_h"/>
                                          </p:val>
                                        </p:tav>
                                        <p:tav tm="100000">
                                          <p:val>
                                            <p:strVal val="#ppt_h"/>
                                          </p:val>
                                        </p:tav>
                                      </p:tavLst>
                                    </p:anim>
                                    <p:animEffect transition="in" filter="fade">
                                      <p:cBhvr>
                                        <p:cTn id="18" dur="1000"/>
                                        <p:tgtEl>
                                          <p:spTgt spid="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par>
                          <p:cTn id="24" fill="hold" nodeType="afterGroup">
                            <p:stCondLst>
                              <p:cond delay="500"/>
                            </p:stCondLst>
                            <p:childTnLst>
                              <p:par>
                                <p:cTn id="25" presetID="55" presetClass="entr" presetSubtype="0"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strVal val="#ppt_w*0.70"/>
                                          </p:val>
                                        </p:tav>
                                        <p:tav tm="100000">
                                          <p:val>
                                            <p:strVal val="#ppt_w"/>
                                          </p:val>
                                        </p:tav>
                                      </p:tavLst>
                                    </p:anim>
                                    <p:anim calcmode="lin" valueType="num">
                                      <p:cBhvr>
                                        <p:cTn id="28" dur="1000" fill="hold"/>
                                        <p:tgtEl>
                                          <p:spTgt spid="6"/>
                                        </p:tgtEl>
                                        <p:attrNameLst>
                                          <p:attrName>ppt_h</p:attrName>
                                        </p:attrNameLst>
                                      </p:cBhvr>
                                      <p:tavLst>
                                        <p:tav tm="0">
                                          <p:val>
                                            <p:strVal val="#ppt_h"/>
                                          </p:val>
                                        </p:tav>
                                        <p:tav tm="100000">
                                          <p:val>
                                            <p:strVal val="#ppt_h"/>
                                          </p:val>
                                        </p:tav>
                                      </p:tavLst>
                                    </p:anim>
                                    <p:animEffect transition="in" filter="fade">
                                      <p:cBhvr>
                                        <p:cTn id="29" dur="1000"/>
                                        <p:tgtEl>
                                          <p:spTgt spid="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50"/>
                                        </p:tgtEl>
                                        <p:attrNameLst>
                                          <p:attrName>style.visibility</p:attrName>
                                        </p:attrNameLst>
                                      </p:cBhvr>
                                      <p:to>
                                        <p:strVal val="visible"/>
                                      </p:to>
                                    </p:set>
                                    <p:animEffect transition="in" filter="wipe(right)">
                                      <p:cBhvr>
                                        <p:cTn id="34" dur="500"/>
                                        <p:tgtEl>
                                          <p:spTgt spid="50"/>
                                        </p:tgtEl>
                                      </p:cBhvr>
                                    </p:animEffect>
                                  </p:childTnLst>
                                </p:cTn>
                              </p:par>
                            </p:childTnLst>
                          </p:cTn>
                        </p:par>
                        <p:par>
                          <p:cTn id="35" fill="hold" nodeType="afterGroup">
                            <p:stCondLst>
                              <p:cond delay="500"/>
                            </p:stCondLst>
                            <p:childTnLst>
                              <p:par>
                                <p:cTn id="36" presetID="22" presetClass="entr" presetSubtype="2" fill="hold" nodeType="after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wipe(right)">
                                      <p:cBhvr>
                                        <p:cTn id="38" dur="500"/>
                                        <p:tgtEl>
                                          <p:spTgt spid="3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0" fill="hold" nodeType="clickEffect">
                                  <p:stCondLst>
                                    <p:cond delay="0"/>
                                  </p:stCondLst>
                                  <p:childTnLst>
                                    <p:set>
                                      <p:cBhvr>
                                        <p:cTn id="42" dur="1" fill="hold">
                                          <p:stCondLst>
                                            <p:cond delay="0"/>
                                          </p:stCondLst>
                                        </p:cTn>
                                        <p:tgtEl>
                                          <p:spTgt spid="68"/>
                                        </p:tgtEl>
                                        <p:attrNameLst>
                                          <p:attrName>style.visibility</p:attrName>
                                        </p:attrNameLst>
                                      </p:cBhvr>
                                      <p:to>
                                        <p:strVal val="visible"/>
                                      </p:to>
                                    </p:set>
                                    <p:anim calcmode="lin" valueType="num">
                                      <p:cBhvr>
                                        <p:cTn id="43" dur="500" fill="hold"/>
                                        <p:tgtEl>
                                          <p:spTgt spid="68"/>
                                        </p:tgtEl>
                                        <p:attrNameLst>
                                          <p:attrName>ppt_w</p:attrName>
                                        </p:attrNameLst>
                                      </p:cBhvr>
                                      <p:tavLst>
                                        <p:tav tm="0">
                                          <p:val>
                                            <p:fltVal val="0"/>
                                          </p:val>
                                        </p:tav>
                                        <p:tav tm="100000">
                                          <p:val>
                                            <p:strVal val="#ppt_w"/>
                                          </p:val>
                                        </p:tav>
                                      </p:tavLst>
                                    </p:anim>
                                    <p:anim calcmode="lin" valueType="num">
                                      <p:cBhvr>
                                        <p:cTn id="44" dur="500" fill="hold"/>
                                        <p:tgtEl>
                                          <p:spTgt spid="68"/>
                                        </p:tgtEl>
                                        <p:attrNameLst>
                                          <p:attrName>ppt_h</p:attrName>
                                        </p:attrNameLst>
                                      </p:cBhvr>
                                      <p:tavLst>
                                        <p:tav tm="0">
                                          <p:val>
                                            <p:fltVal val="0"/>
                                          </p:val>
                                        </p:tav>
                                        <p:tav tm="100000">
                                          <p:val>
                                            <p:strVal val="#ppt_h"/>
                                          </p:val>
                                        </p:tav>
                                      </p:tavLst>
                                    </p:anim>
                                    <p:animEffect transition="in" filter="fade">
                                      <p:cBhvr>
                                        <p:cTn id="45" dur="500"/>
                                        <p:tgtEl>
                                          <p:spTgt spid="6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ipe(up)">
                                      <p:cBhvr>
                                        <p:cTn id="50" dur="500"/>
                                        <p:tgtEl>
                                          <p:spTgt spid="18"/>
                                        </p:tgtEl>
                                      </p:cBhvr>
                                    </p:animEffect>
                                  </p:childTnLst>
                                </p:cTn>
                              </p:par>
                            </p:childTnLst>
                          </p:cTn>
                        </p:par>
                        <p:par>
                          <p:cTn id="51" fill="hold" nodeType="afterGroup">
                            <p:stCondLst>
                              <p:cond delay="500"/>
                            </p:stCondLst>
                            <p:childTnLst>
                              <p:par>
                                <p:cTn id="52" presetID="53" presetClass="entr" presetSubtype="0" fill="hold" nodeType="after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500" fill="hold"/>
                                        <p:tgtEl>
                                          <p:spTgt spid="7"/>
                                        </p:tgtEl>
                                        <p:attrNameLst>
                                          <p:attrName>ppt_w</p:attrName>
                                        </p:attrNameLst>
                                      </p:cBhvr>
                                      <p:tavLst>
                                        <p:tav tm="0">
                                          <p:val>
                                            <p:fltVal val="0"/>
                                          </p:val>
                                        </p:tav>
                                        <p:tav tm="100000">
                                          <p:val>
                                            <p:strVal val="#ppt_w"/>
                                          </p:val>
                                        </p:tav>
                                      </p:tavLst>
                                    </p:anim>
                                    <p:anim calcmode="lin" valueType="num">
                                      <p:cBhvr>
                                        <p:cTn id="55" dur="500" fill="hold"/>
                                        <p:tgtEl>
                                          <p:spTgt spid="7"/>
                                        </p:tgtEl>
                                        <p:attrNameLst>
                                          <p:attrName>ppt_h</p:attrName>
                                        </p:attrNameLst>
                                      </p:cBhvr>
                                      <p:tavLst>
                                        <p:tav tm="0">
                                          <p:val>
                                            <p:fltVal val="0"/>
                                          </p:val>
                                        </p:tav>
                                        <p:tav tm="100000">
                                          <p:val>
                                            <p:strVal val="#ppt_h"/>
                                          </p:val>
                                        </p:tav>
                                      </p:tavLst>
                                    </p:anim>
                                    <p:animEffect transition="in" filter="fade">
                                      <p:cBhvr>
                                        <p:cTn id="56" dur="500"/>
                                        <p:tgtEl>
                                          <p:spTgt spid="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5" presetClass="entr" presetSubtype="0" fill="hold" nodeType="click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p:cTn id="61" dur="1000" fill="hold"/>
                                        <p:tgtEl>
                                          <p:spTgt spid="51"/>
                                        </p:tgtEl>
                                        <p:attrNameLst>
                                          <p:attrName>ppt_w</p:attrName>
                                        </p:attrNameLst>
                                      </p:cBhvr>
                                      <p:tavLst>
                                        <p:tav tm="0">
                                          <p:val>
                                            <p:strVal val="#ppt_w*0.70"/>
                                          </p:val>
                                        </p:tav>
                                        <p:tav tm="100000">
                                          <p:val>
                                            <p:strVal val="#ppt_w"/>
                                          </p:val>
                                        </p:tav>
                                      </p:tavLst>
                                    </p:anim>
                                    <p:anim calcmode="lin" valueType="num">
                                      <p:cBhvr>
                                        <p:cTn id="62" dur="1000" fill="hold"/>
                                        <p:tgtEl>
                                          <p:spTgt spid="51"/>
                                        </p:tgtEl>
                                        <p:attrNameLst>
                                          <p:attrName>ppt_h</p:attrName>
                                        </p:attrNameLst>
                                      </p:cBhvr>
                                      <p:tavLst>
                                        <p:tav tm="0">
                                          <p:val>
                                            <p:strVal val="#ppt_h"/>
                                          </p:val>
                                        </p:tav>
                                        <p:tav tm="100000">
                                          <p:val>
                                            <p:strVal val="#ppt_h"/>
                                          </p:val>
                                        </p:tav>
                                      </p:tavLst>
                                    </p:anim>
                                    <p:animEffect transition="in" filter="fade">
                                      <p:cBhvr>
                                        <p:cTn id="63" dur="1000"/>
                                        <p:tgtEl>
                                          <p:spTgt spid="5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wipe(up)">
                                      <p:cBhvr>
                                        <p:cTn id="68" dur="500"/>
                                        <p:tgtEl>
                                          <p:spTgt spid="49"/>
                                        </p:tgtEl>
                                      </p:cBhvr>
                                    </p:animEffect>
                                  </p:childTnLst>
                                </p:cTn>
                              </p:par>
                            </p:childTnLst>
                          </p:cTn>
                        </p:par>
                        <p:par>
                          <p:cTn id="69" fill="hold" nodeType="afterGroup">
                            <p:stCondLst>
                              <p:cond delay="500"/>
                            </p:stCondLst>
                            <p:childTnLst>
                              <p:par>
                                <p:cTn id="70" presetID="22" presetClass="entr" presetSubtype="2" fill="hold" nodeType="after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wipe(right)">
                                      <p:cBhvr>
                                        <p:cTn id="72" dur="500"/>
                                        <p:tgtEl>
                                          <p:spTgt spid="5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3" fill="hold" nodeType="clickEffect">
                                  <p:stCondLst>
                                    <p:cond delay="0"/>
                                  </p:stCondLst>
                                  <p:childTnLst>
                                    <p:set>
                                      <p:cBhvr>
                                        <p:cTn id="76" dur="1" fill="hold">
                                          <p:stCondLst>
                                            <p:cond delay="0"/>
                                          </p:stCondLst>
                                        </p:cTn>
                                        <p:tgtEl>
                                          <p:spTgt spid="54"/>
                                        </p:tgtEl>
                                        <p:attrNameLst>
                                          <p:attrName>style.visibility</p:attrName>
                                        </p:attrNameLst>
                                      </p:cBhvr>
                                      <p:to>
                                        <p:strVal val="visible"/>
                                      </p:to>
                                    </p:set>
                                    <p:anim calcmode="lin" valueType="num">
                                      <p:cBhvr additive="base">
                                        <p:cTn id="77" dur="500" fill="hold"/>
                                        <p:tgtEl>
                                          <p:spTgt spid="54"/>
                                        </p:tgtEl>
                                        <p:attrNameLst>
                                          <p:attrName>ppt_x</p:attrName>
                                        </p:attrNameLst>
                                      </p:cBhvr>
                                      <p:tavLst>
                                        <p:tav tm="0">
                                          <p:val>
                                            <p:strVal val="1+#ppt_w/2"/>
                                          </p:val>
                                        </p:tav>
                                        <p:tav tm="100000">
                                          <p:val>
                                            <p:strVal val="#ppt_x"/>
                                          </p:val>
                                        </p:tav>
                                      </p:tavLst>
                                    </p:anim>
                                    <p:anim calcmode="lin" valueType="num">
                                      <p:cBhvr additive="base">
                                        <p:cTn id="78" dur="500" fill="hold"/>
                                        <p:tgtEl>
                                          <p:spTgt spid="54"/>
                                        </p:tgtEl>
                                        <p:attrNameLst>
                                          <p:attrName>ppt_y</p:attrName>
                                        </p:attrNameLst>
                                      </p:cBhvr>
                                      <p:tavLst>
                                        <p:tav tm="0">
                                          <p:val>
                                            <p:strVal val="0-#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1" fill="hold" nodeType="clickEffect">
                                  <p:stCondLst>
                                    <p:cond delay="0"/>
                                  </p:stCondLst>
                                  <p:childTnLst>
                                    <p:set>
                                      <p:cBhvr>
                                        <p:cTn id="82" dur="1" fill="hold">
                                          <p:stCondLst>
                                            <p:cond delay="0"/>
                                          </p:stCondLst>
                                        </p:cTn>
                                        <p:tgtEl>
                                          <p:spTgt spid="56"/>
                                        </p:tgtEl>
                                        <p:attrNameLst>
                                          <p:attrName>style.visibility</p:attrName>
                                        </p:attrNameLst>
                                      </p:cBhvr>
                                      <p:to>
                                        <p:strVal val="visible"/>
                                      </p:to>
                                    </p:set>
                                    <p:animEffect transition="in" filter="wipe(up)">
                                      <p:cBhvr>
                                        <p:cTn id="83" dur="500"/>
                                        <p:tgtEl>
                                          <p:spTgt spid="56"/>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55" presetClass="entr" presetSubtype="0" fill="hold" nodeType="clickEffect">
                                  <p:stCondLst>
                                    <p:cond delay="0"/>
                                  </p:stCondLst>
                                  <p:childTnLst>
                                    <p:set>
                                      <p:cBhvr>
                                        <p:cTn id="87" dur="1" fill="hold">
                                          <p:stCondLst>
                                            <p:cond delay="0"/>
                                          </p:stCondLst>
                                        </p:cTn>
                                        <p:tgtEl>
                                          <p:spTgt spid="69"/>
                                        </p:tgtEl>
                                        <p:attrNameLst>
                                          <p:attrName>style.visibility</p:attrName>
                                        </p:attrNameLst>
                                      </p:cBhvr>
                                      <p:to>
                                        <p:strVal val="visible"/>
                                      </p:to>
                                    </p:set>
                                    <p:anim calcmode="lin" valueType="num">
                                      <p:cBhvr>
                                        <p:cTn id="88" dur="1000" fill="hold"/>
                                        <p:tgtEl>
                                          <p:spTgt spid="69"/>
                                        </p:tgtEl>
                                        <p:attrNameLst>
                                          <p:attrName>ppt_w</p:attrName>
                                        </p:attrNameLst>
                                      </p:cBhvr>
                                      <p:tavLst>
                                        <p:tav tm="0">
                                          <p:val>
                                            <p:strVal val="#ppt_w*0.70"/>
                                          </p:val>
                                        </p:tav>
                                        <p:tav tm="100000">
                                          <p:val>
                                            <p:strVal val="#ppt_w"/>
                                          </p:val>
                                        </p:tav>
                                      </p:tavLst>
                                    </p:anim>
                                    <p:anim calcmode="lin" valueType="num">
                                      <p:cBhvr>
                                        <p:cTn id="89" dur="1000" fill="hold"/>
                                        <p:tgtEl>
                                          <p:spTgt spid="69"/>
                                        </p:tgtEl>
                                        <p:attrNameLst>
                                          <p:attrName>ppt_h</p:attrName>
                                        </p:attrNameLst>
                                      </p:cBhvr>
                                      <p:tavLst>
                                        <p:tav tm="0">
                                          <p:val>
                                            <p:strVal val="#ppt_h"/>
                                          </p:val>
                                        </p:tav>
                                        <p:tav tm="100000">
                                          <p:val>
                                            <p:strVal val="#ppt_h"/>
                                          </p:val>
                                        </p:tav>
                                      </p:tavLst>
                                    </p:anim>
                                    <p:animEffect transition="in" filter="fade">
                                      <p:cBhvr>
                                        <p:cTn id="90" dur="1000"/>
                                        <p:tgtEl>
                                          <p:spTgt spid="69"/>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1" fill="hold" nodeType="click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par>
                          <p:cTn id="96" fill="hold" nodeType="afterGroup">
                            <p:stCondLst>
                              <p:cond delay="500"/>
                            </p:stCondLst>
                            <p:childTnLst>
                              <p:par>
                                <p:cTn id="97" presetID="53" presetClass="entr" presetSubtype="0" fill="hold" nodeType="after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p:cTn id="99" dur="500" fill="hold"/>
                                        <p:tgtEl>
                                          <p:spTgt spid="8"/>
                                        </p:tgtEl>
                                        <p:attrNameLst>
                                          <p:attrName>ppt_w</p:attrName>
                                        </p:attrNameLst>
                                      </p:cBhvr>
                                      <p:tavLst>
                                        <p:tav tm="0">
                                          <p:val>
                                            <p:fltVal val="0"/>
                                          </p:val>
                                        </p:tav>
                                        <p:tav tm="100000">
                                          <p:val>
                                            <p:strVal val="#ppt_w"/>
                                          </p:val>
                                        </p:tav>
                                      </p:tavLst>
                                    </p:anim>
                                    <p:anim calcmode="lin" valueType="num">
                                      <p:cBhvr>
                                        <p:cTn id="100" dur="500" fill="hold"/>
                                        <p:tgtEl>
                                          <p:spTgt spid="8"/>
                                        </p:tgtEl>
                                        <p:attrNameLst>
                                          <p:attrName>ppt_h</p:attrName>
                                        </p:attrNameLst>
                                      </p:cBhvr>
                                      <p:tavLst>
                                        <p:tav tm="0">
                                          <p:val>
                                            <p:fltVal val="0"/>
                                          </p:val>
                                        </p:tav>
                                        <p:tav tm="100000">
                                          <p:val>
                                            <p:strVal val="#ppt_h"/>
                                          </p:val>
                                        </p:tav>
                                      </p:tavLst>
                                    </p:anim>
                                    <p:animEffect transition="in" filter="fade">
                                      <p:cBhvr>
                                        <p:cTn id="101" dur="500"/>
                                        <p:tgtEl>
                                          <p:spTgt spid="8"/>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1" fill="hold" grpId="0" nodeType="click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wipe(up)">
                                      <p:cBhvr>
                                        <p:cTn id="106" dur="500"/>
                                        <p:tgtEl>
                                          <p:spTgt spid="61"/>
                                        </p:tgtEl>
                                      </p:cBhvr>
                                    </p:animEffect>
                                  </p:childTnLst>
                                </p:cTn>
                              </p:par>
                            </p:childTnLst>
                          </p:cTn>
                        </p:par>
                        <p:par>
                          <p:cTn id="107" fill="hold" nodeType="afterGroup">
                            <p:stCondLst>
                              <p:cond delay="500"/>
                            </p:stCondLst>
                            <p:childTnLst>
                              <p:par>
                                <p:cTn id="108" presetID="53" presetClass="entr" presetSubtype="0" fill="hold" nodeType="afterEffect">
                                  <p:stCondLst>
                                    <p:cond delay="0"/>
                                  </p:stCondLst>
                                  <p:childTnLst>
                                    <p:set>
                                      <p:cBhvr>
                                        <p:cTn id="109" dur="1" fill="hold">
                                          <p:stCondLst>
                                            <p:cond delay="0"/>
                                          </p:stCondLst>
                                        </p:cTn>
                                        <p:tgtEl>
                                          <p:spTgt spid="62"/>
                                        </p:tgtEl>
                                        <p:attrNameLst>
                                          <p:attrName>style.visibility</p:attrName>
                                        </p:attrNameLst>
                                      </p:cBhvr>
                                      <p:to>
                                        <p:strVal val="visible"/>
                                      </p:to>
                                    </p:set>
                                    <p:anim calcmode="lin" valueType="num">
                                      <p:cBhvr>
                                        <p:cTn id="110" dur="500" fill="hold"/>
                                        <p:tgtEl>
                                          <p:spTgt spid="62"/>
                                        </p:tgtEl>
                                        <p:attrNameLst>
                                          <p:attrName>ppt_w</p:attrName>
                                        </p:attrNameLst>
                                      </p:cBhvr>
                                      <p:tavLst>
                                        <p:tav tm="0">
                                          <p:val>
                                            <p:fltVal val="0"/>
                                          </p:val>
                                        </p:tav>
                                        <p:tav tm="100000">
                                          <p:val>
                                            <p:strVal val="#ppt_w"/>
                                          </p:val>
                                        </p:tav>
                                      </p:tavLst>
                                    </p:anim>
                                    <p:anim calcmode="lin" valueType="num">
                                      <p:cBhvr>
                                        <p:cTn id="111" dur="500" fill="hold"/>
                                        <p:tgtEl>
                                          <p:spTgt spid="62"/>
                                        </p:tgtEl>
                                        <p:attrNameLst>
                                          <p:attrName>ppt_h</p:attrName>
                                        </p:attrNameLst>
                                      </p:cBhvr>
                                      <p:tavLst>
                                        <p:tav tm="0">
                                          <p:val>
                                            <p:fltVal val="0"/>
                                          </p:val>
                                        </p:tav>
                                        <p:tav tm="100000">
                                          <p:val>
                                            <p:strVal val="#ppt_h"/>
                                          </p:val>
                                        </p:tav>
                                      </p:tavLst>
                                    </p:anim>
                                    <p:animEffect transition="in" filter="fade">
                                      <p:cBhvr>
                                        <p:cTn id="112" dur="500"/>
                                        <p:tgtEl>
                                          <p:spTgt spid="62"/>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53" presetClass="entr" presetSubtype="0" fill="hold" nodeType="clickEffect">
                                  <p:stCondLst>
                                    <p:cond delay="0"/>
                                  </p:stCondLst>
                                  <p:childTnLst>
                                    <p:set>
                                      <p:cBhvr>
                                        <p:cTn id="116" dur="1" fill="hold">
                                          <p:stCondLst>
                                            <p:cond delay="0"/>
                                          </p:stCondLst>
                                        </p:cTn>
                                        <p:tgtEl>
                                          <p:spTgt spid="70"/>
                                        </p:tgtEl>
                                        <p:attrNameLst>
                                          <p:attrName>style.visibility</p:attrName>
                                        </p:attrNameLst>
                                      </p:cBhvr>
                                      <p:to>
                                        <p:strVal val="visible"/>
                                      </p:to>
                                    </p:set>
                                    <p:anim calcmode="lin" valueType="num">
                                      <p:cBhvr>
                                        <p:cTn id="117" dur="500" fill="hold"/>
                                        <p:tgtEl>
                                          <p:spTgt spid="70"/>
                                        </p:tgtEl>
                                        <p:attrNameLst>
                                          <p:attrName>ppt_w</p:attrName>
                                        </p:attrNameLst>
                                      </p:cBhvr>
                                      <p:tavLst>
                                        <p:tav tm="0">
                                          <p:val>
                                            <p:fltVal val="0"/>
                                          </p:val>
                                        </p:tav>
                                        <p:tav tm="100000">
                                          <p:val>
                                            <p:strVal val="#ppt_w"/>
                                          </p:val>
                                        </p:tav>
                                      </p:tavLst>
                                    </p:anim>
                                    <p:anim calcmode="lin" valueType="num">
                                      <p:cBhvr>
                                        <p:cTn id="118" dur="500" fill="hold"/>
                                        <p:tgtEl>
                                          <p:spTgt spid="70"/>
                                        </p:tgtEl>
                                        <p:attrNameLst>
                                          <p:attrName>ppt_h</p:attrName>
                                        </p:attrNameLst>
                                      </p:cBhvr>
                                      <p:tavLst>
                                        <p:tav tm="0">
                                          <p:val>
                                            <p:fltVal val="0"/>
                                          </p:val>
                                        </p:tav>
                                        <p:tav tm="100000">
                                          <p:val>
                                            <p:strVal val="#ppt_h"/>
                                          </p:val>
                                        </p:tav>
                                      </p:tavLst>
                                    </p:anim>
                                    <p:animEffect transition="in" filter="fade">
                                      <p:cBhvr>
                                        <p:cTn id="119" dur="500"/>
                                        <p:tgtEl>
                                          <p:spTgt spid="70"/>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1" fill="hold" nodeType="clickEffect">
                                  <p:stCondLst>
                                    <p:cond delay="0"/>
                                  </p:stCondLst>
                                  <p:childTnLst>
                                    <p:set>
                                      <p:cBhvr>
                                        <p:cTn id="123" dur="1" fill="hold">
                                          <p:stCondLst>
                                            <p:cond delay="0"/>
                                          </p:stCondLst>
                                        </p:cTn>
                                        <p:tgtEl>
                                          <p:spTgt spid="25"/>
                                        </p:tgtEl>
                                        <p:attrNameLst>
                                          <p:attrName>style.visibility</p:attrName>
                                        </p:attrNameLst>
                                      </p:cBhvr>
                                      <p:to>
                                        <p:strVal val="visible"/>
                                      </p:to>
                                    </p:set>
                                    <p:animEffect transition="in" filter="wipe(up)">
                                      <p:cBhvr>
                                        <p:cTn id="124" dur="500"/>
                                        <p:tgtEl>
                                          <p:spTgt spid="25"/>
                                        </p:tgtEl>
                                      </p:cBhvr>
                                    </p:animEffect>
                                  </p:childTnLst>
                                </p:cTn>
                              </p:par>
                            </p:childTnLst>
                          </p:cTn>
                        </p:par>
                        <p:par>
                          <p:cTn id="125" fill="hold" nodeType="afterGroup">
                            <p:stCondLst>
                              <p:cond delay="500"/>
                            </p:stCondLst>
                            <p:childTnLst>
                              <p:par>
                                <p:cTn id="126" presetID="53" presetClass="entr" presetSubtype="0" fill="hold" nodeType="afterEffect">
                                  <p:stCondLst>
                                    <p:cond delay="0"/>
                                  </p:stCondLst>
                                  <p:childTnLst>
                                    <p:set>
                                      <p:cBhvr>
                                        <p:cTn id="127" dur="1" fill="hold">
                                          <p:stCondLst>
                                            <p:cond delay="0"/>
                                          </p:stCondLst>
                                        </p:cTn>
                                        <p:tgtEl>
                                          <p:spTgt spid="15"/>
                                        </p:tgtEl>
                                        <p:attrNameLst>
                                          <p:attrName>style.visibility</p:attrName>
                                        </p:attrNameLst>
                                      </p:cBhvr>
                                      <p:to>
                                        <p:strVal val="visible"/>
                                      </p:to>
                                    </p:set>
                                    <p:anim calcmode="lin" valueType="num">
                                      <p:cBhvr>
                                        <p:cTn id="128" dur="500" fill="hold"/>
                                        <p:tgtEl>
                                          <p:spTgt spid="15"/>
                                        </p:tgtEl>
                                        <p:attrNameLst>
                                          <p:attrName>ppt_w</p:attrName>
                                        </p:attrNameLst>
                                      </p:cBhvr>
                                      <p:tavLst>
                                        <p:tav tm="0">
                                          <p:val>
                                            <p:fltVal val="0"/>
                                          </p:val>
                                        </p:tav>
                                        <p:tav tm="100000">
                                          <p:val>
                                            <p:strVal val="#ppt_w"/>
                                          </p:val>
                                        </p:tav>
                                      </p:tavLst>
                                    </p:anim>
                                    <p:anim calcmode="lin" valueType="num">
                                      <p:cBhvr>
                                        <p:cTn id="129" dur="500" fill="hold"/>
                                        <p:tgtEl>
                                          <p:spTgt spid="15"/>
                                        </p:tgtEl>
                                        <p:attrNameLst>
                                          <p:attrName>ppt_h</p:attrName>
                                        </p:attrNameLst>
                                      </p:cBhvr>
                                      <p:tavLst>
                                        <p:tav tm="0">
                                          <p:val>
                                            <p:fltVal val="0"/>
                                          </p:val>
                                        </p:tav>
                                        <p:tav tm="100000">
                                          <p:val>
                                            <p:strVal val="#ppt_h"/>
                                          </p:val>
                                        </p:tav>
                                      </p:tavLst>
                                    </p:anim>
                                    <p:animEffect transition="in" filter="fade">
                                      <p:cBhvr>
                                        <p:cTn id="130" dur="500"/>
                                        <p:tgtEl>
                                          <p:spTgt spid="15"/>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2" presetClass="entr" presetSubtype="4" fill="hold" grpId="0" nodeType="clickEffect">
                                  <p:stCondLst>
                                    <p:cond delay="0"/>
                                  </p:stCondLst>
                                  <p:childTnLst>
                                    <p:set>
                                      <p:cBhvr>
                                        <p:cTn id="134" dur="1" fill="hold">
                                          <p:stCondLst>
                                            <p:cond delay="0"/>
                                          </p:stCondLst>
                                        </p:cTn>
                                        <p:tgtEl>
                                          <p:spTgt spid="66"/>
                                        </p:tgtEl>
                                        <p:attrNameLst>
                                          <p:attrName>style.visibility</p:attrName>
                                        </p:attrNameLst>
                                      </p:cBhvr>
                                      <p:to>
                                        <p:strVal val="visible"/>
                                      </p:to>
                                    </p:set>
                                    <p:animEffect transition="in" filter="wipe(down)">
                                      <p:cBhvr>
                                        <p:cTn id="135" dur="500"/>
                                        <p:tgtEl>
                                          <p:spTgt spid="66"/>
                                        </p:tgtEl>
                                      </p:cBhvr>
                                    </p:animEffect>
                                  </p:childTnLst>
                                </p:cTn>
                              </p:par>
                            </p:childTnLst>
                          </p:cTn>
                        </p:par>
                        <p:par>
                          <p:cTn id="136" fill="hold" nodeType="afterGroup">
                            <p:stCondLst>
                              <p:cond delay="500"/>
                            </p:stCondLst>
                            <p:childTnLst>
                              <p:par>
                                <p:cTn id="137" presetID="53" presetClass="entr" presetSubtype="0" fill="hold" nodeType="afterEffect">
                                  <p:stCondLst>
                                    <p:cond delay="0"/>
                                  </p:stCondLst>
                                  <p:childTnLst>
                                    <p:set>
                                      <p:cBhvr>
                                        <p:cTn id="138" dur="1" fill="hold">
                                          <p:stCondLst>
                                            <p:cond delay="0"/>
                                          </p:stCondLst>
                                        </p:cTn>
                                        <p:tgtEl>
                                          <p:spTgt spid="67"/>
                                        </p:tgtEl>
                                        <p:attrNameLst>
                                          <p:attrName>style.visibility</p:attrName>
                                        </p:attrNameLst>
                                      </p:cBhvr>
                                      <p:to>
                                        <p:strVal val="visible"/>
                                      </p:to>
                                    </p:set>
                                    <p:anim calcmode="lin" valueType="num">
                                      <p:cBhvr>
                                        <p:cTn id="139" dur="500" fill="hold"/>
                                        <p:tgtEl>
                                          <p:spTgt spid="67"/>
                                        </p:tgtEl>
                                        <p:attrNameLst>
                                          <p:attrName>ppt_w</p:attrName>
                                        </p:attrNameLst>
                                      </p:cBhvr>
                                      <p:tavLst>
                                        <p:tav tm="0">
                                          <p:val>
                                            <p:fltVal val="0"/>
                                          </p:val>
                                        </p:tav>
                                        <p:tav tm="100000">
                                          <p:val>
                                            <p:strVal val="#ppt_w"/>
                                          </p:val>
                                        </p:tav>
                                      </p:tavLst>
                                    </p:anim>
                                    <p:anim calcmode="lin" valueType="num">
                                      <p:cBhvr>
                                        <p:cTn id="140" dur="500" fill="hold"/>
                                        <p:tgtEl>
                                          <p:spTgt spid="67"/>
                                        </p:tgtEl>
                                        <p:attrNameLst>
                                          <p:attrName>ppt_h</p:attrName>
                                        </p:attrNameLst>
                                      </p:cBhvr>
                                      <p:tavLst>
                                        <p:tav tm="0">
                                          <p:val>
                                            <p:fltVal val="0"/>
                                          </p:val>
                                        </p:tav>
                                        <p:tav tm="100000">
                                          <p:val>
                                            <p:strVal val="#ppt_h"/>
                                          </p:val>
                                        </p:tav>
                                      </p:tavLst>
                                    </p:anim>
                                    <p:animEffect transition="in" filter="fade">
                                      <p:cBhvr>
                                        <p:cTn id="141" dur="500"/>
                                        <p:tgtEl>
                                          <p:spTgt spid="67"/>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22" presetClass="entr" presetSubtype="1" fill="hold" nodeType="clickEffect">
                                  <p:stCondLst>
                                    <p:cond delay="0"/>
                                  </p:stCondLst>
                                  <p:childTnLst>
                                    <p:set>
                                      <p:cBhvr>
                                        <p:cTn id="145" dur="1" fill="hold">
                                          <p:stCondLst>
                                            <p:cond delay="0"/>
                                          </p:stCondLst>
                                        </p:cTn>
                                        <p:tgtEl>
                                          <p:spTgt spid="33"/>
                                        </p:tgtEl>
                                        <p:attrNameLst>
                                          <p:attrName>style.visibility</p:attrName>
                                        </p:attrNameLst>
                                      </p:cBhvr>
                                      <p:to>
                                        <p:strVal val="visible"/>
                                      </p:to>
                                    </p:set>
                                    <p:animEffect transition="in" filter="wipe(up)">
                                      <p:cBhvr>
                                        <p:cTn id="146" dur="500"/>
                                        <p:tgtEl>
                                          <p:spTgt spid="33"/>
                                        </p:tgtEl>
                                      </p:cBhvr>
                                    </p:animEffect>
                                  </p:childTnLst>
                                </p:cTn>
                              </p:par>
                            </p:childTnLst>
                          </p:cTn>
                        </p:par>
                        <p:par>
                          <p:cTn id="147" fill="hold">
                            <p:stCondLst>
                              <p:cond delay="500"/>
                            </p:stCondLst>
                            <p:childTnLst>
                              <p:par>
                                <p:cTn id="148" presetID="55" presetClass="entr" presetSubtype="0" fill="hold" nodeType="afterEffect">
                                  <p:stCondLst>
                                    <p:cond delay="0"/>
                                  </p:stCondLst>
                                  <p:childTnLst>
                                    <p:set>
                                      <p:cBhvr>
                                        <p:cTn id="149" dur="1" fill="hold">
                                          <p:stCondLst>
                                            <p:cond delay="0"/>
                                          </p:stCondLst>
                                        </p:cTn>
                                        <p:tgtEl>
                                          <p:spTgt spid="16"/>
                                        </p:tgtEl>
                                        <p:attrNameLst>
                                          <p:attrName>style.visibility</p:attrName>
                                        </p:attrNameLst>
                                      </p:cBhvr>
                                      <p:to>
                                        <p:strVal val="visible"/>
                                      </p:to>
                                    </p:set>
                                    <p:anim calcmode="lin" valueType="num">
                                      <p:cBhvr>
                                        <p:cTn id="150" dur="1000" fill="hold"/>
                                        <p:tgtEl>
                                          <p:spTgt spid="16"/>
                                        </p:tgtEl>
                                        <p:attrNameLst>
                                          <p:attrName>ppt_w</p:attrName>
                                        </p:attrNameLst>
                                      </p:cBhvr>
                                      <p:tavLst>
                                        <p:tav tm="0">
                                          <p:val>
                                            <p:strVal val="#ppt_w*0.70"/>
                                          </p:val>
                                        </p:tav>
                                        <p:tav tm="100000">
                                          <p:val>
                                            <p:strVal val="#ppt_w"/>
                                          </p:val>
                                        </p:tav>
                                      </p:tavLst>
                                    </p:anim>
                                    <p:anim calcmode="lin" valueType="num">
                                      <p:cBhvr>
                                        <p:cTn id="151" dur="1000" fill="hold"/>
                                        <p:tgtEl>
                                          <p:spTgt spid="16"/>
                                        </p:tgtEl>
                                        <p:attrNameLst>
                                          <p:attrName>ppt_h</p:attrName>
                                        </p:attrNameLst>
                                      </p:cBhvr>
                                      <p:tavLst>
                                        <p:tav tm="0">
                                          <p:val>
                                            <p:strVal val="#ppt_h"/>
                                          </p:val>
                                        </p:tav>
                                        <p:tav tm="100000">
                                          <p:val>
                                            <p:strVal val="#ppt_h"/>
                                          </p:val>
                                        </p:tav>
                                      </p:tavLst>
                                    </p:anim>
                                    <p:animEffect transition="in" filter="fade">
                                      <p:cBhvr>
                                        <p:cTn id="152" dur="1000"/>
                                        <p:tgtEl>
                                          <p:spTgt spid="16"/>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 presetClass="entr" presetSubtype="3" fill="hold" nodeType="clickEffect">
                                  <p:stCondLst>
                                    <p:cond delay="0"/>
                                  </p:stCondLst>
                                  <p:childTnLst>
                                    <p:set>
                                      <p:cBhvr>
                                        <p:cTn id="156" dur="1" fill="hold">
                                          <p:stCondLst>
                                            <p:cond delay="0"/>
                                          </p:stCondLst>
                                        </p:cTn>
                                        <p:tgtEl>
                                          <p:spTgt spid="64"/>
                                        </p:tgtEl>
                                        <p:attrNameLst>
                                          <p:attrName>style.visibility</p:attrName>
                                        </p:attrNameLst>
                                      </p:cBhvr>
                                      <p:to>
                                        <p:strVal val="visible"/>
                                      </p:to>
                                    </p:set>
                                    <p:anim calcmode="lin" valueType="num">
                                      <p:cBhvr additive="base">
                                        <p:cTn id="157" dur="500" fill="hold"/>
                                        <p:tgtEl>
                                          <p:spTgt spid="64"/>
                                        </p:tgtEl>
                                        <p:attrNameLst>
                                          <p:attrName>ppt_x</p:attrName>
                                        </p:attrNameLst>
                                      </p:cBhvr>
                                      <p:tavLst>
                                        <p:tav tm="0">
                                          <p:val>
                                            <p:strVal val="1+#ppt_w/2"/>
                                          </p:val>
                                        </p:tav>
                                        <p:tav tm="100000">
                                          <p:val>
                                            <p:strVal val="#ppt_x"/>
                                          </p:val>
                                        </p:tav>
                                      </p:tavLst>
                                    </p:anim>
                                    <p:anim calcmode="lin" valueType="num">
                                      <p:cBhvr additive="base">
                                        <p:cTn id="158" dur="500" fill="hold"/>
                                        <p:tgtEl>
                                          <p:spTgt spid="64"/>
                                        </p:tgtEl>
                                        <p:attrNameLst>
                                          <p:attrName>ppt_y</p:attrName>
                                        </p:attrNameLst>
                                      </p:cBhvr>
                                      <p:tavLst>
                                        <p:tav tm="0">
                                          <p:val>
                                            <p:strVal val="0-#ppt_h/2"/>
                                          </p:val>
                                        </p:tav>
                                        <p:tav tm="100000">
                                          <p:val>
                                            <p:strVal val="#ppt_y"/>
                                          </p:val>
                                        </p:tav>
                                      </p:tavLst>
                                    </p:anim>
                                  </p:childTnLst>
                                </p:cTn>
                              </p:par>
                            </p:childTnLst>
                          </p:cTn>
                        </p:par>
                        <p:par>
                          <p:cTn id="159" fill="hold">
                            <p:stCondLst>
                              <p:cond delay="500"/>
                            </p:stCondLst>
                            <p:childTnLst>
                              <p:par>
                                <p:cTn id="160" presetID="22" presetClass="entr" presetSubtype="1" fill="hold" grpId="0" nodeType="afterEffect">
                                  <p:stCondLst>
                                    <p:cond delay="0"/>
                                  </p:stCondLst>
                                  <p:childTnLst>
                                    <p:set>
                                      <p:cBhvr>
                                        <p:cTn id="161" dur="1" fill="hold">
                                          <p:stCondLst>
                                            <p:cond delay="0"/>
                                          </p:stCondLst>
                                        </p:cTn>
                                        <p:tgtEl>
                                          <p:spTgt spid="63"/>
                                        </p:tgtEl>
                                        <p:attrNameLst>
                                          <p:attrName>style.visibility</p:attrName>
                                        </p:attrNameLst>
                                      </p:cBhvr>
                                      <p:to>
                                        <p:strVal val="visible"/>
                                      </p:to>
                                    </p:set>
                                    <p:animEffect transition="in" filter="wipe(up)">
                                      <p:cBhvr>
                                        <p:cTn id="162" dur="500"/>
                                        <p:tgtEl>
                                          <p:spTgt spid="63"/>
                                        </p:tgtEl>
                                      </p:cBhvr>
                                    </p:animEffect>
                                  </p:childTnLst>
                                </p:cTn>
                              </p:par>
                            </p:childTnLst>
                          </p:cTn>
                        </p:par>
                        <p:par>
                          <p:cTn id="163" fill="hold" nodeType="afterGroup">
                            <p:stCondLst>
                              <p:cond delay="1000"/>
                            </p:stCondLst>
                            <p:childTnLst>
                              <p:par>
                                <p:cTn id="164" presetID="22" presetClass="entr" presetSubtype="8" fill="hold" nodeType="afterEffect">
                                  <p:stCondLst>
                                    <p:cond delay="0"/>
                                  </p:stCondLst>
                                  <p:childTnLst>
                                    <p:set>
                                      <p:cBhvr>
                                        <p:cTn id="165" dur="1" fill="hold">
                                          <p:stCondLst>
                                            <p:cond delay="0"/>
                                          </p:stCondLst>
                                        </p:cTn>
                                        <p:tgtEl>
                                          <p:spTgt spid="65"/>
                                        </p:tgtEl>
                                        <p:attrNameLst>
                                          <p:attrName>style.visibility</p:attrName>
                                        </p:attrNameLst>
                                      </p:cBhvr>
                                      <p:to>
                                        <p:strVal val="visible"/>
                                      </p:to>
                                    </p:set>
                                    <p:animEffect transition="in" filter="wipe(left)">
                                      <p:cBhvr>
                                        <p:cTn id="166" dur="500"/>
                                        <p:tgtEl>
                                          <p:spTgt spid="65"/>
                                        </p:tgtEl>
                                      </p:cBhvr>
                                    </p:animEffect>
                                  </p:childTnLst>
                                </p:cTn>
                              </p:par>
                            </p:childTnLst>
                          </p:cTn>
                        </p:par>
                      </p:childTnLst>
                    </p:cTn>
                  </p:par>
                  <p:par>
                    <p:cTn id="167" fill="hold">
                      <p:stCondLst>
                        <p:cond delay="indefinite"/>
                      </p:stCondLst>
                      <p:childTnLst>
                        <p:par>
                          <p:cTn id="168" fill="hold">
                            <p:stCondLst>
                              <p:cond delay="0"/>
                            </p:stCondLst>
                            <p:childTnLst>
                              <p:par>
                                <p:cTn id="169" presetID="53" presetClass="entr" presetSubtype="0" fill="hold" nodeType="clickEffect">
                                  <p:stCondLst>
                                    <p:cond delay="0"/>
                                  </p:stCondLst>
                                  <p:childTnLst>
                                    <p:set>
                                      <p:cBhvr>
                                        <p:cTn id="170" dur="1" fill="hold">
                                          <p:stCondLst>
                                            <p:cond delay="0"/>
                                          </p:stCondLst>
                                        </p:cTn>
                                        <p:tgtEl>
                                          <p:spTgt spid="71"/>
                                        </p:tgtEl>
                                        <p:attrNameLst>
                                          <p:attrName>style.visibility</p:attrName>
                                        </p:attrNameLst>
                                      </p:cBhvr>
                                      <p:to>
                                        <p:strVal val="visible"/>
                                      </p:to>
                                    </p:set>
                                    <p:anim calcmode="lin" valueType="num">
                                      <p:cBhvr>
                                        <p:cTn id="171" dur="500" fill="hold"/>
                                        <p:tgtEl>
                                          <p:spTgt spid="71"/>
                                        </p:tgtEl>
                                        <p:attrNameLst>
                                          <p:attrName>ppt_w</p:attrName>
                                        </p:attrNameLst>
                                      </p:cBhvr>
                                      <p:tavLst>
                                        <p:tav tm="0">
                                          <p:val>
                                            <p:fltVal val="0"/>
                                          </p:val>
                                        </p:tav>
                                        <p:tav tm="100000">
                                          <p:val>
                                            <p:strVal val="#ppt_w"/>
                                          </p:val>
                                        </p:tav>
                                      </p:tavLst>
                                    </p:anim>
                                    <p:anim calcmode="lin" valueType="num">
                                      <p:cBhvr>
                                        <p:cTn id="172" dur="500" fill="hold"/>
                                        <p:tgtEl>
                                          <p:spTgt spid="71"/>
                                        </p:tgtEl>
                                        <p:attrNameLst>
                                          <p:attrName>ppt_h</p:attrName>
                                        </p:attrNameLst>
                                      </p:cBhvr>
                                      <p:tavLst>
                                        <p:tav tm="0">
                                          <p:val>
                                            <p:fltVal val="0"/>
                                          </p:val>
                                        </p:tav>
                                        <p:tav tm="100000">
                                          <p:val>
                                            <p:strVal val="#ppt_h"/>
                                          </p:val>
                                        </p:tav>
                                      </p:tavLst>
                                    </p:anim>
                                    <p:animEffect transition="in" filter="fade">
                                      <p:cBhvr>
                                        <p:cTn id="173"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9" grpId="0" animBg="1"/>
      <p:bldP spid="50" grpId="0" animBg="1"/>
      <p:bldP spid="61" grpId="0" animBg="1"/>
      <p:bldP spid="63" grpId="0" animBg="1"/>
      <p:bldP spid="6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43000" y="0"/>
            <a:ext cx="6400800" cy="67665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4C75B3D8-0ADD-4B2E-9712-5CB971C46015}" type="datetime1">
              <a:rPr lang="en-US" smtClean="0"/>
              <a:pPr/>
              <a:t>8/15/2020</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 xmlns:p14="http://schemas.microsoft.com/office/powerpoint/2010/main" val="432694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Ketogenesis</a:t>
            </a:r>
            <a:endParaRPr lang="en-US" b="1" dirty="0"/>
          </a:p>
        </p:txBody>
      </p:sp>
      <p:sp>
        <p:nvSpPr>
          <p:cNvPr id="3" name="Content Placeholder 2"/>
          <p:cNvSpPr>
            <a:spLocks noGrp="1"/>
          </p:cNvSpPr>
          <p:nvPr>
            <p:ph idx="1"/>
          </p:nvPr>
        </p:nvSpPr>
        <p:spPr/>
        <p:txBody>
          <a:bodyPr/>
          <a:lstStyle/>
          <a:p>
            <a:pPr>
              <a:buFont typeface="Wingdings" pitchFamily="2" charset="2"/>
              <a:buChar char="q"/>
            </a:pPr>
            <a:r>
              <a:rPr lang="en-US" dirty="0" smtClean="0">
                <a:solidFill>
                  <a:schemeClr val="tx2"/>
                </a:solidFill>
              </a:rPr>
              <a:t>Ketogenesis </a:t>
            </a:r>
            <a:r>
              <a:rPr lang="en-US" dirty="0">
                <a:solidFill>
                  <a:schemeClr val="tx2"/>
                </a:solidFill>
              </a:rPr>
              <a:t>takes place </a:t>
            </a:r>
            <a:r>
              <a:rPr lang="en-US" sz="3200" dirty="0">
                <a:solidFill>
                  <a:schemeClr val="tx2"/>
                </a:solidFill>
              </a:rPr>
              <a:t>in liver</a:t>
            </a:r>
            <a:r>
              <a:rPr lang="en-US" dirty="0">
                <a:solidFill>
                  <a:schemeClr val="tx2"/>
                </a:solidFill>
              </a:rPr>
              <a:t> using Acetyl co A as a substrate or a precursor molecule</a:t>
            </a:r>
            <a:r>
              <a:rPr lang="en-US" dirty="0" smtClean="0">
                <a:solidFill>
                  <a:schemeClr val="tx2"/>
                </a:solidFill>
              </a:rPr>
              <a:t>.</a:t>
            </a:r>
          </a:p>
          <a:p>
            <a:pPr>
              <a:buFont typeface="Wingdings" pitchFamily="2" charset="2"/>
              <a:buChar char="q"/>
            </a:pPr>
            <a:r>
              <a:rPr lang="en-US" dirty="0" smtClean="0">
                <a:solidFill>
                  <a:schemeClr val="tx2"/>
                </a:solidFill>
              </a:rPr>
              <a:t> </a:t>
            </a:r>
            <a:r>
              <a:rPr lang="en-US" dirty="0">
                <a:solidFill>
                  <a:schemeClr val="tx2"/>
                </a:solidFill>
              </a:rPr>
              <a:t>Enzymes responsible for ketone body formation are associated mainly with the </a:t>
            </a:r>
            <a:r>
              <a:rPr lang="en-US" sz="3200" dirty="0" smtClean="0">
                <a:solidFill>
                  <a:schemeClr val="tx2"/>
                </a:solidFill>
              </a:rPr>
              <a:t>mitochondria</a:t>
            </a:r>
          </a:p>
          <a:p>
            <a:pPr marL="114300" indent="0">
              <a:buNone/>
            </a:pPr>
            <a:r>
              <a:rPr lang="en-US" b="1" dirty="0" smtClean="0">
                <a:solidFill>
                  <a:schemeClr val="tx2"/>
                </a:solidFill>
              </a:rPr>
              <a:t>Steps</a:t>
            </a:r>
            <a:endParaRPr lang="en-US" b="1" dirty="0">
              <a:solidFill>
                <a:schemeClr val="tx2"/>
              </a:solidFill>
            </a:endParaRPr>
          </a:p>
          <a:p>
            <a:pPr>
              <a:buFont typeface="Wingdings" pitchFamily="2" charset="2"/>
              <a:buChar char="q"/>
            </a:pPr>
            <a:r>
              <a:rPr lang="en-US" dirty="0" smtClean="0">
                <a:solidFill>
                  <a:schemeClr val="tx2"/>
                </a:solidFill>
              </a:rPr>
              <a:t>Two </a:t>
            </a:r>
            <a:r>
              <a:rPr lang="en-US" dirty="0">
                <a:solidFill>
                  <a:schemeClr val="tx2"/>
                </a:solidFill>
              </a:rPr>
              <a:t>molecules of acetyl CoA condense to form </a:t>
            </a:r>
            <a:r>
              <a:rPr lang="en-US" dirty="0" err="1">
                <a:solidFill>
                  <a:schemeClr val="tx2"/>
                </a:solidFill>
              </a:rPr>
              <a:t>acetoacetyl</a:t>
            </a:r>
            <a:r>
              <a:rPr lang="en-US" dirty="0">
                <a:solidFill>
                  <a:schemeClr val="tx2"/>
                </a:solidFill>
              </a:rPr>
              <a:t> CoA. This reaction, which is catalyzed by </a:t>
            </a:r>
            <a:r>
              <a:rPr lang="en-US" b="1" dirty="0" err="1">
                <a:solidFill>
                  <a:schemeClr val="tx2"/>
                </a:solidFill>
              </a:rPr>
              <a:t>thiolase</a:t>
            </a:r>
            <a:r>
              <a:rPr lang="en-US" dirty="0">
                <a:solidFill>
                  <a:schemeClr val="tx2"/>
                </a:solidFill>
              </a:rPr>
              <a:t>, is the </a:t>
            </a:r>
            <a:r>
              <a:rPr lang="en-US" dirty="0" smtClean="0">
                <a:solidFill>
                  <a:schemeClr val="tx2"/>
                </a:solidFill>
              </a:rPr>
              <a:t>reverse </a:t>
            </a:r>
            <a:r>
              <a:rPr lang="en-US" dirty="0">
                <a:solidFill>
                  <a:schemeClr val="tx2"/>
                </a:solidFill>
              </a:rPr>
              <a:t>of the thiolysis step in the oxidation of fatty acids</a:t>
            </a:r>
            <a:r>
              <a:rPr lang="en-US" dirty="0" smtClean="0">
                <a:solidFill>
                  <a:schemeClr val="tx2"/>
                </a:solidFill>
              </a:rPr>
              <a:t>.</a:t>
            </a:r>
          </a:p>
          <a:p>
            <a:pPr marL="114300" indent="0">
              <a:buNone/>
            </a:pPr>
            <a:endParaRPr lang="en-US" dirty="0">
              <a:solidFill>
                <a:schemeClr val="tx2"/>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19200" y="5105400"/>
            <a:ext cx="5029200" cy="742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sz="half" idx="10"/>
          </p:nvPr>
        </p:nvSpPr>
        <p:spPr/>
        <p:txBody>
          <a:bodyPr/>
          <a:lstStyle/>
          <a:p>
            <a:fld id="{1559AE03-19BE-4759-AA36-EFEACB9ED184}" type="datetime1">
              <a:rPr lang="en-US" smtClean="0"/>
              <a:pPr/>
              <a:t>8/15/2020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2231910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Ketogenesis</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solidFill>
                  <a:schemeClr val="tx2"/>
                </a:solidFill>
              </a:rPr>
              <a:t> </a:t>
            </a:r>
            <a:r>
              <a:rPr lang="en-US" sz="2400" dirty="0" err="1" smtClean="0">
                <a:solidFill>
                  <a:schemeClr val="tx2"/>
                </a:solidFill>
              </a:rPr>
              <a:t>Acetoacetyl</a:t>
            </a:r>
            <a:r>
              <a:rPr lang="en-US" sz="2400" dirty="0" smtClean="0">
                <a:solidFill>
                  <a:schemeClr val="tx2"/>
                </a:solidFill>
              </a:rPr>
              <a:t> CoA then reacts with acetyl CoA and water to give 3-hydroxy-3-methylglutaryl CoA (HMG-CoA) and </a:t>
            </a:r>
            <a:r>
              <a:rPr lang="en-US" sz="2400" dirty="0" err="1" smtClean="0">
                <a:solidFill>
                  <a:schemeClr val="tx2"/>
                </a:solidFill>
              </a:rPr>
              <a:t>CoASH</a:t>
            </a:r>
            <a:r>
              <a:rPr lang="en-US" sz="2400" dirty="0" smtClean="0">
                <a:solidFill>
                  <a:schemeClr val="tx2"/>
                </a:solidFill>
              </a:rPr>
              <a:t>.</a:t>
            </a:r>
          </a:p>
          <a:p>
            <a:pPr>
              <a:buFont typeface="Wingdings" pitchFamily="2" charset="2"/>
              <a:buChar char="q"/>
            </a:pPr>
            <a:r>
              <a:rPr lang="en-US" sz="2400" dirty="0" smtClean="0">
                <a:solidFill>
                  <a:schemeClr val="tx2"/>
                </a:solidFill>
              </a:rPr>
              <a:t> The reaction is catalyzed by HMG co A synthase. </a:t>
            </a:r>
          </a:p>
          <a:p>
            <a:pPr>
              <a:buFont typeface="Wingdings" pitchFamily="2" charset="2"/>
              <a:buChar char="q"/>
            </a:pPr>
            <a:r>
              <a:rPr lang="en-US" sz="2400" b="1" dirty="0" smtClean="0">
                <a:solidFill>
                  <a:schemeClr val="tx2"/>
                </a:solidFill>
              </a:rPr>
              <a:t> This enzyme is exclusively present in liver mitochondria.</a:t>
            </a:r>
          </a:p>
          <a:p>
            <a:pPr>
              <a:buFont typeface="Wingdings" pitchFamily="2" charset="2"/>
              <a:buChar char="q"/>
            </a:pPr>
            <a:r>
              <a:rPr lang="en-US" sz="2400" b="1" dirty="0" smtClean="0">
                <a:solidFill>
                  <a:schemeClr val="tx2"/>
                </a:solidFill>
              </a:rPr>
              <a:t> </a:t>
            </a:r>
            <a:r>
              <a:rPr lang="en-US" sz="2400" dirty="0" smtClean="0">
                <a:solidFill>
                  <a:schemeClr val="tx2"/>
                </a:solidFill>
              </a:rPr>
              <a:t>There are two isoforms of this enzyme-</a:t>
            </a:r>
            <a:r>
              <a:rPr lang="en-US" sz="2400" dirty="0" err="1" smtClean="0">
                <a:solidFill>
                  <a:schemeClr val="tx2"/>
                </a:solidFill>
              </a:rPr>
              <a:t>cytosolic</a:t>
            </a:r>
            <a:r>
              <a:rPr lang="en-US" sz="2400" dirty="0" smtClean="0">
                <a:solidFill>
                  <a:schemeClr val="tx2"/>
                </a:solidFill>
              </a:rPr>
              <a:t> and mitochondrial. </a:t>
            </a:r>
          </a:p>
          <a:p>
            <a:pPr>
              <a:buFont typeface="Wingdings" pitchFamily="2" charset="2"/>
              <a:buChar char="q"/>
            </a:pPr>
            <a:r>
              <a:rPr lang="en-US" sz="2400" b="1" dirty="0" smtClean="0">
                <a:solidFill>
                  <a:schemeClr val="tx2"/>
                </a:solidFill>
              </a:rPr>
              <a:t> The mitochondrial enzyme is needed for ketogenesis while the cytosolic form is associated with cholesterol biosynthesis.</a:t>
            </a:r>
            <a:endParaRPr lang="en-US" sz="2400" dirty="0">
              <a:solidFill>
                <a:schemeClr val="tx2"/>
              </a:solidFill>
            </a:endParaRPr>
          </a:p>
        </p:txBody>
      </p:sp>
      <p:sp>
        <p:nvSpPr>
          <p:cNvPr id="4" name="Date Placeholder 3"/>
          <p:cNvSpPr>
            <a:spLocks noGrp="1"/>
          </p:cNvSpPr>
          <p:nvPr>
            <p:ph type="dt" sz="half" idx="10"/>
          </p:nvPr>
        </p:nvSpPr>
        <p:spPr/>
        <p:txBody>
          <a:bodyPr/>
          <a:lstStyle/>
          <a:p>
            <a:fld id="{CBD74B25-6275-4625-B187-2EDF2BB4A35E}"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Ketogenesis</a:t>
            </a:r>
            <a:endParaRPr lang="en-US" b="1" dirty="0"/>
          </a:p>
        </p:txBody>
      </p:sp>
      <p:sp>
        <p:nvSpPr>
          <p:cNvPr id="3" name="Content Placeholder 2"/>
          <p:cNvSpPr>
            <a:spLocks noGrp="1"/>
          </p:cNvSpPr>
          <p:nvPr>
            <p:ph idx="1"/>
          </p:nvPr>
        </p:nvSpPr>
        <p:spPr/>
        <p:txBody>
          <a:bodyPr/>
          <a:lstStyle/>
          <a:p>
            <a:pPr>
              <a:buFont typeface="Wingdings" pitchFamily="2" charset="2"/>
              <a:buChar char="q"/>
            </a:pPr>
            <a:r>
              <a:rPr lang="en-US" b="1" dirty="0" smtClean="0">
                <a:solidFill>
                  <a:schemeClr val="tx2"/>
                </a:solidFill>
              </a:rPr>
              <a:t> </a:t>
            </a:r>
            <a:r>
              <a:rPr lang="en-US" sz="2400" dirty="0" smtClean="0">
                <a:solidFill>
                  <a:schemeClr val="tx2"/>
                </a:solidFill>
              </a:rPr>
              <a:t>Both enzymes(HMG CoA Synthase and HMG Co A </a:t>
            </a:r>
            <a:r>
              <a:rPr lang="en-US" sz="2400" dirty="0" err="1" smtClean="0">
                <a:solidFill>
                  <a:schemeClr val="tx2"/>
                </a:solidFill>
              </a:rPr>
              <a:t>Lyase</a:t>
            </a:r>
            <a:r>
              <a:rPr lang="en-US" sz="2400" dirty="0" smtClean="0">
                <a:solidFill>
                  <a:schemeClr val="tx2"/>
                </a:solidFill>
              </a:rPr>
              <a:t>) </a:t>
            </a:r>
            <a:r>
              <a:rPr lang="en-US" sz="2400" dirty="0">
                <a:solidFill>
                  <a:schemeClr val="tx2"/>
                </a:solidFill>
              </a:rPr>
              <a:t>must be present in mitochondria for ketogenesis to take place. </a:t>
            </a:r>
            <a:endParaRPr lang="en-US" sz="2400" dirty="0" smtClean="0">
              <a:solidFill>
                <a:schemeClr val="tx2"/>
              </a:solidFill>
            </a:endParaRPr>
          </a:p>
          <a:p>
            <a:pPr>
              <a:buFont typeface="Wingdings" pitchFamily="2" charset="2"/>
              <a:buChar char="q"/>
            </a:pPr>
            <a:r>
              <a:rPr lang="en-US" sz="2400" dirty="0" smtClean="0">
                <a:solidFill>
                  <a:schemeClr val="tx2"/>
                </a:solidFill>
              </a:rPr>
              <a:t>This </a:t>
            </a:r>
            <a:r>
              <a:rPr lang="en-US" sz="2400" dirty="0">
                <a:solidFill>
                  <a:schemeClr val="tx2"/>
                </a:solidFill>
              </a:rPr>
              <a:t>occurs solely in liver and rumen </a:t>
            </a:r>
            <a:r>
              <a:rPr lang="en-US" sz="2400" dirty="0" smtClean="0">
                <a:solidFill>
                  <a:schemeClr val="tx2"/>
                </a:solidFill>
              </a:rPr>
              <a:t>epithelium,</a:t>
            </a:r>
            <a:endParaRPr lang="en-US" sz="2400" dirty="0">
              <a:solidFill>
                <a:schemeClr val="tx2"/>
              </a:solidFill>
            </a:endParaRPr>
          </a:p>
          <a:p>
            <a:pPr>
              <a:buFont typeface="Wingdings" pitchFamily="2" charset="2"/>
              <a:buChar char="q"/>
            </a:pPr>
            <a:r>
              <a:rPr lang="en-US" sz="2400" b="1" dirty="0" smtClean="0">
                <a:solidFill>
                  <a:schemeClr val="tx2"/>
                </a:solidFill>
              </a:rPr>
              <a:t> The </a:t>
            </a:r>
            <a:r>
              <a:rPr lang="en-US" sz="2400" b="1" dirty="0">
                <a:solidFill>
                  <a:schemeClr val="tx2"/>
                </a:solidFill>
              </a:rPr>
              <a:t>sum of these reactions </a:t>
            </a:r>
            <a:r>
              <a:rPr lang="en-US" sz="2400" b="1" dirty="0" smtClean="0">
                <a:solidFill>
                  <a:schemeClr val="tx2"/>
                </a:solidFill>
              </a:rPr>
              <a:t>is-</a:t>
            </a:r>
            <a:endParaRPr lang="en-US" sz="2400" dirty="0">
              <a:solidFill>
                <a:schemeClr val="tx2"/>
              </a:solidFill>
            </a:endParaRPr>
          </a:p>
          <a:p>
            <a:endParaRPr lang="en-US" sz="2400" dirty="0">
              <a:solidFill>
                <a:schemeClr val="tx2"/>
              </a:solidFill>
            </a:endParaRPr>
          </a:p>
          <a:p>
            <a:pPr marL="114300" indent="0">
              <a:buFont typeface="Wingdings" pitchFamily="2" charset="2"/>
              <a:buChar char="q"/>
            </a:pPr>
            <a:endParaRPr lang="en-US" sz="2400" b="1" dirty="0" smtClean="0">
              <a:solidFill>
                <a:schemeClr val="tx2"/>
              </a:solidFill>
            </a:endParaRPr>
          </a:p>
          <a:p>
            <a:pPr marL="114300" indent="0">
              <a:buFont typeface="Wingdings" pitchFamily="2" charset="2"/>
              <a:buChar char="q"/>
            </a:pPr>
            <a:endParaRPr lang="en-US" sz="2400" b="1" dirty="0" smtClean="0">
              <a:solidFill>
                <a:schemeClr val="tx2"/>
              </a:solidFill>
            </a:endParaRPr>
          </a:p>
          <a:p>
            <a:pPr marL="114300" indent="0">
              <a:buFont typeface="Wingdings" pitchFamily="2" charset="2"/>
              <a:buChar char="q"/>
            </a:pPr>
            <a:r>
              <a:rPr lang="en-US" sz="2400" b="1" dirty="0" smtClean="0">
                <a:solidFill>
                  <a:schemeClr val="tx2"/>
                </a:solidFill>
              </a:rPr>
              <a:t>The </a:t>
            </a:r>
            <a:r>
              <a:rPr lang="en-US" sz="2400" b="1" dirty="0">
                <a:solidFill>
                  <a:schemeClr val="tx2"/>
                </a:solidFill>
              </a:rPr>
              <a:t>other two ketone bodies-Acetone and D(-)- 3-Hydroxybutyrate</a:t>
            </a:r>
            <a:r>
              <a:rPr lang="en-US" sz="2400" dirty="0">
                <a:solidFill>
                  <a:schemeClr val="tx2"/>
                </a:solidFill>
              </a:rPr>
              <a:t> are formed from Acetoacetate, the primary ketone body.</a:t>
            </a:r>
          </a:p>
        </p:txBody>
      </p:sp>
      <p:pic>
        <p:nvPicPr>
          <p:cNvPr id="409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66800" y="4038600"/>
            <a:ext cx="4953000" cy="609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sz="half" idx="10"/>
          </p:nvPr>
        </p:nvSpPr>
        <p:spPr/>
        <p:txBody>
          <a:bodyPr/>
          <a:lstStyle/>
          <a:p>
            <a:fld id="{0BBE2B7C-A946-4EE9-AEBC-18FB3E071119}" type="datetime1">
              <a:rPr lang="en-US" smtClean="0"/>
              <a:pPr/>
              <a:t>8/15/2020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3395586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Formation of Acetone</a:t>
            </a:r>
            <a:endParaRPr lang="en-US" b="1" dirty="0"/>
          </a:p>
        </p:txBody>
      </p:sp>
      <p:sp>
        <p:nvSpPr>
          <p:cNvPr id="3" name="Content Placeholder 2"/>
          <p:cNvSpPr>
            <a:spLocks noGrp="1"/>
          </p:cNvSpPr>
          <p:nvPr>
            <p:ph idx="1"/>
          </p:nvPr>
        </p:nvSpPr>
        <p:spPr/>
        <p:txBody>
          <a:bodyPr>
            <a:normAutofit/>
          </a:bodyPr>
          <a:lstStyle/>
          <a:p>
            <a:r>
              <a:rPr lang="en-US" sz="2400" dirty="0" err="1" smtClean="0">
                <a:solidFill>
                  <a:schemeClr val="tx2"/>
                </a:solidFill>
              </a:rPr>
              <a:t>Acetoacetate</a:t>
            </a:r>
            <a:r>
              <a:rPr lang="en-US" sz="2400" dirty="0" smtClean="0">
                <a:solidFill>
                  <a:schemeClr val="tx2"/>
                </a:solidFill>
              </a:rPr>
              <a:t> undergoes </a:t>
            </a:r>
            <a:r>
              <a:rPr lang="en-US" sz="2400" dirty="0">
                <a:solidFill>
                  <a:schemeClr val="tx2"/>
                </a:solidFill>
              </a:rPr>
              <a:t>a slow, spontaneous decarboxylation to acetone. </a:t>
            </a:r>
            <a:endParaRPr lang="en-US" sz="2400" dirty="0" smtClean="0">
              <a:solidFill>
                <a:schemeClr val="tx2"/>
              </a:solidFill>
            </a:endParaRPr>
          </a:p>
          <a:p>
            <a:r>
              <a:rPr lang="en-US" sz="2400" dirty="0" smtClean="0">
                <a:solidFill>
                  <a:schemeClr val="tx2"/>
                </a:solidFill>
              </a:rPr>
              <a:t>The </a:t>
            </a:r>
            <a:r>
              <a:rPr lang="en-US" sz="2400" dirty="0">
                <a:solidFill>
                  <a:schemeClr val="tx2"/>
                </a:solidFill>
              </a:rPr>
              <a:t>odor of acetone may be detected in the breath of a person who has a high level of acetoacetate in the blood.  </a:t>
            </a:r>
            <a:endParaRPr lang="en-US" sz="2400" dirty="0" smtClean="0">
              <a:solidFill>
                <a:schemeClr val="tx2"/>
              </a:solidFill>
            </a:endParaRPr>
          </a:p>
          <a:p>
            <a:r>
              <a:rPr lang="en-US" sz="2400" b="1" dirty="0" smtClean="0">
                <a:solidFill>
                  <a:schemeClr val="tx2"/>
                </a:solidFill>
              </a:rPr>
              <a:t>“</a:t>
            </a:r>
            <a:r>
              <a:rPr lang="en-US" sz="2400" b="1" dirty="0">
                <a:solidFill>
                  <a:schemeClr val="tx2"/>
                </a:solidFill>
              </a:rPr>
              <a:t>Acetone-breath” has been </a:t>
            </a:r>
            <a:r>
              <a:rPr lang="en-US" sz="2400" b="1" dirty="0" smtClean="0">
                <a:solidFill>
                  <a:schemeClr val="tx2"/>
                </a:solidFill>
              </a:rPr>
              <a:t>used as</a:t>
            </a:r>
            <a:r>
              <a:rPr lang="en-US" sz="2400" b="1" dirty="0">
                <a:solidFill>
                  <a:schemeClr val="tx2"/>
                </a:solidFill>
              </a:rPr>
              <a:t> </a:t>
            </a:r>
            <a:r>
              <a:rPr lang="en-US" sz="2400" b="1" dirty="0" smtClean="0">
                <a:solidFill>
                  <a:schemeClr val="tx2"/>
                </a:solidFill>
              </a:rPr>
              <a:t>a</a:t>
            </a:r>
            <a:r>
              <a:rPr lang="en-US" sz="2400" b="1" dirty="0">
                <a:solidFill>
                  <a:schemeClr val="tx2"/>
                </a:solidFill>
              </a:rPr>
              <a:t> </a:t>
            </a:r>
            <a:r>
              <a:rPr lang="en-US" sz="2400" b="1" dirty="0" smtClean="0">
                <a:solidFill>
                  <a:schemeClr val="tx2"/>
                </a:solidFill>
              </a:rPr>
              <a:t>crude</a:t>
            </a:r>
            <a:r>
              <a:rPr lang="en-US" sz="2400" b="1" dirty="0">
                <a:solidFill>
                  <a:schemeClr val="tx2"/>
                </a:solidFill>
              </a:rPr>
              <a:t>  </a:t>
            </a:r>
            <a:r>
              <a:rPr lang="en-US" sz="2400" b="1" dirty="0" smtClean="0">
                <a:solidFill>
                  <a:schemeClr val="tx2"/>
                </a:solidFill>
              </a:rPr>
              <a:t>method </a:t>
            </a:r>
            <a:r>
              <a:rPr lang="en-US" sz="2400" b="1" dirty="0">
                <a:solidFill>
                  <a:schemeClr val="tx2"/>
                </a:solidFill>
              </a:rPr>
              <a:t>of  diagnosing  individuals  with </a:t>
            </a:r>
            <a:r>
              <a:rPr lang="en-US" sz="2400" b="1" dirty="0" smtClean="0">
                <a:solidFill>
                  <a:schemeClr val="tx2"/>
                </a:solidFill>
              </a:rPr>
              <a:t> untreated </a:t>
            </a:r>
            <a:r>
              <a:rPr lang="en-US" sz="2400" b="1" dirty="0">
                <a:solidFill>
                  <a:schemeClr val="tx2"/>
                </a:solidFill>
              </a:rPr>
              <a:t>Type I diabetes mellitus.</a:t>
            </a:r>
          </a:p>
        </p:txBody>
      </p:sp>
      <p:sp>
        <p:nvSpPr>
          <p:cNvPr id="4" name="Date Placeholder 3"/>
          <p:cNvSpPr>
            <a:spLocks noGrp="1"/>
          </p:cNvSpPr>
          <p:nvPr>
            <p:ph type="dt" sz="half" idx="10"/>
          </p:nvPr>
        </p:nvSpPr>
        <p:spPr/>
        <p:txBody>
          <a:bodyPr/>
          <a:lstStyle/>
          <a:p>
            <a:fld id="{FF145EF3-7502-4791-A251-9D238F716529}"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3682300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249362"/>
          </a:xfrm>
        </p:spPr>
        <p:txBody>
          <a:bodyPr/>
          <a:lstStyle/>
          <a:p>
            <a:r>
              <a:rPr lang="en-US" sz="4000" b="1" dirty="0" smtClean="0"/>
              <a:t>Formation of </a:t>
            </a:r>
            <a:r>
              <a:rPr lang="el-GR" sz="4000" b="1" dirty="0" smtClean="0"/>
              <a:t>β</a:t>
            </a:r>
            <a:r>
              <a:rPr lang="en-US" sz="4000" b="1" dirty="0" smtClean="0"/>
              <a:t>-Hydroxy Butyrate</a:t>
            </a:r>
            <a:endParaRPr lang="en-US" sz="4000" b="1" dirty="0"/>
          </a:p>
        </p:txBody>
      </p:sp>
      <p:sp>
        <p:nvSpPr>
          <p:cNvPr id="3" name="Content Placeholder 2"/>
          <p:cNvSpPr>
            <a:spLocks noGrp="1"/>
          </p:cNvSpPr>
          <p:nvPr>
            <p:ph idx="1"/>
          </p:nvPr>
        </p:nvSpPr>
        <p:spPr/>
        <p:txBody>
          <a:bodyPr/>
          <a:lstStyle/>
          <a:p>
            <a:pPr>
              <a:buFont typeface="Wingdings" pitchFamily="2" charset="2"/>
              <a:buChar char="q"/>
            </a:pPr>
            <a:r>
              <a:rPr lang="en-US" dirty="0"/>
              <a:t> </a:t>
            </a:r>
            <a:r>
              <a:rPr lang="en-US" b="1" dirty="0">
                <a:solidFill>
                  <a:schemeClr val="tx2"/>
                </a:solidFill>
              </a:rPr>
              <a:t>D (-)-</a:t>
            </a:r>
            <a:r>
              <a:rPr lang="en-US" b="1" dirty="0" smtClean="0">
                <a:solidFill>
                  <a:schemeClr val="tx2"/>
                </a:solidFill>
              </a:rPr>
              <a:t>3-Hydroxybutyrate (</a:t>
            </a:r>
            <a:r>
              <a:rPr lang="el-GR" sz="2400" b="1" dirty="0">
                <a:solidFill>
                  <a:schemeClr val="tx2"/>
                </a:solidFill>
              </a:rPr>
              <a:t>β</a:t>
            </a:r>
            <a:r>
              <a:rPr lang="en-US" sz="2400" b="1" dirty="0">
                <a:solidFill>
                  <a:schemeClr val="tx2"/>
                </a:solidFill>
              </a:rPr>
              <a:t>-Hydroxy </a:t>
            </a:r>
            <a:r>
              <a:rPr lang="en-US" sz="2400" b="1" dirty="0" smtClean="0">
                <a:solidFill>
                  <a:schemeClr val="tx2"/>
                </a:solidFill>
              </a:rPr>
              <a:t>Butyrate)</a:t>
            </a:r>
            <a:r>
              <a:rPr lang="en-US" b="1" dirty="0" smtClean="0">
                <a:solidFill>
                  <a:schemeClr val="tx2"/>
                </a:solidFill>
              </a:rPr>
              <a:t> </a:t>
            </a:r>
            <a:r>
              <a:rPr lang="en-US" b="1" dirty="0">
                <a:solidFill>
                  <a:schemeClr val="tx2"/>
                </a:solidFill>
              </a:rPr>
              <a:t>is formed by the reduction of acetoacetate </a:t>
            </a:r>
            <a:r>
              <a:rPr lang="en-US" dirty="0">
                <a:solidFill>
                  <a:schemeClr val="tx2"/>
                </a:solidFill>
              </a:rPr>
              <a:t>in the mitochondrial matrix by D(-)3-hydroxybutyrate dehydrogenase. </a:t>
            </a:r>
            <a:endParaRPr lang="en-US" dirty="0" smtClean="0">
              <a:solidFill>
                <a:schemeClr val="tx2"/>
              </a:solidFill>
            </a:endParaRPr>
          </a:p>
          <a:p>
            <a:pPr>
              <a:buFont typeface="Wingdings" pitchFamily="2" charset="2"/>
              <a:buChar char="q"/>
            </a:pPr>
            <a:r>
              <a:rPr lang="en-US" dirty="0" smtClean="0">
                <a:solidFill>
                  <a:schemeClr val="tx2"/>
                </a:solidFill>
              </a:rPr>
              <a:t> D</a:t>
            </a:r>
            <a:r>
              <a:rPr lang="en-US" dirty="0">
                <a:solidFill>
                  <a:schemeClr val="tx2"/>
                </a:solidFill>
              </a:rPr>
              <a:t>(-)-3-Hydroxybutyrate is quantitatively the predominant ketone body present in the blood and urine in ketosis.</a:t>
            </a:r>
          </a:p>
          <a:p>
            <a:pPr>
              <a:buFont typeface="Wingdings" pitchFamily="2" charset="2"/>
              <a:buChar char="q"/>
            </a:pPr>
            <a:r>
              <a:rPr lang="en-US" dirty="0">
                <a:solidFill>
                  <a:schemeClr val="tx2"/>
                </a:solidFill>
              </a:rPr>
              <a:t>The </a:t>
            </a:r>
            <a:r>
              <a:rPr lang="el-GR" dirty="0">
                <a:solidFill>
                  <a:schemeClr val="tx2"/>
                </a:solidFill>
              </a:rPr>
              <a:t>β-</a:t>
            </a:r>
            <a:r>
              <a:rPr lang="en-US" dirty="0">
                <a:solidFill>
                  <a:schemeClr val="tx2"/>
                </a:solidFill>
              </a:rPr>
              <a:t>hydroxybutyrate dehydrogenase reaction has two functions</a:t>
            </a:r>
            <a:r>
              <a:rPr lang="en-US" dirty="0" smtClean="0">
                <a:solidFill>
                  <a:schemeClr val="tx2"/>
                </a:solidFill>
              </a:rPr>
              <a:t>:</a:t>
            </a:r>
          </a:p>
          <a:p>
            <a:pPr>
              <a:buNone/>
            </a:pPr>
            <a:r>
              <a:rPr lang="en-US" dirty="0" smtClean="0">
                <a:solidFill>
                  <a:schemeClr val="tx2"/>
                </a:solidFill>
              </a:rPr>
              <a:t> </a:t>
            </a:r>
            <a:r>
              <a:rPr lang="en-US" dirty="0">
                <a:solidFill>
                  <a:schemeClr val="tx2"/>
                </a:solidFill>
              </a:rPr>
              <a:t>1) it stores energy equivalent to an NADH in the ketone body for export to the tissues, and </a:t>
            </a:r>
          </a:p>
          <a:p>
            <a:pPr marL="114300" indent="0">
              <a:buNone/>
            </a:pPr>
            <a:r>
              <a:rPr lang="en-US" dirty="0">
                <a:solidFill>
                  <a:schemeClr val="tx2"/>
                </a:solidFill>
              </a:rPr>
              <a:t>2) it  produces  a  more  stable molecule</a:t>
            </a:r>
            <a:r>
              <a:rPr lang="en-US" dirty="0" smtClean="0">
                <a:solidFill>
                  <a:schemeClr val="tx2"/>
                </a:solidFill>
              </a:rPr>
              <a:t>.</a:t>
            </a:r>
          </a:p>
          <a:p>
            <a:endParaRPr lang="en-US" dirty="0"/>
          </a:p>
        </p:txBody>
      </p:sp>
      <p:sp>
        <p:nvSpPr>
          <p:cNvPr id="4" name="Date Placeholder 3"/>
          <p:cNvSpPr>
            <a:spLocks noGrp="1"/>
          </p:cNvSpPr>
          <p:nvPr>
            <p:ph type="dt" sz="half" idx="10"/>
          </p:nvPr>
        </p:nvSpPr>
        <p:spPr/>
        <p:txBody>
          <a:bodyPr/>
          <a:lstStyle/>
          <a:p>
            <a:fld id="{CC13C237-AA21-4C3D-88AC-49B24F16B346}"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3859667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Utilization of ketone bodies</a:t>
            </a:r>
            <a:endParaRPr lang="en-US" b="1" dirty="0"/>
          </a:p>
        </p:txBody>
      </p:sp>
      <p:sp>
        <p:nvSpPr>
          <p:cNvPr id="3" name="Content Placeholder 2"/>
          <p:cNvSpPr>
            <a:spLocks noGrp="1"/>
          </p:cNvSpPr>
          <p:nvPr>
            <p:ph idx="1"/>
          </p:nvPr>
        </p:nvSpPr>
        <p:spPr/>
        <p:txBody>
          <a:bodyPr/>
          <a:lstStyle/>
          <a:p>
            <a:pPr>
              <a:buFont typeface="Wingdings" pitchFamily="2" charset="2"/>
              <a:buChar char="q"/>
            </a:pPr>
            <a:r>
              <a:rPr lang="en-US" dirty="0"/>
              <a:t> </a:t>
            </a:r>
            <a:r>
              <a:rPr lang="en-US" sz="2400" dirty="0" smtClean="0">
                <a:solidFill>
                  <a:schemeClr val="tx2"/>
                </a:solidFill>
              </a:rPr>
              <a:t>Ketone </a:t>
            </a:r>
            <a:r>
              <a:rPr lang="en-US" sz="2400" dirty="0">
                <a:solidFill>
                  <a:schemeClr val="tx2"/>
                </a:solidFill>
              </a:rPr>
              <a:t>bodies serve as a </a:t>
            </a:r>
            <a:r>
              <a:rPr lang="en-US" sz="2400" b="1" dirty="0">
                <a:solidFill>
                  <a:schemeClr val="tx2"/>
                </a:solidFill>
              </a:rPr>
              <a:t>fuel for extra hepatic </a:t>
            </a:r>
            <a:r>
              <a:rPr lang="en-US" sz="2400" b="1" dirty="0" smtClean="0">
                <a:solidFill>
                  <a:schemeClr val="tx2"/>
                </a:solidFill>
              </a:rPr>
              <a:t>tissues</a:t>
            </a:r>
            <a:endParaRPr lang="en-US" sz="2400" b="1" dirty="0">
              <a:solidFill>
                <a:schemeClr val="tx2"/>
              </a:solidFill>
            </a:endParaRPr>
          </a:p>
          <a:p>
            <a:pPr>
              <a:buFont typeface="Wingdings" pitchFamily="2" charset="2"/>
              <a:buChar char="q"/>
            </a:pPr>
            <a:r>
              <a:rPr lang="en-US" sz="2400" dirty="0" smtClean="0">
                <a:solidFill>
                  <a:schemeClr val="tx2"/>
                </a:solidFill>
              </a:rPr>
              <a:t>The </a:t>
            </a:r>
            <a:r>
              <a:rPr lang="en-US" sz="2400" dirty="0">
                <a:solidFill>
                  <a:schemeClr val="tx2"/>
                </a:solidFill>
              </a:rPr>
              <a:t>ketone bodies are water soluble and are transported across the inner mitochondrial membrane as well as across the blood-brain barrier and cell membranes. </a:t>
            </a:r>
            <a:endParaRPr lang="en-US" sz="2400" dirty="0" smtClean="0">
              <a:solidFill>
                <a:schemeClr val="tx2"/>
              </a:solidFill>
            </a:endParaRPr>
          </a:p>
          <a:p>
            <a:pPr>
              <a:buFont typeface="Wingdings" pitchFamily="2" charset="2"/>
              <a:buChar char="q"/>
            </a:pPr>
            <a:r>
              <a:rPr lang="en-US" sz="2400" dirty="0">
                <a:solidFill>
                  <a:schemeClr val="tx2"/>
                </a:solidFill>
              </a:rPr>
              <a:t>T</a:t>
            </a:r>
            <a:r>
              <a:rPr lang="en-US" sz="2400" dirty="0" smtClean="0">
                <a:solidFill>
                  <a:schemeClr val="tx2"/>
                </a:solidFill>
              </a:rPr>
              <a:t>hey </a:t>
            </a:r>
            <a:r>
              <a:rPr lang="en-US" sz="2400" dirty="0">
                <a:solidFill>
                  <a:schemeClr val="tx2"/>
                </a:solidFill>
              </a:rPr>
              <a:t>can be used as a fuel source by a variety of tissues including the CNS</a:t>
            </a:r>
            <a:r>
              <a:rPr lang="en-US" sz="2400" dirty="0" smtClean="0">
                <a:solidFill>
                  <a:schemeClr val="tx2"/>
                </a:solidFill>
              </a:rPr>
              <a:t>.</a:t>
            </a:r>
          </a:p>
          <a:p>
            <a:pPr>
              <a:buFont typeface="Wingdings" pitchFamily="2" charset="2"/>
              <a:buChar char="q"/>
            </a:pPr>
            <a:r>
              <a:rPr lang="en-US" sz="2400" dirty="0" smtClean="0">
                <a:solidFill>
                  <a:schemeClr val="tx2"/>
                </a:solidFill>
              </a:rPr>
              <a:t>  </a:t>
            </a:r>
            <a:r>
              <a:rPr lang="en-US" sz="2400" dirty="0">
                <a:solidFill>
                  <a:schemeClr val="tx2"/>
                </a:solidFill>
              </a:rPr>
              <a:t>They are preferred substrates for aerobic muscle and heart, thus sparing glucose when they are </a:t>
            </a:r>
            <a:r>
              <a:rPr lang="en-US" sz="2400" dirty="0" smtClean="0">
                <a:solidFill>
                  <a:schemeClr val="tx2"/>
                </a:solidFill>
              </a:rPr>
              <a:t>available.</a:t>
            </a:r>
          </a:p>
          <a:p>
            <a:pPr>
              <a:buFont typeface="Wingdings" pitchFamily="2" charset="2"/>
              <a:buChar char="q"/>
            </a:pPr>
            <a:r>
              <a:rPr lang="en-US" sz="2400" dirty="0" smtClean="0">
                <a:solidFill>
                  <a:schemeClr val="tx2"/>
                </a:solidFill>
              </a:rPr>
              <a:t>Tissues </a:t>
            </a:r>
            <a:r>
              <a:rPr lang="en-US" sz="2400" dirty="0">
                <a:solidFill>
                  <a:schemeClr val="tx2"/>
                </a:solidFill>
              </a:rPr>
              <a:t>that can use fatty acids can generally use ketone bodies in addition to other energy sources</a:t>
            </a:r>
            <a:r>
              <a:rPr lang="en-US" sz="2400" dirty="0" smtClean="0">
                <a:solidFill>
                  <a:schemeClr val="tx2"/>
                </a:solidFill>
              </a:rPr>
              <a:t>.</a:t>
            </a:r>
          </a:p>
          <a:p>
            <a:pPr>
              <a:buFont typeface="Wingdings" pitchFamily="2" charset="2"/>
              <a:buChar char="q"/>
            </a:pPr>
            <a:r>
              <a:rPr lang="en-US" sz="2400" dirty="0" smtClean="0">
                <a:solidFill>
                  <a:schemeClr val="tx2"/>
                </a:solidFill>
              </a:rPr>
              <a:t> </a:t>
            </a:r>
            <a:r>
              <a:rPr lang="en-US" sz="2400" b="1" dirty="0">
                <a:solidFill>
                  <a:schemeClr val="tx2"/>
                </a:solidFill>
              </a:rPr>
              <a:t>The exceptions are the liver and the brain. </a:t>
            </a:r>
          </a:p>
        </p:txBody>
      </p:sp>
      <p:sp>
        <p:nvSpPr>
          <p:cNvPr id="4" name="Date Placeholder 3"/>
          <p:cNvSpPr>
            <a:spLocks noGrp="1"/>
          </p:cNvSpPr>
          <p:nvPr>
            <p:ph type="dt" sz="half" idx="10"/>
          </p:nvPr>
        </p:nvSpPr>
        <p:spPr/>
        <p:txBody>
          <a:bodyPr/>
          <a:lstStyle/>
          <a:p>
            <a:fld id="{A1560094-5165-474B-99CF-A6DE40CEDA60}"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1667364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Utilization of ketone bodies</a:t>
            </a:r>
            <a:endParaRPr lang="en-US" dirty="0"/>
          </a:p>
        </p:txBody>
      </p:sp>
      <p:sp>
        <p:nvSpPr>
          <p:cNvPr id="3" name="Content Placeholder 2"/>
          <p:cNvSpPr>
            <a:spLocks noGrp="1"/>
          </p:cNvSpPr>
          <p:nvPr>
            <p:ph idx="1"/>
          </p:nvPr>
        </p:nvSpPr>
        <p:spPr/>
        <p:txBody>
          <a:bodyPr/>
          <a:lstStyle/>
          <a:p>
            <a:pPr marL="114300" indent="0">
              <a:buNone/>
            </a:pPr>
            <a:r>
              <a:rPr lang="en-US" dirty="0">
                <a:solidFill>
                  <a:schemeClr val="tx2"/>
                </a:solidFill>
              </a:rPr>
              <a:t>Ketone bodies are utilized by </a:t>
            </a:r>
            <a:r>
              <a:rPr lang="en-US" dirty="0" err="1">
                <a:solidFill>
                  <a:schemeClr val="tx2"/>
                </a:solidFill>
              </a:rPr>
              <a:t>extrahepatic</a:t>
            </a:r>
            <a:r>
              <a:rPr lang="en-US" dirty="0">
                <a:solidFill>
                  <a:schemeClr val="tx2"/>
                </a:solidFill>
              </a:rPr>
              <a:t> tissues via a series of cytosolic reactions </a:t>
            </a:r>
            <a:r>
              <a:rPr lang="en-US" dirty="0" smtClean="0">
                <a:solidFill>
                  <a:schemeClr val="tx2"/>
                </a:solidFill>
              </a:rPr>
              <a:t>that </a:t>
            </a:r>
            <a:r>
              <a:rPr lang="en-US" dirty="0">
                <a:solidFill>
                  <a:schemeClr val="tx2"/>
                </a:solidFill>
              </a:rPr>
              <a:t>are essentially a reversal of ketone body synthesis, the ketones must be reconverted to acetyl CoA in the mitochondria</a:t>
            </a:r>
            <a:r>
              <a:rPr lang="en-US" dirty="0" smtClean="0">
                <a:solidFill>
                  <a:schemeClr val="tx2"/>
                </a:solidFill>
              </a:rPr>
              <a:t>:</a:t>
            </a:r>
          </a:p>
          <a:p>
            <a:pPr marL="114300" indent="0">
              <a:buNone/>
            </a:pPr>
            <a:r>
              <a:rPr lang="en-US" b="1" dirty="0" smtClean="0">
                <a:solidFill>
                  <a:schemeClr val="tx2"/>
                </a:solidFill>
              </a:rPr>
              <a:t>Utilization of </a:t>
            </a:r>
            <a:r>
              <a:rPr lang="en-US" b="1" i="1" dirty="0" smtClean="0">
                <a:solidFill>
                  <a:schemeClr val="tx2"/>
                </a:solidFill>
              </a:rPr>
              <a:t>Beta</a:t>
            </a:r>
            <a:r>
              <a:rPr lang="en-US" b="1" dirty="0" smtClean="0">
                <a:solidFill>
                  <a:schemeClr val="tx2"/>
                </a:solidFill>
              </a:rPr>
              <a:t>-hydroxybutyrate</a:t>
            </a:r>
          </a:p>
          <a:p>
            <a:pPr marL="571500" indent="-457200">
              <a:buAutoNum type="arabicParenR"/>
            </a:pPr>
            <a:r>
              <a:rPr lang="en-US" b="1" i="1" dirty="0" smtClean="0">
                <a:solidFill>
                  <a:schemeClr val="tx2"/>
                </a:solidFill>
              </a:rPr>
              <a:t>Beta</a:t>
            </a:r>
            <a:r>
              <a:rPr lang="en-US" b="1" dirty="0" smtClean="0">
                <a:solidFill>
                  <a:schemeClr val="tx2"/>
                </a:solidFill>
              </a:rPr>
              <a:t>-hydroxybutyrate, </a:t>
            </a:r>
            <a:r>
              <a:rPr lang="en-US" dirty="0" smtClean="0">
                <a:solidFill>
                  <a:schemeClr val="tx2"/>
                </a:solidFill>
              </a:rPr>
              <a:t>is first oxidized to acetoacetate with the production of one NADH </a:t>
            </a:r>
            <a:r>
              <a:rPr lang="en-US" b="1" dirty="0" smtClean="0">
                <a:solidFill>
                  <a:schemeClr val="tx2"/>
                </a:solidFill>
              </a:rPr>
              <a:t>(1)</a:t>
            </a:r>
            <a:r>
              <a:rPr lang="en-US" dirty="0" smtClean="0">
                <a:solidFill>
                  <a:schemeClr val="tx2"/>
                </a:solidFill>
              </a:rPr>
              <a:t>.</a:t>
            </a:r>
          </a:p>
          <a:p>
            <a:pPr marL="571500" indent="-457200">
              <a:buAutoNum type="arabicParenR"/>
            </a:pPr>
            <a:r>
              <a:rPr lang="en-US" dirty="0" smtClean="0">
                <a:solidFill>
                  <a:schemeClr val="tx2"/>
                </a:solidFill>
              </a:rPr>
              <a:t> Under conditions where tissues are utilizing ketones for energy production their NAD</a:t>
            </a:r>
            <a:r>
              <a:rPr lang="en-US" baseline="30000" dirty="0" smtClean="0">
                <a:solidFill>
                  <a:schemeClr val="tx2"/>
                </a:solidFill>
              </a:rPr>
              <a:t>+</a:t>
            </a:r>
            <a:r>
              <a:rPr lang="en-US" dirty="0" smtClean="0">
                <a:solidFill>
                  <a:schemeClr val="tx2"/>
                </a:solidFill>
              </a:rPr>
              <a:t>/NADH ratios are going to be relatively high, thus driving the β-hydroxybutyrate dehydrogenase catalyzed reaction in the direction of acetoacetate synthesis. </a:t>
            </a:r>
            <a:endParaRPr lang="en-US" dirty="0">
              <a:solidFill>
                <a:schemeClr val="tx2"/>
              </a:solidFill>
            </a:endParaRPr>
          </a:p>
        </p:txBody>
      </p:sp>
      <p:sp>
        <p:nvSpPr>
          <p:cNvPr id="4" name="Date Placeholder 3"/>
          <p:cNvSpPr>
            <a:spLocks noGrp="1"/>
          </p:cNvSpPr>
          <p:nvPr>
            <p:ph type="dt" sz="half" idx="10"/>
          </p:nvPr>
        </p:nvSpPr>
        <p:spPr/>
        <p:txBody>
          <a:bodyPr/>
          <a:lstStyle/>
          <a:p>
            <a:fld id="{3CAF50DF-C3E3-496F-B937-9B9902E7D95D}"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3217778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Utilization of ketone bodies</a:t>
            </a:r>
            <a:endParaRPr lang="en-US" dirty="0"/>
          </a:p>
        </p:txBody>
      </p:sp>
      <p:sp>
        <p:nvSpPr>
          <p:cNvPr id="3" name="Content Placeholder 2"/>
          <p:cNvSpPr>
            <a:spLocks noGrp="1"/>
          </p:cNvSpPr>
          <p:nvPr>
            <p:ph idx="1"/>
          </p:nvPr>
        </p:nvSpPr>
        <p:spPr/>
        <p:txBody>
          <a:bodyPr/>
          <a:lstStyle/>
          <a:p>
            <a:pPr>
              <a:buNone/>
            </a:pPr>
            <a:r>
              <a:rPr lang="en-US" b="1" dirty="0" smtClean="0">
                <a:solidFill>
                  <a:schemeClr val="tx2"/>
                </a:solidFill>
              </a:rPr>
              <a:t>2) Coenzyme A must be added to the acetoacetate. </a:t>
            </a:r>
          </a:p>
          <a:p>
            <a:pPr>
              <a:buFont typeface="Wingdings" pitchFamily="2" charset="2"/>
              <a:buChar char="q"/>
            </a:pPr>
            <a:r>
              <a:rPr lang="en-US" b="1" dirty="0" smtClean="0">
                <a:solidFill>
                  <a:schemeClr val="tx2"/>
                </a:solidFill>
              </a:rPr>
              <a:t> </a:t>
            </a:r>
            <a:r>
              <a:rPr lang="en-US" dirty="0" smtClean="0">
                <a:solidFill>
                  <a:schemeClr val="tx2"/>
                </a:solidFill>
              </a:rPr>
              <a:t>The thioester bond is a high energy bond, so ATP equivalents must be used. </a:t>
            </a:r>
          </a:p>
          <a:p>
            <a:pPr>
              <a:buFont typeface="Wingdings" pitchFamily="2" charset="2"/>
              <a:buChar char="q"/>
            </a:pPr>
            <a:r>
              <a:rPr lang="en-US" dirty="0" smtClean="0">
                <a:solidFill>
                  <a:schemeClr val="tx2"/>
                </a:solidFill>
              </a:rPr>
              <a:t>In this case the </a:t>
            </a:r>
            <a:r>
              <a:rPr lang="en-US" b="1" dirty="0" smtClean="0">
                <a:solidFill>
                  <a:schemeClr val="tx2"/>
                </a:solidFill>
              </a:rPr>
              <a:t>energy comes from a trans esterification </a:t>
            </a:r>
            <a:r>
              <a:rPr lang="en-US" dirty="0" smtClean="0">
                <a:solidFill>
                  <a:schemeClr val="tx2"/>
                </a:solidFill>
              </a:rPr>
              <a:t>of the CoAS from Succinyl CoA to acetoacetate by Coenzyme A transferase, also called </a:t>
            </a:r>
            <a:r>
              <a:rPr lang="en-US" b="1" dirty="0" smtClean="0">
                <a:solidFill>
                  <a:schemeClr val="tx2"/>
                </a:solidFill>
              </a:rPr>
              <a:t>Succinyl co A : Acetoacetate co A transferase, also known as Thiophorase.</a:t>
            </a:r>
          </a:p>
          <a:p>
            <a:pPr>
              <a:buFont typeface="Wingdings" pitchFamily="2" charset="2"/>
              <a:buChar char="q"/>
            </a:pPr>
            <a:r>
              <a:rPr lang="en-US" dirty="0" smtClean="0">
                <a:solidFill>
                  <a:schemeClr val="tx2"/>
                </a:solidFill>
              </a:rPr>
              <a:t>The Succinyl CoA comes from the TCA cycle. </a:t>
            </a:r>
          </a:p>
        </p:txBody>
      </p:sp>
      <p:sp>
        <p:nvSpPr>
          <p:cNvPr id="4" name="Date Placeholder 3"/>
          <p:cNvSpPr>
            <a:spLocks noGrp="1"/>
          </p:cNvSpPr>
          <p:nvPr>
            <p:ph type="dt" sz="half" idx="10"/>
          </p:nvPr>
        </p:nvSpPr>
        <p:spPr/>
        <p:txBody>
          <a:bodyPr/>
          <a:lstStyle/>
          <a:p>
            <a:fld id="{F37EA671-7099-449B-AE80-A32EDE0B0C22}"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2932233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a:t>
            </a:r>
            <a:endParaRPr lang="en-US" dirty="0"/>
          </a:p>
        </p:txBody>
      </p:sp>
      <p:sp>
        <p:nvSpPr>
          <p:cNvPr id="3" name="Content Placeholder 2"/>
          <p:cNvSpPr>
            <a:spLocks noGrp="1"/>
          </p:cNvSpPr>
          <p:nvPr>
            <p:ph idx="1"/>
          </p:nvPr>
        </p:nvSpPr>
        <p:spPr/>
        <p:txBody>
          <a:bodyPr/>
          <a:lstStyle/>
          <a:p>
            <a:r>
              <a:rPr lang="en-US" dirty="0" smtClean="0"/>
              <a:t> Conceptually: To understand the place of </a:t>
            </a:r>
            <a:r>
              <a:rPr lang="en-US" dirty="0" err="1" smtClean="0"/>
              <a:t>ketone</a:t>
            </a:r>
            <a:r>
              <a:rPr lang="en-US" dirty="0" smtClean="0"/>
              <a:t> bodies in the energy metabolism of individual</a:t>
            </a:r>
          </a:p>
          <a:p>
            <a:endParaRPr lang="en-US" dirty="0" smtClean="0"/>
          </a:p>
          <a:p>
            <a:r>
              <a:rPr lang="en-US" dirty="0" smtClean="0"/>
              <a:t>To write the question on :</a:t>
            </a:r>
          </a:p>
          <a:p>
            <a:endParaRPr lang="en-US" dirty="0" smtClean="0"/>
          </a:p>
          <a:p>
            <a:r>
              <a:rPr lang="en-US" dirty="0" smtClean="0"/>
              <a:t>Write the </a:t>
            </a:r>
            <a:r>
              <a:rPr lang="en-US" dirty="0" err="1" smtClean="0"/>
              <a:t>ketone</a:t>
            </a:r>
            <a:r>
              <a:rPr lang="en-US" dirty="0" smtClean="0"/>
              <a:t> body synthesis, metabolism and importance of </a:t>
            </a:r>
            <a:r>
              <a:rPr lang="en-US" dirty="0" err="1" smtClean="0"/>
              <a:t>ketone</a:t>
            </a:r>
            <a:r>
              <a:rPr lang="en-US" dirty="0" smtClean="0"/>
              <a:t> bodies.</a:t>
            </a:r>
          </a:p>
          <a:p>
            <a:endParaRPr lang="en-US" dirty="0" smtClean="0"/>
          </a:p>
          <a:p>
            <a:r>
              <a:rPr lang="en-US" dirty="0" smtClean="0"/>
              <a:t>Enumerate </a:t>
            </a:r>
            <a:r>
              <a:rPr lang="en-US" dirty="0" err="1" smtClean="0"/>
              <a:t>ketone</a:t>
            </a:r>
            <a:r>
              <a:rPr lang="en-US" dirty="0" smtClean="0"/>
              <a:t> bodies. How the ketosis and </a:t>
            </a:r>
            <a:r>
              <a:rPr lang="en-US" dirty="0" err="1" smtClean="0"/>
              <a:t>ketonemia</a:t>
            </a:r>
            <a:r>
              <a:rPr lang="en-US" dirty="0" smtClean="0"/>
              <a:t> is diagnosed ?</a:t>
            </a:r>
          </a:p>
          <a:p>
            <a:r>
              <a:rPr lang="en-US" dirty="0" smtClean="0"/>
              <a:t>Enumerate the clinical conditions with ketosis.</a:t>
            </a:r>
            <a:endParaRPr lang="en-US" dirty="0"/>
          </a:p>
        </p:txBody>
      </p:sp>
      <p:sp>
        <p:nvSpPr>
          <p:cNvPr id="4" name="Date Placeholder 3"/>
          <p:cNvSpPr>
            <a:spLocks noGrp="1"/>
          </p:cNvSpPr>
          <p:nvPr>
            <p:ph type="dt" sz="half" idx="10"/>
          </p:nvPr>
        </p:nvSpPr>
        <p:spPr/>
        <p:txBody>
          <a:bodyPr/>
          <a:lstStyle/>
          <a:p>
            <a:fld id="{C9B44BF4-664A-43FD-BE8D-D2FEC64BBC80}" type="datetime1">
              <a:rPr lang="en-US" smtClean="0"/>
              <a:pPr/>
              <a:t>8/15/2020</a:t>
            </a:fld>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Utilization of ketone bodies</a:t>
            </a:r>
            <a:endParaRPr lang="en-US" dirty="0"/>
          </a:p>
        </p:txBody>
      </p:sp>
      <p:sp>
        <p:nvSpPr>
          <p:cNvPr id="3" name="Content Placeholder 2"/>
          <p:cNvSpPr>
            <a:spLocks noGrp="1"/>
          </p:cNvSpPr>
          <p:nvPr>
            <p:ph idx="1"/>
          </p:nvPr>
        </p:nvSpPr>
        <p:spPr>
          <a:xfrm>
            <a:off x="0" y="5638800"/>
            <a:ext cx="8153400" cy="1219200"/>
          </a:xfrm>
        </p:spPr>
        <p:txBody>
          <a:bodyPr>
            <a:noAutofit/>
          </a:bodyPr>
          <a:lstStyle/>
          <a:p>
            <a:pPr>
              <a:buNone/>
            </a:pPr>
            <a:r>
              <a:rPr lang="en-US" sz="2000" dirty="0" smtClean="0"/>
              <a:t>	</a:t>
            </a:r>
            <a:r>
              <a:rPr lang="en-US" sz="2000" dirty="0" smtClean="0">
                <a:solidFill>
                  <a:schemeClr val="tx2"/>
                </a:solidFill>
              </a:rPr>
              <a:t>The liver has acetoacetate available to supply to other organs because it </a:t>
            </a:r>
            <a:r>
              <a:rPr lang="en-US" sz="2000" b="1" dirty="0" smtClean="0">
                <a:solidFill>
                  <a:schemeClr val="tx2"/>
                </a:solidFill>
              </a:rPr>
              <a:t>lacks the particular CoA transferase and that is the reason that “Ketone bodies are synthesized in the liver but utilized in the peripheral tissues”.</a:t>
            </a:r>
            <a:r>
              <a:rPr lang="en-US" sz="2000" b="1" dirty="0" smtClean="0"/>
              <a:t> </a:t>
            </a:r>
            <a:endParaRPr lang="en-US" sz="2000" b="1" dirty="0"/>
          </a:p>
        </p:txBody>
      </p:sp>
      <p:pic>
        <p:nvPicPr>
          <p:cNvPr id="9218" name="Picture 2" descr="http://www.namrata.co/wp-content/uploads/2012/10/k5.png"/>
          <p:cNvPicPr>
            <a:picLocks noChangeAspect="1" noChangeArrowheads="1"/>
          </p:cNvPicPr>
          <p:nvPr/>
        </p:nvPicPr>
        <p:blipFill>
          <a:blip r:embed="rId2" cstate="print">
            <a:grayscl/>
          </a:blip>
          <a:srcRect/>
          <a:stretch>
            <a:fillRect/>
          </a:stretch>
        </p:blipFill>
        <p:spPr bwMode="auto">
          <a:xfrm>
            <a:off x="609600" y="1600200"/>
            <a:ext cx="7010400" cy="3886200"/>
          </a:xfrm>
          <a:prstGeom prst="rect">
            <a:avLst/>
          </a:prstGeom>
          <a:noFill/>
        </p:spPr>
      </p:pic>
      <p:sp>
        <p:nvSpPr>
          <p:cNvPr id="5" name="Date Placeholder 4"/>
          <p:cNvSpPr>
            <a:spLocks noGrp="1"/>
          </p:cNvSpPr>
          <p:nvPr>
            <p:ph type="dt" sz="half" idx="10"/>
          </p:nvPr>
        </p:nvSpPr>
        <p:spPr/>
        <p:txBody>
          <a:bodyPr/>
          <a:lstStyle/>
          <a:p>
            <a:fld id="{8343C48F-3426-497C-96B1-7D48F5A79B77}" type="datetime1">
              <a:rPr lang="en-US" smtClean="0"/>
              <a:pPr/>
              <a:t>8/15/2020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922008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401762"/>
          </a:xfrm>
        </p:spPr>
        <p:txBody>
          <a:bodyPr/>
          <a:lstStyle/>
          <a:p>
            <a:r>
              <a:rPr lang="en-US" b="1" dirty="0" smtClean="0"/>
              <a:t>Liver v/s Peripheral tissues for ketones as fuel molecules</a:t>
            </a:r>
            <a:endParaRPr lang="en-US" b="1" dirty="0"/>
          </a:p>
        </p:txBody>
      </p:sp>
      <p:sp>
        <p:nvSpPr>
          <p:cNvPr id="3" name="Content Placeholder 2"/>
          <p:cNvSpPr>
            <a:spLocks noGrp="1"/>
          </p:cNvSpPr>
          <p:nvPr>
            <p:ph idx="1"/>
          </p:nvPr>
        </p:nvSpPr>
        <p:spPr>
          <a:xfrm>
            <a:off x="457200" y="1828800"/>
            <a:ext cx="7620000" cy="4572000"/>
          </a:xfrm>
        </p:spPr>
        <p:txBody>
          <a:bodyPr/>
          <a:lstStyle/>
          <a:p>
            <a:r>
              <a:rPr lang="en-US" dirty="0" smtClean="0">
                <a:solidFill>
                  <a:schemeClr val="tx2"/>
                </a:solidFill>
              </a:rPr>
              <a:t>The enzyme</a:t>
            </a:r>
            <a:r>
              <a:rPr lang="en-US" b="1" dirty="0" smtClean="0">
                <a:solidFill>
                  <a:schemeClr val="tx2"/>
                </a:solidFill>
              </a:rPr>
              <a:t>, </a:t>
            </a:r>
            <a:r>
              <a:rPr lang="en-US" b="1" dirty="0" err="1" smtClean="0">
                <a:solidFill>
                  <a:schemeClr val="tx2"/>
                </a:solidFill>
              </a:rPr>
              <a:t>Succniyl</a:t>
            </a:r>
            <a:r>
              <a:rPr lang="en-US" b="1" dirty="0" smtClean="0">
                <a:solidFill>
                  <a:schemeClr val="tx2"/>
                </a:solidFill>
              </a:rPr>
              <a:t> co A Acetoacetate co A transferase, also known as Thiophorase, is present at high levels in most tissues except the liver.</a:t>
            </a:r>
          </a:p>
          <a:p>
            <a:r>
              <a:rPr lang="en-US" dirty="0" smtClean="0">
                <a:solidFill>
                  <a:schemeClr val="tx2"/>
                </a:solidFill>
              </a:rPr>
              <a:t> Importantly, very low level of enzyme expression in the liver allows the liver to produce ketone bodies but not to utilize them. </a:t>
            </a:r>
          </a:p>
          <a:p>
            <a:r>
              <a:rPr lang="en-US" dirty="0" smtClean="0">
                <a:solidFill>
                  <a:schemeClr val="tx2"/>
                </a:solidFill>
              </a:rPr>
              <a:t>This ensures that </a:t>
            </a:r>
            <a:r>
              <a:rPr lang="en-US" b="1" dirty="0" smtClean="0">
                <a:solidFill>
                  <a:schemeClr val="tx2"/>
                </a:solidFill>
              </a:rPr>
              <a:t>extra hepatic tissues have access to ketone bodies as a fuel source during prolonged fasting and starvation,</a:t>
            </a:r>
            <a:r>
              <a:rPr lang="en-US" dirty="0" smtClean="0">
                <a:solidFill>
                  <a:schemeClr val="tx2"/>
                </a:solidFill>
              </a:rPr>
              <a:t> and </a:t>
            </a:r>
          </a:p>
          <a:p>
            <a:r>
              <a:rPr lang="en-US" dirty="0" smtClean="0">
                <a:solidFill>
                  <a:schemeClr val="tx2"/>
                </a:solidFill>
              </a:rPr>
              <a:t>Also, lack of this enzyme in the liver prevents the futile cycle of synthesis and breakdown of acetoacetate</a:t>
            </a:r>
            <a:r>
              <a:rPr lang="en-US" dirty="0" smtClean="0"/>
              <a:t>.</a:t>
            </a:r>
            <a:endParaRPr lang="en-US" dirty="0"/>
          </a:p>
        </p:txBody>
      </p:sp>
      <p:sp>
        <p:nvSpPr>
          <p:cNvPr id="4" name="Date Placeholder 3"/>
          <p:cNvSpPr>
            <a:spLocks noGrp="1"/>
          </p:cNvSpPr>
          <p:nvPr>
            <p:ph type="dt" sz="half" idx="10"/>
          </p:nvPr>
        </p:nvSpPr>
        <p:spPr/>
        <p:txBody>
          <a:bodyPr/>
          <a:lstStyle/>
          <a:p>
            <a:fld id="{53B81F23-6D06-452A-AB4E-489445316B7E}"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32245249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 of Ketosis</a:t>
            </a:r>
            <a:endParaRPr lang="en-US" dirty="0"/>
          </a:p>
        </p:txBody>
      </p:sp>
      <p:sp>
        <p:nvSpPr>
          <p:cNvPr id="3" name="Content Placeholder 2"/>
          <p:cNvSpPr>
            <a:spLocks noGrp="1"/>
          </p:cNvSpPr>
          <p:nvPr>
            <p:ph idx="1"/>
          </p:nvPr>
        </p:nvSpPr>
        <p:spPr/>
        <p:txBody>
          <a:bodyPr/>
          <a:lstStyle/>
          <a:p>
            <a:r>
              <a:rPr lang="en-US" dirty="0" smtClean="0"/>
              <a:t>Concept:</a:t>
            </a:r>
          </a:p>
          <a:p>
            <a:endParaRPr lang="en-US" dirty="0" smtClean="0"/>
          </a:p>
          <a:p>
            <a:r>
              <a:rPr lang="en-US" sz="2600" b="1" dirty="0" smtClean="0"/>
              <a:t>Non availability of carbohydrate </a:t>
            </a:r>
            <a:r>
              <a:rPr lang="en-US" sz="2600" dirty="0" smtClean="0"/>
              <a:t>leads to Excessive utilization of TG to free fatty acids.</a:t>
            </a:r>
          </a:p>
          <a:p>
            <a:endParaRPr lang="en-US" sz="2600" dirty="0" smtClean="0"/>
          </a:p>
          <a:p>
            <a:r>
              <a:rPr lang="en-US" sz="2600" dirty="0" smtClean="0"/>
              <a:t>Glucagon stimulates Ketosis, Insulin inhibits </a:t>
            </a:r>
            <a:r>
              <a:rPr lang="en-US" sz="2600" dirty="0" err="1" smtClean="0"/>
              <a:t>lipolysis</a:t>
            </a:r>
            <a:r>
              <a:rPr lang="en-US" sz="2600" dirty="0" smtClean="0"/>
              <a:t> and ketosis.</a:t>
            </a:r>
          </a:p>
          <a:p>
            <a:pPr>
              <a:buNone/>
            </a:pPr>
            <a:endParaRPr lang="en-US" sz="2600" dirty="0" smtClean="0"/>
          </a:p>
          <a:p>
            <a:r>
              <a:rPr lang="en-US" sz="2600" b="1" dirty="0" smtClean="0"/>
              <a:t>Increased ratio of Glucagon: insulin promotes</a:t>
            </a:r>
            <a:r>
              <a:rPr lang="en-US" sz="2600" dirty="0" smtClean="0"/>
              <a:t> ketosis, as in diabetes.</a:t>
            </a:r>
          </a:p>
          <a:p>
            <a:endParaRPr lang="en-US" dirty="0"/>
          </a:p>
        </p:txBody>
      </p:sp>
      <p:sp>
        <p:nvSpPr>
          <p:cNvPr id="4" name="Date Placeholder 3"/>
          <p:cNvSpPr>
            <a:spLocks noGrp="1"/>
          </p:cNvSpPr>
          <p:nvPr>
            <p:ph type="dt" sz="half" idx="10"/>
          </p:nvPr>
        </p:nvSpPr>
        <p:spPr/>
        <p:txBody>
          <a:bodyPr/>
          <a:lstStyle/>
          <a:p>
            <a:fld id="{C9B44BF4-664A-43FD-BE8D-D2FEC64BBC80}" type="datetime1">
              <a:rPr lang="en-US" smtClean="0"/>
              <a:pPr/>
              <a:t>8/15/2020</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400"/>
            <a:ext cx="81534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Regulation of </a:t>
            </a:r>
            <a:r>
              <a:rPr lang="en-US" sz="4800"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ketogenesis</a:t>
            </a:r>
            <a:endParaRPr lang="en-US" sz="48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4" name="Diagram 3"/>
          <p:cNvGraphicFramePr/>
          <p:nvPr>
            <p:extLst>
              <p:ext uri="{D42A27DB-BD31-4B8C-83A1-F6EECF244321}">
                <p14:modId xmlns="" xmlns:p14="http://schemas.microsoft.com/office/powerpoint/2010/main" val="631194242"/>
              </p:ext>
            </p:extLst>
          </p:nvPr>
        </p:nvGraphicFramePr>
        <p:xfrm>
          <a:off x="3875316" y="411480"/>
          <a:ext cx="5040085"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p:cNvPicPr>
            <a:picLocks noChangeAspect="1" noChangeArrowheads="1"/>
          </p:cNvPicPr>
          <p:nvPr/>
        </p:nvPicPr>
        <p:blipFill rotWithShape="1">
          <a:blip r:embed="rId7" cstate="print">
            <a:extLst>
              <a:ext uri="{28A0092B-C50C-407E-A947-70E740481C1C}">
                <a14:useLocalDpi xmlns="" xmlns:a14="http://schemas.microsoft.com/office/drawing/2010/main" val="0"/>
              </a:ext>
            </a:extLst>
          </a:blip>
          <a:srcRect l="4762" t="2233" r="8036" b="14543"/>
          <a:stretch/>
        </p:blipFill>
        <p:spPr bwMode="auto">
          <a:xfrm>
            <a:off x="457201" y="1"/>
            <a:ext cx="3189515" cy="57476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655556292"/>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Regulation of Ketosis</a:t>
            </a:r>
            <a:endParaRPr lang="en-US" b="1" dirty="0"/>
          </a:p>
        </p:txBody>
      </p:sp>
      <p:sp>
        <p:nvSpPr>
          <p:cNvPr id="3" name="Content Placeholder 2"/>
          <p:cNvSpPr>
            <a:spLocks noGrp="1"/>
          </p:cNvSpPr>
          <p:nvPr>
            <p:ph idx="1"/>
          </p:nvPr>
        </p:nvSpPr>
        <p:spPr/>
        <p:txBody>
          <a:bodyPr/>
          <a:lstStyle/>
          <a:p>
            <a:pPr>
              <a:buNone/>
            </a:pPr>
            <a:r>
              <a:rPr lang="en-US" dirty="0" smtClean="0">
                <a:solidFill>
                  <a:schemeClr val="tx2"/>
                </a:solidFill>
              </a:rPr>
              <a:t>Ketogenesis is regulated at three steps-</a:t>
            </a:r>
          </a:p>
          <a:p>
            <a:pPr marL="571500" indent="-457200">
              <a:buNone/>
            </a:pPr>
            <a:r>
              <a:rPr lang="en-US" b="1" dirty="0" smtClean="0">
                <a:solidFill>
                  <a:schemeClr val="tx2"/>
                </a:solidFill>
              </a:rPr>
              <a:t>1) Lipolysis in Adipose tissue</a:t>
            </a:r>
          </a:p>
          <a:p>
            <a:pPr marL="571500" indent="-457200">
              <a:buFont typeface="Wingdings" pitchFamily="2" charset="2"/>
              <a:buChar char="q"/>
            </a:pPr>
            <a:r>
              <a:rPr lang="en-US" dirty="0" smtClean="0">
                <a:solidFill>
                  <a:schemeClr val="tx2"/>
                </a:solidFill>
              </a:rPr>
              <a:t>Ketosis does not occur unless there is an increase in the level of circulating free fatty acids that arise from lipolysis of triacylglycerol in adipose tissue. </a:t>
            </a:r>
          </a:p>
          <a:p>
            <a:pPr marL="571500" indent="-457200">
              <a:buFont typeface="Wingdings" pitchFamily="2" charset="2"/>
              <a:buChar char="q"/>
            </a:pPr>
            <a:r>
              <a:rPr lang="en-US" dirty="0" smtClean="0">
                <a:solidFill>
                  <a:schemeClr val="tx2"/>
                </a:solidFill>
              </a:rPr>
              <a:t>When glucose levels fall, lipolysis induced by glucagon secretion causes increased hepatic ketogenesis due to increased substrate (free fatty acids) delivery from adipose tissue. </a:t>
            </a:r>
          </a:p>
          <a:p>
            <a:pPr marL="571500" indent="-457200">
              <a:buFont typeface="Wingdings" pitchFamily="2" charset="2"/>
              <a:buChar char="q"/>
            </a:pPr>
            <a:r>
              <a:rPr lang="en-US" dirty="0" smtClean="0">
                <a:solidFill>
                  <a:schemeClr val="tx2"/>
                </a:solidFill>
              </a:rPr>
              <a:t>Conversely, insulin, released in the well-fed state, inhibits ketogenesis via the triggering dephosphorylation and inactivation of adipose tissue hormone sensitive lipase (HSL).</a:t>
            </a:r>
            <a:endParaRPr lang="en-US" dirty="0">
              <a:solidFill>
                <a:schemeClr val="tx2"/>
              </a:solidFill>
            </a:endParaRPr>
          </a:p>
        </p:txBody>
      </p:sp>
      <p:sp>
        <p:nvSpPr>
          <p:cNvPr id="4" name="Date Placeholder 3"/>
          <p:cNvSpPr>
            <a:spLocks noGrp="1"/>
          </p:cNvSpPr>
          <p:nvPr>
            <p:ph type="dt" sz="half" idx="10"/>
          </p:nvPr>
        </p:nvSpPr>
        <p:spPr/>
        <p:txBody>
          <a:bodyPr/>
          <a:lstStyle/>
          <a:p>
            <a:fld id="{D12306A6-9DF4-4605-8EE3-9903A22BAD78}"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868362"/>
          </a:xfrm>
        </p:spPr>
        <p:txBody>
          <a:bodyPr/>
          <a:lstStyle/>
          <a:p>
            <a:r>
              <a:rPr lang="en-US" b="1" dirty="0" smtClean="0"/>
              <a:t>Lipolysis in Adipose tissue</a:t>
            </a:r>
            <a:br>
              <a:rPr lang="en-US" b="1" dirty="0" smtClean="0"/>
            </a:br>
            <a:endParaRPr lang="en-US" dirty="0"/>
          </a:p>
        </p:txBody>
      </p:sp>
      <p:sp>
        <p:nvSpPr>
          <p:cNvPr id="3" name="Content Placeholder 2"/>
          <p:cNvSpPr>
            <a:spLocks noGrp="1"/>
          </p:cNvSpPr>
          <p:nvPr>
            <p:ph idx="1"/>
          </p:nvPr>
        </p:nvSpPr>
        <p:spPr>
          <a:xfrm>
            <a:off x="381000" y="5257800"/>
            <a:ext cx="7696200" cy="1295400"/>
          </a:xfrm>
        </p:spPr>
        <p:txBody>
          <a:bodyPr>
            <a:noAutofit/>
          </a:bodyPr>
          <a:lstStyle/>
          <a:p>
            <a:pPr>
              <a:buNone/>
            </a:pPr>
            <a:r>
              <a:rPr lang="en-US" sz="2000" dirty="0" smtClean="0"/>
              <a:t>	</a:t>
            </a:r>
            <a:r>
              <a:rPr lang="en-US" sz="2000" dirty="0" smtClean="0">
                <a:solidFill>
                  <a:schemeClr val="tx2"/>
                </a:solidFill>
              </a:rPr>
              <a:t>Hormone sensitive lipase exists in two forms inactive dephosphorylated (brought by Insulin) and active phosphorylated form (brought by glucagon, ACTH and catecholamines). Insulin promotes lipogenesis while the other hormones  promote lipolysis.</a:t>
            </a:r>
            <a:endParaRPr lang="en-US" sz="2000" dirty="0">
              <a:solidFill>
                <a:schemeClr val="tx2"/>
              </a:solidFill>
            </a:endParaRPr>
          </a:p>
        </p:txBody>
      </p:sp>
      <p:pic>
        <p:nvPicPr>
          <p:cNvPr id="1026" name="Picture 2" descr="http://www.namrata.co/wp-content/uploads/2012/10/kk1.png"/>
          <p:cNvPicPr>
            <a:picLocks noChangeAspect="1" noChangeArrowheads="1"/>
          </p:cNvPicPr>
          <p:nvPr/>
        </p:nvPicPr>
        <p:blipFill>
          <a:blip r:embed="rId2" cstate="print">
            <a:grayscl/>
          </a:blip>
          <a:srcRect/>
          <a:stretch>
            <a:fillRect/>
          </a:stretch>
        </p:blipFill>
        <p:spPr bwMode="auto">
          <a:xfrm>
            <a:off x="762000" y="1219200"/>
            <a:ext cx="6705600" cy="3886200"/>
          </a:xfrm>
          <a:prstGeom prst="rect">
            <a:avLst/>
          </a:prstGeom>
          <a:noFill/>
        </p:spPr>
      </p:pic>
      <p:sp>
        <p:nvSpPr>
          <p:cNvPr id="5" name="Date Placeholder 4"/>
          <p:cNvSpPr>
            <a:spLocks noGrp="1"/>
          </p:cNvSpPr>
          <p:nvPr>
            <p:ph type="dt" sz="half" idx="10"/>
          </p:nvPr>
        </p:nvSpPr>
        <p:spPr/>
        <p:txBody>
          <a:bodyPr/>
          <a:lstStyle/>
          <a:p>
            <a:fld id="{E661E7F7-5580-46A0-B774-37A3E556087C}" type="datetime1">
              <a:rPr lang="en-US" smtClean="0"/>
              <a:pPr/>
              <a:t>8/15/2020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Regulation of Ketosis</a:t>
            </a:r>
            <a:endParaRPr lang="en-US" dirty="0"/>
          </a:p>
        </p:txBody>
      </p:sp>
      <p:sp>
        <p:nvSpPr>
          <p:cNvPr id="3" name="Content Placeholder 2"/>
          <p:cNvSpPr>
            <a:spLocks noGrp="1"/>
          </p:cNvSpPr>
          <p:nvPr>
            <p:ph idx="1"/>
          </p:nvPr>
        </p:nvSpPr>
        <p:spPr/>
        <p:txBody>
          <a:bodyPr/>
          <a:lstStyle/>
          <a:p>
            <a:pPr>
              <a:buNone/>
            </a:pPr>
            <a:r>
              <a:rPr lang="en-US" b="1" dirty="0" smtClean="0">
                <a:solidFill>
                  <a:schemeClr val="tx2"/>
                </a:solidFill>
              </a:rPr>
              <a:t>2) Fate of fatty acid-</a:t>
            </a:r>
            <a:r>
              <a:rPr lang="en-US" dirty="0" smtClean="0">
                <a:solidFill>
                  <a:schemeClr val="tx2"/>
                </a:solidFill>
              </a:rPr>
              <a:t>free fatty acids are either </a:t>
            </a:r>
            <a:r>
              <a:rPr lang="en-US" b="1" dirty="0" smtClean="0">
                <a:solidFill>
                  <a:schemeClr val="tx2"/>
                </a:solidFill>
              </a:rPr>
              <a:t>oxidized</a:t>
            </a:r>
            <a:r>
              <a:rPr lang="en-US" dirty="0" smtClean="0">
                <a:solidFill>
                  <a:schemeClr val="tx2"/>
                </a:solidFill>
              </a:rPr>
              <a:t> to CO</a:t>
            </a:r>
            <a:r>
              <a:rPr lang="en-US" baseline="-25000" dirty="0" smtClean="0">
                <a:solidFill>
                  <a:schemeClr val="tx2"/>
                </a:solidFill>
              </a:rPr>
              <a:t>2</a:t>
            </a:r>
            <a:r>
              <a:rPr lang="en-US" dirty="0" smtClean="0">
                <a:solidFill>
                  <a:schemeClr val="tx2"/>
                </a:solidFill>
              </a:rPr>
              <a:t> or ketone bodies or </a:t>
            </a:r>
            <a:r>
              <a:rPr lang="en-US" b="1" dirty="0" smtClean="0">
                <a:solidFill>
                  <a:schemeClr val="tx2"/>
                </a:solidFill>
              </a:rPr>
              <a:t>esterified </a:t>
            </a:r>
            <a:r>
              <a:rPr lang="en-US" dirty="0" smtClean="0">
                <a:solidFill>
                  <a:schemeClr val="tx2"/>
                </a:solidFill>
              </a:rPr>
              <a:t>to triacylglycerol and phospholipids. </a:t>
            </a:r>
          </a:p>
          <a:p>
            <a:pPr>
              <a:buFont typeface="Wingdings" pitchFamily="2" charset="2"/>
              <a:buChar char="q"/>
            </a:pPr>
            <a:r>
              <a:rPr lang="en-US" dirty="0" smtClean="0">
                <a:solidFill>
                  <a:schemeClr val="tx2"/>
                </a:solidFill>
              </a:rPr>
              <a:t> There is regulation of entry of fatty acids into the oxidative pathway by </a:t>
            </a:r>
            <a:r>
              <a:rPr lang="en-US" b="1" dirty="0" smtClean="0">
                <a:solidFill>
                  <a:schemeClr val="tx2"/>
                </a:solidFill>
              </a:rPr>
              <a:t>carnitine Acyl transferase-I</a:t>
            </a:r>
            <a:r>
              <a:rPr lang="en-US" dirty="0" smtClean="0">
                <a:solidFill>
                  <a:schemeClr val="tx2"/>
                </a:solidFill>
              </a:rPr>
              <a:t> (CAT-I)</a:t>
            </a:r>
          </a:p>
          <a:p>
            <a:pPr>
              <a:buFont typeface="Wingdings" pitchFamily="2" charset="2"/>
              <a:buChar char="q"/>
            </a:pPr>
            <a:r>
              <a:rPr lang="en-US" dirty="0" smtClean="0">
                <a:solidFill>
                  <a:schemeClr val="tx2"/>
                </a:solidFill>
              </a:rPr>
              <a:t> </a:t>
            </a:r>
            <a:r>
              <a:rPr lang="en-US" b="1" dirty="0" smtClean="0">
                <a:solidFill>
                  <a:schemeClr val="tx2"/>
                </a:solidFill>
              </a:rPr>
              <a:t>Malonyl-CoA,</a:t>
            </a:r>
            <a:r>
              <a:rPr lang="en-US" dirty="0" smtClean="0">
                <a:solidFill>
                  <a:schemeClr val="tx2"/>
                </a:solidFill>
              </a:rPr>
              <a:t> the initial intermediate in fatty acid biosynthesis formed by acetyl-CoA carboxylase in the fed state, is a potent inhibitor of CAT-I . </a:t>
            </a:r>
          </a:p>
          <a:p>
            <a:pPr>
              <a:buFont typeface="Wingdings" pitchFamily="2" charset="2"/>
              <a:buChar char="q"/>
            </a:pPr>
            <a:r>
              <a:rPr lang="en-US" dirty="0" smtClean="0">
                <a:solidFill>
                  <a:schemeClr val="tx2"/>
                </a:solidFill>
              </a:rPr>
              <a:t> Under these conditions, free fatty acids enter the liver cell in low concentrations and are nearly all esterified to acylglycerols and transported out of the liver in very low density lipoproteins (VLDL).</a:t>
            </a:r>
            <a:endParaRPr lang="en-US" dirty="0">
              <a:solidFill>
                <a:schemeClr val="tx2"/>
              </a:solidFill>
            </a:endParaRPr>
          </a:p>
        </p:txBody>
      </p:sp>
      <p:sp>
        <p:nvSpPr>
          <p:cNvPr id="4" name="Date Placeholder 3"/>
          <p:cNvSpPr>
            <a:spLocks noGrp="1"/>
          </p:cNvSpPr>
          <p:nvPr>
            <p:ph type="dt" sz="half" idx="10"/>
          </p:nvPr>
        </p:nvSpPr>
        <p:spPr/>
        <p:txBody>
          <a:bodyPr/>
          <a:lstStyle/>
          <a:p>
            <a:fld id="{0F2C7245-E9E6-4607-A4D8-05EF683A0BC8}"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r>
              <a:rPr lang="en-US" b="1" dirty="0" smtClean="0"/>
              <a:t>Regulation of CAT-1 activity</a:t>
            </a:r>
            <a:endParaRPr lang="en-US" b="1" dirty="0"/>
          </a:p>
        </p:txBody>
      </p:sp>
      <p:sp>
        <p:nvSpPr>
          <p:cNvPr id="3" name="Content Placeholder 2"/>
          <p:cNvSpPr>
            <a:spLocks noGrp="1"/>
          </p:cNvSpPr>
          <p:nvPr>
            <p:ph idx="1"/>
          </p:nvPr>
        </p:nvSpPr>
        <p:spPr>
          <a:xfrm>
            <a:off x="457200" y="5715000"/>
            <a:ext cx="7620000" cy="1143000"/>
          </a:xfrm>
        </p:spPr>
        <p:txBody>
          <a:bodyPr>
            <a:normAutofit fontScale="25000" lnSpcReduction="20000"/>
          </a:bodyPr>
          <a:lstStyle/>
          <a:p>
            <a:pPr>
              <a:buNone/>
            </a:pPr>
            <a:r>
              <a:rPr lang="en-US" dirty="0" smtClean="0"/>
              <a:t>	</a:t>
            </a:r>
            <a:r>
              <a:rPr lang="en-US" sz="9600" dirty="0" smtClean="0">
                <a:solidFill>
                  <a:schemeClr val="tx2"/>
                </a:solidFill>
              </a:rPr>
              <a:t>CAT-I activity is low in the fed state, leading to depression of fatty acid oxidation. However, CAT-1 activity is higher in starvation, allowing fatty acid oxidation to increase.</a:t>
            </a:r>
            <a:endParaRPr lang="en-US" sz="9600" dirty="0">
              <a:solidFill>
                <a:schemeClr val="tx2"/>
              </a:solidFill>
            </a:endParaRPr>
          </a:p>
        </p:txBody>
      </p:sp>
      <p:pic>
        <p:nvPicPr>
          <p:cNvPr id="36866" name="Picture 2" descr="http://www.namrata.co/wp-content/uploads/2012/10/kk2.png"/>
          <p:cNvPicPr>
            <a:picLocks noChangeAspect="1" noChangeArrowheads="1"/>
          </p:cNvPicPr>
          <p:nvPr/>
        </p:nvPicPr>
        <p:blipFill>
          <a:blip r:embed="rId2" cstate="print">
            <a:grayscl/>
          </a:blip>
          <a:srcRect/>
          <a:stretch>
            <a:fillRect/>
          </a:stretch>
        </p:blipFill>
        <p:spPr bwMode="auto">
          <a:xfrm>
            <a:off x="990600" y="1371600"/>
            <a:ext cx="5943600" cy="3962400"/>
          </a:xfrm>
          <a:prstGeom prst="rect">
            <a:avLst/>
          </a:prstGeom>
          <a:noFill/>
        </p:spPr>
      </p:pic>
      <p:sp>
        <p:nvSpPr>
          <p:cNvPr id="5" name="Date Placeholder 4"/>
          <p:cNvSpPr>
            <a:spLocks noGrp="1"/>
          </p:cNvSpPr>
          <p:nvPr>
            <p:ph type="dt" sz="half" idx="10"/>
          </p:nvPr>
        </p:nvSpPr>
        <p:spPr/>
        <p:txBody>
          <a:bodyPr/>
          <a:lstStyle/>
          <a:p>
            <a:fld id="{40EF8E3D-4E94-4FAC-A037-1BC18455EB87}" type="datetime1">
              <a:rPr lang="en-US" smtClean="0"/>
              <a:pPr/>
              <a:t>8/15/2020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Regulation of Ketosis</a:t>
            </a:r>
            <a:endParaRPr lang="en-US" dirty="0"/>
          </a:p>
        </p:txBody>
      </p:sp>
      <p:sp>
        <p:nvSpPr>
          <p:cNvPr id="3" name="Content Placeholder 2"/>
          <p:cNvSpPr>
            <a:spLocks noGrp="1"/>
          </p:cNvSpPr>
          <p:nvPr>
            <p:ph idx="1"/>
          </p:nvPr>
        </p:nvSpPr>
        <p:spPr>
          <a:xfrm>
            <a:off x="457200" y="1600200"/>
            <a:ext cx="7620000" cy="3962400"/>
          </a:xfrm>
        </p:spPr>
        <p:txBody>
          <a:bodyPr>
            <a:normAutofit lnSpcReduction="10000"/>
          </a:bodyPr>
          <a:lstStyle/>
          <a:p>
            <a:pPr>
              <a:buNone/>
            </a:pPr>
            <a:r>
              <a:rPr lang="en-US" b="1" dirty="0" smtClean="0">
                <a:solidFill>
                  <a:schemeClr val="tx2"/>
                </a:solidFill>
              </a:rPr>
              <a:t>3) Fate of Acetyl co A</a:t>
            </a:r>
          </a:p>
          <a:p>
            <a:pPr>
              <a:buFont typeface="Wingdings" pitchFamily="2" charset="2"/>
              <a:buChar char="q"/>
            </a:pPr>
            <a:r>
              <a:rPr lang="en-US" dirty="0" smtClean="0">
                <a:solidFill>
                  <a:schemeClr val="tx2"/>
                </a:solidFill>
              </a:rPr>
              <a:t> The acetyl-CoA formed in  beta-oxidation is oxidized in the citric acid cycle, or it enters the pathway of ketogenesis to form ketone bodies.</a:t>
            </a:r>
          </a:p>
          <a:p>
            <a:pPr>
              <a:buFont typeface="Wingdings" pitchFamily="2" charset="2"/>
              <a:buChar char="q"/>
            </a:pPr>
            <a:r>
              <a:rPr lang="en-US" dirty="0" smtClean="0">
                <a:solidFill>
                  <a:schemeClr val="tx2"/>
                </a:solidFill>
              </a:rPr>
              <a:t> As the level of serum free fatty acids is raised, proportionately more free fatty acids are  converted to ketone bodies and less are oxidized via the citric acid cycle to CO</a:t>
            </a:r>
            <a:r>
              <a:rPr lang="en-US" baseline="-25000" dirty="0" smtClean="0">
                <a:solidFill>
                  <a:schemeClr val="tx2"/>
                </a:solidFill>
              </a:rPr>
              <a:t>2</a:t>
            </a:r>
            <a:r>
              <a:rPr lang="en-US" dirty="0" smtClean="0">
                <a:solidFill>
                  <a:schemeClr val="tx2"/>
                </a:solidFill>
              </a:rPr>
              <a:t>.</a:t>
            </a:r>
          </a:p>
          <a:p>
            <a:pPr>
              <a:buFont typeface="Wingdings" pitchFamily="2" charset="2"/>
              <a:buChar char="q"/>
            </a:pPr>
            <a:r>
              <a:rPr lang="en-US" dirty="0" smtClean="0">
                <a:solidFill>
                  <a:schemeClr val="tx2"/>
                </a:solidFill>
              </a:rPr>
              <a:t> Entry of acetyl CoA into the citric acid cycle depends on the availability of Oxaloacetate for the formation of citrate, but the concentration of Oxaloacetate is lowered if carbohydrate is unavailable or improperly utilized. </a:t>
            </a:r>
            <a:endParaRPr lang="en-US" dirty="0">
              <a:solidFill>
                <a:schemeClr val="tx2"/>
              </a:solidFill>
            </a:endParaRPr>
          </a:p>
        </p:txBody>
      </p:sp>
      <p:sp>
        <p:nvSpPr>
          <p:cNvPr id="4" name="Date Placeholder 3"/>
          <p:cNvSpPr>
            <a:spLocks noGrp="1"/>
          </p:cNvSpPr>
          <p:nvPr>
            <p:ph type="dt" sz="half" idx="10"/>
          </p:nvPr>
        </p:nvSpPr>
        <p:spPr/>
        <p:txBody>
          <a:bodyPr/>
          <a:lstStyle/>
          <a:p>
            <a:fld id="{18931272-8A82-426F-AD7E-6F1554BA51E0}"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620000" cy="1143000"/>
          </a:xfrm>
        </p:spPr>
        <p:txBody>
          <a:bodyPr/>
          <a:lstStyle/>
          <a:p>
            <a:r>
              <a:rPr lang="en-US" sz="4000" b="1" dirty="0" smtClean="0"/>
              <a:t>Regulation of Ketosis- Overview</a:t>
            </a:r>
            <a:endParaRPr lang="en-US" sz="4000" dirty="0"/>
          </a:p>
        </p:txBody>
      </p:sp>
      <p:sp>
        <p:nvSpPr>
          <p:cNvPr id="3" name="Content Placeholder 2"/>
          <p:cNvSpPr>
            <a:spLocks noGrp="1"/>
          </p:cNvSpPr>
          <p:nvPr>
            <p:ph idx="1"/>
          </p:nvPr>
        </p:nvSpPr>
        <p:spPr>
          <a:xfrm>
            <a:off x="381000" y="5791200"/>
            <a:ext cx="7696200" cy="1066800"/>
          </a:xfrm>
        </p:spPr>
        <p:txBody>
          <a:bodyPr>
            <a:noAutofit/>
          </a:bodyPr>
          <a:lstStyle/>
          <a:p>
            <a:pPr>
              <a:buNone/>
            </a:pPr>
            <a:r>
              <a:rPr lang="en-US" sz="2000" dirty="0" smtClean="0"/>
              <a:t>	</a:t>
            </a:r>
            <a:r>
              <a:rPr lang="en-US" sz="2000" dirty="0" smtClean="0">
                <a:solidFill>
                  <a:schemeClr val="tx2"/>
                </a:solidFill>
              </a:rPr>
              <a:t>During high rates of fatty acid oxidation, primarily in the liver, large amounts of acetyl-Co A are generated. These exceed the capacity of the TCA cycle, and one result is the synthesis of ketone bodies. </a:t>
            </a:r>
            <a:endParaRPr lang="en-US" sz="2000" dirty="0">
              <a:solidFill>
                <a:schemeClr val="tx2"/>
              </a:solidFill>
            </a:endParaRPr>
          </a:p>
        </p:txBody>
      </p:sp>
      <p:pic>
        <p:nvPicPr>
          <p:cNvPr id="38914" name="Picture 2" descr="http://www.namrata.co/wp-content/uploads/2012/10/k2.png"/>
          <p:cNvPicPr>
            <a:picLocks noChangeAspect="1" noChangeArrowheads="1"/>
          </p:cNvPicPr>
          <p:nvPr/>
        </p:nvPicPr>
        <p:blipFill>
          <a:blip r:embed="rId2" cstate="print"/>
          <a:srcRect/>
          <a:stretch>
            <a:fillRect/>
          </a:stretch>
        </p:blipFill>
        <p:spPr bwMode="auto">
          <a:xfrm>
            <a:off x="838200" y="1066800"/>
            <a:ext cx="6781800" cy="4638676"/>
          </a:xfrm>
          <a:prstGeom prst="rect">
            <a:avLst/>
          </a:prstGeom>
          <a:noFill/>
        </p:spPr>
      </p:pic>
      <p:sp>
        <p:nvSpPr>
          <p:cNvPr id="5" name="Date Placeholder 4"/>
          <p:cNvSpPr>
            <a:spLocks noGrp="1"/>
          </p:cNvSpPr>
          <p:nvPr>
            <p:ph type="dt" sz="half" idx="10"/>
          </p:nvPr>
        </p:nvSpPr>
        <p:spPr/>
        <p:txBody>
          <a:bodyPr/>
          <a:lstStyle/>
          <a:p>
            <a:fld id="{66418C4D-F9D7-4EB4-A140-8B9C0D8DFF5A}" type="datetime1">
              <a:rPr lang="en-US" smtClean="0"/>
              <a:pPr/>
              <a:t>8/15/2020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29</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lstStyle/>
          <a:p>
            <a:r>
              <a:rPr lang="en-US" smtClean="0">
                <a:ea typeface="ＭＳ Ｐゴシック" pitchFamily="34" charset="-128"/>
              </a:rPr>
              <a:t/>
            </a:r>
            <a:br>
              <a:rPr lang="en-US" smtClean="0">
                <a:ea typeface="ＭＳ Ｐゴシック" pitchFamily="34" charset="-128"/>
              </a:rPr>
            </a:br>
            <a:r>
              <a:rPr lang="en-IN" smtClean="0">
                <a:ea typeface="ＭＳ Ｐゴシック" pitchFamily="34" charset="-128"/>
              </a:rPr>
              <a:t/>
            </a:r>
            <a:br>
              <a:rPr lang="en-IN" smtClean="0">
                <a:ea typeface="ＭＳ Ｐゴシック" pitchFamily="34" charset="-128"/>
              </a:rPr>
            </a:br>
            <a:endParaRPr lang="en-IN" smtClean="0">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7589520"/>
        </p:xfrm>
        <a:graphic>
          <a:graphicData uri="http://schemas.openxmlformats.org/drawingml/2006/table">
            <a:tbl>
              <a:tblPr firstRow="1" bandRow="1">
                <a:tableStyleId>{5C22544A-7EE6-4342-B048-85BDC9FD1C3A}</a:tableStyleId>
              </a:tblPr>
              <a:tblGrid>
                <a:gridCol w="1600200"/>
                <a:gridCol w="990600"/>
                <a:gridCol w="1371600"/>
                <a:gridCol w="2362200"/>
                <a:gridCol w="2819400"/>
              </a:tblGrid>
              <a:tr h="370840">
                <a:tc>
                  <a:txBody>
                    <a:bodyPr/>
                    <a:lstStyle/>
                    <a:p>
                      <a:r>
                        <a:rPr lang="en-US" dirty="0" smtClean="0"/>
                        <a:t>Author/year</a:t>
                      </a:r>
                      <a:endParaRPr lang="en-IN" dirty="0"/>
                    </a:p>
                  </a:txBody>
                  <a:tcPr/>
                </a:tc>
                <a:tc>
                  <a:txBody>
                    <a:bodyPr/>
                    <a:lstStyle/>
                    <a:p>
                      <a:r>
                        <a:rPr lang="en-US" dirty="0" smtClean="0"/>
                        <a:t>Study design</a:t>
                      </a:r>
                      <a:endParaRPr lang="en-IN" dirty="0"/>
                    </a:p>
                  </a:txBody>
                  <a:tcPr/>
                </a:tc>
                <a:tc>
                  <a:txBody>
                    <a:bodyPr/>
                    <a:lstStyle/>
                    <a:p>
                      <a:r>
                        <a:rPr lang="en-US" dirty="0" smtClean="0"/>
                        <a:t>Level</a:t>
                      </a:r>
                      <a:endParaRPr lang="en-IN" dirty="0"/>
                    </a:p>
                  </a:txBody>
                  <a:tcPr/>
                </a:tc>
                <a:tc>
                  <a:txBody>
                    <a:bodyPr/>
                    <a:lstStyle/>
                    <a:p>
                      <a:r>
                        <a:rPr lang="en-US" dirty="0" smtClean="0"/>
                        <a:t>Material and Methods and Results</a:t>
                      </a:r>
                      <a:endParaRPr lang="en-IN" dirty="0"/>
                    </a:p>
                  </a:txBody>
                  <a:tcPr/>
                </a:tc>
                <a:tc>
                  <a:txBody>
                    <a:bodyPr/>
                    <a:lstStyle/>
                    <a:p>
                      <a:r>
                        <a:rPr lang="en-US" dirty="0" smtClean="0"/>
                        <a:t>Outcome</a:t>
                      </a:r>
                    </a:p>
                    <a:p>
                      <a:endParaRPr lang="en-US" dirty="0" smtClean="0"/>
                    </a:p>
                    <a:p>
                      <a:endParaRPr lang="en-IN" dirty="0"/>
                    </a:p>
                  </a:txBody>
                  <a:tcPr/>
                </a:tc>
              </a:tr>
              <a:tr h="5334000">
                <a:tc>
                  <a:txBody>
                    <a:bodyPr/>
                    <a:lstStyle/>
                    <a:p>
                      <a:pPr fontAlgn="base"/>
                      <a:r>
                        <a:rPr lang="en-US" sz="1800" b="1" i="0" kern="1200" dirty="0" smtClean="0">
                          <a:solidFill>
                            <a:schemeClr val="dk1"/>
                          </a:solidFill>
                          <a:latin typeface="+mn-lt"/>
                          <a:ea typeface="+mn-ea"/>
                          <a:cs typeface="+mn-cs"/>
                        </a:rPr>
                        <a:t>Acid-base and electrolyte disturbances in patients with diabetic </a:t>
                      </a:r>
                      <a:r>
                        <a:rPr lang="en-US" sz="1800" b="1" i="0" kern="1200" dirty="0" err="1" smtClean="0">
                          <a:solidFill>
                            <a:schemeClr val="dk1"/>
                          </a:solidFill>
                          <a:latin typeface="+mn-lt"/>
                          <a:ea typeface="+mn-ea"/>
                          <a:cs typeface="+mn-cs"/>
                        </a:rPr>
                        <a:t>ketoacidosis</a:t>
                      </a:r>
                      <a:endParaRPr lang="en-US" sz="1800" b="1" i="0" kern="1200" dirty="0" smtClean="0">
                        <a:solidFill>
                          <a:schemeClr val="dk1"/>
                        </a:solidFill>
                        <a:latin typeface="+mn-lt"/>
                        <a:ea typeface="+mn-ea"/>
                        <a:cs typeface="+mn-cs"/>
                      </a:endParaRPr>
                    </a:p>
                    <a:p>
                      <a:pPr fontAlgn="base"/>
                      <a:r>
                        <a:rPr lang="en-US" sz="1800" b="0" i="0" u="none" strike="noStrike" kern="1200" dirty="0" smtClean="0">
                          <a:solidFill>
                            <a:schemeClr val="dk1"/>
                          </a:solidFill>
                          <a:latin typeface="+mn-lt"/>
                          <a:ea typeface="+mn-ea"/>
                          <a:cs typeface="+mn-cs"/>
                          <a:hlinkClick r:id="rId2"/>
                        </a:rPr>
                        <a:t>Moses S. </a:t>
                      </a:r>
                      <a:r>
                        <a:rPr lang="en-US" sz="1800" b="0" i="0" u="none" strike="noStrike" kern="1200" dirty="0" err="1" smtClean="0">
                          <a:solidFill>
                            <a:schemeClr val="dk1"/>
                          </a:solidFill>
                          <a:latin typeface="+mn-lt"/>
                          <a:ea typeface="+mn-ea"/>
                          <a:cs typeface="+mn-cs"/>
                          <a:hlinkClick r:id="rId2"/>
                        </a:rPr>
                        <a:t>Elisaf</a:t>
                      </a:r>
                      <a:r>
                        <a:rPr lang="en-US" sz="1800" b="0" i="0" kern="1200" dirty="0" smtClean="0">
                          <a:solidFill>
                            <a:schemeClr val="dk1"/>
                          </a:solidFill>
                          <a:latin typeface="+mn-lt"/>
                          <a:ea typeface="+mn-ea"/>
                          <a:cs typeface="+mn-cs"/>
                        </a:rPr>
                        <a:t>, </a:t>
                      </a:r>
                    </a:p>
                    <a:p>
                      <a:pPr fontAlgn="base"/>
                      <a:r>
                        <a:rPr lang="en-US" sz="1800" b="0" i="0" u="none" strike="noStrike" kern="1200" dirty="0" err="1" smtClean="0">
                          <a:solidFill>
                            <a:schemeClr val="dk1"/>
                          </a:solidFill>
                          <a:latin typeface="+mn-lt"/>
                          <a:ea typeface="+mn-ea"/>
                          <a:cs typeface="+mn-cs"/>
                          <a:hlinkClick r:id="rId2"/>
                        </a:rPr>
                        <a:t>Agathoklis</a:t>
                      </a:r>
                      <a:r>
                        <a:rPr lang="en-US" sz="1800" b="0" i="0" u="none" strike="noStrike" kern="1200" dirty="0" smtClean="0">
                          <a:solidFill>
                            <a:schemeClr val="dk1"/>
                          </a:solidFill>
                          <a:latin typeface="+mn-lt"/>
                          <a:ea typeface="+mn-ea"/>
                          <a:cs typeface="+mn-cs"/>
                          <a:hlinkClick r:id="rId2"/>
                        </a:rPr>
                        <a:t> A. </a:t>
                      </a:r>
                      <a:r>
                        <a:rPr lang="en-US" sz="1800" b="0" i="0" u="none" strike="noStrike" kern="1200" dirty="0" err="1" smtClean="0">
                          <a:solidFill>
                            <a:schemeClr val="dk1"/>
                          </a:solidFill>
                          <a:latin typeface="+mn-lt"/>
                          <a:ea typeface="+mn-ea"/>
                          <a:cs typeface="+mn-cs"/>
                          <a:hlinkClick r:id="rId2"/>
                        </a:rPr>
                        <a:t>Tsatsoulis</a:t>
                      </a:r>
                      <a:r>
                        <a:rPr lang="en-US" sz="1800" b="0" i="0" kern="1200" dirty="0" smtClean="0">
                          <a:solidFill>
                            <a:schemeClr val="dk1"/>
                          </a:solidFill>
                          <a:latin typeface="+mn-lt"/>
                          <a:ea typeface="+mn-ea"/>
                          <a:cs typeface="+mn-cs"/>
                        </a:rPr>
                        <a:t>, </a:t>
                      </a:r>
                    </a:p>
                    <a:p>
                      <a:pPr fontAlgn="base"/>
                      <a:r>
                        <a:rPr lang="en-US" sz="1800" b="0" i="0" u="none" strike="noStrike" kern="1200" dirty="0" smtClean="0">
                          <a:solidFill>
                            <a:schemeClr val="dk1"/>
                          </a:solidFill>
                          <a:latin typeface="+mn-lt"/>
                          <a:ea typeface="+mn-ea"/>
                          <a:cs typeface="+mn-cs"/>
                          <a:hlinkClick r:id="rId2"/>
                        </a:rPr>
                        <a:t>Kostas P. </a:t>
                      </a:r>
                      <a:r>
                        <a:rPr lang="en-US" sz="1800" b="0" i="0" u="none" strike="noStrike" kern="1200" dirty="0" err="1" smtClean="0">
                          <a:solidFill>
                            <a:schemeClr val="dk1"/>
                          </a:solidFill>
                          <a:latin typeface="+mn-lt"/>
                          <a:ea typeface="+mn-ea"/>
                          <a:cs typeface="+mn-cs"/>
                          <a:hlinkClick r:id="rId2"/>
                        </a:rPr>
                        <a:t>Katopodis</a:t>
                      </a:r>
                      <a:r>
                        <a:rPr lang="en-US" sz="1800" b="0" i="0" kern="1200" dirty="0" smtClean="0">
                          <a:solidFill>
                            <a:schemeClr val="dk1"/>
                          </a:solidFill>
                          <a:latin typeface="+mn-lt"/>
                          <a:ea typeface="+mn-ea"/>
                          <a:cs typeface="+mn-cs"/>
                        </a:rPr>
                        <a:t>, </a:t>
                      </a:r>
                    </a:p>
                    <a:p>
                      <a:pPr fontAlgn="base"/>
                      <a:r>
                        <a:rPr lang="en-US" sz="1800" b="0" i="0" u="none" strike="noStrike" kern="1200" dirty="0" smtClean="0">
                          <a:solidFill>
                            <a:schemeClr val="dk1"/>
                          </a:solidFill>
                          <a:latin typeface="+mn-lt"/>
                          <a:ea typeface="+mn-ea"/>
                          <a:cs typeface="+mn-cs"/>
                          <a:hlinkClick r:id="rId2"/>
                        </a:rPr>
                        <a:t>Kostas C. </a:t>
                      </a:r>
                      <a:r>
                        <a:rPr lang="en-US" sz="1800" b="0" i="0" u="none" strike="noStrike" kern="1200" dirty="0" err="1" smtClean="0">
                          <a:solidFill>
                            <a:schemeClr val="dk1"/>
                          </a:solidFill>
                          <a:latin typeface="+mn-lt"/>
                          <a:ea typeface="+mn-ea"/>
                          <a:cs typeface="+mn-cs"/>
                          <a:hlinkClick r:id="rId2"/>
                        </a:rPr>
                        <a:t>Siamopoulos</a:t>
                      </a:r>
                      <a:endParaRPr lang="en-US" sz="1800" b="0" i="0" kern="1200" dirty="0" smtClean="0">
                        <a:solidFill>
                          <a:schemeClr val="dk1"/>
                        </a:solidFill>
                        <a:latin typeface="+mn-lt"/>
                        <a:ea typeface="+mn-ea"/>
                        <a:cs typeface="+mn-cs"/>
                      </a:endParaRPr>
                    </a:p>
                    <a:p>
                      <a:pPr fontAlgn="base"/>
                      <a:r>
                        <a:rPr lang="en-US" sz="1800" b="0" i="0" u="sng" kern="1200" dirty="0" smtClean="0">
                          <a:solidFill>
                            <a:schemeClr val="dk1"/>
                          </a:solidFill>
                          <a:latin typeface="+mn-lt"/>
                          <a:ea typeface="+mn-ea"/>
                          <a:cs typeface="+mn-cs"/>
                          <a:hlinkClick r:id="rId3" tooltip="Go to Diabetes Research and Clinical Practice on ScienceDirect"/>
                        </a:rPr>
                        <a:t>Diabetes Research and Clinical Practice</a:t>
                      </a:r>
                      <a:endParaRPr lang="en-US" sz="1800" b="1" i="0" kern="1200" dirty="0" smtClean="0">
                        <a:solidFill>
                          <a:schemeClr val="dk1"/>
                        </a:solidFill>
                        <a:latin typeface="+mn-lt"/>
                        <a:ea typeface="+mn-ea"/>
                        <a:cs typeface="+mn-cs"/>
                      </a:endParaRPr>
                    </a:p>
                    <a:p>
                      <a:pPr fontAlgn="base"/>
                      <a:r>
                        <a:rPr lang="en-US" sz="1800" b="0" i="0" u="none" strike="noStrike" kern="1200" dirty="0" smtClean="0">
                          <a:solidFill>
                            <a:schemeClr val="dk1"/>
                          </a:solidFill>
                          <a:latin typeface="+mn-lt"/>
                          <a:ea typeface="+mn-ea"/>
                          <a:cs typeface="+mn-cs"/>
                          <a:hlinkClick r:id="rId4" tooltip="Go to table of contents for this volume/issue"/>
                        </a:rPr>
                        <a:t>Volume 34, Issue 1</a:t>
                      </a:r>
                      <a:r>
                        <a:rPr lang="en-US" sz="1800" b="0" i="0" kern="1200" dirty="0" smtClean="0">
                          <a:solidFill>
                            <a:schemeClr val="dk1"/>
                          </a:solidFill>
                          <a:latin typeface="+mn-lt"/>
                          <a:ea typeface="+mn-ea"/>
                          <a:cs typeface="+mn-cs"/>
                        </a:rPr>
                        <a:t>, September 1996, Pages 23–27</a:t>
                      </a:r>
                    </a:p>
                    <a:p>
                      <a:pPr fontAlgn="base"/>
                      <a:endParaRPr lang="en-IN" dirty="0"/>
                    </a:p>
                  </a:txBody>
                  <a:tcPr/>
                </a:tc>
                <a:tc>
                  <a:txBody>
                    <a:bodyPr/>
                    <a:lstStyle/>
                    <a:p>
                      <a:r>
                        <a:rPr lang="en-IN" dirty="0" smtClean="0"/>
                        <a:t>Observational study </a:t>
                      </a:r>
                      <a:endParaRPr lang="en-IN" dirty="0"/>
                    </a:p>
                  </a:txBody>
                  <a:tcPr/>
                </a:tc>
                <a:tc>
                  <a:txBody>
                    <a:bodyPr/>
                    <a:lstStyle/>
                    <a:p>
                      <a:r>
                        <a:rPr lang="en-IN" dirty="0" smtClean="0"/>
                        <a:t>Intermediate </a:t>
                      </a:r>
                      <a:endParaRPr lang="en-IN" dirty="0"/>
                    </a:p>
                  </a:txBody>
                  <a:tcPr/>
                </a:tc>
                <a:tc>
                  <a:txBody>
                    <a:bodyPr/>
                    <a:lstStyle/>
                    <a:p>
                      <a:r>
                        <a:rPr lang="en-IN" sz="1800" b="0" i="0" kern="1200" dirty="0" smtClean="0">
                          <a:solidFill>
                            <a:schemeClr val="dk1"/>
                          </a:solidFill>
                          <a:latin typeface="+mn-lt"/>
                          <a:ea typeface="+mn-ea"/>
                          <a:cs typeface="+mn-cs"/>
                        </a:rPr>
                        <a:t> </a:t>
                      </a:r>
                      <a:r>
                        <a:rPr lang="en-US" sz="1800" b="0" i="0" kern="1200" dirty="0" smtClean="0">
                          <a:solidFill>
                            <a:schemeClr val="dk1"/>
                          </a:solidFill>
                          <a:latin typeface="+mn-lt"/>
                          <a:ea typeface="+mn-ea"/>
                          <a:cs typeface="+mn-cs"/>
                        </a:rPr>
                        <a:t>A total of 40 insulin-dependent diabetes mellitus patients (22 male, 18 female), aged 18–61 years with DKA admitted to our hospital during the last 2 years, were studied</a:t>
                      </a:r>
                      <a:endParaRPr lang="en-IN" dirty="0"/>
                    </a:p>
                  </a:txBody>
                  <a:tcPr/>
                </a:tc>
                <a:tc>
                  <a:txBody>
                    <a:bodyPr/>
                    <a:lstStyle/>
                    <a:p>
                      <a:r>
                        <a:rPr lang="en-US" sz="1800" b="0" i="0" kern="1200" dirty="0" smtClean="0">
                          <a:solidFill>
                            <a:schemeClr val="dk1"/>
                          </a:solidFill>
                          <a:latin typeface="+mn-lt"/>
                          <a:ea typeface="+mn-ea"/>
                          <a:cs typeface="+mn-cs"/>
                        </a:rPr>
                        <a:t>Twenty-one patients had a pure metabolic acidosis with an increased serum anion gap, seven had DKA combined with </a:t>
                      </a:r>
                      <a:r>
                        <a:rPr lang="en-US" sz="1800" b="0" i="0" kern="1200" dirty="0" err="1" smtClean="0">
                          <a:solidFill>
                            <a:schemeClr val="dk1"/>
                          </a:solidFill>
                          <a:latin typeface="+mn-lt"/>
                          <a:ea typeface="+mn-ea"/>
                          <a:cs typeface="+mn-cs"/>
                        </a:rPr>
                        <a:t>hyperchloremic</a:t>
                      </a:r>
                      <a:r>
                        <a:rPr lang="en-US" sz="1800" b="0" i="0" kern="1200" dirty="0" smtClean="0">
                          <a:solidFill>
                            <a:schemeClr val="dk1"/>
                          </a:solidFill>
                          <a:latin typeface="+mn-lt"/>
                          <a:ea typeface="+mn-ea"/>
                          <a:cs typeface="+mn-cs"/>
                        </a:rPr>
                        <a:t> metabolic acidosis, nine had DKA coexisting with metabolic alkalosis, while three had DKA with a concurrent respiratory alkalosis.</a:t>
                      </a:r>
                      <a:r>
                        <a:rPr lang="en-IN" sz="1800" b="0" i="0" kern="1200" dirty="0" smtClean="0">
                          <a:solidFill>
                            <a:schemeClr val="dk1"/>
                          </a:solidFill>
                          <a:latin typeface="+mn-lt"/>
                          <a:ea typeface="+mn-ea"/>
                          <a:cs typeface="+mn-cs"/>
                        </a:rPr>
                        <a:t/>
                      </a:r>
                      <a:br>
                        <a:rPr lang="en-IN" sz="1800" b="0" i="0" kern="1200" dirty="0" smtClean="0">
                          <a:solidFill>
                            <a:schemeClr val="dk1"/>
                          </a:solidFill>
                          <a:latin typeface="+mn-lt"/>
                          <a:ea typeface="+mn-ea"/>
                          <a:cs typeface="+mn-cs"/>
                        </a:rPr>
                      </a:br>
                      <a:endParaRPr lang="en-IN" dirty="0"/>
                    </a:p>
                  </a:txBody>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lstStyle/>
          <a:p>
            <a:r>
              <a:rPr lang="en-US" sz="3600" b="1" dirty="0" smtClean="0"/>
              <a:t>Biological significance of ketone bodies</a:t>
            </a:r>
            <a:endParaRPr lang="en-US" sz="3600" b="1" dirty="0"/>
          </a:p>
        </p:txBody>
      </p:sp>
      <p:sp>
        <p:nvSpPr>
          <p:cNvPr id="3" name="Content Placeholder 2"/>
          <p:cNvSpPr>
            <a:spLocks noGrp="1"/>
          </p:cNvSpPr>
          <p:nvPr>
            <p:ph idx="1"/>
          </p:nvPr>
        </p:nvSpPr>
        <p:spPr/>
        <p:txBody>
          <a:bodyPr>
            <a:normAutofit/>
          </a:bodyPr>
          <a:lstStyle/>
          <a:p>
            <a:pPr>
              <a:buNone/>
            </a:pPr>
            <a:r>
              <a:rPr lang="en-US" dirty="0" smtClean="0">
                <a:solidFill>
                  <a:schemeClr val="tx2"/>
                </a:solidFill>
              </a:rPr>
              <a:t>Ketone bodies serve as a </a:t>
            </a:r>
            <a:r>
              <a:rPr lang="en-US" b="1" dirty="0" smtClean="0">
                <a:solidFill>
                  <a:schemeClr val="tx2"/>
                </a:solidFill>
              </a:rPr>
              <a:t>fuel for extra hepatic tissues</a:t>
            </a:r>
          </a:p>
          <a:p>
            <a:pPr>
              <a:buNone/>
            </a:pPr>
            <a:r>
              <a:rPr lang="en-US" dirty="0" smtClean="0">
                <a:solidFill>
                  <a:schemeClr val="tx2"/>
                </a:solidFill>
              </a:rPr>
              <a:t> </a:t>
            </a:r>
            <a:r>
              <a:rPr lang="en-US" b="1" dirty="0" smtClean="0">
                <a:solidFill>
                  <a:schemeClr val="tx2"/>
                </a:solidFill>
              </a:rPr>
              <a:t>Brain</a:t>
            </a:r>
          </a:p>
          <a:p>
            <a:pPr>
              <a:buFont typeface="Wingdings" pitchFamily="2" charset="2"/>
              <a:buChar char="q"/>
            </a:pPr>
            <a:r>
              <a:rPr lang="en-US" dirty="0" smtClean="0">
                <a:solidFill>
                  <a:schemeClr val="tx2"/>
                </a:solidFill>
              </a:rPr>
              <a:t>  It  is  metabolically  active  and  metabolically privileged. </a:t>
            </a:r>
          </a:p>
          <a:p>
            <a:pPr>
              <a:buFont typeface="Wingdings" pitchFamily="2" charset="2"/>
              <a:buChar char="q"/>
            </a:pPr>
            <a:r>
              <a:rPr lang="en-US" dirty="0" smtClean="0">
                <a:solidFill>
                  <a:schemeClr val="tx2"/>
                </a:solidFill>
              </a:rPr>
              <a:t> The brain generally uses 60-70% of total body glucose requirements, and always  requires  some  glucose for  normal  functioning. </a:t>
            </a:r>
          </a:p>
          <a:p>
            <a:pPr>
              <a:buFont typeface="Wingdings" pitchFamily="2" charset="2"/>
              <a:buChar char="q"/>
            </a:pPr>
            <a:r>
              <a:rPr lang="en-US" dirty="0" smtClean="0">
                <a:solidFill>
                  <a:schemeClr val="tx2"/>
                </a:solidFill>
              </a:rPr>
              <a:t> Under  most  conditions, glucose is essentially the sole energy source of the brain. </a:t>
            </a:r>
          </a:p>
          <a:p>
            <a:pPr>
              <a:buFont typeface="Wingdings" pitchFamily="2" charset="2"/>
              <a:buChar char="q"/>
            </a:pPr>
            <a:r>
              <a:rPr lang="en-US" dirty="0" smtClean="0">
                <a:solidFill>
                  <a:schemeClr val="tx2"/>
                </a:solidFill>
              </a:rPr>
              <a:t>The brain cannot use fatty acids as they cannot cross  the  blood-brain  barrier. </a:t>
            </a:r>
          </a:p>
          <a:p>
            <a:pPr>
              <a:buFont typeface="Wingdings" pitchFamily="2" charset="2"/>
              <a:buChar char="q"/>
            </a:pPr>
            <a:r>
              <a:rPr lang="en-US" dirty="0" smtClean="0">
                <a:solidFill>
                  <a:schemeClr val="tx2"/>
                </a:solidFill>
              </a:rPr>
              <a:t>As glucose availability decreases, the brain is forced to use either amino acids or ketone bodies for fuel.</a:t>
            </a:r>
            <a:endParaRPr lang="en-US" dirty="0">
              <a:solidFill>
                <a:schemeClr val="tx2"/>
              </a:solidFill>
            </a:endParaRPr>
          </a:p>
        </p:txBody>
      </p:sp>
      <p:sp>
        <p:nvSpPr>
          <p:cNvPr id="4" name="Date Placeholder 3"/>
          <p:cNvSpPr>
            <a:spLocks noGrp="1"/>
          </p:cNvSpPr>
          <p:nvPr>
            <p:ph type="dt" sz="half" idx="10"/>
          </p:nvPr>
        </p:nvSpPr>
        <p:spPr/>
        <p:txBody>
          <a:bodyPr/>
          <a:lstStyle/>
          <a:p>
            <a:fld id="{C88208D3-ADE1-453A-AE6C-BDF5F152F0AF}"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Biological significance of ketone bodies</a:t>
            </a:r>
            <a:endParaRPr lang="en-US" sz="3600" dirty="0"/>
          </a:p>
        </p:txBody>
      </p:sp>
      <p:sp>
        <p:nvSpPr>
          <p:cNvPr id="3" name="Content Placeholder 2"/>
          <p:cNvSpPr>
            <a:spLocks noGrp="1"/>
          </p:cNvSpPr>
          <p:nvPr>
            <p:ph idx="1"/>
          </p:nvPr>
        </p:nvSpPr>
        <p:spPr/>
        <p:txBody>
          <a:bodyPr/>
          <a:lstStyle/>
          <a:p>
            <a:pPr>
              <a:buFont typeface="Wingdings" pitchFamily="2" charset="2"/>
              <a:buChar char="q"/>
            </a:pPr>
            <a:r>
              <a:rPr lang="en-US" i="1" dirty="0" smtClean="0"/>
              <a:t> </a:t>
            </a:r>
            <a:r>
              <a:rPr lang="en-US" b="1" i="1" dirty="0" smtClean="0">
                <a:solidFill>
                  <a:schemeClr val="tx2"/>
                </a:solidFill>
              </a:rPr>
              <a:t>Acetoacetate and β-hydroxybutyrate are normal fuels of respiration and are quantitatively important as sources of energy</a:t>
            </a:r>
            <a:r>
              <a:rPr lang="en-US" b="1" dirty="0" smtClean="0">
                <a:solidFill>
                  <a:schemeClr val="tx2"/>
                </a:solidFill>
              </a:rPr>
              <a:t>. </a:t>
            </a:r>
          </a:p>
          <a:p>
            <a:pPr>
              <a:buFont typeface="Wingdings" pitchFamily="2" charset="2"/>
              <a:buChar char="q"/>
            </a:pPr>
            <a:r>
              <a:rPr lang="en-US" dirty="0" smtClean="0">
                <a:solidFill>
                  <a:schemeClr val="tx2"/>
                </a:solidFill>
              </a:rPr>
              <a:t> Heart muscle and the renal cortex use acetoacetate in preference to glucose. </a:t>
            </a:r>
          </a:p>
          <a:p>
            <a:pPr>
              <a:buFont typeface="Wingdings" pitchFamily="2" charset="2"/>
              <a:buChar char="q"/>
            </a:pPr>
            <a:r>
              <a:rPr lang="en-US" dirty="0" smtClean="0">
                <a:solidFill>
                  <a:schemeClr val="tx2"/>
                </a:solidFill>
              </a:rPr>
              <a:t> In contrast, the brain adapts to the utilization of acetoacetate during starvation and diabetes. Brain </a:t>
            </a:r>
            <a:r>
              <a:rPr lang="en-US" dirty="0" err="1" smtClean="0">
                <a:solidFill>
                  <a:schemeClr val="tx2"/>
                </a:solidFill>
              </a:rPr>
              <a:t>donot</a:t>
            </a:r>
            <a:r>
              <a:rPr lang="en-US" dirty="0" smtClean="0">
                <a:solidFill>
                  <a:schemeClr val="tx2"/>
                </a:solidFill>
              </a:rPr>
              <a:t> use FFA.</a:t>
            </a:r>
          </a:p>
          <a:p>
            <a:pPr>
              <a:buFont typeface="Wingdings" pitchFamily="2" charset="2"/>
              <a:buChar char="q"/>
            </a:pPr>
            <a:r>
              <a:rPr lang="en-US" dirty="0" smtClean="0">
                <a:solidFill>
                  <a:schemeClr val="tx2"/>
                </a:solidFill>
              </a:rPr>
              <a:t> In prolonged starvation,75% of the fuel needs of the brain are met by ketone bodies.</a:t>
            </a:r>
          </a:p>
          <a:p>
            <a:pPr>
              <a:buFont typeface="Wingdings" pitchFamily="2" charset="2"/>
              <a:buChar char="q"/>
            </a:pPr>
            <a:r>
              <a:rPr lang="en-US" dirty="0" smtClean="0">
                <a:solidFill>
                  <a:schemeClr val="tx2"/>
                </a:solidFill>
              </a:rPr>
              <a:t> Individuals eating diets extremely high in fat and low in carbohydrate, or starving, or suffering  from  a severe lack of insulin (Type I diabetes  mellitus) therefore increase the synthesis and utilization of ketone bodies</a:t>
            </a:r>
            <a:endParaRPr lang="en-US" dirty="0">
              <a:solidFill>
                <a:schemeClr val="tx2"/>
              </a:solidFill>
            </a:endParaRPr>
          </a:p>
        </p:txBody>
      </p:sp>
      <p:sp>
        <p:nvSpPr>
          <p:cNvPr id="4" name="Date Placeholder 3"/>
          <p:cNvSpPr>
            <a:spLocks noGrp="1"/>
          </p:cNvSpPr>
          <p:nvPr>
            <p:ph type="dt" sz="half" idx="10"/>
          </p:nvPr>
        </p:nvSpPr>
        <p:spPr/>
        <p:txBody>
          <a:bodyPr/>
          <a:lstStyle/>
          <a:p>
            <a:fld id="{EC9CE35C-466E-4EDD-BEB2-115E20A57CAB}"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Ketonemia</a:t>
            </a:r>
            <a:endParaRPr lang="en-US" b="1" dirty="0"/>
          </a:p>
        </p:txBody>
      </p:sp>
      <p:sp>
        <p:nvSpPr>
          <p:cNvPr id="3" name="Content Placeholder 2"/>
          <p:cNvSpPr>
            <a:spLocks noGrp="1"/>
          </p:cNvSpPr>
          <p:nvPr>
            <p:ph idx="1"/>
          </p:nvPr>
        </p:nvSpPr>
        <p:spPr>
          <a:xfrm>
            <a:off x="457200" y="1600200"/>
            <a:ext cx="7620000" cy="4419600"/>
          </a:xfrm>
        </p:spPr>
        <p:txBody>
          <a:bodyPr>
            <a:normAutofit/>
          </a:bodyPr>
          <a:lstStyle/>
          <a:p>
            <a:r>
              <a:rPr lang="en-US" b="1" dirty="0" smtClean="0">
                <a:solidFill>
                  <a:schemeClr val="tx2"/>
                </a:solidFill>
              </a:rPr>
              <a:t>Ketonemia - increased concentration of ketone bodies in blood</a:t>
            </a:r>
          </a:p>
          <a:p>
            <a:r>
              <a:rPr lang="en-US" b="1" dirty="0" smtClean="0">
                <a:solidFill>
                  <a:schemeClr val="tx2"/>
                </a:solidFill>
              </a:rPr>
              <a:t> It is due to increased production of ketone bodies</a:t>
            </a:r>
            <a:r>
              <a:rPr lang="en-US" dirty="0" smtClean="0">
                <a:solidFill>
                  <a:schemeClr val="tx2"/>
                </a:solidFill>
              </a:rPr>
              <a:t> by the liver rather than to a deficiency in their utilization by extra hepatic tissues. </a:t>
            </a:r>
          </a:p>
          <a:p>
            <a:r>
              <a:rPr lang="en-US" dirty="0" smtClean="0">
                <a:solidFill>
                  <a:schemeClr val="tx2"/>
                </a:solidFill>
              </a:rPr>
              <a:t>The production of ketone bodies occurs at a relatively low rate during normal feeding and under conditions of normal physiological status. </a:t>
            </a:r>
          </a:p>
          <a:p>
            <a:r>
              <a:rPr lang="en-US" dirty="0" smtClean="0">
                <a:solidFill>
                  <a:schemeClr val="tx2"/>
                </a:solidFill>
              </a:rPr>
              <a:t>Normal physiological responses to carbohydrate shortages cause the liver to increase the production of ketone bodies from the acetyl-CoA generated from fatty acid oxidation. </a:t>
            </a:r>
          </a:p>
        </p:txBody>
      </p:sp>
      <p:sp>
        <p:nvSpPr>
          <p:cNvPr id="4" name="Date Placeholder 3"/>
          <p:cNvSpPr>
            <a:spLocks noGrp="1"/>
          </p:cNvSpPr>
          <p:nvPr>
            <p:ph type="dt" sz="half" idx="10"/>
          </p:nvPr>
        </p:nvSpPr>
        <p:spPr/>
        <p:txBody>
          <a:bodyPr/>
          <a:lstStyle/>
          <a:p>
            <a:fld id="{4CF2161F-2545-4CDF-BE79-AEC752060D8A}"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9473366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Ketosis</a:t>
            </a:r>
            <a:endParaRPr lang="en-US" b="1" dirty="0"/>
          </a:p>
        </p:txBody>
      </p:sp>
      <p:sp>
        <p:nvSpPr>
          <p:cNvPr id="3" name="Content Placeholder 2"/>
          <p:cNvSpPr>
            <a:spLocks noGrp="1"/>
          </p:cNvSpPr>
          <p:nvPr>
            <p:ph idx="1"/>
          </p:nvPr>
        </p:nvSpPr>
        <p:spPr/>
        <p:txBody>
          <a:bodyPr/>
          <a:lstStyle/>
          <a:p>
            <a:pPr>
              <a:buFont typeface="Wingdings" pitchFamily="2" charset="2"/>
              <a:buChar char="q"/>
            </a:pPr>
            <a:r>
              <a:rPr lang="en-US" sz="2800" dirty="0" smtClean="0"/>
              <a:t> </a:t>
            </a:r>
            <a:r>
              <a:rPr lang="en-US" sz="2800" dirty="0" smtClean="0">
                <a:solidFill>
                  <a:schemeClr val="tx2"/>
                </a:solidFill>
              </a:rPr>
              <a:t>Uncontrolled diabetes mellitus</a:t>
            </a:r>
          </a:p>
          <a:p>
            <a:pPr>
              <a:buFont typeface="Wingdings" pitchFamily="2" charset="2"/>
              <a:buChar char="q"/>
            </a:pPr>
            <a:r>
              <a:rPr lang="en-US" sz="2800" dirty="0" smtClean="0">
                <a:solidFill>
                  <a:schemeClr val="tx2"/>
                </a:solidFill>
              </a:rPr>
              <a:t> Starvation</a:t>
            </a:r>
          </a:p>
          <a:p>
            <a:pPr>
              <a:buFont typeface="Wingdings" pitchFamily="2" charset="2"/>
              <a:buChar char="q"/>
            </a:pPr>
            <a:r>
              <a:rPr lang="en-US" sz="2800" dirty="0" smtClean="0">
                <a:solidFill>
                  <a:schemeClr val="tx2"/>
                </a:solidFill>
              </a:rPr>
              <a:t> Chronic alcoholism</a:t>
            </a:r>
          </a:p>
          <a:p>
            <a:pPr>
              <a:buFont typeface="Wingdings" pitchFamily="2" charset="2"/>
              <a:buChar char="q"/>
            </a:pPr>
            <a:r>
              <a:rPr lang="en-US" sz="2800" dirty="0" smtClean="0">
                <a:solidFill>
                  <a:schemeClr val="tx2"/>
                </a:solidFill>
              </a:rPr>
              <a:t> Von- Gierke’s disease</a:t>
            </a:r>
          </a:p>
          <a:p>
            <a:pPr>
              <a:buFont typeface="Wingdings" pitchFamily="2" charset="2"/>
              <a:buChar char="q"/>
            </a:pPr>
            <a:r>
              <a:rPr lang="en-US" sz="2800" dirty="0" smtClean="0">
                <a:solidFill>
                  <a:schemeClr val="tx2"/>
                </a:solidFill>
              </a:rPr>
              <a:t> Heavy exercise</a:t>
            </a:r>
          </a:p>
          <a:p>
            <a:pPr>
              <a:buFont typeface="Wingdings" pitchFamily="2" charset="2"/>
              <a:buChar char="q"/>
            </a:pPr>
            <a:r>
              <a:rPr lang="en-US" sz="2800" dirty="0" smtClean="0">
                <a:solidFill>
                  <a:schemeClr val="tx2"/>
                </a:solidFill>
              </a:rPr>
              <a:t> Low carbohydrate diet- For weight loss</a:t>
            </a:r>
          </a:p>
          <a:p>
            <a:pPr>
              <a:buFont typeface="Wingdings" pitchFamily="2" charset="2"/>
              <a:buChar char="q"/>
            </a:pPr>
            <a:r>
              <a:rPr lang="en-US" sz="2800" dirty="0" smtClean="0">
                <a:solidFill>
                  <a:schemeClr val="tx2"/>
                </a:solidFill>
              </a:rPr>
              <a:t> Glycogen storage disease type 6(Due to phosphorylase kinase deficiency)</a:t>
            </a:r>
          </a:p>
          <a:p>
            <a:pPr>
              <a:buFont typeface="Wingdings" pitchFamily="2" charset="2"/>
              <a:buChar char="q"/>
            </a:pPr>
            <a:r>
              <a:rPr lang="en-US" sz="2800" dirty="0" smtClean="0">
                <a:solidFill>
                  <a:schemeClr val="tx2"/>
                </a:solidFill>
              </a:rPr>
              <a:t> Pyruvate carboxylase deficiency</a:t>
            </a:r>
          </a:p>
          <a:p>
            <a:pPr>
              <a:buFont typeface="Wingdings" pitchFamily="2" charset="2"/>
              <a:buChar char="q"/>
            </a:pPr>
            <a:endParaRPr lang="en-US" sz="2800" dirty="0" smtClean="0">
              <a:solidFill>
                <a:schemeClr val="tx2"/>
              </a:solidFill>
            </a:endParaRPr>
          </a:p>
          <a:p>
            <a:pPr>
              <a:buNone/>
            </a:pPr>
            <a:endParaRPr lang="en-US" sz="2800" dirty="0">
              <a:solidFill>
                <a:schemeClr val="tx2"/>
              </a:solidFill>
            </a:endParaRPr>
          </a:p>
        </p:txBody>
      </p:sp>
      <p:sp>
        <p:nvSpPr>
          <p:cNvPr id="4" name="Date Placeholder 3"/>
          <p:cNvSpPr>
            <a:spLocks noGrp="1"/>
          </p:cNvSpPr>
          <p:nvPr>
            <p:ph type="dt" sz="half" idx="10"/>
          </p:nvPr>
        </p:nvSpPr>
        <p:spPr/>
        <p:txBody>
          <a:bodyPr/>
          <a:lstStyle/>
          <a:p>
            <a:fld id="{B55A7EAF-3F2D-4C2F-8EF4-1306A4A25DF9}"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28041840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Ketosis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2800" dirty="0" smtClean="0"/>
              <a:t> </a:t>
            </a:r>
            <a:r>
              <a:rPr lang="en-US" sz="2800" dirty="0" smtClean="0">
                <a:solidFill>
                  <a:schemeClr val="tx2"/>
                </a:solidFill>
              </a:rPr>
              <a:t>Prolonged ether anesthesia</a:t>
            </a:r>
          </a:p>
          <a:p>
            <a:pPr>
              <a:buFont typeface="Wingdings" pitchFamily="2" charset="2"/>
              <a:buChar char="q"/>
            </a:pPr>
            <a:r>
              <a:rPr lang="en-US" sz="2800" dirty="0" smtClean="0">
                <a:solidFill>
                  <a:schemeClr val="tx2"/>
                </a:solidFill>
              </a:rPr>
              <a:t> Toxemia of pregnancy </a:t>
            </a:r>
          </a:p>
          <a:p>
            <a:pPr>
              <a:buFont typeface="Wingdings" pitchFamily="2" charset="2"/>
              <a:buChar char="q"/>
            </a:pPr>
            <a:r>
              <a:rPr lang="en-US" sz="2800" dirty="0" smtClean="0">
                <a:solidFill>
                  <a:schemeClr val="tx2"/>
                </a:solidFill>
              </a:rPr>
              <a:t> Certain conditions of alkalosis </a:t>
            </a:r>
          </a:p>
          <a:p>
            <a:pPr>
              <a:buFont typeface="Wingdings" pitchFamily="2" charset="2"/>
              <a:buChar char="q"/>
            </a:pPr>
            <a:r>
              <a:rPr lang="en-US" sz="2800" b="1" dirty="0" smtClean="0">
                <a:solidFill>
                  <a:schemeClr val="tx2"/>
                </a:solidFill>
              </a:rPr>
              <a:t> Nonpathologic forms of ketosis</a:t>
            </a:r>
            <a:r>
              <a:rPr lang="en-US" sz="2800" dirty="0" smtClean="0">
                <a:solidFill>
                  <a:schemeClr val="tx2"/>
                </a:solidFill>
              </a:rPr>
              <a:t> are found under conditions of high-fat feeding and </a:t>
            </a:r>
          </a:p>
          <a:p>
            <a:pPr>
              <a:buFont typeface="Wingdings" pitchFamily="2" charset="2"/>
              <a:buChar char="q"/>
            </a:pPr>
            <a:r>
              <a:rPr lang="en-US" sz="2800" dirty="0" smtClean="0">
                <a:solidFill>
                  <a:schemeClr val="tx2"/>
                </a:solidFill>
              </a:rPr>
              <a:t> After severe exercise in the post absorptive state.</a:t>
            </a:r>
            <a:endParaRPr lang="en-US" sz="2800" dirty="0">
              <a:solidFill>
                <a:schemeClr val="tx2"/>
              </a:solidFill>
            </a:endParaRPr>
          </a:p>
        </p:txBody>
      </p:sp>
      <p:sp>
        <p:nvSpPr>
          <p:cNvPr id="4" name="Date Placeholder 3"/>
          <p:cNvSpPr>
            <a:spLocks noGrp="1"/>
          </p:cNvSpPr>
          <p:nvPr>
            <p:ph type="dt" sz="half" idx="10"/>
          </p:nvPr>
        </p:nvSpPr>
        <p:spPr/>
        <p:txBody>
          <a:bodyPr/>
          <a:lstStyle/>
          <a:p>
            <a:fld id="{D7565EE6-A0CA-42D7-B5AB-A4B247C732F2}"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sz="3600" b="1" dirty="0" smtClean="0"/>
              <a:t>Clinical Significance-Ketoacidosis</a:t>
            </a:r>
            <a:endParaRPr lang="en-US" sz="3600" dirty="0"/>
          </a:p>
        </p:txBody>
      </p:sp>
      <p:sp>
        <p:nvSpPr>
          <p:cNvPr id="3" name="Content Placeholder 2"/>
          <p:cNvSpPr>
            <a:spLocks noGrp="1"/>
          </p:cNvSpPr>
          <p:nvPr>
            <p:ph idx="1"/>
          </p:nvPr>
        </p:nvSpPr>
        <p:spPr/>
        <p:txBody>
          <a:bodyPr>
            <a:normAutofit/>
          </a:bodyPr>
          <a:lstStyle/>
          <a:p>
            <a:r>
              <a:rPr lang="en-US" b="1" dirty="0" smtClean="0">
                <a:solidFill>
                  <a:schemeClr val="tx2"/>
                </a:solidFill>
              </a:rPr>
              <a:t>Both β-hydroxybutyrate and acetoacetate are organic acids. </a:t>
            </a:r>
            <a:r>
              <a:rPr lang="en-US" dirty="0" smtClean="0">
                <a:solidFill>
                  <a:schemeClr val="tx2"/>
                </a:solidFill>
              </a:rPr>
              <a:t>and  are released in the protonated form, to lower the pH of the blood.</a:t>
            </a:r>
          </a:p>
          <a:p>
            <a:pPr>
              <a:buNone/>
            </a:pPr>
            <a:endParaRPr lang="en-US" dirty="0" smtClean="0">
              <a:solidFill>
                <a:schemeClr val="tx2"/>
              </a:solidFill>
            </a:endParaRPr>
          </a:p>
          <a:p>
            <a:r>
              <a:rPr lang="en-US" dirty="0" smtClean="0">
                <a:solidFill>
                  <a:schemeClr val="tx2"/>
                </a:solidFill>
              </a:rPr>
              <a:t>When  ketone bodies are released in large  quantities the normal  pH-buffering mechanisms are overloaded ; the reduced pH, in combination with a number of other metabolic  abnormalities  results in </a:t>
            </a:r>
            <a:r>
              <a:rPr lang="en-US" b="1" dirty="0" smtClean="0">
                <a:solidFill>
                  <a:schemeClr val="tx2"/>
                </a:solidFill>
              </a:rPr>
              <a:t>ketoacidosis.</a:t>
            </a:r>
            <a:endParaRPr lang="en-US" dirty="0" smtClean="0">
              <a:solidFill>
                <a:schemeClr val="tx2"/>
              </a:solidFill>
            </a:endParaRPr>
          </a:p>
          <a:p>
            <a:r>
              <a:rPr lang="en-US" dirty="0" smtClean="0">
                <a:solidFill>
                  <a:schemeClr val="tx2"/>
                </a:solidFill>
              </a:rPr>
              <a:t> In severe ketoacidosis, cells begin to lose ability to use ketone bodies also.</a:t>
            </a:r>
          </a:p>
          <a:p>
            <a:endParaRPr lang="en-US" dirty="0" smtClean="0"/>
          </a:p>
          <a:p>
            <a:endParaRPr lang="en-US" dirty="0"/>
          </a:p>
        </p:txBody>
      </p:sp>
      <p:sp>
        <p:nvSpPr>
          <p:cNvPr id="4" name="Date Placeholder 3"/>
          <p:cNvSpPr>
            <a:spLocks noGrp="1"/>
          </p:cNvSpPr>
          <p:nvPr>
            <p:ph type="dt" sz="half" idx="10"/>
          </p:nvPr>
        </p:nvSpPr>
        <p:spPr/>
        <p:txBody>
          <a:bodyPr/>
          <a:lstStyle/>
          <a:p>
            <a:fld id="{C8845D7B-1E21-4008-8F5A-146253E4AFD0}"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41456424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Starvation induced ketosis</a:t>
            </a:r>
            <a:endParaRPr lang="en-US" b="1" dirty="0"/>
          </a:p>
        </p:txBody>
      </p:sp>
      <p:sp>
        <p:nvSpPr>
          <p:cNvPr id="3" name="Content Placeholder 2"/>
          <p:cNvSpPr>
            <a:spLocks noGrp="1"/>
          </p:cNvSpPr>
          <p:nvPr>
            <p:ph idx="1"/>
          </p:nvPr>
        </p:nvSpPr>
        <p:spPr/>
        <p:txBody>
          <a:bodyPr>
            <a:normAutofit/>
          </a:bodyPr>
          <a:lstStyle/>
          <a:p>
            <a:pPr>
              <a:buNone/>
            </a:pPr>
            <a:r>
              <a:rPr lang="en-US" b="1" dirty="0" smtClean="0">
                <a:solidFill>
                  <a:schemeClr val="tx2"/>
                </a:solidFill>
              </a:rPr>
              <a:t>Prolonged fasting may result</a:t>
            </a:r>
          </a:p>
          <a:p>
            <a:r>
              <a:rPr lang="en-US" dirty="0" smtClean="0">
                <a:solidFill>
                  <a:schemeClr val="tx2"/>
                </a:solidFill>
              </a:rPr>
              <a:t>From an </a:t>
            </a:r>
            <a:r>
              <a:rPr lang="en-US" b="1" dirty="0" smtClean="0">
                <a:solidFill>
                  <a:schemeClr val="tx2"/>
                </a:solidFill>
              </a:rPr>
              <a:t>inability to obtain food</a:t>
            </a:r>
          </a:p>
          <a:p>
            <a:r>
              <a:rPr lang="en-US" dirty="0" smtClean="0">
                <a:solidFill>
                  <a:schemeClr val="tx2"/>
                </a:solidFill>
              </a:rPr>
              <a:t>from the </a:t>
            </a:r>
            <a:r>
              <a:rPr lang="en-US" b="1" dirty="0" smtClean="0">
                <a:solidFill>
                  <a:schemeClr val="tx2"/>
                </a:solidFill>
              </a:rPr>
              <a:t>desire to lose weight </a:t>
            </a:r>
            <a:r>
              <a:rPr lang="en-US" dirty="0" smtClean="0">
                <a:solidFill>
                  <a:schemeClr val="tx2"/>
                </a:solidFill>
              </a:rPr>
              <a:t>rapidly, or</a:t>
            </a:r>
          </a:p>
          <a:p>
            <a:r>
              <a:rPr lang="en-US" dirty="0" smtClean="0">
                <a:solidFill>
                  <a:schemeClr val="tx2"/>
                </a:solidFill>
              </a:rPr>
              <a:t> in clinical situations in which an individual cannot eat because of </a:t>
            </a:r>
            <a:r>
              <a:rPr lang="en-US" b="1" dirty="0" smtClean="0">
                <a:solidFill>
                  <a:schemeClr val="tx2"/>
                </a:solidFill>
              </a:rPr>
              <a:t>trauma, surgery, neoplasms, burns </a:t>
            </a:r>
            <a:r>
              <a:rPr lang="en-US" dirty="0" smtClean="0">
                <a:solidFill>
                  <a:schemeClr val="tx2"/>
                </a:solidFill>
              </a:rPr>
              <a:t>etc. </a:t>
            </a:r>
          </a:p>
          <a:p>
            <a:r>
              <a:rPr lang="en-US" dirty="0" smtClean="0">
                <a:solidFill>
                  <a:schemeClr val="tx2"/>
                </a:solidFill>
              </a:rPr>
              <a:t>In the absence of food the plasma levels of glucose, amino acids and triacylglycerols fall, </a:t>
            </a:r>
          </a:p>
          <a:p>
            <a:r>
              <a:rPr lang="en-US" dirty="0" smtClean="0">
                <a:solidFill>
                  <a:schemeClr val="tx2"/>
                </a:solidFill>
              </a:rPr>
              <a:t>triggering a </a:t>
            </a:r>
            <a:r>
              <a:rPr lang="en-US" b="1" dirty="0" smtClean="0">
                <a:solidFill>
                  <a:schemeClr val="tx2"/>
                </a:solidFill>
              </a:rPr>
              <a:t>decline in insulin secretion</a:t>
            </a:r>
            <a:r>
              <a:rPr lang="en-US" dirty="0" smtClean="0">
                <a:solidFill>
                  <a:schemeClr val="tx2"/>
                </a:solidFill>
              </a:rPr>
              <a:t> and</a:t>
            </a:r>
          </a:p>
          <a:p>
            <a:r>
              <a:rPr lang="en-US" dirty="0" smtClean="0">
                <a:solidFill>
                  <a:schemeClr val="tx2"/>
                </a:solidFill>
              </a:rPr>
              <a:t> an </a:t>
            </a:r>
            <a:r>
              <a:rPr lang="en-US" b="1" dirty="0" smtClean="0">
                <a:solidFill>
                  <a:schemeClr val="tx2"/>
                </a:solidFill>
              </a:rPr>
              <a:t>increase in glucagon release</a:t>
            </a:r>
            <a:r>
              <a:rPr lang="en-US" dirty="0" smtClean="0">
                <a:solidFill>
                  <a:schemeClr val="tx2"/>
                </a:solidFill>
              </a:rPr>
              <a:t>. </a:t>
            </a:r>
            <a:endParaRPr lang="en-US" dirty="0">
              <a:solidFill>
                <a:schemeClr val="tx2"/>
              </a:solidFill>
            </a:endParaRPr>
          </a:p>
        </p:txBody>
      </p:sp>
      <p:sp>
        <p:nvSpPr>
          <p:cNvPr id="4" name="Date Placeholder 3"/>
          <p:cNvSpPr>
            <a:spLocks noGrp="1"/>
          </p:cNvSpPr>
          <p:nvPr>
            <p:ph type="dt" sz="half" idx="10"/>
          </p:nvPr>
        </p:nvSpPr>
        <p:spPr/>
        <p:txBody>
          <a:bodyPr/>
          <a:lstStyle/>
          <a:p>
            <a:fld id="{50E0026A-71DB-4BAE-A712-B5480D6AC8B6}"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4537910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Starvation induced ketosis</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 </a:t>
            </a:r>
            <a:r>
              <a:rPr lang="en-US" dirty="0" smtClean="0">
                <a:solidFill>
                  <a:schemeClr val="tx2"/>
                </a:solidFill>
              </a:rPr>
              <a:t>The decreased insulin to glucagon ratio, makes this period of nutritional deprivation </a:t>
            </a:r>
            <a:r>
              <a:rPr lang="en-US" b="1" dirty="0" smtClean="0">
                <a:solidFill>
                  <a:schemeClr val="tx2"/>
                </a:solidFill>
              </a:rPr>
              <a:t>a catabolic state</a:t>
            </a:r>
            <a:r>
              <a:rPr lang="en-US" dirty="0" smtClean="0">
                <a:solidFill>
                  <a:schemeClr val="tx2"/>
                </a:solidFill>
              </a:rPr>
              <a:t>, characterized by </a:t>
            </a:r>
            <a:r>
              <a:rPr lang="en-US" b="1" dirty="0" smtClean="0">
                <a:solidFill>
                  <a:schemeClr val="tx2"/>
                </a:solidFill>
              </a:rPr>
              <a:t>degradation of glycogen, triacylglycerol and protein.</a:t>
            </a:r>
          </a:p>
          <a:p>
            <a:pPr>
              <a:buFont typeface="Wingdings" pitchFamily="2" charset="2"/>
              <a:buChar char="q"/>
            </a:pPr>
            <a:r>
              <a:rPr lang="en-US" dirty="0" smtClean="0">
                <a:solidFill>
                  <a:schemeClr val="tx2"/>
                </a:solidFill>
              </a:rPr>
              <a:t> This sets in to motion an exchange of substrates between </a:t>
            </a:r>
            <a:r>
              <a:rPr lang="en-US" b="1" dirty="0" smtClean="0">
                <a:solidFill>
                  <a:schemeClr val="tx2"/>
                </a:solidFill>
              </a:rPr>
              <a:t>liver, adipose tissue, muscle and brain </a:t>
            </a:r>
            <a:r>
              <a:rPr lang="en-US" dirty="0" smtClean="0">
                <a:solidFill>
                  <a:schemeClr val="tx2"/>
                </a:solidFill>
              </a:rPr>
              <a:t>that is guided by two priorities-</a:t>
            </a:r>
          </a:p>
          <a:p>
            <a:pPr>
              <a:buFont typeface="Wingdings" pitchFamily="2" charset="2"/>
              <a:buChar char="q"/>
            </a:pPr>
            <a:r>
              <a:rPr lang="en-US" dirty="0" smtClean="0">
                <a:solidFill>
                  <a:schemeClr val="tx2"/>
                </a:solidFill>
              </a:rPr>
              <a:t> (</a:t>
            </a:r>
            <a:r>
              <a:rPr lang="en-US" dirty="0" err="1" smtClean="0">
                <a:solidFill>
                  <a:schemeClr val="tx2"/>
                </a:solidFill>
              </a:rPr>
              <a:t>i</a:t>
            </a:r>
            <a:r>
              <a:rPr lang="en-US" dirty="0" smtClean="0">
                <a:solidFill>
                  <a:schemeClr val="tx2"/>
                </a:solidFill>
              </a:rPr>
              <a:t>) the need to maintain glucose level to sustain the energy metabolism of brain ,red blood cells and other glucose requiring cells and </a:t>
            </a:r>
          </a:p>
          <a:p>
            <a:pPr>
              <a:buFont typeface="Wingdings" pitchFamily="2" charset="2"/>
              <a:buChar char="q"/>
            </a:pPr>
            <a:r>
              <a:rPr lang="en-US" dirty="0" smtClean="0">
                <a:solidFill>
                  <a:schemeClr val="tx2"/>
                </a:solidFill>
              </a:rPr>
              <a:t>(ii) to supply energy to other tissues by mobilizing fatty acids from adipose tissues and converting them to ketone bodies to supply energy to other cells of the body.</a:t>
            </a:r>
            <a:endParaRPr lang="en-US" dirty="0">
              <a:solidFill>
                <a:schemeClr val="tx2"/>
              </a:solidFill>
            </a:endParaRPr>
          </a:p>
        </p:txBody>
      </p:sp>
      <p:sp>
        <p:nvSpPr>
          <p:cNvPr id="4" name="Date Placeholder 3"/>
          <p:cNvSpPr>
            <a:spLocks noGrp="1"/>
          </p:cNvSpPr>
          <p:nvPr>
            <p:ph type="dt" sz="half" idx="10"/>
          </p:nvPr>
        </p:nvSpPr>
        <p:spPr/>
        <p:txBody>
          <a:bodyPr/>
          <a:lstStyle/>
          <a:p>
            <a:fld id="{2F1FB98B-CB5C-4279-AE7E-36D6C34F1449}"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37089871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620000" cy="1143000"/>
          </a:xfrm>
        </p:spPr>
        <p:txBody>
          <a:bodyPr/>
          <a:lstStyle/>
          <a:p>
            <a:r>
              <a:rPr lang="en-US" b="1" dirty="0" smtClean="0"/>
              <a:t>Starvation induced ketosis</a:t>
            </a:r>
            <a:endParaRPr lang="en-US" b="1" dirty="0"/>
          </a:p>
        </p:txBody>
      </p:sp>
      <p:sp>
        <p:nvSpPr>
          <p:cNvPr id="3" name="Content Placeholder 2"/>
          <p:cNvSpPr>
            <a:spLocks noGrp="1"/>
          </p:cNvSpPr>
          <p:nvPr>
            <p:ph idx="1"/>
          </p:nvPr>
        </p:nvSpPr>
        <p:spPr>
          <a:xfrm>
            <a:off x="5029200" y="1447800"/>
            <a:ext cx="3276600" cy="3581400"/>
          </a:xfrm>
        </p:spPr>
        <p:txBody>
          <a:bodyPr>
            <a:noAutofit/>
          </a:bodyPr>
          <a:lstStyle/>
          <a:p>
            <a:pPr>
              <a:buFont typeface="Wingdings" pitchFamily="2" charset="2"/>
              <a:buChar char="q"/>
            </a:pPr>
            <a:r>
              <a:rPr lang="en-US" sz="2000" dirty="0" smtClean="0"/>
              <a:t> </a:t>
            </a:r>
            <a:r>
              <a:rPr lang="en-US" sz="2000" dirty="0" smtClean="0">
                <a:solidFill>
                  <a:schemeClr val="tx2"/>
                </a:solidFill>
              </a:rPr>
              <a:t>In early stages of starvation , heart and skeletal muscle consume primarily ketone bodies to preserve glucose for use by the brain. </a:t>
            </a:r>
          </a:p>
          <a:p>
            <a:pPr>
              <a:buFont typeface="Wingdings" pitchFamily="2" charset="2"/>
              <a:buChar char="q"/>
            </a:pPr>
            <a:r>
              <a:rPr lang="en-US" sz="2000" dirty="0" smtClean="0">
                <a:solidFill>
                  <a:schemeClr val="tx2"/>
                </a:solidFill>
              </a:rPr>
              <a:t> After several weeks of starvation, ketone bodies become the major fuel of the brain. </a:t>
            </a:r>
            <a:endParaRPr lang="en-US" sz="2000" dirty="0">
              <a:solidFill>
                <a:schemeClr val="tx2"/>
              </a:solidFill>
            </a:endParaRPr>
          </a:p>
        </p:txBody>
      </p:sp>
      <p:pic>
        <p:nvPicPr>
          <p:cNvPr id="2050" name="Picture 2" descr="http://www.namrata.co/wp-content/uploads/2012/10/kk4.png"/>
          <p:cNvPicPr>
            <a:picLocks noChangeAspect="1" noChangeArrowheads="1"/>
          </p:cNvPicPr>
          <p:nvPr/>
        </p:nvPicPr>
        <p:blipFill>
          <a:blip r:embed="rId2" cstate="print">
            <a:grayscl/>
          </a:blip>
          <a:srcRect/>
          <a:stretch>
            <a:fillRect/>
          </a:stretch>
        </p:blipFill>
        <p:spPr bwMode="auto">
          <a:xfrm>
            <a:off x="228600" y="1371600"/>
            <a:ext cx="4648200" cy="5029200"/>
          </a:xfrm>
          <a:prstGeom prst="rect">
            <a:avLst/>
          </a:prstGeom>
          <a:noFill/>
        </p:spPr>
      </p:pic>
      <p:sp>
        <p:nvSpPr>
          <p:cNvPr id="5" name="Date Placeholder 4"/>
          <p:cNvSpPr>
            <a:spLocks noGrp="1"/>
          </p:cNvSpPr>
          <p:nvPr>
            <p:ph type="dt" sz="half" idx="10"/>
          </p:nvPr>
        </p:nvSpPr>
        <p:spPr/>
        <p:txBody>
          <a:bodyPr/>
          <a:lstStyle/>
          <a:p>
            <a:fld id="{54AA83A6-029F-4DE6-9B98-4D93A8AAC142}" type="datetime1">
              <a:rPr lang="en-US" smtClean="0"/>
              <a:pPr/>
              <a:t>8/15/2020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38</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Tree>
    <p:extLst>
      <p:ext uri="{BB962C8B-B14F-4D97-AF65-F5344CB8AC3E}">
        <p14:creationId xmlns="" xmlns:p14="http://schemas.microsoft.com/office/powerpoint/2010/main" val="11603329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Diabetic Keto- acidosis</a:t>
            </a:r>
            <a:br>
              <a:rPr lang="en-US" b="1" dirty="0" smtClean="0"/>
            </a:br>
            <a:endParaRPr lang="en-US" dirty="0"/>
          </a:p>
        </p:txBody>
      </p:sp>
      <p:sp>
        <p:nvSpPr>
          <p:cNvPr id="3" name="Content Placeholder 2"/>
          <p:cNvSpPr>
            <a:spLocks noGrp="1"/>
          </p:cNvSpPr>
          <p:nvPr>
            <p:ph idx="1"/>
          </p:nvPr>
        </p:nvSpPr>
        <p:spPr>
          <a:xfrm>
            <a:off x="457200" y="1295400"/>
            <a:ext cx="7620000" cy="5105400"/>
          </a:xfrm>
        </p:spPr>
        <p:txBody>
          <a:bodyPr>
            <a:normAutofit fontScale="92500"/>
          </a:bodyPr>
          <a:lstStyle/>
          <a:p>
            <a:r>
              <a:rPr lang="en-US" dirty="0" smtClean="0">
                <a:solidFill>
                  <a:schemeClr val="tx2"/>
                </a:solidFill>
              </a:rPr>
              <a:t>Diabetic Ketoacidosis (DKA) is a state of inadequate insulin levels resulting in high blood sugar and accumulation of organic acids and ketones in the blood.</a:t>
            </a:r>
          </a:p>
          <a:p>
            <a:r>
              <a:rPr lang="en-US" dirty="0" smtClean="0">
                <a:solidFill>
                  <a:schemeClr val="tx2"/>
                </a:solidFill>
              </a:rPr>
              <a:t> It is a potentially life-threatening complication.</a:t>
            </a:r>
          </a:p>
          <a:p>
            <a:r>
              <a:rPr lang="en-US" dirty="0" smtClean="0">
                <a:solidFill>
                  <a:schemeClr val="tx2"/>
                </a:solidFill>
              </a:rPr>
              <a:t> It happens predominantly in type 1 diabetes mellitus,</a:t>
            </a:r>
          </a:p>
          <a:p>
            <a:r>
              <a:rPr lang="en-US" dirty="0" smtClean="0">
                <a:solidFill>
                  <a:schemeClr val="tx2"/>
                </a:solidFill>
              </a:rPr>
              <a:t> But can also occur in type 2 diabetes mellitus under certain circumstances.</a:t>
            </a:r>
          </a:p>
          <a:p>
            <a:r>
              <a:rPr lang="en-US" dirty="0" smtClean="0">
                <a:solidFill>
                  <a:schemeClr val="tx2"/>
                </a:solidFill>
              </a:rPr>
              <a:t>This may be  due to </a:t>
            </a:r>
            <a:r>
              <a:rPr lang="en-US" b="1" dirty="0" smtClean="0">
                <a:solidFill>
                  <a:schemeClr val="tx2"/>
                </a:solidFill>
              </a:rPr>
              <a:t>intercurrent illness</a:t>
            </a:r>
            <a:r>
              <a:rPr lang="en-US" dirty="0" smtClean="0">
                <a:solidFill>
                  <a:schemeClr val="tx2"/>
                </a:solidFill>
              </a:rPr>
              <a:t> (pneumonia, influenza, gastroenteritis, a urinary tract infection), </a:t>
            </a:r>
            <a:r>
              <a:rPr lang="en-US" b="1" dirty="0" smtClean="0">
                <a:solidFill>
                  <a:schemeClr val="tx2"/>
                </a:solidFill>
              </a:rPr>
              <a:t>pregnancy, inadequate insulin administration</a:t>
            </a:r>
            <a:r>
              <a:rPr lang="en-US" dirty="0" smtClean="0">
                <a:solidFill>
                  <a:schemeClr val="tx2"/>
                </a:solidFill>
              </a:rPr>
              <a:t> (e.g. defective insulin pen device), </a:t>
            </a:r>
            <a:r>
              <a:rPr lang="en-US" b="1" dirty="0" smtClean="0">
                <a:solidFill>
                  <a:schemeClr val="tx2"/>
                </a:solidFill>
              </a:rPr>
              <a:t>myocardial infarction</a:t>
            </a:r>
            <a:r>
              <a:rPr lang="en-US" dirty="0" smtClean="0">
                <a:solidFill>
                  <a:schemeClr val="tx2"/>
                </a:solidFill>
              </a:rPr>
              <a:t> (heart attack), </a:t>
            </a:r>
            <a:r>
              <a:rPr lang="en-US" b="1" dirty="0" smtClean="0">
                <a:solidFill>
                  <a:schemeClr val="tx2"/>
                </a:solidFill>
              </a:rPr>
              <a:t>stroke</a:t>
            </a:r>
            <a:r>
              <a:rPr lang="en-US" dirty="0" smtClean="0">
                <a:solidFill>
                  <a:schemeClr val="tx2"/>
                </a:solidFill>
              </a:rPr>
              <a:t> or the use of cocaine.</a:t>
            </a:r>
          </a:p>
          <a:p>
            <a:r>
              <a:rPr lang="en-US" dirty="0" smtClean="0">
                <a:solidFill>
                  <a:schemeClr val="tx2"/>
                </a:solidFill>
              </a:rPr>
              <a:t> Young patients with recurrent episodes of DKA may have an </a:t>
            </a:r>
            <a:r>
              <a:rPr lang="en-US" b="1" dirty="0" smtClean="0">
                <a:solidFill>
                  <a:schemeClr val="tx2"/>
                </a:solidFill>
              </a:rPr>
              <a:t>underlying eating disorder</a:t>
            </a:r>
            <a:r>
              <a:rPr lang="en-US" dirty="0" smtClean="0">
                <a:solidFill>
                  <a:schemeClr val="tx2"/>
                </a:solidFill>
              </a:rPr>
              <a:t>, or may be using insufficient insulin for fear that it will cause weight gain. </a:t>
            </a:r>
          </a:p>
          <a:p>
            <a:r>
              <a:rPr lang="en-US" dirty="0" smtClean="0">
                <a:solidFill>
                  <a:schemeClr val="tx2"/>
                </a:solidFill>
              </a:rPr>
              <a:t>In 5% of cases, no cause for the DKA episode is found.</a:t>
            </a:r>
            <a:endParaRPr lang="en-US" dirty="0">
              <a:solidFill>
                <a:schemeClr val="tx2"/>
              </a:solidFill>
            </a:endParaRPr>
          </a:p>
        </p:txBody>
      </p:sp>
      <p:sp>
        <p:nvSpPr>
          <p:cNvPr id="4" name="Date Placeholder 3"/>
          <p:cNvSpPr>
            <a:spLocks noGrp="1"/>
          </p:cNvSpPr>
          <p:nvPr>
            <p:ph type="dt" sz="half" idx="10"/>
          </p:nvPr>
        </p:nvSpPr>
        <p:spPr/>
        <p:txBody>
          <a:bodyPr/>
          <a:lstStyle/>
          <a:p>
            <a:fld id="{2DE3061C-055D-48A6-834E-4D8E9B550259}"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Ketone</a:t>
            </a:r>
            <a:r>
              <a:rPr lang="en-US" dirty="0" smtClean="0"/>
              <a:t> bodies</a:t>
            </a:r>
            <a:endParaRPr lang="en-US" dirty="0"/>
          </a:p>
        </p:txBody>
      </p:sp>
      <p:sp>
        <p:nvSpPr>
          <p:cNvPr id="3" name="Content Placeholder 2"/>
          <p:cNvSpPr>
            <a:spLocks noGrp="1"/>
          </p:cNvSpPr>
          <p:nvPr>
            <p:ph idx="1"/>
          </p:nvPr>
        </p:nvSpPr>
        <p:spPr/>
        <p:txBody>
          <a:bodyPr/>
          <a:lstStyle/>
          <a:p>
            <a:r>
              <a:rPr lang="en-US" b="1" dirty="0" smtClean="0"/>
              <a:t>Three:</a:t>
            </a:r>
          </a:p>
          <a:p>
            <a:r>
              <a:rPr lang="en-US" dirty="0" smtClean="0"/>
              <a:t>1. Acetone</a:t>
            </a:r>
          </a:p>
          <a:p>
            <a:r>
              <a:rPr lang="en-US" dirty="0" smtClean="0"/>
              <a:t>2 </a:t>
            </a:r>
            <a:r>
              <a:rPr lang="en-US" dirty="0" err="1" smtClean="0"/>
              <a:t>Acetoacetate</a:t>
            </a:r>
            <a:endParaRPr lang="en-US" dirty="0" smtClean="0"/>
          </a:p>
          <a:p>
            <a:r>
              <a:rPr lang="en-US" dirty="0" smtClean="0"/>
              <a:t>3 beta-</a:t>
            </a:r>
            <a:r>
              <a:rPr lang="en-US" dirty="0" err="1" smtClean="0"/>
              <a:t>hydroxybutyrate</a:t>
            </a:r>
            <a:r>
              <a:rPr lang="en-US" dirty="0" smtClean="0"/>
              <a:t>:</a:t>
            </a:r>
          </a:p>
          <a:p>
            <a:endParaRPr lang="en-US" dirty="0" smtClean="0"/>
          </a:p>
          <a:p>
            <a:r>
              <a:rPr lang="en-US" dirty="0" smtClean="0"/>
              <a:t>Acetyl CoA is the end product of Beta oxidation of TG</a:t>
            </a:r>
          </a:p>
          <a:p>
            <a:endParaRPr lang="en-US" dirty="0" smtClean="0"/>
          </a:p>
          <a:p>
            <a:r>
              <a:rPr lang="en-US" dirty="0" smtClean="0"/>
              <a:t>Acetyl CoA is the initiator  of </a:t>
            </a:r>
            <a:r>
              <a:rPr lang="en-US" dirty="0" err="1" smtClean="0"/>
              <a:t>Ketone</a:t>
            </a:r>
            <a:r>
              <a:rPr lang="en-US" dirty="0" smtClean="0"/>
              <a:t> body synthesis.</a:t>
            </a:r>
          </a:p>
          <a:p>
            <a:endParaRPr lang="en-US" dirty="0" smtClean="0"/>
          </a:p>
          <a:p>
            <a:r>
              <a:rPr lang="en-US" dirty="0" smtClean="0"/>
              <a:t>Obviously, all this happens in </a:t>
            </a:r>
            <a:r>
              <a:rPr lang="en-US" sz="3200" b="1" dirty="0" smtClean="0">
                <a:solidFill>
                  <a:schemeClr val="accent3">
                    <a:lumMod val="75000"/>
                  </a:schemeClr>
                </a:solidFill>
              </a:rPr>
              <a:t>mitochondrion</a:t>
            </a:r>
            <a:r>
              <a:rPr lang="en-US" dirty="0" smtClean="0">
                <a:solidFill>
                  <a:schemeClr val="accent3">
                    <a:lumMod val="75000"/>
                  </a:schemeClr>
                </a:solidFill>
              </a:rPr>
              <a:t>.</a:t>
            </a:r>
            <a:endParaRPr lang="en-US" dirty="0">
              <a:solidFill>
                <a:schemeClr val="accent3">
                  <a:lumMod val="75000"/>
                </a:schemeClr>
              </a:solidFill>
            </a:endParaRPr>
          </a:p>
        </p:txBody>
      </p:sp>
      <p:sp>
        <p:nvSpPr>
          <p:cNvPr id="4" name="Date Placeholder 3"/>
          <p:cNvSpPr>
            <a:spLocks noGrp="1"/>
          </p:cNvSpPr>
          <p:nvPr>
            <p:ph type="dt" sz="half" idx="10"/>
          </p:nvPr>
        </p:nvSpPr>
        <p:spPr/>
        <p:txBody>
          <a:bodyPr/>
          <a:lstStyle/>
          <a:p>
            <a:fld id="{C9B44BF4-664A-43FD-BE8D-D2FEC64BBC80}" type="datetime1">
              <a:rPr lang="en-US" smtClean="0"/>
              <a:pPr/>
              <a:t>8/15/2020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Diabetic Keto- acidosis</a:t>
            </a:r>
            <a:br>
              <a:rPr lang="en-US" b="1" dirty="0" smtClean="0"/>
            </a:br>
            <a:endParaRPr lang="en-US" dirty="0"/>
          </a:p>
        </p:txBody>
      </p:sp>
      <p:sp>
        <p:nvSpPr>
          <p:cNvPr id="3" name="Content Placeholder 2"/>
          <p:cNvSpPr>
            <a:spLocks noGrp="1"/>
          </p:cNvSpPr>
          <p:nvPr>
            <p:ph idx="1"/>
          </p:nvPr>
        </p:nvSpPr>
        <p:spPr>
          <a:xfrm>
            <a:off x="457200" y="1219200"/>
            <a:ext cx="7620000" cy="5181600"/>
          </a:xfrm>
        </p:spPr>
        <p:txBody>
          <a:bodyPr>
            <a:normAutofit fontScale="92500" lnSpcReduction="10000"/>
          </a:bodyPr>
          <a:lstStyle/>
          <a:p>
            <a:pPr>
              <a:buFont typeface="Wingdings" pitchFamily="2" charset="2"/>
              <a:buChar char="q"/>
            </a:pPr>
            <a:r>
              <a:rPr lang="en-US" dirty="0" smtClean="0"/>
              <a:t> </a:t>
            </a:r>
            <a:r>
              <a:rPr lang="en-US" dirty="0" smtClean="0">
                <a:solidFill>
                  <a:schemeClr val="tx2"/>
                </a:solidFill>
              </a:rPr>
              <a:t>DKA results from </a:t>
            </a:r>
            <a:r>
              <a:rPr lang="en-US" b="1" dirty="0" smtClean="0">
                <a:solidFill>
                  <a:schemeClr val="tx2"/>
                </a:solidFill>
              </a:rPr>
              <a:t>relative or absolute insulin deficiency</a:t>
            </a:r>
            <a:r>
              <a:rPr lang="en-US" dirty="0" smtClean="0">
                <a:solidFill>
                  <a:schemeClr val="tx2"/>
                </a:solidFill>
              </a:rPr>
              <a:t> combined with </a:t>
            </a:r>
            <a:r>
              <a:rPr lang="en-US" b="1" dirty="0" smtClean="0">
                <a:solidFill>
                  <a:schemeClr val="tx2"/>
                </a:solidFill>
              </a:rPr>
              <a:t>counter regulatory hormone excess</a:t>
            </a:r>
            <a:r>
              <a:rPr lang="en-US" dirty="0" smtClean="0">
                <a:solidFill>
                  <a:schemeClr val="tx2"/>
                </a:solidFill>
              </a:rPr>
              <a:t>( Glucagon, Catecholamines, cortisol, and growth hormone). </a:t>
            </a:r>
          </a:p>
          <a:p>
            <a:pPr>
              <a:buFont typeface="Wingdings" pitchFamily="2" charset="2"/>
              <a:buChar char="q"/>
            </a:pPr>
            <a:r>
              <a:rPr lang="en-US" dirty="0" smtClean="0">
                <a:solidFill>
                  <a:schemeClr val="tx2"/>
                </a:solidFill>
              </a:rPr>
              <a:t>The </a:t>
            </a:r>
            <a:r>
              <a:rPr lang="en-US" b="1" dirty="0" smtClean="0">
                <a:solidFill>
                  <a:schemeClr val="tx2"/>
                </a:solidFill>
              </a:rPr>
              <a:t>decreased ratio of insulin to Glucagon</a:t>
            </a:r>
            <a:r>
              <a:rPr lang="en-US" dirty="0" smtClean="0">
                <a:solidFill>
                  <a:schemeClr val="tx2"/>
                </a:solidFill>
              </a:rPr>
              <a:t> promotes </a:t>
            </a:r>
            <a:r>
              <a:rPr lang="en-US" b="1" dirty="0" smtClean="0">
                <a:solidFill>
                  <a:schemeClr val="tx2"/>
                </a:solidFill>
              </a:rPr>
              <a:t>Gluconeogenesis, glycogenolysis, and Ketone body formation</a:t>
            </a:r>
            <a:r>
              <a:rPr lang="en-US" dirty="0" smtClean="0">
                <a:solidFill>
                  <a:schemeClr val="tx2"/>
                </a:solidFill>
              </a:rPr>
              <a:t> in the liver, as well as </a:t>
            </a:r>
            <a:r>
              <a:rPr lang="en-US" b="1" dirty="0" smtClean="0">
                <a:solidFill>
                  <a:schemeClr val="tx2"/>
                </a:solidFill>
              </a:rPr>
              <a:t>increases in substrate delivery from fat and muscle</a:t>
            </a:r>
            <a:r>
              <a:rPr lang="en-US" dirty="0" smtClean="0">
                <a:solidFill>
                  <a:schemeClr val="tx2"/>
                </a:solidFill>
              </a:rPr>
              <a:t> (free fatty acids, amino acids) to the liver</a:t>
            </a:r>
          </a:p>
          <a:p>
            <a:pPr>
              <a:buFont typeface="Wingdings" pitchFamily="2" charset="2"/>
              <a:buChar char="q"/>
            </a:pPr>
            <a:r>
              <a:rPr lang="en-US" dirty="0" smtClean="0">
                <a:solidFill>
                  <a:schemeClr val="tx2"/>
                </a:solidFill>
              </a:rPr>
              <a:t>The ketone bodies have a low pH and therefore  cause metabolic acidosis. </a:t>
            </a:r>
          </a:p>
          <a:p>
            <a:pPr>
              <a:buFont typeface="Wingdings" pitchFamily="2" charset="2"/>
              <a:buChar char="q"/>
            </a:pPr>
            <a:r>
              <a:rPr lang="en-US" dirty="0" smtClean="0">
                <a:solidFill>
                  <a:schemeClr val="tx2"/>
                </a:solidFill>
              </a:rPr>
              <a:t>The body initially buffers these with the bicarbonate buffering system, and other mechanisms to compensate for the acidosis, such as hyperventilation to lower the blood carbon dioxide levels. </a:t>
            </a:r>
          </a:p>
          <a:p>
            <a:pPr>
              <a:buFont typeface="Wingdings" pitchFamily="2" charset="2"/>
              <a:buChar char="q"/>
            </a:pPr>
            <a:r>
              <a:rPr lang="en-US" dirty="0" smtClean="0">
                <a:solidFill>
                  <a:schemeClr val="tx2"/>
                </a:solidFill>
              </a:rPr>
              <a:t>This hyperventilation, in its extreme form, may be observed as </a:t>
            </a:r>
            <a:r>
              <a:rPr lang="en-US" b="1" dirty="0" err="1" smtClean="0">
                <a:solidFill>
                  <a:schemeClr val="tx2"/>
                </a:solidFill>
              </a:rPr>
              <a:t>Kussmaul</a:t>
            </a:r>
            <a:r>
              <a:rPr lang="en-US" b="1" dirty="0" smtClean="0">
                <a:solidFill>
                  <a:schemeClr val="tx2"/>
                </a:solidFill>
              </a:rPr>
              <a:t> respiration</a:t>
            </a:r>
            <a:r>
              <a:rPr lang="en-US" dirty="0" smtClean="0">
                <a:solidFill>
                  <a:schemeClr val="tx2"/>
                </a:solidFill>
              </a:rPr>
              <a:t>.</a:t>
            </a:r>
          </a:p>
          <a:p>
            <a:pPr>
              <a:buFont typeface="Wingdings" pitchFamily="2" charset="2"/>
              <a:buChar char="q"/>
            </a:pPr>
            <a:r>
              <a:rPr lang="en-US" dirty="0" smtClean="0">
                <a:solidFill>
                  <a:schemeClr val="tx2"/>
                </a:solidFill>
              </a:rPr>
              <a:t> Ketones, too, participate in </a:t>
            </a:r>
            <a:r>
              <a:rPr lang="en-US" b="1" dirty="0" smtClean="0">
                <a:solidFill>
                  <a:schemeClr val="tx2"/>
                </a:solidFill>
              </a:rPr>
              <a:t>osmotic </a:t>
            </a:r>
            <a:r>
              <a:rPr lang="en-US" b="1" dirty="0" err="1" smtClean="0">
                <a:solidFill>
                  <a:schemeClr val="tx2"/>
                </a:solidFill>
              </a:rPr>
              <a:t>diuresis</a:t>
            </a:r>
            <a:r>
              <a:rPr lang="en-US" dirty="0" smtClean="0">
                <a:solidFill>
                  <a:schemeClr val="tx2"/>
                </a:solidFill>
              </a:rPr>
              <a:t> and lead to further electrolyte losses</a:t>
            </a:r>
            <a:endParaRPr lang="en-US" dirty="0">
              <a:solidFill>
                <a:schemeClr val="tx2"/>
              </a:solidFill>
            </a:endParaRPr>
          </a:p>
        </p:txBody>
      </p:sp>
      <p:sp>
        <p:nvSpPr>
          <p:cNvPr id="4" name="Date Placeholder 3"/>
          <p:cNvSpPr>
            <a:spLocks noGrp="1"/>
          </p:cNvSpPr>
          <p:nvPr>
            <p:ph type="dt" sz="half" idx="10"/>
          </p:nvPr>
        </p:nvSpPr>
        <p:spPr/>
        <p:txBody>
          <a:bodyPr/>
          <a:lstStyle/>
          <a:p>
            <a:fld id="{06C80637-771E-47FE-BF61-71569E79AFBA}"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Diabetic Keto- acidosis</a:t>
            </a:r>
            <a:br>
              <a:rPr lang="en-US" b="1" dirty="0" smtClean="0"/>
            </a:br>
            <a:endParaRPr lang="en-US" dirty="0"/>
          </a:p>
        </p:txBody>
      </p:sp>
      <p:sp>
        <p:nvSpPr>
          <p:cNvPr id="3" name="Content Placeholder 2"/>
          <p:cNvSpPr>
            <a:spLocks noGrp="1"/>
          </p:cNvSpPr>
          <p:nvPr>
            <p:ph idx="1"/>
          </p:nvPr>
        </p:nvSpPr>
        <p:spPr>
          <a:xfrm>
            <a:off x="457200" y="5867400"/>
            <a:ext cx="7620000" cy="990600"/>
          </a:xfrm>
        </p:spPr>
        <p:txBody>
          <a:bodyPr>
            <a:noAutofit/>
          </a:bodyPr>
          <a:lstStyle/>
          <a:p>
            <a:pPr>
              <a:buNone/>
            </a:pPr>
            <a:r>
              <a:rPr lang="en-US" sz="2000" dirty="0" smtClean="0"/>
              <a:t>	</a:t>
            </a:r>
            <a:r>
              <a:rPr lang="en-US" sz="2000" dirty="0" smtClean="0">
                <a:solidFill>
                  <a:schemeClr val="tx2"/>
                </a:solidFill>
              </a:rPr>
              <a:t>Diabetic Ketoacidosis may be diagnosed when the combination of </a:t>
            </a:r>
            <a:r>
              <a:rPr lang="en-US" sz="2000" b="1" dirty="0" smtClean="0">
                <a:solidFill>
                  <a:schemeClr val="tx2"/>
                </a:solidFill>
              </a:rPr>
              <a:t>hyperglycemia (high blood sugars), ketones on urinalysis and acidosis are demonstrated. </a:t>
            </a:r>
            <a:endParaRPr lang="en-US" sz="2000" dirty="0">
              <a:solidFill>
                <a:schemeClr val="tx2"/>
              </a:solidFill>
            </a:endParaRPr>
          </a:p>
        </p:txBody>
      </p:sp>
      <p:pic>
        <p:nvPicPr>
          <p:cNvPr id="43010" name="Picture 2" descr="http://www.namrata.co/wp-content/uploads/2012/09/DKA.png"/>
          <p:cNvPicPr>
            <a:picLocks noChangeAspect="1" noChangeArrowheads="1"/>
          </p:cNvPicPr>
          <p:nvPr/>
        </p:nvPicPr>
        <p:blipFill>
          <a:blip r:embed="rId2" cstate="print"/>
          <a:srcRect/>
          <a:stretch>
            <a:fillRect/>
          </a:stretch>
        </p:blipFill>
        <p:spPr bwMode="auto">
          <a:xfrm>
            <a:off x="1066800" y="990600"/>
            <a:ext cx="6248400" cy="4648200"/>
          </a:xfrm>
          <a:prstGeom prst="rect">
            <a:avLst/>
          </a:prstGeom>
          <a:noFill/>
        </p:spPr>
      </p:pic>
      <p:sp>
        <p:nvSpPr>
          <p:cNvPr id="5" name="Date Placeholder 4"/>
          <p:cNvSpPr>
            <a:spLocks noGrp="1"/>
          </p:cNvSpPr>
          <p:nvPr>
            <p:ph type="dt" sz="half" idx="10"/>
          </p:nvPr>
        </p:nvSpPr>
        <p:spPr/>
        <p:txBody>
          <a:bodyPr/>
          <a:lstStyle/>
          <a:p>
            <a:fld id="{882E02A1-B461-43CB-AB23-43F1AADEC475}" type="datetime1">
              <a:rPr lang="en-US" smtClean="0"/>
              <a:pPr/>
              <a:t>8/15/2020</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41</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KETOSIS </a:t>
            </a:r>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n-US"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a:t>
            </a:r>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auses</a:t>
            </a:r>
            <a:endParaRPr lang="en-US" dirty="0"/>
          </a:p>
        </p:txBody>
      </p:sp>
      <p:graphicFrame>
        <p:nvGraphicFramePr>
          <p:cNvPr id="3" name="Diagram 2"/>
          <p:cNvGraphicFramePr/>
          <p:nvPr>
            <p:extLst>
              <p:ext uri="{D42A27DB-BD31-4B8C-83A1-F6EECF244321}">
                <p14:modId xmlns="" xmlns:p14="http://schemas.microsoft.com/office/powerpoint/2010/main" val="3278785889"/>
              </p:ext>
            </p:extLst>
          </p:nvPr>
        </p:nvGraphicFramePr>
        <p:xfrm>
          <a:off x="609600" y="1676400"/>
          <a:ext cx="76200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035900810"/>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257800"/>
            <a:ext cx="8305800" cy="1143000"/>
          </a:xfrm>
        </p:spPr>
        <p:txBody>
          <a:bodyPr/>
          <a:lstStyle/>
          <a:p>
            <a:r>
              <a:rPr lang="en-US" sz="44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KETOSIS </a:t>
            </a:r>
            <a:r>
              <a:rPr lang="en-US" sz="4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biochemical findings</a:t>
            </a:r>
            <a:endParaRPr lang="en-US" sz="4400" dirty="0"/>
          </a:p>
        </p:txBody>
      </p:sp>
      <p:graphicFrame>
        <p:nvGraphicFramePr>
          <p:cNvPr id="3" name="Diagram 2"/>
          <p:cNvGraphicFramePr/>
          <p:nvPr>
            <p:extLst>
              <p:ext uri="{D42A27DB-BD31-4B8C-83A1-F6EECF244321}">
                <p14:modId xmlns="" xmlns:p14="http://schemas.microsoft.com/office/powerpoint/2010/main" val="3795421412"/>
              </p:ext>
            </p:extLst>
          </p:nvPr>
        </p:nvGraphicFramePr>
        <p:xfrm>
          <a:off x="914400" y="502920"/>
          <a:ext cx="7543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174891273"/>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257800"/>
            <a:ext cx="8534400" cy="1143000"/>
          </a:xfrm>
        </p:spPr>
        <p:txBody>
          <a:bodyPr/>
          <a:lstStyle/>
          <a:p>
            <a:r>
              <a:rPr lang="en-US" sz="44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KETOSIS – </a:t>
            </a:r>
            <a:r>
              <a:rPr lang="en-US" sz="4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4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4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biochemical diagnosis</a:t>
            </a:r>
            <a:endParaRPr lang="en-US" sz="4400" dirty="0"/>
          </a:p>
        </p:txBody>
      </p:sp>
      <p:graphicFrame>
        <p:nvGraphicFramePr>
          <p:cNvPr id="3" name="Diagram 2"/>
          <p:cNvGraphicFramePr/>
          <p:nvPr>
            <p:extLst>
              <p:ext uri="{D42A27DB-BD31-4B8C-83A1-F6EECF244321}">
                <p14:modId xmlns="" xmlns:p14="http://schemas.microsoft.com/office/powerpoint/2010/main" val="1496992595"/>
              </p:ext>
            </p:extLst>
          </p:nvPr>
        </p:nvGraphicFramePr>
        <p:xfrm>
          <a:off x="838200" y="411480"/>
          <a:ext cx="7620000" cy="4297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44393017"/>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257800"/>
            <a:ext cx="7772400" cy="1143000"/>
          </a:xfrm>
        </p:spPr>
        <p:txBody>
          <a:bodyPr/>
          <a:lstStyle/>
          <a:p>
            <a:r>
              <a:rPr lang="en-US" sz="54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KETOSIS </a:t>
            </a:r>
            <a:r>
              <a:rPr lang="en-US" sz="54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management</a:t>
            </a:r>
            <a:endParaRPr lang="en-US" sz="5400" dirty="0"/>
          </a:p>
        </p:txBody>
      </p:sp>
      <p:graphicFrame>
        <p:nvGraphicFramePr>
          <p:cNvPr id="3" name="Diagram 2"/>
          <p:cNvGraphicFramePr/>
          <p:nvPr>
            <p:extLst>
              <p:ext uri="{D42A27DB-BD31-4B8C-83A1-F6EECF244321}">
                <p14:modId xmlns="" xmlns:p14="http://schemas.microsoft.com/office/powerpoint/2010/main" val="1626094500"/>
              </p:ext>
            </p:extLst>
          </p:nvPr>
        </p:nvGraphicFramePr>
        <p:xfrm>
          <a:off x="1219200" y="990600"/>
          <a:ext cx="6705600" cy="3901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223575214"/>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graphicEl>
                                              <a:dgm id="{2E2BCCE4-0D88-4828-B7A2-909A1B239A76}"/>
                                            </p:graphicEl>
                                          </p:spTgt>
                                        </p:tgtEl>
                                        <p:attrNameLst>
                                          <p:attrName>style.visibility</p:attrName>
                                        </p:attrNameLst>
                                      </p:cBhvr>
                                      <p:to>
                                        <p:strVal val="visible"/>
                                      </p:to>
                                    </p:set>
                                    <p:animEffect transition="in" filter="wipe(left)">
                                      <p:cBhvr>
                                        <p:cTn id="7" dur="500"/>
                                        <p:tgtEl>
                                          <p:spTgt spid="3">
                                            <p:graphicEl>
                                              <a:dgm id="{2E2BCCE4-0D88-4828-B7A2-909A1B239A76}"/>
                                            </p:graphic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graphicEl>
                                              <a:dgm id="{E5A7E9BD-EE88-4F97-AF4E-7F394D07E5BA}"/>
                                            </p:graphicEl>
                                          </p:spTgt>
                                        </p:tgtEl>
                                        <p:attrNameLst>
                                          <p:attrName>style.visibility</p:attrName>
                                        </p:attrNameLst>
                                      </p:cBhvr>
                                      <p:to>
                                        <p:strVal val="visible"/>
                                      </p:to>
                                    </p:set>
                                    <p:animEffect transition="in" filter="wipe(left)">
                                      <p:cBhvr>
                                        <p:cTn id="10" dur="500"/>
                                        <p:tgtEl>
                                          <p:spTgt spid="3">
                                            <p:graphicEl>
                                              <a:dgm id="{E5A7E9BD-EE88-4F97-AF4E-7F394D07E5BA}"/>
                                            </p:graphic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graphicEl>
                                              <a:dgm id="{4BBFA5EB-661F-472D-B573-496BA3326E0C}"/>
                                            </p:graphicEl>
                                          </p:spTgt>
                                        </p:tgtEl>
                                        <p:attrNameLst>
                                          <p:attrName>style.visibility</p:attrName>
                                        </p:attrNameLst>
                                      </p:cBhvr>
                                      <p:to>
                                        <p:strVal val="visible"/>
                                      </p:to>
                                    </p:set>
                                    <p:animEffect transition="in" filter="wipe(left)">
                                      <p:cBhvr>
                                        <p:cTn id="13" dur="500"/>
                                        <p:tgtEl>
                                          <p:spTgt spid="3">
                                            <p:graphicEl>
                                              <a:dgm id="{4BBFA5EB-661F-472D-B573-496BA3326E0C}"/>
                                            </p:graphic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graphicEl>
                                              <a:dgm id="{17C4F4D8-B6AC-4CB3-A478-00E2946A2CFF}"/>
                                            </p:graphicEl>
                                          </p:spTgt>
                                        </p:tgtEl>
                                        <p:attrNameLst>
                                          <p:attrName>style.visibility</p:attrName>
                                        </p:attrNameLst>
                                      </p:cBhvr>
                                      <p:to>
                                        <p:strVal val="visible"/>
                                      </p:to>
                                    </p:set>
                                    <p:animEffect transition="in" filter="wipe(left)">
                                      <p:cBhvr>
                                        <p:cTn id="16" dur="500"/>
                                        <p:tgtEl>
                                          <p:spTgt spid="3">
                                            <p:graphicEl>
                                              <a:dgm id="{17C4F4D8-B6AC-4CB3-A478-00E2946A2CFF}"/>
                                            </p:graphic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graphicEl>
                                              <a:dgm id="{BE23D8A6-CEB6-46AC-8C59-7C96AA359B13}"/>
                                            </p:graphicEl>
                                          </p:spTgt>
                                        </p:tgtEl>
                                        <p:attrNameLst>
                                          <p:attrName>style.visibility</p:attrName>
                                        </p:attrNameLst>
                                      </p:cBhvr>
                                      <p:to>
                                        <p:strVal val="visible"/>
                                      </p:to>
                                    </p:set>
                                    <p:animEffect transition="in" filter="wipe(left)">
                                      <p:cBhvr>
                                        <p:cTn id="19" dur="500"/>
                                        <p:tgtEl>
                                          <p:spTgt spid="3">
                                            <p:graphicEl>
                                              <a:dgm id="{BE23D8A6-CEB6-46AC-8C59-7C96AA359B13}"/>
                                            </p:graphic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graphicEl>
                                              <a:dgm id="{D8FA0DEB-DB4C-4BA8-A448-73F2A40C1DB9}"/>
                                            </p:graphicEl>
                                          </p:spTgt>
                                        </p:tgtEl>
                                        <p:attrNameLst>
                                          <p:attrName>style.visibility</p:attrName>
                                        </p:attrNameLst>
                                      </p:cBhvr>
                                      <p:to>
                                        <p:strVal val="visible"/>
                                      </p:to>
                                    </p:set>
                                    <p:animEffect transition="in" filter="wipe(left)">
                                      <p:cBhvr>
                                        <p:cTn id="22" dur="500"/>
                                        <p:tgtEl>
                                          <p:spTgt spid="3">
                                            <p:graphicEl>
                                              <a:dgm id="{D8FA0DEB-DB4C-4BA8-A448-73F2A40C1DB9}"/>
                                            </p:graphic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graphicEl>
                                              <a:dgm id="{DF3F4F60-651C-44E2-A490-2F1D3577C571}"/>
                                            </p:graphicEl>
                                          </p:spTgt>
                                        </p:tgtEl>
                                        <p:attrNameLst>
                                          <p:attrName>style.visibility</p:attrName>
                                        </p:attrNameLst>
                                      </p:cBhvr>
                                      <p:to>
                                        <p:strVal val="visible"/>
                                      </p:to>
                                    </p:set>
                                    <p:animEffect transition="in" filter="wipe(left)">
                                      <p:cBhvr>
                                        <p:cTn id="25" dur="500"/>
                                        <p:tgtEl>
                                          <p:spTgt spid="3">
                                            <p:graphicEl>
                                              <a:dgm id="{DF3F4F60-651C-44E2-A490-2F1D3577C571}"/>
                                            </p:graphic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graphicEl>
                                              <a:dgm id="{C28CA8E3-884D-4793-88CF-918A7CD7068C}"/>
                                            </p:graphicEl>
                                          </p:spTgt>
                                        </p:tgtEl>
                                        <p:attrNameLst>
                                          <p:attrName>style.visibility</p:attrName>
                                        </p:attrNameLst>
                                      </p:cBhvr>
                                      <p:to>
                                        <p:strVal val="visible"/>
                                      </p:to>
                                    </p:set>
                                    <p:animEffect transition="in" filter="wipe(left)">
                                      <p:cBhvr>
                                        <p:cTn id="28" dur="500"/>
                                        <p:tgtEl>
                                          <p:spTgt spid="3">
                                            <p:graphicEl>
                                              <a:dgm id="{C28CA8E3-884D-4793-88CF-918A7CD7068C}"/>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graphicEl>
                                              <a:dgm id="{9EFCC15A-CCA3-4AFE-939E-D7E3A93F12CC}"/>
                                            </p:graphicEl>
                                          </p:spTgt>
                                        </p:tgtEl>
                                        <p:attrNameLst>
                                          <p:attrName>style.visibility</p:attrName>
                                        </p:attrNameLst>
                                      </p:cBhvr>
                                      <p:to>
                                        <p:strVal val="visible"/>
                                      </p:to>
                                    </p:set>
                                    <p:animEffect transition="in" filter="wipe(left)">
                                      <p:cBhvr>
                                        <p:cTn id="33" dur="500"/>
                                        <p:tgtEl>
                                          <p:spTgt spid="3">
                                            <p:graphicEl>
                                              <a:dgm id="{9EFCC15A-CCA3-4AFE-939E-D7E3A93F12CC}"/>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
                                            <p:graphicEl>
                                              <a:dgm id="{FEB9677C-3712-451F-9AE2-B765CD1CB1A4}"/>
                                            </p:graphicEl>
                                          </p:spTgt>
                                        </p:tgtEl>
                                        <p:attrNameLst>
                                          <p:attrName>style.visibility</p:attrName>
                                        </p:attrNameLst>
                                      </p:cBhvr>
                                      <p:to>
                                        <p:strVal val="visible"/>
                                      </p:to>
                                    </p:set>
                                    <p:animEffect transition="in" filter="wipe(left)">
                                      <p:cBhvr>
                                        <p:cTn id="38" dur="500"/>
                                        <p:tgtEl>
                                          <p:spTgt spid="3">
                                            <p:graphicEl>
                                              <a:dgm id="{FEB9677C-3712-451F-9AE2-B765CD1CB1A4}"/>
                                            </p:graphic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3">
                                            <p:graphicEl>
                                              <a:dgm id="{5EB89495-5444-47D3-95C7-655D8F1E0F19}"/>
                                            </p:graphicEl>
                                          </p:spTgt>
                                        </p:tgtEl>
                                        <p:attrNameLst>
                                          <p:attrName>style.visibility</p:attrName>
                                        </p:attrNameLst>
                                      </p:cBhvr>
                                      <p:to>
                                        <p:strVal val="visible"/>
                                      </p:to>
                                    </p:set>
                                    <p:animEffect transition="in" filter="wipe(left)">
                                      <p:cBhvr>
                                        <p:cTn id="41" dur="500"/>
                                        <p:tgtEl>
                                          <p:spTgt spid="3">
                                            <p:graphicEl>
                                              <a:dgm id="{5EB89495-5444-47D3-95C7-655D8F1E0F19}"/>
                                            </p:graphicEl>
                                          </p:spTgt>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
                                            <p:graphicEl>
                                              <a:dgm id="{2C6F91FD-A28A-42FA-8397-8010FDB91756}"/>
                                            </p:graphicEl>
                                          </p:spTgt>
                                        </p:tgtEl>
                                        <p:attrNameLst>
                                          <p:attrName>style.visibility</p:attrName>
                                        </p:attrNameLst>
                                      </p:cBhvr>
                                      <p:to>
                                        <p:strVal val="visible"/>
                                      </p:to>
                                    </p:set>
                                    <p:animEffect transition="in" filter="wipe(left)">
                                      <p:cBhvr>
                                        <p:cTn id="44" dur="500"/>
                                        <p:tgtEl>
                                          <p:spTgt spid="3">
                                            <p:graphicEl>
                                              <a:dgm id="{2C6F91FD-A28A-42FA-8397-8010FDB91756}"/>
                                            </p:graphic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3">
                                            <p:graphicEl>
                                              <a:dgm id="{E752FC44-CB34-46F4-8269-D458D1D4C403}"/>
                                            </p:graphicEl>
                                          </p:spTgt>
                                        </p:tgtEl>
                                        <p:attrNameLst>
                                          <p:attrName>style.visibility</p:attrName>
                                        </p:attrNameLst>
                                      </p:cBhvr>
                                      <p:to>
                                        <p:strVal val="visible"/>
                                      </p:to>
                                    </p:set>
                                    <p:animEffect transition="in" filter="wipe(left)">
                                      <p:cBhvr>
                                        <p:cTn id="47" dur="500"/>
                                        <p:tgtEl>
                                          <p:spTgt spid="3">
                                            <p:graphicEl>
                                              <a:dgm id="{E752FC44-CB34-46F4-8269-D458D1D4C403}"/>
                                            </p:graphicEl>
                                          </p:spTgt>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3">
                                            <p:graphicEl>
                                              <a:dgm id="{E51AA6C1-518F-4BB9-97A8-10AA79793CF5}"/>
                                            </p:graphicEl>
                                          </p:spTgt>
                                        </p:tgtEl>
                                        <p:attrNameLst>
                                          <p:attrName>style.visibility</p:attrName>
                                        </p:attrNameLst>
                                      </p:cBhvr>
                                      <p:to>
                                        <p:strVal val="visible"/>
                                      </p:to>
                                    </p:set>
                                    <p:animEffect transition="in" filter="wipe(left)">
                                      <p:cBhvr>
                                        <p:cTn id="50" dur="500"/>
                                        <p:tgtEl>
                                          <p:spTgt spid="3">
                                            <p:graphicEl>
                                              <a:dgm id="{E51AA6C1-518F-4BB9-97A8-10AA79793CF5}"/>
                                            </p:graphicEl>
                                          </p:spTgt>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3">
                                            <p:graphicEl>
                                              <a:dgm id="{C7589D80-E8AB-4499-8827-C176C07588BC}"/>
                                            </p:graphicEl>
                                          </p:spTgt>
                                        </p:tgtEl>
                                        <p:attrNameLst>
                                          <p:attrName>style.visibility</p:attrName>
                                        </p:attrNameLst>
                                      </p:cBhvr>
                                      <p:to>
                                        <p:strVal val="visible"/>
                                      </p:to>
                                    </p:set>
                                    <p:animEffect transition="in" filter="wipe(left)">
                                      <p:cBhvr>
                                        <p:cTn id="53" dur="500"/>
                                        <p:tgtEl>
                                          <p:spTgt spid="3">
                                            <p:graphicEl>
                                              <a:dgm id="{C7589D80-E8AB-4499-8827-C176C07588BC}"/>
                                            </p:graphicEl>
                                          </p:spTgt>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3">
                                            <p:graphicEl>
                                              <a:dgm id="{AADE9CB3-5732-4BF6-B19B-DED7615D3612}"/>
                                            </p:graphicEl>
                                          </p:spTgt>
                                        </p:tgtEl>
                                        <p:attrNameLst>
                                          <p:attrName>style.visibility</p:attrName>
                                        </p:attrNameLst>
                                      </p:cBhvr>
                                      <p:to>
                                        <p:strVal val="visible"/>
                                      </p:to>
                                    </p:set>
                                    <p:animEffect transition="in" filter="wipe(left)">
                                      <p:cBhvr>
                                        <p:cTn id="56" dur="500"/>
                                        <p:tgtEl>
                                          <p:spTgt spid="3">
                                            <p:graphicEl>
                                              <a:dgm id="{AADE9CB3-5732-4BF6-B19B-DED7615D3612}"/>
                                            </p:graphicEl>
                                          </p:spTgt>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3">
                                            <p:graphicEl>
                                              <a:dgm id="{0322054A-E867-4A4F-A25A-B48AB5FED4EF}"/>
                                            </p:graphicEl>
                                          </p:spTgt>
                                        </p:tgtEl>
                                        <p:attrNameLst>
                                          <p:attrName>style.visibility</p:attrName>
                                        </p:attrNameLst>
                                      </p:cBhvr>
                                      <p:to>
                                        <p:strVal val="visible"/>
                                      </p:to>
                                    </p:set>
                                    <p:animEffect transition="in" filter="wipe(left)">
                                      <p:cBhvr>
                                        <p:cTn id="59" dur="500"/>
                                        <p:tgtEl>
                                          <p:spTgt spid="3">
                                            <p:graphicEl>
                                              <a:dgm id="{0322054A-E867-4A4F-A25A-B48AB5FED4EF}"/>
                                            </p:graphic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3">
                                            <p:graphicEl>
                                              <a:dgm id="{1106D933-7549-41C5-8A58-F1ADDCABBC24}"/>
                                            </p:graphicEl>
                                          </p:spTgt>
                                        </p:tgtEl>
                                        <p:attrNameLst>
                                          <p:attrName>style.visibility</p:attrName>
                                        </p:attrNameLst>
                                      </p:cBhvr>
                                      <p:to>
                                        <p:strVal val="visible"/>
                                      </p:to>
                                    </p:set>
                                    <p:animEffect transition="in" filter="wipe(left)">
                                      <p:cBhvr>
                                        <p:cTn id="64" dur="500"/>
                                        <p:tgtEl>
                                          <p:spTgt spid="3">
                                            <p:graphicEl>
                                              <a:dgm id="{1106D933-7549-41C5-8A58-F1ADDCABBC2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Alcoholic ketoacidosis(AKA)</a:t>
            </a:r>
            <a:endParaRPr lang="en-US" b="1" dirty="0"/>
          </a:p>
        </p:txBody>
      </p:sp>
      <p:sp>
        <p:nvSpPr>
          <p:cNvPr id="3" name="Content Placeholder 2"/>
          <p:cNvSpPr>
            <a:spLocks noGrp="1"/>
          </p:cNvSpPr>
          <p:nvPr>
            <p:ph idx="1"/>
          </p:nvPr>
        </p:nvSpPr>
        <p:spPr/>
        <p:txBody>
          <a:bodyPr/>
          <a:lstStyle/>
          <a:p>
            <a:r>
              <a:rPr lang="en-US" dirty="0" smtClean="0">
                <a:solidFill>
                  <a:schemeClr val="tx2"/>
                </a:solidFill>
              </a:rPr>
              <a:t>The following are the 3 main predisposing events:</a:t>
            </a:r>
          </a:p>
          <a:p>
            <a:r>
              <a:rPr lang="en-US" dirty="0" smtClean="0">
                <a:solidFill>
                  <a:schemeClr val="tx2"/>
                </a:solidFill>
              </a:rPr>
              <a:t>Delay and decrease in insulin secretion and excess glucagon secretion, induced by starvation</a:t>
            </a:r>
          </a:p>
          <a:p>
            <a:r>
              <a:rPr lang="en-US" dirty="0" smtClean="0">
                <a:solidFill>
                  <a:schemeClr val="tx2"/>
                </a:solidFill>
              </a:rPr>
              <a:t>Elevated ratio of the reduced form of </a:t>
            </a:r>
            <a:r>
              <a:rPr lang="en-US" dirty="0" err="1" smtClean="0">
                <a:solidFill>
                  <a:schemeClr val="tx2"/>
                </a:solidFill>
              </a:rPr>
              <a:t>nicotinamide</a:t>
            </a:r>
            <a:r>
              <a:rPr lang="en-US" dirty="0" smtClean="0">
                <a:solidFill>
                  <a:schemeClr val="tx2"/>
                </a:solidFill>
              </a:rPr>
              <a:t> adenine dinucleotide (NADH) to </a:t>
            </a:r>
            <a:r>
              <a:rPr lang="en-US" dirty="0" err="1" smtClean="0">
                <a:solidFill>
                  <a:schemeClr val="tx2"/>
                </a:solidFill>
              </a:rPr>
              <a:t>nicotinamide</a:t>
            </a:r>
            <a:r>
              <a:rPr lang="en-US" dirty="0" smtClean="0">
                <a:solidFill>
                  <a:schemeClr val="tx2"/>
                </a:solidFill>
              </a:rPr>
              <a:t> adenine dinucleotide (NAD</a:t>
            </a:r>
            <a:r>
              <a:rPr lang="en-US" baseline="30000" dirty="0" smtClean="0">
                <a:solidFill>
                  <a:schemeClr val="tx2"/>
                </a:solidFill>
              </a:rPr>
              <a:t>+</a:t>
            </a:r>
            <a:r>
              <a:rPr lang="en-US" dirty="0" smtClean="0">
                <a:solidFill>
                  <a:schemeClr val="tx2"/>
                </a:solidFill>
              </a:rPr>
              <a:t>) secondary to alcohol metabolism</a:t>
            </a:r>
          </a:p>
          <a:p>
            <a:r>
              <a:rPr lang="en-US" dirty="0" smtClean="0">
                <a:solidFill>
                  <a:schemeClr val="tx2"/>
                </a:solidFill>
              </a:rPr>
              <a:t>Volume depletion resulting from vomiting and poor oral intake of fluids</a:t>
            </a:r>
          </a:p>
          <a:p>
            <a:endParaRPr lang="en-US" dirty="0">
              <a:solidFill>
                <a:schemeClr val="tx2"/>
              </a:solidFill>
            </a:endParaRPr>
          </a:p>
        </p:txBody>
      </p:sp>
      <p:sp>
        <p:nvSpPr>
          <p:cNvPr id="4" name="Date Placeholder 3"/>
          <p:cNvSpPr>
            <a:spLocks noGrp="1"/>
          </p:cNvSpPr>
          <p:nvPr>
            <p:ph type="dt" sz="half" idx="10"/>
          </p:nvPr>
        </p:nvSpPr>
        <p:spPr/>
        <p:txBody>
          <a:bodyPr/>
          <a:lstStyle/>
          <a:p>
            <a:fld id="{068A57D3-CD82-4365-8B69-F59A5FF36079}"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Alcoholic ketoacidosis(AKA)</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 </a:t>
            </a:r>
            <a:r>
              <a:rPr lang="en-US" dirty="0" smtClean="0">
                <a:solidFill>
                  <a:schemeClr val="tx2"/>
                </a:solidFill>
              </a:rPr>
              <a:t>The metabolism of alcohol itself is a probable contributor to the </a:t>
            </a:r>
            <a:r>
              <a:rPr lang="en-US" dirty="0" err="1" smtClean="0">
                <a:solidFill>
                  <a:schemeClr val="tx2"/>
                </a:solidFill>
              </a:rPr>
              <a:t>ketotic</a:t>
            </a:r>
            <a:r>
              <a:rPr lang="en-US" dirty="0" smtClean="0">
                <a:solidFill>
                  <a:schemeClr val="tx2"/>
                </a:solidFill>
              </a:rPr>
              <a:t> state. </a:t>
            </a:r>
          </a:p>
          <a:p>
            <a:pPr>
              <a:buFont typeface="Wingdings" pitchFamily="2" charset="2"/>
              <a:buChar char="q"/>
            </a:pPr>
            <a:r>
              <a:rPr lang="en-US" dirty="0" smtClean="0">
                <a:solidFill>
                  <a:schemeClr val="tx2"/>
                </a:solidFill>
              </a:rPr>
              <a:t> Alcohol dehydrogenase metabolizes alcohol to acetaldehyde in the cytoplasm of </a:t>
            </a:r>
            <a:r>
              <a:rPr lang="en-US" dirty="0" err="1" smtClean="0">
                <a:solidFill>
                  <a:schemeClr val="tx2"/>
                </a:solidFill>
              </a:rPr>
              <a:t>hepatocyte</a:t>
            </a:r>
            <a:r>
              <a:rPr lang="en-US" dirty="0" smtClean="0">
                <a:solidFill>
                  <a:schemeClr val="tx2"/>
                </a:solidFill>
              </a:rPr>
              <a:t> mitochondria. </a:t>
            </a:r>
          </a:p>
          <a:p>
            <a:pPr>
              <a:buFont typeface="Wingdings" pitchFamily="2" charset="2"/>
              <a:buChar char="q"/>
            </a:pPr>
            <a:r>
              <a:rPr lang="en-US" dirty="0" smtClean="0">
                <a:solidFill>
                  <a:schemeClr val="tx2"/>
                </a:solidFill>
              </a:rPr>
              <a:t> Acetaldehyde is metabolized further to acetic acid by aldehyde dehydrogenase. </a:t>
            </a:r>
          </a:p>
          <a:p>
            <a:pPr>
              <a:buFont typeface="Wingdings" pitchFamily="2" charset="2"/>
              <a:buChar char="q"/>
            </a:pPr>
            <a:r>
              <a:rPr lang="en-US" dirty="0" smtClean="0">
                <a:solidFill>
                  <a:schemeClr val="tx2"/>
                </a:solidFill>
              </a:rPr>
              <a:t> Both steps require the reduction of </a:t>
            </a:r>
            <a:r>
              <a:rPr lang="en-US" dirty="0" err="1" smtClean="0">
                <a:solidFill>
                  <a:schemeClr val="tx2"/>
                </a:solidFill>
              </a:rPr>
              <a:t>nicotinamide</a:t>
            </a:r>
            <a:r>
              <a:rPr lang="en-US" dirty="0" smtClean="0">
                <a:solidFill>
                  <a:schemeClr val="tx2"/>
                </a:solidFill>
              </a:rPr>
              <a:t> adenine dinucleotide (NAD</a:t>
            </a:r>
            <a:r>
              <a:rPr lang="en-US" baseline="30000" dirty="0" smtClean="0">
                <a:solidFill>
                  <a:schemeClr val="tx2"/>
                </a:solidFill>
              </a:rPr>
              <a:t>+</a:t>
            </a:r>
            <a:r>
              <a:rPr lang="en-US" dirty="0" smtClean="0">
                <a:solidFill>
                  <a:schemeClr val="tx2"/>
                </a:solidFill>
              </a:rPr>
              <a:t>) to reduced </a:t>
            </a:r>
            <a:r>
              <a:rPr lang="en-US" dirty="0" err="1" smtClean="0">
                <a:solidFill>
                  <a:schemeClr val="tx2"/>
                </a:solidFill>
              </a:rPr>
              <a:t>nicotinamide</a:t>
            </a:r>
            <a:r>
              <a:rPr lang="en-US" dirty="0" smtClean="0">
                <a:solidFill>
                  <a:schemeClr val="tx2"/>
                </a:solidFill>
              </a:rPr>
              <a:t> adenine dinucleotide (NADH). </a:t>
            </a:r>
          </a:p>
          <a:p>
            <a:pPr>
              <a:buFont typeface="Wingdings" pitchFamily="2" charset="2"/>
              <a:buChar char="q"/>
            </a:pPr>
            <a:r>
              <a:rPr lang="en-US" dirty="0" smtClean="0">
                <a:solidFill>
                  <a:schemeClr val="tx2"/>
                </a:solidFill>
              </a:rPr>
              <a:t>Thus, NAD</a:t>
            </a:r>
            <a:r>
              <a:rPr lang="en-US" baseline="30000" dirty="0" smtClean="0">
                <a:solidFill>
                  <a:schemeClr val="tx2"/>
                </a:solidFill>
              </a:rPr>
              <a:t>+</a:t>
            </a:r>
            <a:r>
              <a:rPr lang="en-US" dirty="0" smtClean="0">
                <a:solidFill>
                  <a:schemeClr val="tx2"/>
                </a:solidFill>
              </a:rPr>
              <a:t> is consumed and NADH is generated.</a:t>
            </a:r>
            <a:endParaRPr lang="en-US" dirty="0">
              <a:solidFill>
                <a:schemeClr val="tx2"/>
              </a:solidFill>
            </a:endParaRPr>
          </a:p>
        </p:txBody>
      </p:sp>
      <p:sp>
        <p:nvSpPr>
          <p:cNvPr id="4" name="Date Placeholder 3"/>
          <p:cNvSpPr>
            <a:spLocks noGrp="1"/>
          </p:cNvSpPr>
          <p:nvPr>
            <p:ph type="dt" sz="half" idx="10"/>
          </p:nvPr>
        </p:nvSpPr>
        <p:spPr/>
        <p:txBody>
          <a:bodyPr/>
          <a:lstStyle/>
          <a:p>
            <a:fld id="{6E3E3CD8-C8C8-4159-A6F2-06F76D9A3060}"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47</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Alcoholic ketoacidosis(AKA)</a:t>
            </a:r>
            <a:endParaRPr lang="en-US" dirty="0"/>
          </a:p>
        </p:txBody>
      </p:sp>
      <p:sp>
        <p:nvSpPr>
          <p:cNvPr id="3" name="Content Placeholder 2"/>
          <p:cNvSpPr>
            <a:spLocks noGrp="1"/>
          </p:cNvSpPr>
          <p:nvPr>
            <p:ph idx="1"/>
          </p:nvPr>
        </p:nvSpPr>
        <p:spPr/>
        <p:txBody>
          <a:bodyPr/>
          <a:lstStyle/>
          <a:p>
            <a:pPr>
              <a:buNone/>
            </a:pPr>
            <a:r>
              <a:rPr lang="en-US" dirty="0" smtClean="0">
                <a:solidFill>
                  <a:schemeClr val="tx2"/>
                </a:solidFill>
              </a:rPr>
              <a:t>The decreased ratio of NAD</a:t>
            </a:r>
            <a:r>
              <a:rPr lang="en-US" baseline="30000" dirty="0" smtClean="0">
                <a:solidFill>
                  <a:schemeClr val="tx2"/>
                </a:solidFill>
              </a:rPr>
              <a:t>+</a:t>
            </a:r>
            <a:r>
              <a:rPr lang="en-US" dirty="0" smtClean="0">
                <a:solidFill>
                  <a:schemeClr val="tx2"/>
                </a:solidFill>
              </a:rPr>
              <a:t> to NADH has the following implications:</a:t>
            </a:r>
          </a:p>
          <a:p>
            <a:r>
              <a:rPr lang="en-US" dirty="0" smtClean="0">
                <a:solidFill>
                  <a:schemeClr val="tx2"/>
                </a:solidFill>
              </a:rPr>
              <a:t>Impaired conversion of lactate to pyruvate with an increase in serum lactic acid levels</a:t>
            </a:r>
          </a:p>
          <a:p>
            <a:r>
              <a:rPr lang="en-US" dirty="0" smtClean="0">
                <a:solidFill>
                  <a:schemeClr val="tx2"/>
                </a:solidFill>
              </a:rPr>
              <a:t>Impaired gluconeogenesis because pyruvate is not available as a substrate for glucose production</a:t>
            </a:r>
          </a:p>
          <a:p>
            <a:r>
              <a:rPr lang="en-US" dirty="0" smtClean="0">
                <a:solidFill>
                  <a:schemeClr val="tx2"/>
                </a:solidFill>
              </a:rPr>
              <a:t>A shift in the hydroxybutyrate (β-OH) to acetoacetate (</a:t>
            </a:r>
            <a:r>
              <a:rPr lang="en-US" dirty="0" err="1" smtClean="0">
                <a:solidFill>
                  <a:schemeClr val="tx2"/>
                </a:solidFill>
              </a:rPr>
              <a:t>AcAc</a:t>
            </a:r>
            <a:r>
              <a:rPr lang="en-US" dirty="0" smtClean="0">
                <a:solidFill>
                  <a:schemeClr val="tx2"/>
                </a:solidFill>
              </a:rPr>
              <a:t>) equilibrium toward β-OH butyrate</a:t>
            </a:r>
          </a:p>
          <a:p>
            <a:r>
              <a:rPr lang="en-US" dirty="0" smtClean="0">
                <a:solidFill>
                  <a:schemeClr val="tx2"/>
                </a:solidFill>
              </a:rPr>
              <a:t>In contrast to diabetic ketoacidosis, the predominant ketone body in AKA is β-OH. Routine clinical assays for </a:t>
            </a:r>
            <a:r>
              <a:rPr lang="en-US" dirty="0" err="1" smtClean="0">
                <a:solidFill>
                  <a:schemeClr val="tx2"/>
                </a:solidFill>
              </a:rPr>
              <a:t>ketonemia</a:t>
            </a:r>
            <a:r>
              <a:rPr lang="en-US" dirty="0" smtClean="0">
                <a:solidFill>
                  <a:schemeClr val="tx2"/>
                </a:solidFill>
              </a:rPr>
              <a:t> test for </a:t>
            </a:r>
            <a:r>
              <a:rPr lang="en-US" dirty="0" err="1" smtClean="0">
                <a:solidFill>
                  <a:schemeClr val="tx2"/>
                </a:solidFill>
              </a:rPr>
              <a:t>AcAc</a:t>
            </a:r>
            <a:r>
              <a:rPr lang="en-US" dirty="0" smtClean="0">
                <a:solidFill>
                  <a:schemeClr val="tx2"/>
                </a:solidFill>
              </a:rPr>
              <a:t> and acetone but not for β-OH.</a:t>
            </a:r>
          </a:p>
          <a:p>
            <a:r>
              <a:rPr lang="en-US" dirty="0" smtClean="0">
                <a:solidFill>
                  <a:schemeClr val="tx2"/>
                </a:solidFill>
              </a:rPr>
              <a:t> Clinicians underestimate the degree of </a:t>
            </a:r>
            <a:r>
              <a:rPr lang="en-US" dirty="0" err="1" smtClean="0">
                <a:solidFill>
                  <a:schemeClr val="tx2"/>
                </a:solidFill>
              </a:rPr>
              <a:t>ketonemia</a:t>
            </a:r>
            <a:r>
              <a:rPr lang="en-US" dirty="0" smtClean="0">
                <a:solidFill>
                  <a:schemeClr val="tx2"/>
                </a:solidFill>
              </a:rPr>
              <a:t> if they rely solely on the results of laboratory testing.</a:t>
            </a:r>
          </a:p>
          <a:p>
            <a:endParaRPr lang="en-US" b="1" dirty="0"/>
          </a:p>
        </p:txBody>
      </p:sp>
      <p:sp>
        <p:nvSpPr>
          <p:cNvPr id="4" name="Date Placeholder 3"/>
          <p:cNvSpPr>
            <a:spLocks noGrp="1"/>
          </p:cNvSpPr>
          <p:nvPr>
            <p:ph type="dt" sz="half" idx="10"/>
          </p:nvPr>
        </p:nvSpPr>
        <p:spPr/>
        <p:txBody>
          <a:bodyPr/>
          <a:lstStyle/>
          <a:p>
            <a:fld id="{ED602BF6-A89F-481E-9B48-78DBCA70F012}"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Alcoholic ketoacidosis(AKA)</a:t>
            </a:r>
            <a:endParaRPr lang="en-US" dirty="0"/>
          </a:p>
        </p:txBody>
      </p:sp>
      <p:sp>
        <p:nvSpPr>
          <p:cNvPr id="3" name="Content Placeholder 2"/>
          <p:cNvSpPr>
            <a:spLocks noGrp="1"/>
          </p:cNvSpPr>
          <p:nvPr>
            <p:ph idx="1"/>
          </p:nvPr>
        </p:nvSpPr>
        <p:spPr/>
        <p:txBody>
          <a:bodyPr/>
          <a:lstStyle/>
          <a:p>
            <a:r>
              <a:rPr lang="en-US" dirty="0" smtClean="0">
                <a:solidFill>
                  <a:schemeClr val="tx2"/>
                </a:solidFill>
              </a:rPr>
              <a:t>Prolonged vomiting leads to dehydration, which decreases renal perfusion, thereby limiting urinary excretion of </a:t>
            </a:r>
            <a:r>
              <a:rPr lang="en-US" dirty="0" err="1" smtClean="0">
                <a:solidFill>
                  <a:schemeClr val="tx2"/>
                </a:solidFill>
              </a:rPr>
              <a:t>ketoacids</a:t>
            </a:r>
            <a:r>
              <a:rPr lang="en-US" dirty="0" smtClean="0">
                <a:solidFill>
                  <a:schemeClr val="tx2"/>
                </a:solidFill>
              </a:rPr>
              <a:t>. </a:t>
            </a:r>
          </a:p>
          <a:p>
            <a:r>
              <a:rPr lang="en-US" dirty="0" smtClean="0">
                <a:solidFill>
                  <a:schemeClr val="tx2"/>
                </a:solidFill>
              </a:rPr>
              <a:t>Moreover, volume depletion increases the concentration of counter-regulatory hormones, further stimulating lipolysis and ketogenesis.</a:t>
            </a:r>
          </a:p>
          <a:p>
            <a:r>
              <a:rPr lang="en-US" dirty="0" smtClean="0">
                <a:solidFill>
                  <a:schemeClr val="tx2"/>
                </a:solidFill>
              </a:rPr>
              <a:t>The pivotal variable appears to be a relative deficiency of insulin.</a:t>
            </a:r>
          </a:p>
          <a:p>
            <a:r>
              <a:rPr lang="en-US" dirty="0" smtClean="0">
                <a:solidFill>
                  <a:schemeClr val="tx2"/>
                </a:solidFill>
              </a:rPr>
              <a:t> Individuals with higher insulin levels are more likely to present with the syndrome of alcohol-induced hypoglycemia without ketoacidosis</a:t>
            </a:r>
            <a:endParaRPr lang="en-US" dirty="0">
              <a:solidFill>
                <a:schemeClr val="tx2"/>
              </a:solidFill>
            </a:endParaRPr>
          </a:p>
        </p:txBody>
      </p:sp>
      <p:sp>
        <p:nvSpPr>
          <p:cNvPr id="4" name="Date Placeholder 3"/>
          <p:cNvSpPr>
            <a:spLocks noGrp="1"/>
          </p:cNvSpPr>
          <p:nvPr>
            <p:ph type="dt" sz="half" idx="10"/>
          </p:nvPr>
        </p:nvSpPr>
        <p:spPr/>
        <p:txBody>
          <a:bodyPr/>
          <a:lstStyle/>
          <a:p>
            <a:fld id="{0A12E479-9F40-48F7-8520-B4CAE31B0A4C}"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49</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Ketone Bodies</a:t>
            </a:r>
            <a:endParaRPr lang="en-US" b="1" dirty="0"/>
          </a:p>
        </p:txBody>
      </p:sp>
      <p:sp>
        <p:nvSpPr>
          <p:cNvPr id="3" name="Content Placeholder 2"/>
          <p:cNvSpPr>
            <a:spLocks noGrp="1"/>
          </p:cNvSpPr>
          <p:nvPr>
            <p:ph idx="1"/>
          </p:nvPr>
        </p:nvSpPr>
        <p:spPr/>
        <p:txBody>
          <a:bodyPr/>
          <a:lstStyle/>
          <a:p>
            <a:r>
              <a:rPr lang="en-US" dirty="0" smtClean="0">
                <a:solidFill>
                  <a:schemeClr val="tx2"/>
                </a:solidFill>
              </a:rPr>
              <a:t>water-soluble</a:t>
            </a:r>
            <a:r>
              <a:rPr lang="en-US" dirty="0">
                <a:solidFill>
                  <a:schemeClr val="tx2"/>
                </a:solidFill>
              </a:rPr>
              <a:t>, transportable form of acetyl units. Fatty acids are released by adipose tissue and converted into acetyl units by the liver, which then exports them as ketone bodies.</a:t>
            </a:r>
          </a:p>
          <a:p>
            <a:r>
              <a:rPr lang="en-US" b="1" dirty="0">
                <a:solidFill>
                  <a:schemeClr val="tx2"/>
                </a:solidFill>
              </a:rPr>
              <a:t>Acetoacetate, D(-3) </a:t>
            </a:r>
            <a:r>
              <a:rPr lang="en-US" b="1" dirty="0" smtClean="0">
                <a:solidFill>
                  <a:schemeClr val="tx2"/>
                </a:solidFill>
              </a:rPr>
              <a:t>–hydroxy butyrate </a:t>
            </a:r>
            <a:r>
              <a:rPr lang="en-US" b="1" dirty="0">
                <a:solidFill>
                  <a:schemeClr val="tx2"/>
                </a:solidFill>
              </a:rPr>
              <a:t>(Beta hydroxy butyrate), and acetone </a:t>
            </a:r>
            <a:r>
              <a:rPr lang="en-US" dirty="0">
                <a:solidFill>
                  <a:schemeClr val="tx2"/>
                </a:solidFill>
              </a:rPr>
              <a:t>are often referred to as </a:t>
            </a:r>
            <a:r>
              <a:rPr lang="en-US" i="1" dirty="0">
                <a:solidFill>
                  <a:schemeClr val="tx2"/>
                </a:solidFill>
              </a:rPr>
              <a:t>ketone bodies</a:t>
            </a:r>
            <a:r>
              <a:rPr lang="en-US" dirty="0">
                <a:solidFill>
                  <a:schemeClr val="tx2"/>
                </a:solidFill>
              </a:rPr>
              <a:t> </a:t>
            </a:r>
          </a:p>
          <a:p>
            <a:endParaRPr lang="en-US" dirty="0">
              <a:solidFill>
                <a:schemeClr val="tx2"/>
              </a:solidFill>
            </a:endParaRP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66800" y="4114800"/>
            <a:ext cx="5638800" cy="1800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 xmlns:p14="http://schemas.microsoft.com/office/powerpoint/2010/main" val="32414930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Alcoholic ketoacidosis(AKA)</a:t>
            </a:r>
            <a:endParaRPr lang="en-US" dirty="0"/>
          </a:p>
        </p:txBody>
      </p:sp>
      <p:sp>
        <p:nvSpPr>
          <p:cNvPr id="3" name="Content Placeholder 2"/>
          <p:cNvSpPr>
            <a:spLocks noGrp="1"/>
          </p:cNvSpPr>
          <p:nvPr>
            <p:ph idx="1"/>
          </p:nvPr>
        </p:nvSpPr>
        <p:spPr/>
        <p:txBody>
          <a:bodyPr/>
          <a:lstStyle/>
          <a:p>
            <a:r>
              <a:rPr lang="en-US" dirty="0" smtClean="0">
                <a:solidFill>
                  <a:schemeClr val="tx2"/>
                </a:solidFill>
              </a:rPr>
              <a:t>Most cases of AKA occur when a person with poor nutritional status due to long-standing alcohol abuse who has been on a drinking binge suddenly </a:t>
            </a:r>
            <a:r>
              <a:rPr lang="en-US" b="1" dirty="0" smtClean="0">
                <a:solidFill>
                  <a:schemeClr val="tx2"/>
                </a:solidFill>
              </a:rPr>
              <a:t>decreases energy intake because of abdominal pain, nausea, or vomiting. </a:t>
            </a:r>
          </a:p>
          <a:p>
            <a:r>
              <a:rPr lang="en-US" dirty="0" smtClean="0">
                <a:solidFill>
                  <a:schemeClr val="tx2"/>
                </a:solidFill>
              </a:rPr>
              <a:t>In addition, AKA is often precipitated by another medical illness such as </a:t>
            </a:r>
            <a:r>
              <a:rPr lang="en-US" b="1" dirty="0" smtClean="0">
                <a:solidFill>
                  <a:schemeClr val="tx2"/>
                </a:solidFill>
              </a:rPr>
              <a:t>infection or pancreatitis.</a:t>
            </a:r>
          </a:p>
          <a:p>
            <a:r>
              <a:rPr lang="en-US" dirty="0" smtClean="0">
                <a:solidFill>
                  <a:schemeClr val="tx2"/>
                </a:solidFill>
              </a:rPr>
              <a:t>AKA results from the accumulation of the </a:t>
            </a:r>
            <a:r>
              <a:rPr lang="en-US" dirty="0" err="1" smtClean="0">
                <a:solidFill>
                  <a:schemeClr val="tx2"/>
                </a:solidFill>
              </a:rPr>
              <a:t>ketoacids</a:t>
            </a:r>
            <a:r>
              <a:rPr lang="en-US" dirty="0" smtClean="0">
                <a:solidFill>
                  <a:schemeClr val="tx2"/>
                </a:solidFill>
              </a:rPr>
              <a:t>, </a:t>
            </a:r>
            <a:r>
              <a:rPr lang="en-US" dirty="0" err="1" smtClean="0">
                <a:solidFill>
                  <a:schemeClr val="tx2"/>
                </a:solidFill>
              </a:rPr>
              <a:t>hydroxybutyric</a:t>
            </a:r>
            <a:r>
              <a:rPr lang="en-US" dirty="0" smtClean="0">
                <a:solidFill>
                  <a:schemeClr val="tx2"/>
                </a:solidFill>
              </a:rPr>
              <a:t> acid, and </a:t>
            </a:r>
            <a:r>
              <a:rPr lang="en-US" dirty="0" err="1" smtClean="0">
                <a:solidFill>
                  <a:schemeClr val="tx2"/>
                </a:solidFill>
              </a:rPr>
              <a:t>acetoacetic</a:t>
            </a:r>
            <a:r>
              <a:rPr lang="en-US" dirty="0" smtClean="0">
                <a:solidFill>
                  <a:schemeClr val="tx2"/>
                </a:solidFill>
              </a:rPr>
              <a:t> acid</a:t>
            </a:r>
            <a:r>
              <a:rPr lang="en-US" baseline="30000" dirty="0" smtClean="0">
                <a:solidFill>
                  <a:schemeClr val="tx2"/>
                </a:solidFill>
              </a:rPr>
              <a:t>.</a:t>
            </a:r>
            <a:r>
              <a:rPr lang="en-US" dirty="0" smtClean="0">
                <a:solidFill>
                  <a:schemeClr val="tx2"/>
                </a:solidFill>
              </a:rPr>
              <a:t> </a:t>
            </a:r>
          </a:p>
          <a:p>
            <a:r>
              <a:rPr lang="en-US" dirty="0" smtClean="0">
                <a:solidFill>
                  <a:schemeClr val="tx2"/>
                </a:solidFill>
              </a:rPr>
              <a:t>Such accumulation is caused by the complex interaction stemming from </a:t>
            </a:r>
            <a:r>
              <a:rPr lang="en-US" b="1" dirty="0" smtClean="0">
                <a:solidFill>
                  <a:schemeClr val="tx2"/>
                </a:solidFill>
              </a:rPr>
              <a:t>alcohol cessation, decreased energy intake, volume depletion, and the metabolic effects of hormonal imbalance.</a:t>
            </a:r>
          </a:p>
          <a:p>
            <a:endParaRPr lang="en-US" dirty="0"/>
          </a:p>
        </p:txBody>
      </p:sp>
      <p:sp>
        <p:nvSpPr>
          <p:cNvPr id="4" name="Date Placeholder 3"/>
          <p:cNvSpPr>
            <a:spLocks noGrp="1"/>
          </p:cNvSpPr>
          <p:nvPr>
            <p:ph type="dt" sz="half" idx="10"/>
          </p:nvPr>
        </p:nvSpPr>
        <p:spPr/>
        <p:txBody>
          <a:bodyPr/>
          <a:lstStyle/>
          <a:p>
            <a:fld id="{3DAA73A5-4B15-47FA-82D2-C65F52394689}"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p:txBody>
          <a:bodyPr/>
          <a:lstStyle/>
          <a:p>
            <a:r>
              <a:rPr lang="en-US" dirty="0" smtClean="0">
                <a:solidFill>
                  <a:schemeClr val="tx2"/>
                </a:solidFill>
              </a:rPr>
              <a:t>The ketone bodies (acetoacetate, 3-hydroxybutyrate, and acetone) are formed in hepatic mitochondria when there is a high rate of fatty acid oxidation. The pathway of ketogenesis involves synthesis and breakdown of 3-hydroxy-3-methylglutaryl-CoA (HMG-CoA) by two key enzymes, HMG-CoA synthase and HMG-CoA </a:t>
            </a:r>
            <a:r>
              <a:rPr lang="en-US" dirty="0" err="1" smtClean="0">
                <a:solidFill>
                  <a:schemeClr val="tx2"/>
                </a:solidFill>
              </a:rPr>
              <a:t>lyase</a:t>
            </a:r>
            <a:r>
              <a:rPr lang="en-US" dirty="0" smtClean="0">
                <a:solidFill>
                  <a:schemeClr val="tx2"/>
                </a:solidFill>
              </a:rPr>
              <a:t>. </a:t>
            </a:r>
          </a:p>
          <a:p>
            <a:r>
              <a:rPr lang="en-US" dirty="0" smtClean="0">
                <a:solidFill>
                  <a:schemeClr val="tx2"/>
                </a:solidFill>
              </a:rPr>
              <a:t>Ketone bodies are important fuels in </a:t>
            </a:r>
            <a:r>
              <a:rPr lang="en-US" dirty="0" err="1" smtClean="0">
                <a:solidFill>
                  <a:schemeClr val="tx2"/>
                </a:solidFill>
              </a:rPr>
              <a:t>extrahepatic</a:t>
            </a:r>
            <a:r>
              <a:rPr lang="en-US" dirty="0" smtClean="0">
                <a:solidFill>
                  <a:schemeClr val="tx2"/>
                </a:solidFill>
              </a:rPr>
              <a:t> tissues. </a:t>
            </a:r>
          </a:p>
          <a:p>
            <a:r>
              <a:rPr lang="en-US" dirty="0" smtClean="0">
                <a:solidFill>
                  <a:schemeClr val="tx2"/>
                </a:solidFill>
              </a:rPr>
              <a:t>Ketogenesis is regulated at three crucial steps: (1) control of free fatty acid mobilization from adipose tissue; (2) the activity of carnitine acyl </a:t>
            </a:r>
            <a:r>
              <a:rPr lang="en-US" dirty="0" err="1" smtClean="0">
                <a:solidFill>
                  <a:schemeClr val="tx2"/>
                </a:solidFill>
              </a:rPr>
              <a:t>ltransferase</a:t>
            </a:r>
            <a:r>
              <a:rPr lang="en-US" dirty="0" smtClean="0">
                <a:solidFill>
                  <a:schemeClr val="tx2"/>
                </a:solidFill>
              </a:rPr>
              <a:t>-I in liver, which determines the proportion of the fatty acid flux that is oxidized rather than esterified; and (3) partition of acetyl-CoA between the pathway of ketogenesis and the citric acid cycle. </a:t>
            </a:r>
          </a:p>
          <a:p>
            <a:endParaRPr lang="en-US" dirty="0"/>
          </a:p>
        </p:txBody>
      </p:sp>
      <p:sp>
        <p:nvSpPr>
          <p:cNvPr id="4" name="Date Placeholder 3"/>
          <p:cNvSpPr>
            <a:spLocks noGrp="1"/>
          </p:cNvSpPr>
          <p:nvPr>
            <p:ph type="dt" sz="half" idx="10"/>
          </p:nvPr>
        </p:nvSpPr>
        <p:spPr/>
        <p:txBody>
          <a:bodyPr/>
          <a:lstStyle/>
          <a:p>
            <a:fld id="{1EFBED6B-F9EC-487C-A1A5-525985D06697}" type="datetime1">
              <a:rPr lang="en-US" smtClean="0"/>
              <a:pPr/>
              <a:t>8/15/2020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874520"/>
            <a:ext cx="2895600" cy="2926080"/>
          </a:xfrm>
        </p:spPr>
        <p:txBody>
          <a:bodyPr/>
          <a:lstStyle/>
          <a:p>
            <a:r>
              <a:rPr lang="en-US" sz="4000" dirty="0" smtClean="0"/>
              <a:t>Interrelationship of ketone bodies</a:t>
            </a:r>
            <a:endParaRPr lang="en-US" sz="4000" dirty="0"/>
          </a:p>
        </p:txBody>
      </p:sp>
      <p:pic>
        <p:nvPicPr>
          <p:cNvPr id="1026" name="Picture 2"/>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4742" b="18768"/>
          <a:stretch/>
        </p:blipFill>
        <p:spPr bwMode="auto">
          <a:xfrm>
            <a:off x="3429000" y="228600"/>
            <a:ext cx="5581650" cy="61264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830926802"/>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Significance </a:t>
            </a:r>
            <a:endPar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3" name="Diagram 2"/>
          <p:cNvGraphicFramePr/>
          <p:nvPr>
            <p:extLst>
              <p:ext uri="{D42A27DB-BD31-4B8C-83A1-F6EECF244321}">
                <p14:modId xmlns="" xmlns:p14="http://schemas.microsoft.com/office/powerpoint/2010/main" val="1739900731"/>
              </p:ext>
            </p:extLst>
          </p:nvPr>
        </p:nvGraphicFramePr>
        <p:xfrm>
          <a:off x="838200" y="411480"/>
          <a:ext cx="7543800" cy="4511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905595639"/>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Ketogenesis</a:t>
            </a:r>
            <a:r>
              <a:rPr lang="en-US"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endPar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3" name="Diagram 2"/>
          <p:cNvGraphicFramePr/>
          <p:nvPr>
            <p:extLst>
              <p:ext uri="{D42A27DB-BD31-4B8C-83A1-F6EECF244321}">
                <p14:modId xmlns="" xmlns:p14="http://schemas.microsoft.com/office/powerpoint/2010/main" val="2224182691"/>
              </p:ext>
            </p:extLst>
          </p:nvPr>
        </p:nvGraphicFramePr>
        <p:xfrm>
          <a:off x="1371600" y="685800"/>
          <a:ext cx="6781800" cy="3931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813139"/>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57800"/>
            <a:ext cx="80010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6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Site of </a:t>
            </a:r>
            <a:r>
              <a:rPr lang="en-US" sz="6600"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ketogenesis</a:t>
            </a:r>
            <a:endParaRPr lang="en-US" sz="66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3" name="Diagram 2"/>
          <p:cNvGraphicFramePr/>
          <p:nvPr>
            <p:extLst>
              <p:ext uri="{D42A27DB-BD31-4B8C-83A1-F6EECF244321}">
                <p14:modId xmlns="" xmlns:p14="http://schemas.microsoft.com/office/powerpoint/2010/main" val="2450967879"/>
              </p:ext>
            </p:extLst>
          </p:nvPr>
        </p:nvGraphicFramePr>
        <p:xfrm>
          <a:off x="1447800" y="320040"/>
          <a:ext cx="60960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45608838"/>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608</TotalTime>
  <Words>1990</Words>
  <Application>Microsoft Office PowerPoint</Application>
  <PresentationFormat>On-screen Show (4:3)</PresentationFormat>
  <Paragraphs>408</Paragraphs>
  <Slides>51</Slides>
  <Notes>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Adjacency</vt:lpstr>
      <vt:lpstr>KETOSIS-  CAUSES AND CONSEQUENCES</vt:lpstr>
      <vt:lpstr>Learning objective</vt:lpstr>
      <vt:lpstr>  </vt:lpstr>
      <vt:lpstr>Ketone bodies</vt:lpstr>
      <vt:lpstr>Ketone Bodies</vt:lpstr>
      <vt:lpstr>Interrelationship of ketone bodies</vt:lpstr>
      <vt:lpstr>Significance </vt:lpstr>
      <vt:lpstr>Ketogenesis </vt:lpstr>
      <vt:lpstr>Site of ketogenesis</vt:lpstr>
      <vt:lpstr>Slide 10</vt:lpstr>
      <vt:lpstr>Slide 11</vt:lpstr>
      <vt:lpstr>Ketogenesis</vt:lpstr>
      <vt:lpstr>Ketogenesis</vt:lpstr>
      <vt:lpstr>Ketogenesis</vt:lpstr>
      <vt:lpstr>Formation of Acetone</vt:lpstr>
      <vt:lpstr>Formation of β-Hydroxy Butyrate</vt:lpstr>
      <vt:lpstr>Utilization of ketone bodies</vt:lpstr>
      <vt:lpstr>Utilization of ketone bodies</vt:lpstr>
      <vt:lpstr>Utilization of ketone bodies</vt:lpstr>
      <vt:lpstr>Utilization of ketone bodies</vt:lpstr>
      <vt:lpstr>Liver v/s Peripheral tissues for ketones as fuel molecules</vt:lpstr>
      <vt:lpstr>Regulation of Ketosis</vt:lpstr>
      <vt:lpstr>Regulation of ketogenesis</vt:lpstr>
      <vt:lpstr>Regulation of Ketosis</vt:lpstr>
      <vt:lpstr>Lipolysis in Adipose tissue </vt:lpstr>
      <vt:lpstr>Regulation of Ketosis</vt:lpstr>
      <vt:lpstr>Regulation of CAT-1 activity</vt:lpstr>
      <vt:lpstr>Regulation of Ketosis</vt:lpstr>
      <vt:lpstr>Regulation of Ketosis- Overview</vt:lpstr>
      <vt:lpstr>Biological significance of ketone bodies</vt:lpstr>
      <vt:lpstr>Biological significance of ketone bodies</vt:lpstr>
      <vt:lpstr>Ketonemia</vt:lpstr>
      <vt:lpstr>Causes of Ketosis</vt:lpstr>
      <vt:lpstr>Causes of Ketosis</vt:lpstr>
      <vt:lpstr> Clinical Significance-Ketoacidosis</vt:lpstr>
      <vt:lpstr>Starvation induced ketosis</vt:lpstr>
      <vt:lpstr>Starvation induced ketosis</vt:lpstr>
      <vt:lpstr>Starvation induced ketosis</vt:lpstr>
      <vt:lpstr>Diabetic Keto- acidosis </vt:lpstr>
      <vt:lpstr>Diabetic Keto- acidosis </vt:lpstr>
      <vt:lpstr>Diabetic Keto- acidosis </vt:lpstr>
      <vt:lpstr>KETOSIS - causes</vt:lpstr>
      <vt:lpstr>KETOSIS – biochemical findings</vt:lpstr>
      <vt:lpstr>KETOSIS –  biochemical diagnosis</vt:lpstr>
      <vt:lpstr>KETOSIS – management</vt:lpstr>
      <vt:lpstr>Alcoholic ketoacidosis(AKA)</vt:lpstr>
      <vt:lpstr>Alcoholic ketoacidosis(AKA)</vt:lpstr>
      <vt:lpstr>Alcoholic ketoacidosis(AKA)</vt:lpstr>
      <vt:lpstr>Alcoholic ketoacidosis(AKA)</vt:lpstr>
      <vt:lpstr>Alcoholic ketoacidosis(AKA)</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KETOSIS- CAUSES AND CONSEQUENCES</dc:title>
  <dc:creator>Namrata Chhabra</dc:creator>
  <cp:lastModifiedBy>admin</cp:lastModifiedBy>
  <cp:revision>57</cp:revision>
  <dcterms:created xsi:type="dcterms:W3CDTF">2006-08-16T00:00:00Z</dcterms:created>
  <dcterms:modified xsi:type="dcterms:W3CDTF">2020-08-15T16:25:47Z</dcterms:modified>
</cp:coreProperties>
</file>