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43"/>
  </p:notesMasterIdLst>
  <p:sldIdLst>
    <p:sldId id="256" r:id="rId2"/>
    <p:sldId id="262" r:id="rId3"/>
    <p:sldId id="263" r:id="rId4"/>
    <p:sldId id="331" r:id="rId5"/>
    <p:sldId id="332" r:id="rId6"/>
    <p:sldId id="265" r:id="rId7"/>
    <p:sldId id="268" r:id="rId8"/>
    <p:sldId id="272" r:id="rId9"/>
    <p:sldId id="270" r:id="rId10"/>
    <p:sldId id="326" r:id="rId11"/>
    <p:sldId id="327" r:id="rId12"/>
    <p:sldId id="274" r:id="rId13"/>
    <p:sldId id="275" r:id="rId14"/>
    <p:sldId id="280" r:id="rId15"/>
    <p:sldId id="281" r:id="rId16"/>
    <p:sldId id="282" r:id="rId17"/>
    <p:sldId id="285" r:id="rId18"/>
    <p:sldId id="286" r:id="rId19"/>
    <p:sldId id="287" r:id="rId20"/>
    <p:sldId id="290" r:id="rId21"/>
    <p:sldId id="330" r:id="rId22"/>
    <p:sldId id="294" r:id="rId23"/>
    <p:sldId id="295" r:id="rId24"/>
    <p:sldId id="297" r:id="rId25"/>
    <p:sldId id="323" r:id="rId26"/>
    <p:sldId id="300" r:id="rId27"/>
    <p:sldId id="301" r:id="rId28"/>
    <p:sldId id="324" r:id="rId29"/>
    <p:sldId id="328" r:id="rId30"/>
    <p:sldId id="325" r:id="rId31"/>
    <p:sldId id="329" r:id="rId32"/>
    <p:sldId id="305" r:id="rId33"/>
    <p:sldId id="306" r:id="rId34"/>
    <p:sldId id="308" r:id="rId35"/>
    <p:sldId id="310" r:id="rId36"/>
    <p:sldId id="311" r:id="rId37"/>
    <p:sldId id="314" r:id="rId38"/>
    <p:sldId id="320" r:id="rId39"/>
    <p:sldId id="318" r:id="rId40"/>
    <p:sldId id="319" r:id="rId41"/>
    <p:sldId id="32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764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9B7C3-5BDF-41CC-B7E3-B558E8FDCB68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E510F-AE03-4C1F-A060-F263BE4D5B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0104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510F-AE03-4C1F-A060-F263BE4D5B24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21DF0-F66B-4E37-B287-8A093F1FFA79}" type="slidenum">
              <a:rPr lang="en-US"/>
              <a:pPr/>
              <a:t>26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solidFill>
                  <a:schemeClr val="bg1"/>
                </a:solidFill>
              </a:rPr>
              <a:t>Example of multiple factors that can affect testing, e.g., technical skill and required equipment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E8A71-4468-4758-86DD-8591896FDFB6}" type="slidenum">
              <a:rPr lang="en-US"/>
              <a:pPr/>
              <a:t>27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h</a:t>
            </a:r>
            <a:endParaRPr lang="en-US"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B43F4-6113-449F-9B52-E0FE9E36173F}" type="slidenum">
              <a:rPr lang="en-US"/>
              <a:pPr/>
              <a:t>32</a:t>
            </a:fld>
            <a:endParaRPr lang="en-US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4428344"/>
            <a:ext cx="6134100" cy="457824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 lvl="1"/>
            <a:r>
              <a:rPr lang="en-US" dirty="0"/>
              <a:t>P24 antigen testing can detect HIV infection earlier than any antibody tests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Detected 2 to 3 weeks after HIV infection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Detected about 6 days before antibody tests become positive</a:t>
            </a:r>
          </a:p>
          <a:p>
            <a:pPr lvl="2">
              <a:buFont typeface="Wingdings" pitchFamily="2" charset="2"/>
              <a:buChar char="§"/>
            </a:pPr>
            <a:endParaRPr lang="en-US" sz="1400" dirty="0"/>
          </a:p>
          <a:p>
            <a:pPr lvl="2">
              <a:buFont typeface="Wingdings" pitchFamily="2" charset="2"/>
              <a:buChar char="§"/>
            </a:pPr>
            <a:r>
              <a:rPr lang="en-US" sz="1400" dirty="0"/>
              <a:t>They were developed to shorten the window period and decrease the risk of  transmission of HIV through blood transfusion.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AF21E-8A86-4FDE-93B8-CEBACCC716F2}" type="slidenum">
              <a:rPr lang="en-US"/>
              <a:pPr/>
              <a:t>33</a:t>
            </a:fld>
            <a:endParaRPr lang="en-US"/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 substitute HIV antibody testing</a:t>
            </a:r>
          </a:p>
          <a:p>
            <a:r>
              <a:rPr lang="en-US"/>
              <a:t>Cannot be used to determine whether a person is HIV infected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010C7-6DD0-4041-840E-96E0A2CEDA17}" type="slidenum">
              <a:rPr lang="en-US"/>
              <a:pPr/>
              <a:t>34</a:t>
            </a:fld>
            <a:endParaRPr lang="en-US"/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Measures the amount of HIV virus in your blood.</a:t>
            </a:r>
          </a:p>
          <a:p>
            <a:pPr lvl="1"/>
            <a:endParaRPr lang="en-US"/>
          </a:p>
          <a:p>
            <a:pPr lvl="1"/>
            <a:r>
              <a:rPr lang="en-US"/>
              <a:t>NEED TO HIGHLIGHT CHALLENGES FOR IMPLEMENTING THIS TYPE OF TESTING </a:t>
            </a:r>
          </a:p>
          <a:p>
            <a:pPr>
              <a:lnSpc>
                <a:spcPct val="90000"/>
              </a:lnSpc>
            </a:pPr>
            <a:r>
              <a:rPr lang="en-US"/>
              <a:t>Demanding molecular techniques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/>
              <a:t>Difficult/complex assays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/>
              <a:t>Need separate dedicated supplies, equipment (including biosafety cabinets), and air conditioned rooms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/>
              <a:t>Concerns over contamination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/>
              <a:t>Experienced technicians required</a:t>
            </a:r>
          </a:p>
          <a:p>
            <a:pPr>
              <a:lnSpc>
                <a:spcPct val="90000"/>
              </a:lnSpc>
            </a:pPr>
            <a:r>
              <a:rPr lang="en-US"/>
              <a:t>Kits and reagents are expensive</a:t>
            </a:r>
          </a:p>
          <a:p>
            <a:pPr>
              <a:lnSpc>
                <a:spcPct val="90000"/>
              </a:lnSpc>
            </a:pPr>
            <a:r>
              <a:rPr lang="en-US"/>
              <a:t>Need constant source of electrical power</a:t>
            </a:r>
          </a:p>
          <a:p>
            <a:pPr>
              <a:lnSpc>
                <a:spcPct val="90000"/>
              </a:lnSpc>
            </a:pPr>
            <a:r>
              <a:rPr lang="en-US"/>
              <a:t>PCR-based technologies susceptible to genetic variation and low copy number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CBF2A-DE65-4679-978C-78E0555AC02F}" type="slidenum">
              <a:rPr lang="en-US"/>
              <a:pPr/>
              <a:t>14</a:t>
            </a:fld>
            <a:endParaRPr lang="en-US"/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9978D-470E-4A9F-8DE8-367C30E78C55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E475B-8B0E-4B06-8A5E-67CB088D1518}" type="slidenum">
              <a:rPr lang="en-US"/>
              <a:pPr/>
              <a:t>16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6F1FD-14FC-4D59-B71D-A57DF5AE0272}" type="slidenum">
              <a:rPr lang="en-US"/>
              <a:pPr/>
              <a:t>17</a:t>
            </a:fld>
            <a:endParaRPr lang="en-US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9A59C-2597-49F1-9502-5DAE12F3C90B}" type="slidenum">
              <a:rPr lang="en-US"/>
              <a:pPr/>
              <a:t>18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66750"/>
            <a:ext cx="4643438" cy="3481388"/>
          </a:xfrm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DA21F-2120-485E-BF6E-39F30D46E737}" type="slidenum">
              <a:rPr lang="en-US"/>
              <a:pPr/>
              <a:t>19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2ADBF-3D04-4CEB-A7E5-DB30ACE486E3}" type="slidenum">
              <a:rPr lang="en-US"/>
              <a:pPr/>
              <a:t>20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Module 3:  Overview of HIV Testing Technologies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078CA-5779-4470-8708-1B7B9C363BCF}" type="slidenum">
              <a:rPr lang="en-US"/>
              <a:pPr/>
              <a:t>22</a:t>
            </a:fld>
            <a:endParaRPr lang="en-US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4623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A99B1EF-AD72-44CB-B1F3-F88617B56ED0}" type="datetimeFigureOut">
              <a:rPr lang="en-IN" smtClean="0"/>
              <a:pPr/>
              <a:t>26-09-2016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4533274-B5F7-4A5B-9B8B-5EBE9326FF2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Oraquick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AND LAB DIAGNOSIS </a:t>
            </a:r>
            <a:r>
              <a:rPr lang="en-US" dirty="0" smtClean="0"/>
              <a:t>OF HIV</a:t>
            </a:r>
            <a:endParaRPr lang="en-IN" dirty="0"/>
          </a:p>
        </p:txBody>
      </p:sp>
      <p:pic>
        <p:nvPicPr>
          <p:cNvPr id="1026" name="Picture 2" descr="C:\Users\HP\Pictures\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71480"/>
            <a:ext cx="16256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8212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i="1" dirty="0" smtClean="0"/>
              <a:t>LABORATORY DIAGNOSIS OF</a:t>
            </a:r>
          </a:p>
          <a:p>
            <a:pPr marL="0" indent="0">
              <a:buNone/>
            </a:pPr>
            <a:r>
              <a:rPr lang="en-US" sz="4400" i="1" dirty="0"/>
              <a:t> </a:t>
            </a:r>
            <a:r>
              <a:rPr lang="en-US" sz="4400" i="1" dirty="0" smtClean="0"/>
              <a:t>                   HIV      </a:t>
            </a:r>
            <a:r>
              <a:rPr lang="en-US" sz="4400" dirty="0" smtClean="0"/>
              <a:t>            </a:t>
            </a:r>
            <a:endParaRPr lang="en-IN" sz="4400" dirty="0"/>
          </a:p>
        </p:txBody>
      </p:sp>
    </p:spTree>
    <p:extLst>
      <p:ext uri="{BB962C8B-B14F-4D97-AF65-F5344CB8AC3E}">
        <p14:creationId xmlns="" xmlns:p14="http://schemas.microsoft.com/office/powerpoint/2010/main" val="33577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 WHO Objectives of HIV</a:t>
            </a:r>
            <a:br>
              <a:rPr lang="en-IN" b="1" dirty="0" smtClean="0"/>
            </a:br>
            <a:r>
              <a:rPr lang="en-IN" b="1" dirty="0" smtClean="0"/>
              <a:t> diagnosis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i="1" dirty="0" smtClean="0"/>
              <a:t>Blood and blood products safety: </a:t>
            </a:r>
            <a:r>
              <a:rPr lang="en-IN" dirty="0" smtClean="0"/>
              <a:t>This is achieved by mandatory testing of all donated blood units and blood products.</a:t>
            </a:r>
          </a:p>
          <a:p>
            <a:r>
              <a:rPr lang="en-IN" i="1" dirty="0" smtClean="0"/>
              <a:t>Screening of donors </a:t>
            </a:r>
            <a:r>
              <a:rPr lang="en-IN" dirty="0" smtClean="0"/>
              <a:t>of sperms, organs and tissues.</a:t>
            </a:r>
          </a:p>
          <a:p>
            <a:r>
              <a:rPr lang="en-IN" i="1" dirty="0" smtClean="0"/>
              <a:t>Diagnosis of HIV infection </a:t>
            </a:r>
            <a:r>
              <a:rPr lang="en-IN" dirty="0" smtClean="0"/>
              <a:t>in clinically suspected cases.</a:t>
            </a:r>
          </a:p>
          <a:p>
            <a:r>
              <a:rPr lang="en-IN" i="1" dirty="0" smtClean="0"/>
              <a:t>Voluntary counselling and testing </a:t>
            </a:r>
            <a:r>
              <a:rPr lang="en-IN" dirty="0" smtClean="0"/>
              <a:t>(VCT).</a:t>
            </a:r>
          </a:p>
          <a:p>
            <a:r>
              <a:rPr lang="en-IN" i="1" dirty="0" smtClean="0"/>
              <a:t>Epidemiological surveillance </a:t>
            </a:r>
            <a:r>
              <a:rPr lang="en-IN" dirty="0" smtClean="0"/>
              <a:t>using unlinked anonymous HIV testing. Here the result of the test cannot be linked with the identity of the person.</a:t>
            </a:r>
          </a:p>
          <a:p>
            <a:r>
              <a:rPr lang="en-IN" i="1" dirty="0" smtClean="0"/>
              <a:t>Research and surveys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097" name="Picture 1" descr="C:\Users\Compaq\Desktop\New Folder\hiv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9812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03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748464" cy="4255368"/>
          </a:xfrm>
          <a:noFill/>
          <a:ln w="28575">
            <a:noFill/>
            <a:prstDash val="solid"/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Tests for HIV-specific antibodies in serum/plasma: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Screening tests                Supplemental tests: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1.Rapid tests                  1.Western blot assay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2.ELISA                        2.Immunoflourescence test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             3.Line immunoassay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3568" y="2428868"/>
            <a:ext cx="3102614" cy="222426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00496" y="2428868"/>
            <a:ext cx="4893694" cy="28003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9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611960"/>
          </a:xfrm>
          <a:noFill/>
        </p:spPr>
        <p:txBody>
          <a:bodyPr/>
          <a:lstStyle/>
          <a:p>
            <a:r>
              <a:rPr lang="en-US" dirty="0" smtClean="0"/>
              <a:t>Confirmatory tests: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en-US" sz="2800" dirty="0" smtClean="0">
                <a:solidFill>
                  <a:srgbClr val="FF0000"/>
                </a:solidFill>
              </a:rPr>
              <a:t>Virus isolation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2. Detection of HIV-specific core antigen (p24)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3. Polymerase chain reaction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Tests for HIV- specific antibodies in saliva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Tests for HIV- specific antibodies in urine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71472" y="2643182"/>
            <a:ext cx="8057486" cy="1656184"/>
          </a:xfrm>
          <a:prstGeom prst="round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5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Formats of HIV Rapid Tests </a:t>
            </a:r>
            <a:r>
              <a:rPr lang="en-US" dirty="0" smtClean="0"/>
              <a:t>…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123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8"/>
            <a:ext cx="8229600" cy="3611562"/>
          </a:xfrm>
        </p:spPr>
        <p:txBody>
          <a:bodyPr/>
          <a:lstStyle/>
          <a:p>
            <a:r>
              <a:rPr lang="en-US" dirty="0" err="1"/>
              <a:t>Immunoconcentration</a:t>
            </a:r>
            <a:r>
              <a:rPr lang="en-US" dirty="0"/>
              <a:t> (flow-through device)</a:t>
            </a:r>
          </a:p>
          <a:p>
            <a:r>
              <a:rPr lang="en-US" dirty="0" err="1"/>
              <a:t>Immunochromatography</a:t>
            </a:r>
            <a:r>
              <a:rPr lang="en-US" dirty="0"/>
              <a:t> (lateral flow)</a:t>
            </a:r>
          </a:p>
          <a:p>
            <a:r>
              <a:rPr lang="en-US" dirty="0"/>
              <a:t>Particle </a:t>
            </a:r>
            <a:r>
              <a:rPr lang="en-US" dirty="0" smtClean="0"/>
              <a:t>agglutination</a:t>
            </a:r>
          </a:p>
          <a:p>
            <a:r>
              <a:rPr lang="en-US" sz="3600" dirty="0" smtClean="0"/>
              <a:t>Dot blot</a:t>
            </a:r>
          </a:p>
          <a:p>
            <a:r>
              <a:rPr lang="en-US" sz="3600" dirty="0" smtClean="0"/>
              <a:t>Red cell agglutination</a:t>
            </a:r>
          </a:p>
          <a:p>
            <a:r>
              <a:rPr lang="en-US" sz="3600" dirty="0" err="1" smtClean="0"/>
              <a:t>Immunodot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58790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66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How </a:t>
            </a:r>
            <a:r>
              <a:rPr lang="en-US" dirty="0" err="1">
                <a:solidFill>
                  <a:srgbClr val="FF0000"/>
                </a:solidFill>
              </a:rPr>
              <a:t>Immunoconcentration</a:t>
            </a:r>
            <a:r>
              <a:rPr lang="en-US" dirty="0">
                <a:solidFill>
                  <a:srgbClr val="FF0000"/>
                </a:solidFill>
              </a:rPr>
              <a:t> Works</a:t>
            </a:r>
          </a:p>
        </p:txBody>
      </p:sp>
      <p:sp>
        <p:nvSpPr>
          <p:cNvPr id="1125379" name="Oval 3"/>
          <p:cNvSpPr>
            <a:spLocks noChangeArrowheads="1"/>
          </p:cNvSpPr>
          <p:nvPr/>
        </p:nvSpPr>
        <p:spPr bwMode="auto">
          <a:xfrm>
            <a:off x="3167063" y="3251200"/>
            <a:ext cx="2751137" cy="2819400"/>
          </a:xfrm>
          <a:prstGeom prst="ellipse">
            <a:avLst/>
          </a:prstGeom>
          <a:solidFill>
            <a:srgbClr val="C0C0C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5380" name="Oval 4"/>
          <p:cNvSpPr>
            <a:spLocks noChangeArrowheads="1"/>
          </p:cNvSpPr>
          <p:nvPr/>
        </p:nvSpPr>
        <p:spPr bwMode="auto">
          <a:xfrm>
            <a:off x="4648200" y="4011613"/>
            <a:ext cx="457200" cy="4222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5381" name="Oval 5"/>
          <p:cNvSpPr>
            <a:spLocks noChangeArrowheads="1"/>
          </p:cNvSpPr>
          <p:nvPr/>
        </p:nvSpPr>
        <p:spPr bwMode="auto">
          <a:xfrm>
            <a:off x="4648200" y="5032375"/>
            <a:ext cx="436563" cy="4222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5382" name="Oval 6"/>
          <p:cNvSpPr>
            <a:spLocks noChangeArrowheads="1"/>
          </p:cNvSpPr>
          <p:nvPr/>
        </p:nvSpPr>
        <p:spPr bwMode="auto">
          <a:xfrm>
            <a:off x="3976688" y="4433888"/>
            <a:ext cx="442912" cy="4302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5383" name="Rectangle 7"/>
          <p:cNvSpPr>
            <a:spLocks noChangeArrowheads="1"/>
          </p:cNvSpPr>
          <p:nvPr/>
        </p:nvSpPr>
        <p:spPr bwMode="auto">
          <a:xfrm>
            <a:off x="2667000" y="3048000"/>
            <a:ext cx="3733800" cy="3276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5384" name="Text Box 8"/>
          <p:cNvSpPr txBox="1">
            <a:spLocks noChangeArrowheads="1"/>
          </p:cNvSpPr>
          <p:nvPr/>
        </p:nvSpPr>
        <p:spPr bwMode="auto">
          <a:xfrm>
            <a:off x="4953000" y="2514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ZapfHumnst BT" pitchFamily="34" charset="0"/>
            </a:endParaRPr>
          </a:p>
        </p:txBody>
      </p:sp>
      <p:sp>
        <p:nvSpPr>
          <p:cNvPr id="1125385" name="Text Box 9"/>
          <p:cNvSpPr txBox="1">
            <a:spLocks noChangeArrowheads="1"/>
          </p:cNvSpPr>
          <p:nvPr/>
        </p:nvSpPr>
        <p:spPr bwMode="auto">
          <a:xfrm>
            <a:off x="285720" y="1357298"/>
            <a:ext cx="849694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 smtClean="0">
                <a:latin typeface="ZapfHumnst BT" pitchFamily="34" charset="0"/>
              </a:rPr>
              <a:t>The pt serum flow </a:t>
            </a:r>
            <a:r>
              <a:rPr lang="en-US" sz="2600" dirty="0" smtClean="0">
                <a:latin typeface="ZapfHumnst BT" pitchFamily="34" charset="0"/>
              </a:rPr>
              <a:t>through </a:t>
            </a:r>
            <a:r>
              <a:rPr lang="en-US" sz="2600" dirty="0" smtClean="0">
                <a:latin typeface="ZapfHumnst BT" pitchFamily="34" charset="0"/>
              </a:rPr>
              <a:t>solid phase capture technique </a:t>
            </a:r>
            <a:r>
              <a:rPr lang="en-US" sz="2600" dirty="0" smtClean="0">
                <a:latin typeface="ZapfHumnst BT" pitchFamily="34" charset="0"/>
              </a:rPr>
              <a:t>using </a:t>
            </a:r>
            <a:r>
              <a:rPr lang="en-US" sz="2600" dirty="0" smtClean="0">
                <a:latin typeface="ZapfHumnst BT" pitchFamily="34" charset="0"/>
              </a:rPr>
              <a:t>a porous </a:t>
            </a:r>
            <a:r>
              <a:rPr lang="en-US" sz="2600" dirty="0" err="1" smtClean="0">
                <a:latin typeface="ZapfHumnst BT" pitchFamily="34" charset="0"/>
              </a:rPr>
              <a:t>memb</a:t>
            </a:r>
            <a:r>
              <a:rPr lang="en-US" sz="2600" dirty="0" smtClean="0">
                <a:latin typeface="ZapfHumnst BT" pitchFamily="34" charset="0"/>
              </a:rPr>
              <a:t> which contains immobilized </a:t>
            </a:r>
            <a:r>
              <a:rPr lang="en-US" sz="2600" dirty="0" err="1" smtClean="0">
                <a:latin typeface="ZapfHumnst BT" pitchFamily="34" charset="0"/>
              </a:rPr>
              <a:t>hiv</a:t>
            </a:r>
            <a:r>
              <a:rPr lang="en-US" sz="2600" dirty="0" smtClean="0">
                <a:latin typeface="ZapfHumnst BT" pitchFamily="34" charset="0"/>
              </a:rPr>
              <a:t> </a:t>
            </a:r>
            <a:r>
              <a:rPr lang="en-US" sz="2600" dirty="0" err="1" smtClean="0">
                <a:latin typeface="ZapfHumnst BT" pitchFamily="34" charset="0"/>
              </a:rPr>
              <a:t>ag</a:t>
            </a:r>
            <a:r>
              <a:rPr lang="en-US" sz="2600" dirty="0" smtClean="0">
                <a:latin typeface="ZapfHumnst BT" pitchFamily="34" charset="0"/>
              </a:rPr>
              <a:t> conj to </a:t>
            </a:r>
            <a:r>
              <a:rPr lang="en-US" sz="2600" dirty="0" err="1" smtClean="0">
                <a:latin typeface="ZapfHumnst BT" pitchFamily="34" charset="0"/>
              </a:rPr>
              <a:t>coll</a:t>
            </a:r>
            <a:r>
              <a:rPr lang="en-US" sz="2600" dirty="0" smtClean="0">
                <a:latin typeface="ZapfHumnst BT" pitchFamily="34" charset="0"/>
              </a:rPr>
              <a:t> gold. a line or dot seen  </a:t>
            </a:r>
            <a:endParaRPr lang="en-US" sz="2600" dirty="0">
              <a:latin typeface="ZapfHumnst BT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2600" dirty="0">
              <a:latin typeface="ZapfHumnst BT" pitchFamily="34" charset="0"/>
            </a:endParaRPr>
          </a:p>
        </p:txBody>
      </p:sp>
      <p:sp>
        <p:nvSpPr>
          <p:cNvPr id="1125386" name="Text Box 10"/>
          <p:cNvSpPr txBox="1">
            <a:spLocks noChangeArrowheads="1"/>
          </p:cNvSpPr>
          <p:nvPr/>
        </p:nvSpPr>
        <p:spPr bwMode="auto">
          <a:xfrm>
            <a:off x="6477000" y="3276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ZapfHumnst BT" pitchFamily="34" charset="0"/>
              </a:rPr>
              <a:t>HIV-1 peptide</a:t>
            </a:r>
          </a:p>
        </p:txBody>
      </p:sp>
      <p:sp>
        <p:nvSpPr>
          <p:cNvPr id="1125387" name="Line 11"/>
          <p:cNvSpPr>
            <a:spLocks noChangeShapeType="1"/>
          </p:cNvSpPr>
          <p:nvPr/>
        </p:nvSpPr>
        <p:spPr bwMode="auto">
          <a:xfrm flipH="1">
            <a:off x="5105400" y="3505200"/>
            <a:ext cx="1447800" cy="609600"/>
          </a:xfrm>
          <a:prstGeom prst="line">
            <a:avLst/>
          </a:prstGeom>
          <a:noFill/>
          <a:ln w="38100">
            <a:solidFill>
              <a:srgbClr val="FFD91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IN"/>
          </a:p>
        </p:txBody>
      </p:sp>
      <p:sp>
        <p:nvSpPr>
          <p:cNvPr id="1125388" name="Text Box 12"/>
          <p:cNvSpPr txBox="1">
            <a:spLocks noChangeArrowheads="1"/>
          </p:cNvSpPr>
          <p:nvPr/>
        </p:nvSpPr>
        <p:spPr bwMode="auto">
          <a:xfrm>
            <a:off x="6553200" y="4724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ZapfHumnst BT" pitchFamily="34" charset="0"/>
              </a:rPr>
              <a:t>HIV-2 peptide</a:t>
            </a:r>
          </a:p>
        </p:txBody>
      </p:sp>
      <p:sp>
        <p:nvSpPr>
          <p:cNvPr id="1125389" name="Line 13"/>
          <p:cNvSpPr>
            <a:spLocks noChangeShapeType="1"/>
          </p:cNvSpPr>
          <p:nvPr/>
        </p:nvSpPr>
        <p:spPr bwMode="auto">
          <a:xfrm flipH="1">
            <a:off x="5181600" y="4953000"/>
            <a:ext cx="1295400" cy="228600"/>
          </a:xfrm>
          <a:prstGeom prst="line">
            <a:avLst/>
          </a:prstGeom>
          <a:noFill/>
          <a:ln w="38100">
            <a:solidFill>
              <a:srgbClr val="FFD91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IN"/>
          </a:p>
        </p:txBody>
      </p:sp>
      <p:sp>
        <p:nvSpPr>
          <p:cNvPr id="1125390" name="Text Box 14"/>
          <p:cNvSpPr txBox="1">
            <a:spLocks noChangeArrowheads="1"/>
          </p:cNvSpPr>
          <p:nvPr/>
        </p:nvSpPr>
        <p:spPr bwMode="auto">
          <a:xfrm>
            <a:off x="0" y="3124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Internal Control</a:t>
            </a:r>
          </a:p>
        </p:txBody>
      </p:sp>
      <p:sp>
        <p:nvSpPr>
          <p:cNvPr id="1125391" name="Line 15"/>
          <p:cNvSpPr>
            <a:spLocks noChangeShapeType="1"/>
          </p:cNvSpPr>
          <p:nvPr/>
        </p:nvSpPr>
        <p:spPr bwMode="auto">
          <a:xfrm>
            <a:off x="2133600" y="3733800"/>
            <a:ext cx="1600200" cy="838200"/>
          </a:xfrm>
          <a:prstGeom prst="line">
            <a:avLst/>
          </a:prstGeom>
          <a:noFill/>
          <a:ln w="38100">
            <a:solidFill>
              <a:srgbClr val="FFD91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75449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Text Box 2"/>
          <p:cNvSpPr txBox="1">
            <a:spLocks noChangeArrowheads="1"/>
          </p:cNvSpPr>
          <p:nvPr/>
        </p:nvSpPr>
        <p:spPr bwMode="auto">
          <a:xfrm>
            <a:off x="1828800" y="619186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Non-reactive</a:t>
            </a:r>
          </a:p>
        </p:txBody>
      </p:sp>
      <p:sp>
        <p:nvSpPr>
          <p:cNvPr id="1129475" name="Rectangle 3"/>
          <p:cNvSpPr>
            <a:spLocks noChangeArrowheads="1"/>
          </p:cNvSpPr>
          <p:nvPr/>
        </p:nvSpPr>
        <p:spPr bwMode="auto">
          <a:xfrm>
            <a:off x="4800599" y="6189407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Reactive</a:t>
            </a:r>
          </a:p>
        </p:txBody>
      </p:sp>
      <p:sp>
        <p:nvSpPr>
          <p:cNvPr id="1129476" name="Text Box 4"/>
          <p:cNvSpPr txBox="1"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Reading </a:t>
            </a:r>
            <a:r>
              <a:rPr lang="en-US" dirty="0" smtClean="0"/>
              <a:t>Results …</a:t>
            </a:r>
            <a:endParaRPr lang="en-US" i="1" dirty="0"/>
          </a:p>
        </p:txBody>
      </p:sp>
      <p:pic>
        <p:nvPicPr>
          <p:cNvPr id="1129477" name="Picture 5" descr="Genie%20II%20HIV%20positive%20resul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00599" y="2132856"/>
            <a:ext cx="1790700" cy="3924300"/>
          </a:xfrm>
          <a:noFill/>
          <a:ln/>
          <a:effectLst/>
        </p:spPr>
      </p:pic>
      <p:pic>
        <p:nvPicPr>
          <p:cNvPr id="1129478" name="Picture 6" descr="Genie%20II%20negative%20res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978819" y="2132856"/>
            <a:ext cx="1833562" cy="3924300"/>
          </a:xfrm>
          <a:noFill/>
          <a:ln/>
          <a:effectLst/>
        </p:spPr>
      </p:pic>
    </p:spTree>
    <p:extLst>
      <p:ext uri="{BB962C8B-B14F-4D97-AF65-F5344CB8AC3E}">
        <p14:creationId xmlns="" xmlns:p14="http://schemas.microsoft.com/office/powerpoint/2010/main" val="11284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AutoShape 2"/>
          <p:cNvSpPr>
            <a:spLocks noChangeArrowheads="1"/>
          </p:cNvSpPr>
          <p:nvPr/>
        </p:nvSpPr>
        <p:spPr bwMode="auto">
          <a:xfrm rot="5400000">
            <a:off x="1561260" y="1821278"/>
            <a:ext cx="1347876" cy="1250951"/>
          </a:xfrm>
          <a:custGeom>
            <a:avLst/>
            <a:gdLst>
              <a:gd name="G0" fmla="+- 13743 0 0"/>
              <a:gd name="G1" fmla="+- 4863 0 0"/>
              <a:gd name="G2" fmla="+- 21600 0 4863"/>
              <a:gd name="G3" fmla="+- 10800 0 4863"/>
              <a:gd name="G4" fmla="+- 21600 0 13743"/>
              <a:gd name="G5" fmla="*/ G4 G3 10800"/>
              <a:gd name="G6" fmla="+- 21600 0 G5"/>
              <a:gd name="T0" fmla="*/ 13743 w 21600"/>
              <a:gd name="T1" fmla="*/ 0 h 21600"/>
              <a:gd name="T2" fmla="*/ 0 w 21600"/>
              <a:gd name="T3" fmla="*/ 10800 h 21600"/>
              <a:gd name="T4" fmla="*/ 1374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743" y="0"/>
                </a:moveTo>
                <a:lnTo>
                  <a:pt x="13743" y="4863"/>
                </a:lnTo>
                <a:lnTo>
                  <a:pt x="3375" y="4863"/>
                </a:lnTo>
                <a:lnTo>
                  <a:pt x="3375" y="16737"/>
                </a:lnTo>
                <a:lnTo>
                  <a:pt x="13743" y="16737"/>
                </a:lnTo>
                <a:lnTo>
                  <a:pt x="1374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63"/>
                </a:moveTo>
                <a:lnTo>
                  <a:pt x="1350" y="16737"/>
                </a:lnTo>
                <a:lnTo>
                  <a:pt x="2700" y="16737"/>
                </a:lnTo>
                <a:lnTo>
                  <a:pt x="2700" y="4863"/>
                </a:lnTo>
                <a:close/>
              </a:path>
              <a:path w="21600" h="21600">
                <a:moveTo>
                  <a:pt x="0" y="4863"/>
                </a:moveTo>
                <a:lnTo>
                  <a:pt x="0" y="16737"/>
                </a:lnTo>
                <a:lnTo>
                  <a:pt x="675" y="16737"/>
                </a:lnTo>
                <a:lnTo>
                  <a:pt x="675" y="4863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23" name="Rectangle 3"/>
          <p:cNvSpPr>
            <a:spLocks noChangeArrowheads="1"/>
          </p:cNvSpPr>
          <p:nvPr/>
        </p:nvSpPr>
        <p:spPr bwMode="auto">
          <a:xfrm>
            <a:off x="1524000" y="1981200"/>
            <a:ext cx="1336675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Add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Sample</a:t>
            </a:r>
          </a:p>
          <a:p>
            <a:pPr algn="ctr" eaLnBrk="0" hangingPunct="0"/>
            <a:r>
              <a:rPr lang="en-GB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Whole </a:t>
            </a:r>
            <a:r>
              <a:rPr lang="en-GB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bld</a:t>
            </a:r>
            <a:r>
              <a:rPr lang="en-GB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or serum</a:t>
            </a:r>
            <a:endParaRPr lang="en-GB" b="0" dirty="0">
              <a:latin typeface="Times New Roman" pitchFamily="18" charset="0"/>
            </a:endParaRPr>
          </a:p>
        </p:txBody>
      </p:sp>
      <p:sp>
        <p:nvSpPr>
          <p:cNvPr id="1131524" name="Rectangle 4"/>
          <p:cNvSpPr>
            <a:spLocks noChangeArrowheads="1"/>
          </p:cNvSpPr>
          <p:nvPr/>
        </p:nvSpPr>
        <p:spPr bwMode="auto">
          <a:xfrm>
            <a:off x="3513138" y="2422525"/>
            <a:ext cx="1549400" cy="466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latin typeface="Times New Roman" pitchFamily="18" charset="0"/>
              </a:rPr>
              <a:t>Conjugate</a:t>
            </a:r>
          </a:p>
        </p:txBody>
      </p:sp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7121525" y="2209800"/>
            <a:ext cx="1209675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GB">
                <a:latin typeface="Times New Roman" pitchFamily="18" charset="0"/>
              </a:rPr>
              <a:t>ontrol</a:t>
            </a:r>
          </a:p>
          <a:p>
            <a:pPr algn="ctr" eaLnBrk="0" hangingPunct="0"/>
            <a:r>
              <a:rPr lang="en-GB">
                <a:latin typeface="Times New Roman" pitchFamily="18" charset="0"/>
              </a:rPr>
              <a:t>line</a:t>
            </a:r>
          </a:p>
        </p:txBody>
      </p:sp>
      <p:sp>
        <p:nvSpPr>
          <p:cNvPr id="1131526" name="Rectangle 6"/>
          <p:cNvSpPr>
            <a:spLocks noChangeArrowheads="1"/>
          </p:cNvSpPr>
          <p:nvPr/>
        </p:nvSpPr>
        <p:spPr bwMode="auto">
          <a:xfrm>
            <a:off x="5622925" y="2286000"/>
            <a:ext cx="828675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GB">
                <a:latin typeface="Times New Roman" pitchFamily="18" charset="0"/>
              </a:rPr>
              <a:t>est </a:t>
            </a:r>
          </a:p>
          <a:p>
            <a:pPr algn="ctr" eaLnBrk="0" hangingPunct="0"/>
            <a:r>
              <a:rPr lang="en-GB">
                <a:latin typeface="Times New Roman" pitchFamily="18" charset="0"/>
              </a:rPr>
              <a:t>Line</a:t>
            </a:r>
          </a:p>
        </p:txBody>
      </p:sp>
      <p:sp>
        <p:nvSpPr>
          <p:cNvPr id="1131527" name="AutoShape 7"/>
          <p:cNvSpPr>
            <a:spLocks noChangeArrowheads="1"/>
          </p:cNvSpPr>
          <p:nvPr/>
        </p:nvSpPr>
        <p:spPr bwMode="auto">
          <a:xfrm>
            <a:off x="4940300" y="3200400"/>
            <a:ext cx="1309688" cy="1066800"/>
          </a:xfrm>
          <a:prstGeom prst="parallelogram">
            <a:avLst>
              <a:gd name="adj" fmla="val 88126"/>
            </a:avLst>
          </a:prstGeom>
          <a:noFill/>
          <a:ln w="3810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28" name="Rectangle 8"/>
          <p:cNvSpPr>
            <a:spLocks noChangeArrowheads="1"/>
          </p:cNvSpPr>
          <p:nvPr/>
        </p:nvSpPr>
        <p:spPr bwMode="auto">
          <a:xfrm>
            <a:off x="825500" y="5105400"/>
            <a:ext cx="19002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 dirty="0" err="1">
                <a:solidFill>
                  <a:srgbClr val="FF99FF"/>
                </a:solidFill>
                <a:latin typeface="Times New Roman" pitchFamily="18" charset="0"/>
              </a:rPr>
              <a:t>IgG</a:t>
            </a:r>
            <a:r>
              <a:rPr lang="en-GB" sz="2000" dirty="0">
                <a:solidFill>
                  <a:srgbClr val="FF99FF"/>
                </a:solidFill>
                <a:latin typeface="Times New Roman" pitchFamily="18" charset="0"/>
              </a:rPr>
              <a:t> Antibodies </a:t>
            </a:r>
          </a:p>
          <a:p>
            <a:pPr algn="ctr" eaLnBrk="0" hangingPunct="0"/>
            <a:r>
              <a:rPr lang="en-GB" sz="2000" dirty="0">
                <a:solidFill>
                  <a:srgbClr val="66FFFF"/>
                </a:solidFill>
                <a:latin typeface="Times New Roman" pitchFamily="18" charset="0"/>
              </a:rPr>
              <a:t>HIV antibodies</a:t>
            </a:r>
          </a:p>
        </p:txBody>
      </p:sp>
      <p:sp>
        <p:nvSpPr>
          <p:cNvPr id="1131529" name="Rectangle 9"/>
          <p:cNvSpPr>
            <a:spLocks noChangeArrowheads="1"/>
          </p:cNvSpPr>
          <p:nvPr/>
        </p:nvSpPr>
        <p:spPr bwMode="auto">
          <a:xfrm>
            <a:off x="2751138" y="5105400"/>
            <a:ext cx="20843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Colloidal gold</a:t>
            </a:r>
          </a:p>
          <a:p>
            <a:pPr algn="ctr" eaLnBrk="0" hangingPunct="0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conjugated to  HIV antigen</a:t>
            </a:r>
          </a:p>
        </p:txBody>
      </p:sp>
      <p:sp>
        <p:nvSpPr>
          <p:cNvPr id="1131530" name="Rectangle 10"/>
          <p:cNvSpPr>
            <a:spLocks noChangeArrowheads="1"/>
          </p:cNvSpPr>
          <p:nvPr/>
        </p:nvSpPr>
        <p:spPr bwMode="auto">
          <a:xfrm>
            <a:off x="6583363" y="5105400"/>
            <a:ext cx="1701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000" dirty="0">
                <a:solidFill>
                  <a:srgbClr val="00FF00"/>
                </a:solidFill>
                <a:latin typeface="Times New Roman" pitchFamily="18" charset="0"/>
              </a:rPr>
              <a:t>Anti-</a:t>
            </a:r>
            <a:r>
              <a:rPr lang="en-GB" sz="2000" dirty="0" err="1">
                <a:solidFill>
                  <a:srgbClr val="00FF00"/>
                </a:solidFill>
                <a:latin typeface="Times New Roman" pitchFamily="18" charset="0"/>
              </a:rPr>
              <a:t>IgG</a:t>
            </a:r>
            <a:r>
              <a:rPr lang="en-GB" sz="2000" dirty="0">
                <a:solidFill>
                  <a:srgbClr val="00FF00"/>
                </a:solidFill>
                <a:latin typeface="Times New Roman" pitchFamily="18" charset="0"/>
              </a:rPr>
              <a:t>/gold</a:t>
            </a:r>
          </a:p>
          <a:p>
            <a:pPr algn="ctr" eaLnBrk="0" hangingPunct="0"/>
            <a:r>
              <a:rPr lang="en-GB" sz="2000" dirty="0">
                <a:solidFill>
                  <a:srgbClr val="00FF00"/>
                </a:solidFill>
                <a:latin typeface="Times New Roman" pitchFamily="18" charset="0"/>
              </a:rPr>
              <a:t>antibodies</a:t>
            </a:r>
            <a:endParaRPr lang="en-GB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31531" name="Text Box 11"/>
          <p:cNvSpPr txBox="1">
            <a:spLocks noChangeArrowheads="1"/>
          </p:cNvSpPr>
          <p:nvPr/>
        </p:nvSpPr>
        <p:spPr bwMode="auto">
          <a:xfrm>
            <a:off x="4751388" y="5105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HIV antigen</a:t>
            </a:r>
            <a:r>
              <a:rPr lang="en-GB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5400000">
            <a:off x="6840538" y="3606800"/>
            <a:ext cx="215900" cy="165100"/>
            <a:chOff x="5252" y="3308"/>
            <a:chExt cx="144" cy="104"/>
          </a:xfrm>
        </p:grpSpPr>
        <p:sp>
          <p:nvSpPr>
            <p:cNvPr id="1131533" name="Line 13"/>
            <p:cNvSpPr>
              <a:spLocks noChangeShapeType="1"/>
            </p:cNvSpPr>
            <p:nvPr/>
          </p:nvSpPr>
          <p:spPr bwMode="auto">
            <a:xfrm>
              <a:off x="5308" y="3360"/>
              <a:ext cx="88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34" name="Line 14"/>
            <p:cNvSpPr>
              <a:spLocks noChangeShapeType="1"/>
            </p:cNvSpPr>
            <p:nvPr/>
          </p:nvSpPr>
          <p:spPr bwMode="auto">
            <a:xfrm flipH="1" flipV="1">
              <a:off x="5252" y="3308"/>
              <a:ext cx="56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35" name="Line 15"/>
            <p:cNvSpPr>
              <a:spLocks noChangeShapeType="1"/>
            </p:cNvSpPr>
            <p:nvPr/>
          </p:nvSpPr>
          <p:spPr bwMode="auto">
            <a:xfrm flipV="1">
              <a:off x="5260" y="3356"/>
              <a:ext cx="40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5400000">
            <a:off x="6611938" y="3911600"/>
            <a:ext cx="215900" cy="165100"/>
            <a:chOff x="5348" y="3404"/>
            <a:chExt cx="144" cy="104"/>
          </a:xfrm>
        </p:grpSpPr>
        <p:sp>
          <p:nvSpPr>
            <p:cNvPr id="1131537" name="Line 17"/>
            <p:cNvSpPr>
              <a:spLocks noChangeShapeType="1"/>
            </p:cNvSpPr>
            <p:nvPr/>
          </p:nvSpPr>
          <p:spPr bwMode="auto">
            <a:xfrm>
              <a:off x="5404" y="3456"/>
              <a:ext cx="88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38" name="Line 18"/>
            <p:cNvSpPr>
              <a:spLocks noChangeShapeType="1"/>
            </p:cNvSpPr>
            <p:nvPr/>
          </p:nvSpPr>
          <p:spPr bwMode="auto">
            <a:xfrm flipH="1" flipV="1">
              <a:off x="5348" y="3404"/>
              <a:ext cx="56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39" name="Line 19"/>
            <p:cNvSpPr>
              <a:spLocks noChangeShapeType="1"/>
            </p:cNvSpPr>
            <p:nvPr/>
          </p:nvSpPr>
          <p:spPr bwMode="auto">
            <a:xfrm flipV="1">
              <a:off x="5356" y="3452"/>
              <a:ext cx="40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5400000">
            <a:off x="7069138" y="3302000"/>
            <a:ext cx="215900" cy="165100"/>
            <a:chOff x="5348" y="3212"/>
            <a:chExt cx="144" cy="104"/>
          </a:xfrm>
        </p:grpSpPr>
        <p:sp>
          <p:nvSpPr>
            <p:cNvPr id="1131541" name="Line 21"/>
            <p:cNvSpPr>
              <a:spLocks noChangeShapeType="1"/>
            </p:cNvSpPr>
            <p:nvPr/>
          </p:nvSpPr>
          <p:spPr bwMode="auto">
            <a:xfrm>
              <a:off x="5404" y="3264"/>
              <a:ext cx="88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42" name="Line 22"/>
            <p:cNvSpPr>
              <a:spLocks noChangeShapeType="1"/>
            </p:cNvSpPr>
            <p:nvPr/>
          </p:nvSpPr>
          <p:spPr bwMode="auto">
            <a:xfrm flipH="1" flipV="1">
              <a:off x="5348" y="3212"/>
              <a:ext cx="56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43" name="Line 23"/>
            <p:cNvSpPr>
              <a:spLocks noChangeShapeType="1"/>
            </p:cNvSpPr>
            <p:nvPr/>
          </p:nvSpPr>
          <p:spPr bwMode="auto">
            <a:xfrm flipV="1">
              <a:off x="5356" y="3260"/>
              <a:ext cx="40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31544" name="AutoShape 24"/>
          <p:cNvSpPr>
            <a:spLocks noChangeArrowheads="1"/>
          </p:cNvSpPr>
          <p:nvPr/>
        </p:nvSpPr>
        <p:spPr bwMode="auto">
          <a:xfrm>
            <a:off x="571500" y="3200400"/>
            <a:ext cx="8001000" cy="1295400"/>
          </a:xfrm>
          <a:prstGeom prst="cube">
            <a:avLst>
              <a:gd name="adj" fmla="val 7965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45" name="AutoShape 25"/>
          <p:cNvSpPr>
            <a:spLocks noChangeArrowheads="1"/>
          </p:cNvSpPr>
          <p:nvPr/>
        </p:nvSpPr>
        <p:spPr bwMode="auto">
          <a:xfrm>
            <a:off x="6399213" y="3200400"/>
            <a:ext cx="1308100" cy="1066800"/>
          </a:xfrm>
          <a:prstGeom prst="parallelogram">
            <a:avLst>
              <a:gd name="adj" fmla="val 88019"/>
            </a:avLst>
          </a:prstGeom>
          <a:noFill/>
          <a:ln w="3810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2272507" y="3755231"/>
            <a:ext cx="230188" cy="187325"/>
            <a:chOff x="3716" y="3380"/>
            <a:chExt cx="152" cy="104"/>
          </a:xfrm>
        </p:grpSpPr>
        <p:sp>
          <p:nvSpPr>
            <p:cNvPr id="1131547" name="Line 27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48" name="Line 28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49" name="Line 29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31550" name="Oval 30"/>
          <p:cNvSpPr>
            <a:spLocks noChangeArrowheads="1"/>
          </p:cNvSpPr>
          <p:nvPr/>
        </p:nvSpPr>
        <p:spPr bwMode="auto">
          <a:xfrm rot="-5400000">
            <a:off x="4066382" y="3178969"/>
            <a:ext cx="204787" cy="2444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51" name="Rectangle 31"/>
          <p:cNvSpPr>
            <a:spLocks noChangeArrowheads="1"/>
          </p:cNvSpPr>
          <p:nvPr/>
        </p:nvSpPr>
        <p:spPr bwMode="auto">
          <a:xfrm>
            <a:off x="4095750" y="3048000"/>
            <a:ext cx="147638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5400000">
            <a:off x="7373938" y="3302000"/>
            <a:ext cx="215900" cy="165100"/>
            <a:chOff x="5348" y="3404"/>
            <a:chExt cx="144" cy="104"/>
          </a:xfrm>
        </p:grpSpPr>
        <p:sp>
          <p:nvSpPr>
            <p:cNvPr id="1131553" name="Line 33"/>
            <p:cNvSpPr>
              <a:spLocks noChangeShapeType="1"/>
            </p:cNvSpPr>
            <p:nvPr/>
          </p:nvSpPr>
          <p:spPr bwMode="auto">
            <a:xfrm>
              <a:off x="5404" y="3456"/>
              <a:ext cx="88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54" name="Line 34"/>
            <p:cNvSpPr>
              <a:spLocks noChangeShapeType="1"/>
            </p:cNvSpPr>
            <p:nvPr/>
          </p:nvSpPr>
          <p:spPr bwMode="auto">
            <a:xfrm flipH="1" flipV="1">
              <a:off x="5348" y="3404"/>
              <a:ext cx="56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55" name="Line 35"/>
            <p:cNvSpPr>
              <a:spLocks noChangeShapeType="1"/>
            </p:cNvSpPr>
            <p:nvPr/>
          </p:nvSpPr>
          <p:spPr bwMode="auto">
            <a:xfrm flipV="1">
              <a:off x="5356" y="3452"/>
              <a:ext cx="40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 rot="5400000">
            <a:off x="7145338" y="3530600"/>
            <a:ext cx="215900" cy="165100"/>
            <a:chOff x="5348" y="3404"/>
            <a:chExt cx="144" cy="104"/>
          </a:xfrm>
        </p:grpSpPr>
        <p:sp>
          <p:nvSpPr>
            <p:cNvPr id="1131557" name="Line 37"/>
            <p:cNvSpPr>
              <a:spLocks noChangeShapeType="1"/>
            </p:cNvSpPr>
            <p:nvPr/>
          </p:nvSpPr>
          <p:spPr bwMode="auto">
            <a:xfrm>
              <a:off x="5404" y="3456"/>
              <a:ext cx="88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58" name="Line 38"/>
            <p:cNvSpPr>
              <a:spLocks noChangeShapeType="1"/>
            </p:cNvSpPr>
            <p:nvPr/>
          </p:nvSpPr>
          <p:spPr bwMode="auto">
            <a:xfrm flipH="1" flipV="1">
              <a:off x="5348" y="3404"/>
              <a:ext cx="56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59" name="Line 39"/>
            <p:cNvSpPr>
              <a:spLocks noChangeShapeType="1"/>
            </p:cNvSpPr>
            <p:nvPr/>
          </p:nvSpPr>
          <p:spPr bwMode="auto">
            <a:xfrm flipV="1">
              <a:off x="5356" y="3452"/>
              <a:ext cx="40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 rot="5400000">
            <a:off x="6916738" y="3835400"/>
            <a:ext cx="215900" cy="165100"/>
            <a:chOff x="5348" y="3404"/>
            <a:chExt cx="144" cy="104"/>
          </a:xfrm>
        </p:grpSpPr>
        <p:sp>
          <p:nvSpPr>
            <p:cNvPr id="1131561" name="Line 41"/>
            <p:cNvSpPr>
              <a:spLocks noChangeShapeType="1"/>
            </p:cNvSpPr>
            <p:nvPr/>
          </p:nvSpPr>
          <p:spPr bwMode="auto">
            <a:xfrm>
              <a:off x="5404" y="3456"/>
              <a:ext cx="88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62" name="Line 42"/>
            <p:cNvSpPr>
              <a:spLocks noChangeShapeType="1"/>
            </p:cNvSpPr>
            <p:nvPr/>
          </p:nvSpPr>
          <p:spPr bwMode="auto">
            <a:xfrm flipH="1" flipV="1">
              <a:off x="5348" y="3404"/>
              <a:ext cx="56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63" name="Line 43"/>
            <p:cNvSpPr>
              <a:spLocks noChangeShapeType="1"/>
            </p:cNvSpPr>
            <p:nvPr/>
          </p:nvSpPr>
          <p:spPr bwMode="auto">
            <a:xfrm flipV="1">
              <a:off x="5356" y="3452"/>
              <a:ext cx="40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 rot="5400000">
            <a:off x="7226300" y="4756150"/>
            <a:ext cx="215900" cy="165100"/>
            <a:chOff x="5348" y="3404"/>
            <a:chExt cx="144" cy="104"/>
          </a:xfrm>
        </p:grpSpPr>
        <p:sp>
          <p:nvSpPr>
            <p:cNvPr id="1131565" name="Line 45"/>
            <p:cNvSpPr>
              <a:spLocks noChangeShapeType="1"/>
            </p:cNvSpPr>
            <p:nvPr/>
          </p:nvSpPr>
          <p:spPr bwMode="auto">
            <a:xfrm>
              <a:off x="5404" y="3456"/>
              <a:ext cx="88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66" name="Line 46"/>
            <p:cNvSpPr>
              <a:spLocks noChangeShapeType="1"/>
            </p:cNvSpPr>
            <p:nvPr/>
          </p:nvSpPr>
          <p:spPr bwMode="auto">
            <a:xfrm flipH="1" flipV="1">
              <a:off x="5348" y="3404"/>
              <a:ext cx="56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67" name="Line 47"/>
            <p:cNvSpPr>
              <a:spLocks noChangeShapeType="1"/>
            </p:cNvSpPr>
            <p:nvPr/>
          </p:nvSpPr>
          <p:spPr bwMode="auto">
            <a:xfrm flipV="1">
              <a:off x="5356" y="3452"/>
              <a:ext cx="40" cy="56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31568" name="Oval 48"/>
          <p:cNvSpPr>
            <a:spLocks noChangeArrowheads="1"/>
          </p:cNvSpPr>
          <p:nvPr/>
        </p:nvSpPr>
        <p:spPr bwMode="auto">
          <a:xfrm rot="-5400000">
            <a:off x="4523582" y="3178969"/>
            <a:ext cx="204787" cy="2444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69" name="Rectangle 49"/>
          <p:cNvSpPr>
            <a:spLocks noChangeArrowheads="1"/>
          </p:cNvSpPr>
          <p:nvPr/>
        </p:nvSpPr>
        <p:spPr bwMode="auto">
          <a:xfrm>
            <a:off x="4552950" y="3048000"/>
            <a:ext cx="147638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0" name="Oval 50"/>
          <p:cNvSpPr>
            <a:spLocks noChangeArrowheads="1"/>
          </p:cNvSpPr>
          <p:nvPr/>
        </p:nvSpPr>
        <p:spPr bwMode="auto">
          <a:xfrm rot="-5400000">
            <a:off x="3609182" y="4779169"/>
            <a:ext cx="204787" cy="2444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1" name="Rectangle 51"/>
          <p:cNvSpPr>
            <a:spLocks noChangeArrowheads="1"/>
          </p:cNvSpPr>
          <p:nvPr/>
        </p:nvSpPr>
        <p:spPr bwMode="auto">
          <a:xfrm>
            <a:off x="3638550" y="4648200"/>
            <a:ext cx="147638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2" name="Oval 52"/>
          <p:cNvSpPr>
            <a:spLocks noChangeArrowheads="1"/>
          </p:cNvSpPr>
          <p:nvPr/>
        </p:nvSpPr>
        <p:spPr bwMode="auto">
          <a:xfrm rot="-5400000">
            <a:off x="3913982" y="3864769"/>
            <a:ext cx="204787" cy="2444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3" name="Rectangle 53"/>
          <p:cNvSpPr>
            <a:spLocks noChangeArrowheads="1"/>
          </p:cNvSpPr>
          <p:nvPr/>
        </p:nvSpPr>
        <p:spPr bwMode="auto">
          <a:xfrm>
            <a:off x="3943350" y="3733800"/>
            <a:ext cx="147638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4" name="Oval 54"/>
          <p:cNvSpPr>
            <a:spLocks noChangeArrowheads="1"/>
          </p:cNvSpPr>
          <p:nvPr/>
        </p:nvSpPr>
        <p:spPr bwMode="auto">
          <a:xfrm rot="-5400000">
            <a:off x="3685382" y="3483769"/>
            <a:ext cx="204787" cy="2444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5" name="Rectangle 55"/>
          <p:cNvSpPr>
            <a:spLocks noChangeArrowheads="1"/>
          </p:cNvSpPr>
          <p:nvPr/>
        </p:nvSpPr>
        <p:spPr bwMode="auto">
          <a:xfrm>
            <a:off x="3714750" y="3352800"/>
            <a:ext cx="147638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6" name="Oval 56"/>
          <p:cNvSpPr>
            <a:spLocks noChangeArrowheads="1"/>
          </p:cNvSpPr>
          <p:nvPr/>
        </p:nvSpPr>
        <p:spPr bwMode="auto">
          <a:xfrm rot="-5400000">
            <a:off x="3304382" y="3864769"/>
            <a:ext cx="204787" cy="2444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7" name="Rectangle 57"/>
          <p:cNvSpPr>
            <a:spLocks noChangeArrowheads="1"/>
          </p:cNvSpPr>
          <p:nvPr/>
        </p:nvSpPr>
        <p:spPr bwMode="auto">
          <a:xfrm>
            <a:off x="3333750" y="3733800"/>
            <a:ext cx="147638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8" name="Oval 58"/>
          <p:cNvSpPr>
            <a:spLocks noChangeArrowheads="1"/>
          </p:cNvSpPr>
          <p:nvPr/>
        </p:nvSpPr>
        <p:spPr bwMode="auto">
          <a:xfrm rot="-5400000">
            <a:off x="4218782" y="3559969"/>
            <a:ext cx="204787" cy="2444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579" name="Rectangle 59"/>
          <p:cNvSpPr>
            <a:spLocks noChangeArrowheads="1"/>
          </p:cNvSpPr>
          <p:nvPr/>
        </p:nvSpPr>
        <p:spPr bwMode="auto">
          <a:xfrm>
            <a:off x="4248150" y="3429000"/>
            <a:ext cx="147638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 rot="-5400000">
            <a:off x="1629569" y="4745831"/>
            <a:ext cx="230188" cy="187325"/>
            <a:chOff x="3716" y="3380"/>
            <a:chExt cx="152" cy="104"/>
          </a:xfrm>
        </p:grpSpPr>
        <p:sp>
          <p:nvSpPr>
            <p:cNvPr id="1131581" name="Line 61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82" name="Line 62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83" name="Line 63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 rot="-5400000">
            <a:off x="2272507" y="3221831"/>
            <a:ext cx="230188" cy="187325"/>
            <a:chOff x="3716" y="3380"/>
            <a:chExt cx="152" cy="104"/>
          </a:xfrm>
        </p:grpSpPr>
        <p:sp>
          <p:nvSpPr>
            <p:cNvPr id="1131585" name="Line 65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86" name="Line 66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87" name="Line 67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 rot="-5400000">
            <a:off x="1662907" y="3602831"/>
            <a:ext cx="230188" cy="187325"/>
            <a:chOff x="3716" y="3380"/>
            <a:chExt cx="152" cy="104"/>
          </a:xfrm>
        </p:grpSpPr>
        <p:sp>
          <p:nvSpPr>
            <p:cNvPr id="1131589" name="Line 69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90" name="Line 70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91" name="Line 71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" name="Group 72"/>
          <p:cNvGrpSpPr>
            <a:grpSpLocks/>
          </p:cNvGrpSpPr>
          <p:nvPr/>
        </p:nvGrpSpPr>
        <p:grpSpPr bwMode="auto">
          <a:xfrm rot="-5400000">
            <a:off x="1967707" y="3221831"/>
            <a:ext cx="230188" cy="187325"/>
            <a:chOff x="3716" y="3380"/>
            <a:chExt cx="152" cy="104"/>
          </a:xfrm>
        </p:grpSpPr>
        <p:sp>
          <p:nvSpPr>
            <p:cNvPr id="1131593" name="Line 73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94" name="Line 74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95" name="Line 75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 rot="-5400000">
            <a:off x="1586707" y="3069431"/>
            <a:ext cx="230188" cy="187325"/>
            <a:chOff x="3716" y="3380"/>
            <a:chExt cx="152" cy="104"/>
          </a:xfrm>
        </p:grpSpPr>
        <p:sp>
          <p:nvSpPr>
            <p:cNvPr id="1131597" name="Line 77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98" name="Line 78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599" name="Line 79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2598738" y="3276600"/>
            <a:ext cx="230187" cy="187325"/>
            <a:chOff x="3716" y="3380"/>
            <a:chExt cx="152" cy="104"/>
          </a:xfrm>
        </p:grpSpPr>
        <p:sp>
          <p:nvSpPr>
            <p:cNvPr id="1131601" name="Line 81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02" name="Line 82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03" name="Line 83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 rot="-10800000">
            <a:off x="1379538" y="3657600"/>
            <a:ext cx="230187" cy="187325"/>
            <a:chOff x="3716" y="3380"/>
            <a:chExt cx="152" cy="104"/>
          </a:xfrm>
        </p:grpSpPr>
        <p:sp>
          <p:nvSpPr>
            <p:cNvPr id="1131605" name="Line 85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06" name="Line 86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07" name="Line 87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 rot="-10800000">
            <a:off x="1912938" y="3886200"/>
            <a:ext cx="230187" cy="187325"/>
            <a:chOff x="3716" y="3380"/>
            <a:chExt cx="152" cy="104"/>
          </a:xfrm>
        </p:grpSpPr>
        <p:sp>
          <p:nvSpPr>
            <p:cNvPr id="1131609" name="Line 89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10" name="Line 90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11" name="Line 91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" name="Group 92"/>
          <p:cNvGrpSpPr>
            <a:grpSpLocks/>
          </p:cNvGrpSpPr>
          <p:nvPr/>
        </p:nvGrpSpPr>
        <p:grpSpPr bwMode="auto">
          <a:xfrm rot="-10800000">
            <a:off x="2598738" y="3581400"/>
            <a:ext cx="230187" cy="187325"/>
            <a:chOff x="3716" y="3380"/>
            <a:chExt cx="152" cy="104"/>
          </a:xfrm>
        </p:grpSpPr>
        <p:sp>
          <p:nvSpPr>
            <p:cNvPr id="1131613" name="Line 93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14" name="Line 94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15" name="Line 95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989138" y="3429000"/>
            <a:ext cx="230187" cy="187325"/>
            <a:chOff x="3716" y="3380"/>
            <a:chExt cx="152" cy="104"/>
          </a:xfrm>
        </p:grpSpPr>
        <p:sp>
          <p:nvSpPr>
            <p:cNvPr id="1131617" name="Line 97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18" name="Line 98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19" name="Line 99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" name="Group 100"/>
          <p:cNvGrpSpPr>
            <a:grpSpLocks/>
          </p:cNvGrpSpPr>
          <p:nvPr/>
        </p:nvGrpSpPr>
        <p:grpSpPr bwMode="auto">
          <a:xfrm>
            <a:off x="1608138" y="3352800"/>
            <a:ext cx="230187" cy="187325"/>
            <a:chOff x="3716" y="3380"/>
            <a:chExt cx="152" cy="104"/>
          </a:xfrm>
        </p:grpSpPr>
        <p:sp>
          <p:nvSpPr>
            <p:cNvPr id="1131621" name="Line 101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22" name="Line 102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23" name="Line 103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1" name="Group 104"/>
          <p:cNvGrpSpPr>
            <a:grpSpLocks/>
          </p:cNvGrpSpPr>
          <p:nvPr/>
        </p:nvGrpSpPr>
        <p:grpSpPr bwMode="auto">
          <a:xfrm>
            <a:off x="2446338" y="3886200"/>
            <a:ext cx="230187" cy="187325"/>
            <a:chOff x="3716" y="3380"/>
            <a:chExt cx="152" cy="104"/>
          </a:xfrm>
        </p:grpSpPr>
        <p:sp>
          <p:nvSpPr>
            <p:cNvPr id="1131625" name="Line 105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26" name="Line 106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27" name="Line 107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31628" name="Oval 108"/>
          <p:cNvSpPr>
            <a:spLocks noChangeArrowheads="1"/>
          </p:cNvSpPr>
          <p:nvPr/>
        </p:nvSpPr>
        <p:spPr bwMode="auto">
          <a:xfrm>
            <a:off x="1455738" y="3429000"/>
            <a:ext cx="1600200" cy="457200"/>
          </a:xfrm>
          <a:prstGeom prst="ellips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629" name="Rectangle 109"/>
          <p:cNvSpPr>
            <a:spLocks noChangeArrowheads="1"/>
          </p:cNvSpPr>
          <p:nvPr/>
        </p:nvSpPr>
        <p:spPr bwMode="auto">
          <a:xfrm>
            <a:off x="5284788" y="4770438"/>
            <a:ext cx="147637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630" name="Rectangle 110"/>
          <p:cNvSpPr>
            <a:spLocks noChangeArrowheads="1"/>
          </p:cNvSpPr>
          <p:nvPr/>
        </p:nvSpPr>
        <p:spPr bwMode="auto">
          <a:xfrm>
            <a:off x="5494338" y="3886200"/>
            <a:ext cx="147637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631" name="Rectangle 111"/>
          <p:cNvSpPr>
            <a:spLocks noChangeArrowheads="1"/>
          </p:cNvSpPr>
          <p:nvPr/>
        </p:nvSpPr>
        <p:spPr bwMode="auto">
          <a:xfrm>
            <a:off x="5951538" y="3276600"/>
            <a:ext cx="147637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632" name="Rectangle 112"/>
          <p:cNvSpPr>
            <a:spLocks noChangeArrowheads="1"/>
          </p:cNvSpPr>
          <p:nvPr/>
        </p:nvSpPr>
        <p:spPr bwMode="auto">
          <a:xfrm>
            <a:off x="5113338" y="3962400"/>
            <a:ext cx="147637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633" name="Rectangle 113"/>
          <p:cNvSpPr>
            <a:spLocks noChangeArrowheads="1"/>
          </p:cNvSpPr>
          <p:nvPr/>
        </p:nvSpPr>
        <p:spPr bwMode="auto">
          <a:xfrm>
            <a:off x="5341938" y="3657600"/>
            <a:ext cx="147637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634" name="Rectangle 114"/>
          <p:cNvSpPr>
            <a:spLocks noChangeArrowheads="1"/>
          </p:cNvSpPr>
          <p:nvPr/>
        </p:nvSpPr>
        <p:spPr bwMode="auto">
          <a:xfrm>
            <a:off x="5570538" y="3276600"/>
            <a:ext cx="147637" cy="139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31635" name="Rectangle 115"/>
          <p:cNvSpPr>
            <a:spLocks noGrp="1" noChangeArrowheads="1"/>
          </p:cNvSpPr>
          <p:nvPr>
            <p:ph type="title"/>
          </p:nvPr>
        </p:nvSpPr>
        <p:spPr>
          <a:xfrm>
            <a:off x="576642" y="71414"/>
            <a:ext cx="82066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Immunochromatography</a:t>
            </a:r>
            <a:r>
              <a:rPr lang="en-US" dirty="0" smtClean="0"/>
              <a:t> (tri-line test)</a:t>
            </a:r>
            <a:endParaRPr lang="en-US" dirty="0"/>
          </a:p>
        </p:txBody>
      </p:sp>
      <p:grpSp>
        <p:nvGrpSpPr>
          <p:cNvPr id="22" name="Group 116"/>
          <p:cNvGrpSpPr>
            <a:grpSpLocks/>
          </p:cNvGrpSpPr>
          <p:nvPr/>
        </p:nvGrpSpPr>
        <p:grpSpPr bwMode="auto">
          <a:xfrm rot="-5400000">
            <a:off x="1883569" y="4898231"/>
            <a:ext cx="230188" cy="187325"/>
            <a:chOff x="3716" y="3380"/>
            <a:chExt cx="152" cy="104"/>
          </a:xfrm>
        </p:grpSpPr>
        <p:sp>
          <p:nvSpPr>
            <p:cNvPr id="1131637" name="Line 117"/>
            <p:cNvSpPr>
              <a:spLocks noChangeShapeType="1"/>
            </p:cNvSpPr>
            <p:nvPr/>
          </p:nvSpPr>
          <p:spPr bwMode="auto">
            <a:xfrm flipH="1">
              <a:off x="3716" y="3432"/>
              <a:ext cx="104" cy="0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38" name="Line 118"/>
            <p:cNvSpPr>
              <a:spLocks noChangeShapeType="1"/>
            </p:cNvSpPr>
            <p:nvPr/>
          </p:nvSpPr>
          <p:spPr bwMode="auto">
            <a:xfrm flipV="1">
              <a:off x="3820" y="3380"/>
              <a:ext cx="40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1639" name="Line 119"/>
            <p:cNvSpPr>
              <a:spLocks noChangeShapeType="1"/>
            </p:cNvSpPr>
            <p:nvPr/>
          </p:nvSpPr>
          <p:spPr bwMode="auto">
            <a:xfrm flipH="1" flipV="1">
              <a:off x="3812" y="3428"/>
              <a:ext cx="56" cy="56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="" xmlns:p14="http://schemas.microsoft.com/office/powerpoint/2010/main" val="333631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Tests Based on Immunochromatography</a:t>
            </a:r>
          </a:p>
        </p:txBody>
      </p:sp>
      <p:pic>
        <p:nvPicPr>
          <p:cNvPr id="29" name="Picture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3507" y="2314524"/>
            <a:ext cx="2961745" cy="2514600"/>
          </a:xfrm>
          <a:prstGeom prst="rect">
            <a:avLst/>
          </a:prstGeom>
          <a:noFill/>
        </p:spPr>
      </p:pic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>
          <a:xfrm>
            <a:off x="4621834" y="2057400"/>
            <a:ext cx="3803993" cy="41148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133572" name="Text Box 4"/>
          <p:cNvSpPr txBox="1">
            <a:spLocks noChangeArrowheads="1"/>
          </p:cNvSpPr>
          <p:nvPr/>
        </p:nvSpPr>
        <p:spPr bwMode="auto">
          <a:xfrm>
            <a:off x="4343400" y="4800600"/>
            <a:ext cx="17526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>
                <a:solidFill>
                  <a:srgbClr val="FFD911"/>
                </a:solidFill>
                <a:latin typeface="Arial" charset="0"/>
              </a:rPr>
              <a:t>Sample pad</a:t>
            </a:r>
          </a:p>
        </p:txBody>
      </p:sp>
      <p:sp>
        <p:nvSpPr>
          <p:cNvPr id="1133573" name="AutoShape 5"/>
          <p:cNvSpPr>
            <a:spLocks noChangeAspect="1" noChangeArrowheads="1" noTextEdit="1"/>
          </p:cNvSpPr>
          <p:nvPr/>
        </p:nvSpPr>
        <p:spPr bwMode="auto">
          <a:xfrm>
            <a:off x="4876800" y="1905000"/>
            <a:ext cx="4267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15088" y="2255838"/>
            <a:ext cx="227012" cy="2930525"/>
            <a:chOff x="4041" y="1421"/>
            <a:chExt cx="143" cy="1846"/>
          </a:xfrm>
        </p:grpSpPr>
        <p:sp>
          <p:nvSpPr>
            <p:cNvPr id="1133575" name="Rectangle 7"/>
            <p:cNvSpPr>
              <a:spLocks noChangeArrowheads="1"/>
            </p:cNvSpPr>
            <p:nvPr/>
          </p:nvSpPr>
          <p:spPr bwMode="auto">
            <a:xfrm>
              <a:off x="4041" y="1421"/>
              <a:ext cx="143" cy="18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3576" name="Rectangle 8"/>
            <p:cNvSpPr>
              <a:spLocks noChangeArrowheads="1"/>
            </p:cNvSpPr>
            <p:nvPr/>
          </p:nvSpPr>
          <p:spPr bwMode="auto">
            <a:xfrm>
              <a:off x="4041" y="1421"/>
              <a:ext cx="143" cy="184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33577" name="Line 9"/>
          <p:cNvSpPr>
            <a:spLocks noChangeShapeType="1"/>
          </p:cNvSpPr>
          <p:nvPr/>
        </p:nvSpPr>
        <p:spPr bwMode="auto">
          <a:xfrm>
            <a:off x="7531100" y="2255838"/>
            <a:ext cx="1588" cy="29305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440613" y="4575175"/>
            <a:ext cx="100012" cy="611188"/>
            <a:chOff x="4687" y="2882"/>
            <a:chExt cx="63" cy="385"/>
          </a:xfrm>
        </p:grpSpPr>
        <p:sp>
          <p:nvSpPr>
            <p:cNvPr id="1133579" name="Rectangle 11"/>
            <p:cNvSpPr>
              <a:spLocks noChangeArrowheads="1"/>
            </p:cNvSpPr>
            <p:nvPr/>
          </p:nvSpPr>
          <p:spPr bwMode="auto">
            <a:xfrm>
              <a:off x="4687" y="2882"/>
              <a:ext cx="60" cy="3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pic>
          <p:nvPicPr>
            <p:cNvPr id="1133580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0" y="2885"/>
              <a:ext cx="60" cy="38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33581" name="Rectangle 13"/>
            <p:cNvSpPr>
              <a:spLocks noChangeArrowheads="1"/>
            </p:cNvSpPr>
            <p:nvPr/>
          </p:nvSpPr>
          <p:spPr bwMode="auto">
            <a:xfrm>
              <a:off x="4687" y="2882"/>
              <a:ext cx="60" cy="3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3582" name="Rectangle 14"/>
            <p:cNvSpPr>
              <a:spLocks noChangeArrowheads="1"/>
            </p:cNvSpPr>
            <p:nvPr/>
          </p:nvSpPr>
          <p:spPr bwMode="auto">
            <a:xfrm>
              <a:off x="4690" y="2885"/>
              <a:ext cx="60" cy="382"/>
            </a:xfrm>
            <a:prstGeom prst="rect">
              <a:avLst/>
            </a:prstGeom>
            <a:solidFill>
              <a:srgbClr val="FF6600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33583" name="Line 15"/>
          <p:cNvSpPr>
            <a:spLocks noChangeShapeType="1"/>
          </p:cNvSpPr>
          <p:nvPr/>
        </p:nvSpPr>
        <p:spPr bwMode="auto">
          <a:xfrm>
            <a:off x="6415088" y="3552825"/>
            <a:ext cx="227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584" name="Line 16"/>
          <p:cNvSpPr>
            <a:spLocks noChangeShapeType="1"/>
          </p:cNvSpPr>
          <p:nvPr/>
        </p:nvSpPr>
        <p:spPr bwMode="auto">
          <a:xfrm>
            <a:off x="6415088" y="3121025"/>
            <a:ext cx="227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410325" y="4575175"/>
            <a:ext cx="231775" cy="611188"/>
            <a:chOff x="4038" y="2882"/>
            <a:chExt cx="146" cy="385"/>
          </a:xfrm>
        </p:grpSpPr>
        <p:sp>
          <p:nvSpPr>
            <p:cNvPr id="1133586" name="Rectangle 18"/>
            <p:cNvSpPr>
              <a:spLocks noChangeArrowheads="1"/>
            </p:cNvSpPr>
            <p:nvPr/>
          </p:nvSpPr>
          <p:spPr bwMode="auto">
            <a:xfrm>
              <a:off x="4038" y="2882"/>
              <a:ext cx="143" cy="3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pic>
          <p:nvPicPr>
            <p:cNvPr id="1133587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41" y="2885"/>
              <a:ext cx="143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3588" name="Rectangle 20"/>
            <p:cNvSpPr>
              <a:spLocks noChangeArrowheads="1"/>
            </p:cNvSpPr>
            <p:nvPr/>
          </p:nvSpPr>
          <p:spPr bwMode="auto">
            <a:xfrm>
              <a:off x="4038" y="2882"/>
              <a:ext cx="143" cy="3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3589" name="Rectangle 21"/>
            <p:cNvSpPr>
              <a:spLocks noChangeArrowheads="1"/>
            </p:cNvSpPr>
            <p:nvPr/>
          </p:nvSpPr>
          <p:spPr bwMode="auto">
            <a:xfrm>
              <a:off x="4041" y="2885"/>
              <a:ext cx="143" cy="38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33590" name="Rectangle 22"/>
          <p:cNvSpPr>
            <a:spLocks noChangeArrowheads="1"/>
          </p:cNvSpPr>
          <p:nvPr/>
        </p:nvSpPr>
        <p:spPr bwMode="auto">
          <a:xfrm>
            <a:off x="5038725" y="34718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CC00"/>
                </a:solidFill>
                <a:latin typeface="Arial" charset="0"/>
              </a:rPr>
              <a:t>HIV Antigen</a:t>
            </a:r>
            <a:endParaRPr lang="en-US" sz="2000">
              <a:latin typeface="Arial" charset="0"/>
            </a:endParaRPr>
          </a:p>
        </p:txBody>
      </p:sp>
      <p:sp>
        <p:nvSpPr>
          <p:cNvPr id="1133591" name="Rectangle 23"/>
          <p:cNvSpPr>
            <a:spLocks noChangeArrowheads="1"/>
          </p:cNvSpPr>
          <p:nvPr/>
        </p:nvSpPr>
        <p:spPr bwMode="auto">
          <a:xfrm>
            <a:off x="5399088" y="2974975"/>
            <a:ext cx="81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CC00"/>
                </a:solidFill>
                <a:latin typeface="Arial" charset="0"/>
              </a:rPr>
              <a:t>Control</a:t>
            </a:r>
            <a:endParaRPr lang="en-US" sz="2000">
              <a:latin typeface="Arial" charset="0"/>
            </a:endParaRPr>
          </a:p>
        </p:txBody>
      </p:sp>
      <p:sp>
        <p:nvSpPr>
          <p:cNvPr id="1133592" name="Line 24"/>
          <p:cNvSpPr>
            <a:spLocks noChangeShapeType="1"/>
          </p:cNvSpPr>
          <p:nvPr/>
        </p:nvSpPr>
        <p:spPr bwMode="auto">
          <a:xfrm flipV="1">
            <a:off x="8077200" y="31242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33593" name="Text Box 25"/>
          <p:cNvSpPr txBox="1">
            <a:spLocks noChangeArrowheads="1"/>
          </p:cNvSpPr>
          <p:nvPr/>
        </p:nvSpPr>
        <p:spPr bwMode="auto">
          <a:xfrm>
            <a:off x="6781800" y="5181600"/>
            <a:ext cx="23622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Specimen Flow</a:t>
            </a: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691680" y="4846637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2411760" y="4826972"/>
            <a:ext cx="45719" cy="1371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2819400" y="4913799"/>
            <a:ext cx="60960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1111216" y="5958604"/>
            <a:ext cx="129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Sample Pad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828800" y="61722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Test  line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29000" y="5943600"/>
            <a:ext cx="122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Control 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207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3124200"/>
            <a:ext cx="360363" cy="719138"/>
            <a:chOff x="2640" y="1440"/>
            <a:chExt cx="912" cy="2160"/>
          </a:xfrm>
        </p:grpSpPr>
        <p:sp>
          <p:nvSpPr>
            <p:cNvPr id="1139715" name="AutoShape 3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FEE7F2"/>
                </a:gs>
                <a:gs pos="8999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16" name="AutoShape 4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FEE7F2"/>
                </a:gs>
                <a:gs pos="8999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17" name="AutoShape 5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FEE7F2"/>
                </a:gs>
                <a:gs pos="8999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17732292">
            <a:off x="3227387" y="3249613"/>
            <a:ext cx="360363" cy="719138"/>
            <a:chOff x="2640" y="1440"/>
            <a:chExt cx="912" cy="2160"/>
          </a:xfrm>
        </p:grpSpPr>
        <p:sp>
          <p:nvSpPr>
            <p:cNvPr id="1139719" name="AutoShape 7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20" name="AutoShape 8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21" name="AutoShape 9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8605387">
            <a:off x="4370387" y="5002213"/>
            <a:ext cx="360363" cy="719138"/>
            <a:chOff x="2640" y="1440"/>
            <a:chExt cx="912" cy="2160"/>
          </a:xfrm>
        </p:grpSpPr>
        <p:sp>
          <p:nvSpPr>
            <p:cNvPr id="1139723" name="AutoShape 11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24" name="AutoShape 12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25" name="AutoShape 13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 rot="16997031">
            <a:off x="7875587" y="3097213"/>
            <a:ext cx="360363" cy="719138"/>
            <a:chOff x="2640" y="1440"/>
            <a:chExt cx="912" cy="2160"/>
          </a:xfrm>
        </p:grpSpPr>
        <p:sp>
          <p:nvSpPr>
            <p:cNvPr id="1139727" name="AutoShape 15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28" name="AutoShape 16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29" name="AutoShape 17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4771609">
            <a:off x="2590800" y="3657600"/>
            <a:ext cx="727075" cy="727075"/>
            <a:chOff x="1296" y="1488"/>
            <a:chExt cx="1968" cy="1824"/>
          </a:xfrm>
        </p:grpSpPr>
        <p:sp>
          <p:nvSpPr>
            <p:cNvPr id="1139731" name="Oval 19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32" name="AutoShape 20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33" name="AutoShape 21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34" name="AutoShape 22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35" name="AutoShape 23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36" name="AutoShape 24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37" name="AutoShape 25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38" name="AutoShape 26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39" name="AutoShape 27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40" name="AutoShape 28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41" name="AutoShape 29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42" name="AutoShape 30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43" name="AutoShape 31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44" name="AutoShape 32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45" name="AutoShape 33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46" name="AutoShape 34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524000" y="2895600"/>
            <a:ext cx="727075" cy="727075"/>
            <a:chOff x="1296" y="1488"/>
            <a:chExt cx="1968" cy="1824"/>
          </a:xfrm>
        </p:grpSpPr>
        <p:sp>
          <p:nvSpPr>
            <p:cNvPr id="1139748" name="Oval 36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49" name="AutoShape 37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0" name="AutoShape 38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1" name="AutoShape 39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2" name="AutoShape 40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3" name="AutoShape 41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4" name="AutoShape 42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5" name="AutoShape 43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6" name="AutoShape 44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7" name="AutoShape 45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8" name="AutoShape 46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59" name="AutoShape 47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60" name="AutoShape 48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61" name="AutoShape 49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62" name="AutoShape 50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63" name="AutoShape 51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 rot="3276474">
            <a:off x="3505200" y="4724400"/>
            <a:ext cx="727075" cy="727075"/>
            <a:chOff x="1296" y="1488"/>
            <a:chExt cx="1968" cy="1824"/>
          </a:xfrm>
        </p:grpSpPr>
        <p:sp>
          <p:nvSpPr>
            <p:cNvPr id="1139765" name="Oval 53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66" name="AutoShape 54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67" name="AutoShape 55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68" name="AutoShape 56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69" name="AutoShape 57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0" name="AutoShape 58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1" name="AutoShape 59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2" name="AutoShape 60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3" name="AutoShape 61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4" name="AutoShape 62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5" name="AutoShape 63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6" name="AutoShape 64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7" name="AutoShape 65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8" name="AutoShape 66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79" name="AutoShape 67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80" name="AutoShape 68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4419600" y="4343400"/>
            <a:ext cx="727075" cy="727075"/>
            <a:chOff x="1296" y="1488"/>
            <a:chExt cx="1968" cy="1824"/>
          </a:xfrm>
        </p:grpSpPr>
        <p:sp>
          <p:nvSpPr>
            <p:cNvPr id="1139782" name="Oval 70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83" name="AutoShape 71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84" name="AutoShape 72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85" name="AutoShape 73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86" name="AutoShape 74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87" name="AutoShape 75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88" name="AutoShape 76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89" name="AutoShape 77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90" name="AutoShape 78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91" name="AutoShape 79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92" name="AutoShape 80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93" name="AutoShape 81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94" name="AutoShape 82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95" name="AutoShape 83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96" name="AutoShape 84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797" name="AutoShape 85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" name="Group 86"/>
          <p:cNvGrpSpPr>
            <a:grpSpLocks/>
          </p:cNvGrpSpPr>
          <p:nvPr/>
        </p:nvGrpSpPr>
        <p:grpSpPr bwMode="auto">
          <a:xfrm rot="4871802">
            <a:off x="5181600" y="4953000"/>
            <a:ext cx="727075" cy="727075"/>
            <a:chOff x="1296" y="1488"/>
            <a:chExt cx="1968" cy="1824"/>
          </a:xfrm>
        </p:grpSpPr>
        <p:sp>
          <p:nvSpPr>
            <p:cNvPr id="1139799" name="Oval 87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0" name="AutoShape 88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1" name="AutoShape 89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2" name="AutoShape 90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3" name="AutoShape 91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4" name="AutoShape 92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5" name="AutoShape 93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6" name="AutoShape 94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7" name="AutoShape 95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8" name="AutoShape 96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09" name="AutoShape 97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10" name="AutoShape 98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11" name="AutoShape 99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12" name="AutoShape 100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13" name="AutoShape 101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14" name="AutoShape 102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6324600" y="4419600"/>
            <a:ext cx="727075" cy="727075"/>
            <a:chOff x="1296" y="1488"/>
            <a:chExt cx="1968" cy="1824"/>
          </a:xfrm>
        </p:grpSpPr>
        <p:sp>
          <p:nvSpPr>
            <p:cNvPr id="1139816" name="Oval 104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17" name="AutoShape 105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18" name="AutoShape 106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19" name="AutoShape 107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0" name="AutoShape 108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1" name="AutoShape 109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2" name="AutoShape 110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3" name="AutoShape 111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4" name="AutoShape 112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5" name="AutoShape 113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6" name="AutoShape 114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7" name="AutoShape 115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8" name="AutoShape 116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29" name="AutoShape 117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30" name="AutoShape 118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31" name="AutoShape 119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4038600" y="2819400"/>
            <a:ext cx="727075" cy="727075"/>
            <a:chOff x="1296" y="1488"/>
            <a:chExt cx="1968" cy="1824"/>
          </a:xfrm>
        </p:grpSpPr>
        <p:sp>
          <p:nvSpPr>
            <p:cNvPr id="1139833" name="Oval 121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34" name="AutoShape 122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35" name="AutoShape 123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36" name="AutoShape 124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37" name="AutoShape 125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38" name="AutoShape 126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39" name="AutoShape 127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40" name="AutoShape 128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41" name="AutoShape 129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42" name="AutoShape 130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43" name="AutoShape 131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44" name="AutoShape 132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45" name="AutoShape 133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46" name="AutoShape 134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47" name="AutoShape 135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48" name="AutoShape 136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" name="Group 137"/>
          <p:cNvGrpSpPr>
            <a:grpSpLocks/>
          </p:cNvGrpSpPr>
          <p:nvPr/>
        </p:nvGrpSpPr>
        <p:grpSpPr bwMode="auto">
          <a:xfrm>
            <a:off x="2667000" y="2743200"/>
            <a:ext cx="727075" cy="727075"/>
            <a:chOff x="1296" y="1488"/>
            <a:chExt cx="1968" cy="1824"/>
          </a:xfrm>
        </p:grpSpPr>
        <p:sp>
          <p:nvSpPr>
            <p:cNvPr id="1139850" name="Oval 138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51" name="AutoShape 139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52" name="AutoShape 140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53" name="AutoShape 141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54" name="AutoShape 142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55" name="AutoShape 143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56" name="AutoShape 144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57" name="AutoShape 145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58" name="AutoShape 146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59" name="AutoShape 147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60" name="AutoShape 148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61" name="AutoShape 149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62" name="AutoShape 150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63" name="AutoShape 151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64" name="AutoShape 152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65" name="AutoShape 153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" name="Group 154"/>
          <p:cNvGrpSpPr>
            <a:grpSpLocks/>
          </p:cNvGrpSpPr>
          <p:nvPr/>
        </p:nvGrpSpPr>
        <p:grpSpPr bwMode="auto">
          <a:xfrm rot="-1258876">
            <a:off x="4724400" y="3200400"/>
            <a:ext cx="360363" cy="719138"/>
            <a:chOff x="2640" y="1440"/>
            <a:chExt cx="912" cy="2160"/>
          </a:xfrm>
        </p:grpSpPr>
        <p:sp>
          <p:nvSpPr>
            <p:cNvPr id="1139867" name="AutoShape 155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68" name="AutoShape 156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69" name="AutoShape 157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" name="Group 158"/>
          <p:cNvGrpSpPr>
            <a:grpSpLocks/>
          </p:cNvGrpSpPr>
          <p:nvPr/>
        </p:nvGrpSpPr>
        <p:grpSpPr bwMode="auto">
          <a:xfrm rot="15349187">
            <a:off x="7799387" y="5230813"/>
            <a:ext cx="360363" cy="719138"/>
            <a:chOff x="2640" y="1440"/>
            <a:chExt cx="912" cy="2160"/>
          </a:xfrm>
        </p:grpSpPr>
        <p:sp>
          <p:nvSpPr>
            <p:cNvPr id="1139871" name="AutoShape 159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72" name="AutoShape 160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73" name="AutoShape 161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" name="Group 162"/>
          <p:cNvGrpSpPr>
            <a:grpSpLocks/>
          </p:cNvGrpSpPr>
          <p:nvPr/>
        </p:nvGrpSpPr>
        <p:grpSpPr bwMode="auto">
          <a:xfrm rot="34586565">
            <a:off x="7086600" y="4419600"/>
            <a:ext cx="360363" cy="719138"/>
            <a:chOff x="2640" y="1440"/>
            <a:chExt cx="912" cy="2160"/>
          </a:xfrm>
        </p:grpSpPr>
        <p:sp>
          <p:nvSpPr>
            <p:cNvPr id="1139875" name="AutoShape 163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76" name="AutoShape 164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77" name="AutoShape 165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" name="Group 166"/>
          <p:cNvGrpSpPr>
            <a:grpSpLocks/>
          </p:cNvGrpSpPr>
          <p:nvPr/>
        </p:nvGrpSpPr>
        <p:grpSpPr bwMode="auto">
          <a:xfrm rot="34774274">
            <a:off x="5791200" y="2362200"/>
            <a:ext cx="360363" cy="719138"/>
            <a:chOff x="2640" y="1440"/>
            <a:chExt cx="912" cy="2160"/>
          </a:xfrm>
        </p:grpSpPr>
        <p:sp>
          <p:nvSpPr>
            <p:cNvPr id="1139879" name="AutoShape 167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80" name="AutoShape 168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81" name="AutoShape 169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" name="Group 170"/>
          <p:cNvGrpSpPr>
            <a:grpSpLocks/>
          </p:cNvGrpSpPr>
          <p:nvPr/>
        </p:nvGrpSpPr>
        <p:grpSpPr bwMode="auto">
          <a:xfrm>
            <a:off x="7010400" y="5791200"/>
            <a:ext cx="360363" cy="719138"/>
            <a:chOff x="2640" y="1440"/>
            <a:chExt cx="912" cy="2160"/>
          </a:xfrm>
        </p:grpSpPr>
        <p:sp>
          <p:nvSpPr>
            <p:cNvPr id="1139883" name="AutoShape 171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FEE7F2"/>
                </a:gs>
                <a:gs pos="8999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84" name="AutoShape 172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FEE7F2"/>
                </a:gs>
                <a:gs pos="8999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85" name="AutoShape 173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FEE7F2"/>
                </a:gs>
                <a:gs pos="8999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" name="Group 174"/>
          <p:cNvGrpSpPr>
            <a:grpSpLocks/>
          </p:cNvGrpSpPr>
          <p:nvPr/>
        </p:nvGrpSpPr>
        <p:grpSpPr bwMode="auto">
          <a:xfrm rot="13724504">
            <a:off x="5360987" y="4164013"/>
            <a:ext cx="360363" cy="719138"/>
            <a:chOff x="2640" y="1440"/>
            <a:chExt cx="912" cy="2160"/>
          </a:xfrm>
        </p:grpSpPr>
        <p:sp>
          <p:nvSpPr>
            <p:cNvPr id="1139887" name="AutoShape 175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FEE7F2"/>
                </a:gs>
                <a:gs pos="8999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88" name="AutoShape 176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FEE7F2"/>
                </a:gs>
                <a:gs pos="8999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89" name="AutoShape 177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FEE7F2"/>
                </a:gs>
                <a:gs pos="8999">
                  <a:srgbClr val="FBD49C"/>
                </a:gs>
                <a:gs pos="19500">
                  <a:srgbClr val="FBA97D"/>
                </a:gs>
                <a:gs pos="32000">
                  <a:srgbClr val="FAC77D"/>
                </a:gs>
                <a:gs pos="41001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8000">
                  <a:srgbClr val="FAC77D"/>
                </a:gs>
                <a:gs pos="80500">
                  <a:srgbClr val="FBA97D"/>
                </a:gs>
                <a:gs pos="91001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" name="Group 178"/>
          <p:cNvGrpSpPr>
            <a:grpSpLocks/>
          </p:cNvGrpSpPr>
          <p:nvPr/>
        </p:nvGrpSpPr>
        <p:grpSpPr bwMode="auto">
          <a:xfrm rot="4871802">
            <a:off x="4876800" y="2590800"/>
            <a:ext cx="727075" cy="727075"/>
            <a:chOff x="1296" y="1488"/>
            <a:chExt cx="1968" cy="1824"/>
          </a:xfrm>
        </p:grpSpPr>
        <p:sp>
          <p:nvSpPr>
            <p:cNvPr id="1139891" name="Oval 179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92" name="AutoShape 180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93" name="AutoShape 181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94" name="AutoShape 182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95" name="AutoShape 183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96" name="AutoShape 184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97" name="AutoShape 185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98" name="AutoShape 186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899" name="AutoShape 187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00" name="AutoShape 188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01" name="AutoShape 189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02" name="AutoShape 190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03" name="AutoShape 191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04" name="AutoShape 192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05" name="AutoShape 193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06" name="AutoShape 194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1" name="Group 195"/>
          <p:cNvGrpSpPr>
            <a:grpSpLocks/>
          </p:cNvGrpSpPr>
          <p:nvPr/>
        </p:nvGrpSpPr>
        <p:grpSpPr bwMode="auto">
          <a:xfrm rot="10687156">
            <a:off x="5638800" y="3124200"/>
            <a:ext cx="727075" cy="727075"/>
            <a:chOff x="1296" y="1488"/>
            <a:chExt cx="1968" cy="1824"/>
          </a:xfrm>
        </p:grpSpPr>
        <p:sp>
          <p:nvSpPr>
            <p:cNvPr id="1139908" name="Oval 196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09" name="AutoShape 197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0" name="AutoShape 198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1" name="AutoShape 199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2" name="AutoShape 200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3" name="AutoShape 201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4" name="AutoShape 202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5" name="AutoShape 203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6" name="AutoShape 204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7" name="AutoShape 205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8" name="AutoShape 206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19" name="AutoShape 207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20" name="AutoShape 208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21" name="AutoShape 209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22" name="AutoShape 210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23" name="AutoShape 211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" name="Group 212"/>
          <p:cNvGrpSpPr>
            <a:grpSpLocks/>
          </p:cNvGrpSpPr>
          <p:nvPr/>
        </p:nvGrpSpPr>
        <p:grpSpPr bwMode="auto">
          <a:xfrm rot="4871802">
            <a:off x="6934200" y="5181600"/>
            <a:ext cx="727075" cy="727075"/>
            <a:chOff x="1296" y="1488"/>
            <a:chExt cx="1968" cy="1824"/>
          </a:xfrm>
        </p:grpSpPr>
        <p:sp>
          <p:nvSpPr>
            <p:cNvPr id="1139925" name="Oval 213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26" name="AutoShape 214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27" name="AutoShape 215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28" name="AutoShape 216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29" name="AutoShape 217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0" name="AutoShape 218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1" name="AutoShape 219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2" name="AutoShape 220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3" name="AutoShape 221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4" name="AutoShape 222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5" name="AutoShape 223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6" name="AutoShape 224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7" name="AutoShape 225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8" name="AutoShape 226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39" name="AutoShape 227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40" name="AutoShape 228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" name="Group 229"/>
          <p:cNvGrpSpPr>
            <a:grpSpLocks/>
          </p:cNvGrpSpPr>
          <p:nvPr/>
        </p:nvGrpSpPr>
        <p:grpSpPr bwMode="auto">
          <a:xfrm rot="4871802">
            <a:off x="7086600" y="2819400"/>
            <a:ext cx="727075" cy="727075"/>
            <a:chOff x="1296" y="1488"/>
            <a:chExt cx="1968" cy="1824"/>
          </a:xfrm>
        </p:grpSpPr>
        <p:sp>
          <p:nvSpPr>
            <p:cNvPr id="1139942" name="Oval 230"/>
            <p:cNvSpPr>
              <a:spLocks noChangeArrowheads="1"/>
            </p:cNvSpPr>
            <p:nvPr/>
          </p:nvSpPr>
          <p:spPr bwMode="auto">
            <a:xfrm>
              <a:off x="1344" y="1488"/>
              <a:ext cx="1814" cy="181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43" name="AutoShape 231"/>
            <p:cNvSpPr>
              <a:spLocks noChangeArrowheads="1"/>
            </p:cNvSpPr>
            <p:nvPr/>
          </p:nvSpPr>
          <p:spPr bwMode="auto">
            <a:xfrm>
              <a:off x="1728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44" name="AutoShape 232"/>
            <p:cNvSpPr>
              <a:spLocks noChangeArrowheads="1"/>
            </p:cNvSpPr>
            <p:nvPr/>
          </p:nvSpPr>
          <p:spPr bwMode="auto">
            <a:xfrm>
              <a:off x="2304" y="230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45" name="AutoShape 233"/>
            <p:cNvSpPr>
              <a:spLocks noChangeArrowheads="1"/>
            </p:cNvSpPr>
            <p:nvPr/>
          </p:nvSpPr>
          <p:spPr bwMode="auto">
            <a:xfrm>
              <a:off x="1680" y="196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46" name="AutoShape 234"/>
            <p:cNvSpPr>
              <a:spLocks noChangeArrowheads="1"/>
            </p:cNvSpPr>
            <p:nvPr/>
          </p:nvSpPr>
          <p:spPr bwMode="auto">
            <a:xfrm>
              <a:off x="2352" y="177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47" name="AutoShape 235"/>
            <p:cNvSpPr>
              <a:spLocks noChangeArrowheads="1"/>
            </p:cNvSpPr>
            <p:nvPr/>
          </p:nvSpPr>
          <p:spPr bwMode="auto">
            <a:xfrm>
              <a:off x="2112" y="30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48" name="AutoShape 236"/>
            <p:cNvSpPr>
              <a:spLocks noChangeArrowheads="1"/>
            </p:cNvSpPr>
            <p:nvPr/>
          </p:nvSpPr>
          <p:spPr bwMode="auto">
            <a:xfrm>
              <a:off x="2928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49" name="AutoShape 237"/>
            <p:cNvSpPr>
              <a:spLocks noChangeArrowheads="1"/>
            </p:cNvSpPr>
            <p:nvPr/>
          </p:nvSpPr>
          <p:spPr bwMode="auto">
            <a:xfrm>
              <a:off x="1632" y="273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50" name="AutoShape 238"/>
            <p:cNvSpPr>
              <a:spLocks noChangeArrowheads="1"/>
            </p:cNvSpPr>
            <p:nvPr/>
          </p:nvSpPr>
          <p:spPr bwMode="auto">
            <a:xfrm>
              <a:off x="2640" y="254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51" name="AutoShape 239"/>
            <p:cNvSpPr>
              <a:spLocks noChangeArrowheads="1"/>
            </p:cNvSpPr>
            <p:nvPr/>
          </p:nvSpPr>
          <p:spPr bwMode="auto">
            <a:xfrm>
              <a:off x="2112" y="1488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52" name="AutoShape 240"/>
            <p:cNvSpPr>
              <a:spLocks noChangeArrowheads="1"/>
            </p:cNvSpPr>
            <p:nvPr/>
          </p:nvSpPr>
          <p:spPr bwMode="auto">
            <a:xfrm>
              <a:off x="1392" y="182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53" name="AutoShape 241"/>
            <p:cNvSpPr>
              <a:spLocks noChangeArrowheads="1"/>
            </p:cNvSpPr>
            <p:nvPr/>
          </p:nvSpPr>
          <p:spPr bwMode="auto">
            <a:xfrm>
              <a:off x="1296" y="2352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54" name="AutoShape 242"/>
            <p:cNvSpPr>
              <a:spLocks noChangeArrowheads="1"/>
            </p:cNvSpPr>
            <p:nvPr/>
          </p:nvSpPr>
          <p:spPr bwMode="auto">
            <a:xfrm>
              <a:off x="2064" y="206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55" name="AutoShape 243"/>
            <p:cNvSpPr>
              <a:spLocks noChangeArrowheads="1"/>
            </p:cNvSpPr>
            <p:nvPr/>
          </p:nvSpPr>
          <p:spPr bwMode="auto">
            <a:xfrm>
              <a:off x="2256" y="2640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F8B049"/>
                </a:gs>
                <a:gs pos="17999">
                  <a:srgbClr val="B43E85"/>
                </a:gs>
                <a:gs pos="31000">
                  <a:srgbClr val="C50849"/>
                </a:gs>
                <a:gs pos="33000">
                  <a:srgbClr val="F952A0"/>
                </a:gs>
                <a:gs pos="37000">
                  <a:srgbClr val="FEE7F2"/>
                </a:gs>
                <a:gs pos="78999">
                  <a:srgbClr val="F8B049"/>
                </a:gs>
                <a:gs pos="87000">
                  <a:srgbClr val="F8B049"/>
                </a:gs>
                <a:gs pos="100000">
                  <a:srgbClr val="FC9F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56" name="AutoShape 244"/>
            <p:cNvSpPr>
              <a:spLocks noChangeArrowheads="1"/>
            </p:cNvSpPr>
            <p:nvPr/>
          </p:nvSpPr>
          <p:spPr bwMode="auto">
            <a:xfrm>
              <a:off x="2544" y="2016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57" name="AutoShape 245"/>
            <p:cNvSpPr>
              <a:spLocks noChangeArrowheads="1"/>
            </p:cNvSpPr>
            <p:nvPr/>
          </p:nvSpPr>
          <p:spPr bwMode="auto">
            <a:xfrm>
              <a:off x="1680" y="1584"/>
              <a:ext cx="336" cy="288"/>
            </a:xfrm>
            <a:prstGeom prst="irregularSeal2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39958" name="Text Box 246"/>
          <p:cNvSpPr txBox="1">
            <a:spLocks noChangeArrowheads="1"/>
          </p:cNvSpPr>
          <p:nvPr/>
        </p:nvSpPr>
        <p:spPr bwMode="auto">
          <a:xfrm>
            <a:off x="539552" y="1447800"/>
            <a:ext cx="822344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sz="2800" dirty="0">
                <a:latin typeface="Arial" charset="0"/>
              </a:rPr>
              <a:t>Anti-HIV antibodies bind to the antigen-coated latex particles</a:t>
            </a:r>
            <a:r>
              <a:rPr lang="en-IE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grpSp>
        <p:nvGrpSpPr>
          <p:cNvPr id="24" name="Group 247"/>
          <p:cNvGrpSpPr>
            <a:grpSpLocks/>
          </p:cNvGrpSpPr>
          <p:nvPr/>
        </p:nvGrpSpPr>
        <p:grpSpPr bwMode="auto">
          <a:xfrm rot="28482112">
            <a:off x="8180387" y="3783013"/>
            <a:ext cx="360363" cy="719138"/>
            <a:chOff x="2640" y="1440"/>
            <a:chExt cx="912" cy="2160"/>
          </a:xfrm>
        </p:grpSpPr>
        <p:sp>
          <p:nvSpPr>
            <p:cNvPr id="1139960" name="AutoShape 248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61" name="AutoShape 249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62" name="AutoShape 250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" name="Group 251"/>
          <p:cNvGrpSpPr>
            <a:grpSpLocks/>
          </p:cNvGrpSpPr>
          <p:nvPr/>
        </p:nvGrpSpPr>
        <p:grpSpPr bwMode="auto">
          <a:xfrm rot="21462440">
            <a:off x="2362200" y="4648200"/>
            <a:ext cx="360363" cy="719138"/>
            <a:chOff x="2640" y="1440"/>
            <a:chExt cx="912" cy="2160"/>
          </a:xfrm>
        </p:grpSpPr>
        <p:sp>
          <p:nvSpPr>
            <p:cNvPr id="1139964" name="AutoShape 252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65" name="AutoShape 253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66" name="AutoShape 254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39967" name="Rectangle 255"/>
          <p:cNvSpPr>
            <a:spLocks noGrp="1" noChangeArrowheads="1"/>
          </p:cNvSpPr>
          <p:nvPr>
            <p:ph type="title"/>
          </p:nvPr>
        </p:nvSpPr>
        <p:spPr>
          <a:xfrm>
            <a:off x="467544" y="304800"/>
            <a:ext cx="8066856" cy="1143000"/>
          </a:xfrm>
        </p:spPr>
        <p:txBody>
          <a:bodyPr/>
          <a:lstStyle/>
          <a:p>
            <a:r>
              <a:rPr lang="en-US" dirty="0"/>
              <a:t>How Particle Agglutination Works</a:t>
            </a:r>
          </a:p>
        </p:txBody>
      </p:sp>
      <p:grpSp>
        <p:nvGrpSpPr>
          <p:cNvPr id="26" name="Group 256"/>
          <p:cNvGrpSpPr>
            <a:grpSpLocks/>
          </p:cNvGrpSpPr>
          <p:nvPr/>
        </p:nvGrpSpPr>
        <p:grpSpPr bwMode="auto">
          <a:xfrm>
            <a:off x="2362200" y="7345363"/>
            <a:ext cx="3027363" cy="274637"/>
            <a:chOff x="1488" y="4099"/>
            <a:chExt cx="1907" cy="173"/>
          </a:xfrm>
        </p:grpSpPr>
        <p:grpSp>
          <p:nvGrpSpPr>
            <p:cNvPr id="27" name="Group 257"/>
            <p:cNvGrpSpPr>
              <a:grpSpLocks/>
            </p:cNvGrpSpPr>
            <p:nvPr/>
          </p:nvGrpSpPr>
          <p:grpSpPr bwMode="auto">
            <a:xfrm>
              <a:off x="1488" y="4099"/>
              <a:ext cx="777" cy="173"/>
              <a:chOff x="1200" y="3792"/>
              <a:chExt cx="777" cy="173"/>
            </a:xfrm>
          </p:grpSpPr>
          <p:sp>
            <p:nvSpPr>
              <p:cNvPr id="1139970" name="AutoShape 258"/>
              <p:cNvSpPr>
                <a:spLocks noChangeArrowheads="1"/>
              </p:cNvSpPr>
              <p:nvPr/>
            </p:nvSpPr>
            <p:spPr bwMode="auto">
              <a:xfrm>
                <a:off x="1200" y="3792"/>
                <a:ext cx="96" cy="144"/>
              </a:xfrm>
              <a:prstGeom prst="diamond">
                <a:avLst/>
              </a:prstGeom>
              <a:solidFill>
                <a:srgbClr val="FFD911"/>
              </a:solidFill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39971" name="Text Box 259"/>
              <p:cNvSpPr txBox="1">
                <a:spLocks noChangeArrowheads="1"/>
              </p:cNvSpPr>
              <p:nvPr/>
            </p:nvSpPr>
            <p:spPr bwMode="auto">
              <a:xfrm>
                <a:off x="1296" y="3792"/>
                <a:ext cx="681" cy="173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Arial" charset="0"/>
                  </a:rPr>
                  <a:t>Lab workers</a:t>
                </a:r>
              </a:p>
            </p:txBody>
          </p:sp>
        </p:grpSp>
        <p:grpSp>
          <p:nvGrpSpPr>
            <p:cNvPr id="28" name="Group 260"/>
            <p:cNvGrpSpPr>
              <a:grpSpLocks/>
            </p:cNvGrpSpPr>
            <p:nvPr/>
          </p:nvGrpSpPr>
          <p:grpSpPr bwMode="auto">
            <a:xfrm>
              <a:off x="2496" y="4099"/>
              <a:ext cx="899" cy="173"/>
              <a:chOff x="528" y="3696"/>
              <a:chExt cx="899" cy="173"/>
            </a:xfrm>
          </p:grpSpPr>
          <p:sp>
            <p:nvSpPr>
              <p:cNvPr id="1139973" name="AutoShape 261"/>
              <p:cNvSpPr>
                <a:spLocks noChangeArrowheads="1"/>
              </p:cNvSpPr>
              <p:nvPr/>
            </p:nvSpPr>
            <p:spPr bwMode="auto">
              <a:xfrm>
                <a:off x="528" y="3696"/>
                <a:ext cx="96" cy="144"/>
              </a:xfrm>
              <a:prstGeom prst="diamond">
                <a:avLst/>
              </a:prstGeom>
              <a:solidFill>
                <a:srgbClr val="D40026"/>
              </a:solidFill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139974" name="Text Box 262"/>
              <p:cNvSpPr txBox="1">
                <a:spLocks noChangeArrowheads="1"/>
              </p:cNvSpPr>
              <p:nvPr/>
            </p:nvSpPr>
            <p:spPr bwMode="auto">
              <a:xfrm>
                <a:off x="624" y="3696"/>
                <a:ext cx="803" cy="173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Arial" charset="0"/>
                  </a:rPr>
                  <a:t>Health workers</a:t>
                </a:r>
              </a:p>
            </p:txBody>
          </p:sp>
        </p:grpSp>
      </p:grpSp>
      <p:grpSp>
        <p:nvGrpSpPr>
          <p:cNvPr id="29" name="Group 263"/>
          <p:cNvGrpSpPr>
            <a:grpSpLocks/>
          </p:cNvGrpSpPr>
          <p:nvPr/>
        </p:nvGrpSpPr>
        <p:grpSpPr bwMode="auto">
          <a:xfrm rot="18605387">
            <a:off x="3227387" y="4240213"/>
            <a:ext cx="360363" cy="719138"/>
            <a:chOff x="2640" y="1440"/>
            <a:chExt cx="912" cy="2160"/>
          </a:xfrm>
        </p:grpSpPr>
        <p:sp>
          <p:nvSpPr>
            <p:cNvPr id="1139976" name="AutoShape 264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77" name="AutoShape 265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78" name="AutoShape 266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" name="Group 267"/>
          <p:cNvGrpSpPr>
            <a:grpSpLocks/>
          </p:cNvGrpSpPr>
          <p:nvPr/>
        </p:nvGrpSpPr>
        <p:grpSpPr bwMode="auto">
          <a:xfrm rot="17732292">
            <a:off x="3532187" y="2792413"/>
            <a:ext cx="360363" cy="719138"/>
            <a:chOff x="2640" y="1440"/>
            <a:chExt cx="912" cy="2160"/>
          </a:xfrm>
        </p:grpSpPr>
        <p:sp>
          <p:nvSpPr>
            <p:cNvPr id="1139980" name="AutoShape 268"/>
            <p:cNvSpPr>
              <a:spLocks noChangeArrowheads="1"/>
            </p:cNvSpPr>
            <p:nvPr/>
          </p:nvSpPr>
          <p:spPr bwMode="auto">
            <a:xfrm rot="-1884075">
              <a:off x="2640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81" name="AutoShape 269"/>
            <p:cNvSpPr>
              <a:spLocks noChangeArrowheads="1"/>
            </p:cNvSpPr>
            <p:nvPr/>
          </p:nvSpPr>
          <p:spPr bwMode="auto">
            <a:xfrm rot="2000500">
              <a:off x="3216" y="1440"/>
              <a:ext cx="336" cy="1392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9982" name="AutoShape 270"/>
            <p:cNvSpPr>
              <a:spLocks noChangeArrowheads="1"/>
            </p:cNvSpPr>
            <p:nvPr/>
          </p:nvSpPr>
          <p:spPr bwMode="auto">
            <a:xfrm rot="-22576">
              <a:off x="2880" y="2304"/>
              <a:ext cx="336" cy="1296"/>
            </a:xfrm>
            <a:prstGeom prst="flowChartMagneticDisk">
              <a:avLst/>
            </a:prstGeom>
            <a:gradFill rotWithShape="0">
              <a:gsLst>
                <a:gs pos="0">
                  <a:srgbClr val="E6DCAC"/>
                </a:gs>
                <a:gs pos="6000">
                  <a:srgbClr val="E6D78A"/>
                </a:gs>
                <a:gs pos="15000">
                  <a:srgbClr val="C7AC4C"/>
                </a:gs>
                <a:gs pos="22500">
                  <a:srgbClr val="E6D78A"/>
                </a:gs>
                <a:gs pos="38500">
                  <a:srgbClr val="C7AC4C"/>
                </a:gs>
                <a:gs pos="50000">
                  <a:srgbClr val="E6DCAC"/>
                </a:gs>
                <a:gs pos="61500">
                  <a:srgbClr val="C7AC4C"/>
                </a:gs>
                <a:gs pos="77500">
                  <a:srgbClr val="E6D78A"/>
                </a:gs>
                <a:gs pos="85000">
                  <a:srgbClr val="C7AC4C"/>
                </a:gs>
                <a:gs pos="94000">
                  <a:srgbClr val="E6D78A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39983" name="Text Box 271"/>
          <p:cNvSpPr txBox="1">
            <a:spLocks noChangeArrowheads="1"/>
          </p:cNvSpPr>
          <p:nvPr/>
        </p:nvSpPr>
        <p:spPr bwMode="auto">
          <a:xfrm>
            <a:off x="0" y="3962400"/>
            <a:ext cx="14763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Antigen</a:t>
            </a:r>
          </a:p>
        </p:txBody>
      </p:sp>
      <p:sp>
        <p:nvSpPr>
          <p:cNvPr id="1139984" name="Text Box 272"/>
          <p:cNvSpPr txBox="1">
            <a:spLocks noChangeArrowheads="1"/>
          </p:cNvSpPr>
          <p:nvPr/>
        </p:nvSpPr>
        <p:spPr bwMode="auto">
          <a:xfrm>
            <a:off x="0" y="4953000"/>
            <a:ext cx="17526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Antibody</a:t>
            </a:r>
          </a:p>
        </p:txBody>
      </p:sp>
      <p:sp>
        <p:nvSpPr>
          <p:cNvPr id="1139985" name="Line 273"/>
          <p:cNvSpPr>
            <a:spLocks noChangeShapeType="1"/>
          </p:cNvSpPr>
          <p:nvPr/>
        </p:nvSpPr>
        <p:spPr bwMode="auto">
          <a:xfrm flipV="1">
            <a:off x="1219200" y="3429000"/>
            <a:ext cx="45720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39986" name="Line 274"/>
          <p:cNvSpPr>
            <a:spLocks noChangeShapeType="1"/>
          </p:cNvSpPr>
          <p:nvPr/>
        </p:nvSpPr>
        <p:spPr bwMode="auto">
          <a:xfrm flipV="1">
            <a:off x="1524000" y="3886200"/>
            <a:ext cx="838200" cy="1295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91908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HIV VIRUS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genetically different but related forms of HIV </a:t>
            </a:r>
          </a:p>
          <a:p>
            <a:r>
              <a:rPr lang="en-US" dirty="0" smtClean="0"/>
              <a:t>HIV- 1 : Most common type associated with AIDS in United States , Europe and </a:t>
            </a:r>
            <a:r>
              <a:rPr lang="en-US" dirty="0" smtClean="0"/>
              <a:t>Central </a:t>
            </a:r>
            <a:r>
              <a:rPr lang="en-US" dirty="0" smtClean="0"/>
              <a:t>Asia</a:t>
            </a:r>
          </a:p>
          <a:p>
            <a:r>
              <a:rPr lang="en-US" dirty="0" smtClean="0"/>
              <a:t>HIV-2 : Mainly in West Africa , India</a:t>
            </a:r>
          </a:p>
          <a:p>
            <a:r>
              <a:rPr lang="en-US" dirty="0" smtClean="0"/>
              <a:t>Although distinct , they share some common antigens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225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810" name="Picture 2" descr="Capillus2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940409" y="1828800"/>
            <a:ext cx="6172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3811" name="Text Box 3"/>
          <p:cNvSpPr txBox="1">
            <a:spLocks noChangeArrowheads="1"/>
          </p:cNvSpPr>
          <p:nvPr/>
        </p:nvSpPr>
        <p:spPr bwMode="auto">
          <a:xfrm>
            <a:off x="7620000" y="1981200"/>
            <a:ext cx="15240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>
                <a:latin typeface="ZapfHumnst BT" pitchFamily="34" charset="0"/>
              </a:rPr>
              <a:t>Non-reactive</a:t>
            </a:r>
          </a:p>
        </p:txBody>
      </p:sp>
      <p:sp>
        <p:nvSpPr>
          <p:cNvPr id="1143812" name="Text Box 4"/>
          <p:cNvSpPr txBox="1">
            <a:spLocks noChangeArrowheads="1"/>
          </p:cNvSpPr>
          <p:nvPr/>
        </p:nvSpPr>
        <p:spPr bwMode="auto">
          <a:xfrm>
            <a:off x="7391400" y="3276600"/>
            <a:ext cx="17526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>
                <a:latin typeface="ZapfHumnst BT" pitchFamily="34" charset="0"/>
              </a:rPr>
              <a:t>Weak Reactive</a:t>
            </a:r>
          </a:p>
        </p:txBody>
      </p:sp>
      <p:sp>
        <p:nvSpPr>
          <p:cNvPr id="1143813" name="Text Box 5"/>
          <p:cNvSpPr txBox="1">
            <a:spLocks noChangeArrowheads="1"/>
          </p:cNvSpPr>
          <p:nvPr/>
        </p:nvSpPr>
        <p:spPr bwMode="auto">
          <a:xfrm>
            <a:off x="7391400" y="51816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>
                <a:latin typeface="ZapfHumnst BT" pitchFamily="34" charset="0"/>
              </a:rPr>
              <a:t>Strong Reactive</a:t>
            </a:r>
          </a:p>
        </p:txBody>
      </p:sp>
      <p:sp>
        <p:nvSpPr>
          <p:cNvPr id="1143814" name="Line 6"/>
          <p:cNvSpPr>
            <a:spLocks noChangeShapeType="1"/>
          </p:cNvSpPr>
          <p:nvPr/>
        </p:nvSpPr>
        <p:spPr bwMode="auto">
          <a:xfrm flipH="1" flipV="1">
            <a:off x="6735097" y="2234380"/>
            <a:ext cx="9144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IN"/>
          </a:p>
        </p:txBody>
      </p:sp>
      <p:sp>
        <p:nvSpPr>
          <p:cNvPr id="1143815" name="Line 7"/>
          <p:cNvSpPr>
            <a:spLocks noChangeShapeType="1"/>
          </p:cNvSpPr>
          <p:nvPr/>
        </p:nvSpPr>
        <p:spPr bwMode="auto">
          <a:xfrm flipH="1">
            <a:off x="6705600" y="2536722"/>
            <a:ext cx="9906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IN"/>
          </a:p>
        </p:txBody>
      </p:sp>
      <p:sp>
        <p:nvSpPr>
          <p:cNvPr id="1143816" name="Line 8"/>
          <p:cNvSpPr>
            <a:spLocks noChangeShapeType="1"/>
          </p:cNvSpPr>
          <p:nvPr/>
        </p:nvSpPr>
        <p:spPr bwMode="auto">
          <a:xfrm flipH="1" flipV="1">
            <a:off x="6477000" y="3352800"/>
            <a:ext cx="12192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IN"/>
          </a:p>
        </p:txBody>
      </p:sp>
      <p:sp>
        <p:nvSpPr>
          <p:cNvPr id="1143817" name="Line 9"/>
          <p:cNvSpPr>
            <a:spLocks noChangeShapeType="1"/>
          </p:cNvSpPr>
          <p:nvPr/>
        </p:nvSpPr>
        <p:spPr bwMode="auto">
          <a:xfrm flipH="1">
            <a:off x="6477000" y="3657600"/>
            <a:ext cx="12192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IN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 flipH="1">
            <a:off x="6400800" y="3657600"/>
            <a:ext cx="1295400" cy="1066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IN"/>
          </a:p>
        </p:txBody>
      </p:sp>
      <p:sp>
        <p:nvSpPr>
          <p:cNvPr id="1143819" name="Line 11"/>
          <p:cNvSpPr>
            <a:spLocks noChangeShapeType="1"/>
          </p:cNvSpPr>
          <p:nvPr/>
        </p:nvSpPr>
        <p:spPr bwMode="auto">
          <a:xfrm flipH="1" flipV="1">
            <a:off x="6477000" y="5334000"/>
            <a:ext cx="11430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IN"/>
          </a:p>
        </p:txBody>
      </p:sp>
      <p:sp>
        <p:nvSpPr>
          <p:cNvPr id="1143820" name="Line 12"/>
          <p:cNvSpPr>
            <a:spLocks noChangeShapeType="1"/>
          </p:cNvSpPr>
          <p:nvPr/>
        </p:nvSpPr>
        <p:spPr bwMode="auto">
          <a:xfrm flipH="1">
            <a:off x="6553200" y="5562600"/>
            <a:ext cx="10668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IN"/>
          </a:p>
        </p:txBody>
      </p:sp>
      <p:sp>
        <p:nvSpPr>
          <p:cNvPr id="1143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US" dirty="0" smtClean="0"/>
              <a:t>Results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630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038740"/>
          </a:xfrm>
        </p:spPr>
        <p:txBody>
          <a:bodyPr/>
          <a:lstStyle/>
          <a:p>
            <a:r>
              <a:rPr lang="en-US" sz="2800" dirty="0" smtClean="0"/>
              <a:t>Red cell or </a:t>
            </a:r>
            <a:r>
              <a:rPr lang="en-US" sz="2800" dirty="0" err="1" smtClean="0"/>
              <a:t>haemagg</a:t>
            </a:r>
            <a:r>
              <a:rPr lang="en-US" sz="2800" dirty="0" smtClean="0"/>
              <a:t> assay:</a:t>
            </a:r>
            <a:br>
              <a:rPr lang="en-US" sz="2800" dirty="0" smtClean="0"/>
            </a:br>
            <a:r>
              <a:rPr lang="en-US" sz="2800" dirty="0" err="1" smtClean="0"/>
              <a:t>hiv</a:t>
            </a:r>
            <a:r>
              <a:rPr lang="en-US" sz="2800" dirty="0" smtClean="0"/>
              <a:t> </a:t>
            </a:r>
            <a:r>
              <a:rPr lang="en-US" sz="2800" dirty="0" err="1" smtClean="0"/>
              <a:t>ag</a:t>
            </a:r>
            <a:r>
              <a:rPr lang="en-US" sz="2800" dirty="0" smtClean="0"/>
              <a:t> </a:t>
            </a:r>
            <a:r>
              <a:rPr lang="en-US" sz="2800" dirty="0" err="1" smtClean="0"/>
              <a:t>complexed</a:t>
            </a:r>
            <a:r>
              <a:rPr lang="en-US" sz="2800" dirty="0" smtClean="0"/>
              <a:t> to </a:t>
            </a:r>
            <a:r>
              <a:rPr lang="en-US" sz="2800" dirty="0" err="1" smtClean="0"/>
              <a:t>rbc</a:t>
            </a:r>
            <a:r>
              <a:rPr lang="en-US" sz="2800" dirty="0" smtClean="0"/>
              <a:t> pr .when added to pts whole </a:t>
            </a:r>
            <a:r>
              <a:rPr lang="en-US" sz="2800" dirty="0" err="1" smtClean="0"/>
              <a:t>bld,the</a:t>
            </a:r>
            <a:r>
              <a:rPr lang="en-US" sz="2800" dirty="0" smtClean="0"/>
              <a:t> pts </a:t>
            </a:r>
            <a:r>
              <a:rPr lang="en-US" sz="2800" dirty="0" err="1" smtClean="0"/>
              <a:t>hiv</a:t>
            </a:r>
            <a:r>
              <a:rPr lang="en-US" sz="2800" dirty="0" smtClean="0"/>
              <a:t> </a:t>
            </a:r>
            <a:r>
              <a:rPr lang="en-US" sz="2800" dirty="0" err="1" smtClean="0"/>
              <a:t>ab</a:t>
            </a:r>
            <a:r>
              <a:rPr lang="en-US" sz="2800" dirty="0" smtClean="0"/>
              <a:t> coz </a:t>
            </a:r>
            <a:r>
              <a:rPr lang="en-US" sz="2800" dirty="0" err="1" smtClean="0"/>
              <a:t>agg</a:t>
            </a:r>
            <a:r>
              <a:rPr lang="en-US" sz="2800" dirty="0" smtClean="0"/>
              <a:t> of pts </a:t>
            </a:r>
            <a:r>
              <a:rPr lang="en-US" sz="2800" dirty="0" err="1" smtClean="0"/>
              <a:t>rbc</a:t>
            </a:r>
            <a:r>
              <a:rPr lang="en-US" sz="2800" dirty="0" smtClean="0"/>
              <a:t> in less than 5 min</a:t>
            </a:r>
            <a:br>
              <a:rPr lang="en-US" sz="2800" dirty="0" smtClean="0"/>
            </a:br>
            <a:r>
              <a:rPr lang="en-US" sz="2800" dirty="0" smtClean="0"/>
              <a:t>magnetic bead assay:</a:t>
            </a:r>
            <a:br>
              <a:rPr lang="en-US" sz="2800" dirty="0" smtClean="0"/>
            </a:br>
            <a:r>
              <a:rPr lang="en-US" sz="2800" dirty="0" err="1" smtClean="0"/>
              <a:t>elisa</a:t>
            </a:r>
            <a:r>
              <a:rPr lang="en-US" sz="2800" dirty="0" smtClean="0"/>
              <a:t> based methodology with magnetic beads as solid matrix to which </a:t>
            </a:r>
            <a:r>
              <a:rPr lang="en-US" sz="2800" dirty="0" err="1" smtClean="0"/>
              <a:t>hiv</a:t>
            </a:r>
            <a:r>
              <a:rPr lang="en-US" sz="2800" dirty="0" smtClean="0"/>
              <a:t> </a:t>
            </a:r>
            <a:r>
              <a:rPr lang="en-US" sz="2800" dirty="0" err="1" smtClean="0"/>
              <a:t>ag</a:t>
            </a:r>
            <a:r>
              <a:rPr lang="en-US" sz="2800" dirty="0" smtClean="0"/>
              <a:t> are conjugated  </a:t>
            </a:r>
            <a:br>
              <a:rPr lang="en-US" sz="2800" dirty="0" smtClean="0"/>
            </a:br>
            <a:endParaRPr lang="en-IN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ChangeArrowheads="1"/>
          </p:cNvSpPr>
          <p:nvPr/>
        </p:nvSpPr>
        <p:spPr bwMode="auto">
          <a:xfrm>
            <a:off x="1519238" y="381000"/>
            <a:ext cx="701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/>
            <a:endParaRPr lang="en-US" sz="4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HIV Rapid Tests:  Advantages</a:t>
            </a:r>
          </a:p>
        </p:txBody>
      </p:sp>
      <p:sp>
        <p:nvSpPr>
          <p:cNvPr id="111718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2800" dirty="0"/>
              <a:t>Same-day diagnosis and counseling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2800" dirty="0"/>
              <a:t>Robust and easy to use</a:t>
            </a:r>
            <a:endParaRPr lang="en-GB" sz="2800" dirty="0"/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GB" sz="2800" dirty="0"/>
              <a:t>Test time under 30 minutes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GB" sz="2800" dirty="0"/>
              <a:t>Most require no refrigeration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GB" sz="2800" dirty="0"/>
              <a:t>None or one reagent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GB" sz="2800" dirty="0"/>
              <a:t>Minimal or no equipment required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GB" sz="2800" dirty="0"/>
              <a:t>Minimum technical skill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49400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After the screening…..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All require confirmatory testing</a:t>
            </a:r>
          </a:p>
          <a:p>
            <a:r>
              <a:rPr lang="en-IN" dirty="0" smtClean="0"/>
              <a:t>Follow-up testing for persons with </a:t>
            </a:r>
          </a:p>
          <a:p>
            <a:pPr lvl="1"/>
            <a:r>
              <a:rPr lang="en-IN" dirty="0" smtClean="0"/>
              <a:t>negative or </a:t>
            </a:r>
          </a:p>
          <a:p>
            <a:pPr lvl="1"/>
            <a:r>
              <a:rPr lang="en-IN" dirty="0" smtClean="0"/>
              <a:t>indeterminate confirmatory test results, </a:t>
            </a:r>
          </a:p>
          <a:p>
            <a:pPr lvl="1"/>
            <a:r>
              <a:rPr lang="en-IN" dirty="0" smtClean="0"/>
              <a:t>Blood specimen collected 4 weeks after the initial reactive rapid test result.</a:t>
            </a:r>
          </a:p>
          <a:p>
            <a:r>
              <a:rPr lang="en-IN" dirty="0" smtClean="0"/>
              <a:t>WHO strategy for combining 2 or more rapid tests to confirm a diagnosis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151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Immunoassays (EIAs)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 smtClean="0"/>
              <a:t>Quantitative assay to measure HIV antibodies</a:t>
            </a:r>
          </a:p>
          <a:p>
            <a:pPr lvl="1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detect antibodies to HIV-1 and HIV-2</a:t>
            </a:r>
          </a:p>
          <a:p>
            <a:pPr lvl="1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400" dirty="0" smtClean="0"/>
              <a:t>Antigens coated in </a:t>
            </a:r>
            <a:r>
              <a:rPr lang="en-US" sz="2400" dirty="0" err="1" smtClean="0"/>
              <a:t>microwells</a:t>
            </a:r>
            <a:endParaRPr lang="en-US" sz="2400" dirty="0" smtClean="0"/>
          </a:p>
          <a:p>
            <a:pPr lvl="1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400" dirty="0" smtClean="0"/>
              <a:t>HIV Antigen / Antibody reaction is detected by color change</a:t>
            </a:r>
          </a:p>
          <a:p>
            <a:pPr lvl="1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400" dirty="0" smtClean="0"/>
              <a:t>Intensity of color reflects amount of antibody present serum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Some assays can detect both HIV antibody and HIV antigen </a:t>
            </a:r>
          </a:p>
          <a:p>
            <a:pPr lvl="1">
              <a:lnSpc>
                <a:spcPct val="70000"/>
              </a:lnSpc>
              <a:buNone/>
            </a:pPr>
            <a:endParaRPr lang="en-US" sz="2400" dirty="0" smtClean="0"/>
          </a:p>
          <a:p>
            <a:pPr>
              <a:lnSpc>
                <a:spcPct val="70000"/>
              </a:lnSpc>
            </a:pPr>
            <a:r>
              <a:rPr lang="en-US" sz="2700" dirty="0" smtClean="0"/>
              <a:t>SENSITIVITY : 100%</a:t>
            </a:r>
          </a:p>
          <a:p>
            <a:pPr>
              <a:lnSpc>
                <a:spcPct val="70000"/>
              </a:lnSpc>
            </a:pPr>
            <a:r>
              <a:rPr lang="en-US" sz="2700" dirty="0" smtClean="0"/>
              <a:t>SPECIFICITY : 99.8%</a:t>
            </a:r>
          </a:p>
        </p:txBody>
      </p:sp>
    </p:spTree>
    <p:extLst>
      <p:ext uri="{BB962C8B-B14F-4D97-AF65-F5344CB8AC3E}">
        <p14:creationId xmlns="" xmlns:p14="http://schemas.microsoft.com/office/powerpoint/2010/main" val="3368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Enzyme  Immunoassays 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2057400"/>
            <a:ext cx="4390256" cy="411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1800" dirty="0" smtClean="0"/>
              <a:t> </a:t>
            </a: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Proteins or synthetic   peptides are immobilized on </a:t>
            </a:r>
            <a:r>
              <a:rPr lang="en-IN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microtitre</a:t>
            </a: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plates</a:t>
            </a:r>
          </a:p>
          <a:p>
            <a:pPr>
              <a:buFont typeface="Arial" pitchFamily="34" charset="0"/>
              <a:buChar char="•"/>
            </a:pP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Incubate test serum. </a:t>
            </a:r>
          </a:p>
          <a:p>
            <a:pPr>
              <a:buFont typeface="Arial" pitchFamily="34" charset="0"/>
              <a:buChar char="•"/>
            </a:pP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Wash</a:t>
            </a:r>
          </a:p>
          <a:p>
            <a:pPr>
              <a:buFont typeface="Arial" pitchFamily="34" charset="0"/>
              <a:buChar char="•"/>
            </a:pP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Enzyme-</a:t>
            </a:r>
            <a:r>
              <a:rPr lang="en-IN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labeled</a:t>
            </a: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antibody specific for </a:t>
            </a:r>
            <a:r>
              <a:rPr lang="en-IN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hu-IgG</a:t>
            </a: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Wash.</a:t>
            </a:r>
          </a:p>
          <a:p>
            <a:pPr>
              <a:buFont typeface="Arial" pitchFamily="34" charset="0"/>
              <a:buChar char="•"/>
            </a:pPr>
            <a:r>
              <a:rPr lang="en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Substrate changes </a:t>
            </a:r>
            <a:r>
              <a:rPr lang="en-IN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</a:t>
            </a:r>
            <a:endParaRPr lang="en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several incubation and wash steps,  a color reaction occurs if HIV antibody is present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pic>
        <p:nvPicPr>
          <p:cNvPr id="2050" name="Picture 2" descr="C:\Users\HP\Pictures\17_im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28" y="571480"/>
            <a:ext cx="4219244" cy="6123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02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Enzyme </a:t>
            </a:r>
            <a:r>
              <a:rPr lang="en-US" sz="4200"/>
              <a:t>ImmunoAssays</a:t>
            </a:r>
            <a:r>
              <a:rPr lang="fr-FR"/>
              <a:t> (EIAs) </a:t>
            </a:r>
            <a:r>
              <a:rPr lang="fr-FR" sz="3200"/>
              <a:t>– Cont’d</a:t>
            </a:r>
            <a:endParaRPr lang="en-US" sz="3200"/>
          </a:p>
        </p:txBody>
      </p:sp>
      <p:pic>
        <p:nvPicPr>
          <p:cNvPr id="924682" name="Picture 10" descr="Reader with pl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9200" y="3569494"/>
            <a:ext cx="2514600" cy="1885950"/>
          </a:xfrm>
          <a:noFill/>
          <a:ln/>
          <a:effectLst/>
        </p:spPr>
      </p:pic>
      <p:pic>
        <p:nvPicPr>
          <p:cNvPr id="924686" name="Picture 14" descr="Plate washer with pl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76056" y="2060848"/>
            <a:ext cx="3635896" cy="3028950"/>
          </a:xfrm>
          <a:noFill/>
          <a:ln/>
          <a:effectLst/>
        </p:spPr>
      </p:pic>
      <p:pic>
        <p:nvPicPr>
          <p:cNvPr id="924676" name="Picture 4" descr="Elisa pl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2212238"/>
            <a:ext cx="2590800" cy="1752600"/>
          </a:xfrm>
          <a:prstGeom prst="rect">
            <a:avLst/>
          </a:prstGeom>
          <a:noFill/>
        </p:spPr>
      </p:pic>
      <p:sp>
        <p:nvSpPr>
          <p:cNvPr id="924679" name="Text Box 7"/>
          <p:cNvSpPr txBox="1">
            <a:spLocks noChangeArrowheads="1"/>
          </p:cNvSpPr>
          <p:nvPr/>
        </p:nvSpPr>
        <p:spPr bwMode="auto">
          <a:xfrm>
            <a:off x="5292080" y="53340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ZapfHumnst BT" pitchFamily="34" charset="0"/>
              </a:rPr>
              <a:t>An automated reader gives a measurement of optical density (presence of color) for each well</a:t>
            </a:r>
          </a:p>
        </p:txBody>
      </p:sp>
    </p:spTree>
    <p:extLst>
      <p:ext uri="{BB962C8B-B14F-4D97-AF65-F5344CB8AC3E}">
        <p14:creationId xmlns="" xmlns:p14="http://schemas.microsoft.com/office/powerpoint/2010/main" val="27344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Blot / </a:t>
            </a:r>
            <a:r>
              <a:rPr lang="en-US" dirty="0" smtClean="0"/>
              <a:t>Line Immunoassays</a:t>
            </a:r>
            <a:endParaRPr lang="en-US" dirty="0"/>
          </a:p>
        </p:txBody>
      </p:sp>
      <p:pic>
        <p:nvPicPr>
          <p:cNvPr id="915462" name="Picture 6" descr="wb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71738" y="3202945"/>
            <a:ext cx="809524" cy="2619048"/>
          </a:xfrm>
          <a:noFill/>
          <a:ln/>
          <a:effectLst/>
        </p:spPr>
      </p:pic>
      <p:sp>
        <p:nvSpPr>
          <p:cNvPr id="915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1560" y="2852936"/>
            <a:ext cx="4953000" cy="48727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Specificity &gt; 99.9%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Detects antibodies to specific HIV antigens on cellulose </a:t>
            </a:r>
            <a:r>
              <a:rPr lang="en-US" sz="2400" dirty="0" smtClean="0"/>
              <a:t>strip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Disadvantage-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Complex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 High range of  indeterminate results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 Expensive </a:t>
            </a:r>
            <a:endParaRPr lang="en-US" sz="24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67544" y="2060848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dirty="0"/>
              <a:t>Western Blot is the most common test use for confirmation of HIV infection. </a:t>
            </a:r>
          </a:p>
          <a:p>
            <a:r>
              <a:rPr lang="en-US" sz="2400" dirty="0" smtClean="0"/>
              <a:t> Used </a:t>
            </a:r>
            <a:r>
              <a:rPr lang="en-US" sz="2400" dirty="0"/>
              <a:t>at referral labs to resolve difficult cases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8136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HP\Pictures\17_imm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92186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21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290"/>
            <a:ext cx="7772400" cy="5957910"/>
          </a:xfrm>
        </p:spPr>
        <p:txBody>
          <a:bodyPr/>
          <a:lstStyle/>
          <a:p>
            <a:r>
              <a:rPr lang="en-US" sz="2800" dirty="0" smtClean="0"/>
              <a:t>Western blot uses a suspension incubation of patients serum or plasma with a kit based HIV </a:t>
            </a:r>
            <a:r>
              <a:rPr lang="en-US" sz="2800" dirty="0" err="1" smtClean="0"/>
              <a:t>ag</a:t>
            </a:r>
            <a:r>
              <a:rPr lang="en-US" sz="2800" dirty="0" smtClean="0"/>
              <a:t> to form </a:t>
            </a:r>
            <a:r>
              <a:rPr lang="en-US" sz="2800" dirty="0" err="1" smtClean="0"/>
              <a:t>ag-ab</a:t>
            </a:r>
            <a:r>
              <a:rPr lang="en-US" sz="2800" dirty="0" smtClean="0"/>
              <a:t> complex.</a:t>
            </a:r>
          </a:p>
          <a:p>
            <a:r>
              <a:rPr lang="en-US" sz="2800" dirty="0" smtClean="0"/>
              <a:t>This complex is the subjected to gel electrophoresis which </a:t>
            </a:r>
            <a:r>
              <a:rPr lang="en-US" sz="2800" dirty="0" err="1" smtClean="0"/>
              <a:t>seperates</a:t>
            </a:r>
            <a:r>
              <a:rPr lang="en-US" sz="2800" dirty="0" smtClean="0"/>
              <a:t> proteins acc to size and charge over an electrical gradient.</a:t>
            </a:r>
          </a:p>
          <a:p>
            <a:r>
              <a:rPr lang="en-US" sz="2800" dirty="0" smtClean="0"/>
              <a:t>Pr then blotted from gel to nitrocellulose </a:t>
            </a:r>
            <a:r>
              <a:rPr lang="en-US" sz="2800" dirty="0" err="1" smtClean="0"/>
              <a:t>memb</a:t>
            </a:r>
            <a:r>
              <a:rPr lang="en-US" sz="2800" dirty="0" smtClean="0"/>
              <a:t> before the addition of  </a:t>
            </a:r>
            <a:r>
              <a:rPr lang="en-US" sz="2800" dirty="0" err="1" smtClean="0"/>
              <a:t>secondry</a:t>
            </a:r>
            <a:r>
              <a:rPr lang="en-US" sz="2800" dirty="0" smtClean="0"/>
              <a:t> anti </a:t>
            </a:r>
            <a:r>
              <a:rPr lang="en-US" sz="2800" dirty="0" err="1" smtClean="0"/>
              <a:t>hiv</a:t>
            </a:r>
            <a:r>
              <a:rPr lang="en-US" sz="2800" dirty="0" smtClean="0"/>
              <a:t> </a:t>
            </a:r>
            <a:r>
              <a:rPr lang="en-US" sz="2800" dirty="0" err="1" smtClean="0"/>
              <a:t>ab</a:t>
            </a:r>
            <a:r>
              <a:rPr lang="en-US" sz="2800" dirty="0" smtClean="0"/>
              <a:t> conjugated either to </a:t>
            </a:r>
            <a:r>
              <a:rPr lang="en-US" sz="2800" dirty="0" err="1" smtClean="0"/>
              <a:t>alk</a:t>
            </a:r>
            <a:r>
              <a:rPr lang="en-US" sz="2800" dirty="0" smtClean="0"/>
              <a:t> po4ase or a radioisotope </a:t>
            </a:r>
          </a:p>
          <a:p>
            <a:r>
              <a:rPr lang="en-US" sz="2800" dirty="0" smtClean="0"/>
              <a:t>Pr bands are </a:t>
            </a:r>
            <a:r>
              <a:rPr lang="en-US" sz="2800" dirty="0" err="1" smtClean="0"/>
              <a:t>visualised</a:t>
            </a:r>
            <a:r>
              <a:rPr lang="en-US" sz="2800" dirty="0" smtClean="0"/>
              <a:t> either by using autoradiography or substrate conversion into </a:t>
            </a:r>
            <a:r>
              <a:rPr lang="en-US" sz="2800" dirty="0" err="1" smtClean="0"/>
              <a:t>coloured</a:t>
            </a:r>
            <a:r>
              <a:rPr lang="en-US" sz="2800" dirty="0" smtClean="0"/>
              <a:t> product to detect </a:t>
            </a:r>
            <a:r>
              <a:rPr lang="en-US" sz="2800" dirty="0" err="1" smtClean="0"/>
              <a:t>hiv</a:t>
            </a:r>
            <a:r>
              <a:rPr lang="en-US" sz="2800" dirty="0" smtClean="0"/>
              <a:t> pr specific bands.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STRUCTURE OF HIV VIRUS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571613"/>
            <a:ext cx="4495800" cy="4929222"/>
          </a:xfrm>
        </p:spPr>
        <p:txBody>
          <a:bodyPr>
            <a:noAutofit/>
          </a:bodyPr>
          <a:lstStyle/>
          <a:p>
            <a:r>
              <a:rPr lang="en-US" sz="2400" dirty="0" smtClean="0"/>
              <a:t>ENVELOPED</a:t>
            </a:r>
          </a:p>
          <a:p>
            <a:r>
              <a:rPr lang="en-US" sz="2400" dirty="0" smtClean="0"/>
              <a:t>RNA RETROVIRUS</a:t>
            </a:r>
            <a:endParaRPr lang="en-US" sz="2400" dirty="0" smtClean="0"/>
          </a:p>
          <a:p>
            <a:r>
              <a:rPr lang="en-US" sz="2400" dirty="0" smtClean="0"/>
              <a:t>Spherical </a:t>
            </a:r>
            <a:r>
              <a:rPr lang="en-US" sz="2400" dirty="0" smtClean="0"/>
              <a:t>,</a:t>
            </a:r>
            <a:r>
              <a:rPr lang="en-US" sz="2400" dirty="0" smtClean="0"/>
              <a:t>90-120 </a:t>
            </a:r>
            <a:r>
              <a:rPr lang="en-US" sz="2400" dirty="0" smtClean="0"/>
              <a:t>nm in size</a:t>
            </a:r>
          </a:p>
          <a:p>
            <a:r>
              <a:rPr lang="en-US" sz="2400" dirty="0" smtClean="0"/>
              <a:t>Consists of a </a:t>
            </a:r>
            <a:r>
              <a:rPr lang="en-US" sz="2400" b="1" dirty="0" smtClean="0"/>
              <a:t>core</a:t>
            </a:r>
            <a:r>
              <a:rPr lang="en-US" sz="2400" dirty="0" smtClean="0"/>
              <a:t> surrounded </a:t>
            </a:r>
            <a:r>
              <a:rPr lang="en-US" sz="2400" dirty="0" smtClean="0"/>
              <a:t>by </a:t>
            </a:r>
            <a:r>
              <a:rPr lang="en-US" sz="2400" b="1" dirty="0" smtClean="0"/>
              <a:t>lipid envelope</a:t>
            </a:r>
          </a:p>
          <a:p>
            <a:r>
              <a:rPr lang="en-US" sz="2400" dirty="0" smtClean="0"/>
              <a:t>Core contains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i="1" dirty="0" smtClean="0"/>
              <a:t>Major </a:t>
            </a:r>
            <a:r>
              <a:rPr lang="en-US" sz="2400" i="1" dirty="0" err="1" smtClean="0"/>
              <a:t>capsid</a:t>
            </a:r>
            <a:r>
              <a:rPr lang="en-US" sz="2400" i="1" dirty="0" smtClean="0"/>
              <a:t> protein p24</a:t>
            </a:r>
          </a:p>
          <a:p>
            <a:pPr lvl="1"/>
            <a:r>
              <a:rPr lang="en-US" sz="2400" i="1" dirty="0" err="1" smtClean="0"/>
              <a:t>Nucleocapsid</a:t>
            </a:r>
            <a:r>
              <a:rPr lang="en-US" sz="2400" i="1" dirty="0" smtClean="0"/>
              <a:t> protein</a:t>
            </a:r>
          </a:p>
          <a:p>
            <a:pPr lvl="1"/>
            <a:r>
              <a:rPr lang="en-US" sz="2400" i="1" dirty="0" smtClean="0"/>
              <a:t>2 copies of genomic </a:t>
            </a:r>
            <a:r>
              <a:rPr lang="en-US" sz="2400" i="1" dirty="0" err="1" smtClean="0"/>
              <a:t>RNA,Viral</a:t>
            </a:r>
            <a:r>
              <a:rPr lang="en-US" sz="2400" i="1" dirty="0" smtClean="0"/>
              <a:t> </a:t>
            </a:r>
            <a:r>
              <a:rPr lang="en-US" sz="2400" i="1" dirty="0" smtClean="0"/>
              <a:t>enzymes</a:t>
            </a:r>
            <a:endParaRPr lang="en-IN" sz="2400" i="1" dirty="0"/>
          </a:p>
        </p:txBody>
      </p:sp>
      <p:pic>
        <p:nvPicPr>
          <p:cNvPr id="2050" name="Picture 2" descr="C:\Users\HP\Pictures\hiv_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500174"/>
            <a:ext cx="4281518" cy="5286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32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2057400"/>
            <a:ext cx="7918648" cy="4114800"/>
          </a:xfrm>
        </p:spPr>
        <p:txBody>
          <a:bodyPr/>
          <a:lstStyle/>
          <a:p>
            <a:r>
              <a:rPr lang="en-IN" b="1" dirty="0"/>
              <a:t>Interpretation of Western Blots</a:t>
            </a:r>
          </a:p>
          <a:p>
            <a:pPr lvl="1"/>
            <a:r>
              <a:rPr lang="en-IN" dirty="0"/>
              <a:t> Positive, if bands are present at the site of two or more of the following HIV antigens</a:t>
            </a:r>
          </a:p>
          <a:p>
            <a:pPr lvl="1"/>
            <a:r>
              <a:rPr lang="en-IN" sz="1400" dirty="0"/>
              <a:t>  p24 (gag or capsid protein)</a:t>
            </a:r>
          </a:p>
          <a:p>
            <a:pPr lvl="1"/>
            <a:r>
              <a:rPr lang="en-IN" sz="1400" dirty="0"/>
              <a:t>  gp41 (envelope protein)</a:t>
            </a:r>
          </a:p>
          <a:p>
            <a:pPr lvl="1"/>
            <a:r>
              <a:rPr lang="en-IN" sz="1400" dirty="0"/>
              <a:t>  gp120/160 (envelope protein)</a:t>
            </a:r>
          </a:p>
          <a:p>
            <a:pPr lvl="1"/>
            <a:r>
              <a:rPr lang="en-IN" dirty="0"/>
              <a:t> Negative, if no viral bands</a:t>
            </a:r>
          </a:p>
          <a:p>
            <a:pPr lvl="1"/>
            <a:r>
              <a:rPr lang="en-IN" dirty="0"/>
              <a:t> Indeterminate, if fewer than 2 of the bands</a:t>
            </a:r>
          </a:p>
          <a:p>
            <a:pPr lvl="1"/>
            <a:r>
              <a:rPr lang="en-IN" sz="1400" dirty="0"/>
              <a:t>HIV-2 infection</a:t>
            </a:r>
          </a:p>
          <a:p>
            <a:pPr lvl="1"/>
            <a:r>
              <a:rPr lang="en-IN" sz="1400" dirty="0"/>
              <a:t> Early infection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5824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Immunoflourscent</a:t>
            </a:r>
            <a:r>
              <a:rPr lang="en-US" dirty="0" smtClean="0"/>
              <a:t> test(</a:t>
            </a:r>
            <a:r>
              <a:rPr lang="en-US" dirty="0" err="1" smtClean="0"/>
              <a:t>ifa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Serum or plasma is incubated with immortalized human t cell that express </a:t>
            </a:r>
            <a:r>
              <a:rPr lang="en-US" dirty="0" err="1" smtClean="0"/>
              <a:t>hiv</a:t>
            </a:r>
            <a:r>
              <a:rPr lang="en-US" dirty="0" smtClean="0"/>
              <a:t> </a:t>
            </a:r>
            <a:r>
              <a:rPr lang="en-US" dirty="0" err="1" smtClean="0"/>
              <a:t>ag</a:t>
            </a:r>
            <a:r>
              <a:rPr lang="en-US" dirty="0" smtClean="0"/>
              <a:t> on cell </a:t>
            </a:r>
            <a:r>
              <a:rPr lang="en-US" dirty="0" err="1" smtClean="0"/>
              <a:t>memb</a:t>
            </a:r>
            <a:r>
              <a:rPr lang="en-US" dirty="0" smtClean="0"/>
              <a:t> in ass with </a:t>
            </a:r>
            <a:r>
              <a:rPr lang="en-US" dirty="0" err="1" smtClean="0"/>
              <a:t>mhc</a:t>
            </a:r>
            <a:r>
              <a:rPr lang="en-US" dirty="0" smtClean="0"/>
              <a:t> molecules.</a:t>
            </a:r>
          </a:p>
          <a:p>
            <a:r>
              <a:rPr lang="en-US" dirty="0" smtClean="0"/>
              <a:t>Next addition of sec </a:t>
            </a:r>
            <a:r>
              <a:rPr lang="en-US" dirty="0" err="1" smtClean="0"/>
              <a:t>ab</a:t>
            </a:r>
            <a:r>
              <a:rPr lang="en-US" dirty="0" smtClean="0"/>
              <a:t> that conj to </a:t>
            </a:r>
            <a:r>
              <a:rPr lang="en-US" dirty="0" err="1" smtClean="0"/>
              <a:t>fitc</a:t>
            </a:r>
            <a:r>
              <a:rPr lang="en-US" dirty="0" smtClean="0"/>
              <a:t> molecule gives green </a:t>
            </a:r>
            <a:r>
              <a:rPr lang="en-US" dirty="0" err="1" smtClean="0"/>
              <a:t>flourcence</a:t>
            </a:r>
            <a:r>
              <a:rPr lang="en-US" dirty="0" smtClean="0"/>
              <a:t> with </a:t>
            </a:r>
            <a:r>
              <a:rPr lang="en-US" dirty="0" err="1" smtClean="0"/>
              <a:t>uv</a:t>
            </a:r>
            <a:r>
              <a:rPr lang="en-US" dirty="0" smtClean="0"/>
              <a:t> </a:t>
            </a:r>
            <a:r>
              <a:rPr lang="en-US" dirty="0" err="1" smtClean="0"/>
              <a:t>lite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HIV p24 Antigen 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idx="1"/>
          </p:nvPr>
        </p:nvSpPr>
        <p:spPr>
          <a:xfrm>
            <a:off x="367760" y="1916832"/>
            <a:ext cx="8623840" cy="518457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Core protein of the </a:t>
            </a:r>
            <a:r>
              <a:rPr lang="en-US" sz="2800" dirty="0" smtClean="0"/>
              <a:t>virus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ELISA type assay in which                                              </a:t>
            </a:r>
            <a:r>
              <a:rPr lang="en-US" sz="2600" dirty="0" err="1" smtClean="0"/>
              <a:t>microtitre</a:t>
            </a:r>
            <a:r>
              <a:rPr lang="en-US" sz="2600" dirty="0" smtClean="0"/>
              <a:t> plates contain antibodies to p24 Ag.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Detects </a:t>
            </a:r>
            <a:r>
              <a:rPr lang="en-US" sz="2800" dirty="0"/>
              <a:t>p24 antigen before antibody can </a:t>
            </a:r>
            <a:r>
              <a:rPr lang="en-US" sz="2800" dirty="0" smtClean="0"/>
              <a:t>   be </a:t>
            </a:r>
            <a:r>
              <a:rPr lang="en-US" sz="2800" dirty="0"/>
              <a:t>detected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dirty="0"/>
              <a:t>Detected 2 to 3 weeks after HIV infection</a:t>
            </a:r>
          </a:p>
          <a:p>
            <a:pPr lvl="2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dirty="0"/>
              <a:t>Detected about 6 days before antibody tests become </a:t>
            </a:r>
            <a:r>
              <a:rPr lang="en-US" sz="2000" dirty="0" smtClean="0"/>
              <a:t>reactive</a:t>
            </a:r>
          </a:p>
          <a:p>
            <a:pPr lvl="2">
              <a:lnSpc>
                <a:spcPct val="70000"/>
              </a:lnSpc>
              <a:buNone/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800" dirty="0"/>
              <a:t>Used for: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Diagnosis of pediatric HIV-1 infections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Blood bank safety (high incidence countries</a:t>
            </a:r>
            <a:r>
              <a:rPr lang="en-US" sz="2400" dirty="0" smtClean="0"/>
              <a:t>)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Levels decrease with ART</a:t>
            </a:r>
            <a:endParaRPr lang="en-US" sz="2400" dirty="0"/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b="1" dirty="0"/>
              <a:t> </a:t>
            </a:r>
            <a:endParaRPr lang="en-US" sz="2400" dirty="0"/>
          </a:p>
          <a:p>
            <a:pPr>
              <a:lnSpc>
                <a:spcPct val="70000"/>
              </a:lnSpc>
            </a:pPr>
            <a:endParaRPr lang="en-US" sz="2400" dirty="0"/>
          </a:p>
        </p:txBody>
      </p:sp>
      <p:pic>
        <p:nvPicPr>
          <p:cNvPr id="1027" name="Picture 3" descr="C:\Users\Compaq\Desktop\New Folder\aids-hiv-anatomy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0"/>
            <a:ext cx="2759968" cy="2690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23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CD4 T-Lymphocyte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81024"/>
            <a:ext cx="4824536" cy="479715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/>
              <a:t>CD4 T-lymphocyte counts used for:</a:t>
            </a:r>
          </a:p>
          <a:p>
            <a:pPr lvl="1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dirty="0"/>
              <a:t>Determining clinical prognosis</a:t>
            </a:r>
          </a:p>
          <a:p>
            <a:pPr lvl="1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dirty="0"/>
              <a:t>Assessing criteria for antiretroviral therapy</a:t>
            </a:r>
          </a:p>
          <a:p>
            <a:pPr lvl="1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dirty="0"/>
              <a:t>Monitoring therapy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Manual and automated methods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Issues: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Requires high level of technical skill for test performance and interpretation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Properly maintained equipment</a:t>
            </a:r>
          </a:p>
        </p:txBody>
      </p:sp>
      <p:pic>
        <p:nvPicPr>
          <p:cNvPr id="11018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69901" y="1752600"/>
            <a:ext cx="2795198" cy="2185988"/>
          </a:xfrm>
          <a:noFill/>
          <a:ln/>
          <a:effectLst/>
        </p:spPr>
      </p:pic>
      <p:pic>
        <p:nvPicPr>
          <p:cNvPr id="1101828" name="Picture 4" descr="FacsCalibu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12000"/>
          </a:blip>
          <a:srcRect/>
          <a:stretch>
            <a:fillRect/>
          </a:stretch>
        </p:blipFill>
        <p:spPr>
          <a:xfrm>
            <a:off x="5105400" y="4191000"/>
            <a:ext cx="3105150" cy="2078038"/>
          </a:xfrm>
          <a:noFill/>
          <a:ln/>
          <a:effectLst/>
        </p:spPr>
      </p:pic>
    </p:spTree>
    <p:extLst>
      <p:ext uri="{BB962C8B-B14F-4D97-AF65-F5344CB8AC3E}">
        <p14:creationId xmlns="" xmlns:p14="http://schemas.microsoft.com/office/powerpoint/2010/main" val="31724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Viral Load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Quantitative molecular assay measures amount of  HIV in blood products </a:t>
            </a:r>
            <a:r>
              <a:rPr lang="en-US" sz="2800" dirty="0" smtClean="0"/>
              <a:t>using </a:t>
            </a:r>
            <a:r>
              <a:rPr lang="en-US" sz="2800" dirty="0" err="1" smtClean="0"/>
              <a:t>rna</a:t>
            </a:r>
            <a:r>
              <a:rPr lang="en-US" sz="2800" dirty="0" smtClean="0"/>
              <a:t> or </a:t>
            </a:r>
            <a:r>
              <a:rPr lang="en-US" sz="2800" dirty="0" err="1" smtClean="0"/>
              <a:t>dna</a:t>
            </a:r>
            <a:r>
              <a:rPr lang="en-US" sz="2800" dirty="0" smtClean="0"/>
              <a:t> based methods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Used to: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Predict disease progression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Assist with deciding when to initiate anti-retroviral therapy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Monitors response to anti-</a:t>
            </a:r>
            <a:r>
              <a:rPr lang="en-US" sz="2400" dirty="0" err="1"/>
              <a:t>retrovirals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Issues: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Expensive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Special facilities</a:t>
            </a:r>
          </a:p>
        </p:txBody>
      </p:sp>
    </p:spTree>
    <p:extLst>
      <p:ext uri="{BB962C8B-B14F-4D97-AF65-F5344CB8AC3E}">
        <p14:creationId xmlns="" xmlns:p14="http://schemas.microsoft.com/office/powerpoint/2010/main" val="9192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HIV Culture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06680" cy="48006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PBMCs from patients are co-cultured with </a:t>
            </a:r>
            <a:r>
              <a:rPr lang="en-IN" dirty="0" err="1" smtClean="0"/>
              <a:t>mitogen</a:t>
            </a:r>
            <a:r>
              <a:rPr lang="en-IN" dirty="0" smtClean="0"/>
              <a:t>-stimulated normal donor PBMCs</a:t>
            </a:r>
          </a:p>
          <a:p>
            <a:r>
              <a:rPr lang="en-IN" dirty="0" smtClean="0"/>
              <a:t>Culture supernatant is periodically tested for reverse transcriptase</a:t>
            </a:r>
          </a:p>
          <a:p>
            <a:r>
              <a:rPr lang="en-IN" dirty="0" smtClean="0"/>
              <a:t>Specificity and positive predictive value approaching 100% but still needs confirmation by a second culture or PCR</a:t>
            </a:r>
          </a:p>
          <a:p>
            <a:r>
              <a:rPr lang="en-IN" dirty="0" smtClean="0"/>
              <a:t>Positive result in 2 weeks, negative in 30 days</a:t>
            </a:r>
          </a:p>
          <a:p>
            <a:r>
              <a:rPr lang="en-IN" dirty="0" smtClean="0"/>
              <a:t>Expensive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500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HIV PCR Test : RNA, DNA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Very sensitive test for detecting specific HIV </a:t>
            </a:r>
            <a:r>
              <a:rPr lang="en-IN" dirty="0" err="1" smtClean="0"/>
              <a:t>proviral</a:t>
            </a:r>
            <a:r>
              <a:rPr lang="en-IN" dirty="0" smtClean="0"/>
              <a:t> sequences in PBMCs</a:t>
            </a:r>
          </a:p>
          <a:p>
            <a:r>
              <a:rPr lang="en-IN" dirty="0" smtClean="0"/>
              <a:t> Extract DNA from PBMCs</a:t>
            </a:r>
          </a:p>
          <a:p>
            <a:r>
              <a:rPr lang="en-IN" dirty="0" smtClean="0"/>
              <a:t> Can detect single provirus from 15,000 PBMCs (100</a:t>
            </a:r>
            <a:r>
              <a:rPr lang="el-GR" dirty="0" smtClean="0"/>
              <a:t>μ</a:t>
            </a:r>
            <a:r>
              <a:rPr lang="en-IN" dirty="0" smtClean="0"/>
              <a:t>l newborns, 500</a:t>
            </a:r>
            <a:r>
              <a:rPr lang="el-GR" dirty="0" smtClean="0"/>
              <a:t>μ</a:t>
            </a:r>
            <a:r>
              <a:rPr lang="en-IN" dirty="0" smtClean="0"/>
              <a:t>l adults)</a:t>
            </a:r>
          </a:p>
          <a:p>
            <a:r>
              <a:rPr lang="en-IN" dirty="0" smtClean="0"/>
              <a:t> Results in ~48 hrs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153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Indications for DNA PCR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Repeatedly indeterminate Western blots</a:t>
            </a:r>
          </a:p>
          <a:p>
            <a:r>
              <a:rPr lang="en-IN" dirty="0" smtClean="0"/>
              <a:t>Infants born to HIV-positive mothers</a:t>
            </a:r>
          </a:p>
          <a:p>
            <a:r>
              <a:rPr lang="en-IN" dirty="0" smtClean="0"/>
              <a:t>Pregnant women who may have had recent exposure to HIV</a:t>
            </a:r>
          </a:p>
          <a:p>
            <a:r>
              <a:rPr lang="en-IN" dirty="0" smtClean="0"/>
              <a:t>Individuals recently involved in a very high risk exposure (within the last 72 h) who might be considered for post-exposure prevention treatment</a:t>
            </a:r>
          </a:p>
          <a:p>
            <a:r>
              <a:rPr lang="en-IN" dirty="0" smtClean="0"/>
              <a:t>Severe </a:t>
            </a:r>
            <a:r>
              <a:rPr lang="en-IN" dirty="0" err="1" smtClean="0"/>
              <a:t>humoral</a:t>
            </a:r>
            <a:r>
              <a:rPr lang="en-IN" dirty="0" smtClean="0"/>
              <a:t> deficiency- end-stage AIDS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113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tests…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5974432" cy="4114800"/>
          </a:xfrm>
        </p:spPr>
        <p:txBody>
          <a:bodyPr/>
          <a:lstStyle/>
          <a:p>
            <a:r>
              <a:rPr lang="en-US" b="1" dirty="0" err="1" smtClean="0"/>
              <a:t>Ora</a:t>
            </a:r>
            <a:r>
              <a:rPr lang="en-US" b="1" dirty="0" smtClean="0"/>
              <a:t> quick- </a:t>
            </a:r>
            <a:r>
              <a:rPr lang="en-US" sz="2800" dirty="0" smtClean="0"/>
              <a:t>antibody test ,result </a:t>
            </a:r>
            <a:r>
              <a:rPr lang="en-US" sz="2800" dirty="0"/>
              <a:t>in 20 </a:t>
            </a:r>
            <a:r>
              <a:rPr lang="en-US" sz="2800" dirty="0" err="1" smtClean="0"/>
              <a:t>mins</a:t>
            </a:r>
            <a:r>
              <a:rPr lang="en-US" sz="2800" dirty="0" smtClean="0"/>
              <a:t> </a:t>
            </a:r>
            <a:r>
              <a:rPr lang="en-IN" sz="2800" dirty="0"/>
              <a:t>The blood, plasma or oral fluid is mixed in a vial with developing solution, and the results are read from a sticklike testing device. Usually detects HIV 1 and HIV </a:t>
            </a:r>
            <a:r>
              <a:rPr lang="en-IN" sz="2800" dirty="0" smtClean="0"/>
              <a:t>2</a:t>
            </a: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 flipH="1">
            <a:off x="9324528" y="1772816"/>
            <a:ext cx="16104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The blood, plasma or oral fluid is mixed in a vial with developing solution, and the results are read from a sticklike testing device. Usually detects HIV 1 and HIV 2</a:t>
            </a:r>
          </a:p>
        </p:txBody>
      </p:sp>
      <p:pic>
        <p:nvPicPr>
          <p:cNvPr id="1026" name="Picture 2" descr="http://upload.wikimedia.org/wikipedia/commons/thumb/c/cc/Oraquick.jpg/220px-Oraqu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2095500" cy="267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253327"/>
            <a:ext cx="8288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err="1"/>
              <a:t>Uni</a:t>
            </a:r>
            <a:r>
              <a:rPr lang="en-IN" sz="2400" b="1" dirty="0"/>
              <a:t>-Gold</a:t>
            </a:r>
            <a:r>
              <a:rPr lang="en-IN" sz="2400" dirty="0"/>
              <a:t> is a rapid HIV antibody test that provides results in 10–12 minutes. A drop of blood is placed on the device with developing solution. </a:t>
            </a:r>
            <a:r>
              <a:rPr lang="en-IN" sz="2400" dirty="0" err="1"/>
              <a:t>Uni</a:t>
            </a:r>
            <a:r>
              <a:rPr lang="en-IN" sz="2400" dirty="0"/>
              <a:t>-Gold is only FDA approved to test for HIV 1.</a:t>
            </a:r>
            <a:endParaRPr lang="en-IN" sz="24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9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765175"/>
            <a:ext cx="8153400" cy="454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interval from infection to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4173538" cy="46370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ANTIBODY TESTING: 22 DAYS</a:t>
            </a:r>
          </a:p>
          <a:p>
            <a:endParaRPr lang="en-US" sz="2000" dirty="0" smtClean="0"/>
          </a:p>
          <a:p>
            <a:r>
              <a:rPr lang="en-US" sz="2000" dirty="0" smtClean="0"/>
              <a:t>P24 ANTIGEN</a:t>
            </a:r>
            <a:r>
              <a:rPr lang="en-US" sz="2000" dirty="0"/>
              <a:t> </a:t>
            </a:r>
            <a:r>
              <a:rPr lang="en-US" sz="2000" dirty="0" smtClean="0"/>
              <a:t>            :16 DAYS</a:t>
            </a:r>
          </a:p>
          <a:p>
            <a:endParaRPr lang="en-US" sz="2000" dirty="0" smtClean="0"/>
          </a:p>
          <a:p>
            <a:r>
              <a:rPr lang="en-US" sz="2000" dirty="0" smtClean="0"/>
              <a:t>NUCLEIC ACID 	: 12 DAYS</a:t>
            </a:r>
            <a:endParaRPr lang="en-IN" sz="2000" dirty="0"/>
          </a:p>
        </p:txBody>
      </p:sp>
      <p:pic>
        <p:nvPicPr>
          <p:cNvPr id="12290" name="Picture 2" descr="http://hkaids.med.cuhk.edu.hk/edu/images/t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654220"/>
            <a:ext cx="3124200" cy="29527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530" b="16782"/>
          <a:stretch>
            <a:fillRect/>
          </a:stretch>
        </p:blipFill>
        <p:spPr bwMode="auto">
          <a:xfrm>
            <a:off x="5258722" y="1196752"/>
            <a:ext cx="368617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878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ENVELOPE- </a:t>
            </a:r>
          </a:p>
          <a:p>
            <a:r>
              <a:rPr lang="en-IN" dirty="0" smtClean="0"/>
              <a:t>MADE UP OF BI-LIPID MEMBRANE WITH  EMBEDDED COMPONENTS</a:t>
            </a:r>
          </a:p>
          <a:p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COMPONENTS-</a:t>
            </a:r>
          </a:p>
          <a:p>
            <a:pPr>
              <a:buNone/>
            </a:pPr>
            <a:r>
              <a:rPr lang="en-IN" dirty="0" smtClean="0"/>
              <a:t> EXTERNAL PORTION GP120 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INTERNAL PORTION GP 41</a:t>
            </a:r>
          </a:p>
          <a:p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FUNCTION- </a:t>
            </a:r>
          </a:p>
          <a:p>
            <a:r>
              <a:rPr lang="en-IN" dirty="0" smtClean="0"/>
              <a:t>TO  ATTACH  WITH HOST CD4 RECEPTOR </a:t>
            </a:r>
            <a:endParaRPr lang="en-IN" dirty="0" smtClean="0"/>
          </a:p>
          <a:p>
            <a:r>
              <a:rPr lang="en-IN" dirty="0" smtClean="0"/>
              <a:t> FUSION WITH CELL MEMBRANE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NACO GUIDELINES FOR HIV TESTING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6119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OBJECTIVES OF HIV TESTING:</a:t>
            </a:r>
          </a:p>
          <a:p>
            <a:pPr lvl="1"/>
            <a:r>
              <a:rPr lang="en-US" dirty="0" smtClean="0"/>
              <a:t>Surveillance to monitor trend of HIV infection in a population</a:t>
            </a:r>
          </a:p>
          <a:p>
            <a:pPr lvl="1"/>
            <a:r>
              <a:rPr lang="en-US" dirty="0" smtClean="0"/>
              <a:t>Transfusion safety</a:t>
            </a:r>
          </a:p>
          <a:p>
            <a:pPr lvl="1"/>
            <a:r>
              <a:rPr lang="en-US" dirty="0" smtClean="0"/>
              <a:t>Identification of asymptomatic HIV infection </a:t>
            </a:r>
          </a:p>
          <a:p>
            <a:pPr lvl="1"/>
            <a:r>
              <a:rPr lang="en-US" dirty="0" smtClean="0"/>
              <a:t>Diagnose clinically suspected cases</a:t>
            </a:r>
          </a:p>
          <a:p>
            <a:pPr lvl="1"/>
            <a:r>
              <a:rPr lang="en-US" dirty="0" smtClean="0"/>
              <a:t>Evaluate and monitor cases of occupational exposure</a:t>
            </a:r>
          </a:p>
          <a:p>
            <a:pPr lvl="1"/>
            <a:r>
              <a:rPr lang="en-US" dirty="0" smtClean="0"/>
              <a:t>Research purposes</a:t>
            </a:r>
          </a:p>
          <a:p>
            <a:r>
              <a:rPr lang="en-US" dirty="0" smtClean="0"/>
              <a:t>NO MANDATORY TESTING </a:t>
            </a:r>
          </a:p>
          <a:p>
            <a:r>
              <a:rPr lang="en-US" dirty="0" smtClean="0"/>
              <a:t>CONSENT , COUNSELLING AND CONFIDENTIALITY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209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3" y="3284984"/>
            <a:ext cx="2880321" cy="2887216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                    THANK YOU</a:t>
            </a:r>
            <a:endParaRPr lang="en-IN" i="1" dirty="0"/>
          </a:p>
        </p:txBody>
      </p:sp>
      <p:pic>
        <p:nvPicPr>
          <p:cNvPr id="1026" name="Picture 2" descr="C:\Users\HP\Pictures\isCAYQAQ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11" y="332656"/>
            <a:ext cx="2160240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55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INNER CORE</a:t>
            </a:r>
          </a:p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sz="2400" dirty="0" smtClean="0"/>
              <a:t>BOUND  BY  PROTEIN  COAT</a:t>
            </a:r>
          </a:p>
          <a:p>
            <a:r>
              <a:rPr lang="en-IN" sz="2400" dirty="0" smtClean="0"/>
              <a:t>EMCOMPASS  RNA  GENOME</a:t>
            </a:r>
            <a:endParaRPr lang="en-IN" sz="2400" dirty="0" smtClean="0">
              <a:solidFill>
                <a:srgbClr val="FF0000"/>
              </a:solidFill>
            </a:endParaRPr>
          </a:p>
          <a:p>
            <a:r>
              <a:rPr lang="en-IN" sz="2400" dirty="0" smtClean="0">
                <a:solidFill>
                  <a:srgbClr val="FF0000"/>
                </a:solidFill>
              </a:rPr>
              <a:t>MAIN GENES</a:t>
            </a:r>
          </a:p>
          <a:p>
            <a:pPr>
              <a:buNone/>
            </a:pPr>
            <a:r>
              <a:rPr lang="en-IN" sz="2400" dirty="0" smtClean="0"/>
              <a:t>GAG,ENV,POL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3 ENZYMES- </a:t>
            </a:r>
          </a:p>
          <a:p>
            <a:r>
              <a:rPr lang="en-IN" sz="2400" dirty="0" smtClean="0"/>
              <a:t>REVERSE TRANSCRIPTASE,</a:t>
            </a:r>
          </a:p>
          <a:p>
            <a:r>
              <a:rPr lang="en-IN" sz="2400" dirty="0" smtClean="0"/>
              <a:t>INTEGRASE,</a:t>
            </a:r>
          </a:p>
          <a:p>
            <a:r>
              <a:rPr lang="en-IN" sz="2400" dirty="0" smtClean="0"/>
              <a:t>PROTEASE</a:t>
            </a:r>
            <a:endParaRPr lang="en-IN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7" descr="How_HIV_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24"/>
            <a:ext cx="90884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07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MODES OF TRANSMISSION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Sexual intercourse:0.1 – 3%</a:t>
            </a:r>
          </a:p>
          <a:p>
            <a:r>
              <a:rPr lang="en-US" dirty="0" smtClean="0"/>
              <a:t>Blood transfusion: 90-100%</a:t>
            </a:r>
          </a:p>
          <a:p>
            <a:r>
              <a:rPr lang="en-US" dirty="0" smtClean="0"/>
              <a:t>Perinatal:13-48%</a:t>
            </a:r>
          </a:p>
          <a:p>
            <a:r>
              <a:rPr lang="en-US" dirty="0" smtClean="0"/>
              <a:t>IV drug abuse: 0.3- 0.5 %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704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MAJOR ABNORMALITIES OF IMMUNE FUNCTION IN AIDS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6119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Lymphopenia</a:t>
            </a:r>
            <a:endParaRPr lang="en-US" dirty="0" smtClean="0"/>
          </a:p>
          <a:p>
            <a:pPr lvl="1"/>
            <a:r>
              <a:rPr lang="en-US" dirty="0" smtClean="0"/>
              <a:t>DECREASED</a:t>
            </a:r>
            <a:r>
              <a:rPr lang="en-US" dirty="0" smtClean="0"/>
              <a:t> </a:t>
            </a:r>
            <a:r>
              <a:rPr lang="en-US" dirty="0" smtClean="0"/>
              <a:t>CD4 cell count</a:t>
            </a:r>
          </a:p>
          <a:p>
            <a:pPr lvl="1"/>
            <a:r>
              <a:rPr lang="en-US" dirty="0" smtClean="0"/>
              <a:t>Inversion of CD4:CD8 ratio</a:t>
            </a:r>
          </a:p>
          <a:p>
            <a:r>
              <a:rPr lang="en-US" dirty="0" smtClean="0"/>
              <a:t>Altered T cell function</a:t>
            </a:r>
          </a:p>
          <a:p>
            <a:pPr lvl="1"/>
            <a:r>
              <a:rPr lang="en-US" dirty="0" smtClean="0"/>
              <a:t>Susceptibility to opportunistic infections</a:t>
            </a:r>
          </a:p>
          <a:p>
            <a:pPr lvl="1"/>
            <a:r>
              <a:rPr lang="en-US" dirty="0" smtClean="0"/>
              <a:t>Susceptibility to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lvl="1"/>
            <a:r>
              <a:rPr lang="en-US" dirty="0" smtClean="0"/>
              <a:t>Decreased specific </a:t>
            </a:r>
            <a:r>
              <a:rPr lang="en-US" dirty="0" err="1" smtClean="0"/>
              <a:t>cytotoxicity</a:t>
            </a:r>
            <a:endParaRPr lang="en-US" dirty="0" smtClean="0"/>
          </a:p>
          <a:p>
            <a:r>
              <a:rPr lang="en-US" dirty="0" err="1" smtClean="0"/>
              <a:t>Polyglonal</a:t>
            </a:r>
            <a:r>
              <a:rPr lang="en-US" dirty="0" smtClean="0"/>
              <a:t> B cell activation</a:t>
            </a:r>
          </a:p>
          <a:p>
            <a:pPr lvl="1"/>
            <a:r>
              <a:rPr lang="en-US" dirty="0" err="1" smtClean="0"/>
              <a:t>Hypergammaglobulinemia</a:t>
            </a:r>
            <a:endParaRPr lang="en-US" dirty="0" smtClean="0"/>
          </a:p>
          <a:p>
            <a:pPr lvl="1"/>
            <a:r>
              <a:rPr lang="en-US" dirty="0" smtClean="0"/>
              <a:t>Inability to mount antibody response to new antigens</a:t>
            </a:r>
          </a:p>
          <a:p>
            <a:r>
              <a:rPr lang="en-US" dirty="0" smtClean="0"/>
              <a:t>Altered </a:t>
            </a:r>
            <a:r>
              <a:rPr lang="en-US" dirty="0" err="1" smtClean="0"/>
              <a:t>monocyte</a:t>
            </a:r>
            <a:r>
              <a:rPr lang="en-US" dirty="0" smtClean="0"/>
              <a:t> and macrophage function</a:t>
            </a:r>
          </a:p>
          <a:p>
            <a:pPr lvl="1"/>
            <a:r>
              <a:rPr lang="en-US" dirty="0" smtClean="0"/>
              <a:t>Decreased </a:t>
            </a:r>
            <a:r>
              <a:rPr lang="en-US" dirty="0" err="1" smtClean="0"/>
              <a:t>chemotaxis</a:t>
            </a:r>
            <a:r>
              <a:rPr lang="en-US" dirty="0" smtClean="0"/>
              <a:t> and </a:t>
            </a:r>
            <a:r>
              <a:rPr lang="en-US" dirty="0" err="1" smtClean="0"/>
              <a:t>phagocytosis</a:t>
            </a: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703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HP\Pictures\hiv_time_cour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21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956</TotalTime>
  <Words>1721</Words>
  <Application>Microsoft Office PowerPoint</Application>
  <PresentationFormat>On-screen Show (4:3)</PresentationFormat>
  <Paragraphs>318</Paragraphs>
  <Slides>41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Urban</vt:lpstr>
      <vt:lpstr>STRUCTURE AND LAB DIAGNOSIS OF HIV</vt:lpstr>
      <vt:lpstr>TYPES OF HIV VIRUS</vt:lpstr>
      <vt:lpstr>STRUCTURE OF HIV VIRUS </vt:lpstr>
      <vt:lpstr>Slide 4</vt:lpstr>
      <vt:lpstr>Slide 5</vt:lpstr>
      <vt:lpstr>Slide 6</vt:lpstr>
      <vt:lpstr>MODES OF TRANSMISSION</vt:lpstr>
      <vt:lpstr>MAJOR ABNORMALITIES OF IMMUNE FUNCTION IN AIDS</vt:lpstr>
      <vt:lpstr>Slide 9</vt:lpstr>
      <vt:lpstr>Slide 10</vt:lpstr>
      <vt:lpstr> WHO Objectives of HIV  diagnosis</vt:lpstr>
      <vt:lpstr>Laboratory diagnosis..</vt:lpstr>
      <vt:lpstr>Slide 13</vt:lpstr>
      <vt:lpstr>Three Formats of HIV Rapid Tests …</vt:lpstr>
      <vt:lpstr>How Immunoconcentration Works</vt:lpstr>
      <vt:lpstr>Reading Results …</vt:lpstr>
      <vt:lpstr> Immunochromatography (tri-line test)</vt:lpstr>
      <vt:lpstr>Tests Based on Immunochromatography</vt:lpstr>
      <vt:lpstr>How Particle Agglutination Works</vt:lpstr>
      <vt:lpstr>Reading Results </vt:lpstr>
      <vt:lpstr>Red cell or haemagg assay: hiv ag complexed to rbc pr .when added to pts whole bld,the pts hiv ab coz agg of pts rbc in less than 5 min magnetic bead assay: elisa based methodology with magnetic beads as solid matrix to which hiv ag are conjugated   </vt:lpstr>
      <vt:lpstr>HIV Rapid Tests:  Advantages</vt:lpstr>
      <vt:lpstr>After the screening….. </vt:lpstr>
      <vt:lpstr>Enzyme Immunoassays (EIAs)</vt:lpstr>
      <vt:lpstr>Principle of Enzyme  Immunoassays </vt:lpstr>
      <vt:lpstr>Enzyme ImmunoAssays (EIAs) – Cont’d</vt:lpstr>
      <vt:lpstr>Western Blot / Line Immunoassays</vt:lpstr>
      <vt:lpstr>Slide 28</vt:lpstr>
      <vt:lpstr>Slide 29</vt:lpstr>
      <vt:lpstr>Slide 30</vt:lpstr>
      <vt:lpstr>Slide 31</vt:lpstr>
      <vt:lpstr>HIV p24 Antigen </vt:lpstr>
      <vt:lpstr>CD4 T-Lymphocyte</vt:lpstr>
      <vt:lpstr>Viral Load</vt:lpstr>
      <vt:lpstr>HIV Culture</vt:lpstr>
      <vt:lpstr>HIV PCR Test : RNA, DNA</vt:lpstr>
      <vt:lpstr>Indications for DNA PCR test</vt:lpstr>
      <vt:lpstr>Newer tests…</vt:lpstr>
      <vt:lpstr>Mean interval from infection to detection</vt:lpstr>
      <vt:lpstr>NACO GUIDELINES FOR HIV TESTING</vt:lpstr>
      <vt:lpstr>Slide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OF HIV</dc:title>
  <dc:creator>HP</dc:creator>
  <cp:lastModifiedBy>jaspreet</cp:lastModifiedBy>
  <cp:revision>49</cp:revision>
  <dcterms:created xsi:type="dcterms:W3CDTF">2011-10-07T14:32:01Z</dcterms:created>
  <dcterms:modified xsi:type="dcterms:W3CDTF">2016-09-26T13:43:37Z</dcterms:modified>
</cp:coreProperties>
</file>