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76" r:id="rId2"/>
    <p:sldId id="277" r:id="rId3"/>
    <p:sldId id="256" r:id="rId4"/>
    <p:sldId id="257" r:id="rId5"/>
    <p:sldId id="267" r:id="rId6"/>
    <p:sldId id="295" r:id="rId7"/>
    <p:sldId id="265" r:id="rId8"/>
    <p:sldId id="278" r:id="rId9"/>
    <p:sldId id="258" r:id="rId10"/>
    <p:sldId id="266" r:id="rId11"/>
    <p:sldId id="263" r:id="rId12"/>
    <p:sldId id="268" r:id="rId13"/>
    <p:sldId id="262" r:id="rId14"/>
    <p:sldId id="306" r:id="rId15"/>
    <p:sldId id="261" r:id="rId16"/>
    <p:sldId id="279" r:id="rId17"/>
    <p:sldId id="260" r:id="rId18"/>
    <p:sldId id="259" r:id="rId19"/>
    <p:sldId id="299" r:id="rId20"/>
    <p:sldId id="269" r:id="rId21"/>
    <p:sldId id="302" r:id="rId22"/>
    <p:sldId id="270" r:id="rId23"/>
    <p:sldId id="301" r:id="rId24"/>
    <p:sldId id="271" r:id="rId25"/>
    <p:sldId id="274" r:id="rId26"/>
    <p:sldId id="275" r:id="rId27"/>
    <p:sldId id="293" r:id="rId28"/>
    <p:sldId id="282" r:id="rId29"/>
    <p:sldId id="296" r:id="rId30"/>
    <p:sldId id="283" r:id="rId31"/>
    <p:sldId id="284" r:id="rId32"/>
    <p:sldId id="305" r:id="rId33"/>
    <p:sldId id="286" r:id="rId34"/>
    <p:sldId id="289" r:id="rId35"/>
    <p:sldId id="290"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B6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8/15/2020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8/15/2020</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europepmc.org/abstract/MED/8686411/?whatizit_url_go_term=http://www.ebi.ac.uk/ego/GTerm?id=GO:0007586" TargetMode="External"/><Relationship Id="rId3" Type="http://schemas.openxmlformats.org/officeDocument/2006/relationships/hyperlink" Target="http://europepmc.org/abstract/MED/8686411/?whatizit_url_Chemicals=http://www.ebi.ac.uk/chebi/searchId.do?chebiId=CHEBI:24020" TargetMode="External"/><Relationship Id="rId7" Type="http://schemas.openxmlformats.org/officeDocument/2006/relationships/hyperlink" Target="http://europepmc.org/abstract/MED/8686411/?whatizit_url=http://europepmc.org/search/?page=1&amp;query=%22vitamin%20deficiency%22" TargetMode="External"/><Relationship Id="rId2" Type="http://schemas.openxmlformats.org/officeDocument/2006/relationships/hyperlink" Target="http://europepmc.org/search?page=1&amp;query=ISSN:%220001-5644%22" TargetMode="External"/><Relationship Id="rId1" Type="http://schemas.openxmlformats.org/officeDocument/2006/relationships/slideLayout" Target="../slideLayouts/slideLayout2.xml"/><Relationship Id="rId6" Type="http://schemas.openxmlformats.org/officeDocument/2006/relationships/hyperlink" Target="http://europepmc.org/abstract/MED/8686411/?whatizit_url_Chemicals=http://www.ebi.ac.uk/chebi/searchId.do?chebiId=CHEBI:22470" TargetMode="External"/><Relationship Id="rId5" Type="http://schemas.openxmlformats.org/officeDocument/2006/relationships/hyperlink" Target="http://europepmc.org/abstract/MED/8686411/?whatizit_url=http://europepmc.org/search/?page=1&amp;query=%22exocrine%20pancreatic%20insufficiency%22" TargetMode="External"/><Relationship Id="rId4" Type="http://schemas.openxmlformats.org/officeDocument/2006/relationships/hyperlink" Target="http://europepmc.org/abstract/MED/8686411/?whatizit_url=http://europepmc.org/search/?page=1&amp;query=%22chronic%20pancreatitis%2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5334000" cy="2974975"/>
          </a:xfrm>
        </p:spPr>
        <p:txBody>
          <a:bodyPr/>
          <a:lstStyle/>
          <a:p>
            <a:r>
              <a:rPr lang="en-US" b="1" dirty="0" smtClean="0"/>
              <a:t>Digestion and Absorption Of Lipids</a:t>
            </a:r>
            <a:endParaRPr lang="en-US" b="1" dirty="0"/>
          </a:p>
        </p:txBody>
      </p:sp>
      <p:sp>
        <p:nvSpPr>
          <p:cNvPr id="6" name="Subtitle 5"/>
          <p:cNvSpPr>
            <a:spLocks noGrp="1"/>
          </p:cNvSpPr>
          <p:nvPr>
            <p:ph type="subTitle" idx="1"/>
          </p:nvPr>
        </p:nvSpPr>
        <p:spPr/>
        <p:txBody>
          <a:bodyPr>
            <a:normAutofit/>
          </a:bodyPr>
          <a:lstStyle/>
          <a:p>
            <a:r>
              <a:rPr lang="en-US" sz="3600" b="1" dirty="0" smtClean="0">
                <a:solidFill>
                  <a:schemeClr val="tx1"/>
                </a:solidFill>
              </a:rPr>
              <a:t>Dr. Tejas Shah</a:t>
            </a:r>
            <a:endParaRPr lang="en-US" sz="3600" b="1" dirty="0">
              <a:solidFill>
                <a:schemeClr val="tx1"/>
              </a:solidFill>
            </a:endParaRPr>
          </a:p>
        </p:txBody>
      </p:sp>
    </p:spTree>
    <p:extLst>
      <p:ext uri="{BB962C8B-B14F-4D97-AF65-F5344CB8AC3E}">
        <p14:creationId xmlns:p14="http://schemas.microsoft.com/office/powerpoint/2010/main" xmlns="" val="11861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543800" cy="990599"/>
          </a:xfrm>
        </p:spPr>
        <p:txBody>
          <a:bodyPr/>
          <a:lstStyle/>
          <a:p>
            <a:r>
              <a:rPr lang="en-US" sz="4400" b="1" dirty="0" smtClean="0"/>
              <a:t>Emulsification and digestion</a:t>
            </a:r>
            <a:endParaRPr lang="en-US" sz="4400" dirty="0"/>
          </a:p>
        </p:txBody>
      </p:sp>
      <p:sp>
        <p:nvSpPr>
          <p:cNvPr id="3" name="Subtitle 2"/>
          <p:cNvSpPr>
            <a:spLocks noGrp="1"/>
          </p:cNvSpPr>
          <p:nvPr>
            <p:ph type="subTitle" idx="1"/>
          </p:nvPr>
        </p:nvSpPr>
        <p:spPr>
          <a:xfrm>
            <a:off x="762000" y="1524000"/>
            <a:ext cx="6461760" cy="4572000"/>
          </a:xfrm>
        </p:spPr>
        <p:txBody>
          <a:bodyPr>
            <a:noAutofit/>
          </a:bodyPr>
          <a:lstStyle/>
          <a:p>
            <a:pPr>
              <a:buFont typeface="Wingdings" pitchFamily="2" charset="2"/>
              <a:buChar char="q"/>
            </a:pPr>
            <a:r>
              <a:rPr lang="en-US" sz="2800" dirty="0" smtClean="0">
                <a:solidFill>
                  <a:schemeClr val="accent1"/>
                </a:solidFill>
                <a:latin typeface="+mj-lt"/>
              </a:rPr>
              <a:t> Triacylglycerol digestion occurs at lipid-water interfaces</a:t>
            </a:r>
          </a:p>
          <a:p>
            <a:pPr>
              <a:buFont typeface="Wingdings" pitchFamily="2" charset="2"/>
              <a:buChar char="q"/>
            </a:pPr>
            <a:r>
              <a:rPr lang="en-US" sz="2800" dirty="0" smtClean="0">
                <a:solidFill>
                  <a:schemeClr val="accent1"/>
                </a:solidFill>
                <a:latin typeface="+mj-lt"/>
              </a:rPr>
              <a:t> Rate of TAG digestion depends on surface area of this interface which is increased by churning peristaltic movements of the intestine ,</a:t>
            </a:r>
          </a:p>
          <a:p>
            <a:pPr>
              <a:buFont typeface="Wingdings" pitchFamily="2" charset="2"/>
              <a:buChar char="q"/>
            </a:pPr>
            <a:r>
              <a:rPr lang="en-US" sz="2800" dirty="0" smtClean="0">
                <a:solidFill>
                  <a:schemeClr val="accent1"/>
                </a:solidFill>
                <a:latin typeface="+mj-lt"/>
              </a:rPr>
              <a:t>combined with the emulsifying action of bile salts</a:t>
            </a:r>
          </a:p>
          <a:p>
            <a:pPr>
              <a:buFont typeface="Wingdings" pitchFamily="2" charset="2"/>
              <a:buChar char="q"/>
            </a:pPr>
            <a:r>
              <a:rPr lang="en-US" sz="2800" dirty="0" smtClean="0">
                <a:solidFill>
                  <a:schemeClr val="accent1"/>
                </a:solidFill>
                <a:latin typeface="+mj-lt"/>
              </a:rPr>
              <a:t>The critical process of emulsification takes place in the duodenum.</a:t>
            </a:r>
            <a:endParaRPr lang="en-US" sz="2800" dirty="0">
              <a:solidFill>
                <a:schemeClr val="accent1"/>
              </a:solidFill>
              <a:latin typeface="+mj-lt"/>
            </a:endParaRPr>
          </a:p>
        </p:txBody>
      </p:sp>
    </p:spTree>
    <p:extLst>
      <p:ext uri="{BB962C8B-B14F-4D97-AF65-F5344CB8AC3E}">
        <p14:creationId xmlns:p14="http://schemas.microsoft.com/office/powerpoint/2010/main" xmlns="" val="394964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543800" cy="1066799"/>
          </a:xfrm>
        </p:spPr>
        <p:txBody>
          <a:bodyPr/>
          <a:lstStyle/>
          <a:p>
            <a:r>
              <a:rPr lang="en-US" sz="4400" b="1" dirty="0" smtClean="0"/>
              <a:t>Digestion in small intestine</a:t>
            </a:r>
            <a:endParaRPr lang="en-US" sz="4400" b="1" dirty="0"/>
          </a:p>
        </p:txBody>
      </p:sp>
      <p:sp>
        <p:nvSpPr>
          <p:cNvPr id="3" name="Subtitle 2"/>
          <p:cNvSpPr>
            <a:spLocks noGrp="1"/>
          </p:cNvSpPr>
          <p:nvPr>
            <p:ph type="subTitle" idx="1"/>
          </p:nvPr>
        </p:nvSpPr>
        <p:spPr>
          <a:xfrm>
            <a:off x="685800" y="1219200"/>
            <a:ext cx="6553200" cy="5638800"/>
          </a:xfrm>
        </p:spPr>
        <p:txBody>
          <a:bodyPr>
            <a:noAutofit/>
          </a:bodyPr>
          <a:lstStyle/>
          <a:p>
            <a:pPr>
              <a:buFont typeface="Wingdings" pitchFamily="2" charset="2"/>
              <a:buChar char="q"/>
            </a:pPr>
            <a:r>
              <a:rPr lang="en-US" sz="2800" dirty="0" smtClean="0">
                <a:solidFill>
                  <a:schemeClr val="accent1"/>
                </a:solidFill>
              </a:rPr>
              <a:t>Major site of fat digestion</a:t>
            </a:r>
          </a:p>
          <a:p>
            <a:pPr>
              <a:buFont typeface="Wingdings" pitchFamily="2" charset="2"/>
              <a:buChar char="q"/>
            </a:pPr>
            <a:r>
              <a:rPr lang="en-US" sz="2800" dirty="0" smtClean="0">
                <a:solidFill>
                  <a:schemeClr val="accent1"/>
                </a:solidFill>
              </a:rPr>
              <a:t> Effective digestion due to the presence of Pancreatic lipase and bile salts.</a:t>
            </a:r>
          </a:p>
          <a:p>
            <a:pPr>
              <a:buFont typeface="Wingdings" pitchFamily="2" charset="2"/>
              <a:buChar char="q"/>
            </a:pPr>
            <a:r>
              <a:rPr lang="en-US" sz="2800" dirty="0" smtClean="0">
                <a:solidFill>
                  <a:schemeClr val="accent1"/>
                </a:solidFill>
              </a:rPr>
              <a:t> Bile salts act as effective emulsifying agents for fats</a:t>
            </a:r>
          </a:p>
          <a:p>
            <a:pPr>
              <a:buFont typeface="Wingdings" pitchFamily="2" charset="2"/>
              <a:buChar char="q"/>
            </a:pPr>
            <a:r>
              <a:rPr lang="en-US" sz="2800" dirty="0" smtClean="0">
                <a:solidFill>
                  <a:schemeClr val="accent1"/>
                </a:solidFill>
              </a:rPr>
              <a:t> Secretion of pancreatic juice is stimulated by-</a:t>
            </a:r>
          </a:p>
          <a:p>
            <a:pPr>
              <a:buFont typeface="Wingdings" pitchFamily="2" charset="2"/>
              <a:buChar char="v"/>
            </a:pPr>
            <a:r>
              <a:rPr lang="en-US" sz="2800" dirty="0" smtClean="0">
                <a:solidFill>
                  <a:schemeClr val="accent1"/>
                </a:solidFill>
              </a:rPr>
              <a:t> Passage of acid gastric contents in to the duodenum</a:t>
            </a:r>
          </a:p>
          <a:p>
            <a:pPr>
              <a:buFont typeface="Wingdings" pitchFamily="2" charset="2"/>
              <a:buChar char="v"/>
            </a:pPr>
            <a:r>
              <a:rPr lang="en-US" sz="2800" dirty="0" smtClean="0">
                <a:solidFill>
                  <a:schemeClr val="accent1"/>
                </a:solidFill>
              </a:rPr>
              <a:t>By secretion of Secretin, Cholecystokinin and Pancreozymin, the gastro intestinal hormones</a:t>
            </a:r>
            <a:endParaRPr lang="en-US" sz="2800" dirty="0">
              <a:solidFill>
                <a:schemeClr val="accent1"/>
              </a:solidFill>
            </a:endParaRPr>
          </a:p>
        </p:txBody>
      </p:sp>
    </p:spTree>
    <p:extLst>
      <p:ext uri="{BB962C8B-B14F-4D97-AF65-F5344CB8AC3E}">
        <p14:creationId xmlns:p14="http://schemas.microsoft.com/office/powerpoint/2010/main" xmlns="" val="3652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7543800" cy="762000"/>
          </a:xfrm>
        </p:spPr>
        <p:txBody>
          <a:bodyPr/>
          <a:lstStyle/>
          <a:p>
            <a:r>
              <a:rPr lang="en-US" sz="4400" b="1" dirty="0" smtClean="0"/>
              <a:t>Gastro Intestinal hormones</a:t>
            </a:r>
            <a:endParaRPr lang="en-US" sz="4400" b="1" dirty="0"/>
          </a:p>
        </p:txBody>
      </p:sp>
      <p:sp>
        <p:nvSpPr>
          <p:cNvPr id="3" name="Subtitle 2"/>
          <p:cNvSpPr>
            <a:spLocks noGrp="1"/>
          </p:cNvSpPr>
          <p:nvPr>
            <p:ph type="subTitle" idx="1"/>
          </p:nvPr>
        </p:nvSpPr>
        <p:spPr>
          <a:xfrm>
            <a:off x="609600" y="1219200"/>
            <a:ext cx="6461760" cy="5334000"/>
          </a:xfrm>
        </p:spPr>
        <p:txBody>
          <a:bodyPr>
            <a:noAutofit/>
          </a:bodyPr>
          <a:lstStyle/>
          <a:p>
            <a:r>
              <a:rPr lang="en-US" sz="2800" b="1" dirty="0" smtClean="0">
                <a:solidFill>
                  <a:schemeClr val="accent1"/>
                </a:solidFill>
              </a:rPr>
              <a:t>Secretin-</a:t>
            </a:r>
            <a:r>
              <a:rPr lang="en-US" sz="2800" dirty="0" smtClean="0">
                <a:solidFill>
                  <a:schemeClr val="accent1"/>
                </a:solidFill>
              </a:rPr>
              <a:t> Increases the secretion of electrolytes and fluid components of pancreatic juice</a:t>
            </a:r>
          </a:p>
          <a:p>
            <a:r>
              <a:rPr lang="en-US" sz="2800" b="1" dirty="0" smtClean="0">
                <a:solidFill>
                  <a:schemeClr val="accent1"/>
                </a:solidFill>
              </a:rPr>
              <a:t>Pancreozymin of CCK </a:t>
            </a:r>
            <a:r>
              <a:rPr lang="en-US" sz="2800" dirty="0" smtClean="0">
                <a:solidFill>
                  <a:schemeClr val="accent1"/>
                </a:solidFill>
              </a:rPr>
              <a:t>-PZ stimulates the secretion of the pancreatic enzymes</a:t>
            </a:r>
            <a:endParaRPr lang="en-US" sz="2800" b="1" dirty="0" smtClean="0">
              <a:solidFill>
                <a:schemeClr val="accent1"/>
              </a:solidFill>
            </a:endParaRPr>
          </a:p>
          <a:p>
            <a:r>
              <a:rPr lang="en-US" sz="2800" b="1" dirty="0" smtClean="0">
                <a:solidFill>
                  <a:schemeClr val="accent1"/>
                </a:solidFill>
              </a:rPr>
              <a:t>Cholecystokinin of CCK-PZ- </a:t>
            </a:r>
            <a:r>
              <a:rPr lang="en-US" sz="2800" dirty="0" smtClean="0">
                <a:solidFill>
                  <a:schemeClr val="accent1"/>
                </a:solidFill>
              </a:rPr>
              <a:t>causes the contraction of the gall bladder and discharges the bile in to the duodenum. </a:t>
            </a:r>
          </a:p>
          <a:p>
            <a:r>
              <a:rPr lang="en-US" sz="2800" b="1" dirty="0" smtClean="0">
                <a:solidFill>
                  <a:schemeClr val="accent1"/>
                </a:solidFill>
              </a:rPr>
              <a:t>Hepatocrinin-</a:t>
            </a:r>
            <a:r>
              <a:rPr lang="en-US" sz="2800" dirty="0" smtClean="0">
                <a:solidFill>
                  <a:schemeClr val="accent1"/>
                </a:solidFill>
              </a:rPr>
              <a:t> Released by intestinal mucosa, stimulates more bile formation which is relatively poor in bile acid content</a:t>
            </a:r>
            <a:endParaRPr lang="en-US" sz="2800" dirty="0">
              <a:solidFill>
                <a:schemeClr val="accent1"/>
              </a:solidFill>
            </a:endParaRPr>
          </a:p>
        </p:txBody>
      </p:sp>
    </p:spTree>
    <p:extLst>
      <p:ext uri="{BB962C8B-B14F-4D97-AF65-F5344CB8AC3E}">
        <p14:creationId xmlns:p14="http://schemas.microsoft.com/office/powerpoint/2010/main" xmlns="" val="20173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543800" cy="685800"/>
          </a:xfrm>
        </p:spPr>
        <p:txBody>
          <a:bodyPr/>
          <a:lstStyle/>
          <a:p>
            <a:r>
              <a:rPr lang="en-US" sz="4400" b="1" dirty="0" smtClean="0"/>
              <a:t>Contents of Pancreatic Juice</a:t>
            </a:r>
            <a:endParaRPr lang="en-US" sz="4400" b="1" dirty="0"/>
          </a:p>
        </p:txBody>
      </p:sp>
      <p:sp>
        <p:nvSpPr>
          <p:cNvPr id="3" name="Subtitle 2"/>
          <p:cNvSpPr>
            <a:spLocks noGrp="1"/>
          </p:cNvSpPr>
          <p:nvPr>
            <p:ph type="subTitle" idx="1"/>
          </p:nvPr>
        </p:nvSpPr>
        <p:spPr>
          <a:xfrm>
            <a:off x="685800" y="1371600"/>
            <a:ext cx="6461760" cy="4267200"/>
          </a:xfrm>
        </p:spPr>
        <p:txBody>
          <a:bodyPr/>
          <a:lstStyle/>
          <a:p>
            <a:pPr>
              <a:buFont typeface="Wingdings" pitchFamily="2" charset="2"/>
              <a:buChar char="q"/>
            </a:pPr>
            <a:r>
              <a:rPr lang="en-US" sz="2800" dirty="0" smtClean="0">
                <a:solidFill>
                  <a:schemeClr val="accent1"/>
                </a:solidFill>
              </a:rPr>
              <a:t>Pancreatic Lipase- For the digestion of triglycerides</a:t>
            </a:r>
          </a:p>
          <a:p>
            <a:pPr>
              <a:buFont typeface="Wingdings" pitchFamily="2" charset="2"/>
              <a:buChar char="q"/>
            </a:pPr>
            <a:r>
              <a:rPr lang="en-US" sz="2800" dirty="0" smtClean="0">
                <a:solidFill>
                  <a:schemeClr val="accent1"/>
                </a:solidFill>
              </a:rPr>
              <a:t> Phospholipase A2- for the digestion of Phospholipids</a:t>
            </a:r>
          </a:p>
          <a:p>
            <a:pPr>
              <a:buFont typeface="Wingdings" pitchFamily="2" charset="2"/>
              <a:buChar char="q"/>
            </a:pPr>
            <a:r>
              <a:rPr lang="en-US" sz="2800" dirty="0" smtClean="0">
                <a:solidFill>
                  <a:schemeClr val="accent1"/>
                </a:solidFill>
              </a:rPr>
              <a:t>Cholesterol esterase-For the digestion of Cholesteryl esters</a:t>
            </a:r>
            <a:endParaRPr lang="en-US" sz="2800" dirty="0">
              <a:solidFill>
                <a:schemeClr val="accent1"/>
              </a:solidFill>
            </a:endParaRPr>
          </a:p>
        </p:txBody>
      </p:sp>
    </p:spTree>
    <p:extLst>
      <p:ext uri="{BB962C8B-B14F-4D97-AF65-F5344CB8AC3E}">
        <p14:creationId xmlns:p14="http://schemas.microsoft.com/office/powerpoint/2010/main" xmlns="" val="33071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04800"/>
            <a:ext cx="8347075" cy="1216025"/>
          </a:xfrm>
        </p:spPr>
        <p:txBody>
          <a:bodyPr>
            <a:normAutofit fontScale="90000"/>
          </a:bodyPr>
          <a:lstStyle/>
          <a:p>
            <a:r>
              <a:rPr lang="en-US" smtClean="0">
                <a:ea typeface="ＭＳ Ｐゴシック" pitchFamily="34" charset="-128"/>
              </a:rPr>
              <a:t/>
            </a:r>
            <a:br>
              <a:rPr lang="en-US" smtClean="0">
                <a:ea typeface="ＭＳ Ｐゴシック" pitchFamily="34" charset="-128"/>
              </a:rPr>
            </a:br>
            <a:r>
              <a:rPr lang="en-IN" smtClean="0">
                <a:ea typeface="ＭＳ Ｐゴシック" pitchFamily="34" charset="-128"/>
              </a:rPr>
              <a:t/>
            </a:r>
            <a:br>
              <a:rPr lang="en-IN" smtClean="0">
                <a:ea typeface="ＭＳ Ｐゴシック" pitchFamily="34" charset="-128"/>
              </a:rPr>
            </a:br>
            <a:endParaRPr lang="en-IN" smtClean="0">
              <a:ea typeface="ＭＳ Ｐゴシック" pitchFamily="34" charset="-128"/>
            </a:endParaRPr>
          </a:p>
        </p:txBody>
      </p:sp>
      <p:graphicFrame>
        <p:nvGraphicFramePr>
          <p:cNvPr id="4" name="Content Placeholder 3"/>
          <p:cNvGraphicFramePr>
            <a:graphicFrameLocks noGrp="1"/>
          </p:cNvGraphicFramePr>
          <p:nvPr>
            <p:ph idx="1"/>
          </p:nvPr>
        </p:nvGraphicFramePr>
        <p:xfrm>
          <a:off x="0" y="0"/>
          <a:ext cx="9144000" cy="8138160"/>
        </p:xfrm>
        <a:graphic>
          <a:graphicData uri="http://schemas.openxmlformats.org/drawingml/2006/table">
            <a:tbl>
              <a:tblPr firstRow="1" bandRow="1">
                <a:tableStyleId>{5C22544A-7EE6-4342-B048-85BDC9FD1C3A}</a:tableStyleId>
              </a:tblPr>
              <a:tblGrid>
                <a:gridCol w="1295400"/>
                <a:gridCol w="838200"/>
                <a:gridCol w="533400"/>
                <a:gridCol w="4405330"/>
                <a:gridCol w="2071670"/>
              </a:tblGrid>
              <a:tr h="370840">
                <a:tc>
                  <a:txBody>
                    <a:bodyPr/>
                    <a:lstStyle/>
                    <a:p>
                      <a:r>
                        <a:rPr lang="en-US" dirty="0" smtClean="0"/>
                        <a:t>Author/year</a:t>
                      </a:r>
                      <a:endParaRPr lang="en-IN" dirty="0"/>
                    </a:p>
                  </a:txBody>
                  <a:tcPr/>
                </a:tc>
                <a:tc>
                  <a:txBody>
                    <a:bodyPr/>
                    <a:lstStyle/>
                    <a:p>
                      <a:r>
                        <a:rPr lang="en-US" dirty="0" smtClean="0"/>
                        <a:t>Study design</a:t>
                      </a:r>
                      <a:endParaRPr lang="en-IN" dirty="0"/>
                    </a:p>
                  </a:txBody>
                  <a:tcPr/>
                </a:tc>
                <a:tc>
                  <a:txBody>
                    <a:bodyPr/>
                    <a:lstStyle/>
                    <a:p>
                      <a:r>
                        <a:rPr lang="en-US" dirty="0" smtClean="0"/>
                        <a:t>Level</a:t>
                      </a:r>
                      <a:endParaRPr lang="en-IN" dirty="0"/>
                    </a:p>
                  </a:txBody>
                  <a:tcPr/>
                </a:tc>
                <a:tc>
                  <a:txBody>
                    <a:bodyPr/>
                    <a:lstStyle/>
                    <a:p>
                      <a:r>
                        <a:rPr lang="en-US" dirty="0" smtClean="0"/>
                        <a:t>Conceptualization</a:t>
                      </a:r>
                      <a:endParaRPr lang="en-IN" dirty="0"/>
                    </a:p>
                  </a:txBody>
                  <a:tcPr/>
                </a:tc>
                <a:tc>
                  <a:txBody>
                    <a:bodyPr/>
                    <a:lstStyle/>
                    <a:p>
                      <a:r>
                        <a:rPr lang="en-US" dirty="0" smtClean="0"/>
                        <a:t>Conclusion</a:t>
                      </a:r>
                    </a:p>
                    <a:p>
                      <a:endParaRPr lang="en-US" dirty="0" smtClean="0"/>
                    </a:p>
                    <a:p>
                      <a:endParaRPr lang="en-IN" dirty="0"/>
                    </a:p>
                  </a:txBody>
                  <a:tcPr/>
                </a:tc>
              </a:tr>
              <a:tr h="5334000">
                <a:tc>
                  <a:txBody>
                    <a:bodyPr/>
                    <a:lstStyle/>
                    <a:p>
                      <a:pPr fontAlgn="base"/>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Cholesterol metabolism in the brain</a:t>
                      </a:r>
                    </a:p>
                    <a:p>
                      <a:r>
                        <a:rPr lang="en-US" sz="1800" b="0" i="0" kern="1200" dirty="0" err="1" smtClean="0">
                          <a:solidFill>
                            <a:schemeClr val="dk1"/>
                          </a:solidFill>
                          <a:latin typeface="+mn-lt"/>
                          <a:ea typeface="+mn-ea"/>
                          <a:cs typeface="+mn-cs"/>
                        </a:rPr>
                        <a:t>Dietschy</a:t>
                      </a:r>
                      <a:r>
                        <a:rPr lang="en-US" sz="1800" b="0" i="0" kern="1200" dirty="0" smtClean="0">
                          <a:solidFill>
                            <a:schemeClr val="dk1"/>
                          </a:solidFill>
                          <a:latin typeface="+mn-lt"/>
                          <a:ea typeface="+mn-ea"/>
                          <a:cs typeface="+mn-cs"/>
                        </a:rPr>
                        <a:t>, John M.; Turley, Stephen </a:t>
                      </a:r>
                      <a:r>
                        <a:rPr lang="en-US" sz="1800" b="0" i="0" kern="1200" dirty="0" err="1" smtClean="0">
                          <a:solidFill>
                            <a:schemeClr val="dk1"/>
                          </a:solidFill>
                          <a:latin typeface="+mn-lt"/>
                          <a:ea typeface="+mn-ea"/>
                          <a:cs typeface="+mn-cs"/>
                        </a:rPr>
                        <a:t>DFat</a:t>
                      </a:r>
                      <a:r>
                        <a:rPr lang="en-US" sz="1800" b="0" i="0" kern="1200" dirty="0" smtClean="0">
                          <a:solidFill>
                            <a:schemeClr val="dk1"/>
                          </a:solidFill>
                          <a:latin typeface="+mn-lt"/>
                          <a:ea typeface="+mn-ea"/>
                          <a:cs typeface="+mn-cs"/>
                        </a:rPr>
                        <a:t>-soluble vitamins in patients with chronic pancreatitis (pancreatic insufficiency).</a:t>
                      </a:r>
                      <a:r>
                        <a:rPr lang="en-US" sz="1800" b="0" i="0" u="none" strike="noStrike" kern="1200" dirty="0" smtClean="0">
                          <a:solidFill>
                            <a:schemeClr val="dk1"/>
                          </a:solidFill>
                          <a:latin typeface="+mn-lt"/>
                          <a:ea typeface="+mn-ea"/>
                          <a:cs typeface="+mn-cs"/>
                          <a:hlinkClick r:id="rId2"/>
                        </a:rPr>
                        <a:t> </a:t>
                      </a:r>
                      <a:r>
                        <a:rPr lang="en-US" sz="1800" b="0" i="0" u="none" strike="noStrike" kern="1200" dirty="0" err="1" smtClean="0">
                          <a:solidFill>
                            <a:schemeClr val="dk1"/>
                          </a:solidFill>
                          <a:latin typeface="+mn-lt"/>
                          <a:ea typeface="+mn-ea"/>
                          <a:cs typeface="+mn-cs"/>
                          <a:hlinkClick r:id="rId2"/>
                        </a:rPr>
                        <a:t>Acta</a:t>
                      </a:r>
                      <a:r>
                        <a:rPr lang="en-US" sz="1800" b="0" i="0" u="none" strike="noStrike" kern="1200" dirty="0" smtClean="0">
                          <a:solidFill>
                            <a:schemeClr val="dk1"/>
                          </a:solidFill>
                          <a:latin typeface="+mn-lt"/>
                          <a:ea typeface="+mn-ea"/>
                          <a:cs typeface="+mn-cs"/>
                          <a:hlinkClick r:id="rId2"/>
                        </a:rPr>
                        <a:t> Gastro-</a:t>
                      </a:r>
                      <a:r>
                        <a:rPr lang="en-US" sz="1800" b="0" i="0" u="none" strike="noStrike" kern="1200" dirty="0" err="1" smtClean="0">
                          <a:solidFill>
                            <a:schemeClr val="dk1"/>
                          </a:solidFill>
                          <a:latin typeface="+mn-lt"/>
                          <a:ea typeface="+mn-ea"/>
                          <a:cs typeface="+mn-cs"/>
                          <a:hlinkClick r:id="rId2"/>
                        </a:rPr>
                        <a:t>enterologica</a:t>
                      </a:r>
                      <a:r>
                        <a:rPr lang="en-US" sz="1800" b="0" i="0" u="none" strike="noStrike" kern="1200" dirty="0" smtClean="0">
                          <a:solidFill>
                            <a:schemeClr val="dk1"/>
                          </a:solidFill>
                          <a:latin typeface="+mn-lt"/>
                          <a:ea typeface="+mn-ea"/>
                          <a:cs typeface="+mn-cs"/>
                          <a:hlinkClick r:id="rId2"/>
                        </a:rPr>
                        <a:t> </a:t>
                      </a:r>
                      <a:r>
                        <a:rPr lang="en-US" sz="1800" b="0" i="0" u="none" strike="noStrike" kern="1200" dirty="0" err="1" smtClean="0">
                          <a:solidFill>
                            <a:schemeClr val="dk1"/>
                          </a:solidFill>
                          <a:latin typeface="+mn-lt"/>
                          <a:ea typeface="+mn-ea"/>
                          <a:cs typeface="+mn-cs"/>
                          <a:hlinkClick r:id="rId2"/>
                        </a:rPr>
                        <a:t>Belgica</a:t>
                      </a:r>
                      <a:r>
                        <a:rPr lang="en-US" sz="1800" b="0" i="0" kern="1200" dirty="0" smtClean="0">
                          <a:solidFill>
                            <a:schemeClr val="dk1"/>
                          </a:solidFill>
                          <a:latin typeface="+mn-lt"/>
                          <a:ea typeface="+mn-ea"/>
                          <a:cs typeface="+mn-cs"/>
                        </a:rPr>
                        <a:t> [1996, 59(1):10-14]</a:t>
                      </a:r>
                    </a:p>
                    <a:p>
                      <a:pPr fontAlgn="base"/>
                      <a:endParaRPr lang="en-IN" dirty="0"/>
                    </a:p>
                  </a:txBody>
                  <a:tcPr/>
                </a:tc>
                <a:tc>
                  <a:txBody>
                    <a:bodyPr/>
                    <a:lstStyle/>
                    <a:p>
                      <a:r>
                        <a:rPr lang="en-IN" dirty="0" smtClean="0"/>
                        <a:t>Case control study</a:t>
                      </a:r>
                      <a:endParaRPr lang="en-IN" dirty="0"/>
                    </a:p>
                  </a:txBody>
                  <a:tcPr/>
                </a:tc>
                <a:tc>
                  <a:txBody>
                    <a:bodyPr/>
                    <a:lstStyle/>
                    <a:p>
                      <a:r>
                        <a:rPr lang="en-IN" dirty="0" smtClean="0"/>
                        <a:t>Intermediate</a:t>
                      </a:r>
                      <a:endParaRPr lang="en-IN" dirty="0"/>
                    </a:p>
                  </a:txBody>
                  <a:tcPr/>
                </a:tc>
                <a:tc>
                  <a:txBody>
                    <a:bodyPr/>
                    <a:lstStyle/>
                    <a:p>
                      <a:r>
                        <a:rPr lang="en-IN" sz="1800" b="0" i="0" kern="1200" dirty="0" smtClean="0">
                          <a:solidFill>
                            <a:schemeClr val="dk1"/>
                          </a:solidFill>
                          <a:latin typeface="+mn-lt"/>
                          <a:ea typeface="+mn-ea"/>
                          <a:cs typeface="+mn-cs"/>
                        </a:rPr>
                        <a:t> </a:t>
                      </a:r>
                      <a:r>
                        <a:rPr lang="en-US" sz="1800" b="0" i="0" kern="1200" dirty="0" smtClean="0">
                          <a:solidFill>
                            <a:schemeClr val="dk1"/>
                          </a:solidFill>
                          <a:latin typeface="+mn-lt"/>
                          <a:ea typeface="+mn-ea"/>
                          <a:cs typeface="+mn-cs"/>
                        </a:rPr>
                        <a:t>The </a:t>
                      </a:r>
                      <a:r>
                        <a:rPr lang="en-US" sz="1800" b="0" i="0" u="none" strike="noStrike" kern="1200" dirty="0" smtClean="0">
                          <a:solidFill>
                            <a:schemeClr val="dk1"/>
                          </a:solidFill>
                          <a:latin typeface="+mn-lt"/>
                          <a:ea typeface="+mn-ea"/>
                          <a:cs typeface="+mn-cs"/>
                          <a:hlinkClick r:id="rId3"/>
                        </a:rPr>
                        <a:t>fat-soluble vitamin</a:t>
                      </a:r>
                      <a:r>
                        <a:rPr lang="en-US" sz="1800" b="0" i="0" kern="1200" dirty="0" smtClean="0">
                          <a:solidFill>
                            <a:schemeClr val="dk1"/>
                          </a:solidFill>
                          <a:latin typeface="+mn-lt"/>
                          <a:ea typeface="+mn-ea"/>
                          <a:cs typeface="+mn-cs"/>
                        </a:rPr>
                        <a:t> contents in the blood (vitamins A, D, E, and K) were determined in 12 patients with </a:t>
                      </a:r>
                      <a:r>
                        <a:rPr lang="en-US" sz="1800" b="0" i="0" u="none" strike="noStrike" kern="1200" dirty="0" smtClean="0">
                          <a:solidFill>
                            <a:schemeClr val="dk1"/>
                          </a:solidFill>
                          <a:latin typeface="+mn-lt"/>
                          <a:ea typeface="+mn-ea"/>
                          <a:cs typeface="+mn-cs"/>
                          <a:hlinkClick r:id="rId4"/>
                        </a:rPr>
                        <a:t>chronic pancreatitis</a:t>
                      </a:r>
                      <a:r>
                        <a:rPr lang="en-US" sz="1800" b="0" i="0" kern="1200" dirty="0" smtClean="0">
                          <a:solidFill>
                            <a:schemeClr val="dk1"/>
                          </a:solidFill>
                          <a:latin typeface="+mn-lt"/>
                          <a:ea typeface="+mn-ea"/>
                          <a:cs typeface="+mn-cs"/>
                        </a:rPr>
                        <a:t> (</a:t>
                      </a:r>
                      <a:r>
                        <a:rPr lang="en-US" sz="1800" b="0" i="0" u="none" strike="noStrike" kern="1200" dirty="0" smtClean="0">
                          <a:solidFill>
                            <a:schemeClr val="dk1"/>
                          </a:solidFill>
                          <a:latin typeface="+mn-lt"/>
                          <a:ea typeface="+mn-ea"/>
                          <a:cs typeface="+mn-cs"/>
                          <a:hlinkClick r:id="rId5"/>
                        </a:rPr>
                        <a:t>exocrine pancreatic insufficiency</a:t>
                      </a:r>
                      <a:r>
                        <a:rPr lang="en-US" sz="1800" b="0" i="0" kern="1200" dirty="0" smtClean="0">
                          <a:solidFill>
                            <a:schemeClr val="dk1"/>
                          </a:solidFill>
                          <a:latin typeface="+mn-lt"/>
                          <a:ea typeface="+mn-ea"/>
                          <a:cs typeface="+mn-cs"/>
                        </a:rPr>
                        <a:t>) and in 20 healthy adults by the HPLC and CPBA methods. In addition, 9 g (3 g x 3 times) of high potency </a:t>
                      </a:r>
                      <a:r>
                        <a:rPr lang="en-US" sz="1800" b="0" i="0" kern="1200" dirty="0" err="1" smtClean="0">
                          <a:solidFill>
                            <a:schemeClr val="dk1"/>
                          </a:solidFill>
                          <a:latin typeface="+mn-lt"/>
                          <a:ea typeface="+mn-ea"/>
                          <a:cs typeface="+mn-cs"/>
                        </a:rPr>
                        <a:t>pancreatin</a:t>
                      </a:r>
                      <a:r>
                        <a:rPr lang="en-US" sz="1800" b="0" i="0" kern="1200" dirty="0" smtClean="0">
                          <a:solidFill>
                            <a:schemeClr val="dk1"/>
                          </a:solidFill>
                          <a:latin typeface="+mn-lt"/>
                          <a:ea typeface="+mn-ea"/>
                          <a:cs typeface="+mn-cs"/>
                        </a:rPr>
                        <a:t> was given to 11 patients with </a:t>
                      </a:r>
                      <a:r>
                        <a:rPr lang="en-US" sz="1800" b="0" i="0" u="none" strike="noStrike" kern="1200" dirty="0" smtClean="0">
                          <a:solidFill>
                            <a:schemeClr val="dk1"/>
                          </a:solidFill>
                          <a:latin typeface="+mn-lt"/>
                          <a:ea typeface="+mn-ea"/>
                          <a:cs typeface="+mn-cs"/>
                          <a:hlinkClick r:id="rId4"/>
                        </a:rPr>
                        <a:t>chronic pancreatitis</a:t>
                      </a:r>
                      <a:r>
                        <a:rPr lang="en-US" sz="1800" b="0" i="0" kern="1200" dirty="0" smtClean="0">
                          <a:solidFill>
                            <a:schemeClr val="dk1"/>
                          </a:solidFill>
                          <a:latin typeface="+mn-lt"/>
                          <a:ea typeface="+mn-ea"/>
                          <a:cs typeface="+mn-cs"/>
                        </a:rPr>
                        <a:t> (CP) for approximately 1 month and changes in the blood </a:t>
                      </a:r>
                      <a:r>
                        <a:rPr lang="en-US" sz="1800" b="0" i="0" u="none" strike="noStrike" kern="1200" dirty="0" smtClean="0">
                          <a:solidFill>
                            <a:schemeClr val="dk1"/>
                          </a:solidFill>
                          <a:latin typeface="+mn-lt"/>
                          <a:ea typeface="+mn-ea"/>
                          <a:cs typeface="+mn-cs"/>
                          <a:hlinkClick r:id="rId3"/>
                        </a:rPr>
                        <a:t>fat-soluble </a:t>
                      </a:r>
                      <a:r>
                        <a:rPr lang="en-US" sz="1800" b="0" i="0" u="none" strike="noStrike" kern="1200" dirty="0" err="1" smtClean="0">
                          <a:solidFill>
                            <a:schemeClr val="dk1"/>
                          </a:solidFill>
                          <a:latin typeface="+mn-lt"/>
                          <a:ea typeface="+mn-ea"/>
                          <a:cs typeface="+mn-cs"/>
                          <a:hlinkClick r:id="rId3"/>
                        </a:rPr>
                        <a:t>vitamin</a:t>
                      </a:r>
                      <a:r>
                        <a:rPr lang="en-US" sz="1800" b="0" i="0" kern="1200" dirty="0" err="1" smtClean="0">
                          <a:solidFill>
                            <a:schemeClr val="dk1"/>
                          </a:solidFill>
                          <a:latin typeface="+mn-lt"/>
                          <a:ea typeface="+mn-ea"/>
                          <a:cs typeface="+mn-cs"/>
                        </a:rPr>
                        <a:t>levels</a:t>
                      </a:r>
                      <a:r>
                        <a:rPr lang="en-US" sz="1800" b="0" i="0" kern="1200" dirty="0" smtClean="0">
                          <a:solidFill>
                            <a:schemeClr val="dk1"/>
                          </a:solidFill>
                          <a:latin typeface="+mn-lt"/>
                          <a:ea typeface="+mn-ea"/>
                          <a:cs typeface="+mn-cs"/>
                        </a:rPr>
                        <a:t> were evaluated before and after the treatment. The mean </a:t>
                      </a:r>
                      <a:r>
                        <a:rPr lang="en-US" sz="1800" b="0" i="0" u="none" strike="noStrike" kern="1200" dirty="0" smtClean="0">
                          <a:solidFill>
                            <a:schemeClr val="dk1"/>
                          </a:solidFill>
                          <a:latin typeface="+mn-lt"/>
                          <a:ea typeface="+mn-ea"/>
                          <a:cs typeface="+mn-cs"/>
                          <a:hlinkClick r:id="rId6"/>
                        </a:rPr>
                        <a:t>alpha-</a:t>
                      </a:r>
                      <a:r>
                        <a:rPr lang="en-US" sz="1800" b="0" i="0" u="none" strike="noStrike" kern="1200" dirty="0" err="1" smtClean="0">
                          <a:solidFill>
                            <a:schemeClr val="dk1"/>
                          </a:solidFill>
                          <a:latin typeface="+mn-lt"/>
                          <a:ea typeface="+mn-ea"/>
                          <a:cs typeface="+mn-cs"/>
                          <a:hlinkClick r:id="rId6"/>
                        </a:rPr>
                        <a:t>tocopherol</a:t>
                      </a:r>
                      <a:r>
                        <a:rPr lang="en-US" sz="1800" b="0" i="0" kern="1200" dirty="0" smtClean="0">
                          <a:solidFill>
                            <a:schemeClr val="dk1"/>
                          </a:solidFill>
                          <a:latin typeface="+mn-lt"/>
                          <a:ea typeface="+mn-ea"/>
                          <a:cs typeface="+mn-cs"/>
                        </a:rPr>
                        <a:t> level in normal individuals was 0.97 mg/dl, while it was significantly reduced in CP patients (p &lt; 0.01). The vitamin A, D, and K levels had also been reduced in patients with CP</a:t>
                      </a:r>
                      <a:endParaRPr lang="en-IN" dirty="0"/>
                    </a:p>
                  </a:txBody>
                  <a:tcPr/>
                </a:tc>
                <a:tc>
                  <a:txBody>
                    <a:bodyPr/>
                    <a:lstStyle/>
                    <a:p>
                      <a:r>
                        <a:rPr lang="en-US" sz="1800" b="0" i="0" kern="1200" dirty="0" smtClean="0">
                          <a:solidFill>
                            <a:schemeClr val="dk1"/>
                          </a:solidFill>
                          <a:latin typeface="+mn-lt"/>
                          <a:ea typeface="+mn-ea"/>
                          <a:cs typeface="+mn-cs"/>
                        </a:rPr>
                        <a:t>These results indicated that CP patients suffer from a latent fat-soluble </a:t>
                      </a:r>
                      <a:r>
                        <a:rPr lang="en-US" sz="1800" b="0" i="0" u="none" strike="noStrike" kern="1200" dirty="0" smtClean="0">
                          <a:solidFill>
                            <a:schemeClr val="dk1"/>
                          </a:solidFill>
                          <a:latin typeface="+mn-lt"/>
                          <a:ea typeface="+mn-ea"/>
                          <a:cs typeface="+mn-cs"/>
                          <a:hlinkClick r:id="rId7"/>
                        </a:rPr>
                        <a:t>vitamin deficiency</a:t>
                      </a:r>
                      <a:r>
                        <a:rPr lang="en-US" sz="1800" b="0" i="0" kern="1200" dirty="0" smtClean="0">
                          <a:solidFill>
                            <a:schemeClr val="dk1"/>
                          </a:solidFill>
                          <a:latin typeface="+mn-lt"/>
                          <a:ea typeface="+mn-ea"/>
                          <a:cs typeface="+mn-cs"/>
                        </a:rPr>
                        <a:t> and that the vitamin E level is closely related to a dysfunction of </a:t>
                      </a:r>
                      <a:r>
                        <a:rPr lang="en-US" sz="1800" b="0" i="0" kern="1200" smtClean="0">
                          <a:solidFill>
                            <a:schemeClr val="dk1"/>
                          </a:solidFill>
                          <a:latin typeface="+mn-lt"/>
                          <a:ea typeface="+mn-ea"/>
                          <a:cs typeface="+mn-cs"/>
                        </a:rPr>
                        <a:t>fat</a:t>
                      </a:r>
                      <a:r>
                        <a:rPr lang="en-US" sz="1800" b="0" i="0" u="none" strike="noStrike" kern="1200" smtClean="0">
                          <a:solidFill>
                            <a:schemeClr val="dk1"/>
                          </a:solidFill>
                          <a:latin typeface="+mn-lt"/>
                          <a:ea typeface="+mn-ea"/>
                          <a:cs typeface="+mn-cs"/>
                          <a:hlinkClick r:id="rId8"/>
                        </a:rPr>
                        <a:t>digestion</a:t>
                      </a:r>
                      <a:endParaRPr lang="en-IN"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543800" cy="914400"/>
          </a:xfrm>
        </p:spPr>
        <p:txBody>
          <a:bodyPr/>
          <a:lstStyle/>
          <a:p>
            <a:r>
              <a:rPr lang="en-US" sz="4400" b="1" dirty="0" smtClean="0"/>
              <a:t>Bile Salts</a:t>
            </a:r>
            <a:endParaRPr lang="en-US" sz="4400" b="1" dirty="0"/>
          </a:p>
        </p:txBody>
      </p:sp>
      <p:sp>
        <p:nvSpPr>
          <p:cNvPr id="3" name="Subtitle 2"/>
          <p:cNvSpPr>
            <a:spLocks noGrp="1"/>
          </p:cNvSpPr>
          <p:nvPr>
            <p:ph type="subTitle" idx="1"/>
          </p:nvPr>
        </p:nvSpPr>
        <p:spPr>
          <a:xfrm>
            <a:off x="838200" y="1447800"/>
            <a:ext cx="6461760" cy="3657600"/>
          </a:xfrm>
        </p:spPr>
        <p:txBody>
          <a:bodyPr>
            <a:normAutofit fontScale="47500" lnSpcReduction="20000"/>
          </a:bodyPr>
          <a:lstStyle/>
          <a:p>
            <a:endParaRPr lang="en-US" dirty="0" smtClean="0"/>
          </a:p>
          <a:p>
            <a:pPr>
              <a:buFont typeface="Wingdings" pitchFamily="2" charset="2"/>
              <a:buChar char="q"/>
            </a:pPr>
            <a:r>
              <a:rPr lang="en-US" sz="5800" dirty="0" smtClean="0">
                <a:solidFill>
                  <a:schemeClr val="accent1"/>
                </a:solidFill>
              </a:rPr>
              <a:t>Bile salts are required for the proper functioning of the pancreatic lipase enzyme</a:t>
            </a:r>
          </a:p>
          <a:p>
            <a:pPr>
              <a:buFont typeface="Wingdings" pitchFamily="2" charset="2"/>
              <a:buChar char="q"/>
            </a:pPr>
            <a:r>
              <a:rPr lang="en-US" sz="5800" dirty="0" smtClean="0">
                <a:solidFill>
                  <a:schemeClr val="accent1"/>
                </a:solidFill>
              </a:rPr>
              <a:t>Bile salts help in combination of  lipase with two molecules of a small protein called as Colipase. This combination enhances the lipase activity.</a:t>
            </a:r>
          </a:p>
          <a:p>
            <a:pPr>
              <a:buFont typeface="Wingdings" pitchFamily="2" charset="2"/>
              <a:buChar char="q"/>
            </a:pPr>
            <a:r>
              <a:rPr lang="en-US" sz="5800" dirty="0" smtClean="0">
                <a:solidFill>
                  <a:schemeClr val="accent1"/>
                </a:solidFill>
              </a:rPr>
              <a:t> Bile salts also help in the emulsification of fats</a:t>
            </a:r>
            <a:endParaRPr lang="en-US" sz="5800" dirty="0">
              <a:solidFill>
                <a:schemeClr val="accent1"/>
              </a:solidFill>
            </a:endParaRPr>
          </a:p>
        </p:txBody>
      </p:sp>
      <p:sp>
        <p:nvSpPr>
          <p:cNvPr id="6" name="Oval 4"/>
          <p:cNvSpPr>
            <a:spLocks noChangeArrowheads="1"/>
          </p:cNvSpPr>
          <p:nvPr/>
        </p:nvSpPr>
        <p:spPr bwMode="gray">
          <a:xfrm>
            <a:off x="5181600" y="4800600"/>
            <a:ext cx="1819275" cy="1819275"/>
          </a:xfrm>
          <a:prstGeom prst="ellipse">
            <a:avLst/>
          </a:prstGeom>
          <a:solidFill>
            <a:srgbClr val="FFC000"/>
          </a:solidFill>
          <a:ln w="19050">
            <a:solidFill>
              <a:sysClr val="windowText" lastClr="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Oval 6"/>
          <p:cNvSpPr>
            <a:spLocks noChangeArrowheads="1"/>
          </p:cNvSpPr>
          <p:nvPr/>
        </p:nvSpPr>
        <p:spPr bwMode="blackGray">
          <a:xfrm>
            <a:off x="6858000" y="5943600"/>
            <a:ext cx="517525" cy="533400"/>
          </a:xfrm>
          <a:prstGeom prst="ellipse">
            <a:avLst/>
          </a:prstGeom>
          <a:solidFill>
            <a:schemeClr val="accent1">
              <a:lumMod val="60000"/>
              <a:lumOff val="40000"/>
            </a:schemeClr>
          </a:solidFill>
          <a:ln w="12700">
            <a:solidFill>
              <a:schemeClr val="tx1"/>
            </a:solidFill>
            <a:round/>
            <a:headEnd/>
            <a:tailEnd/>
          </a:ln>
          <a:effectLst/>
        </p:spPr>
        <p:txBody>
          <a:bodyPr wrap="none" anchor="ctr"/>
          <a:lstStyle/>
          <a:p>
            <a:endParaRPr lang="en-US"/>
          </a:p>
        </p:txBody>
      </p:sp>
      <p:sp>
        <p:nvSpPr>
          <p:cNvPr id="8" name="Oval 5"/>
          <p:cNvSpPr>
            <a:spLocks noChangeArrowheads="1"/>
          </p:cNvSpPr>
          <p:nvPr/>
        </p:nvSpPr>
        <p:spPr bwMode="blackWhite">
          <a:xfrm>
            <a:off x="7000081" y="5777706"/>
            <a:ext cx="284162" cy="165894"/>
          </a:xfrm>
          <a:prstGeom prst="ellipse">
            <a:avLst/>
          </a:prstGeom>
          <a:solidFill>
            <a:schemeClr val="tx2"/>
          </a:solidFill>
          <a:ln w="12700">
            <a:solidFill>
              <a:schemeClr val="tx1"/>
            </a:solidFill>
            <a:round/>
            <a:headEnd/>
            <a:tailEnd/>
          </a:ln>
          <a:effectLst/>
        </p:spPr>
        <p:txBody>
          <a:bodyPr wrap="none" anchor="ctr"/>
          <a:lstStyle/>
          <a:p>
            <a:endParaRPr lang="en-US" dirty="0">
              <a:solidFill>
                <a:srgbClr val="FF9900"/>
              </a:solidFill>
            </a:endParaRPr>
          </a:p>
        </p:txBody>
      </p:sp>
      <p:sp>
        <p:nvSpPr>
          <p:cNvPr id="9" name="Rectangle 8"/>
          <p:cNvSpPr/>
          <p:nvPr/>
        </p:nvSpPr>
        <p:spPr>
          <a:xfrm>
            <a:off x="7284243" y="5675987"/>
            <a:ext cx="986167" cy="369332"/>
          </a:xfrm>
          <a:prstGeom prst="rect">
            <a:avLst/>
          </a:prstGeom>
        </p:spPr>
        <p:txBody>
          <a:bodyPr wrap="none">
            <a:spAutoFit/>
          </a:bodyPr>
          <a:lstStyle/>
          <a:p>
            <a:r>
              <a:rPr lang="en-US" b="1" dirty="0" smtClean="0">
                <a:solidFill>
                  <a:schemeClr val="tx2"/>
                </a:solidFill>
              </a:rPr>
              <a:t>Colipase</a:t>
            </a:r>
            <a:endParaRPr lang="en-US" b="1" dirty="0">
              <a:solidFill>
                <a:schemeClr val="tx2"/>
              </a:solidFill>
            </a:endParaRPr>
          </a:p>
        </p:txBody>
      </p:sp>
      <p:sp>
        <p:nvSpPr>
          <p:cNvPr id="10" name="Rectangle 9"/>
          <p:cNvSpPr/>
          <p:nvPr/>
        </p:nvSpPr>
        <p:spPr>
          <a:xfrm>
            <a:off x="7405097" y="6089253"/>
            <a:ext cx="830677" cy="369332"/>
          </a:xfrm>
          <a:prstGeom prst="rect">
            <a:avLst/>
          </a:prstGeom>
        </p:spPr>
        <p:txBody>
          <a:bodyPr wrap="none">
            <a:spAutoFit/>
          </a:bodyPr>
          <a:lstStyle/>
          <a:p>
            <a:pPr lvl="0"/>
            <a:r>
              <a:rPr lang="en-US" b="1" dirty="0">
                <a:solidFill>
                  <a:schemeClr val="tx2"/>
                </a:solidFill>
                <a:latin typeface="Constantia"/>
              </a:rPr>
              <a:t>lipase</a:t>
            </a:r>
          </a:p>
        </p:txBody>
      </p:sp>
      <p:sp>
        <p:nvSpPr>
          <p:cNvPr id="11" name="Rectangle 10"/>
          <p:cNvSpPr/>
          <p:nvPr/>
        </p:nvSpPr>
        <p:spPr>
          <a:xfrm>
            <a:off x="5425029" y="5491321"/>
            <a:ext cx="1332416" cy="369332"/>
          </a:xfrm>
          <a:prstGeom prst="rect">
            <a:avLst/>
          </a:prstGeom>
        </p:spPr>
        <p:txBody>
          <a:bodyPr wrap="none">
            <a:spAutoFit/>
          </a:bodyPr>
          <a:lstStyle/>
          <a:p>
            <a:r>
              <a:rPr lang="en-US" b="1" dirty="0">
                <a:solidFill>
                  <a:schemeClr val="tx2"/>
                </a:solidFill>
                <a:latin typeface="Times New Roman" pitchFamily="18" charset="0"/>
                <a:cs typeface="Times New Roman" pitchFamily="18" charset="0"/>
              </a:rPr>
              <a:t>TG particle</a:t>
            </a:r>
          </a:p>
        </p:txBody>
      </p:sp>
      <p:sp>
        <p:nvSpPr>
          <p:cNvPr id="12" name="Oval 5"/>
          <p:cNvSpPr>
            <a:spLocks noChangeArrowheads="1"/>
          </p:cNvSpPr>
          <p:nvPr/>
        </p:nvSpPr>
        <p:spPr bwMode="blackWhite">
          <a:xfrm>
            <a:off x="6705600" y="6324600"/>
            <a:ext cx="284162" cy="165894"/>
          </a:xfrm>
          <a:prstGeom prst="ellipse">
            <a:avLst/>
          </a:prstGeom>
          <a:solidFill>
            <a:schemeClr val="tx2"/>
          </a:solidFill>
          <a:ln w="12700">
            <a:solidFill>
              <a:schemeClr val="tx1"/>
            </a:solidFill>
            <a:round/>
            <a:headEnd/>
            <a:tailEnd/>
          </a:ln>
          <a:effectLst/>
        </p:spPr>
        <p:txBody>
          <a:bodyPr wrap="none" anchor="ctr"/>
          <a:lstStyle/>
          <a:p>
            <a:endParaRPr lang="en-US" dirty="0">
              <a:solidFill>
                <a:srgbClr val="FF9900"/>
              </a:solidFill>
            </a:endParaRPr>
          </a:p>
        </p:txBody>
      </p:sp>
    </p:spTree>
    <p:extLst>
      <p:ext uri="{BB962C8B-B14F-4D97-AF65-F5344CB8AC3E}">
        <p14:creationId xmlns:p14="http://schemas.microsoft.com/office/powerpoint/2010/main" xmlns="" val="321698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1"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1"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7" grpId="0" animBg="1"/>
      <p:bldP spid="8" grpId="0" animBg="1"/>
      <p:bldP spid="8" grpId="1" animBg="1"/>
      <p:bldP spid="10" grpId="0"/>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20000" cy="1143000"/>
          </a:xfrm>
        </p:spPr>
        <p:txBody>
          <a:bodyPr/>
          <a:lstStyle/>
          <a:p>
            <a:r>
              <a:rPr lang="en-US" sz="4400" b="1" dirty="0" smtClean="0"/>
              <a:t>Bile Salts</a:t>
            </a:r>
            <a:endParaRPr lang="en-US" sz="4400" b="1" dirty="0"/>
          </a:p>
        </p:txBody>
      </p:sp>
      <p:sp>
        <p:nvSpPr>
          <p:cNvPr id="3" name="Content Placeholder 2"/>
          <p:cNvSpPr>
            <a:spLocks noGrp="1"/>
          </p:cNvSpPr>
          <p:nvPr>
            <p:ph idx="1"/>
          </p:nvPr>
        </p:nvSpPr>
        <p:spPr>
          <a:xfrm>
            <a:off x="381000" y="1295400"/>
            <a:ext cx="7620000" cy="5362576"/>
          </a:xfrm>
        </p:spPr>
        <p:txBody>
          <a:bodyPr>
            <a:normAutofit/>
          </a:bodyPr>
          <a:lstStyle/>
          <a:p>
            <a:pPr>
              <a:buFont typeface="Wingdings" pitchFamily="2" charset="2"/>
              <a:buChar char="q"/>
            </a:pPr>
            <a:r>
              <a:rPr lang="en-US" sz="3000" dirty="0" smtClean="0">
                <a:solidFill>
                  <a:schemeClr val="accent1"/>
                </a:solidFill>
              </a:rPr>
              <a:t>Bile salts are synthesized in the liver and stored in the gall bladder</a:t>
            </a:r>
          </a:p>
          <a:p>
            <a:pPr>
              <a:buFont typeface="Wingdings" pitchFamily="2" charset="2"/>
              <a:buChar char="q"/>
            </a:pPr>
            <a:r>
              <a:rPr lang="en-US" sz="3000" dirty="0" smtClean="0">
                <a:solidFill>
                  <a:schemeClr val="accent1"/>
                </a:solidFill>
              </a:rPr>
              <a:t> They are derivatives of cholesterol</a:t>
            </a:r>
          </a:p>
          <a:p>
            <a:pPr>
              <a:buFont typeface="Wingdings" pitchFamily="2" charset="2"/>
              <a:buChar char="q"/>
            </a:pPr>
            <a:r>
              <a:rPr lang="en-US" sz="3000" dirty="0" smtClean="0">
                <a:solidFill>
                  <a:schemeClr val="accent1"/>
                </a:solidFill>
              </a:rPr>
              <a:t> They consist of a sterol ring structure  with a side chain to which a molecule of glycine or Taurine is covalently attached by an amide linkage</a:t>
            </a:r>
          </a:p>
          <a:p>
            <a:pPr marL="114300" indent="0">
              <a:buNone/>
            </a:pPr>
            <a:endParaRPr lang="en-US" sz="3000" dirty="0">
              <a:solidFill>
                <a:schemeClr val="accent1"/>
              </a:solidFill>
            </a:endParaRPr>
          </a:p>
        </p:txBody>
      </p:sp>
      <p:pic>
        <p:nvPicPr>
          <p:cNvPr id="23554" name="Picture 2" descr="http://upload.wikimedia.org/wikipedia/commons/thumb/1/11/Steroid_numbering.png/500px-Steroid_numbering.pn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sharpenSoften amount="25000"/>
                    </a14:imgEffect>
                  </a14:imgLayer>
                </a14:imgProps>
              </a:ext>
            </a:extLst>
          </a:blip>
          <a:srcRect/>
          <a:stretch>
            <a:fillRect/>
          </a:stretch>
        </p:blipFill>
        <p:spPr bwMode="auto">
          <a:xfrm>
            <a:off x="1731818" y="4876800"/>
            <a:ext cx="4762500" cy="1476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54"/>
                                        </p:tgtEl>
                                        <p:attrNameLst>
                                          <p:attrName>style.visibility</p:attrName>
                                        </p:attrNameLst>
                                      </p:cBhvr>
                                      <p:to>
                                        <p:strVal val="visible"/>
                                      </p:to>
                                    </p:set>
                                    <p:animEffect transition="in" filter="fade">
                                      <p:cBhvr>
                                        <p:cTn id="2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543800" cy="762000"/>
          </a:xfrm>
        </p:spPr>
        <p:txBody>
          <a:bodyPr/>
          <a:lstStyle/>
          <a:p>
            <a:r>
              <a:rPr lang="en-US" sz="4400" b="1" dirty="0" smtClean="0"/>
              <a:t>Bile Salts</a:t>
            </a:r>
            <a:endParaRPr lang="en-US" sz="4400" b="1" dirty="0"/>
          </a:p>
        </p:txBody>
      </p:sp>
      <p:sp>
        <p:nvSpPr>
          <p:cNvPr id="3" name="Subtitle 2"/>
          <p:cNvSpPr>
            <a:spLocks noGrp="1"/>
          </p:cNvSpPr>
          <p:nvPr>
            <p:ph type="subTitle" idx="1"/>
          </p:nvPr>
        </p:nvSpPr>
        <p:spPr>
          <a:xfrm>
            <a:off x="685800" y="914400"/>
            <a:ext cx="6461760" cy="5257800"/>
          </a:xfrm>
        </p:spPr>
        <p:txBody>
          <a:bodyPr>
            <a:normAutofit fontScale="32500" lnSpcReduction="20000"/>
          </a:bodyPr>
          <a:lstStyle/>
          <a:p>
            <a:pPr>
              <a:buFont typeface="Wingdings" pitchFamily="2" charset="2"/>
              <a:buChar char="q"/>
            </a:pPr>
            <a:r>
              <a:rPr lang="en-US" sz="9600" dirty="0" smtClean="0">
                <a:solidFill>
                  <a:schemeClr val="accent1"/>
                </a:solidFill>
              </a:rPr>
              <a:t>Bile salts are formed from bile acids</a:t>
            </a:r>
          </a:p>
          <a:p>
            <a:pPr>
              <a:buFont typeface="Wingdings" pitchFamily="2" charset="2"/>
              <a:buChar char="q"/>
            </a:pPr>
            <a:r>
              <a:rPr lang="en-US" sz="9600" dirty="0" smtClean="0">
                <a:solidFill>
                  <a:schemeClr val="accent1"/>
                </a:solidFill>
              </a:rPr>
              <a:t>The </a:t>
            </a:r>
            <a:r>
              <a:rPr lang="en-US" sz="9600" b="1" dirty="0" smtClean="0">
                <a:solidFill>
                  <a:schemeClr val="accent1"/>
                </a:solidFill>
              </a:rPr>
              <a:t>primary bile acids</a:t>
            </a:r>
            <a:r>
              <a:rPr lang="en-US" sz="9600" dirty="0" smtClean="0">
                <a:solidFill>
                  <a:schemeClr val="accent1"/>
                </a:solidFill>
              </a:rPr>
              <a:t> are </a:t>
            </a:r>
            <a:r>
              <a:rPr lang="en-US" sz="9600" b="1" dirty="0" err="1" smtClean="0">
                <a:solidFill>
                  <a:schemeClr val="accent1"/>
                </a:solidFill>
              </a:rPr>
              <a:t>cholic</a:t>
            </a:r>
            <a:r>
              <a:rPr lang="en-US" sz="9600" b="1" dirty="0" smtClean="0">
                <a:solidFill>
                  <a:schemeClr val="accent1"/>
                </a:solidFill>
              </a:rPr>
              <a:t> acid</a:t>
            </a:r>
            <a:r>
              <a:rPr lang="en-US" sz="9600" dirty="0" smtClean="0">
                <a:solidFill>
                  <a:schemeClr val="accent1"/>
                </a:solidFill>
              </a:rPr>
              <a:t> (found in the largest amount) and </a:t>
            </a:r>
            <a:r>
              <a:rPr lang="en-US" sz="9600" b="1" dirty="0" smtClean="0">
                <a:solidFill>
                  <a:schemeClr val="accent1"/>
                </a:solidFill>
              </a:rPr>
              <a:t>chenodeoxycholic acid</a:t>
            </a:r>
            <a:r>
              <a:rPr lang="en-US" sz="9600" dirty="0" smtClean="0">
                <a:solidFill>
                  <a:schemeClr val="accent1"/>
                </a:solidFill>
              </a:rPr>
              <a:t> . </a:t>
            </a:r>
          </a:p>
          <a:p>
            <a:pPr>
              <a:buFont typeface="Wingdings" pitchFamily="2" charset="2"/>
              <a:buChar char="q"/>
            </a:pPr>
            <a:r>
              <a:rPr lang="en-US" sz="9600" dirty="0" smtClean="0">
                <a:solidFill>
                  <a:schemeClr val="accent1"/>
                </a:solidFill>
              </a:rPr>
              <a:t>The primary bile acids  enter the bile as glycine or taurine conjugates. </a:t>
            </a:r>
          </a:p>
          <a:p>
            <a:pPr>
              <a:buFont typeface="Wingdings" pitchFamily="2" charset="2"/>
              <a:buChar char="q"/>
            </a:pPr>
            <a:r>
              <a:rPr lang="en-US" sz="9600" b="1" dirty="0" smtClean="0">
                <a:solidFill>
                  <a:schemeClr val="tx2"/>
                </a:solidFill>
              </a:rPr>
              <a:t>In the alkaline bile, the bile acids and their conjugates are assumed to be in a salt form—hence the term "bile salts.“</a:t>
            </a:r>
          </a:p>
          <a:p>
            <a:endParaRPr lang="en-US" sz="9600" dirty="0" smtClean="0">
              <a:solidFill>
                <a:schemeClr val="accent1"/>
              </a:solidFill>
            </a:endParaRPr>
          </a:p>
          <a:p>
            <a:pPr>
              <a:buFont typeface="Wingdings" pitchFamily="2" charset="2"/>
              <a:buChar char="q"/>
            </a:pPr>
            <a:endParaRPr lang="en-US" sz="3300" dirty="0" smtClean="0">
              <a:solidFill>
                <a:schemeClr val="accent1"/>
              </a:solidFill>
            </a:endParaRPr>
          </a:p>
          <a:p>
            <a:pPr>
              <a:buFont typeface="Wingdings" pitchFamily="2" charset="2"/>
              <a:buChar char="q"/>
            </a:pPr>
            <a:endParaRPr lang="en-US" sz="3300" dirty="0" smtClean="0"/>
          </a:p>
          <a:p>
            <a:endParaRPr lang="en-US" dirty="0"/>
          </a:p>
        </p:txBody>
      </p:sp>
    </p:spTree>
    <p:extLst>
      <p:ext uri="{BB962C8B-B14F-4D97-AF65-F5344CB8AC3E}">
        <p14:creationId xmlns:p14="http://schemas.microsoft.com/office/powerpoint/2010/main" xmlns="" val="4526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543800" cy="990600"/>
          </a:xfrm>
        </p:spPr>
        <p:txBody>
          <a:bodyPr/>
          <a:lstStyle/>
          <a:p>
            <a:r>
              <a:rPr lang="en-US" sz="4400" b="1" dirty="0" smtClean="0"/>
              <a:t>Bile Salts</a:t>
            </a:r>
            <a:endParaRPr lang="en-US" sz="4400" b="1" dirty="0"/>
          </a:p>
        </p:txBody>
      </p:sp>
      <p:sp>
        <p:nvSpPr>
          <p:cNvPr id="3" name="Subtitle 2"/>
          <p:cNvSpPr>
            <a:spLocks noGrp="1"/>
          </p:cNvSpPr>
          <p:nvPr>
            <p:ph type="subTitle" idx="1"/>
          </p:nvPr>
        </p:nvSpPr>
        <p:spPr>
          <a:xfrm>
            <a:off x="685800" y="1828800"/>
            <a:ext cx="6705600" cy="3810000"/>
          </a:xfrm>
        </p:spPr>
        <p:txBody>
          <a:bodyPr>
            <a:noAutofit/>
          </a:bodyPr>
          <a:lstStyle/>
          <a:p>
            <a:pPr>
              <a:buFont typeface="Wingdings" pitchFamily="2" charset="2"/>
              <a:buChar char="q"/>
            </a:pPr>
            <a:r>
              <a:rPr lang="en-US" sz="2800" dirty="0" smtClean="0">
                <a:solidFill>
                  <a:schemeClr val="accent1"/>
                </a:solidFill>
              </a:rPr>
              <a:t>A portion of the primary bile acids in the intestine is subjected to further changes by the activity of the intestinal bacteria. </a:t>
            </a:r>
          </a:p>
          <a:p>
            <a:pPr>
              <a:buFont typeface="Wingdings" pitchFamily="2" charset="2"/>
              <a:buChar char="q"/>
            </a:pPr>
            <a:r>
              <a:rPr lang="en-US" sz="2800" dirty="0" smtClean="0">
                <a:solidFill>
                  <a:schemeClr val="accent1"/>
                </a:solidFill>
              </a:rPr>
              <a:t>These include deconjugation and 7-alpha dehydroxylation, which produce the </a:t>
            </a:r>
            <a:r>
              <a:rPr lang="en-US" sz="2800" b="1" dirty="0" smtClean="0">
                <a:solidFill>
                  <a:schemeClr val="accent1"/>
                </a:solidFill>
              </a:rPr>
              <a:t>secondary bile acids,</a:t>
            </a:r>
            <a:r>
              <a:rPr lang="en-US" sz="2800" dirty="0" smtClean="0">
                <a:solidFill>
                  <a:schemeClr val="accent1"/>
                </a:solidFill>
              </a:rPr>
              <a:t> deoxycholic acid and lithocholic acid.</a:t>
            </a:r>
          </a:p>
        </p:txBody>
      </p:sp>
    </p:spTree>
    <p:extLst>
      <p:ext uri="{BB962C8B-B14F-4D97-AF65-F5344CB8AC3E}">
        <p14:creationId xmlns:p14="http://schemas.microsoft.com/office/powerpoint/2010/main" xmlns="" val="140042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Emulsification by bile salts</a:t>
            </a:r>
            <a:endParaRPr lang="en-US" b="1" dirty="0"/>
          </a:p>
        </p:txBody>
      </p:sp>
      <p:sp>
        <p:nvSpPr>
          <p:cNvPr id="3" name="Content Placeholder 2"/>
          <p:cNvSpPr>
            <a:spLocks noGrp="1"/>
          </p:cNvSpPr>
          <p:nvPr>
            <p:ph idx="1"/>
          </p:nvPr>
        </p:nvSpPr>
        <p:spPr>
          <a:xfrm>
            <a:off x="457200" y="5562600"/>
            <a:ext cx="7620000" cy="838200"/>
          </a:xfrm>
        </p:spPr>
        <p:txBody>
          <a:bodyPr>
            <a:normAutofit fontScale="77500" lnSpcReduction="20000"/>
          </a:bodyPr>
          <a:lstStyle/>
          <a:p>
            <a:pPr marL="114300" indent="0">
              <a:buNone/>
            </a:pPr>
            <a:r>
              <a:rPr lang="en-US" sz="2400" dirty="0" smtClean="0">
                <a:solidFill>
                  <a:schemeClr val="accent1"/>
                </a:solidFill>
              </a:rPr>
              <a:t>Bile salts as </a:t>
            </a:r>
            <a:r>
              <a:rPr lang="en-US" sz="2400" dirty="0">
                <a:solidFill>
                  <a:schemeClr val="accent1"/>
                </a:solidFill>
              </a:rPr>
              <a:t>emulsifying agents interact with the dietary lipid particles and the aqueous duodenal contents, thereby stabilizing the lipid particles as they become smaller, and preventing them from coalescing.</a:t>
            </a:r>
          </a:p>
          <a:p>
            <a:pPr marL="114300" indent="0">
              <a:buNone/>
            </a:pPr>
            <a:endParaRPr lang="en-US" dirty="0"/>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colorTemperature colorTemp="8800"/>
                    </a14:imgEffect>
                  </a14:imgLayer>
                </a14:imgProps>
              </a:ext>
              <a:ext uri="{28A0092B-C50C-407E-A947-70E740481C1C}">
                <a14:useLocalDpi xmlns:a14="http://schemas.microsoft.com/office/drawing/2010/main" xmlns="" val="0"/>
              </a:ext>
            </a:extLst>
          </a:blip>
          <a:srcRect b="6232"/>
          <a:stretch/>
        </p:blipFill>
        <p:spPr bwMode="auto">
          <a:xfrm>
            <a:off x="2057400" y="1447800"/>
            <a:ext cx="4267200" cy="3969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197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Lipids</a:t>
            </a:r>
            <a:endParaRPr lang="en-US" b="1" dirty="0"/>
          </a:p>
        </p:txBody>
      </p:sp>
      <p:sp>
        <p:nvSpPr>
          <p:cNvPr id="3" name="Content Placeholder 2"/>
          <p:cNvSpPr>
            <a:spLocks noGrp="1"/>
          </p:cNvSpPr>
          <p:nvPr>
            <p:ph idx="1"/>
          </p:nvPr>
        </p:nvSpPr>
        <p:spPr/>
        <p:txBody>
          <a:bodyPr/>
          <a:lstStyle/>
          <a:p>
            <a:pPr>
              <a:buFont typeface="Wingdings" pitchFamily="2" charset="2"/>
              <a:buChar char="q"/>
            </a:pPr>
            <a:r>
              <a:rPr lang="en-US" dirty="0" smtClean="0">
                <a:solidFill>
                  <a:schemeClr val="accent1"/>
                </a:solidFill>
              </a:rPr>
              <a:t>Lipids are heterogeneous group of water insoluble organic molecules that can be extracted from tissues by non polar solvents.</a:t>
            </a:r>
          </a:p>
          <a:p>
            <a:pPr>
              <a:buFont typeface="Wingdings" pitchFamily="2" charset="2"/>
              <a:buChar char="q"/>
            </a:pPr>
            <a:r>
              <a:rPr lang="en-US" dirty="0" smtClean="0">
                <a:solidFill>
                  <a:schemeClr val="accent1"/>
                </a:solidFill>
              </a:rPr>
              <a:t>Major source of energy for the body</a:t>
            </a:r>
          </a:p>
          <a:p>
            <a:pPr>
              <a:buFont typeface="Wingdings" pitchFamily="2" charset="2"/>
              <a:buChar char="q"/>
            </a:pPr>
            <a:r>
              <a:rPr lang="en-US" dirty="0" smtClean="0">
                <a:solidFill>
                  <a:schemeClr val="accent1"/>
                </a:solidFill>
              </a:rPr>
              <a:t>Also provide the hydrophobic barriers that permit partitioning of aqueous contents of cells and sub cellular structures.</a:t>
            </a:r>
          </a:p>
          <a:p>
            <a:pPr>
              <a:buFont typeface="Wingdings" pitchFamily="2" charset="2"/>
              <a:buChar char="q"/>
            </a:pPr>
            <a:r>
              <a:rPr lang="en-US" dirty="0" smtClean="0">
                <a:solidFill>
                  <a:schemeClr val="accent1"/>
                </a:solidFill>
              </a:rPr>
              <a:t> Fat soluble vitamins have regulatory or coenzyme role in the body.</a:t>
            </a:r>
          </a:p>
          <a:p>
            <a:pPr>
              <a:buFont typeface="Wingdings" pitchFamily="2" charset="2"/>
              <a:buChar char="q"/>
            </a:pPr>
            <a:r>
              <a:rPr lang="en-US" dirty="0" smtClean="0">
                <a:solidFill>
                  <a:schemeClr val="accent1"/>
                </a:solidFill>
              </a:rPr>
              <a:t> Prostaglandins and steroid hormones play major roles in the control of body’s homeostasis.</a:t>
            </a:r>
          </a:p>
          <a:p>
            <a:pPr>
              <a:buFont typeface="Wingdings" pitchFamily="2" charset="2"/>
              <a:buChar char="q"/>
            </a:pPr>
            <a:r>
              <a:rPr lang="en-US" dirty="0" smtClean="0">
                <a:solidFill>
                  <a:schemeClr val="accent1"/>
                </a:solidFill>
              </a:rPr>
              <a:t> Give shape and contour to the body and protect internal organs by providing a cushioning effect.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543800" cy="1447800"/>
          </a:xfrm>
        </p:spPr>
        <p:txBody>
          <a:bodyPr/>
          <a:lstStyle/>
          <a:p>
            <a:r>
              <a:rPr lang="en-US" sz="4400" b="1" dirty="0" smtClean="0"/>
              <a:t>Triacyl glycerol degradation by pancreatic lipase</a:t>
            </a:r>
            <a:endParaRPr lang="en-US" sz="4400" b="1" dirty="0"/>
          </a:p>
        </p:txBody>
      </p:sp>
      <p:sp>
        <p:nvSpPr>
          <p:cNvPr id="3" name="Subtitle 2"/>
          <p:cNvSpPr>
            <a:spLocks noGrp="1"/>
          </p:cNvSpPr>
          <p:nvPr>
            <p:ph type="subTitle" idx="1"/>
          </p:nvPr>
        </p:nvSpPr>
        <p:spPr>
          <a:xfrm>
            <a:off x="914400" y="1676400"/>
            <a:ext cx="6461760" cy="4953000"/>
          </a:xfrm>
        </p:spPr>
        <p:txBody>
          <a:bodyPr>
            <a:noAutofit/>
          </a:bodyPr>
          <a:lstStyle/>
          <a:p>
            <a:pPr>
              <a:buFont typeface="Wingdings" pitchFamily="2" charset="2"/>
              <a:buChar char="q"/>
            </a:pPr>
            <a:r>
              <a:rPr lang="en-US" sz="2800" dirty="0" smtClean="0">
                <a:solidFill>
                  <a:schemeClr val="accent1"/>
                </a:solidFill>
              </a:rPr>
              <a:t> Pancreatic lipase is specific for the hydrolysis of primary ester linkages(Fatty acids present at position 1 and 3)</a:t>
            </a:r>
          </a:p>
          <a:p>
            <a:pPr>
              <a:buFont typeface="Wingdings" pitchFamily="2" charset="2"/>
              <a:buChar char="q"/>
            </a:pPr>
            <a:r>
              <a:rPr lang="en-US" sz="2800" dirty="0" smtClean="0">
                <a:solidFill>
                  <a:schemeClr val="accent1"/>
                </a:solidFill>
              </a:rPr>
              <a:t> It can not hydrolyze the ester linkages of position -2</a:t>
            </a:r>
          </a:p>
          <a:p>
            <a:pPr>
              <a:buFont typeface="Wingdings" pitchFamily="2" charset="2"/>
              <a:buChar char="q"/>
            </a:pPr>
            <a:r>
              <a:rPr lang="en-US" sz="2800" dirty="0" smtClean="0">
                <a:solidFill>
                  <a:schemeClr val="accent1"/>
                </a:solidFill>
              </a:rPr>
              <a:t> Digestion of Triglycerides  proceeds by removal of a terminal fatty acid to produce  an </a:t>
            </a:r>
            <a:r>
              <a:rPr lang="el-GR" sz="2800" dirty="0" smtClean="0">
                <a:solidFill>
                  <a:schemeClr val="accent1"/>
                </a:solidFill>
              </a:rPr>
              <a:t>α</a:t>
            </a:r>
            <a:r>
              <a:rPr lang="en-US" sz="2800" dirty="0" smtClean="0">
                <a:solidFill>
                  <a:schemeClr val="accent1"/>
                </a:solidFill>
              </a:rPr>
              <a:t>,</a:t>
            </a:r>
            <a:r>
              <a:rPr lang="el-GR" sz="2800" dirty="0" smtClean="0">
                <a:solidFill>
                  <a:schemeClr val="accent1"/>
                </a:solidFill>
              </a:rPr>
              <a:t>β</a:t>
            </a:r>
            <a:r>
              <a:rPr lang="en-US" sz="2800" dirty="0" smtClean="0">
                <a:solidFill>
                  <a:schemeClr val="accent1"/>
                </a:solidFill>
              </a:rPr>
              <a:t> diglyceride.</a:t>
            </a:r>
          </a:p>
          <a:p>
            <a:pPr>
              <a:buFont typeface="Wingdings" pitchFamily="2" charset="2"/>
              <a:buChar char="q"/>
            </a:pPr>
            <a:r>
              <a:rPr lang="en-US" sz="2800" dirty="0" smtClean="0">
                <a:solidFill>
                  <a:schemeClr val="accent1"/>
                </a:solidFill>
              </a:rPr>
              <a:t>The other terminal fatty acid is then removed to produce </a:t>
            </a:r>
            <a:r>
              <a:rPr lang="el-GR" sz="2800" dirty="0" smtClean="0">
                <a:solidFill>
                  <a:schemeClr val="accent1"/>
                </a:solidFill>
              </a:rPr>
              <a:t>β</a:t>
            </a:r>
            <a:r>
              <a:rPr lang="en-US" sz="2800" dirty="0" smtClean="0">
                <a:solidFill>
                  <a:schemeClr val="accent1"/>
                </a:solidFill>
              </a:rPr>
              <a:t> mono glyceride.</a:t>
            </a:r>
          </a:p>
          <a:p>
            <a:r>
              <a:rPr lang="en-US" sz="2800" dirty="0" smtClean="0">
                <a:solidFill>
                  <a:schemeClr val="accent1"/>
                </a:solidFill>
              </a:rPr>
              <a:t> </a:t>
            </a:r>
            <a:endParaRPr lang="en-US" sz="2800" dirty="0">
              <a:solidFill>
                <a:schemeClr val="accent1"/>
              </a:solidFill>
            </a:endParaRPr>
          </a:p>
        </p:txBody>
      </p:sp>
    </p:spTree>
    <p:extLst>
      <p:ext uri="{BB962C8B-B14F-4D97-AF65-F5344CB8AC3E}">
        <p14:creationId xmlns:p14="http://schemas.microsoft.com/office/powerpoint/2010/main" xmlns="" val="350302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Triacyl glycerol degradation by pancreatic </a:t>
            </a:r>
            <a:r>
              <a:rPr lang="en-US" sz="4800" b="1" dirty="0"/>
              <a:t>lipase</a:t>
            </a:r>
            <a:endParaRPr lang="en-US" dirty="0"/>
          </a:p>
        </p:txBody>
      </p:sp>
      <p:pic>
        <p:nvPicPr>
          <p:cNvPr id="1026" name="Picture 2" descr="http://www.nutriology.com/TGbreakdown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524000"/>
            <a:ext cx="6667500" cy="438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847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543800" cy="1524001"/>
          </a:xfrm>
        </p:spPr>
        <p:txBody>
          <a:bodyPr/>
          <a:lstStyle/>
          <a:p>
            <a:r>
              <a:rPr lang="en-US" sz="4400" b="1" dirty="0" smtClean="0"/>
              <a:t>Triacyl glycerol degradation by pancreatic lipase</a:t>
            </a:r>
            <a:endParaRPr lang="en-US" sz="4400" dirty="0"/>
          </a:p>
        </p:txBody>
      </p:sp>
      <p:sp>
        <p:nvSpPr>
          <p:cNvPr id="3" name="Subtitle 2"/>
          <p:cNvSpPr>
            <a:spLocks noGrp="1"/>
          </p:cNvSpPr>
          <p:nvPr>
            <p:ph type="subTitle" idx="1"/>
          </p:nvPr>
        </p:nvSpPr>
        <p:spPr>
          <a:xfrm>
            <a:off x="990600" y="1676400"/>
            <a:ext cx="6461760" cy="4572000"/>
          </a:xfrm>
        </p:spPr>
        <p:txBody>
          <a:bodyPr>
            <a:normAutofit fontScale="62500" lnSpcReduction="20000"/>
          </a:bodyPr>
          <a:lstStyle/>
          <a:p>
            <a:pPr>
              <a:buFont typeface="Wingdings" pitchFamily="2" charset="2"/>
              <a:buChar char="q"/>
            </a:pPr>
            <a:r>
              <a:rPr lang="en-US" sz="4000" dirty="0" smtClean="0">
                <a:solidFill>
                  <a:schemeClr val="accent1"/>
                </a:solidFill>
              </a:rPr>
              <a:t>The last fatty acid is linked by secondary ester group, hence can not be hydrolyzed by pancreatic lipase.</a:t>
            </a:r>
          </a:p>
          <a:p>
            <a:pPr>
              <a:buFont typeface="Wingdings" pitchFamily="2" charset="2"/>
              <a:buChar char="q"/>
            </a:pPr>
            <a:endParaRPr lang="en-US" sz="4000" dirty="0" smtClean="0">
              <a:solidFill>
                <a:schemeClr val="accent1"/>
              </a:solidFill>
            </a:endParaRPr>
          </a:p>
          <a:p>
            <a:pPr>
              <a:buFont typeface="Wingdings" pitchFamily="2" charset="2"/>
              <a:buChar char="q"/>
            </a:pPr>
            <a:r>
              <a:rPr lang="en-US" sz="4000" dirty="0" smtClean="0">
                <a:solidFill>
                  <a:schemeClr val="accent1"/>
                </a:solidFill>
              </a:rPr>
              <a:t> </a:t>
            </a:r>
            <a:r>
              <a:rPr lang="el-GR" sz="4000" dirty="0" smtClean="0">
                <a:solidFill>
                  <a:schemeClr val="accent1"/>
                </a:solidFill>
              </a:rPr>
              <a:t>β</a:t>
            </a:r>
            <a:r>
              <a:rPr lang="en-US" sz="4000" dirty="0" smtClean="0">
                <a:solidFill>
                  <a:schemeClr val="accent1"/>
                </a:solidFill>
              </a:rPr>
              <a:t>- Mono acyl glycerol can be converted to </a:t>
            </a:r>
            <a:r>
              <a:rPr lang="el-GR" sz="4000" dirty="0" smtClean="0">
                <a:solidFill>
                  <a:schemeClr val="accent1"/>
                </a:solidFill>
              </a:rPr>
              <a:t>α</a:t>
            </a:r>
            <a:r>
              <a:rPr lang="en-US" sz="4000" dirty="0" smtClean="0">
                <a:solidFill>
                  <a:schemeClr val="accent1"/>
                </a:solidFill>
              </a:rPr>
              <a:t>- Mono acyl glycerol  by isomerase enzyme and then hydrolyzed by Pancreatic lipase.</a:t>
            </a:r>
          </a:p>
          <a:p>
            <a:endParaRPr lang="en-US" sz="4000" dirty="0" smtClean="0">
              <a:solidFill>
                <a:schemeClr val="accent1"/>
              </a:solidFill>
            </a:endParaRPr>
          </a:p>
          <a:p>
            <a:pPr>
              <a:buFont typeface="Wingdings" pitchFamily="2" charset="2"/>
              <a:buChar char="q"/>
            </a:pPr>
            <a:r>
              <a:rPr lang="en-US" sz="4000" dirty="0" smtClean="0">
                <a:solidFill>
                  <a:schemeClr val="accent1"/>
                </a:solidFill>
              </a:rPr>
              <a:t>The primary product of hydrolysis are </a:t>
            </a:r>
            <a:r>
              <a:rPr lang="el-GR" sz="4000" dirty="0" smtClean="0">
                <a:solidFill>
                  <a:schemeClr val="accent1"/>
                </a:solidFill>
              </a:rPr>
              <a:t>β</a:t>
            </a:r>
            <a:r>
              <a:rPr lang="en-US" sz="4000" dirty="0" smtClean="0">
                <a:solidFill>
                  <a:schemeClr val="accent1"/>
                </a:solidFill>
              </a:rPr>
              <a:t>- Mono acyl glycerol (78%), </a:t>
            </a:r>
            <a:r>
              <a:rPr lang="el-GR" sz="4000" dirty="0" smtClean="0">
                <a:solidFill>
                  <a:schemeClr val="accent1"/>
                </a:solidFill>
              </a:rPr>
              <a:t>α</a:t>
            </a:r>
            <a:r>
              <a:rPr lang="en-US" sz="4000" dirty="0" smtClean="0">
                <a:solidFill>
                  <a:schemeClr val="accent1"/>
                </a:solidFill>
              </a:rPr>
              <a:t>- Mono acyl glycerol (6%) with free fatty acids and glycerol (14%)</a:t>
            </a:r>
          </a:p>
          <a:p>
            <a:endParaRPr lang="en-US" dirty="0"/>
          </a:p>
        </p:txBody>
      </p:sp>
    </p:spTree>
    <p:extLst>
      <p:ext uri="{BB962C8B-B14F-4D97-AF65-F5344CB8AC3E}">
        <p14:creationId xmlns:p14="http://schemas.microsoft.com/office/powerpoint/2010/main" xmlns="" val="18940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77962"/>
          </a:xfrm>
        </p:spPr>
        <p:txBody>
          <a:bodyPr/>
          <a:lstStyle/>
          <a:p>
            <a:r>
              <a:rPr lang="en-US" sz="4400" b="1" dirty="0" smtClean="0"/>
              <a:t>Emulsification and Digestion of Triglycerides</a:t>
            </a:r>
            <a:endParaRPr lang="en-US" sz="4400" b="1" dirty="0"/>
          </a:p>
        </p:txBody>
      </p:sp>
      <p:pic>
        <p:nvPicPr>
          <p:cNvPr id="51202" name="Picture 2" descr="http://humanphysiology2011.wikispaces.com/file/view/18.35.jpg/224359414/733x365/18.35.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saturation sat="66000"/>
                    </a14:imgEffect>
                  </a14:imgLayer>
                </a14:imgProps>
              </a:ext>
            </a:extLst>
          </a:blip>
          <a:srcRect t="3387"/>
          <a:stretch/>
        </p:blipFill>
        <p:spPr bwMode="auto">
          <a:xfrm>
            <a:off x="533400" y="1752600"/>
            <a:ext cx="7315200" cy="4648200"/>
          </a:xfrm>
          <a:prstGeom prst="rect">
            <a:avLst/>
          </a:prstGeom>
          <a:noFill/>
        </p:spPr>
      </p:pic>
    </p:spTree>
    <p:extLst>
      <p:ext uri="{BB962C8B-B14F-4D97-AF65-F5344CB8AC3E}">
        <p14:creationId xmlns:p14="http://schemas.microsoft.com/office/powerpoint/2010/main" xmlns="" val="20297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fade">
                                      <p:cBhvr>
                                        <p:cTn id="12" dur="1000"/>
                                        <p:tgtEl>
                                          <p:spTgt spid="51202"/>
                                        </p:tgtEl>
                                      </p:cBhvr>
                                    </p:animEffect>
                                    <p:anim calcmode="lin" valueType="num">
                                      <p:cBhvr>
                                        <p:cTn id="13" dur="1000" fill="hold"/>
                                        <p:tgtEl>
                                          <p:spTgt spid="51202"/>
                                        </p:tgtEl>
                                        <p:attrNameLst>
                                          <p:attrName>ppt_x</p:attrName>
                                        </p:attrNameLst>
                                      </p:cBhvr>
                                      <p:tavLst>
                                        <p:tav tm="0">
                                          <p:val>
                                            <p:strVal val="#ppt_x"/>
                                          </p:val>
                                        </p:tav>
                                        <p:tav tm="100000">
                                          <p:val>
                                            <p:strVal val="#ppt_x"/>
                                          </p:val>
                                        </p:tav>
                                      </p:tavLst>
                                    </p:anim>
                                    <p:anim calcmode="lin" valueType="num">
                                      <p:cBhvr>
                                        <p:cTn id="14" dur="1000" fill="hold"/>
                                        <p:tgtEl>
                                          <p:spTgt spid="51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543800" cy="1447800"/>
          </a:xfrm>
        </p:spPr>
        <p:txBody>
          <a:bodyPr/>
          <a:lstStyle/>
          <a:p>
            <a:r>
              <a:rPr lang="en-US" sz="4400" b="1" dirty="0" smtClean="0"/>
              <a:t>Significance of Pancreatic lipase</a:t>
            </a:r>
            <a:endParaRPr lang="en-US" sz="4400" b="1" dirty="0"/>
          </a:p>
        </p:txBody>
      </p:sp>
      <p:sp>
        <p:nvSpPr>
          <p:cNvPr id="3" name="Subtitle 2"/>
          <p:cNvSpPr>
            <a:spLocks noGrp="1"/>
          </p:cNvSpPr>
          <p:nvPr>
            <p:ph type="subTitle" idx="1"/>
          </p:nvPr>
        </p:nvSpPr>
        <p:spPr>
          <a:xfrm>
            <a:off x="685800" y="1752600"/>
            <a:ext cx="6461760" cy="4267200"/>
          </a:xfrm>
        </p:spPr>
        <p:txBody>
          <a:bodyPr>
            <a:noAutofit/>
          </a:bodyPr>
          <a:lstStyle/>
          <a:p>
            <a:pPr>
              <a:buFont typeface="Wingdings" pitchFamily="2" charset="2"/>
              <a:buChar char="q"/>
            </a:pPr>
            <a:r>
              <a:rPr lang="en-US" sz="2800" dirty="0" smtClean="0">
                <a:solidFill>
                  <a:schemeClr val="accent1"/>
                </a:solidFill>
              </a:rPr>
              <a:t>The enzyme is present in high concentration in pancreas. Only very severe </a:t>
            </a:r>
            <a:r>
              <a:rPr lang="en-US" sz="2800" b="1" dirty="0" smtClean="0">
                <a:solidFill>
                  <a:schemeClr val="accent1"/>
                </a:solidFill>
              </a:rPr>
              <a:t>pancreatic deficiency such as </a:t>
            </a:r>
            <a:r>
              <a:rPr lang="en-US" sz="2800" b="1" dirty="0" smtClean="0">
                <a:solidFill>
                  <a:schemeClr val="tx2"/>
                </a:solidFill>
              </a:rPr>
              <a:t>cystic fibrosis </a:t>
            </a:r>
            <a:r>
              <a:rPr lang="en-US" sz="2800" dirty="0" smtClean="0">
                <a:solidFill>
                  <a:schemeClr val="accent1"/>
                </a:solidFill>
              </a:rPr>
              <a:t> results in malabsorption of fats due to impaired digestion.</a:t>
            </a:r>
          </a:p>
          <a:p>
            <a:pPr>
              <a:buFont typeface="Wingdings" pitchFamily="2" charset="2"/>
              <a:buChar char="q"/>
            </a:pPr>
            <a:r>
              <a:rPr lang="en-US" sz="2800" dirty="0" smtClean="0">
                <a:solidFill>
                  <a:schemeClr val="accent1"/>
                </a:solidFill>
              </a:rPr>
              <a:t> </a:t>
            </a:r>
            <a:r>
              <a:rPr lang="en-US" sz="2800" b="1" dirty="0" smtClean="0">
                <a:solidFill>
                  <a:schemeClr val="tx2"/>
                </a:solidFill>
              </a:rPr>
              <a:t>Orlistat</a:t>
            </a:r>
            <a:r>
              <a:rPr lang="en-US" sz="2800" dirty="0" smtClean="0">
                <a:solidFill>
                  <a:schemeClr val="accent1"/>
                </a:solidFill>
              </a:rPr>
              <a:t>, an antiobesity drug inhibits , gastric and pancreatic lipases, there by decreasing fat digestion and absorption resulting in weight loss.</a:t>
            </a:r>
            <a:endParaRPr lang="en-US" sz="2800" dirty="0">
              <a:solidFill>
                <a:schemeClr val="accent1"/>
              </a:solidFill>
            </a:endParaRPr>
          </a:p>
        </p:txBody>
      </p:sp>
    </p:spTree>
    <p:extLst>
      <p:ext uri="{BB962C8B-B14F-4D97-AF65-F5344CB8AC3E}">
        <p14:creationId xmlns:p14="http://schemas.microsoft.com/office/powerpoint/2010/main" xmlns="" val="206145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543800" cy="1066800"/>
          </a:xfrm>
        </p:spPr>
        <p:txBody>
          <a:bodyPr/>
          <a:lstStyle/>
          <a:p>
            <a:r>
              <a:rPr lang="en-US" sz="4400" b="1" dirty="0" smtClean="0"/>
              <a:t>Absorption of Lipids</a:t>
            </a:r>
            <a:endParaRPr lang="en-US" sz="4400" b="1" dirty="0"/>
          </a:p>
        </p:txBody>
      </p:sp>
      <p:sp>
        <p:nvSpPr>
          <p:cNvPr id="3" name="Subtitle 2"/>
          <p:cNvSpPr>
            <a:spLocks noGrp="1"/>
          </p:cNvSpPr>
          <p:nvPr>
            <p:ph type="subTitle" idx="1"/>
          </p:nvPr>
        </p:nvSpPr>
        <p:spPr>
          <a:xfrm>
            <a:off x="914400" y="1981200"/>
            <a:ext cx="6461760" cy="3733800"/>
          </a:xfrm>
        </p:spPr>
        <p:txBody>
          <a:bodyPr>
            <a:normAutofit/>
          </a:bodyPr>
          <a:lstStyle/>
          <a:p>
            <a:pPr>
              <a:buFont typeface="Wingdings" pitchFamily="2" charset="2"/>
              <a:buChar char="q"/>
            </a:pPr>
            <a:r>
              <a:rPr lang="en-US" sz="2800" dirty="0" smtClean="0"/>
              <a:t> </a:t>
            </a:r>
            <a:r>
              <a:rPr lang="en-US" sz="2800" dirty="0" smtClean="0">
                <a:solidFill>
                  <a:schemeClr val="accent1"/>
                </a:solidFill>
              </a:rPr>
              <a:t>Glycerol, short  and medium chain fatty acids (Chain length less than 14 carbons) are directly absorbed from the intestinal lumen in to the portal vein and taken to liver for further utilization.</a:t>
            </a:r>
          </a:p>
          <a:p>
            <a:pPr>
              <a:buFont typeface="Wingdings" pitchFamily="2" charset="2"/>
              <a:buChar char="q"/>
            </a:pPr>
            <a:r>
              <a:rPr lang="en-US" sz="2800" dirty="0" smtClean="0">
                <a:solidFill>
                  <a:schemeClr val="accent1"/>
                </a:solidFill>
              </a:rPr>
              <a:t>Long chain fatty acids, free cholesterol  and </a:t>
            </a:r>
            <a:r>
              <a:rPr lang="el-GR" sz="2800" dirty="0" smtClean="0">
                <a:solidFill>
                  <a:schemeClr val="accent1"/>
                </a:solidFill>
              </a:rPr>
              <a:t>β</a:t>
            </a:r>
            <a:r>
              <a:rPr lang="en-US" sz="2800" dirty="0" smtClean="0">
                <a:solidFill>
                  <a:schemeClr val="accent1"/>
                </a:solidFill>
              </a:rPr>
              <a:t>- acyl glycerol together with bile salts form mixed micelles.</a:t>
            </a:r>
            <a:endParaRPr lang="en-US" sz="2800" dirty="0">
              <a:solidFill>
                <a:schemeClr val="accent1"/>
              </a:solidFill>
            </a:endParaRPr>
          </a:p>
        </p:txBody>
      </p:sp>
    </p:spTree>
    <p:extLst>
      <p:ext uri="{BB962C8B-B14F-4D97-AF65-F5344CB8AC3E}">
        <p14:creationId xmlns:p14="http://schemas.microsoft.com/office/powerpoint/2010/main" xmlns="" val="393907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543800" cy="914400"/>
          </a:xfrm>
        </p:spPr>
        <p:txBody>
          <a:bodyPr/>
          <a:lstStyle/>
          <a:p>
            <a:r>
              <a:rPr lang="en-US" sz="4400" b="1" dirty="0" smtClean="0"/>
              <a:t>Micelles</a:t>
            </a:r>
            <a:endParaRPr lang="en-US" sz="4400" b="1" dirty="0"/>
          </a:p>
        </p:txBody>
      </p:sp>
      <p:sp>
        <p:nvSpPr>
          <p:cNvPr id="3" name="Subtitle 2"/>
          <p:cNvSpPr>
            <a:spLocks noGrp="1"/>
          </p:cNvSpPr>
          <p:nvPr>
            <p:ph type="subTitle" idx="1"/>
          </p:nvPr>
        </p:nvSpPr>
        <p:spPr>
          <a:xfrm>
            <a:off x="304800" y="1524000"/>
            <a:ext cx="4114800" cy="4114800"/>
          </a:xfrm>
        </p:spPr>
        <p:txBody>
          <a:bodyPr>
            <a:normAutofit fontScale="85000" lnSpcReduction="20000"/>
          </a:bodyPr>
          <a:lstStyle/>
          <a:p>
            <a:pPr>
              <a:buFont typeface="Wingdings" pitchFamily="2" charset="2"/>
              <a:buChar char="q"/>
            </a:pPr>
            <a:r>
              <a:rPr lang="en-US" sz="2800" dirty="0" smtClean="0">
                <a:solidFill>
                  <a:schemeClr val="accent1"/>
                </a:solidFill>
              </a:rPr>
              <a:t> Micelles are disk shaped clusters of amphipathic lipids that coalesce with their hydrophobic groups on the inside  and their hydrophilic groups on the outside of clusters</a:t>
            </a:r>
          </a:p>
          <a:p>
            <a:pPr>
              <a:buFont typeface="Wingdings" pitchFamily="2" charset="2"/>
              <a:buChar char="q"/>
            </a:pPr>
            <a:r>
              <a:rPr lang="en-US" sz="2800" dirty="0" smtClean="0">
                <a:solidFill>
                  <a:schemeClr val="accent1"/>
                </a:solidFill>
              </a:rPr>
              <a:t> Mixed micelles are soluble in the aqueous environment of the intestinal lumen</a:t>
            </a:r>
          </a:p>
          <a:p>
            <a:pPr>
              <a:buFont typeface="Wingdings" pitchFamily="2" charset="2"/>
              <a:buChar char="q"/>
            </a:pPr>
            <a:r>
              <a:rPr lang="en-US" sz="2800" dirty="0" smtClean="0">
                <a:solidFill>
                  <a:schemeClr val="accent1"/>
                </a:solidFill>
              </a:rPr>
              <a:t> The micelles approach the brush border membrane of the enterocytes</a:t>
            </a:r>
            <a:endParaRPr lang="en-US" sz="2800" dirty="0">
              <a:solidFill>
                <a:schemeClr val="accent1"/>
              </a:solidFill>
            </a:endParaRPr>
          </a:p>
        </p:txBody>
      </p:sp>
      <p:pic>
        <p:nvPicPr>
          <p:cNvPr id="14338" name="Picture 2" descr="http://www.chem.ucalgary.ca/courses/350/Carey5th/Ch26/micelle.gif"/>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Effect>
                      <a14:saturation sat="300000"/>
                    </a14:imgEffect>
                  </a14:imgLayer>
                </a14:imgProps>
              </a:ext>
            </a:extLst>
          </a:blip>
          <a:srcRect/>
          <a:stretch>
            <a:fillRect/>
          </a:stretch>
        </p:blipFill>
        <p:spPr bwMode="auto">
          <a:xfrm>
            <a:off x="4495800" y="1981200"/>
            <a:ext cx="3886200" cy="3352800"/>
          </a:xfrm>
          <a:prstGeom prst="rect">
            <a:avLst/>
          </a:prstGeom>
          <a:noFill/>
        </p:spPr>
      </p:pic>
    </p:spTree>
    <p:extLst>
      <p:ext uri="{BB962C8B-B14F-4D97-AF65-F5344CB8AC3E}">
        <p14:creationId xmlns:p14="http://schemas.microsoft.com/office/powerpoint/2010/main" xmlns="" val="25595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1000"/>
                                        <p:tgtEl>
                                          <p:spTgt spid="14338"/>
                                        </p:tgtEl>
                                      </p:cBhvr>
                                    </p:animEffect>
                                    <p:anim calcmode="lin" valueType="num">
                                      <p:cBhvr>
                                        <p:cTn id="15" dur="1000" fill="hold"/>
                                        <p:tgtEl>
                                          <p:spTgt spid="14338"/>
                                        </p:tgtEl>
                                        <p:attrNameLst>
                                          <p:attrName>ppt_x</p:attrName>
                                        </p:attrNameLst>
                                      </p:cBhvr>
                                      <p:tavLst>
                                        <p:tav tm="0">
                                          <p:val>
                                            <p:strVal val="#ppt_x"/>
                                          </p:val>
                                        </p:tav>
                                        <p:tav tm="100000">
                                          <p:val>
                                            <p:strVal val="#ppt_x"/>
                                          </p:val>
                                        </p:tav>
                                      </p:tavLst>
                                    </p:anim>
                                    <p:anim calcmode="lin" valueType="num">
                                      <p:cBhvr>
                                        <p:cTn id="16"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b="1" dirty="0" smtClean="0"/>
              <a:t>Micelles</a:t>
            </a:r>
            <a:endParaRPr lang="en-US" b="1" dirty="0"/>
          </a:p>
        </p:txBody>
      </p:sp>
      <p:sp>
        <p:nvSpPr>
          <p:cNvPr id="3" name="Content Placeholder 2"/>
          <p:cNvSpPr>
            <a:spLocks noGrp="1"/>
          </p:cNvSpPr>
          <p:nvPr>
            <p:ph idx="1"/>
          </p:nvPr>
        </p:nvSpPr>
        <p:spPr>
          <a:xfrm>
            <a:off x="533400" y="3886200"/>
            <a:ext cx="7620000" cy="2514600"/>
          </a:xfrm>
        </p:spPr>
        <p:txBody>
          <a:bodyPr>
            <a:normAutofit fontScale="92500"/>
          </a:bodyPr>
          <a:lstStyle/>
          <a:p>
            <a:r>
              <a:rPr lang="en-US" dirty="0" smtClean="0">
                <a:solidFill>
                  <a:schemeClr val="accent1"/>
                </a:solidFill>
              </a:rPr>
              <a:t>Micelles constantly break  down and re-form, </a:t>
            </a:r>
          </a:p>
          <a:p>
            <a:r>
              <a:rPr lang="en-US" dirty="0" smtClean="0">
                <a:solidFill>
                  <a:schemeClr val="accent1"/>
                </a:solidFill>
              </a:rPr>
              <a:t>It is the monoglycerides and fatty acids that are free in solution that are absorbed, NOT the micelles. </a:t>
            </a:r>
          </a:p>
          <a:p>
            <a:r>
              <a:rPr lang="en-US" dirty="0" smtClean="0">
                <a:solidFill>
                  <a:schemeClr val="accent1"/>
                </a:solidFill>
              </a:rPr>
              <a:t>Because of their nonpolar nature, monoglycerides and fatty acids can just diffuse across the plasma membrane of the enterocyte.  </a:t>
            </a:r>
          </a:p>
          <a:p>
            <a:r>
              <a:rPr lang="en-US" dirty="0" smtClean="0">
                <a:solidFill>
                  <a:schemeClr val="accent1"/>
                </a:solidFill>
              </a:rPr>
              <a:t>Some absorption may be facilitated by specific transport proteins</a:t>
            </a:r>
            <a:r>
              <a:rPr lang="en-US" dirty="0" smtClean="0"/>
              <a:t> </a:t>
            </a:r>
            <a:endParaRPr lang="en-US" dirty="0"/>
          </a:p>
        </p:txBody>
      </p:sp>
      <p:pic>
        <p:nvPicPr>
          <p:cNvPr id="49154" name="Picture 2" descr="http://courses.washington.edu/conj/bess/fats/micelles.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Lst>
          </a:blip>
          <a:srcRect/>
          <a:stretch>
            <a:fillRect/>
          </a:stretch>
        </p:blipFill>
        <p:spPr bwMode="auto">
          <a:xfrm>
            <a:off x="1676400" y="1143000"/>
            <a:ext cx="4495800" cy="28289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9154"/>
                                        </p:tgtEl>
                                        <p:attrNameLst>
                                          <p:attrName>style.visibility</p:attrName>
                                        </p:attrNameLst>
                                      </p:cBhvr>
                                      <p:to>
                                        <p:strVal val="visible"/>
                                      </p:to>
                                    </p:set>
                                    <p:animEffect transition="in" filter="fade">
                                      <p:cBhvr>
                                        <p:cTn id="14" dur="1000"/>
                                        <p:tgtEl>
                                          <p:spTgt spid="49154"/>
                                        </p:tgtEl>
                                      </p:cBhvr>
                                    </p:animEffect>
                                    <p:anim calcmode="lin" valueType="num">
                                      <p:cBhvr>
                                        <p:cTn id="15" dur="1000" fill="hold"/>
                                        <p:tgtEl>
                                          <p:spTgt spid="49154"/>
                                        </p:tgtEl>
                                        <p:attrNameLst>
                                          <p:attrName>ppt_x</p:attrName>
                                        </p:attrNameLst>
                                      </p:cBhvr>
                                      <p:tavLst>
                                        <p:tav tm="0">
                                          <p:val>
                                            <p:strVal val="#ppt_x"/>
                                          </p:val>
                                        </p:tav>
                                        <p:tav tm="100000">
                                          <p:val>
                                            <p:strVal val="#ppt_x"/>
                                          </p:val>
                                        </p:tav>
                                      </p:tavLst>
                                    </p:anim>
                                    <p:anim calcmode="lin" valueType="num">
                                      <p:cBhvr>
                                        <p:cTn id="16"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543800" cy="1371600"/>
          </a:xfrm>
        </p:spPr>
        <p:txBody>
          <a:bodyPr/>
          <a:lstStyle/>
          <a:p>
            <a:r>
              <a:rPr lang="en-US" sz="4400" b="1" dirty="0" smtClean="0"/>
              <a:t>Resynthesis of Triacyl glycerol and Cholesteryl esters</a:t>
            </a:r>
            <a:endParaRPr lang="en-US" sz="4400" b="1" dirty="0"/>
          </a:p>
        </p:txBody>
      </p:sp>
      <p:sp>
        <p:nvSpPr>
          <p:cNvPr id="3" name="Subtitle 2"/>
          <p:cNvSpPr>
            <a:spLocks noGrp="1"/>
          </p:cNvSpPr>
          <p:nvPr>
            <p:ph type="subTitle" idx="1"/>
          </p:nvPr>
        </p:nvSpPr>
        <p:spPr>
          <a:xfrm>
            <a:off x="838200" y="1447800"/>
            <a:ext cx="6705600" cy="5410200"/>
          </a:xfrm>
        </p:spPr>
        <p:txBody>
          <a:bodyPr>
            <a:noAutofit/>
          </a:bodyPr>
          <a:lstStyle/>
          <a:p>
            <a:pPr>
              <a:buFont typeface="Wingdings" pitchFamily="2" charset="2"/>
              <a:buChar char="q"/>
            </a:pPr>
            <a:r>
              <a:rPr lang="en-US" sz="2400" dirty="0" smtClean="0">
                <a:solidFill>
                  <a:schemeClr val="accent1"/>
                </a:solidFill>
              </a:rPr>
              <a:t>Within the intestinal epithelium, 1-monoacyglycerols are hydrolyzed to fatty acids and glycerol and 2-monoacylglycerols are re-</a:t>
            </a:r>
            <a:r>
              <a:rPr lang="en-US" sz="2400" dirty="0" err="1" smtClean="0">
                <a:solidFill>
                  <a:schemeClr val="accent1"/>
                </a:solidFill>
              </a:rPr>
              <a:t>acylated</a:t>
            </a:r>
            <a:r>
              <a:rPr lang="en-US" sz="2400" dirty="0" smtClean="0">
                <a:solidFill>
                  <a:schemeClr val="accent1"/>
                </a:solidFill>
              </a:rPr>
              <a:t> to triacylglycerols via the </a:t>
            </a:r>
            <a:r>
              <a:rPr lang="en-US" sz="2400" b="1" dirty="0" err="1" smtClean="0">
                <a:solidFill>
                  <a:schemeClr val="accent1"/>
                </a:solidFill>
              </a:rPr>
              <a:t>monoacylglycerol</a:t>
            </a:r>
            <a:r>
              <a:rPr lang="en-US" sz="2400" b="1" dirty="0" smtClean="0">
                <a:solidFill>
                  <a:schemeClr val="accent1"/>
                </a:solidFill>
              </a:rPr>
              <a:t> pathway</a:t>
            </a:r>
            <a:r>
              <a:rPr lang="en-US" sz="2400" b="1" dirty="0" smtClean="0"/>
              <a:t>.</a:t>
            </a:r>
          </a:p>
          <a:p>
            <a:pPr>
              <a:buFont typeface="Wingdings" pitchFamily="2" charset="2"/>
              <a:buChar char="q"/>
            </a:pPr>
            <a:r>
              <a:rPr lang="en-US" sz="2400" dirty="0" smtClean="0">
                <a:solidFill>
                  <a:schemeClr val="accent1"/>
                </a:solidFill>
              </a:rPr>
              <a:t>Lysophospholipids are recycled to form phospholipids.</a:t>
            </a:r>
          </a:p>
          <a:p>
            <a:pPr>
              <a:buFont typeface="Wingdings" pitchFamily="2" charset="2"/>
              <a:buChar char="q"/>
            </a:pPr>
            <a:r>
              <a:rPr lang="en-US" sz="2400" dirty="0" smtClean="0">
                <a:solidFill>
                  <a:schemeClr val="accent1"/>
                </a:solidFill>
              </a:rPr>
              <a:t>Cholesterol is re acylated to form Cholesteryl esters</a:t>
            </a:r>
          </a:p>
          <a:p>
            <a:pPr>
              <a:buFont typeface="Wingdings" pitchFamily="2" charset="2"/>
              <a:buChar char="q"/>
            </a:pPr>
            <a:r>
              <a:rPr lang="en-US" sz="2400" dirty="0" smtClean="0">
                <a:solidFill>
                  <a:schemeClr val="accent1"/>
                </a:solidFill>
              </a:rPr>
              <a:t>Long chain fatty acids are used for esterification to form TGs, phospholipids and cholesteyl esters.</a:t>
            </a:r>
          </a:p>
          <a:p>
            <a:pPr>
              <a:buFont typeface="Wingdings" pitchFamily="2" charset="2"/>
              <a:buChar char="q"/>
            </a:pPr>
            <a:r>
              <a:rPr lang="en-US" sz="2400" dirty="0" smtClean="0">
                <a:solidFill>
                  <a:schemeClr val="accent1"/>
                </a:solidFill>
              </a:rPr>
              <a:t>Short and medium chain fatty acid are released in to the portal circulation and are carried by serum albumin to liver.</a:t>
            </a:r>
            <a:endParaRPr lang="en-US" sz="2400" dirty="0">
              <a:solidFill>
                <a:schemeClr val="accent1"/>
              </a:solidFill>
            </a:endParaRPr>
          </a:p>
        </p:txBody>
      </p:sp>
    </p:spTree>
    <p:extLst>
      <p:ext uri="{BB962C8B-B14F-4D97-AF65-F5344CB8AC3E}">
        <p14:creationId xmlns:p14="http://schemas.microsoft.com/office/powerpoint/2010/main" xmlns="" val="25595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Formation and Transportation of Chylomicrons</a:t>
            </a:r>
            <a:endParaRPr lang="en-US" sz="4000" b="1" dirty="0"/>
          </a:p>
        </p:txBody>
      </p:sp>
      <p:pic>
        <p:nvPicPr>
          <p:cNvPr id="53250" name="Picture 2" descr="18.36.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colorTemperature colorTemp="4700"/>
                    </a14:imgEffect>
                  </a14:imgLayer>
                </a14:imgProps>
              </a:ext>
            </a:extLst>
          </a:blip>
          <a:srcRect t="3755"/>
          <a:stretch/>
        </p:blipFill>
        <p:spPr bwMode="auto">
          <a:xfrm>
            <a:off x="609600" y="1676400"/>
            <a:ext cx="7162800"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3250"/>
                                        </p:tgtEl>
                                        <p:attrNameLst>
                                          <p:attrName>style.visibility</p:attrName>
                                        </p:attrNameLst>
                                      </p:cBhvr>
                                      <p:to>
                                        <p:strVal val="visible"/>
                                      </p:to>
                                    </p:set>
                                    <p:animEffect transition="in" filter="fade">
                                      <p:cBhvr>
                                        <p:cTn id="14" dur="1000"/>
                                        <p:tgtEl>
                                          <p:spTgt spid="53250"/>
                                        </p:tgtEl>
                                      </p:cBhvr>
                                    </p:animEffect>
                                    <p:anim calcmode="lin" valueType="num">
                                      <p:cBhvr>
                                        <p:cTn id="15" dur="1000" fill="hold"/>
                                        <p:tgtEl>
                                          <p:spTgt spid="53250"/>
                                        </p:tgtEl>
                                        <p:attrNameLst>
                                          <p:attrName>ppt_x</p:attrName>
                                        </p:attrNameLst>
                                      </p:cBhvr>
                                      <p:tavLst>
                                        <p:tav tm="0">
                                          <p:val>
                                            <p:strVal val="#ppt_x"/>
                                          </p:val>
                                        </p:tav>
                                        <p:tav tm="100000">
                                          <p:val>
                                            <p:strVal val="#ppt_x"/>
                                          </p:val>
                                        </p:tav>
                                      </p:tavLst>
                                    </p:anim>
                                    <p:anim calcmode="lin" valueType="num">
                                      <p:cBhvr>
                                        <p:cTn id="16" dur="1000" fill="hold"/>
                                        <p:tgtEl>
                                          <p:spTgt spid="53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772400" cy="1066800"/>
          </a:xfrm>
        </p:spPr>
        <p:txBody>
          <a:bodyPr/>
          <a:lstStyle/>
          <a:p>
            <a:r>
              <a:rPr lang="en-US" sz="4400" b="1" dirty="0" smtClean="0"/>
              <a:t>Dietary fat Composition</a:t>
            </a:r>
            <a:endParaRPr lang="en-US" sz="4400" b="1" dirty="0"/>
          </a:p>
        </p:txBody>
      </p:sp>
      <p:sp>
        <p:nvSpPr>
          <p:cNvPr id="3" name="Subtitle 2"/>
          <p:cNvSpPr>
            <a:spLocks noGrp="1"/>
          </p:cNvSpPr>
          <p:nvPr>
            <p:ph type="subTitle" idx="1"/>
          </p:nvPr>
        </p:nvSpPr>
        <p:spPr>
          <a:xfrm>
            <a:off x="685800" y="1905000"/>
            <a:ext cx="6461760" cy="3124200"/>
          </a:xfrm>
        </p:spPr>
        <p:txBody>
          <a:bodyPr>
            <a:normAutofit fontScale="25000" lnSpcReduction="20000"/>
          </a:bodyPr>
          <a:lstStyle/>
          <a:p>
            <a:pPr marL="342900" indent="-342900">
              <a:buFont typeface="Wingdings" pitchFamily="2" charset="2"/>
              <a:buChar char="q"/>
            </a:pPr>
            <a:r>
              <a:rPr lang="en-US" sz="12800" dirty="0" smtClean="0">
                <a:solidFill>
                  <a:schemeClr val="accent1"/>
                </a:solidFill>
                <a:latin typeface="+mj-lt"/>
                <a:cs typeface="Times New Roman" pitchFamily="18" charset="0"/>
              </a:rPr>
              <a:t>More than 95% are triglycerides, the other are</a:t>
            </a:r>
          </a:p>
          <a:p>
            <a:pPr marL="342900" indent="-342900">
              <a:buFont typeface="Wingdings" pitchFamily="2" charset="2"/>
              <a:buChar char="q"/>
            </a:pPr>
            <a:r>
              <a:rPr lang="en-US" sz="12800" dirty="0" smtClean="0">
                <a:solidFill>
                  <a:schemeClr val="accent1"/>
                </a:solidFill>
                <a:latin typeface="+mj-lt"/>
                <a:cs typeface="Times New Roman" pitchFamily="18" charset="0"/>
              </a:rPr>
              <a:t>Cholesterol</a:t>
            </a:r>
            <a:r>
              <a:rPr lang="en-US" sz="12800" dirty="0">
                <a:solidFill>
                  <a:schemeClr val="accent1"/>
                </a:solidFill>
                <a:latin typeface="+mj-lt"/>
                <a:cs typeface="Times New Roman" pitchFamily="18" charset="0"/>
              </a:rPr>
              <a:t>, </a:t>
            </a:r>
            <a:endParaRPr lang="en-US" sz="12800" dirty="0" smtClean="0">
              <a:solidFill>
                <a:schemeClr val="accent1"/>
              </a:solidFill>
              <a:latin typeface="+mj-lt"/>
              <a:cs typeface="Times New Roman" pitchFamily="18" charset="0"/>
            </a:endParaRPr>
          </a:p>
          <a:p>
            <a:pPr marL="342900" indent="-342900">
              <a:buFont typeface="Wingdings" pitchFamily="2" charset="2"/>
              <a:buChar char="q"/>
            </a:pPr>
            <a:r>
              <a:rPr lang="en-US" sz="12800" dirty="0" smtClean="0">
                <a:solidFill>
                  <a:schemeClr val="accent1"/>
                </a:solidFill>
                <a:latin typeface="+mj-lt"/>
                <a:cs typeface="Times New Roman" pitchFamily="18" charset="0"/>
              </a:rPr>
              <a:t>Cholesteryl esters,</a:t>
            </a:r>
          </a:p>
          <a:p>
            <a:pPr marL="342900" indent="-342900">
              <a:buFont typeface="Wingdings" pitchFamily="2" charset="2"/>
              <a:buChar char="q"/>
            </a:pPr>
            <a:r>
              <a:rPr lang="en-US" sz="12800" dirty="0" smtClean="0">
                <a:solidFill>
                  <a:schemeClr val="accent1"/>
                </a:solidFill>
                <a:latin typeface="+mj-lt"/>
                <a:cs typeface="Times New Roman" pitchFamily="18" charset="0"/>
              </a:rPr>
              <a:t>Phospholipids</a:t>
            </a:r>
            <a:r>
              <a:rPr lang="en-US" sz="12800" dirty="0">
                <a:solidFill>
                  <a:schemeClr val="accent1"/>
                </a:solidFill>
                <a:latin typeface="+mj-lt"/>
                <a:cs typeface="Times New Roman" pitchFamily="18" charset="0"/>
              </a:rPr>
              <a:t>, and </a:t>
            </a:r>
            <a:endParaRPr lang="en-US" sz="12800" dirty="0" smtClean="0">
              <a:solidFill>
                <a:schemeClr val="accent1"/>
              </a:solidFill>
              <a:latin typeface="+mj-lt"/>
              <a:cs typeface="Times New Roman" pitchFamily="18" charset="0"/>
            </a:endParaRPr>
          </a:p>
          <a:p>
            <a:pPr marL="342900" indent="-342900">
              <a:buFont typeface="Wingdings" pitchFamily="2" charset="2"/>
              <a:buChar char="q"/>
            </a:pPr>
            <a:r>
              <a:rPr lang="en-US" sz="12800" dirty="0" smtClean="0">
                <a:solidFill>
                  <a:schemeClr val="accent1"/>
                </a:solidFill>
                <a:latin typeface="+mj-lt"/>
                <a:cs typeface="Times New Roman" pitchFamily="18" charset="0"/>
              </a:rPr>
              <a:t>Unesterified </a:t>
            </a:r>
            <a:r>
              <a:rPr lang="en-US" sz="12800" dirty="0">
                <a:solidFill>
                  <a:schemeClr val="accent1"/>
                </a:solidFill>
                <a:latin typeface="+mj-lt"/>
                <a:cs typeface="Times New Roman" pitchFamily="18" charset="0"/>
              </a:rPr>
              <a:t>fatty acids.</a:t>
            </a:r>
          </a:p>
          <a:p>
            <a:endParaRPr lang="en-US" sz="12800" dirty="0">
              <a:latin typeface="+mj-lt"/>
              <a:cs typeface="Times New Roman" pitchFamily="18" charset="0"/>
            </a:endParaRPr>
          </a:p>
          <a:p>
            <a:pPr algn="l"/>
            <a:r>
              <a:rPr lang="en-US" b="0" cap="small" dirty="0"/>
              <a:t/>
            </a:r>
            <a:br>
              <a:rPr lang="en-US" b="0" cap="small" dirty="0"/>
            </a:br>
            <a:endParaRPr lang="en-US" cap="small" dirty="0"/>
          </a:p>
        </p:txBody>
      </p:sp>
    </p:spTree>
    <p:extLst>
      <p:ext uri="{BB962C8B-B14F-4D97-AF65-F5344CB8AC3E}">
        <p14:creationId xmlns:p14="http://schemas.microsoft.com/office/powerpoint/2010/main" xmlns="" val="30272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1"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diamond(in)">
                                      <p:cBhvr>
                                        <p:cTn id="5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543800" cy="1143000"/>
          </a:xfrm>
        </p:spPr>
        <p:txBody>
          <a:bodyPr/>
          <a:lstStyle/>
          <a:p>
            <a:r>
              <a:rPr lang="en-US" sz="4000" b="1" dirty="0" smtClean="0"/>
              <a:t>Lipid Malabsorption(</a:t>
            </a:r>
            <a:r>
              <a:rPr lang="en-US" sz="4000" b="1" dirty="0" err="1" smtClean="0"/>
              <a:t>Steatorrhea</a:t>
            </a:r>
            <a:r>
              <a:rPr lang="en-US" sz="4000" b="1" dirty="0" smtClean="0"/>
              <a:t>)</a:t>
            </a:r>
            <a:endParaRPr lang="en-US" sz="4000" b="1" dirty="0"/>
          </a:p>
        </p:txBody>
      </p:sp>
      <p:sp>
        <p:nvSpPr>
          <p:cNvPr id="3" name="Subtitle 2"/>
          <p:cNvSpPr>
            <a:spLocks noGrp="1"/>
          </p:cNvSpPr>
          <p:nvPr>
            <p:ph type="subTitle" idx="1"/>
          </p:nvPr>
        </p:nvSpPr>
        <p:spPr>
          <a:xfrm>
            <a:off x="685800" y="1295400"/>
            <a:ext cx="6461760" cy="4343400"/>
          </a:xfrm>
        </p:spPr>
        <p:txBody>
          <a:bodyPr>
            <a:normAutofit fontScale="85000" lnSpcReduction="20000"/>
          </a:bodyPr>
          <a:lstStyle/>
          <a:p>
            <a:pPr>
              <a:buFont typeface="Wingdings" pitchFamily="2" charset="2"/>
              <a:buChar char="q"/>
            </a:pPr>
            <a:r>
              <a:rPr lang="en-US" sz="2800" dirty="0" smtClean="0">
                <a:solidFill>
                  <a:schemeClr val="accent1"/>
                </a:solidFill>
              </a:rPr>
              <a:t>Lipid malabsorption results in increased lipids including fat soluble vitamins A,D E and K in the feces.</a:t>
            </a:r>
          </a:p>
          <a:p>
            <a:pPr>
              <a:buFont typeface="Wingdings" pitchFamily="2" charset="2"/>
              <a:buChar char="q"/>
            </a:pPr>
            <a:r>
              <a:rPr lang="en-US" sz="2800" dirty="0" smtClean="0">
                <a:solidFill>
                  <a:schemeClr val="accent1"/>
                </a:solidFill>
              </a:rPr>
              <a:t> Cause may be pancreatic insufficiency, including cystic fibrosis , chronic diseases of pancreas or surgical removal of pancreas </a:t>
            </a:r>
          </a:p>
          <a:p>
            <a:pPr>
              <a:buFont typeface="Wingdings" pitchFamily="2" charset="2"/>
              <a:buChar char="q"/>
            </a:pPr>
            <a:r>
              <a:rPr lang="en-US" sz="2800" dirty="0" smtClean="0">
                <a:solidFill>
                  <a:schemeClr val="accent1"/>
                </a:solidFill>
              </a:rPr>
              <a:t> Shortened bowel, Celiac diseases, sprue or crohn’s disease</a:t>
            </a:r>
          </a:p>
          <a:p>
            <a:pPr>
              <a:buFont typeface="Wingdings" pitchFamily="2" charset="2"/>
              <a:buChar char="q"/>
            </a:pPr>
            <a:r>
              <a:rPr lang="en-US" sz="2800" dirty="0" smtClean="0">
                <a:solidFill>
                  <a:schemeClr val="accent1"/>
                </a:solidFill>
              </a:rPr>
              <a:t>May be bile duct obstruction due to gall stones, tumor of head of pancreas, enlarged lymph nodes etc.</a:t>
            </a:r>
          </a:p>
          <a:p>
            <a:pPr>
              <a:buFont typeface="Wingdings" pitchFamily="2" charset="2"/>
              <a:buChar char="q"/>
            </a:pPr>
            <a:r>
              <a:rPr lang="en-US" sz="2800" dirty="0" smtClean="0">
                <a:solidFill>
                  <a:schemeClr val="accent1"/>
                </a:solidFill>
              </a:rPr>
              <a:t>Milk  and coconut oil are used therapeutically since they  contain medium chain fatty acids.</a:t>
            </a:r>
          </a:p>
          <a:p>
            <a:pPr>
              <a:buFont typeface="Wingdings" pitchFamily="2" charset="2"/>
              <a:buChar char="q"/>
            </a:pPr>
            <a:endParaRPr lang="en-US" sz="2800" dirty="0">
              <a:solidFill>
                <a:schemeClr val="accent1"/>
              </a:solidFill>
            </a:endParaRPr>
          </a:p>
        </p:txBody>
      </p:sp>
    </p:spTree>
    <p:extLst>
      <p:ext uri="{BB962C8B-B14F-4D97-AF65-F5344CB8AC3E}">
        <p14:creationId xmlns:p14="http://schemas.microsoft.com/office/powerpoint/2010/main" xmlns="" val="25595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543800" cy="1295400"/>
          </a:xfrm>
        </p:spPr>
        <p:txBody>
          <a:bodyPr/>
          <a:lstStyle/>
          <a:p>
            <a:r>
              <a:rPr lang="en-US" sz="4400" b="1" dirty="0" smtClean="0"/>
              <a:t/>
            </a:r>
            <a:br>
              <a:rPr lang="en-US" sz="4400" b="1" dirty="0" smtClean="0"/>
            </a:br>
            <a:r>
              <a:rPr lang="en-US" sz="4400" b="1" dirty="0" smtClean="0"/>
              <a:t/>
            </a:r>
            <a:br>
              <a:rPr lang="en-US" sz="4400" b="1" dirty="0" smtClean="0"/>
            </a:br>
            <a:r>
              <a:rPr lang="en-US" sz="4400" b="1" dirty="0" smtClean="0"/>
              <a:t>Secretion of lipids from enterocytes</a:t>
            </a:r>
            <a:endParaRPr lang="en-US" sz="4400" b="1" dirty="0"/>
          </a:p>
        </p:txBody>
      </p:sp>
      <p:sp>
        <p:nvSpPr>
          <p:cNvPr id="3" name="Subtitle 2"/>
          <p:cNvSpPr>
            <a:spLocks noGrp="1"/>
          </p:cNvSpPr>
          <p:nvPr>
            <p:ph type="subTitle" idx="1"/>
          </p:nvPr>
        </p:nvSpPr>
        <p:spPr>
          <a:xfrm>
            <a:off x="685800" y="1295400"/>
            <a:ext cx="6705600" cy="4648200"/>
          </a:xfrm>
        </p:spPr>
        <p:txBody>
          <a:bodyPr>
            <a:noAutofit/>
          </a:bodyPr>
          <a:lstStyle/>
          <a:p>
            <a:pPr>
              <a:buFont typeface="Wingdings" pitchFamily="2" charset="2"/>
              <a:buChar char="q"/>
            </a:pPr>
            <a:r>
              <a:rPr lang="en-US" dirty="0" smtClean="0">
                <a:solidFill>
                  <a:schemeClr val="accent1"/>
                </a:solidFill>
              </a:rPr>
              <a:t>Once inside the enterocyte, monoglycerides and fatty acids are re-synthesized into TAG. </a:t>
            </a:r>
          </a:p>
          <a:p>
            <a:pPr>
              <a:buFont typeface="Wingdings" pitchFamily="2" charset="2"/>
              <a:buChar char="q"/>
            </a:pPr>
            <a:r>
              <a:rPr lang="en-US" dirty="0" smtClean="0">
                <a:solidFill>
                  <a:schemeClr val="accent1"/>
                </a:solidFill>
              </a:rPr>
              <a:t>The TAG is packaged, along with cholesterol and fat soluble vitamins, into </a:t>
            </a:r>
            <a:r>
              <a:rPr lang="en-US" b="1" dirty="0" smtClean="0">
                <a:solidFill>
                  <a:schemeClr val="accent1"/>
                </a:solidFill>
              </a:rPr>
              <a:t>chylomicrons</a:t>
            </a:r>
            <a:r>
              <a:rPr lang="en-US" dirty="0" smtClean="0">
                <a:solidFill>
                  <a:schemeClr val="accent1"/>
                </a:solidFill>
              </a:rPr>
              <a:t>. </a:t>
            </a:r>
          </a:p>
          <a:p>
            <a:pPr>
              <a:buFont typeface="Wingdings" pitchFamily="2" charset="2"/>
              <a:buChar char="q"/>
            </a:pPr>
            <a:r>
              <a:rPr lang="en-US" dirty="0" smtClean="0">
                <a:solidFill>
                  <a:schemeClr val="accent1"/>
                </a:solidFill>
              </a:rPr>
              <a:t>Chylomicrons are </a:t>
            </a:r>
            <a:r>
              <a:rPr lang="en-US" b="1" dirty="0" smtClean="0">
                <a:solidFill>
                  <a:schemeClr val="accent1"/>
                </a:solidFill>
              </a:rPr>
              <a:t>lipoproteins</a:t>
            </a:r>
            <a:r>
              <a:rPr lang="en-US" dirty="0" smtClean="0">
                <a:solidFill>
                  <a:schemeClr val="accent1"/>
                </a:solidFill>
              </a:rPr>
              <a:t>, special particles that are designed for the transport of lipids in the circulation. </a:t>
            </a:r>
          </a:p>
          <a:p>
            <a:pPr>
              <a:buFont typeface="Wingdings" pitchFamily="2" charset="2"/>
              <a:buChar char="q"/>
            </a:pPr>
            <a:r>
              <a:rPr lang="en-US" dirty="0" smtClean="0">
                <a:solidFill>
                  <a:schemeClr val="accent1"/>
                </a:solidFill>
              </a:rPr>
              <a:t>Chylomicrons are released by exocytosis at the basolateral surface of the enterocytes. Because they are particles, they are too large to enter typical capillaries. </a:t>
            </a:r>
          </a:p>
          <a:p>
            <a:pPr>
              <a:buFont typeface="Wingdings" pitchFamily="2" charset="2"/>
              <a:buChar char="q"/>
            </a:pPr>
            <a:r>
              <a:rPr lang="en-US" dirty="0" smtClean="0">
                <a:solidFill>
                  <a:schemeClr val="accent1"/>
                </a:solidFill>
              </a:rPr>
              <a:t>Instead they enter </a:t>
            </a:r>
            <a:r>
              <a:rPr lang="en-US" b="1" dirty="0" smtClean="0">
                <a:solidFill>
                  <a:schemeClr val="accent1"/>
                </a:solidFill>
              </a:rPr>
              <a:t>lacteals</a:t>
            </a:r>
            <a:r>
              <a:rPr lang="en-US" dirty="0" smtClean="0">
                <a:solidFill>
                  <a:schemeClr val="accent1"/>
                </a:solidFill>
              </a:rPr>
              <a:t>, lymphatic capillaries that poke up into the center of each villus. </a:t>
            </a:r>
          </a:p>
          <a:p>
            <a:pPr>
              <a:buFont typeface="Wingdings" pitchFamily="2" charset="2"/>
              <a:buChar char="q"/>
            </a:pPr>
            <a:r>
              <a:rPr lang="en-US" dirty="0" smtClean="0">
                <a:solidFill>
                  <a:schemeClr val="accent1"/>
                </a:solidFill>
              </a:rPr>
              <a:t>Chylomicrons then flow into the circulation via lymphatic vessels.</a:t>
            </a:r>
            <a:endParaRPr lang="en-US" dirty="0">
              <a:solidFill>
                <a:schemeClr val="accent1"/>
              </a:solidFill>
            </a:endParaRPr>
          </a:p>
        </p:txBody>
      </p:sp>
    </p:spTree>
    <p:extLst>
      <p:ext uri="{BB962C8B-B14F-4D97-AF65-F5344CB8AC3E}">
        <p14:creationId xmlns:p14="http://schemas.microsoft.com/office/powerpoint/2010/main" xmlns="" val="25595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25858"/>
          </a:xfrm>
        </p:spPr>
        <p:txBody>
          <a:bodyPr/>
          <a:lstStyle/>
          <a:p>
            <a:r>
              <a:rPr lang="en-US" b="1" dirty="0" smtClean="0"/>
              <a:t>Structure of Chylomicron</a:t>
            </a:r>
            <a:endParaRPr lang="en-US" b="1" dirty="0"/>
          </a:p>
        </p:txBody>
      </p:sp>
      <p:sp>
        <p:nvSpPr>
          <p:cNvPr id="3" name="Content Placeholder 2"/>
          <p:cNvSpPr>
            <a:spLocks noGrp="1"/>
          </p:cNvSpPr>
          <p:nvPr>
            <p:ph idx="1"/>
          </p:nvPr>
        </p:nvSpPr>
        <p:spPr>
          <a:xfrm>
            <a:off x="5514830" y="2362200"/>
            <a:ext cx="2667000" cy="3014304"/>
          </a:xfrm>
        </p:spPr>
        <p:txBody>
          <a:bodyPr>
            <a:noAutofit/>
          </a:bodyPr>
          <a:lstStyle/>
          <a:p>
            <a:pPr marL="679450" lvl="1" indent="-285750">
              <a:buFont typeface="Wingdings" pitchFamily="2" charset="2"/>
              <a:buChar char="q"/>
              <a:tabLst>
                <a:tab pos="1947863" algn="l"/>
                <a:tab pos="3492500" algn="l"/>
                <a:tab pos="5143500" algn="l"/>
              </a:tabLst>
            </a:pPr>
            <a:r>
              <a:rPr lang="en-US" sz="1600" i="1" dirty="0">
                <a:solidFill>
                  <a:schemeClr val="accent1"/>
                </a:solidFill>
                <a:cs typeface="Times New Roman" pitchFamily="18" charset="0"/>
              </a:rPr>
              <a:t>Size: </a:t>
            </a:r>
            <a:r>
              <a:rPr lang="en-US" sz="1600" dirty="0">
                <a:solidFill>
                  <a:schemeClr val="accent1"/>
                </a:solidFill>
                <a:cs typeface="Times New Roman" pitchFamily="18" charset="0"/>
              </a:rPr>
              <a:t>0</a:t>
            </a:r>
            <a:r>
              <a:rPr lang="en-US" sz="1600" b="1" dirty="0">
                <a:solidFill>
                  <a:schemeClr val="accent1"/>
                </a:solidFill>
                <a:cs typeface="Times New Roman" pitchFamily="18" charset="0"/>
              </a:rPr>
              <a:t>.</a:t>
            </a:r>
            <a:r>
              <a:rPr lang="en-US" sz="1600" dirty="0">
                <a:solidFill>
                  <a:schemeClr val="accent1"/>
                </a:solidFill>
                <a:cs typeface="Times New Roman" pitchFamily="18" charset="0"/>
              </a:rPr>
              <a:t>1–1 </a:t>
            </a:r>
            <a:r>
              <a:rPr lang="en-US" sz="1600" dirty="0" smtClean="0">
                <a:solidFill>
                  <a:schemeClr val="accent1"/>
                </a:solidFill>
                <a:cs typeface="Times New Roman" pitchFamily="18" charset="0"/>
              </a:rPr>
              <a:t>µm</a:t>
            </a:r>
          </a:p>
          <a:p>
            <a:pPr marL="679450" lvl="1" indent="-285750">
              <a:buFont typeface="Wingdings" pitchFamily="2" charset="2"/>
              <a:buChar char="q"/>
              <a:tabLst>
                <a:tab pos="1947863" algn="l"/>
                <a:tab pos="3492500" algn="l"/>
                <a:tab pos="5143500" algn="l"/>
              </a:tabLst>
            </a:pPr>
            <a:r>
              <a:rPr lang="en-US" sz="1600" i="1" dirty="0" smtClean="0">
                <a:solidFill>
                  <a:schemeClr val="accent1"/>
                </a:solidFill>
                <a:cs typeface="Times New Roman" pitchFamily="18" charset="0"/>
              </a:rPr>
              <a:t>Average</a:t>
            </a:r>
            <a:r>
              <a:rPr lang="en-US" sz="1600" i="1" dirty="0">
                <a:solidFill>
                  <a:schemeClr val="accent1"/>
                </a:solidFill>
                <a:cs typeface="Times New Roman" pitchFamily="18" charset="0"/>
              </a:rPr>
              <a:t/>
            </a:r>
            <a:br>
              <a:rPr lang="en-US" sz="1600" i="1" dirty="0">
                <a:solidFill>
                  <a:schemeClr val="accent1"/>
                </a:solidFill>
                <a:cs typeface="Times New Roman" pitchFamily="18" charset="0"/>
              </a:rPr>
            </a:br>
            <a:r>
              <a:rPr lang="en-US" sz="1600" i="1" dirty="0" smtClean="0">
                <a:solidFill>
                  <a:schemeClr val="accent1"/>
                </a:solidFill>
                <a:cs typeface="Times New Roman" pitchFamily="18" charset="0"/>
              </a:rPr>
              <a:t>composition</a:t>
            </a:r>
            <a:endParaRPr lang="en-US" sz="1600" i="1" dirty="0">
              <a:solidFill>
                <a:schemeClr val="accent1"/>
              </a:solidFill>
              <a:cs typeface="Times New Roman" pitchFamily="18" charset="0"/>
            </a:endParaRPr>
          </a:p>
          <a:p>
            <a:pPr marL="679450" lvl="1" indent="-285750">
              <a:lnSpc>
                <a:spcPct val="90000"/>
              </a:lnSpc>
              <a:buFont typeface="Courier New" pitchFamily="49" charset="0"/>
              <a:buChar char="o"/>
              <a:tabLst>
                <a:tab pos="1947863" algn="l"/>
                <a:tab pos="3492500" algn="l"/>
                <a:tab pos="5143500" algn="l"/>
              </a:tabLst>
            </a:pPr>
            <a:r>
              <a:rPr lang="en-US" sz="1600" dirty="0" smtClean="0">
                <a:solidFill>
                  <a:schemeClr val="accent1"/>
                </a:solidFill>
                <a:cs typeface="Times New Roman" pitchFamily="18" charset="0"/>
              </a:rPr>
              <a:t>TG </a:t>
            </a:r>
            <a:r>
              <a:rPr lang="en-US" sz="1600" dirty="0">
                <a:solidFill>
                  <a:schemeClr val="accent1"/>
                </a:solidFill>
                <a:cs typeface="Times New Roman" pitchFamily="18" charset="0"/>
              </a:rPr>
              <a:t>(84</a:t>
            </a:r>
            <a:r>
              <a:rPr lang="en-US" sz="1600" dirty="0" smtClean="0">
                <a:solidFill>
                  <a:schemeClr val="accent1"/>
                </a:solidFill>
                <a:cs typeface="Times New Roman" pitchFamily="18" charset="0"/>
              </a:rPr>
              <a:t>%)</a:t>
            </a:r>
          </a:p>
          <a:p>
            <a:pPr marL="679450" lvl="1" indent="-285750">
              <a:lnSpc>
                <a:spcPct val="90000"/>
              </a:lnSpc>
              <a:buFont typeface="Courier New" pitchFamily="49" charset="0"/>
              <a:buChar char="o"/>
              <a:tabLst>
                <a:tab pos="1947863" algn="l"/>
                <a:tab pos="3492500" algn="l"/>
                <a:tab pos="5143500" algn="l"/>
              </a:tabLst>
            </a:pPr>
            <a:r>
              <a:rPr lang="en-US" sz="1600" dirty="0" smtClean="0">
                <a:solidFill>
                  <a:schemeClr val="accent1"/>
                </a:solidFill>
                <a:cs typeface="Times New Roman" pitchFamily="18" charset="0"/>
              </a:rPr>
              <a:t>Cholesterol(2%)</a:t>
            </a:r>
          </a:p>
          <a:p>
            <a:pPr marL="679450" lvl="1" indent="-285750">
              <a:lnSpc>
                <a:spcPct val="90000"/>
              </a:lnSpc>
              <a:buFont typeface="Courier New" pitchFamily="49" charset="0"/>
              <a:buChar char="o"/>
              <a:tabLst>
                <a:tab pos="1947863" algn="l"/>
                <a:tab pos="3492500" algn="l"/>
                <a:tab pos="5143500" algn="l"/>
              </a:tabLst>
            </a:pPr>
            <a:r>
              <a:rPr lang="en-US" sz="1600" dirty="0" smtClean="0">
                <a:solidFill>
                  <a:schemeClr val="accent1"/>
                </a:solidFill>
                <a:cs typeface="Times New Roman" pitchFamily="18" charset="0"/>
              </a:rPr>
              <a:t>Ester Cholesterol </a:t>
            </a:r>
            <a:r>
              <a:rPr lang="en-US" sz="1600" dirty="0">
                <a:solidFill>
                  <a:schemeClr val="accent1"/>
                </a:solidFill>
                <a:cs typeface="Times New Roman" pitchFamily="18" charset="0"/>
              </a:rPr>
              <a:t>(4</a:t>
            </a:r>
            <a:r>
              <a:rPr lang="en-US" sz="1600" dirty="0" smtClean="0">
                <a:solidFill>
                  <a:schemeClr val="accent1"/>
                </a:solidFill>
                <a:cs typeface="Times New Roman" pitchFamily="18" charset="0"/>
              </a:rPr>
              <a:t>%)</a:t>
            </a:r>
          </a:p>
          <a:p>
            <a:pPr marL="679450" lvl="1" indent="-285750">
              <a:lnSpc>
                <a:spcPct val="90000"/>
              </a:lnSpc>
              <a:buFont typeface="Courier New" pitchFamily="49" charset="0"/>
              <a:buChar char="o"/>
              <a:tabLst>
                <a:tab pos="1947863" algn="l"/>
                <a:tab pos="3492500" algn="l"/>
                <a:tab pos="5143500" algn="l"/>
              </a:tabLst>
            </a:pPr>
            <a:r>
              <a:rPr lang="en-US" sz="1600" dirty="0" smtClean="0">
                <a:solidFill>
                  <a:schemeClr val="accent1"/>
                </a:solidFill>
                <a:cs typeface="Times New Roman" pitchFamily="18" charset="0"/>
              </a:rPr>
              <a:t>Phospholipid (8</a:t>
            </a:r>
            <a:r>
              <a:rPr lang="en-US" sz="1600" dirty="0">
                <a:solidFill>
                  <a:schemeClr val="accent1"/>
                </a:solidFill>
                <a:cs typeface="Times New Roman" pitchFamily="18" charset="0"/>
              </a:rPr>
              <a:t>%) </a:t>
            </a:r>
            <a:endParaRPr lang="en-US" sz="1600" dirty="0" smtClean="0">
              <a:solidFill>
                <a:schemeClr val="accent1"/>
              </a:solidFill>
              <a:cs typeface="Times New Roman" pitchFamily="18" charset="0"/>
            </a:endParaRPr>
          </a:p>
          <a:p>
            <a:pPr marL="679450" lvl="1" indent="-285750">
              <a:lnSpc>
                <a:spcPct val="90000"/>
              </a:lnSpc>
              <a:buFont typeface="Courier New" pitchFamily="49" charset="0"/>
              <a:buChar char="o"/>
              <a:tabLst>
                <a:tab pos="1947863" algn="l"/>
                <a:tab pos="3492500" algn="l"/>
                <a:tab pos="5143500" algn="l"/>
              </a:tabLst>
            </a:pPr>
            <a:r>
              <a:rPr lang="en-US" sz="1600" dirty="0" smtClean="0">
                <a:solidFill>
                  <a:schemeClr val="accent1"/>
                </a:solidFill>
                <a:cs typeface="Times New Roman" pitchFamily="18" charset="0"/>
              </a:rPr>
              <a:t>Apo lipoproteins </a:t>
            </a:r>
            <a:r>
              <a:rPr lang="en-US" sz="1600" dirty="0">
                <a:solidFill>
                  <a:schemeClr val="accent1"/>
                </a:solidFill>
                <a:cs typeface="Times New Roman" pitchFamily="18" charset="0"/>
              </a:rPr>
              <a:t>(2%)</a:t>
            </a:r>
          </a:p>
          <a:p>
            <a:pPr marL="114300" indent="0">
              <a:buNone/>
            </a:pPr>
            <a:endParaRPr lang="en-US" sz="1600" dirty="0">
              <a:solidFill>
                <a:schemeClr val="accent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048071"/>
            <a:ext cx="4926012" cy="4843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090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63" y="228600"/>
            <a:ext cx="7543800" cy="1371600"/>
          </a:xfrm>
        </p:spPr>
        <p:txBody>
          <a:bodyPr/>
          <a:lstStyle/>
          <a:p>
            <a:r>
              <a:rPr lang="en-US" sz="4000" b="1" dirty="0" smtClean="0"/>
              <a:t>Transport and Utilization of chylomicrons</a:t>
            </a:r>
            <a:endParaRPr lang="en-US" sz="4000" b="1"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52600"/>
            <a:ext cx="8455127" cy="50776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95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543800" cy="838200"/>
          </a:xfrm>
        </p:spPr>
        <p:txBody>
          <a:bodyPr/>
          <a:lstStyle/>
          <a:p>
            <a:r>
              <a:rPr lang="en-US" sz="3200" b="1" dirty="0" smtClean="0"/>
              <a:t>Clinical significance of Chylomicron synthesis and utilization</a:t>
            </a:r>
            <a:endParaRPr lang="en-US" sz="3200" b="1" dirty="0"/>
          </a:p>
        </p:txBody>
      </p:sp>
      <p:sp>
        <p:nvSpPr>
          <p:cNvPr id="3" name="Subtitle 2"/>
          <p:cNvSpPr>
            <a:spLocks noGrp="1"/>
          </p:cNvSpPr>
          <p:nvPr>
            <p:ph type="subTitle" idx="1"/>
          </p:nvPr>
        </p:nvSpPr>
        <p:spPr>
          <a:xfrm>
            <a:off x="685800" y="1524000"/>
            <a:ext cx="6461760" cy="4800600"/>
          </a:xfrm>
        </p:spPr>
        <p:txBody>
          <a:bodyPr>
            <a:noAutofit/>
          </a:bodyPr>
          <a:lstStyle/>
          <a:p>
            <a:pPr marL="342900" indent="-342900">
              <a:buFont typeface="Wingdings" pitchFamily="2" charset="2"/>
              <a:buChar char="q"/>
            </a:pPr>
            <a:r>
              <a:rPr lang="en-US" sz="2400" b="1" dirty="0" smtClean="0">
                <a:solidFill>
                  <a:schemeClr val="tx2"/>
                </a:solidFill>
              </a:rPr>
              <a:t>Defective synthesis- </a:t>
            </a:r>
            <a:r>
              <a:rPr lang="en-US" sz="2400" dirty="0">
                <a:solidFill>
                  <a:schemeClr val="accent1"/>
                </a:solidFill>
              </a:rPr>
              <a:t>D</a:t>
            </a:r>
            <a:r>
              <a:rPr lang="en-US" sz="2400" dirty="0" smtClean="0">
                <a:solidFill>
                  <a:schemeClr val="accent1"/>
                </a:solidFill>
              </a:rPr>
              <a:t>ue to deficiency of </a:t>
            </a:r>
            <a:r>
              <a:rPr lang="en-US" sz="2400" dirty="0" err="1" smtClean="0">
                <a:solidFill>
                  <a:schemeClr val="accent1"/>
                </a:solidFill>
              </a:rPr>
              <a:t>apo</a:t>
            </a:r>
            <a:r>
              <a:rPr lang="en-US" sz="2400" dirty="0" smtClean="0">
                <a:solidFill>
                  <a:schemeClr val="accent1"/>
                </a:solidFill>
              </a:rPr>
              <a:t>-B 48 protein. The triglyceride may accumulate in intestinal cells.</a:t>
            </a:r>
          </a:p>
          <a:p>
            <a:pPr marL="342900" indent="-342900">
              <a:buFont typeface="Wingdings" pitchFamily="2" charset="2"/>
              <a:buChar char="q"/>
            </a:pPr>
            <a:r>
              <a:rPr lang="en-US" sz="2400" b="1" dirty="0" err="1" smtClean="0">
                <a:solidFill>
                  <a:schemeClr val="tx2"/>
                </a:solidFill>
              </a:rPr>
              <a:t>Chyluria</a:t>
            </a:r>
            <a:r>
              <a:rPr lang="en-US" sz="2400" b="1" dirty="0" smtClean="0">
                <a:solidFill>
                  <a:schemeClr val="tx2"/>
                </a:solidFill>
              </a:rPr>
              <a:t>-</a:t>
            </a:r>
            <a:r>
              <a:rPr lang="en-US" sz="2400" dirty="0" smtClean="0">
                <a:solidFill>
                  <a:schemeClr val="accent1"/>
                </a:solidFill>
              </a:rPr>
              <a:t>  Due to an abnormal connection between urinary tract and lymphatic drainage system of the intestines, forming Chylous fistula. Characterized by passage of Milky urine.</a:t>
            </a:r>
          </a:p>
          <a:p>
            <a:pPr marL="342900" indent="-342900">
              <a:buFont typeface="Wingdings" pitchFamily="2" charset="2"/>
              <a:buChar char="q"/>
            </a:pPr>
            <a:r>
              <a:rPr lang="en-US" sz="2400" b="1" dirty="0" err="1" smtClean="0">
                <a:solidFill>
                  <a:schemeClr val="tx2"/>
                </a:solidFill>
              </a:rPr>
              <a:t>Chylothorax</a:t>
            </a:r>
            <a:r>
              <a:rPr lang="en-US" sz="2400" b="1" dirty="0" smtClean="0">
                <a:solidFill>
                  <a:schemeClr val="tx2"/>
                </a:solidFill>
              </a:rPr>
              <a:t>-</a:t>
            </a:r>
            <a:r>
              <a:rPr lang="en-US" sz="2400" dirty="0" smtClean="0">
                <a:solidFill>
                  <a:schemeClr val="accent1"/>
                </a:solidFill>
              </a:rPr>
              <a:t> There is an abnormal connection between pleural space and the lymphatic drainage of small intestine resulting in accumulation of lymph in pleural cavity giving Milky pleural effusion</a:t>
            </a:r>
            <a:endParaRPr lang="en-US" sz="2400" dirty="0">
              <a:solidFill>
                <a:schemeClr val="accent1"/>
              </a:solidFill>
            </a:endParaRPr>
          </a:p>
        </p:txBody>
      </p:sp>
    </p:spTree>
    <p:extLst>
      <p:ext uri="{BB962C8B-B14F-4D97-AF65-F5344CB8AC3E}">
        <p14:creationId xmlns:p14="http://schemas.microsoft.com/office/powerpoint/2010/main" xmlns="" val="25595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543800" cy="609600"/>
          </a:xfrm>
        </p:spPr>
        <p:txBody>
          <a:bodyPr/>
          <a:lstStyle/>
          <a:p>
            <a:r>
              <a:rPr lang="en-US" sz="4000" b="1" dirty="0">
                <a:cs typeface="Times New Roman" pitchFamily="18" charset="0"/>
              </a:rPr>
              <a:t>Physiologically important lipases</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xmlns="" val="455084309"/>
              </p:ext>
            </p:extLst>
          </p:nvPr>
        </p:nvGraphicFramePr>
        <p:xfrm>
          <a:off x="685800" y="1371600"/>
          <a:ext cx="7696200" cy="5303520"/>
        </p:xfrm>
        <a:graphic>
          <a:graphicData uri="http://schemas.openxmlformats.org/drawingml/2006/table">
            <a:tbl>
              <a:tblPr firstRow="1" bandRow="1">
                <a:tableStyleId>{BC89EF96-8CEA-46FF-86C4-4CE0E7609802}</a:tableStyleId>
              </a:tblPr>
              <a:tblGrid>
                <a:gridCol w="1924050"/>
                <a:gridCol w="1924050"/>
                <a:gridCol w="1924050"/>
                <a:gridCol w="1924050"/>
              </a:tblGrid>
              <a:tr h="328246">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r>
                        <a:rPr lang="en-US" dirty="0" smtClean="0"/>
                        <a:t>Lipase</a:t>
                      </a:r>
                      <a:endParaRPr lang="en-US" dirty="0"/>
                    </a:p>
                  </a:txBody>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r>
                        <a:rPr lang="en-US" dirty="0" smtClean="0"/>
                        <a:t>Site of action</a:t>
                      </a:r>
                      <a:endParaRPr lang="en-US" dirty="0"/>
                    </a:p>
                  </a:txBody>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r>
                        <a:rPr lang="en-US" dirty="0" smtClean="0"/>
                        <a:t>Preferred substrate</a:t>
                      </a:r>
                      <a:endParaRPr lang="en-US" dirty="0"/>
                    </a:p>
                  </a:txBody>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r>
                        <a:rPr lang="en-US" dirty="0" smtClean="0"/>
                        <a:t>Product(s)</a:t>
                      </a:r>
                      <a:endParaRPr lang="en-US" dirty="0"/>
                    </a:p>
                  </a:txBody>
                  <a:tcPr/>
                </a:tc>
              </a:tr>
              <a:tr h="328246">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Lingual / acid stable lipase</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Mouth , stomach</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TAG</a:t>
                      </a:r>
                      <a:r>
                        <a:rPr lang="en-US" sz="1400" dirty="0" smtClean="0"/>
                        <a:t>S  </a:t>
                      </a:r>
                      <a:r>
                        <a:rPr lang="en-US" sz="1800" dirty="0" smtClean="0"/>
                        <a:t>with medium  chain FA</a:t>
                      </a:r>
                      <a:r>
                        <a:rPr lang="en-US" sz="1200" dirty="0" smtClean="0"/>
                        <a:t>S</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1800" dirty="0" smtClean="0"/>
                        <a:t>FFA+DAG</a:t>
                      </a:r>
                      <a:endParaRPr lang="en-US" sz="1800" dirty="0"/>
                    </a:p>
                  </a:txBody>
                  <a:tcPr/>
                </a:tc>
              </a:tr>
              <a:tr h="328246">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Pancreatic lipase + co-lipase</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Small intestine</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TAG</a:t>
                      </a:r>
                      <a:r>
                        <a:rPr lang="en-US" sz="1400" dirty="0" smtClean="0"/>
                        <a:t>S </a:t>
                      </a:r>
                      <a:r>
                        <a:rPr lang="en-US" sz="1800" baseline="0" dirty="0" smtClean="0"/>
                        <a:t> with long chain FA</a:t>
                      </a:r>
                      <a:r>
                        <a:rPr lang="en-US" sz="1200" baseline="0" dirty="0" smtClean="0"/>
                        <a:t>S</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FFA+2MAG</a:t>
                      </a:r>
                      <a:endParaRPr lang="en-US" dirty="0"/>
                    </a:p>
                  </a:txBody>
                  <a:tcPr/>
                </a:tc>
              </a:tr>
              <a:tr h="328246">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Intestinal lipase with bile acids</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Small intestine</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TAG</a:t>
                      </a:r>
                      <a:r>
                        <a:rPr lang="en-US" sz="1200" dirty="0" smtClean="0"/>
                        <a:t>S </a:t>
                      </a:r>
                      <a:r>
                        <a:rPr lang="en-US" sz="1800" dirty="0" smtClean="0"/>
                        <a:t>with medium chain FA</a:t>
                      </a:r>
                      <a:r>
                        <a:rPr lang="en-US" sz="1200" dirty="0" smtClean="0"/>
                        <a:t>S</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2FFA+glycerol</a:t>
                      </a:r>
                      <a:endParaRPr lang="en-US" dirty="0"/>
                    </a:p>
                  </a:txBody>
                  <a:tcPr/>
                </a:tc>
              </a:tr>
              <a:tr h="328246">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Phospholipase A</a:t>
                      </a:r>
                      <a:r>
                        <a:rPr lang="en-US" sz="1200" dirty="0" smtClean="0"/>
                        <a:t>2 </a:t>
                      </a:r>
                      <a:r>
                        <a:rPr lang="en-US" sz="1800" dirty="0" smtClean="0"/>
                        <a:t>+ bile acids</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Small intestine</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PLs</a:t>
                      </a:r>
                      <a:r>
                        <a:rPr lang="en-US" baseline="0" dirty="0" smtClean="0"/>
                        <a:t> with </a:t>
                      </a:r>
                      <a:r>
                        <a:rPr lang="en-US" baseline="0" dirty="0" err="1" smtClean="0"/>
                        <a:t>unsat</a:t>
                      </a:r>
                      <a:r>
                        <a:rPr lang="en-US" baseline="0" dirty="0" smtClean="0"/>
                        <a:t>. FA at position 2</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err="1" smtClean="0"/>
                        <a:t>Unsat</a:t>
                      </a:r>
                      <a:r>
                        <a:rPr lang="en-US" dirty="0" smtClean="0"/>
                        <a:t> FFA lysolecithin</a:t>
                      </a:r>
                      <a:endParaRPr lang="en-US" dirty="0"/>
                    </a:p>
                  </a:txBody>
                  <a:tcPr/>
                </a:tc>
              </a:tr>
              <a:tr h="468923">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Lipoprotein lipase insulin (+)</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Capillary walls</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TAGs in chylomicron or VLDL</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FFA+ glycerol</a:t>
                      </a:r>
                      <a:endParaRPr lang="en-US" dirty="0"/>
                    </a:p>
                  </a:txBody>
                  <a:tcPr/>
                </a:tc>
              </a:tr>
              <a:tr h="328246">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Hormone sensitive lipase</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Adipose</a:t>
                      </a:r>
                      <a:r>
                        <a:rPr lang="en-US" baseline="0" dirty="0" smtClean="0"/>
                        <a:t> cell</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TAG</a:t>
                      </a:r>
                      <a:r>
                        <a:rPr lang="en-US" baseline="0" dirty="0" smtClean="0"/>
                        <a:t> stored in adipose cells</a:t>
                      </a:r>
                      <a:endParaRPr lang="en-US"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dirty="0" smtClean="0"/>
                        <a:t>FFA+ glycerol</a:t>
                      </a:r>
                      <a:endParaRPr lang="en-US" dirty="0"/>
                    </a:p>
                  </a:txBody>
                  <a:tcPr/>
                </a:tc>
              </a:tr>
            </a:tbl>
          </a:graphicData>
        </a:graphic>
      </p:graphicFrame>
    </p:spTree>
    <p:extLst>
      <p:ext uri="{BB962C8B-B14F-4D97-AF65-F5344CB8AC3E}">
        <p14:creationId xmlns:p14="http://schemas.microsoft.com/office/powerpoint/2010/main" xmlns="" val="25595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543800" cy="1219201"/>
          </a:xfrm>
        </p:spPr>
        <p:txBody>
          <a:bodyPr/>
          <a:lstStyle/>
          <a:p>
            <a:r>
              <a:rPr lang="en-US" sz="4000" b="1" dirty="0" smtClean="0"/>
              <a:t>Summary of lipid digestion and Absorption</a:t>
            </a:r>
            <a:endParaRPr lang="en-US" sz="4000" b="1" dirty="0"/>
          </a:p>
        </p:txBody>
      </p:sp>
      <p:sp>
        <p:nvSpPr>
          <p:cNvPr id="3" name="Subtitle 2"/>
          <p:cNvSpPr>
            <a:spLocks noGrp="1"/>
          </p:cNvSpPr>
          <p:nvPr>
            <p:ph type="subTitle" idx="1"/>
          </p:nvPr>
        </p:nvSpPr>
        <p:spPr>
          <a:xfrm>
            <a:off x="702945" y="4648200"/>
            <a:ext cx="6461760" cy="1371600"/>
          </a:xfrm>
        </p:spPr>
        <p:txBody>
          <a:bodyPr>
            <a:normAutofit fontScale="92500" lnSpcReduction="20000"/>
          </a:bodyPr>
          <a:lstStyle/>
          <a:p>
            <a:r>
              <a:rPr lang="en-US" dirty="0" smtClean="0">
                <a:solidFill>
                  <a:schemeClr val="accent1"/>
                </a:solidFill>
              </a:rPr>
              <a:t>Chylomicrons deliver absorbed TAG to the body's cells. TAG in chylomicrons and other lipoproteins are hydrolyzed by </a:t>
            </a:r>
            <a:r>
              <a:rPr lang="en-US" b="1" dirty="0" smtClean="0">
                <a:solidFill>
                  <a:schemeClr val="accent1"/>
                </a:solidFill>
              </a:rPr>
              <a:t>lipoprotein lipase</a:t>
            </a:r>
            <a:r>
              <a:rPr lang="en-US" dirty="0" smtClean="0">
                <a:solidFill>
                  <a:schemeClr val="accent1"/>
                </a:solidFill>
              </a:rPr>
              <a:t>, an enzyme that is found in capillary endothelial cells. Monoglycerides and fatty acids released from digestion of TAG then diffuse into cells.</a:t>
            </a:r>
            <a:endParaRPr lang="en-US" dirty="0">
              <a:solidFill>
                <a:schemeClr val="accent1"/>
              </a:solidFill>
            </a:endParaRPr>
          </a:p>
        </p:txBody>
      </p:sp>
      <p:pic>
        <p:nvPicPr>
          <p:cNvPr id="6146" name="Picture 2" descr="http://book.host.org/part%2014.%20disorders%20of%20the%20gastrointestinal%20system/chapter%20294.%20disorders%20of%20absorption_files/loadbinary.gif"/>
          <p:cNvPicPr>
            <a:picLocks noChangeAspect="1" noChangeArrowheads="1"/>
          </p:cNvPicPr>
          <p:nvPr/>
        </p:nvPicPr>
        <p:blipFill rotWithShape="1">
          <a:blip r:embed="rId2" cstate="print"/>
          <a:srcRect b="14546"/>
          <a:stretch/>
        </p:blipFill>
        <p:spPr bwMode="auto">
          <a:xfrm>
            <a:off x="526473" y="1676400"/>
            <a:ext cx="6800850" cy="2930236"/>
          </a:xfrm>
          <a:prstGeom prst="rect">
            <a:avLst/>
          </a:prstGeom>
          <a:noFill/>
        </p:spPr>
      </p:pic>
    </p:spTree>
    <p:extLst>
      <p:ext uri="{BB962C8B-B14F-4D97-AF65-F5344CB8AC3E}">
        <p14:creationId xmlns:p14="http://schemas.microsoft.com/office/powerpoint/2010/main" xmlns="" val="25595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543800" cy="990599"/>
          </a:xfrm>
        </p:spPr>
        <p:txBody>
          <a:bodyPr/>
          <a:lstStyle/>
          <a:p>
            <a:r>
              <a:rPr lang="en-US" sz="4400" b="1" dirty="0" smtClean="0"/>
              <a:t>Dietary sources of Lipids</a:t>
            </a:r>
            <a:endParaRPr lang="en-US" sz="4400" b="1" dirty="0"/>
          </a:p>
        </p:txBody>
      </p:sp>
      <p:sp>
        <p:nvSpPr>
          <p:cNvPr id="3" name="Subtitle 2"/>
          <p:cNvSpPr>
            <a:spLocks noGrp="1"/>
          </p:cNvSpPr>
          <p:nvPr>
            <p:ph type="subTitle" idx="1"/>
          </p:nvPr>
        </p:nvSpPr>
        <p:spPr>
          <a:xfrm>
            <a:off x="685800" y="2057400"/>
            <a:ext cx="6461760" cy="3581400"/>
          </a:xfrm>
        </p:spPr>
        <p:txBody>
          <a:bodyPr>
            <a:normAutofit fontScale="92500" lnSpcReduction="10000"/>
          </a:bodyPr>
          <a:lstStyle/>
          <a:p>
            <a:pPr marL="457200" indent="-457200">
              <a:buFont typeface="Wingdings" pitchFamily="2" charset="2"/>
              <a:buChar char="q"/>
            </a:pPr>
            <a:r>
              <a:rPr lang="en-US" sz="2800" b="1" dirty="0" smtClean="0">
                <a:solidFill>
                  <a:schemeClr val="tx2"/>
                </a:solidFill>
              </a:rPr>
              <a:t>Animal Sources</a:t>
            </a:r>
          </a:p>
          <a:p>
            <a:r>
              <a:rPr lang="en-US" sz="2800" dirty="0" smtClean="0">
                <a:solidFill>
                  <a:schemeClr val="accent1"/>
                </a:solidFill>
              </a:rPr>
              <a:t>Dairy products- Meat, butter, ghee</a:t>
            </a:r>
          </a:p>
          <a:p>
            <a:r>
              <a:rPr lang="en-US" sz="2800" dirty="0" smtClean="0">
                <a:solidFill>
                  <a:schemeClr val="accent1"/>
                </a:solidFill>
              </a:rPr>
              <a:t>Meat and  Fish, Pork, eggs</a:t>
            </a:r>
          </a:p>
          <a:p>
            <a:endParaRPr lang="en-US" sz="2800" dirty="0">
              <a:solidFill>
                <a:schemeClr val="accent1"/>
              </a:solidFill>
            </a:endParaRPr>
          </a:p>
          <a:p>
            <a:pPr marL="457200" indent="-457200">
              <a:buFont typeface="Wingdings" pitchFamily="2" charset="2"/>
              <a:buChar char="q"/>
            </a:pPr>
            <a:r>
              <a:rPr lang="en-US" sz="2800" b="1" dirty="0" smtClean="0">
                <a:solidFill>
                  <a:schemeClr val="tx2"/>
                </a:solidFill>
              </a:rPr>
              <a:t>Vegetable Sources</a:t>
            </a:r>
          </a:p>
          <a:p>
            <a:r>
              <a:rPr lang="en-US" sz="2800" dirty="0" smtClean="0">
                <a:solidFill>
                  <a:schemeClr val="accent1"/>
                </a:solidFill>
              </a:rPr>
              <a:t>Cooking oils- Sun flower oil, Mustard oil, Ground nut oil</a:t>
            </a:r>
          </a:p>
          <a:p>
            <a:r>
              <a:rPr lang="en-US" sz="2800" dirty="0" smtClean="0">
                <a:solidFill>
                  <a:schemeClr val="accent1"/>
                </a:solidFill>
              </a:rPr>
              <a:t>Fats from other vegetable sources</a:t>
            </a:r>
          </a:p>
          <a:p>
            <a:endParaRPr lang="en-US" dirty="0"/>
          </a:p>
        </p:txBody>
      </p:sp>
    </p:spTree>
    <p:extLst>
      <p:ext uri="{BB962C8B-B14F-4D97-AF65-F5344CB8AC3E}">
        <p14:creationId xmlns:p14="http://schemas.microsoft.com/office/powerpoint/2010/main" xmlns="" val="111944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543800" cy="685800"/>
          </a:xfrm>
        </p:spPr>
        <p:txBody>
          <a:bodyPr/>
          <a:lstStyle/>
          <a:p>
            <a:r>
              <a:rPr lang="en-US" sz="4400" b="1" dirty="0" smtClean="0"/>
              <a:t>   Digestion in  Mouth</a:t>
            </a:r>
            <a:endParaRPr lang="en-US" sz="4400" b="1" dirty="0"/>
          </a:p>
        </p:txBody>
      </p:sp>
      <p:sp>
        <p:nvSpPr>
          <p:cNvPr id="3" name="Subtitle 2"/>
          <p:cNvSpPr>
            <a:spLocks noGrp="1"/>
          </p:cNvSpPr>
          <p:nvPr>
            <p:ph type="subTitle" idx="1"/>
          </p:nvPr>
        </p:nvSpPr>
        <p:spPr>
          <a:xfrm>
            <a:off x="914400" y="1066800"/>
            <a:ext cx="6461760" cy="5791200"/>
          </a:xfrm>
        </p:spPr>
        <p:txBody>
          <a:bodyPr>
            <a:normAutofit fontScale="70000" lnSpcReduction="20000"/>
          </a:bodyPr>
          <a:lstStyle/>
          <a:p>
            <a:r>
              <a:rPr lang="en-US" sz="3400" dirty="0" smtClean="0">
                <a:solidFill>
                  <a:schemeClr val="accent1"/>
                </a:solidFill>
                <a:latin typeface="+mj-lt"/>
              </a:rPr>
              <a:t>Hydrolysis of triacylglycerols is initiated by lingual and gastric lipases, which attack the </a:t>
            </a:r>
            <a:r>
              <a:rPr lang="en-US" sz="3400" i="1" dirty="0" smtClean="0">
                <a:solidFill>
                  <a:schemeClr val="accent1"/>
                </a:solidFill>
                <a:latin typeface="+mj-lt"/>
              </a:rPr>
              <a:t>sn-3 </a:t>
            </a:r>
            <a:r>
              <a:rPr lang="en-US" sz="3400" dirty="0" smtClean="0">
                <a:solidFill>
                  <a:schemeClr val="accent1"/>
                </a:solidFill>
                <a:latin typeface="+mj-lt"/>
              </a:rPr>
              <a:t>ester bond forming 1,2-diacylglycerols and free fatty acids, aiding emulsification.</a:t>
            </a:r>
          </a:p>
          <a:p>
            <a:r>
              <a:rPr lang="en-US" sz="3400" b="1" dirty="0" smtClean="0">
                <a:solidFill>
                  <a:schemeClr val="tx2"/>
                </a:solidFill>
                <a:latin typeface="+mj-lt"/>
                <a:cs typeface="Times New Roman" pitchFamily="18" charset="0"/>
              </a:rPr>
              <a:t>Lingual lipase:</a:t>
            </a:r>
          </a:p>
          <a:p>
            <a:pPr>
              <a:buFont typeface="Wingdings" pitchFamily="2" charset="2"/>
              <a:buChar char="q"/>
            </a:pPr>
            <a:r>
              <a:rPr lang="en-US" sz="3400" dirty="0" smtClean="0">
                <a:solidFill>
                  <a:schemeClr val="accent1"/>
                </a:solidFill>
                <a:latin typeface="+mj-lt"/>
                <a:cs typeface="Times New Roman" pitchFamily="18" charset="0"/>
              </a:rPr>
              <a:t>Secreted by dorsal surface of tongue</a:t>
            </a:r>
          </a:p>
          <a:p>
            <a:pPr>
              <a:buFont typeface="Wingdings" pitchFamily="2" charset="2"/>
              <a:buChar char="q"/>
            </a:pPr>
            <a:r>
              <a:rPr lang="en-US" sz="3400" dirty="0" smtClean="0">
                <a:solidFill>
                  <a:schemeClr val="accent1"/>
                </a:solidFill>
                <a:latin typeface="+mj-lt"/>
                <a:cs typeface="Times New Roman" pitchFamily="18" charset="0"/>
              </a:rPr>
              <a:t>Active at low pH (pH 2.0 – 7-5)</a:t>
            </a:r>
          </a:p>
          <a:p>
            <a:pPr>
              <a:buFont typeface="Wingdings" pitchFamily="2" charset="2"/>
              <a:buChar char="q"/>
            </a:pPr>
            <a:r>
              <a:rPr lang="en-US" sz="3400" dirty="0" smtClean="0">
                <a:solidFill>
                  <a:schemeClr val="accent1"/>
                </a:solidFill>
                <a:latin typeface="+mj-lt"/>
                <a:cs typeface="Times New Roman" pitchFamily="18" charset="0"/>
              </a:rPr>
              <a:t>optimum pH 4.0-4.5</a:t>
            </a:r>
          </a:p>
          <a:p>
            <a:pPr>
              <a:buFont typeface="Wingdings" pitchFamily="2" charset="2"/>
              <a:buChar char="q"/>
            </a:pPr>
            <a:r>
              <a:rPr lang="en-US" sz="3400" dirty="0" smtClean="0">
                <a:solidFill>
                  <a:schemeClr val="accent1"/>
                </a:solidFill>
                <a:latin typeface="+mj-lt"/>
                <a:cs typeface="Times New Roman" pitchFamily="18" charset="0"/>
              </a:rPr>
              <a:t>Ideal substrate-Short chain TGS.</a:t>
            </a:r>
          </a:p>
          <a:p>
            <a:pPr>
              <a:buFont typeface="Wingdings" pitchFamily="2" charset="2"/>
              <a:buChar char="q"/>
            </a:pPr>
            <a:r>
              <a:rPr lang="en-US" sz="3400" dirty="0" smtClean="0">
                <a:solidFill>
                  <a:schemeClr val="accent1"/>
                </a:solidFill>
                <a:latin typeface="+mj-lt"/>
                <a:cs typeface="Times New Roman" pitchFamily="18" charset="0"/>
              </a:rPr>
              <a:t>Milk fat contains short chain fatty acids which are esterified at -3 position, thus it is the best substrate for lingual lipase</a:t>
            </a:r>
          </a:p>
          <a:p>
            <a:pPr>
              <a:buFont typeface="Wingdings" pitchFamily="2" charset="2"/>
              <a:buChar char="q"/>
            </a:pPr>
            <a:r>
              <a:rPr lang="en-US" sz="3400" dirty="0" smtClean="0">
                <a:solidFill>
                  <a:schemeClr val="accent1"/>
                </a:solidFill>
                <a:latin typeface="+mj-lt"/>
                <a:cs typeface="Times New Roman" pitchFamily="18" charset="0"/>
              </a:rPr>
              <a:t>Enzymatic action continues in stomach</a:t>
            </a:r>
          </a:p>
          <a:p>
            <a:pPr>
              <a:buFont typeface="Wingdings" pitchFamily="2" charset="2"/>
              <a:buChar char="q"/>
            </a:pPr>
            <a:r>
              <a:rPr lang="en-US" sz="3400" dirty="0" smtClean="0">
                <a:solidFill>
                  <a:schemeClr val="accent1"/>
                </a:solidFill>
                <a:latin typeface="+mj-lt"/>
                <a:cs typeface="Times New Roman" pitchFamily="18" charset="0"/>
              </a:rPr>
              <a:t>Short chain fatty acids, released are absorbed directly from the stomach wall and enter the portal vein.</a:t>
            </a:r>
          </a:p>
          <a:p>
            <a:endParaRPr lang="en-US" sz="2800" dirty="0" smtClean="0">
              <a:solidFill>
                <a:schemeClr val="accent1"/>
              </a:solidFill>
              <a:latin typeface="+mj-lt"/>
              <a:cs typeface="Times New Roman" pitchFamily="18" charset="0"/>
            </a:endParaRPr>
          </a:p>
          <a:p>
            <a:endParaRPr lang="en-US" sz="2800" dirty="0" smtClean="0">
              <a:solidFill>
                <a:schemeClr val="accent1"/>
              </a:solidFill>
              <a:latin typeface="+mj-lt"/>
              <a:cs typeface="Times New Roman" pitchFamily="18" charset="0"/>
            </a:endParaRPr>
          </a:p>
          <a:p>
            <a:pPr>
              <a:buFontTx/>
              <a:buChar char="-"/>
            </a:pPr>
            <a:endParaRPr lang="en-US" sz="2800" dirty="0" smtClean="0">
              <a:solidFill>
                <a:schemeClr val="accent1"/>
              </a:solidFill>
              <a:latin typeface="+mj-lt"/>
              <a:cs typeface="Times New Roman" pitchFamily="18" charset="0"/>
            </a:endParaRPr>
          </a:p>
        </p:txBody>
      </p:sp>
    </p:spTree>
    <p:extLst>
      <p:ext uri="{BB962C8B-B14F-4D97-AF65-F5344CB8AC3E}">
        <p14:creationId xmlns:p14="http://schemas.microsoft.com/office/powerpoint/2010/main" xmlns="" val="366093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Triglyceride degradation</a:t>
            </a:r>
            <a:endParaRPr lang="en-US" b="1" dirty="0"/>
          </a:p>
        </p:txBody>
      </p:sp>
      <p:sp>
        <p:nvSpPr>
          <p:cNvPr id="3" name="Content Placeholder 2"/>
          <p:cNvSpPr>
            <a:spLocks noGrp="1"/>
          </p:cNvSpPr>
          <p:nvPr>
            <p:ph idx="1"/>
          </p:nvPr>
        </p:nvSpPr>
        <p:spPr>
          <a:xfrm>
            <a:off x="457200" y="5867400"/>
            <a:ext cx="7620000" cy="533400"/>
          </a:xfrm>
        </p:spPr>
        <p:txBody>
          <a:bodyPr>
            <a:normAutofit fontScale="85000" lnSpcReduction="10000"/>
          </a:bodyPr>
          <a:lstStyle/>
          <a:p>
            <a:pPr marL="114300" indent="0">
              <a:buNone/>
            </a:pPr>
            <a:r>
              <a:rPr lang="en-US" dirty="0" smtClean="0">
                <a:solidFill>
                  <a:schemeClr val="accent1"/>
                </a:solidFill>
              </a:rPr>
              <a:t>Triglycerides are degraded by lipases to form free fatty acids and glycerol</a:t>
            </a:r>
            <a:endParaRPr lang="en-US" dirty="0">
              <a:solidFill>
                <a:schemeClr val="accent1"/>
              </a:solidFill>
            </a:endParaRPr>
          </a:p>
        </p:txBody>
      </p:sp>
      <p:pic>
        <p:nvPicPr>
          <p:cNvPr id="52226" name="Picture 2" descr="the_digestion_of_food_molecules_through_hydrolysis_reactions.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saturation sat="33000"/>
                    </a14:imgEffect>
                  </a14:imgLayer>
                </a14:imgProps>
              </a:ext>
            </a:extLst>
          </a:blip>
          <a:srcRect t="57989"/>
          <a:stretch/>
        </p:blipFill>
        <p:spPr bwMode="auto">
          <a:xfrm>
            <a:off x="685800" y="1717964"/>
            <a:ext cx="7010400" cy="36922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226"/>
                                        </p:tgtEl>
                                        <p:attrNameLst>
                                          <p:attrName>style.visibility</p:attrName>
                                        </p:attrNameLst>
                                      </p:cBhvr>
                                      <p:to>
                                        <p:strVal val="visible"/>
                                      </p:to>
                                    </p:set>
                                    <p:animEffect transition="in" filter="fade">
                                      <p:cBhvr>
                                        <p:cTn id="14" dur="1000"/>
                                        <p:tgtEl>
                                          <p:spTgt spid="52226"/>
                                        </p:tgtEl>
                                      </p:cBhvr>
                                    </p:animEffect>
                                    <p:anim calcmode="lin" valueType="num">
                                      <p:cBhvr>
                                        <p:cTn id="15" dur="1000" fill="hold"/>
                                        <p:tgtEl>
                                          <p:spTgt spid="52226"/>
                                        </p:tgtEl>
                                        <p:attrNameLst>
                                          <p:attrName>ppt_x</p:attrName>
                                        </p:attrNameLst>
                                      </p:cBhvr>
                                      <p:tavLst>
                                        <p:tav tm="0">
                                          <p:val>
                                            <p:strVal val="#ppt_x"/>
                                          </p:val>
                                        </p:tav>
                                        <p:tav tm="100000">
                                          <p:val>
                                            <p:strVal val="#ppt_x"/>
                                          </p:val>
                                        </p:tav>
                                      </p:tavLst>
                                    </p:anim>
                                    <p:anim calcmode="lin" valueType="num">
                                      <p:cBhvr>
                                        <p:cTn id="16" dur="1000" fill="hold"/>
                                        <p:tgtEl>
                                          <p:spTgt spid="522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543800" cy="990600"/>
          </a:xfrm>
        </p:spPr>
        <p:txBody>
          <a:bodyPr/>
          <a:lstStyle/>
          <a:p>
            <a:r>
              <a:rPr lang="en-US" sz="4400" b="1" dirty="0" smtClean="0"/>
              <a:t>Digestion in Stomach</a:t>
            </a:r>
            <a:endParaRPr lang="en-US" sz="4400" b="1" dirty="0"/>
          </a:p>
        </p:txBody>
      </p:sp>
      <p:sp>
        <p:nvSpPr>
          <p:cNvPr id="3" name="Subtitle 2"/>
          <p:cNvSpPr>
            <a:spLocks noGrp="1"/>
          </p:cNvSpPr>
          <p:nvPr>
            <p:ph type="subTitle" idx="1"/>
          </p:nvPr>
        </p:nvSpPr>
        <p:spPr>
          <a:xfrm>
            <a:off x="304800" y="1447800"/>
            <a:ext cx="5117869" cy="4038600"/>
          </a:xfrm>
        </p:spPr>
        <p:txBody>
          <a:bodyPr>
            <a:noAutofit/>
          </a:bodyPr>
          <a:lstStyle/>
          <a:p>
            <a:pPr>
              <a:buFont typeface="Wingdings" pitchFamily="2" charset="2"/>
              <a:buChar char="q"/>
            </a:pPr>
            <a:r>
              <a:rPr lang="en-US" dirty="0" smtClean="0">
                <a:solidFill>
                  <a:schemeClr val="accent1"/>
                </a:solidFill>
              </a:rPr>
              <a:t>Gastric Lipase- secreted in small quantities</a:t>
            </a:r>
          </a:p>
          <a:p>
            <a:pPr>
              <a:buFont typeface="Wingdings" pitchFamily="2" charset="2"/>
              <a:buChar char="q"/>
            </a:pPr>
            <a:r>
              <a:rPr lang="en-US" dirty="0" smtClean="0">
                <a:solidFill>
                  <a:schemeClr val="accent1"/>
                </a:solidFill>
              </a:rPr>
              <a:t>More effective at alkaline p H (Average p H 7.8)</a:t>
            </a:r>
          </a:p>
          <a:p>
            <a:pPr>
              <a:buFont typeface="Wingdings" pitchFamily="2" charset="2"/>
              <a:buChar char="q"/>
            </a:pPr>
            <a:r>
              <a:rPr lang="en-US" dirty="0" smtClean="0">
                <a:solidFill>
                  <a:schemeClr val="accent1"/>
                </a:solidFill>
              </a:rPr>
              <a:t>Requires the presence of Ca</a:t>
            </a:r>
            <a:r>
              <a:rPr lang="en-US" baseline="30000" dirty="0" smtClean="0">
                <a:solidFill>
                  <a:schemeClr val="accent1"/>
                </a:solidFill>
              </a:rPr>
              <a:t>++</a:t>
            </a:r>
          </a:p>
          <a:p>
            <a:pPr>
              <a:buFont typeface="Wingdings" pitchFamily="2" charset="2"/>
              <a:buChar char="q"/>
            </a:pPr>
            <a:r>
              <a:rPr lang="en-US" dirty="0" smtClean="0">
                <a:solidFill>
                  <a:schemeClr val="accent1"/>
                </a:solidFill>
              </a:rPr>
              <a:t>Less effective  in stomach due to acidic p H except when intestinal contents are regurgitated in to the gastric lumen</a:t>
            </a:r>
          </a:p>
          <a:p>
            <a:pPr>
              <a:buFont typeface="Wingdings" pitchFamily="2" charset="2"/>
              <a:buChar char="q"/>
            </a:pPr>
            <a:r>
              <a:rPr lang="en-US" dirty="0" smtClean="0">
                <a:solidFill>
                  <a:schemeClr val="accent1"/>
                </a:solidFill>
              </a:rPr>
              <a:t>Not effective for long chain fatty acids, most effective for short and medium chain fatty acids</a:t>
            </a:r>
          </a:p>
          <a:p>
            <a:pPr>
              <a:buFont typeface="Wingdings" pitchFamily="2" charset="2"/>
              <a:buChar char="q"/>
            </a:pPr>
            <a:r>
              <a:rPr lang="en-US" dirty="0" smtClean="0">
                <a:solidFill>
                  <a:schemeClr val="accent1"/>
                </a:solidFill>
              </a:rPr>
              <a:t>Milk, egg yolk and fats containing short chain fatty acids are suitable substrates for its action</a:t>
            </a:r>
            <a:endParaRPr lang="en-US" dirty="0">
              <a:solidFill>
                <a:schemeClr val="accent1"/>
              </a:solidFill>
            </a:endParaRPr>
          </a:p>
        </p:txBody>
      </p:sp>
      <p:pic>
        <p:nvPicPr>
          <p:cNvPr id="3074"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t="4706"/>
          <a:stretch/>
        </p:blipFill>
        <p:spPr bwMode="auto">
          <a:xfrm>
            <a:off x="5257800" y="1676400"/>
            <a:ext cx="31242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95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1000"/>
                                        <p:tgtEl>
                                          <p:spTgt spid="3074"/>
                                        </p:tgtEl>
                                      </p:cBhvr>
                                    </p:animEffect>
                                    <p:anim calcmode="lin" valueType="num">
                                      <p:cBhvr>
                                        <p:cTn id="43" dur="1000" fill="hold"/>
                                        <p:tgtEl>
                                          <p:spTgt spid="3074"/>
                                        </p:tgtEl>
                                        <p:attrNameLst>
                                          <p:attrName>ppt_x</p:attrName>
                                        </p:attrNameLst>
                                      </p:cBhvr>
                                      <p:tavLst>
                                        <p:tav tm="0">
                                          <p:val>
                                            <p:strVal val="#ppt_x"/>
                                          </p:val>
                                        </p:tav>
                                        <p:tav tm="100000">
                                          <p:val>
                                            <p:strVal val="#ppt_x"/>
                                          </p:val>
                                        </p:tav>
                                      </p:tavLst>
                                    </p:anim>
                                    <p:anim calcmode="lin" valueType="num">
                                      <p:cBhvr>
                                        <p:cTn id="4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Significance of Lingual and Gastric Lipases</a:t>
            </a:r>
            <a:endParaRPr lang="en-US" sz="4400" b="1" dirty="0"/>
          </a:p>
        </p:txBody>
      </p:sp>
      <p:sp>
        <p:nvSpPr>
          <p:cNvPr id="3" name="Content Placeholder 2"/>
          <p:cNvSpPr>
            <a:spLocks noGrp="1"/>
          </p:cNvSpPr>
          <p:nvPr>
            <p:ph idx="1"/>
          </p:nvPr>
        </p:nvSpPr>
        <p:spPr>
          <a:xfrm>
            <a:off x="457200" y="1600200"/>
            <a:ext cx="7620000" cy="4267200"/>
          </a:xfrm>
        </p:spPr>
        <p:txBody>
          <a:bodyPr>
            <a:normAutofit fontScale="85000" lnSpcReduction="10000"/>
          </a:bodyPr>
          <a:lstStyle/>
          <a:p>
            <a:pPr>
              <a:buFont typeface="Wingdings" pitchFamily="2" charset="2"/>
              <a:buChar char="q"/>
            </a:pPr>
            <a:r>
              <a:rPr lang="en-US" dirty="0" smtClean="0"/>
              <a:t> </a:t>
            </a:r>
            <a:r>
              <a:rPr lang="en-US" sz="3300" dirty="0" smtClean="0">
                <a:solidFill>
                  <a:schemeClr val="accent1"/>
                </a:solidFill>
              </a:rPr>
              <a:t>Play important role in lipid digestion in </a:t>
            </a:r>
            <a:r>
              <a:rPr lang="en-US" sz="3300" b="1" dirty="0" smtClean="0">
                <a:solidFill>
                  <a:schemeClr val="tx2"/>
                </a:solidFill>
              </a:rPr>
              <a:t>neonates </a:t>
            </a:r>
            <a:r>
              <a:rPr lang="en-US" sz="3300" dirty="0" smtClean="0">
                <a:solidFill>
                  <a:schemeClr val="accent1"/>
                </a:solidFill>
              </a:rPr>
              <a:t>since milk is the main source of energy</a:t>
            </a:r>
          </a:p>
          <a:p>
            <a:pPr>
              <a:buFont typeface="Wingdings" pitchFamily="2" charset="2"/>
              <a:buChar char="q"/>
            </a:pPr>
            <a:r>
              <a:rPr lang="en-US" sz="3300" dirty="0" smtClean="0">
                <a:solidFill>
                  <a:schemeClr val="accent1"/>
                </a:solidFill>
              </a:rPr>
              <a:t> Important digestive enzymes in pancreatic insufficiency such </a:t>
            </a:r>
            <a:r>
              <a:rPr lang="en-US" sz="3300" b="1" dirty="0" smtClean="0">
                <a:solidFill>
                  <a:schemeClr val="tx2"/>
                </a:solidFill>
              </a:rPr>
              <a:t>as Cystic fibrosis or other pancreatic disorders</a:t>
            </a:r>
          </a:p>
          <a:p>
            <a:pPr>
              <a:buFont typeface="Wingdings" pitchFamily="2" charset="2"/>
              <a:buChar char="q"/>
            </a:pPr>
            <a:r>
              <a:rPr lang="en-US" sz="3300" dirty="0" smtClean="0">
                <a:solidFill>
                  <a:schemeClr val="accent1"/>
                </a:solidFill>
              </a:rPr>
              <a:t> Lingual and gastric lipases can degrade triglycerides with short and medium chain fatty acids in  patients  with pancreatic disorders despite a near or complete absence of pancreatic lipase</a:t>
            </a:r>
            <a:endParaRPr lang="en-US" sz="33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543800" cy="1524000"/>
          </a:xfrm>
        </p:spPr>
        <p:txBody>
          <a:bodyPr/>
          <a:lstStyle/>
          <a:p>
            <a:r>
              <a:rPr lang="en-US" sz="4400" b="1" dirty="0" smtClean="0"/>
              <a:t/>
            </a:r>
            <a:br>
              <a:rPr lang="en-US" sz="4400" b="1" dirty="0" smtClean="0"/>
            </a:br>
            <a:r>
              <a:rPr lang="en-US" sz="4400" b="1" dirty="0"/>
              <a:t/>
            </a:r>
            <a:br>
              <a:rPr lang="en-US" sz="4400" b="1" dirty="0"/>
            </a:br>
            <a:r>
              <a:rPr lang="en-US" sz="4400" b="1" dirty="0" smtClean="0"/>
              <a:t/>
            </a:r>
            <a:br>
              <a:rPr lang="en-US" sz="4400" b="1" dirty="0" smtClean="0"/>
            </a:br>
            <a:r>
              <a:rPr lang="en-US" sz="4400" b="1" dirty="0"/>
              <a:t/>
            </a:r>
            <a:br>
              <a:rPr lang="en-US" sz="4400" b="1" dirty="0"/>
            </a:br>
            <a:r>
              <a:rPr lang="en-US" sz="4400" b="1" dirty="0" smtClean="0"/>
              <a:t/>
            </a:r>
            <a:br>
              <a:rPr lang="en-US" sz="4400" b="1" dirty="0" smtClean="0"/>
            </a:br>
            <a:r>
              <a:rPr lang="en-US" sz="4400" b="1" dirty="0" smtClean="0"/>
              <a:t>Emulsification </a:t>
            </a:r>
            <a:r>
              <a:rPr lang="en-US" sz="4400" b="1" dirty="0"/>
              <a:t>and digestion</a:t>
            </a:r>
            <a:br>
              <a:rPr lang="en-US" sz="4400" b="1" dirty="0"/>
            </a:br>
            <a:endParaRPr lang="en-US" sz="4400" dirty="0"/>
          </a:p>
        </p:txBody>
      </p:sp>
      <p:sp>
        <p:nvSpPr>
          <p:cNvPr id="3" name="Subtitle 2"/>
          <p:cNvSpPr>
            <a:spLocks noGrp="1"/>
          </p:cNvSpPr>
          <p:nvPr>
            <p:ph type="subTitle" idx="1"/>
          </p:nvPr>
        </p:nvSpPr>
        <p:spPr>
          <a:xfrm>
            <a:off x="685800" y="1371600"/>
            <a:ext cx="6461760" cy="4267200"/>
          </a:xfrm>
        </p:spPr>
        <p:txBody>
          <a:bodyPr>
            <a:normAutofit lnSpcReduction="10000"/>
          </a:bodyPr>
          <a:lstStyle/>
          <a:p>
            <a:pPr marL="457200" indent="-457200">
              <a:buFont typeface="Wingdings" pitchFamily="2" charset="2"/>
              <a:buChar char="q"/>
            </a:pPr>
            <a:r>
              <a:rPr lang="en-US" sz="2800" dirty="0" smtClean="0">
                <a:solidFill>
                  <a:schemeClr val="accent1"/>
                </a:solidFill>
                <a:latin typeface="+mj-lt"/>
              </a:rPr>
              <a:t>Lipids </a:t>
            </a:r>
            <a:r>
              <a:rPr lang="en-US" sz="2800" dirty="0">
                <a:solidFill>
                  <a:schemeClr val="accent1"/>
                </a:solidFill>
                <a:latin typeface="+mj-lt"/>
              </a:rPr>
              <a:t>are hydrophobic, and thus are poorly soluble in the aqueous environment of the digestive tract. </a:t>
            </a:r>
            <a:endParaRPr lang="en-US" sz="2800" dirty="0" smtClean="0">
              <a:solidFill>
                <a:schemeClr val="accent1"/>
              </a:solidFill>
              <a:latin typeface="+mj-lt"/>
            </a:endParaRPr>
          </a:p>
          <a:p>
            <a:pPr marL="457200" indent="-457200">
              <a:buFont typeface="Wingdings" pitchFamily="2" charset="2"/>
              <a:buChar char="q"/>
            </a:pPr>
            <a:r>
              <a:rPr lang="en-US" sz="2800" dirty="0" smtClean="0">
                <a:solidFill>
                  <a:schemeClr val="accent1"/>
                </a:solidFill>
                <a:latin typeface="+mj-lt"/>
              </a:rPr>
              <a:t> </a:t>
            </a:r>
            <a:r>
              <a:rPr lang="en-US" sz="2800" dirty="0">
                <a:solidFill>
                  <a:schemeClr val="accent1"/>
                </a:solidFill>
                <a:latin typeface="+mj-lt"/>
              </a:rPr>
              <a:t>The digestive enzyme, </a:t>
            </a:r>
            <a:r>
              <a:rPr lang="en-US" sz="2800" b="1" dirty="0">
                <a:solidFill>
                  <a:schemeClr val="accent1"/>
                </a:solidFill>
                <a:latin typeface="+mj-lt"/>
              </a:rPr>
              <a:t>lipase</a:t>
            </a:r>
            <a:r>
              <a:rPr lang="en-US" sz="2800" dirty="0">
                <a:solidFill>
                  <a:schemeClr val="accent1"/>
                </a:solidFill>
                <a:latin typeface="+mj-lt"/>
              </a:rPr>
              <a:t>, is water soluble and can only work at the surface of fat globules. </a:t>
            </a:r>
            <a:endParaRPr lang="en-US" sz="2800" dirty="0" smtClean="0">
              <a:solidFill>
                <a:schemeClr val="accent1"/>
              </a:solidFill>
              <a:latin typeface="+mj-lt"/>
            </a:endParaRPr>
          </a:p>
          <a:p>
            <a:pPr marL="457200" indent="-457200">
              <a:buFont typeface="Wingdings" pitchFamily="2" charset="2"/>
              <a:buChar char="q"/>
            </a:pPr>
            <a:r>
              <a:rPr lang="en-US" sz="2800" dirty="0">
                <a:solidFill>
                  <a:schemeClr val="accent1"/>
                </a:solidFill>
                <a:latin typeface="+mj-lt"/>
              </a:rPr>
              <a:t>Digestion is greatly aided by </a:t>
            </a:r>
            <a:r>
              <a:rPr lang="en-US" sz="2800" b="1" dirty="0">
                <a:solidFill>
                  <a:schemeClr val="accent1"/>
                </a:solidFill>
                <a:latin typeface="+mj-lt"/>
              </a:rPr>
              <a:t>emulsification</a:t>
            </a:r>
            <a:r>
              <a:rPr lang="en-US" sz="2800" dirty="0">
                <a:solidFill>
                  <a:schemeClr val="accent1"/>
                </a:solidFill>
                <a:latin typeface="+mj-lt"/>
              </a:rPr>
              <a:t>, the breaking up of fat globules into much smaller </a:t>
            </a:r>
            <a:r>
              <a:rPr lang="en-US" sz="2800" b="1" dirty="0">
                <a:solidFill>
                  <a:schemeClr val="accent1"/>
                </a:solidFill>
                <a:latin typeface="+mj-lt"/>
              </a:rPr>
              <a:t>emulsion droplets</a:t>
            </a:r>
            <a:r>
              <a:rPr lang="en-US" sz="2800" dirty="0">
                <a:solidFill>
                  <a:schemeClr val="accent1"/>
                </a:solidFill>
                <a:latin typeface="+mj-lt"/>
              </a:rPr>
              <a:t>.</a:t>
            </a:r>
          </a:p>
        </p:txBody>
      </p:sp>
    </p:spTree>
    <p:extLst>
      <p:ext uri="{BB962C8B-B14F-4D97-AF65-F5344CB8AC3E}">
        <p14:creationId xmlns:p14="http://schemas.microsoft.com/office/powerpoint/2010/main" xmlns="" val="27450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788</TotalTime>
  <Words>1758</Words>
  <Application>Microsoft Office PowerPoint</Application>
  <PresentationFormat>On-screen Show (4:3)</PresentationFormat>
  <Paragraphs>204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Adjacency</vt:lpstr>
      <vt:lpstr>Digestion and Absorption Of Lipids</vt:lpstr>
      <vt:lpstr>Lipids</vt:lpstr>
      <vt:lpstr>Dietary fat Composition</vt:lpstr>
      <vt:lpstr>Dietary sources of Lipids</vt:lpstr>
      <vt:lpstr>   Digestion in  Mouth</vt:lpstr>
      <vt:lpstr>Triglyceride degradation</vt:lpstr>
      <vt:lpstr>Digestion in Stomach</vt:lpstr>
      <vt:lpstr>Significance of Lingual and Gastric Lipases</vt:lpstr>
      <vt:lpstr>     Emulsification and digestion </vt:lpstr>
      <vt:lpstr>Emulsification and digestion</vt:lpstr>
      <vt:lpstr>Digestion in small intestine</vt:lpstr>
      <vt:lpstr>Gastro Intestinal hormones</vt:lpstr>
      <vt:lpstr>Contents of Pancreatic Juice</vt:lpstr>
      <vt:lpstr>  </vt:lpstr>
      <vt:lpstr>Bile Salts</vt:lpstr>
      <vt:lpstr>Bile Salts</vt:lpstr>
      <vt:lpstr>Bile Salts</vt:lpstr>
      <vt:lpstr>Bile Salts</vt:lpstr>
      <vt:lpstr>Emulsification by bile salts</vt:lpstr>
      <vt:lpstr>Triacyl glycerol degradation by pancreatic lipase</vt:lpstr>
      <vt:lpstr>Triacyl glycerol degradation by pancreatic lipase</vt:lpstr>
      <vt:lpstr>Triacyl glycerol degradation by pancreatic lipase</vt:lpstr>
      <vt:lpstr>Emulsification and Digestion of Triglycerides</vt:lpstr>
      <vt:lpstr>Significance of Pancreatic lipase</vt:lpstr>
      <vt:lpstr>Absorption of Lipids</vt:lpstr>
      <vt:lpstr>Micelles</vt:lpstr>
      <vt:lpstr>Micelles</vt:lpstr>
      <vt:lpstr>Resynthesis of Triacyl glycerol and Cholesteryl esters</vt:lpstr>
      <vt:lpstr>Formation and Transportation of Chylomicrons</vt:lpstr>
      <vt:lpstr>Lipid Malabsorption(Steatorrhea)</vt:lpstr>
      <vt:lpstr>  Secretion of lipids from enterocytes</vt:lpstr>
      <vt:lpstr>Structure of Chylomicron</vt:lpstr>
      <vt:lpstr>Transport and Utilization of chylomicrons</vt:lpstr>
      <vt:lpstr>Clinical significance of Chylomicron synthesis and utilization</vt:lpstr>
      <vt:lpstr>Physiologically important lipases</vt:lpstr>
      <vt:lpstr>Summary of lipid digestion and Absorption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Digestion and Absorption Of Lipids</dc:title>
  <dc:creator>SSRMC4</dc:creator>
  <cp:lastModifiedBy>admin</cp:lastModifiedBy>
  <cp:revision>71</cp:revision>
  <dcterms:created xsi:type="dcterms:W3CDTF">2006-08-16T00:00:00Z</dcterms:created>
  <dcterms:modified xsi:type="dcterms:W3CDTF">2020-08-15T16:26:32Z</dcterms:modified>
</cp:coreProperties>
</file>