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362" r:id="rId2"/>
    <p:sldId id="318" r:id="rId3"/>
    <p:sldId id="319" r:id="rId4"/>
    <p:sldId id="336" r:id="rId5"/>
    <p:sldId id="337" r:id="rId6"/>
    <p:sldId id="320"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61" r:id="rId20"/>
    <p:sldId id="335" r:id="rId21"/>
    <p:sldId id="315" r:id="rId22"/>
    <p:sldId id="317" r:id="rId23"/>
    <p:sldId id="288"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mser"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94660"/>
  </p:normalViewPr>
  <p:slideViewPr>
    <p:cSldViewPr>
      <p:cViewPr>
        <p:scale>
          <a:sx n="70" d="100"/>
          <a:sy n="70" d="100"/>
        </p:scale>
        <p:origin x="-123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3-02-03T12:13:30.910"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97446-0ACB-4295-A2A7-D497FA484E6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9304501-644D-43B9-955D-A4309DF3368B}">
      <dgm:prSet phldrT="[Text]"/>
      <dgm:spPr/>
      <dgm:t>
        <a:bodyPr/>
        <a:lstStyle/>
        <a:p>
          <a:r>
            <a:rPr lang="en-US" dirty="0" smtClean="0">
              <a:latin typeface="Agency FB" pitchFamily="34" charset="0"/>
            </a:rPr>
            <a:t>Chylomicrons :</a:t>
          </a:r>
        </a:p>
        <a:p>
          <a:r>
            <a:rPr lang="en-US" dirty="0" smtClean="0">
              <a:latin typeface="Agency FB" pitchFamily="34" charset="0"/>
            </a:rPr>
            <a:t>Exogenous TAG</a:t>
          </a:r>
          <a:endParaRPr lang="en-US" dirty="0"/>
        </a:p>
      </dgm:t>
    </dgm:pt>
    <dgm:pt modelId="{FAC1F110-9E78-40F7-A2FE-8988B47238A7}" type="parTrans" cxnId="{817AFBD0-8597-42D6-BF7B-B014D98F29C3}">
      <dgm:prSet/>
      <dgm:spPr/>
      <dgm:t>
        <a:bodyPr/>
        <a:lstStyle/>
        <a:p>
          <a:endParaRPr lang="en-US"/>
        </a:p>
      </dgm:t>
    </dgm:pt>
    <dgm:pt modelId="{E050D908-BE2B-43C7-9BD6-5D9098FC39A5}" type="sibTrans" cxnId="{817AFBD0-8597-42D6-BF7B-B014D98F29C3}">
      <dgm:prSet/>
      <dgm:spPr/>
      <dgm:t>
        <a:bodyPr/>
        <a:lstStyle/>
        <a:p>
          <a:endParaRPr lang="en-US"/>
        </a:p>
      </dgm:t>
    </dgm:pt>
    <dgm:pt modelId="{C0137AD1-EEB4-437C-A948-5BD639813229}">
      <dgm:prSet phldrT="[Text]"/>
      <dgm:spPr>
        <a:solidFill>
          <a:schemeClr val="tx1">
            <a:alpha val="90000"/>
          </a:schemeClr>
        </a:solidFill>
      </dgm:spPr>
      <dgm:t>
        <a:bodyPr/>
        <a:lstStyle/>
        <a:p>
          <a:r>
            <a:rPr lang="en-US" dirty="0" smtClean="0">
              <a:solidFill>
                <a:schemeClr val="bg1"/>
              </a:solidFill>
            </a:rPr>
            <a:t>Largest size,  slowest to move, Least Density</a:t>
          </a:r>
          <a:endParaRPr lang="en-US" dirty="0">
            <a:solidFill>
              <a:schemeClr val="bg1"/>
            </a:solidFill>
          </a:endParaRPr>
        </a:p>
      </dgm:t>
    </dgm:pt>
    <dgm:pt modelId="{9A8832C4-F0CD-4F5E-8CB9-07118C205F45}" type="parTrans" cxnId="{4AED3F97-09D4-4895-9609-5EC003A617E1}">
      <dgm:prSet/>
      <dgm:spPr/>
      <dgm:t>
        <a:bodyPr/>
        <a:lstStyle/>
        <a:p>
          <a:endParaRPr lang="en-US"/>
        </a:p>
      </dgm:t>
    </dgm:pt>
    <dgm:pt modelId="{B5CB51C0-91BC-4794-9E1A-3060F6816E8B}" type="sibTrans" cxnId="{4AED3F97-09D4-4895-9609-5EC003A617E1}">
      <dgm:prSet/>
      <dgm:spPr/>
      <dgm:t>
        <a:bodyPr/>
        <a:lstStyle/>
        <a:p>
          <a:endParaRPr lang="en-US"/>
        </a:p>
      </dgm:t>
    </dgm:pt>
    <dgm:pt modelId="{0329CBD0-BDCC-47E9-B914-E14BF5623894}">
      <dgm:prSet phldrT="[Text]"/>
      <dgm:spPr>
        <a:solidFill>
          <a:schemeClr val="tx1">
            <a:alpha val="90000"/>
          </a:schemeClr>
        </a:solidFill>
      </dgm:spPr>
      <dgm:t>
        <a:bodyPr/>
        <a:lstStyle/>
        <a:p>
          <a:r>
            <a:rPr lang="en-US" dirty="0" smtClean="0">
              <a:solidFill>
                <a:schemeClr val="bg1"/>
              </a:solidFill>
            </a:rPr>
            <a:t>Highest lipid                             Least Protein</a:t>
          </a:r>
          <a:endParaRPr lang="en-US" dirty="0">
            <a:solidFill>
              <a:schemeClr val="bg1"/>
            </a:solidFill>
          </a:endParaRPr>
        </a:p>
      </dgm:t>
    </dgm:pt>
    <dgm:pt modelId="{D9C1928E-1E57-47C4-85ED-525917CFF1C9}" type="parTrans" cxnId="{99E2777A-3AC7-4374-8264-ACD092AC51D6}">
      <dgm:prSet/>
      <dgm:spPr/>
      <dgm:t>
        <a:bodyPr/>
        <a:lstStyle/>
        <a:p>
          <a:endParaRPr lang="en-US"/>
        </a:p>
      </dgm:t>
    </dgm:pt>
    <dgm:pt modelId="{78313187-5016-4E5F-AC2E-3A87E18F0E04}" type="sibTrans" cxnId="{99E2777A-3AC7-4374-8264-ACD092AC51D6}">
      <dgm:prSet/>
      <dgm:spPr/>
      <dgm:t>
        <a:bodyPr/>
        <a:lstStyle/>
        <a:p>
          <a:endParaRPr lang="en-US"/>
        </a:p>
      </dgm:t>
    </dgm:pt>
    <dgm:pt modelId="{85AD75D4-1E64-45D8-8B9B-3B26E315B62A}">
      <dgm:prSet phldrT="[Text]"/>
      <dgm:spPr/>
      <dgm:t>
        <a:bodyPr/>
        <a:lstStyle/>
        <a:p>
          <a:r>
            <a:rPr lang="en-US" baseline="0" dirty="0" smtClean="0">
              <a:latin typeface="Agency FB" pitchFamily="34" charset="0"/>
            </a:rPr>
            <a:t>(LDL): </a:t>
          </a:r>
        </a:p>
        <a:p>
          <a:r>
            <a:rPr lang="en-US" baseline="0" dirty="0" smtClean="0">
              <a:latin typeface="Agency FB" pitchFamily="34" charset="0"/>
            </a:rPr>
            <a:t>Bad Cholesterol</a:t>
          </a:r>
          <a:endParaRPr lang="en-US" dirty="0"/>
        </a:p>
      </dgm:t>
    </dgm:pt>
    <dgm:pt modelId="{5D54F1DA-D052-4A8A-BCFE-7C0E06E0C41A}" type="parTrans" cxnId="{686C4215-FC5E-48D3-BAD4-9FA886B28EC8}">
      <dgm:prSet/>
      <dgm:spPr/>
      <dgm:t>
        <a:bodyPr/>
        <a:lstStyle/>
        <a:p>
          <a:endParaRPr lang="en-US"/>
        </a:p>
      </dgm:t>
    </dgm:pt>
    <dgm:pt modelId="{66835FED-5DCB-4D91-95A5-68A03923622A}" type="sibTrans" cxnId="{686C4215-FC5E-48D3-BAD4-9FA886B28EC8}">
      <dgm:prSet/>
      <dgm:spPr/>
      <dgm:t>
        <a:bodyPr/>
        <a:lstStyle/>
        <a:p>
          <a:endParaRPr lang="en-US"/>
        </a:p>
      </dgm:t>
    </dgm:pt>
    <dgm:pt modelId="{507F16C0-A3FF-4F1B-AB63-52ED274E9376}">
      <dgm:prSet phldrT="[Text]"/>
      <dgm:spPr>
        <a:solidFill>
          <a:schemeClr val="tx1">
            <a:alpha val="90000"/>
          </a:schemeClr>
        </a:solidFill>
      </dgm:spPr>
      <dgm:t>
        <a:bodyPr/>
        <a:lstStyle/>
        <a:p>
          <a:r>
            <a:rPr lang="en-US" dirty="0" smtClean="0">
              <a:solidFill>
                <a:schemeClr val="bg1"/>
              </a:solidFill>
            </a:rPr>
            <a:t>Smallest size,  Fastest to move,  Highest density</a:t>
          </a:r>
          <a:endParaRPr lang="en-US" dirty="0">
            <a:solidFill>
              <a:schemeClr val="bg1"/>
            </a:solidFill>
          </a:endParaRPr>
        </a:p>
      </dgm:t>
    </dgm:pt>
    <dgm:pt modelId="{9C9E61D6-E09F-42FB-AC12-AD9B6789AFC8}" type="parTrans" cxnId="{F0A82BCF-73A5-42D7-A886-FF49F91B5586}">
      <dgm:prSet/>
      <dgm:spPr/>
      <dgm:t>
        <a:bodyPr/>
        <a:lstStyle/>
        <a:p>
          <a:endParaRPr lang="en-US"/>
        </a:p>
      </dgm:t>
    </dgm:pt>
    <dgm:pt modelId="{FFC9D92E-EBE3-477D-936B-51F8D180A3C2}" type="sibTrans" cxnId="{F0A82BCF-73A5-42D7-A886-FF49F91B5586}">
      <dgm:prSet/>
      <dgm:spPr/>
      <dgm:t>
        <a:bodyPr/>
        <a:lstStyle/>
        <a:p>
          <a:endParaRPr lang="en-US"/>
        </a:p>
      </dgm:t>
    </dgm:pt>
    <dgm:pt modelId="{9F6FCE34-6579-45F3-806E-53A846CADB3A}">
      <dgm:prSet phldrT="[Text]"/>
      <dgm:spPr>
        <a:solidFill>
          <a:schemeClr val="tx1">
            <a:alpha val="90000"/>
          </a:schemeClr>
        </a:solidFill>
      </dgm:spPr>
      <dgm:t>
        <a:bodyPr/>
        <a:lstStyle/>
        <a:p>
          <a:r>
            <a:rPr lang="en-US" dirty="0" smtClean="0">
              <a:solidFill>
                <a:schemeClr val="bg1"/>
              </a:solidFill>
            </a:rPr>
            <a:t>Lowest lipid		            Highest Protein</a:t>
          </a:r>
          <a:endParaRPr lang="en-US" dirty="0">
            <a:solidFill>
              <a:schemeClr val="bg1"/>
            </a:solidFill>
          </a:endParaRPr>
        </a:p>
      </dgm:t>
    </dgm:pt>
    <dgm:pt modelId="{9102A5E8-8B06-43FC-884F-4CAE1111A0F7}" type="parTrans" cxnId="{5210A7E4-4CFD-476E-85A9-84755EC56460}">
      <dgm:prSet/>
      <dgm:spPr/>
      <dgm:t>
        <a:bodyPr/>
        <a:lstStyle/>
        <a:p>
          <a:endParaRPr lang="en-US"/>
        </a:p>
      </dgm:t>
    </dgm:pt>
    <dgm:pt modelId="{25F47E34-5F20-4A3F-939D-291EF14CDC9B}" type="sibTrans" cxnId="{5210A7E4-4CFD-476E-85A9-84755EC56460}">
      <dgm:prSet/>
      <dgm:spPr/>
      <dgm:t>
        <a:bodyPr/>
        <a:lstStyle/>
        <a:p>
          <a:endParaRPr lang="en-US"/>
        </a:p>
      </dgm:t>
    </dgm:pt>
    <dgm:pt modelId="{E0F308DA-D9D1-4573-9F1B-D459387F2F82}">
      <dgm:prSet phldrT="[Text]"/>
      <dgm:spPr/>
      <dgm:t>
        <a:bodyPr/>
        <a:lstStyle/>
        <a:p>
          <a:r>
            <a:rPr lang="en-US" baseline="0" dirty="0" smtClean="0">
              <a:latin typeface="Agency FB" pitchFamily="34" charset="0"/>
            </a:rPr>
            <a:t>  (VLDL):</a:t>
          </a:r>
        </a:p>
        <a:p>
          <a:r>
            <a:rPr lang="en-US" baseline="0" dirty="0" smtClean="0">
              <a:latin typeface="Agency FB" pitchFamily="34" charset="0"/>
            </a:rPr>
            <a:t>Endogenous TAG </a:t>
          </a:r>
          <a:endParaRPr lang="en-US" dirty="0"/>
        </a:p>
      </dgm:t>
    </dgm:pt>
    <dgm:pt modelId="{2029BEE4-7FFC-4A80-919F-038BDB055389}" type="sibTrans" cxnId="{43FB1DA8-190A-44BB-A63A-924F404A66E0}">
      <dgm:prSet/>
      <dgm:spPr/>
      <dgm:t>
        <a:bodyPr/>
        <a:lstStyle/>
        <a:p>
          <a:endParaRPr lang="en-US"/>
        </a:p>
      </dgm:t>
    </dgm:pt>
    <dgm:pt modelId="{22802C3D-5EDE-4286-BA63-0CDFF23D7914}" type="parTrans" cxnId="{43FB1DA8-190A-44BB-A63A-924F404A66E0}">
      <dgm:prSet/>
      <dgm:spPr/>
      <dgm:t>
        <a:bodyPr/>
        <a:lstStyle/>
        <a:p>
          <a:endParaRPr lang="en-US"/>
        </a:p>
      </dgm:t>
    </dgm:pt>
    <dgm:pt modelId="{FF189F4B-3A91-40B2-8561-BEFFDA697771}">
      <dgm:prSet/>
      <dgm:spPr/>
      <dgm:t>
        <a:bodyPr/>
        <a:lstStyle/>
        <a:p>
          <a:r>
            <a:rPr lang="en-US" baseline="0" dirty="0" smtClean="0">
              <a:latin typeface="Agency FB" pitchFamily="34" charset="0"/>
            </a:rPr>
            <a:t>(IDL) </a:t>
          </a:r>
          <a:endParaRPr lang="en-US" dirty="0">
            <a:latin typeface="Agency FB" pitchFamily="34" charset="0"/>
          </a:endParaRPr>
        </a:p>
      </dgm:t>
    </dgm:pt>
    <dgm:pt modelId="{BF93FB7C-E988-4BEF-A445-EBCAB1F9EFC4}" type="parTrans" cxnId="{7B2D58C0-7739-4AB7-948C-F73E37B2F67F}">
      <dgm:prSet/>
      <dgm:spPr/>
      <dgm:t>
        <a:bodyPr/>
        <a:lstStyle/>
        <a:p>
          <a:endParaRPr lang="en-US"/>
        </a:p>
      </dgm:t>
    </dgm:pt>
    <dgm:pt modelId="{171B9BC4-65DE-49A8-86F4-DEC8CD030625}" type="sibTrans" cxnId="{7B2D58C0-7739-4AB7-948C-F73E37B2F67F}">
      <dgm:prSet/>
      <dgm:spPr/>
      <dgm:t>
        <a:bodyPr/>
        <a:lstStyle/>
        <a:p>
          <a:endParaRPr lang="en-US"/>
        </a:p>
      </dgm:t>
    </dgm:pt>
    <dgm:pt modelId="{94B4ACC5-8A6F-445A-B6DA-F43C14DAAB87}">
      <dgm:prSet/>
      <dgm:spPr/>
      <dgm:t>
        <a:bodyPr/>
        <a:lstStyle/>
        <a:p>
          <a:r>
            <a:rPr lang="en-US" baseline="0" dirty="0" smtClean="0">
              <a:latin typeface="Agency FB" pitchFamily="34" charset="0"/>
            </a:rPr>
            <a:t>(HDL):</a:t>
          </a:r>
        </a:p>
        <a:p>
          <a:r>
            <a:rPr lang="en-US" baseline="0" dirty="0" smtClean="0">
              <a:latin typeface="Agency FB" pitchFamily="34" charset="0"/>
            </a:rPr>
            <a:t>Good Cholesterol</a:t>
          </a:r>
          <a:endParaRPr lang="en-US" dirty="0">
            <a:latin typeface="Agency FB" pitchFamily="34" charset="0"/>
          </a:endParaRPr>
        </a:p>
      </dgm:t>
    </dgm:pt>
    <dgm:pt modelId="{4A1F6A9A-86E5-4CB8-BB99-6143EDA85708}" type="parTrans" cxnId="{6A14D52E-C38F-45B3-8E30-D504BFFFF03B}">
      <dgm:prSet/>
      <dgm:spPr/>
      <dgm:t>
        <a:bodyPr/>
        <a:lstStyle/>
        <a:p>
          <a:endParaRPr lang="en-US"/>
        </a:p>
      </dgm:t>
    </dgm:pt>
    <dgm:pt modelId="{4F83551F-EFBD-41AF-BB6A-0B370A3A88CF}" type="sibTrans" cxnId="{6A14D52E-C38F-45B3-8E30-D504BFFFF03B}">
      <dgm:prSet/>
      <dgm:spPr/>
      <dgm:t>
        <a:bodyPr/>
        <a:lstStyle/>
        <a:p>
          <a:endParaRPr lang="en-US"/>
        </a:p>
      </dgm:t>
    </dgm:pt>
    <dgm:pt modelId="{FEE38888-94A3-436B-8E1C-6734375A1518}" type="pres">
      <dgm:prSet presAssocID="{34397446-0ACB-4295-A2A7-D497FA484E6A}" presName="Name0" presStyleCnt="0">
        <dgm:presLayoutVars>
          <dgm:dir/>
          <dgm:animLvl val="lvl"/>
          <dgm:resizeHandles val="exact"/>
        </dgm:presLayoutVars>
      </dgm:prSet>
      <dgm:spPr/>
      <dgm:t>
        <a:bodyPr/>
        <a:lstStyle/>
        <a:p>
          <a:endParaRPr lang="en-US"/>
        </a:p>
      </dgm:t>
    </dgm:pt>
    <dgm:pt modelId="{445FAF75-4E0F-469E-A7E9-0779C3E9EF4D}" type="pres">
      <dgm:prSet presAssocID="{69304501-644D-43B9-955D-A4309DF3368B}" presName="linNode" presStyleCnt="0"/>
      <dgm:spPr/>
    </dgm:pt>
    <dgm:pt modelId="{2632DE54-6257-40C6-A566-19FECB8F7143}" type="pres">
      <dgm:prSet presAssocID="{69304501-644D-43B9-955D-A4309DF3368B}" presName="parentText" presStyleLbl="node1" presStyleIdx="0" presStyleCnt="5" custScaleX="132347">
        <dgm:presLayoutVars>
          <dgm:chMax val="1"/>
          <dgm:bulletEnabled val="1"/>
        </dgm:presLayoutVars>
      </dgm:prSet>
      <dgm:spPr/>
      <dgm:t>
        <a:bodyPr/>
        <a:lstStyle/>
        <a:p>
          <a:endParaRPr lang="en-US"/>
        </a:p>
      </dgm:t>
    </dgm:pt>
    <dgm:pt modelId="{C544248F-C348-4032-BEAE-32E0BD175F5F}" type="pres">
      <dgm:prSet presAssocID="{69304501-644D-43B9-955D-A4309DF3368B}" presName="descendantText" presStyleLbl="alignAccFollowNode1" presStyleIdx="0" presStyleCnt="2">
        <dgm:presLayoutVars>
          <dgm:bulletEnabled val="1"/>
        </dgm:presLayoutVars>
      </dgm:prSet>
      <dgm:spPr/>
      <dgm:t>
        <a:bodyPr/>
        <a:lstStyle/>
        <a:p>
          <a:endParaRPr lang="en-US"/>
        </a:p>
      </dgm:t>
    </dgm:pt>
    <dgm:pt modelId="{379D9AD5-C6CB-4DB8-8189-82F57B352CC3}" type="pres">
      <dgm:prSet presAssocID="{E050D908-BE2B-43C7-9BD6-5D9098FC39A5}" presName="sp" presStyleCnt="0"/>
      <dgm:spPr/>
    </dgm:pt>
    <dgm:pt modelId="{0EE49F5C-8E31-42CD-88B4-18382B0791AF}" type="pres">
      <dgm:prSet presAssocID="{E0F308DA-D9D1-4573-9F1B-D459387F2F82}" presName="linNode" presStyleCnt="0"/>
      <dgm:spPr/>
    </dgm:pt>
    <dgm:pt modelId="{E6E139E2-AD01-46BE-B26D-88552B2D91A2}" type="pres">
      <dgm:prSet presAssocID="{E0F308DA-D9D1-4573-9F1B-D459387F2F82}" presName="parentText" presStyleLbl="node1" presStyleIdx="1" presStyleCnt="5" custScaleX="109844" custLinFactNeighborY="-948">
        <dgm:presLayoutVars>
          <dgm:chMax val="1"/>
          <dgm:bulletEnabled val="1"/>
        </dgm:presLayoutVars>
      </dgm:prSet>
      <dgm:spPr/>
      <dgm:t>
        <a:bodyPr/>
        <a:lstStyle/>
        <a:p>
          <a:endParaRPr lang="en-US"/>
        </a:p>
      </dgm:t>
    </dgm:pt>
    <dgm:pt modelId="{0B99EBC8-FEFC-471F-9B21-CE311930BE34}" type="pres">
      <dgm:prSet presAssocID="{2029BEE4-7FFC-4A80-919F-038BDB055389}" presName="sp" presStyleCnt="0"/>
      <dgm:spPr/>
    </dgm:pt>
    <dgm:pt modelId="{3BE7BC2F-B3E8-49AC-8799-46DE38AF03A7}" type="pres">
      <dgm:prSet presAssocID="{85AD75D4-1E64-45D8-8B9B-3B26E315B62A}" presName="linNode" presStyleCnt="0"/>
      <dgm:spPr/>
    </dgm:pt>
    <dgm:pt modelId="{7A77C156-5C92-448F-ABF1-39C98DA81D4C}" type="pres">
      <dgm:prSet presAssocID="{85AD75D4-1E64-45D8-8B9B-3B26E315B62A}" presName="parentText" presStyleLbl="node1" presStyleIdx="2" presStyleCnt="5" custScaleX="99016">
        <dgm:presLayoutVars>
          <dgm:chMax val="1"/>
          <dgm:bulletEnabled val="1"/>
        </dgm:presLayoutVars>
      </dgm:prSet>
      <dgm:spPr/>
      <dgm:t>
        <a:bodyPr/>
        <a:lstStyle/>
        <a:p>
          <a:endParaRPr lang="en-US"/>
        </a:p>
      </dgm:t>
    </dgm:pt>
    <dgm:pt modelId="{1D6489C0-626D-4EF0-8740-ADB57965BB02}" type="pres">
      <dgm:prSet presAssocID="{85AD75D4-1E64-45D8-8B9B-3B26E315B62A}" presName="descendantText" presStyleLbl="alignAccFollowNode1" presStyleIdx="1" presStyleCnt="2" custLinFactY="100000" custLinFactNeighborX="-24310" custLinFactNeighborY="159629">
        <dgm:presLayoutVars>
          <dgm:bulletEnabled val="1"/>
        </dgm:presLayoutVars>
      </dgm:prSet>
      <dgm:spPr/>
      <dgm:t>
        <a:bodyPr/>
        <a:lstStyle/>
        <a:p>
          <a:endParaRPr lang="en-US"/>
        </a:p>
      </dgm:t>
    </dgm:pt>
    <dgm:pt modelId="{0358E8FA-07F0-4C13-8111-8511336C6B1C}" type="pres">
      <dgm:prSet presAssocID="{66835FED-5DCB-4D91-95A5-68A03923622A}" presName="sp" presStyleCnt="0"/>
      <dgm:spPr/>
    </dgm:pt>
    <dgm:pt modelId="{276F4292-3F45-4955-B8C3-05699E9284DF}" type="pres">
      <dgm:prSet presAssocID="{FF189F4B-3A91-40B2-8561-BEFFDA697771}" presName="linNode" presStyleCnt="0"/>
      <dgm:spPr/>
    </dgm:pt>
    <dgm:pt modelId="{66225C6B-E284-4184-A05A-2BBC423351A3}" type="pres">
      <dgm:prSet presAssocID="{FF189F4B-3A91-40B2-8561-BEFFDA697771}" presName="parentText" presStyleLbl="node1" presStyleIdx="3" presStyleCnt="5" custScaleX="95428">
        <dgm:presLayoutVars>
          <dgm:chMax val="1"/>
          <dgm:bulletEnabled val="1"/>
        </dgm:presLayoutVars>
      </dgm:prSet>
      <dgm:spPr/>
      <dgm:t>
        <a:bodyPr/>
        <a:lstStyle/>
        <a:p>
          <a:endParaRPr lang="en-US"/>
        </a:p>
      </dgm:t>
    </dgm:pt>
    <dgm:pt modelId="{979735B0-3CF8-450A-89AB-B29929F646AC}" type="pres">
      <dgm:prSet presAssocID="{171B9BC4-65DE-49A8-86F4-DEC8CD030625}" presName="sp" presStyleCnt="0"/>
      <dgm:spPr/>
    </dgm:pt>
    <dgm:pt modelId="{78A03D1F-4223-4BAE-ACAA-1005D86C78EB}" type="pres">
      <dgm:prSet presAssocID="{94B4ACC5-8A6F-445A-B6DA-F43C14DAAB87}" presName="linNode" presStyleCnt="0"/>
      <dgm:spPr/>
    </dgm:pt>
    <dgm:pt modelId="{37E73105-EF42-4CED-AF56-562253FF43B5}" type="pres">
      <dgm:prSet presAssocID="{94B4ACC5-8A6F-445A-B6DA-F43C14DAAB87}" presName="parentText" presStyleLbl="node1" presStyleIdx="4" presStyleCnt="5" custScaleX="81481">
        <dgm:presLayoutVars>
          <dgm:chMax val="1"/>
          <dgm:bulletEnabled val="1"/>
        </dgm:presLayoutVars>
      </dgm:prSet>
      <dgm:spPr/>
      <dgm:t>
        <a:bodyPr/>
        <a:lstStyle/>
        <a:p>
          <a:endParaRPr lang="en-US"/>
        </a:p>
      </dgm:t>
    </dgm:pt>
  </dgm:ptLst>
  <dgm:cxnLst>
    <dgm:cxn modelId="{24833471-1E6D-4B03-89E2-9261837D0515}" type="presOf" srcId="{C0137AD1-EEB4-437C-A948-5BD639813229}" destId="{C544248F-C348-4032-BEAE-32E0BD175F5F}" srcOrd="0" destOrd="0" presId="urn:microsoft.com/office/officeart/2005/8/layout/vList5"/>
    <dgm:cxn modelId="{7F92B7C3-5DFE-444B-B262-4AD7889E6B62}" type="presOf" srcId="{69304501-644D-43B9-955D-A4309DF3368B}" destId="{2632DE54-6257-40C6-A566-19FECB8F7143}" srcOrd="0" destOrd="0" presId="urn:microsoft.com/office/officeart/2005/8/layout/vList5"/>
    <dgm:cxn modelId="{09C17EFD-408B-4DE8-8E75-C115849F49D3}" type="presOf" srcId="{507F16C0-A3FF-4F1B-AB63-52ED274E9376}" destId="{1D6489C0-626D-4EF0-8740-ADB57965BB02}" srcOrd="0" destOrd="0" presId="urn:microsoft.com/office/officeart/2005/8/layout/vList5"/>
    <dgm:cxn modelId="{D4A24B52-466A-4925-89B4-2CDF92DDCCF9}" type="presOf" srcId="{FF189F4B-3A91-40B2-8561-BEFFDA697771}" destId="{66225C6B-E284-4184-A05A-2BBC423351A3}" srcOrd="0" destOrd="0" presId="urn:microsoft.com/office/officeart/2005/8/layout/vList5"/>
    <dgm:cxn modelId="{817AFBD0-8597-42D6-BF7B-B014D98F29C3}" srcId="{34397446-0ACB-4295-A2A7-D497FA484E6A}" destId="{69304501-644D-43B9-955D-A4309DF3368B}" srcOrd="0" destOrd="0" parTransId="{FAC1F110-9E78-40F7-A2FE-8988B47238A7}" sibTransId="{E050D908-BE2B-43C7-9BD6-5D9098FC39A5}"/>
    <dgm:cxn modelId="{6A14D52E-C38F-45B3-8E30-D504BFFFF03B}" srcId="{34397446-0ACB-4295-A2A7-D497FA484E6A}" destId="{94B4ACC5-8A6F-445A-B6DA-F43C14DAAB87}" srcOrd="4" destOrd="0" parTransId="{4A1F6A9A-86E5-4CB8-BB99-6143EDA85708}" sibTransId="{4F83551F-EFBD-41AF-BB6A-0B370A3A88CF}"/>
    <dgm:cxn modelId="{0E71E10E-7692-44F9-82D1-DFE36EC26EEB}" type="presOf" srcId="{9F6FCE34-6579-45F3-806E-53A846CADB3A}" destId="{1D6489C0-626D-4EF0-8740-ADB57965BB02}" srcOrd="0" destOrd="1" presId="urn:microsoft.com/office/officeart/2005/8/layout/vList5"/>
    <dgm:cxn modelId="{5210A7E4-4CFD-476E-85A9-84755EC56460}" srcId="{85AD75D4-1E64-45D8-8B9B-3B26E315B62A}" destId="{9F6FCE34-6579-45F3-806E-53A846CADB3A}" srcOrd="1" destOrd="0" parTransId="{9102A5E8-8B06-43FC-884F-4CAE1111A0F7}" sibTransId="{25F47E34-5F20-4A3F-939D-291EF14CDC9B}"/>
    <dgm:cxn modelId="{C1F22F5E-3A29-42C0-BC73-B1262E0E209C}" type="presOf" srcId="{94B4ACC5-8A6F-445A-B6DA-F43C14DAAB87}" destId="{37E73105-EF42-4CED-AF56-562253FF43B5}" srcOrd="0" destOrd="0" presId="urn:microsoft.com/office/officeart/2005/8/layout/vList5"/>
    <dgm:cxn modelId="{43FB1DA8-190A-44BB-A63A-924F404A66E0}" srcId="{34397446-0ACB-4295-A2A7-D497FA484E6A}" destId="{E0F308DA-D9D1-4573-9F1B-D459387F2F82}" srcOrd="1" destOrd="0" parTransId="{22802C3D-5EDE-4286-BA63-0CDFF23D7914}" sibTransId="{2029BEE4-7FFC-4A80-919F-038BDB055389}"/>
    <dgm:cxn modelId="{CC026B2A-C65B-4049-919A-666C960A65DD}" type="presOf" srcId="{34397446-0ACB-4295-A2A7-D497FA484E6A}" destId="{FEE38888-94A3-436B-8E1C-6734375A1518}" srcOrd="0" destOrd="0" presId="urn:microsoft.com/office/officeart/2005/8/layout/vList5"/>
    <dgm:cxn modelId="{686C4215-FC5E-48D3-BAD4-9FA886B28EC8}" srcId="{34397446-0ACB-4295-A2A7-D497FA484E6A}" destId="{85AD75D4-1E64-45D8-8B9B-3B26E315B62A}" srcOrd="2" destOrd="0" parTransId="{5D54F1DA-D052-4A8A-BCFE-7C0E06E0C41A}" sibTransId="{66835FED-5DCB-4D91-95A5-68A03923622A}"/>
    <dgm:cxn modelId="{1EF5FF84-E449-4786-A907-C9465C455603}" type="presOf" srcId="{0329CBD0-BDCC-47E9-B914-E14BF5623894}" destId="{C544248F-C348-4032-BEAE-32E0BD175F5F}" srcOrd="0" destOrd="1" presId="urn:microsoft.com/office/officeart/2005/8/layout/vList5"/>
    <dgm:cxn modelId="{CFAC015E-9DE3-4141-91F3-622E1397987E}" type="presOf" srcId="{E0F308DA-D9D1-4573-9F1B-D459387F2F82}" destId="{E6E139E2-AD01-46BE-B26D-88552B2D91A2}" srcOrd="0" destOrd="0" presId="urn:microsoft.com/office/officeart/2005/8/layout/vList5"/>
    <dgm:cxn modelId="{52DE3847-2267-4127-8206-F4EFB631B5A6}" type="presOf" srcId="{85AD75D4-1E64-45D8-8B9B-3B26E315B62A}" destId="{7A77C156-5C92-448F-ABF1-39C98DA81D4C}" srcOrd="0" destOrd="0" presId="urn:microsoft.com/office/officeart/2005/8/layout/vList5"/>
    <dgm:cxn modelId="{7B2D58C0-7739-4AB7-948C-F73E37B2F67F}" srcId="{34397446-0ACB-4295-A2A7-D497FA484E6A}" destId="{FF189F4B-3A91-40B2-8561-BEFFDA697771}" srcOrd="3" destOrd="0" parTransId="{BF93FB7C-E988-4BEF-A445-EBCAB1F9EFC4}" sibTransId="{171B9BC4-65DE-49A8-86F4-DEC8CD030625}"/>
    <dgm:cxn modelId="{99E2777A-3AC7-4374-8264-ACD092AC51D6}" srcId="{69304501-644D-43B9-955D-A4309DF3368B}" destId="{0329CBD0-BDCC-47E9-B914-E14BF5623894}" srcOrd="1" destOrd="0" parTransId="{D9C1928E-1E57-47C4-85ED-525917CFF1C9}" sibTransId="{78313187-5016-4E5F-AC2E-3A87E18F0E04}"/>
    <dgm:cxn modelId="{F0A82BCF-73A5-42D7-A886-FF49F91B5586}" srcId="{85AD75D4-1E64-45D8-8B9B-3B26E315B62A}" destId="{507F16C0-A3FF-4F1B-AB63-52ED274E9376}" srcOrd="0" destOrd="0" parTransId="{9C9E61D6-E09F-42FB-AC12-AD9B6789AFC8}" sibTransId="{FFC9D92E-EBE3-477D-936B-51F8D180A3C2}"/>
    <dgm:cxn modelId="{4AED3F97-09D4-4895-9609-5EC003A617E1}" srcId="{69304501-644D-43B9-955D-A4309DF3368B}" destId="{C0137AD1-EEB4-437C-A948-5BD639813229}" srcOrd="0" destOrd="0" parTransId="{9A8832C4-F0CD-4F5E-8CB9-07118C205F45}" sibTransId="{B5CB51C0-91BC-4794-9E1A-3060F6816E8B}"/>
    <dgm:cxn modelId="{DEEA219F-AD74-40C0-96CA-1A780F63FB81}" type="presParOf" srcId="{FEE38888-94A3-436B-8E1C-6734375A1518}" destId="{445FAF75-4E0F-469E-A7E9-0779C3E9EF4D}" srcOrd="0" destOrd="0" presId="urn:microsoft.com/office/officeart/2005/8/layout/vList5"/>
    <dgm:cxn modelId="{93FE4A27-C858-4054-9B5C-ECA47071C5CF}" type="presParOf" srcId="{445FAF75-4E0F-469E-A7E9-0779C3E9EF4D}" destId="{2632DE54-6257-40C6-A566-19FECB8F7143}" srcOrd="0" destOrd="0" presId="urn:microsoft.com/office/officeart/2005/8/layout/vList5"/>
    <dgm:cxn modelId="{1D6DC853-720C-4CCC-9B07-9C6C6BE302E5}" type="presParOf" srcId="{445FAF75-4E0F-469E-A7E9-0779C3E9EF4D}" destId="{C544248F-C348-4032-BEAE-32E0BD175F5F}" srcOrd="1" destOrd="0" presId="urn:microsoft.com/office/officeart/2005/8/layout/vList5"/>
    <dgm:cxn modelId="{39E570AD-2779-43B9-B806-D49D75DEE539}" type="presParOf" srcId="{FEE38888-94A3-436B-8E1C-6734375A1518}" destId="{379D9AD5-C6CB-4DB8-8189-82F57B352CC3}" srcOrd="1" destOrd="0" presId="urn:microsoft.com/office/officeart/2005/8/layout/vList5"/>
    <dgm:cxn modelId="{7B4B644B-BC7C-4465-9B84-DA0E61A893CD}" type="presParOf" srcId="{FEE38888-94A3-436B-8E1C-6734375A1518}" destId="{0EE49F5C-8E31-42CD-88B4-18382B0791AF}" srcOrd="2" destOrd="0" presId="urn:microsoft.com/office/officeart/2005/8/layout/vList5"/>
    <dgm:cxn modelId="{3D3BAD95-1D43-4B77-B3CA-73C283FF8524}" type="presParOf" srcId="{0EE49F5C-8E31-42CD-88B4-18382B0791AF}" destId="{E6E139E2-AD01-46BE-B26D-88552B2D91A2}" srcOrd="0" destOrd="0" presId="urn:microsoft.com/office/officeart/2005/8/layout/vList5"/>
    <dgm:cxn modelId="{958487F1-78BF-4CA5-ADD8-41DB8C5C60EC}" type="presParOf" srcId="{FEE38888-94A3-436B-8E1C-6734375A1518}" destId="{0B99EBC8-FEFC-471F-9B21-CE311930BE34}" srcOrd="3" destOrd="0" presId="urn:microsoft.com/office/officeart/2005/8/layout/vList5"/>
    <dgm:cxn modelId="{800038FB-B8F1-40D4-B480-5E8B6BE9BC3D}" type="presParOf" srcId="{FEE38888-94A3-436B-8E1C-6734375A1518}" destId="{3BE7BC2F-B3E8-49AC-8799-46DE38AF03A7}" srcOrd="4" destOrd="0" presId="urn:microsoft.com/office/officeart/2005/8/layout/vList5"/>
    <dgm:cxn modelId="{F88A0ED9-A5FD-449F-9726-461992E12242}" type="presParOf" srcId="{3BE7BC2F-B3E8-49AC-8799-46DE38AF03A7}" destId="{7A77C156-5C92-448F-ABF1-39C98DA81D4C}" srcOrd="0" destOrd="0" presId="urn:microsoft.com/office/officeart/2005/8/layout/vList5"/>
    <dgm:cxn modelId="{A66C1D57-5E52-4973-B5A8-25E001F0E65B}" type="presParOf" srcId="{3BE7BC2F-B3E8-49AC-8799-46DE38AF03A7}" destId="{1D6489C0-626D-4EF0-8740-ADB57965BB02}" srcOrd="1" destOrd="0" presId="urn:microsoft.com/office/officeart/2005/8/layout/vList5"/>
    <dgm:cxn modelId="{C1EE1BC3-EFE8-41F4-BF51-281B8AF7863D}" type="presParOf" srcId="{FEE38888-94A3-436B-8E1C-6734375A1518}" destId="{0358E8FA-07F0-4C13-8111-8511336C6B1C}" srcOrd="5" destOrd="0" presId="urn:microsoft.com/office/officeart/2005/8/layout/vList5"/>
    <dgm:cxn modelId="{AD77E9C9-E684-48EA-AA59-1CB0A2575469}" type="presParOf" srcId="{FEE38888-94A3-436B-8E1C-6734375A1518}" destId="{276F4292-3F45-4955-B8C3-05699E9284DF}" srcOrd="6" destOrd="0" presId="urn:microsoft.com/office/officeart/2005/8/layout/vList5"/>
    <dgm:cxn modelId="{49104BBD-D8DA-4ECF-9EFC-61879BD35267}" type="presParOf" srcId="{276F4292-3F45-4955-B8C3-05699E9284DF}" destId="{66225C6B-E284-4184-A05A-2BBC423351A3}" srcOrd="0" destOrd="0" presId="urn:microsoft.com/office/officeart/2005/8/layout/vList5"/>
    <dgm:cxn modelId="{EF0D40D2-2ECD-4A84-AAE0-084DE990247F}" type="presParOf" srcId="{FEE38888-94A3-436B-8E1C-6734375A1518}" destId="{979735B0-3CF8-450A-89AB-B29929F646AC}" srcOrd="7" destOrd="0" presId="urn:microsoft.com/office/officeart/2005/8/layout/vList5"/>
    <dgm:cxn modelId="{5BEFAD50-8653-40A5-9B54-8A987EF1F8AB}" type="presParOf" srcId="{FEE38888-94A3-436B-8E1C-6734375A1518}" destId="{78A03D1F-4223-4BAE-ACAA-1005D86C78EB}" srcOrd="8" destOrd="0" presId="urn:microsoft.com/office/officeart/2005/8/layout/vList5"/>
    <dgm:cxn modelId="{F98D9B19-6BA9-4973-BE4D-99AB413D9782}" type="presParOf" srcId="{78A03D1F-4223-4BAE-ACAA-1005D86C78EB}" destId="{37E73105-EF42-4CED-AF56-562253FF43B5}"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44248F-C348-4032-BEAE-32E0BD175F5F}">
      <dsp:nvSpPr>
        <dsp:cNvPr id="0" name=""/>
        <dsp:cNvSpPr/>
      </dsp:nvSpPr>
      <dsp:spPr>
        <a:xfrm rot="5400000">
          <a:off x="5995632" y="-1958470"/>
          <a:ext cx="1054149" cy="5240655"/>
        </a:xfrm>
        <a:prstGeom prst="round2Same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bg1"/>
              </a:solidFill>
            </a:rPr>
            <a:t>Largest size,  slowest to move, Least Density</a:t>
          </a:r>
          <a:endParaRPr lang="en-US" sz="2100" kern="1200" dirty="0">
            <a:solidFill>
              <a:schemeClr val="bg1"/>
            </a:solidFill>
          </a:endParaRPr>
        </a:p>
        <a:p>
          <a:pPr marL="228600" lvl="1" indent="-228600" algn="l" defTabSz="933450">
            <a:lnSpc>
              <a:spcPct val="90000"/>
            </a:lnSpc>
            <a:spcBef>
              <a:spcPct val="0"/>
            </a:spcBef>
            <a:spcAft>
              <a:spcPct val="15000"/>
            </a:spcAft>
            <a:buChar char="••"/>
          </a:pPr>
          <a:r>
            <a:rPr lang="en-US" sz="2100" kern="1200" dirty="0" smtClean="0">
              <a:solidFill>
                <a:schemeClr val="bg1"/>
              </a:solidFill>
            </a:rPr>
            <a:t>Highest lipid                             Least Protein</a:t>
          </a:r>
          <a:endParaRPr lang="en-US" sz="2100" kern="1200" dirty="0">
            <a:solidFill>
              <a:schemeClr val="bg1"/>
            </a:solidFill>
          </a:endParaRPr>
        </a:p>
      </dsp:txBody>
      <dsp:txXfrm rot="5400000">
        <a:off x="5995632" y="-1958470"/>
        <a:ext cx="1054149" cy="5240655"/>
      </dsp:txXfrm>
    </dsp:sp>
    <dsp:sp modelId="{2632DE54-6257-40C6-A566-19FECB8F7143}">
      <dsp:nvSpPr>
        <dsp:cNvPr id="0" name=""/>
        <dsp:cNvSpPr/>
      </dsp:nvSpPr>
      <dsp:spPr>
        <a:xfrm>
          <a:off x="964" y="3013"/>
          <a:ext cx="3901415" cy="1317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Agency FB" pitchFamily="34" charset="0"/>
            </a:rPr>
            <a:t>Chylomicrons :</a:t>
          </a:r>
        </a:p>
        <a:p>
          <a:pPr lvl="0" algn="ctr" defTabSz="1422400">
            <a:lnSpc>
              <a:spcPct val="90000"/>
            </a:lnSpc>
            <a:spcBef>
              <a:spcPct val="0"/>
            </a:spcBef>
            <a:spcAft>
              <a:spcPct val="35000"/>
            </a:spcAft>
          </a:pPr>
          <a:r>
            <a:rPr lang="en-US" sz="3200" kern="1200" dirty="0" smtClean="0">
              <a:latin typeface="Agency FB" pitchFamily="34" charset="0"/>
            </a:rPr>
            <a:t>Exogenous TAG</a:t>
          </a:r>
          <a:endParaRPr lang="en-US" sz="3200" kern="1200" dirty="0"/>
        </a:p>
      </dsp:txBody>
      <dsp:txXfrm>
        <a:off x="964" y="3013"/>
        <a:ext cx="3901415" cy="1317687"/>
      </dsp:txXfrm>
    </dsp:sp>
    <dsp:sp modelId="{E6E139E2-AD01-46BE-B26D-88552B2D91A2}">
      <dsp:nvSpPr>
        <dsp:cNvPr id="0" name=""/>
        <dsp:cNvSpPr/>
      </dsp:nvSpPr>
      <dsp:spPr>
        <a:xfrm>
          <a:off x="964" y="1374093"/>
          <a:ext cx="3615888" cy="1317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baseline="0" dirty="0" smtClean="0">
              <a:latin typeface="Agency FB" pitchFamily="34" charset="0"/>
            </a:rPr>
            <a:t>  (VLDL):</a:t>
          </a:r>
        </a:p>
        <a:p>
          <a:pPr lvl="0" algn="ctr" defTabSz="1422400">
            <a:lnSpc>
              <a:spcPct val="90000"/>
            </a:lnSpc>
            <a:spcBef>
              <a:spcPct val="0"/>
            </a:spcBef>
            <a:spcAft>
              <a:spcPct val="35000"/>
            </a:spcAft>
          </a:pPr>
          <a:r>
            <a:rPr lang="en-US" sz="3200" kern="1200" baseline="0" dirty="0" smtClean="0">
              <a:latin typeface="Agency FB" pitchFamily="34" charset="0"/>
            </a:rPr>
            <a:t>Endogenous TAG </a:t>
          </a:r>
          <a:endParaRPr lang="en-US" sz="3200" kern="1200" dirty="0"/>
        </a:p>
      </dsp:txBody>
      <dsp:txXfrm>
        <a:off x="964" y="1374093"/>
        <a:ext cx="3615888" cy="1317687"/>
      </dsp:txXfrm>
    </dsp:sp>
    <dsp:sp modelId="{1D6489C0-626D-4EF0-8740-ADB57965BB02}">
      <dsp:nvSpPr>
        <dsp:cNvPr id="0" name=""/>
        <dsp:cNvSpPr/>
      </dsp:nvSpPr>
      <dsp:spPr>
        <a:xfrm rot="5400000">
          <a:off x="4859171" y="3239798"/>
          <a:ext cx="1054149" cy="5852160"/>
        </a:xfrm>
        <a:prstGeom prst="round2Same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bg1"/>
              </a:solidFill>
            </a:rPr>
            <a:t>Smallest size,  Fastest to move,  Highest density</a:t>
          </a:r>
          <a:endParaRPr lang="en-US" sz="2100" kern="1200" dirty="0">
            <a:solidFill>
              <a:schemeClr val="bg1"/>
            </a:solidFill>
          </a:endParaRPr>
        </a:p>
        <a:p>
          <a:pPr marL="228600" lvl="1" indent="-228600" algn="l" defTabSz="933450">
            <a:lnSpc>
              <a:spcPct val="90000"/>
            </a:lnSpc>
            <a:spcBef>
              <a:spcPct val="0"/>
            </a:spcBef>
            <a:spcAft>
              <a:spcPct val="15000"/>
            </a:spcAft>
            <a:buChar char="••"/>
          </a:pPr>
          <a:r>
            <a:rPr lang="en-US" sz="2100" kern="1200" dirty="0" smtClean="0">
              <a:solidFill>
                <a:schemeClr val="bg1"/>
              </a:solidFill>
            </a:rPr>
            <a:t>Lowest lipid		            Highest Protein</a:t>
          </a:r>
          <a:endParaRPr lang="en-US" sz="2100" kern="1200" dirty="0">
            <a:solidFill>
              <a:schemeClr val="bg1"/>
            </a:solidFill>
          </a:endParaRPr>
        </a:p>
      </dsp:txBody>
      <dsp:txXfrm rot="5400000">
        <a:off x="4859171" y="3239798"/>
        <a:ext cx="1054149" cy="5852160"/>
      </dsp:txXfrm>
    </dsp:sp>
    <dsp:sp modelId="{7A77C156-5C92-448F-ABF1-39C98DA81D4C}">
      <dsp:nvSpPr>
        <dsp:cNvPr id="0" name=""/>
        <dsp:cNvSpPr/>
      </dsp:nvSpPr>
      <dsp:spPr>
        <a:xfrm>
          <a:off x="964" y="2770156"/>
          <a:ext cx="3259448" cy="1317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baseline="0" dirty="0" smtClean="0">
              <a:latin typeface="Agency FB" pitchFamily="34" charset="0"/>
            </a:rPr>
            <a:t>(LDL): </a:t>
          </a:r>
        </a:p>
        <a:p>
          <a:pPr lvl="0" algn="ctr" defTabSz="1422400">
            <a:lnSpc>
              <a:spcPct val="90000"/>
            </a:lnSpc>
            <a:spcBef>
              <a:spcPct val="0"/>
            </a:spcBef>
            <a:spcAft>
              <a:spcPct val="35000"/>
            </a:spcAft>
          </a:pPr>
          <a:r>
            <a:rPr lang="en-US" sz="3200" kern="1200" baseline="0" dirty="0" smtClean="0">
              <a:latin typeface="Agency FB" pitchFamily="34" charset="0"/>
            </a:rPr>
            <a:t>Bad Cholesterol</a:t>
          </a:r>
          <a:endParaRPr lang="en-US" sz="3200" kern="1200" dirty="0"/>
        </a:p>
      </dsp:txBody>
      <dsp:txXfrm>
        <a:off x="964" y="2770156"/>
        <a:ext cx="3259448" cy="1317687"/>
      </dsp:txXfrm>
    </dsp:sp>
    <dsp:sp modelId="{66225C6B-E284-4184-A05A-2BBC423351A3}">
      <dsp:nvSpPr>
        <dsp:cNvPr id="0" name=""/>
        <dsp:cNvSpPr/>
      </dsp:nvSpPr>
      <dsp:spPr>
        <a:xfrm>
          <a:off x="964" y="4153727"/>
          <a:ext cx="3141337" cy="1317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baseline="0" dirty="0" smtClean="0">
              <a:latin typeface="Agency FB" pitchFamily="34" charset="0"/>
            </a:rPr>
            <a:t>(IDL) </a:t>
          </a:r>
          <a:endParaRPr lang="en-US" sz="3200" kern="1200" dirty="0">
            <a:latin typeface="Agency FB" pitchFamily="34" charset="0"/>
          </a:endParaRPr>
        </a:p>
      </dsp:txBody>
      <dsp:txXfrm>
        <a:off x="964" y="4153727"/>
        <a:ext cx="3141337" cy="1317687"/>
      </dsp:txXfrm>
    </dsp:sp>
    <dsp:sp modelId="{37E73105-EF42-4CED-AF56-562253FF43B5}">
      <dsp:nvSpPr>
        <dsp:cNvPr id="0" name=""/>
        <dsp:cNvSpPr/>
      </dsp:nvSpPr>
      <dsp:spPr>
        <a:xfrm>
          <a:off x="964" y="5537299"/>
          <a:ext cx="2682224" cy="1317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baseline="0" dirty="0" smtClean="0">
              <a:latin typeface="Agency FB" pitchFamily="34" charset="0"/>
            </a:rPr>
            <a:t>(HDL):</a:t>
          </a:r>
        </a:p>
        <a:p>
          <a:pPr lvl="0" algn="ctr" defTabSz="1422400">
            <a:lnSpc>
              <a:spcPct val="90000"/>
            </a:lnSpc>
            <a:spcBef>
              <a:spcPct val="0"/>
            </a:spcBef>
            <a:spcAft>
              <a:spcPct val="35000"/>
            </a:spcAft>
          </a:pPr>
          <a:r>
            <a:rPr lang="en-US" sz="3200" kern="1200" baseline="0" dirty="0" smtClean="0">
              <a:latin typeface="Agency FB" pitchFamily="34" charset="0"/>
            </a:rPr>
            <a:t>Good Cholesterol</a:t>
          </a:r>
          <a:endParaRPr lang="en-US" sz="3200" kern="1200" dirty="0">
            <a:latin typeface="Agency FB" pitchFamily="34" charset="0"/>
          </a:endParaRPr>
        </a:p>
      </dsp:txBody>
      <dsp:txXfrm>
        <a:off x="964" y="5537299"/>
        <a:ext cx="2682224" cy="13176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AAFCE7-6CF1-4A99-B67D-EDEBE0D95CEF}" type="datetimeFigureOut">
              <a:rPr lang="en-US" smtClean="0"/>
              <a:pPr/>
              <a:t>8/15/2020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BD70D-B873-41AE-9632-BEA1DA17878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DA0021E-717B-4EA1-8CD4-76513799B586}" type="slidenum">
              <a:rPr lang="en-US"/>
              <a:pPr/>
              <a:t>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Fatty acids are absorbed by the apical </a:t>
            </a:r>
            <a:r>
              <a:rPr lang="en-US" dirty="0" err="1" smtClean="0"/>
              <a:t>microvilli</a:t>
            </a:r>
            <a:r>
              <a:rPr lang="en-US" dirty="0" smtClean="0"/>
              <a:t> of </a:t>
            </a:r>
            <a:r>
              <a:rPr lang="en-US" dirty="0" err="1" smtClean="0"/>
              <a:t>muscosal</a:t>
            </a:r>
            <a:r>
              <a:rPr lang="en-US" dirty="0" smtClean="0"/>
              <a:t> cells and </a:t>
            </a:r>
            <a:r>
              <a:rPr lang="en-US" dirty="0" err="1" smtClean="0"/>
              <a:t>resterified</a:t>
            </a:r>
            <a:r>
              <a:rPr lang="en-US" dirty="0" smtClean="0"/>
              <a:t> in the </a:t>
            </a:r>
            <a:r>
              <a:rPr lang="en-US" dirty="0" err="1" smtClean="0"/>
              <a:t>enterocyte</a:t>
            </a:r>
            <a:r>
              <a:rPr lang="en-US" dirty="0" smtClean="0"/>
              <a:t> (2 </a:t>
            </a:r>
            <a:r>
              <a:rPr lang="en-US" dirty="0" err="1" smtClean="0"/>
              <a:t>monoacylglyercol</a:t>
            </a:r>
            <a:r>
              <a:rPr lang="en-US" dirty="0" smtClean="0"/>
              <a:t> pathway).  Apo B48 is the structural protein of the </a:t>
            </a:r>
            <a:r>
              <a:rPr lang="en-US" dirty="0" err="1" smtClean="0"/>
              <a:t>chylomicron</a:t>
            </a:r>
            <a:r>
              <a:rPr lang="en-US" dirty="0" smtClean="0"/>
              <a:t> and contain the majority of cholesterol (as </a:t>
            </a:r>
            <a:r>
              <a:rPr lang="en-US" dirty="0" err="1" smtClean="0"/>
              <a:t>cholesteryl</a:t>
            </a:r>
            <a:r>
              <a:rPr lang="en-US" dirty="0" smtClean="0"/>
              <a:t> ester) found in </a:t>
            </a:r>
            <a:r>
              <a:rPr lang="en-US" dirty="0" err="1" smtClean="0"/>
              <a:t>chylomicrons</a:t>
            </a:r>
            <a:r>
              <a:rPr lang="en-US" dirty="0" smtClean="0"/>
              <a:t>.  </a:t>
            </a:r>
            <a:r>
              <a:rPr lang="en-US" dirty="0" err="1" smtClean="0"/>
              <a:t>Reesterfied</a:t>
            </a:r>
            <a:r>
              <a:rPr lang="en-US" dirty="0" smtClean="0"/>
              <a:t> TG are added to the </a:t>
            </a:r>
            <a:r>
              <a:rPr lang="en-US" dirty="0" err="1" smtClean="0"/>
              <a:t>chylomicron</a:t>
            </a:r>
            <a:r>
              <a:rPr lang="en-US" dirty="0" smtClean="0"/>
              <a:t> </a:t>
            </a:r>
            <a:r>
              <a:rPr lang="en-US" dirty="0" err="1" smtClean="0"/>
              <a:t>percurors</a:t>
            </a:r>
            <a:r>
              <a:rPr lang="en-US" dirty="0" smtClean="0"/>
              <a:t> via the action of a TG transfer protein.  Apo B48 is then added. Apo CII is also added.  This </a:t>
            </a:r>
            <a:r>
              <a:rPr lang="en-US" dirty="0" err="1" smtClean="0"/>
              <a:t>apoliprotein</a:t>
            </a:r>
            <a:r>
              <a:rPr lang="en-US" dirty="0" smtClean="0"/>
              <a:t> activates LPL activity.  Nascent </a:t>
            </a:r>
            <a:r>
              <a:rPr lang="en-US" dirty="0" err="1" smtClean="0"/>
              <a:t>cylomicrons</a:t>
            </a:r>
            <a:r>
              <a:rPr lang="en-US" dirty="0" smtClean="0"/>
              <a:t> are assembled in the </a:t>
            </a:r>
            <a:r>
              <a:rPr lang="en-US" dirty="0" err="1" smtClean="0"/>
              <a:t>golgi</a:t>
            </a:r>
            <a:r>
              <a:rPr lang="en-US" dirty="0" smtClean="0"/>
              <a:t> apparatus and released from the </a:t>
            </a:r>
            <a:r>
              <a:rPr lang="en-US" dirty="0" err="1" smtClean="0"/>
              <a:t>enterocyte</a:t>
            </a:r>
            <a:r>
              <a:rPr lang="en-US" dirty="0" smtClean="0"/>
              <a:t> to enter the lymphatic system.  Eventually </a:t>
            </a:r>
            <a:r>
              <a:rPr lang="en-US" dirty="0" err="1" smtClean="0"/>
              <a:t>chlyomicrons</a:t>
            </a:r>
            <a:r>
              <a:rPr lang="en-US" dirty="0" smtClean="0"/>
              <a:t> enter the plasma via the left thoracic lymph duct. </a:t>
            </a:r>
          </a:p>
          <a:p>
            <a:pPr eaLnBrk="1" hangingPunct="1"/>
            <a:r>
              <a:rPr lang="en-US" dirty="0" smtClean="0"/>
              <a:t>Triglycerides and cholesterol esters are concentrated in the core of the </a:t>
            </a:r>
            <a:r>
              <a:rPr lang="en-US" dirty="0" err="1" smtClean="0"/>
              <a:t>chylomicron</a:t>
            </a:r>
            <a:r>
              <a:rPr lang="en-US" dirty="0"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99B17B2-4FC9-43B7-8466-AFFBF98F2D66}" type="slidenum">
              <a:rPr lang="en-US"/>
              <a:pPr/>
              <a:t>10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Our chylomicron is destined for the liver.  However on its journey this particle will encounter lipoprotein lipase which will hydrolyze TG present in the chylomicron.  This will result in an overall reduction in the size of the chylomicron as TG is removed.  CII is required for LPL activation. As the CM loses TG CII will then disassociate from the particle and LPL activity will no longer be supported. This particle is now called a chylomicron remnant and is destined for the liver.</a:t>
            </a:r>
          </a:p>
          <a:p>
            <a:pPr eaLnBrk="1" hangingPunct="1"/>
            <a:r>
              <a:rPr lang="en-US" smtClean="0"/>
              <a:t>Insulin High in Fed State</a:t>
            </a:r>
          </a:p>
          <a:p>
            <a:pPr eaLnBrk="1" hangingPunct="1"/>
            <a:r>
              <a:rPr lang="en-US" smtClean="0"/>
              <a:t>Fed state – Chylomicron synthesis is high. LPL activity is high. Storage of FFA as TG in adipose is high.</a:t>
            </a:r>
          </a:p>
          <a:p>
            <a:pPr eaLnBrk="1" hangingPunct="1"/>
            <a:r>
              <a:rPr lang="en-US" smtClean="0"/>
              <a:t>Fasted state- Chylomicron synthesis is low. LPL activity in adipose is low while LPL activity in heart and other muscles remains steady.  In addition LPL on surface of heart has a higher affinity (lower Km) for lipoprotein substrates.  Therefore TG hydrolysis by the heart is determined by  lipoprotein lipase levels (not the concentration of circulating lipoproteins).  Heart LPL is saturated, even at low levels of circulating lipoproteins (fasted state). This ensures that the heart has preference for energy.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4FE807C-F24A-4B64-9592-46572FAE3AE1}" type="datetime1">
              <a:rPr lang="en-US" smtClean="0"/>
              <a:pPr/>
              <a:t>8/15/2020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1642FC-B37F-460C-B806-7873DAE89DDF}"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CA21CE0-4566-4F94-B857-5B9B7F9D942C}" type="datetime1">
              <a:rPr lang="en-US" smtClean="0"/>
              <a:pPr/>
              <a:t>8/15/2020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1642FC-B37F-460C-B806-7873DAE89DDF}"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A5AFDE7-1110-4369-8808-E4EBBFC7BF76}" type="datetime1">
              <a:rPr lang="en-US" smtClean="0"/>
              <a:pPr/>
              <a:t>8/15/2020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1642FC-B37F-460C-B806-7873DAE89DDF}"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372BDEF-BA78-44E4-84E9-2E5E5A36D741}" type="datetime1">
              <a:rPr lang="en-US" smtClean="0"/>
              <a:pPr/>
              <a:t>8/15/2020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1642FC-B37F-460C-B806-7873DAE89DDF}"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400CD-5792-4EF7-99AA-69F8D2BE8DAF}" type="datetime1">
              <a:rPr lang="en-US" smtClean="0"/>
              <a:pPr/>
              <a:t>8/15/2020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1642FC-B37F-460C-B806-7873DAE89DDF}"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B252027-678A-4BF5-9C71-FE0371337E0C}" type="datetime1">
              <a:rPr lang="en-US" smtClean="0"/>
              <a:pPr/>
              <a:t>8/15/2020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B1642FC-B37F-460C-B806-7873DAE89DDF}"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DD0195C-4D65-4CFD-8712-E9D94BD686A6}" type="datetime1">
              <a:rPr lang="en-US" smtClean="0"/>
              <a:pPr/>
              <a:t>8/15/2020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B1642FC-B37F-460C-B806-7873DAE89DDF}"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37B4F35-129A-474C-854F-C5A8D9A3DF05}" type="datetime1">
              <a:rPr lang="en-US" smtClean="0"/>
              <a:pPr/>
              <a:t>8/15/2020</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B1642FC-B37F-460C-B806-7873DAE89DDF}"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48E02-3AF2-462B-B5BE-96016A7064B7}" type="datetime1">
              <a:rPr lang="en-US" smtClean="0"/>
              <a:pPr/>
              <a:t>8/15/2020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B1642FC-B37F-460C-B806-7873DAE89DDF}"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20C33-508E-46C9-832C-B1E9D66AEB54}" type="datetime1">
              <a:rPr lang="en-US" smtClean="0"/>
              <a:pPr/>
              <a:t>8/15/2020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B1642FC-B37F-460C-B806-7873DAE89DDF}"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9033D-A79A-401B-97FA-BEB4F976845A}" type="datetime1">
              <a:rPr lang="en-US" smtClean="0"/>
              <a:pPr/>
              <a:t>8/15/2020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B1642FC-B37F-460C-B806-7873DAE89DDF}"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F975F-BF45-467C-B88B-E899C0169639}" type="datetime1">
              <a:rPr lang="en-US" smtClean="0"/>
              <a:pPr/>
              <a:t>8/15/2020</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642FC-B37F-460C-B806-7873DAE89DDF}"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direct.com/science/journal/00223476" TargetMode="External"/><Relationship Id="rId2" Type="http://schemas.openxmlformats.org/officeDocument/2006/relationships/hyperlink" Target="http://www.sciencedirect.com/science/article/pii/S0022347605815951" TargetMode="External"/><Relationship Id="rId1" Type="http://schemas.openxmlformats.org/officeDocument/2006/relationships/slideLayout" Target="../slideLayouts/slideLayout2.xml"/><Relationship Id="rId4" Type="http://schemas.openxmlformats.org/officeDocument/2006/relationships/hyperlink" Target="http://www.sciencedirect.com/science/journal/00223476/116/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solidFill>
                  <a:srgbClr val="FF0000"/>
                </a:solidFill>
              </a:rPr>
              <a:t>LIPOPROTEINS </a:t>
            </a:r>
            <a:endParaRPr lang="en-US" sz="6600" b="1" dirty="0">
              <a:solidFill>
                <a:srgbClr val="FF0000"/>
              </a:solidFill>
            </a:endParaRPr>
          </a:p>
        </p:txBody>
      </p:sp>
      <p:sp>
        <p:nvSpPr>
          <p:cNvPr id="3" name="Subtitle 2"/>
          <p:cNvSpPr>
            <a:spLocks noGrp="1"/>
          </p:cNvSpPr>
          <p:nvPr>
            <p:ph type="subTitle" idx="1"/>
          </p:nvPr>
        </p:nvSpPr>
        <p:spPr/>
        <p:txBody>
          <a:bodyPr/>
          <a:lstStyle/>
          <a:p>
            <a:r>
              <a:rPr lang="en-US" dirty="0" smtClean="0"/>
              <a:t>DR. TEJAS SHAH</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6"/>
          <p:cNvSpPr>
            <a:spLocks noChangeArrowheads="1"/>
          </p:cNvSpPr>
          <p:nvPr/>
        </p:nvSpPr>
        <p:spPr bwMode="auto">
          <a:xfrm>
            <a:off x="1828800" y="990600"/>
            <a:ext cx="1447800" cy="1371600"/>
          </a:xfrm>
          <a:prstGeom prst="ellipse">
            <a:avLst/>
          </a:prstGeom>
          <a:solidFill>
            <a:schemeClr val="folHlink"/>
          </a:solidFill>
          <a:ln w="9525">
            <a:solidFill>
              <a:schemeClr val="tx1"/>
            </a:solidFill>
            <a:round/>
            <a:headEnd/>
            <a:tailEnd/>
          </a:ln>
        </p:spPr>
        <p:txBody>
          <a:bodyPr wrap="none" anchor="ctr"/>
          <a:lstStyle/>
          <a:p>
            <a:pPr algn="ctr"/>
            <a:r>
              <a:rPr lang="en-US" dirty="0"/>
              <a:t>TG/CE</a:t>
            </a:r>
          </a:p>
        </p:txBody>
      </p:sp>
      <p:sp>
        <p:nvSpPr>
          <p:cNvPr id="13315" name="Oval 7"/>
          <p:cNvSpPr>
            <a:spLocks noChangeArrowheads="1"/>
          </p:cNvSpPr>
          <p:nvPr/>
        </p:nvSpPr>
        <p:spPr bwMode="auto">
          <a:xfrm>
            <a:off x="1905000" y="609600"/>
            <a:ext cx="609600" cy="609600"/>
          </a:xfrm>
          <a:prstGeom prst="ellipse">
            <a:avLst/>
          </a:prstGeom>
          <a:solidFill>
            <a:schemeClr val="accent1"/>
          </a:solidFill>
          <a:ln w="9525">
            <a:solidFill>
              <a:schemeClr val="tx1"/>
            </a:solidFill>
            <a:round/>
            <a:headEnd/>
            <a:tailEnd/>
          </a:ln>
        </p:spPr>
        <p:txBody>
          <a:bodyPr wrap="none" anchor="ctr"/>
          <a:lstStyle/>
          <a:p>
            <a:pPr algn="ctr"/>
            <a:r>
              <a:rPr lang="en-US"/>
              <a:t>B48</a:t>
            </a:r>
          </a:p>
        </p:txBody>
      </p:sp>
      <p:sp>
        <p:nvSpPr>
          <p:cNvPr id="13316" name="Freeform 9"/>
          <p:cNvSpPr>
            <a:spLocks/>
          </p:cNvSpPr>
          <p:nvPr/>
        </p:nvSpPr>
        <p:spPr bwMode="auto">
          <a:xfrm>
            <a:off x="-261938" y="2122488"/>
            <a:ext cx="8491538" cy="4837112"/>
          </a:xfrm>
          <a:custGeom>
            <a:avLst/>
            <a:gdLst>
              <a:gd name="T0" fmla="*/ 0 w 5349"/>
              <a:gd name="T1" fmla="*/ 0 h 3047"/>
              <a:gd name="T2" fmla="*/ 31 w 5349"/>
              <a:gd name="T3" fmla="*/ 62 h 3047"/>
              <a:gd name="T4" fmla="*/ 83 w 5349"/>
              <a:gd name="T5" fmla="*/ 103 h 3047"/>
              <a:gd name="T6" fmla="*/ 175 w 5349"/>
              <a:gd name="T7" fmla="*/ 196 h 3047"/>
              <a:gd name="T8" fmla="*/ 268 w 5349"/>
              <a:gd name="T9" fmla="*/ 329 h 3047"/>
              <a:gd name="T10" fmla="*/ 535 w 5349"/>
              <a:gd name="T11" fmla="*/ 586 h 3047"/>
              <a:gd name="T12" fmla="*/ 720 w 5349"/>
              <a:gd name="T13" fmla="*/ 700 h 3047"/>
              <a:gd name="T14" fmla="*/ 813 w 5349"/>
              <a:gd name="T15" fmla="*/ 730 h 3047"/>
              <a:gd name="T16" fmla="*/ 844 w 5349"/>
              <a:gd name="T17" fmla="*/ 741 h 3047"/>
              <a:gd name="T18" fmla="*/ 875 w 5349"/>
              <a:gd name="T19" fmla="*/ 751 h 3047"/>
              <a:gd name="T20" fmla="*/ 1008 w 5349"/>
              <a:gd name="T21" fmla="*/ 802 h 3047"/>
              <a:gd name="T22" fmla="*/ 1039 w 5349"/>
              <a:gd name="T23" fmla="*/ 823 h 3047"/>
              <a:gd name="T24" fmla="*/ 1070 w 5349"/>
              <a:gd name="T25" fmla="*/ 833 h 3047"/>
              <a:gd name="T26" fmla="*/ 1132 w 5349"/>
              <a:gd name="T27" fmla="*/ 874 h 3047"/>
              <a:gd name="T28" fmla="*/ 1286 w 5349"/>
              <a:gd name="T29" fmla="*/ 926 h 3047"/>
              <a:gd name="T30" fmla="*/ 1348 w 5349"/>
              <a:gd name="T31" fmla="*/ 957 h 3047"/>
              <a:gd name="T32" fmla="*/ 1399 w 5349"/>
              <a:gd name="T33" fmla="*/ 1008 h 3047"/>
              <a:gd name="T34" fmla="*/ 1420 w 5349"/>
              <a:gd name="T35" fmla="*/ 1039 h 3047"/>
              <a:gd name="T36" fmla="*/ 1554 w 5349"/>
              <a:gd name="T37" fmla="*/ 1121 h 3047"/>
              <a:gd name="T38" fmla="*/ 1770 w 5349"/>
              <a:gd name="T39" fmla="*/ 1183 h 3047"/>
              <a:gd name="T40" fmla="*/ 1965 w 5349"/>
              <a:gd name="T41" fmla="*/ 1224 h 3047"/>
              <a:gd name="T42" fmla="*/ 2037 w 5349"/>
              <a:gd name="T43" fmla="*/ 1265 h 3047"/>
              <a:gd name="T44" fmla="*/ 2109 w 5349"/>
              <a:gd name="T45" fmla="*/ 1368 h 3047"/>
              <a:gd name="T46" fmla="*/ 2459 w 5349"/>
              <a:gd name="T47" fmla="*/ 1461 h 3047"/>
              <a:gd name="T48" fmla="*/ 2531 w 5349"/>
              <a:gd name="T49" fmla="*/ 1481 h 3047"/>
              <a:gd name="T50" fmla="*/ 2572 w 5349"/>
              <a:gd name="T51" fmla="*/ 1512 h 3047"/>
              <a:gd name="T52" fmla="*/ 2736 w 5349"/>
              <a:gd name="T53" fmla="*/ 1584 h 3047"/>
              <a:gd name="T54" fmla="*/ 2850 w 5349"/>
              <a:gd name="T55" fmla="*/ 1625 h 3047"/>
              <a:gd name="T56" fmla="*/ 2932 w 5349"/>
              <a:gd name="T57" fmla="*/ 1646 h 3047"/>
              <a:gd name="T58" fmla="*/ 3055 w 5349"/>
              <a:gd name="T59" fmla="*/ 1708 h 3047"/>
              <a:gd name="T60" fmla="*/ 3148 w 5349"/>
              <a:gd name="T61" fmla="*/ 1769 h 3047"/>
              <a:gd name="T62" fmla="*/ 3282 w 5349"/>
              <a:gd name="T63" fmla="*/ 1852 h 3047"/>
              <a:gd name="T64" fmla="*/ 3374 w 5349"/>
              <a:gd name="T65" fmla="*/ 1903 h 3047"/>
              <a:gd name="T66" fmla="*/ 3405 w 5349"/>
              <a:gd name="T67" fmla="*/ 1924 h 3047"/>
              <a:gd name="T68" fmla="*/ 3467 w 5349"/>
              <a:gd name="T69" fmla="*/ 1944 h 3047"/>
              <a:gd name="T70" fmla="*/ 3631 w 5349"/>
              <a:gd name="T71" fmla="*/ 2026 h 3047"/>
              <a:gd name="T72" fmla="*/ 3693 w 5349"/>
              <a:gd name="T73" fmla="*/ 2047 h 3047"/>
              <a:gd name="T74" fmla="*/ 3724 w 5349"/>
              <a:gd name="T75" fmla="*/ 2057 h 3047"/>
              <a:gd name="T76" fmla="*/ 3878 w 5349"/>
              <a:gd name="T77" fmla="*/ 2242 h 3047"/>
              <a:gd name="T78" fmla="*/ 4012 w 5349"/>
              <a:gd name="T79" fmla="*/ 2304 h 3047"/>
              <a:gd name="T80" fmla="*/ 4187 w 5349"/>
              <a:gd name="T81" fmla="*/ 2407 h 3047"/>
              <a:gd name="T82" fmla="*/ 4300 w 5349"/>
              <a:gd name="T83" fmla="*/ 2458 h 3047"/>
              <a:gd name="T84" fmla="*/ 4732 w 5349"/>
              <a:gd name="T85" fmla="*/ 2736 h 3047"/>
              <a:gd name="T86" fmla="*/ 5061 w 5349"/>
              <a:gd name="T87" fmla="*/ 2942 h 3047"/>
              <a:gd name="T88" fmla="*/ 5215 w 5349"/>
              <a:gd name="T89" fmla="*/ 2993 h 3047"/>
              <a:gd name="T90" fmla="*/ 5277 w 5349"/>
              <a:gd name="T91" fmla="*/ 3014 h 3047"/>
              <a:gd name="T92" fmla="*/ 5308 w 5349"/>
              <a:gd name="T93" fmla="*/ 3024 h 3047"/>
              <a:gd name="T94" fmla="*/ 5349 w 5349"/>
              <a:gd name="T95" fmla="*/ 3045 h 30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49"/>
              <a:gd name="T145" fmla="*/ 0 h 3047"/>
              <a:gd name="T146" fmla="*/ 5349 w 5349"/>
              <a:gd name="T147" fmla="*/ 3047 h 30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49" h="3047">
                <a:moveTo>
                  <a:pt x="0" y="0"/>
                </a:moveTo>
                <a:cubicBezTo>
                  <a:pt x="13" y="19"/>
                  <a:pt x="16" y="44"/>
                  <a:pt x="31" y="62"/>
                </a:cubicBezTo>
                <a:cubicBezTo>
                  <a:pt x="45" y="79"/>
                  <a:pt x="66" y="89"/>
                  <a:pt x="83" y="103"/>
                </a:cubicBezTo>
                <a:cubicBezTo>
                  <a:pt x="118" y="133"/>
                  <a:pt x="136" y="170"/>
                  <a:pt x="175" y="196"/>
                </a:cubicBezTo>
                <a:cubicBezTo>
                  <a:pt x="194" y="247"/>
                  <a:pt x="239" y="283"/>
                  <a:pt x="268" y="329"/>
                </a:cubicBezTo>
                <a:cubicBezTo>
                  <a:pt x="336" y="438"/>
                  <a:pt x="405" y="544"/>
                  <a:pt x="535" y="586"/>
                </a:cubicBezTo>
                <a:cubicBezTo>
                  <a:pt x="593" y="625"/>
                  <a:pt x="653" y="677"/>
                  <a:pt x="720" y="700"/>
                </a:cubicBezTo>
                <a:cubicBezTo>
                  <a:pt x="751" y="710"/>
                  <a:pt x="782" y="720"/>
                  <a:pt x="813" y="730"/>
                </a:cubicBezTo>
                <a:cubicBezTo>
                  <a:pt x="823" y="734"/>
                  <a:pt x="834" y="737"/>
                  <a:pt x="844" y="741"/>
                </a:cubicBezTo>
                <a:cubicBezTo>
                  <a:pt x="854" y="744"/>
                  <a:pt x="875" y="751"/>
                  <a:pt x="875" y="751"/>
                </a:cubicBezTo>
                <a:cubicBezTo>
                  <a:pt x="917" y="780"/>
                  <a:pt x="960" y="786"/>
                  <a:pt x="1008" y="802"/>
                </a:cubicBezTo>
                <a:cubicBezTo>
                  <a:pt x="1018" y="809"/>
                  <a:pt x="1028" y="817"/>
                  <a:pt x="1039" y="823"/>
                </a:cubicBezTo>
                <a:cubicBezTo>
                  <a:pt x="1049" y="828"/>
                  <a:pt x="1060" y="828"/>
                  <a:pt x="1070" y="833"/>
                </a:cubicBezTo>
                <a:cubicBezTo>
                  <a:pt x="1092" y="845"/>
                  <a:pt x="1111" y="860"/>
                  <a:pt x="1132" y="874"/>
                </a:cubicBezTo>
                <a:cubicBezTo>
                  <a:pt x="1161" y="893"/>
                  <a:pt x="1248" y="914"/>
                  <a:pt x="1286" y="926"/>
                </a:cubicBezTo>
                <a:cubicBezTo>
                  <a:pt x="1308" y="933"/>
                  <a:pt x="1326" y="949"/>
                  <a:pt x="1348" y="957"/>
                </a:cubicBezTo>
                <a:cubicBezTo>
                  <a:pt x="1399" y="1036"/>
                  <a:pt x="1333" y="944"/>
                  <a:pt x="1399" y="1008"/>
                </a:cubicBezTo>
                <a:cubicBezTo>
                  <a:pt x="1408" y="1017"/>
                  <a:pt x="1411" y="1030"/>
                  <a:pt x="1420" y="1039"/>
                </a:cubicBezTo>
                <a:cubicBezTo>
                  <a:pt x="1458" y="1077"/>
                  <a:pt x="1502" y="1109"/>
                  <a:pt x="1554" y="1121"/>
                </a:cubicBezTo>
                <a:cubicBezTo>
                  <a:pt x="1621" y="1168"/>
                  <a:pt x="1691" y="1175"/>
                  <a:pt x="1770" y="1183"/>
                </a:cubicBezTo>
                <a:cubicBezTo>
                  <a:pt x="1835" y="1199"/>
                  <a:pt x="1901" y="1203"/>
                  <a:pt x="1965" y="1224"/>
                </a:cubicBezTo>
                <a:cubicBezTo>
                  <a:pt x="1988" y="1239"/>
                  <a:pt x="2016" y="1247"/>
                  <a:pt x="2037" y="1265"/>
                </a:cubicBezTo>
                <a:cubicBezTo>
                  <a:pt x="2071" y="1293"/>
                  <a:pt x="2072" y="1339"/>
                  <a:pt x="2109" y="1368"/>
                </a:cubicBezTo>
                <a:cubicBezTo>
                  <a:pt x="2208" y="1445"/>
                  <a:pt x="2339" y="1451"/>
                  <a:pt x="2459" y="1461"/>
                </a:cubicBezTo>
                <a:cubicBezTo>
                  <a:pt x="2483" y="1469"/>
                  <a:pt x="2509" y="1470"/>
                  <a:pt x="2531" y="1481"/>
                </a:cubicBezTo>
                <a:cubicBezTo>
                  <a:pt x="2546" y="1489"/>
                  <a:pt x="2558" y="1503"/>
                  <a:pt x="2572" y="1512"/>
                </a:cubicBezTo>
                <a:cubicBezTo>
                  <a:pt x="2613" y="1538"/>
                  <a:pt x="2692" y="1573"/>
                  <a:pt x="2736" y="1584"/>
                </a:cubicBezTo>
                <a:cubicBezTo>
                  <a:pt x="2776" y="1611"/>
                  <a:pt x="2802" y="1614"/>
                  <a:pt x="2850" y="1625"/>
                </a:cubicBezTo>
                <a:cubicBezTo>
                  <a:pt x="2877" y="1631"/>
                  <a:pt x="2932" y="1646"/>
                  <a:pt x="2932" y="1646"/>
                </a:cubicBezTo>
                <a:cubicBezTo>
                  <a:pt x="2974" y="1678"/>
                  <a:pt x="3010" y="1682"/>
                  <a:pt x="3055" y="1708"/>
                </a:cubicBezTo>
                <a:cubicBezTo>
                  <a:pt x="3091" y="1728"/>
                  <a:pt x="3108" y="1756"/>
                  <a:pt x="3148" y="1769"/>
                </a:cubicBezTo>
                <a:cubicBezTo>
                  <a:pt x="3223" y="1829"/>
                  <a:pt x="3180" y="1800"/>
                  <a:pt x="3282" y="1852"/>
                </a:cubicBezTo>
                <a:cubicBezTo>
                  <a:pt x="3415" y="1920"/>
                  <a:pt x="3292" y="1876"/>
                  <a:pt x="3374" y="1903"/>
                </a:cubicBezTo>
                <a:cubicBezTo>
                  <a:pt x="3384" y="1910"/>
                  <a:pt x="3394" y="1919"/>
                  <a:pt x="3405" y="1924"/>
                </a:cubicBezTo>
                <a:cubicBezTo>
                  <a:pt x="3425" y="1933"/>
                  <a:pt x="3467" y="1944"/>
                  <a:pt x="3467" y="1944"/>
                </a:cubicBezTo>
                <a:cubicBezTo>
                  <a:pt x="3517" y="1978"/>
                  <a:pt x="3575" y="2004"/>
                  <a:pt x="3631" y="2026"/>
                </a:cubicBezTo>
                <a:cubicBezTo>
                  <a:pt x="3651" y="2034"/>
                  <a:pt x="3672" y="2040"/>
                  <a:pt x="3693" y="2047"/>
                </a:cubicBezTo>
                <a:cubicBezTo>
                  <a:pt x="3703" y="2050"/>
                  <a:pt x="3724" y="2057"/>
                  <a:pt x="3724" y="2057"/>
                </a:cubicBezTo>
                <a:cubicBezTo>
                  <a:pt x="3792" y="2103"/>
                  <a:pt x="3815" y="2190"/>
                  <a:pt x="3878" y="2242"/>
                </a:cubicBezTo>
                <a:cubicBezTo>
                  <a:pt x="3917" y="2274"/>
                  <a:pt x="3968" y="2279"/>
                  <a:pt x="4012" y="2304"/>
                </a:cubicBezTo>
                <a:cubicBezTo>
                  <a:pt x="4071" y="2338"/>
                  <a:pt x="4130" y="2368"/>
                  <a:pt x="4187" y="2407"/>
                </a:cubicBezTo>
                <a:cubicBezTo>
                  <a:pt x="4221" y="2430"/>
                  <a:pt x="4266" y="2435"/>
                  <a:pt x="4300" y="2458"/>
                </a:cubicBezTo>
                <a:cubicBezTo>
                  <a:pt x="4443" y="2555"/>
                  <a:pt x="4584" y="2648"/>
                  <a:pt x="4732" y="2736"/>
                </a:cubicBezTo>
                <a:cubicBezTo>
                  <a:pt x="4843" y="2802"/>
                  <a:pt x="4942" y="2889"/>
                  <a:pt x="5061" y="2942"/>
                </a:cubicBezTo>
                <a:cubicBezTo>
                  <a:pt x="5109" y="2963"/>
                  <a:pt x="5165" y="2976"/>
                  <a:pt x="5215" y="2993"/>
                </a:cubicBezTo>
                <a:cubicBezTo>
                  <a:pt x="5297" y="3021"/>
                  <a:pt x="5195" y="2987"/>
                  <a:pt x="5277" y="3014"/>
                </a:cubicBezTo>
                <a:cubicBezTo>
                  <a:pt x="5287" y="3017"/>
                  <a:pt x="5308" y="3024"/>
                  <a:pt x="5308" y="3024"/>
                </a:cubicBezTo>
                <a:cubicBezTo>
                  <a:pt x="5342" y="3047"/>
                  <a:pt x="5327" y="3045"/>
                  <a:pt x="5349" y="3045"/>
                </a:cubicBezTo>
              </a:path>
            </a:pathLst>
          </a:custGeom>
          <a:noFill/>
          <a:ln w="9525">
            <a:solidFill>
              <a:schemeClr val="tx1"/>
            </a:solidFill>
            <a:round/>
            <a:headEnd/>
            <a:tailEnd/>
          </a:ln>
        </p:spPr>
        <p:txBody>
          <a:bodyPr/>
          <a:lstStyle/>
          <a:p>
            <a:endParaRPr lang="en-US"/>
          </a:p>
        </p:txBody>
      </p:sp>
      <p:sp>
        <p:nvSpPr>
          <p:cNvPr id="13317" name="Freeform 10"/>
          <p:cNvSpPr>
            <a:spLocks/>
          </p:cNvSpPr>
          <p:nvPr/>
        </p:nvSpPr>
        <p:spPr bwMode="auto">
          <a:xfrm>
            <a:off x="2438400" y="0"/>
            <a:ext cx="6705600" cy="3200400"/>
          </a:xfrm>
          <a:custGeom>
            <a:avLst/>
            <a:gdLst>
              <a:gd name="T0" fmla="*/ 0 w 3950"/>
              <a:gd name="T1" fmla="*/ 0 h 1512"/>
              <a:gd name="T2" fmla="*/ 247 w 3950"/>
              <a:gd name="T3" fmla="*/ 82 h 1512"/>
              <a:gd name="T4" fmla="*/ 288 w 3950"/>
              <a:gd name="T5" fmla="*/ 93 h 1512"/>
              <a:gd name="T6" fmla="*/ 350 w 3950"/>
              <a:gd name="T7" fmla="*/ 113 h 1512"/>
              <a:gd name="T8" fmla="*/ 452 w 3950"/>
              <a:gd name="T9" fmla="*/ 154 h 1512"/>
              <a:gd name="T10" fmla="*/ 627 w 3950"/>
              <a:gd name="T11" fmla="*/ 237 h 1512"/>
              <a:gd name="T12" fmla="*/ 1059 w 3950"/>
              <a:gd name="T13" fmla="*/ 278 h 1512"/>
              <a:gd name="T14" fmla="*/ 1203 w 3950"/>
              <a:gd name="T15" fmla="*/ 329 h 1512"/>
              <a:gd name="T16" fmla="*/ 1440 w 3950"/>
              <a:gd name="T17" fmla="*/ 381 h 1512"/>
              <a:gd name="T18" fmla="*/ 1471 w 3950"/>
              <a:gd name="T19" fmla="*/ 391 h 1512"/>
              <a:gd name="T20" fmla="*/ 1522 w 3950"/>
              <a:gd name="T21" fmla="*/ 401 h 1512"/>
              <a:gd name="T22" fmla="*/ 1584 w 3950"/>
              <a:gd name="T23" fmla="*/ 422 h 1512"/>
              <a:gd name="T24" fmla="*/ 1769 w 3950"/>
              <a:gd name="T25" fmla="*/ 525 h 1512"/>
              <a:gd name="T26" fmla="*/ 1934 w 3950"/>
              <a:gd name="T27" fmla="*/ 648 h 1512"/>
              <a:gd name="T28" fmla="*/ 2047 w 3950"/>
              <a:gd name="T29" fmla="*/ 699 h 1512"/>
              <a:gd name="T30" fmla="*/ 2180 w 3950"/>
              <a:gd name="T31" fmla="*/ 782 h 1512"/>
              <a:gd name="T32" fmla="*/ 2232 w 3950"/>
              <a:gd name="T33" fmla="*/ 823 h 1512"/>
              <a:gd name="T34" fmla="*/ 2263 w 3950"/>
              <a:gd name="T35" fmla="*/ 854 h 1512"/>
              <a:gd name="T36" fmla="*/ 2335 w 3950"/>
              <a:gd name="T37" fmla="*/ 885 h 1512"/>
              <a:gd name="T38" fmla="*/ 2396 w 3950"/>
              <a:gd name="T39" fmla="*/ 905 h 1512"/>
              <a:gd name="T40" fmla="*/ 2561 w 3950"/>
              <a:gd name="T41" fmla="*/ 987 h 1512"/>
              <a:gd name="T42" fmla="*/ 2643 w 3950"/>
              <a:gd name="T43" fmla="*/ 1008 h 1512"/>
              <a:gd name="T44" fmla="*/ 2684 w 3950"/>
              <a:gd name="T45" fmla="*/ 1029 h 1512"/>
              <a:gd name="T46" fmla="*/ 2726 w 3950"/>
              <a:gd name="T47" fmla="*/ 1039 h 1512"/>
              <a:gd name="T48" fmla="*/ 2756 w 3950"/>
              <a:gd name="T49" fmla="*/ 1059 h 1512"/>
              <a:gd name="T50" fmla="*/ 2798 w 3950"/>
              <a:gd name="T51" fmla="*/ 1080 h 1512"/>
              <a:gd name="T52" fmla="*/ 2911 w 3950"/>
              <a:gd name="T53" fmla="*/ 1101 h 1512"/>
              <a:gd name="T54" fmla="*/ 3075 w 3950"/>
              <a:gd name="T55" fmla="*/ 1183 h 1512"/>
              <a:gd name="T56" fmla="*/ 3240 w 3950"/>
              <a:gd name="T57" fmla="*/ 1214 h 1512"/>
              <a:gd name="T58" fmla="*/ 3384 w 3950"/>
              <a:gd name="T59" fmla="*/ 1275 h 1512"/>
              <a:gd name="T60" fmla="*/ 3569 w 3950"/>
              <a:gd name="T61" fmla="*/ 1358 h 1512"/>
              <a:gd name="T62" fmla="*/ 3631 w 3950"/>
              <a:gd name="T63" fmla="*/ 1399 h 1512"/>
              <a:gd name="T64" fmla="*/ 3723 w 3950"/>
              <a:gd name="T65" fmla="*/ 1430 h 1512"/>
              <a:gd name="T66" fmla="*/ 3950 w 3950"/>
              <a:gd name="T67" fmla="*/ 1512 h 15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50"/>
              <a:gd name="T103" fmla="*/ 0 h 1512"/>
              <a:gd name="T104" fmla="*/ 3950 w 3950"/>
              <a:gd name="T105" fmla="*/ 1512 h 15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50" h="1512">
                <a:moveTo>
                  <a:pt x="0" y="0"/>
                </a:moveTo>
                <a:cubicBezTo>
                  <a:pt x="85" y="21"/>
                  <a:pt x="162" y="59"/>
                  <a:pt x="247" y="82"/>
                </a:cubicBezTo>
                <a:cubicBezTo>
                  <a:pt x="261" y="86"/>
                  <a:pt x="274" y="89"/>
                  <a:pt x="288" y="93"/>
                </a:cubicBezTo>
                <a:cubicBezTo>
                  <a:pt x="309" y="99"/>
                  <a:pt x="350" y="113"/>
                  <a:pt x="350" y="113"/>
                </a:cubicBezTo>
                <a:cubicBezTo>
                  <a:pt x="385" y="137"/>
                  <a:pt x="411" y="144"/>
                  <a:pt x="452" y="154"/>
                </a:cubicBezTo>
                <a:cubicBezTo>
                  <a:pt x="501" y="178"/>
                  <a:pt x="573" y="223"/>
                  <a:pt x="627" y="237"/>
                </a:cubicBezTo>
                <a:cubicBezTo>
                  <a:pt x="764" y="272"/>
                  <a:pt x="919" y="264"/>
                  <a:pt x="1059" y="278"/>
                </a:cubicBezTo>
                <a:cubicBezTo>
                  <a:pt x="1109" y="294"/>
                  <a:pt x="1152" y="317"/>
                  <a:pt x="1203" y="329"/>
                </a:cubicBezTo>
                <a:cubicBezTo>
                  <a:pt x="1266" y="372"/>
                  <a:pt x="1366" y="372"/>
                  <a:pt x="1440" y="381"/>
                </a:cubicBezTo>
                <a:cubicBezTo>
                  <a:pt x="1450" y="384"/>
                  <a:pt x="1460" y="388"/>
                  <a:pt x="1471" y="391"/>
                </a:cubicBezTo>
                <a:cubicBezTo>
                  <a:pt x="1488" y="395"/>
                  <a:pt x="1505" y="396"/>
                  <a:pt x="1522" y="401"/>
                </a:cubicBezTo>
                <a:cubicBezTo>
                  <a:pt x="1543" y="407"/>
                  <a:pt x="1584" y="422"/>
                  <a:pt x="1584" y="422"/>
                </a:cubicBezTo>
                <a:cubicBezTo>
                  <a:pt x="1642" y="466"/>
                  <a:pt x="1707" y="490"/>
                  <a:pt x="1769" y="525"/>
                </a:cubicBezTo>
                <a:cubicBezTo>
                  <a:pt x="1829" y="559"/>
                  <a:pt x="1878" y="608"/>
                  <a:pt x="1934" y="648"/>
                </a:cubicBezTo>
                <a:cubicBezTo>
                  <a:pt x="2023" y="711"/>
                  <a:pt x="1988" y="674"/>
                  <a:pt x="2047" y="699"/>
                </a:cubicBezTo>
                <a:cubicBezTo>
                  <a:pt x="2095" y="720"/>
                  <a:pt x="2135" y="755"/>
                  <a:pt x="2180" y="782"/>
                </a:cubicBezTo>
                <a:cubicBezTo>
                  <a:pt x="2228" y="852"/>
                  <a:pt x="2171" y="783"/>
                  <a:pt x="2232" y="823"/>
                </a:cubicBezTo>
                <a:cubicBezTo>
                  <a:pt x="2244" y="831"/>
                  <a:pt x="2251" y="846"/>
                  <a:pt x="2263" y="854"/>
                </a:cubicBezTo>
                <a:cubicBezTo>
                  <a:pt x="2285" y="868"/>
                  <a:pt x="2311" y="875"/>
                  <a:pt x="2335" y="885"/>
                </a:cubicBezTo>
                <a:cubicBezTo>
                  <a:pt x="2355" y="893"/>
                  <a:pt x="2396" y="905"/>
                  <a:pt x="2396" y="905"/>
                </a:cubicBezTo>
                <a:cubicBezTo>
                  <a:pt x="2454" y="944"/>
                  <a:pt x="2493" y="965"/>
                  <a:pt x="2561" y="987"/>
                </a:cubicBezTo>
                <a:cubicBezTo>
                  <a:pt x="2588" y="996"/>
                  <a:pt x="2643" y="1008"/>
                  <a:pt x="2643" y="1008"/>
                </a:cubicBezTo>
                <a:cubicBezTo>
                  <a:pt x="2657" y="1015"/>
                  <a:pt x="2670" y="1024"/>
                  <a:pt x="2684" y="1029"/>
                </a:cubicBezTo>
                <a:cubicBezTo>
                  <a:pt x="2697" y="1034"/>
                  <a:pt x="2713" y="1033"/>
                  <a:pt x="2726" y="1039"/>
                </a:cubicBezTo>
                <a:cubicBezTo>
                  <a:pt x="2737" y="1044"/>
                  <a:pt x="2746" y="1053"/>
                  <a:pt x="2756" y="1059"/>
                </a:cubicBezTo>
                <a:cubicBezTo>
                  <a:pt x="2770" y="1067"/>
                  <a:pt x="2783" y="1075"/>
                  <a:pt x="2798" y="1080"/>
                </a:cubicBezTo>
                <a:cubicBezTo>
                  <a:pt x="2825" y="1090"/>
                  <a:pt x="2891" y="1098"/>
                  <a:pt x="2911" y="1101"/>
                </a:cubicBezTo>
                <a:cubicBezTo>
                  <a:pt x="2976" y="1122"/>
                  <a:pt x="3016" y="1144"/>
                  <a:pt x="3075" y="1183"/>
                </a:cubicBezTo>
                <a:cubicBezTo>
                  <a:pt x="3113" y="1209"/>
                  <a:pt x="3200" y="1209"/>
                  <a:pt x="3240" y="1214"/>
                </a:cubicBezTo>
                <a:cubicBezTo>
                  <a:pt x="3290" y="1230"/>
                  <a:pt x="3334" y="1259"/>
                  <a:pt x="3384" y="1275"/>
                </a:cubicBezTo>
                <a:cubicBezTo>
                  <a:pt x="3434" y="1309"/>
                  <a:pt x="3512" y="1339"/>
                  <a:pt x="3569" y="1358"/>
                </a:cubicBezTo>
                <a:cubicBezTo>
                  <a:pt x="3592" y="1366"/>
                  <a:pt x="3610" y="1385"/>
                  <a:pt x="3631" y="1399"/>
                </a:cubicBezTo>
                <a:cubicBezTo>
                  <a:pt x="3658" y="1417"/>
                  <a:pt x="3693" y="1419"/>
                  <a:pt x="3723" y="1430"/>
                </a:cubicBezTo>
                <a:cubicBezTo>
                  <a:pt x="3796" y="1456"/>
                  <a:pt x="3871" y="1512"/>
                  <a:pt x="3950" y="1512"/>
                </a:cubicBezTo>
              </a:path>
            </a:pathLst>
          </a:custGeom>
          <a:noFill/>
          <a:ln w="9525">
            <a:solidFill>
              <a:schemeClr val="tx1"/>
            </a:solidFill>
            <a:round/>
            <a:headEnd/>
            <a:tailEnd/>
          </a:ln>
        </p:spPr>
        <p:txBody>
          <a:bodyPr/>
          <a:lstStyle/>
          <a:p>
            <a:endParaRPr lang="en-US"/>
          </a:p>
        </p:txBody>
      </p:sp>
      <p:sp>
        <p:nvSpPr>
          <p:cNvPr id="13320" name="Rectangle 13"/>
          <p:cNvSpPr>
            <a:spLocks noChangeArrowheads="1"/>
          </p:cNvSpPr>
          <p:nvPr/>
        </p:nvSpPr>
        <p:spPr bwMode="auto">
          <a:xfrm>
            <a:off x="3505200" y="3048000"/>
            <a:ext cx="1447800" cy="1066800"/>
          </a:xfrm>
          <a:prstGeom prst="rect">
            <a:avLst/>
          </a:prstGeom>
          <a:solidFill>
            <a:schemeClr val="hlink"/>
          </a:solidFill>
          <a:ln w="9525">
            <a:solidFill>
              <a:schemeClr val="tx1"/>
            </a:solidFill>
            <a:miter lim="800000"/>
            <a:headEnd/>
            <a:tailEnd/>
          </a:ln>
        </p:spPr>
        <p:txBody>
          <a:bodyPr wrap="none" anchor="ctr"/>
          <a:lstStyle/>
          <a:p>
            <a:pPr algn="ctr"/>
            <a:r>
              <a:rPr lang="en-US" b="1"/>
              <a:t>Lipoprotein</a:t>
            </a:r>
          </a:p>
          <a:p>
            <a:pPr algn="ctr"/>
            <a:r>
              <a:rPr lang="en-US" b="1"/>
              <a:t>Lipase</a:t>
            </a:r>
          </a:p>
        </p:txBody>
      </p:sp>
      <p:sp>
        <p:nvSpPr>
          <p:cNvPr id="13321" name="Text Box 16"/>
          <p:cNvSpPr txBox="1">
            <a:spLocks noChangeArrowheads="1"/>
          </p:cNvSpPr>
          <p:nvPr/>
        </p:nvSpPr>
        <p:spPr bwMode="auto">
          <a:xfrm>
            <a:off x="76200" y="76200"/>
            <a:ext cx="984250" cy="366713"/>
          </a:xfrm>
          <a:prstGeom prst="rect">
            <a:avLst/>
          </a:prstGeom>
          <a:noFill/>
          <a:ln w="9525">
            <a:noFill/>
            <a:miter lim="800000"/>
            <a:headEnd/>
            <a:tailEnd/>
          </a:ln>
        </p:spPr>
        <p:txBody>
          <a:bodyPr wrap="none">
            <a:spAutoFit/>
          </a:bodyPr>
          <a:lstStyle/>
          <a:p>
            <a:r>
              <a:rPr lang="en-US" b="1"/>
              <a:t>Plasma</a:t>
            </a:r>
          </a:p>
        </p:txBody>
      </p:sp>
      <p:sp>
        <p:nvSpPr>
          <p:cNvPr id="13322" name="Freeform 17"/>
          <p:cNvSpPr>
            <a:spLocks/>
          </p:cNvSpPr>
          <p:nvPr/>
        </p:nvSpPr>
        <p:spPr bwMode="auto">
          <a:xfrm>
            <a:off x="2971800" y="1981200"/>
            <a:ext cx="533400" cy="1676400"/>
          </a:xfrm>
          <a:custGeom>
            <a:avLst/>
            <a:gdLst>
              <a:gd name="T0" fmla="*/ 0 w 226"/>
              <a:gd name="T1" fmla="*/ 0 h 864"/>
              <a:gd name="T2" fmla="*/ 113 w 226"/>
              <a:gd name="T3" fmla="*/ 82 h 864"/>
              <a:gd name="T4" fmla="*/ 185 w 226"/>
              <a:gd name="T5" fmla="*/ 206 h 864"/>
              <a:gd name="T6" fmla="*/ 226 w 226"/>
              <a:gd name="T7" fmla="*/ 339 h 864"/>
              <a:gd name="T8" fmla="*/ 216 w 226"/>
              <a:gd name="T9" fmla="*/ 679 h 864"/>
              <a:gd name="T10" fmla="*/ 185 w 226"/>
              <a:gd name="T11" fmla="*/ 802 h 864"/>
              <a:gd name="T12" fmla="*/ 123 w 226"/>
              <a:gd name="T13" fmla="*/ 833 h 864"/>
              <a:gd name="T14" fmla="*/ 92 w 226"/>
              <a:gd name="T15" fmla="*/ 854 h 864"/>
              <a:gd name="T16" fmla="*/ 62 w 226"/>
              <a:gd name="T17" fmla="*/ 864 h 8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6"/>
              <a:gd name="T28" fmla="*/ 0 h 864"/>
              <a:gd name="T29" fmla="*/ 226 w 226"/>
              <a:gd name="T30" fmla="*/ 864 h 8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6" h="864">
                <a:moveTo>
                  <a:pt x="0" y="0"/>
                </a:moveTo>
                <a:cubicBezTo>
                  <a:pt x="59" y="19"/>
                  <a:pt x="65" y="51"/>
                  <a:pt x="113" y="82"/>
                </a:cubicBezTo>
                <a:cubicBezTo>
                  <a:pt x="141" y="125"/>
                  <a:pt x="157" y="165"/>
                  <a:pt x="185" y="206"/>
                </a:cubicBezTo>
                <a:cubicBezTo>
                  <a:pt x="200" y="251"/>
                  <a:pt x="215" y="293"/>
                  <a:pt x="226" y="339"/>
                </a:cubicBezTo>
                <a:cubicBezTo>
                  <a:pt x="223" y="452"/>
                  <a:pt x="222" y="566"/>
                  <a:pt x="216" y="679"/>
                </a:cubicBezTo>
                <a:cubicBezTo>
                  <a:pt x="215" y="706"/>
                  <a:pt x="203" y="779"/>
                  <a:pt x="185" y="802"/>
                </a:cubicBezTo>
                <a:cubicBezTo>
                  <a:pt x="170" y="821"/>
                  <a:pt x="144" y="826"/>
                  <a:pt x="123" y="833"/>
                </a:cubicBezTo>
                <a:cubicBezTo>
                  <a:pt x="113" y="840"/>
                  <a:pt x="103" y="848"/>
                  <a:pt x="92" y="854"/>
                </a:cubicBezTo>
                <a:cubicBezTo>
                  <a:pt x="83" y="859"/>
                  <a:pt x="62" y="864"/>
                  <a:pt x="62" y="864"/>
                </a:cubicBezTo>
              </a:path>
            </a:pathLst>
          </a:custGeom>
          <a:noFill/>
          <a:ln w="38100">
            <a:solidFill>
              <a:schemeClr val="tx1"/>
            </a:solidFill>
            <a:round/>
            <a:headEnd/>
            <a:tailEnd type="triangle" w="med" len="med"/>
          </a:ln>
        </p:spPr>
        <p:txBody>
          <a:bodyPr/>
          <a:lstStyle/>
          <a:p>
            <a:endParaRPr lang="en-US"/>
          </a:p>
        </p:txBody>
      </p:sp>
      <p:sp>
        <p:nvSpPr>
          <p:cNvPr id="13323" name="Text Box 18"/>
          <p:cNvSpPr txBox="1">
            <a:spLocks noChangeArrowheads="1"/>
          </p:cNvSpPr>
          <p:nvPr/>
        </p:nvSpPr>
        <p:spPr bwMode="auto">
          <a:xfrm>
            <a:off x="2498725" y="3617913"/>
            <a:ext cx="628650" cy="366712"/>
          </a:xfrm>
          <a:prstGeom prst="rect">
            <a:avLst/>
          </a:prstGeom>
          <a:noFill/>
          <a:ln w="9525">
            <a:noFill/>
            <a:miter lim="800000"/>
            <a:headEnd/>
            <a:tailEnd/>
          </a:ln>
        </p:spPr>
        <p:txBody>
          <a:bodyPr wrap="none">
            <a:spAutoFit/>
          </a:bodyPr>
          <a:lstStyle/>
          <a:p>
            <a:r>
              <a:rPr lang="en-US" b="1"/>
              <a:t>FFA</a:t>
            </a:r>
          </a:p>
        </p:txBody>
      </p:sp>
      <p:sp>
        <p:nvSpPr>
          <p:cNvPr id="13324" name="Line 19"/>
          <p:cNvSpPr>
            <a:spLocks noChangeShapeType="1"/>
          </p:cNvSpPr>
          <p:nvPr/>
        </p:nvSpPr>
        <p:spPr bwMode="auto">
          <a:xfrm flipH="1">
            <a:off x="2438400" y="3962400"/>
            <a:ext cx="228600" cy="609600"/>
          </a:xfrm>
          <a:prstGeom prst="line">
            <a:avLst/>
          </a:prstGeom>
          <a:noFill/>
          <a:ln w="9525">
            <a:solidFill>
              <a:schemeClr val="tx1"/>
            </a:solidFill>
            <a:round/>
            <a:headEnd/>
            <a:tailEnd type="triangle" w="med" len="med"/>
          </a:ln>
        </p:spPr>
        <p:txBody>
          <a:bodyPr/>
          <a:lstStyle/>
          <a:p>
            <a:endParaRPr lang="en-US"/>
          </a:p>
        </p:txBody>
      </p:sp>
      <p:sp>
        <p:nvSpPr>
          <p:cNvPr id="13325" name="Text Box 20"/>
          <p:cNvSpPr txBox="1">
            <a:spLocks noChangeArrowheads="1"/>
          </p:cNvSpPr>
          <p:nvPr/>
        </p:nvSpPr>
        <p:spPr bwMode="auto">
          <a:xfrm>
            <a:off x="1812925" y="4456113"/>
            <a:ext cx="615950" cy="366712"/>
          </a:xfrm>
          <a:prstGeom prst="rect">
            <a:avLst/>
          </a:prstGeom>
          <a:noFill/>
          <a:ln w="9525">
            <a:noFill/>
            <a:miter lim="800000"/>
            <a:headEnd/>
            <a:tailEnd/>
          </a:ln>
        </p:spPr>
        <p:txBody>
          <a:bodyPr wrap="none">
            <a:spAutoFit/>
          </a:bodyPr>
          <a:lstStyle/>
          <a:p>
            <a:r>
              <a:rPr lang="en-US"/>
              <a:t>FFA</a:t>
            </a:r>
          </a:p>
        </p:txBody>
      </p:sp>
      <p:sp>
        <p:nvSpPr>
          <p:cNvPr id="13326" name="Text Box 21"/>
          <p:cNvSpPr txBox="1">
            <a:spLocks noChangeArrowheads="1"/>
          </p:cNvSpPr>
          <p:nvPr/>
        </p:nvSpPr>
        <p:spPr bwMode="auto">
          <a:xfrm>
            <a:off x="2514600" y="4953000"/>
            <a:ext cx="641350" cy="366713"/>
          </a:xfrm>
          <a:prstGeom prst="rect">
            <a:avLst/>
          </a:prstGeom>
          <a:noFill/>
          <a:ln w="9525">
            <a:noFill/>
            <a:miter lim="800000"/>
            <a:headEnd/>
            <a:tailEnd/>
          </a:ln>
        </p:spPr>
        <p:txBody>
          <a:bodyPr wrap="none">
            <a:spAutoFit/>
          </a:bodyPr>
          <a:lstStyle/>
          <a:p>
            <a:r>
              <a:rPr lang="en-US"/>
              <a:t>G3P</a:t>
            </a:r>
          </a:p>
        </p:txBody>
      </p:sp>
      <p:sp>
        <p:nvSpPr>
          <p:cNvPr id="13327" name="Freeform 22"/>
          <p:cNvSpPr>
            <a:spLocks/>
          </p:cNvSpPr>
          <p:nvPr/>
        </p:nvSpPr>
        <p:spPr bwMode="auto">
          <a:xfrm>
            <a:off x="2057400" y="4767263"/>
            <a:ext cx="114300" cy="490537"/>
          </a:xfrm>
          <a:custGeom>
            <a:avLst/>
            <a:gdLst>
              <a:gd name="T0" fmla="*/ 123 w 185"/>
              <a:gd name="T1" fmla="*/ 0 h 525"/>
              <a:gd name="T2" fmla="*/ 175 w 185"/>
              <a:gd name="T3" fmla="*/ 93 h 525"/>
              <a:gd name="T4" fmla="*/ 185 w 185"/>
              <a:gd name="T5" fmla="*/ 124 h 525"/>
              <a:gd name="T6" fmla="*/ 123 w 185"/>
              <a:gd name="T7" fmla="*/ 319 h 525"/>
              <a:gd name="T8" fmla="*/ 0 w 185"/>
              <a:gd name="T9" fmla="*/ 525 h 525"/>
              <a:gd name="T10" fmla="*/ 0 60000 65536"/>
              <a:gd name="T11" fmla="*/ 0 60000 65536"/>
              <a:gd name="T12" fmla="*/ 0 60000 65536"/>
              <a:gd name="T13" fmla="*/ 0 60000 65536"/>
              <a:gd name="T14" fmla="*/ 0 60000 65536"/>
              <a:gd name="T15" fmla="*/ 0 w 185"/>
              <a:gd name="T16" fmla="*/ 0 h 525"/>
              <a:gd name="T17" fmla="*/ 185 w 185"/>
              <a:gd name="T18" fmla="*/ 525 h 525"/>
            </a:gdLst>
            <a:ahLst/>
            <a:cxnLst>
              <a:cxn ang="T10">
                <a:pos x="T0" y="T1"/>
              </a:cxn>
              <a:cxn ang="T11">
                <a:pos x="T2" y="T3"/>
              </a:cxn>
              <a:cxn ang="T12">
                <a:pos x="T4" y="T5"/>
              </a:cxn>
              <a:cxn ang="T13">
                <a:pos x="T6" y="T7"/>
              </a:cxn>
              <a:cxn ang="T14">
                <a:pos x="T8" y="T9"/>
              </a:cxn>
            </a:cxnLst>
            <a:rect l="T15" t="T16" r="T17" b="T18"/>
            <a:pathLst>
              <a:path w="185" h="525">
                <a:moveTo>
                  <a:pt x="123" y="0"/>
                </a:moveTo>
                <a:cubicBezTo>
                  <a:pt x="169" y="46"/>
                  <a:pt x="150" y="18"/>
                  <a:pt x="175" y="93"/>
                </a:cubicBezTo>
                <a:cubicBezTo>
                  <a:pt x="178" y="103"/>
                  <a:pt x="185" y="124"/>
                  <a:pt x="185" y="124"/>
                </a:cubicBezTo>
                <a:cubicBezTo>
                  <a:pt x="174" y="191"/>
                  <a:pt x="161" y="262"/>
                  <a:pt x="123" y="319"/>
                </a:cubicBezTo>
                <a:cubicBezTo>
                  <a:pt x="98" y="396"/>
                  <a:pt x="56" y="466"/>
                  <a:pt x="0" y="525"/>
                </a:cubicBezTo>
              </a:path>
            </a:pathLst>
          </a:custGeom>
          <a:noFill/>
          <a:ln w="9525">
            <a:solidFill>
              <a:schemeClr val="tx1"/>
            </a:solidFill>
            <a:round/>
            <a:headEnd/>
            <a:tailEnd/>
          </a:ln>
        </p:spPr>
        <p:txBody>
          <a:bodyPr/>
          <a:lstStyle/>
          <a:p>
            <a:endParaRPr lang="en-US"/>
          </a:p>
        </p:txBody>
      </p:sp>
      <p:sp>
        <p:nvSpPr>
          <p:cNvPr id="13328" name="Freeform 23"/>
          <p:cNvSpPr>
            <a:spLocks/>
          </p:cNvSpPr>
          <p:nvPr/>
        </p:nvSpPr>
        <p:spPr bwMode="auto">
          <a:xfrm>
            <a:off x="1981200" y="5143500"/>
            <a:ext cx="517525" cy="190500"/>
          </a:xfrm>
          <a:custGeom>
            <a:avLst/>
            <a:gdLst>
              <a:gd name="T0" fmla="*/ 412 w 412"/>
              <a:gd name="T1" fmla="*/ 0 h 298"/>
              <a:gd name="T2" fmla="*/ 288 w 412"/>
              <a:gd name="T3" fmla="*/ 31 h 298"/>
              <a:gd name="T4" fmla="*/ 257 w 412"/>
              <a:gd name="T5" fmla="*/ 41 h 298"/>
              <a:gd name="T6" fmla="*/ 227 w 412"/>
              <a:gd name="T7" fmla="*/ 51 h 298"/>
              <a:gd name="T8" fmla="*/ 165 w 412"/>
              <a:gd name="T9" fmla="*/ 93 h 298"/>
              <a:gd name="T10" fmla="*/ 134 w 412"/>
              <a:gd name="T11" fmla="*/ 113 h 298"/>
              <a:gd name="T12" fmla="*/ 41 w 412"/>
              <a:gd name="T13" fmla="*/ 237 h 298"/>
              <a:gd name="T14" fmla="*/ 21 w 412"/>
              <a:gd name="T15" fmla="*/ 267 h 298"/>
              <a:gd name="T16" fmla="*/ 0 w 412"/>
              <a:gd name="T17" fmla="*/ 298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2"/>
              <a:gd name="T28" fmla="*/ 0 h 298"/>
              <a:gd name="T29" fmla="*/ 412 w 412"/>
              <a:gd name="T30" fmla="*/ 298 h 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2" h="298">
                <a:moveTo>
                  <a:pt x="412" y="0"/>
                </a:moveTo>
                <a:cubicBezTo>
                  <a:pt x="326" y="14"/>
                  <a:pt x="372" y="3"/>
                  <a:pt x="288" y="31"/>
                </a:cubicBezTo>
                <a:cubicBezTo>
                  <a:pt x="278" y="34"/>
                  <a:pt x="267" y="38"/>
                  <a:pt x="257" y="41"/>
                </a:cubicBezTo>
                <a:cubicBezTo>
                  <a:pt x="247" y="44"/>
                  <a:pt x="227" y="51"/>
                  <a:pt x="227" y="51"/>
                </a:cubicBezTo>
                <a:cubicBezTo>
                  <a:pt x="206" y="65"/>
                  <a:pt x="186" y="79"/>
                  <a:pt x="165" y="93"/>
                </a:cubicBezTo>
                <a:cubicBezTo>
                  <a:pt x="155" y="100"/>
                  <a:pt x="134" y="113"/>
                  <a:pt x="134" y="113"/>
                </a:cubicBezTo>
                <a:cubicBezTo>
                  <a:pt x="105" y="157"/>
                  <a:pt x="71" y="193"/>
                  <a:pt x="41" y="237"/>
                </a:cubicBezTo>
                <a:cubicBezTo>
                  <a:pt x="34" y="247"/>
                  <a:pt x="28" y="257"/>
                  <a:pt x="21" y="267"/>
                </a:cubicBezTo>
                <a:cubicBezTo>
                  <a:pt x="14" y="277"/>
                  <a:pt x="0" y="298"/>
                  <a:pt x="0" y="298"/>
                </a:cubicBezTo>
              </a:path>
            </a:pathLst>
          </a:custGeom>
          <a:noFill/>
          <a:ln w="9525">
            <a:solidFill>
              <a:schemeClr val="tx1"/>
            </a:solidFill>
            <a:round/>
            <a:headEnd/>
            <a:tailEnd/>
          </a:ln>
        </p:spPr>
        <p:txBody>
          <a:bodyPr/>
          <a:lstStyle/>
          <a:p>
            <a:endParaRPr lang="en-US"/>
          </a:p>
        </p:txBody>
      </p:sp>
      <p:sp>
        <p:nvSpPr>
          <p:cNvPr id="13329" name="Line 24"/>
          <p:cNvSpPr>
            <a:spLocks noChangeShapeType="1"/>
          </p:cNvSpPr>
          <p:nvPr/>
        </p:nvSpPr>
        <p:spPr bwMode="auto">
          <a:xfrm flipH="1">
            <a:off x="1905000" y="5181600"/>
            <a:ext cx="228600" cy="381000"/>
          </a:xfrm>
          <a:prstGeom prst="line">
            <a:avLst/>
          </a:prstGeom>
          <a:noFill/>
          <a:ln w="76200">
            <a:solidFill>
              <a:schemeClr val="tx1"/>
            </a:solidFill>
            <a:round/>
            <a:headEnd/>
            <a:tailEnd type="triangle" w="med" len="med"/>
          </a:ln>
        </p:spPr>
        <p:txBody>
          <a:bodyPr/>
          <a:lstStyle/>
          <a:p>
            <a:endParaRPr lang="en-US"/>
          </a:p>
        </p:txBody>
      </p:sp>
      <p:sp>
        <p:nvSpPr>
          <p:cNvPr id="13330" name="Text Box 25"/>
          <p:cNvSpPr txBox="1">
            <a:spLocks noChangeArrowheads="1"/>
          </p:cNvSpPr>
          <p:nvPr/>
        </p:nvSpPr>
        <p:spPr bwMode="auto">
          <a:xfrm>
            <a:off x="1355725" y="5599113"/>
            <a:ext cx="1479550" cy="641350"/>
          </a:xfrm>
          <a:prstGeom prst="rect">
            <a:avLst/>
          </a:prstGeom>
          <a:noFill/>
          <a:ln w="9525">
            <a:noFill/>
            <a:miter lim="800000"/>
            <a:headEnd/>
            <a:tailEnd/>
          </a:ln>
        </p:spPr>
        <p:txBody>
          <a:bodyPr wrap="none">
            <a:spAutoFit/>
          </a:bodyPr>
          <a:lstStyle/>
          <a:p>
            <a:r>
              <a:rPr lang="en-US" b="1"/>
              <a:t>Triglyceride</a:t>
            </a:r>
          </a:p>
          <a:p>
            <a:r>
              <a:rPr lang="en-US" b="1"/>
              <a:t>storage</a:t>
            </a:r>
          </a:p>
        </p:txBody>
      </p:sp>
      <p:sp>
        <p:nvSpPr>
          <p:cNvPr id="13331" name="Oval 26"/>
          <p:cNvSpPr>
            <a:spLocks noChangeArrowheads="1"/>
          </p:cNvSpPr>
          <p:nvPr/>
        </p:nvSpPr>
        <p:spPr bwMode="auto">
          <a:xfrm>
            <a:off x="2971800" y="838200"/>
            <a:ext cx="457200" cy="533400"/>
          </a:xfrm>
          <a:prstGeom prst="ellipse">
            <a:avLst/>
          </a:prstGeom>
          <a:solidFill>
            <a:schemeClr val="accent1"/>
          </a:solidFill>
          <a:ln w="9525">
            <a:solidFill>
              <a:schemeClr val="tx1"/>
            </a:solidFill>
            <a:round/>
            <a:headEnd/>
            <a:tailEnd/>
          </a:ln>
        </p:spPr>
        <p:txBody>
          <a:bodyPr wrap="none" anchor="ctr"/>
          <a:lstStyle/>
          <a:p>
            <a:pPr algn="ctr"/>
            <a:r>
              <a:rPr lang="en-US" dirty="0"/>
              <a:t>CII</a:t>
            </a:r>
          </a:p>
        </p:txBody>
      </p:sp>
      <p:sp>
        <p:nvSpPr>
          <p:cNvPr id="13332" name="Rectangle 28"/>
          <p:cNvSpPr>
            <a:spLocks noChangeArrowheads="1"/>
          </p:cNvSpPr>
          <p:nvPr/>
        </p:nvSpPr>
        <p:spPr bwMode="auto">
          <a:xfrm>
            <a:off x="990600" y="4267200"/>
            <a:ext cx="2133600" cy="2286000"/>
          </a:xfrm>
          <a:prstGeom prst="rect">
            <a:avLst/>
          </a:prstGeom>
          <a:noFill/>
          <a:ln w="9525">
            <a:solidFill>
              <a:schemeClr val="tx1"/>
            </a:solidFill>
            <a:miter lim="800000"/>
            <a:headEnd/>
            <a:tailEnd/>
          </a:ln>
        </p:spPr>
        <p:txBody>
          <a:bodyPr wrap="none" anchor="ctr"/>
          <a:lstStyle/>
          <a:p>
            <a:endParaRPr lang="en-US"/>
          </a:p>
        </p:txBody>
      </p:sp>
      <p:sp>
        <p:nvSpPr>
          <p:cNvPr id="13333" name="Text Box 29"/>
          <p:cNvSpPr txBox="1">
            <a:spLocks noChangeArrowheads="1"/>
          </p:cNvSpPr>
          <p:nvPr/>
        </p:nvSpPr>
        <p:spPr bwMode="auto">
          <a:xfrm>
            <a:off x="3124200" y="5715000"/>
            <a:ext cx="1047750" cy="366713"/>
          </a:xfrm>
          <a:prstGeom prst="rect">
            <a:avLst/>
          </a:prstGeom>
          <a:noFill/>
          <a:ln w="9525">
            <a:noFill/>
            <a:miter lim="800000"/>
            <a:headEnd/>
            <a:tailEnd/>
          </a:ln>
        </p:spPr>
        <p:txBody>
          <a:bodyPr wrap="none">
            <a:spAutoFit/>
          </a:bodyPr>
          <a:lstStyle/>
          <a:p>
            <a:r>
              <a:rPr lang="en-US" b="1"/>
              <a:t>adipose</a:t>
            </a:r>
          </a:p>
        </p:txBody>
      </p:sp>
      <p:sp>
        <p:nvSpPr>
          <p:cNvPr id="13334" name="Line 30"/>
          <p:cNvSpPr>
            <a:spLocks noChangeShapeType="1"/>
          </p:cNvSpPr>
          <p:nvPr/>
        </p:nvSpPr>
        <p:spPr bwMode="auto">
          <a:xfrm>
            <a:off x="3276600" y="1905000"/>
            <a:ext cx="2971800" cy="1981200"/>
          </a:xfrm>
          <a:prstGeom prst="line">
            <a:avLst/>
          </a:prstGeom>
          <a:noFill/>
          <a:ln w="38100">
            <a:solidFill>
              <a:schemeClr val="tx1"/>
            </a:solidFill>
            <a:round/>
            <a:headEnd/>
            <a:tailEnd type="triangle" w="med" len="med"/>
          </a:ln>
        </p:spPr>
        <p:txBody>
          <a:bodyPr/>
          <a:lstStyle/>
          <a:p>
            <a:endParaRPr lang="en-US"/>
          </a:p>
        </p:txBody>
      </p:sp>
      <p:sp>
        <p:nvSpPr>
          <p:cNvPr id="13335" name="Oval 31"/>
          <p:cNvSpPr>
            <a:spLocks noChangeArrowheads="1"/>
          </p:cNvSpPr>
          <p:nvPr/>
        </p:nvSpPr>
        <p:spPr bwMode="auto">
          <a:xfrm>
            <a:off x="6477000" y="3581400"/>
            <a:ext cx="990600" cy="990600"/>
          </a:xfrm>
          <a:prstGeom prst="ellipse">
            <a:avLst/>
          </a:prstGeom>
          <a:solidFill>
            <a:schemeClr val="folHlink"/>
          </a:solidFill>
          <a:ln w="9525">
            <a:solidFill>
              <a:schemeClr val="tx1"/>
            </a:solidFill>
            <a:round/>
            <a:headEnd/>
            <a:tailEnd/>
          </a:ln>
        </p:spPr>
        <p:txBody>
          <a:bodyPr wrap="none" anchor="ctr"/>
          <a:lstStyle/>
          <a:p>
            <a:pPr algn="ctr"/>
            <a:r>
              <a:rPr lang="en-US"/>
              <a:t>TG/CE</a:t>
            </a:r>
          </a:p>
        </p:txBody>
      </p:sp>
      <p:sp>
        <p:nvSpPr>
          <p:cNvPr id="13336" name="Oval 34"/>
          <p:cNvSpPr>
            <a:spLocks noChangeArrowheads="1"/>
          </p:cNvSpPr>
          <p:nvPr/>
        </p:nvSpPr>
        <p:spPr bwMode="auto">
          <a:xfrm>
            <a:off x="6629400" y="3200400"/>
            <a:ext cx="609600" cy="609600"/>
          </a:xfrm>
          <a:prstGeom prst="ellipse">
            <a:avLst/>
          </a:prstGeom>
          <a:solidFill>
            <a:schemeClr val="accent1"/>
          </a:solidFill>
          <a:ln w="9525">
            <a:solidFill>
              <a:schemeClr val="tx1"/>
            </a:solidFill>
            <a:round/>
            <a:headEnd/>
            <a:tailEnd/>
          </a:ln>
        </p:spPr>
        <p:txBody>
          <a:bodyPr wrap="none" anchor="ctr"/>
          <a:lstStyle/>
          <a:p>
            <a:pPr algn="ctr"/>
            <a:r>
              <a:rPr lang="en-US"/>
              <a:t>B48</a:t>
            </a:r>
          </a:p>
        </p:txBody>
      </p:sp>
      <p:sp>
        <p:nvSpPr>
          <p:cNvPr id="13337" name="Oval 35"/>
          <p:cNvSpPr>
            <a:spLocks noChangeArrowheads="1"/>
          </p:cNvSpPr>
          <p:nvPr/>
        </p:nvSpPr>
        <p:spPr bwMode="auto">
          <a:xfrm>
            <a:off x="5791200" y="2819400"/>
            <a:ext cx="457200" cy="533400"/>
          </a:xfrm>
          <a:prstGeom prst="ellipse">
            <a:avLst/>
          </a:prstGeom>
          <a:solidFill>
            <a:schemeClr val="accent1"/>
          </a:solidFill>
          <a:ln w="9525">
            <a:solidFill>
              <a:schemeClr val="tx1"/>
            </a:solidFill>
            <a:round/>
            <a:headEnd/>
            <a:tailEnd/>
          </a:ln>
        </p:spPr>
        <p:txBody>
          <a:bodyPr wrap="none" anchor="ctr"/>
          <a:lstStyle/>
          <a:p>
            <a:pPr algn="ctr"/>
            <a:r>
              <a:rPr lang="en-US"/>
              <a:t>CII</a:t>
            </a:r>
          </a:p>
        </p:txBody>
      </p:sp>
      <p:sp>
        <p:nvSpPr>
          <p:cNvPr id="13338" name="Rectangle 38"/>
          <p:cNvSpPr>
            <a:spLocks noChangeArrowheads="1"/>
          </p:cNvSpPr>
          <p:nvPr/>
        </p:nvSpPr>
        <p:spPr bwMode="auto">
          <a:xfrm>
            <a:off x="5791200" y="381000"/>
            <a:ext cx="3048000" cy="762000"/>
          </a:xfrm>
          <a:prstGeom prst="rect">
            <a:avLst/>
          </a:prstGeom>
          <a:noFill/>
          <a:ln w="9525">
            <a:solidFill>
              <a:schemeClr val="tx1"/>
            </a:solidFill>
            <a:miter lim="800000"/>
            <a:headEnd/>
            <a:tailEnd/>
          </a:ln>
        </p:spPr>
        <p:txBody>
          <a:bodyPr wrap="none" anchor="ctr"/>
          <a:lstStyle/>
          <a:p>
            <a:endParaRPr lang="en-US"/>
          </a:p>
        </p:txBody>
      </p:sp>
      <p:sp>
        <p:nvSpPr>
          <p:cNvPr id="13339" name="Text Box 39"/>
          <p:cNvSpPr txBox="1">
            <a:spLocks noChangeArrowheads="1"/>
          </p:cNvSpPr>
          <p:nvPr/>
        </p:nvSpPr>
        <p:spPr bwMode="auto">
          <a:xfrm>
            <a:off x="7772400" y="1066800"/>
            <a:ext cx="971550" cy="366713"/>
          </a:xfrm>
          <a:prstGeom prst="rect">
            <a:avLst/>
          </a:prstGeom>
          <a:noFill/>
          <a:ln w="9525">
            <a:noFill/>
            <a:miter lim="800000"/>
            <a:headEnd/>
            <a:tailEnd/>
          </a:ln>
        </p:spPr>
        <p:txBody>
          <a:bodyPr wrap="none">
            <a:spAutoFit/>
          </a:bodyPr>
          <a:lstStyle/>
          <a:p>
            <a:r>
              <a:rPr lang="en-US" b="1"/>
              <a:t>muscle</a:t>
            </a:r>
          </a:p>
        </p:txBody>
      </p:sp>
      <p:sp>
        <p:nvSpPr>
          <p:cNvPr id="13340" name="Rectangle 42"/>
          <p:cNvSpPr>
            <a:spLocks noChangeArrowheads="1"/>
          </p:cNvSpPr>
          <p:nvPr/>
        </p:nvSpPr>
        <p:spPr bwMode="auto">
          <a:xfrm>
            <a:off x="4114800" y="1219200"/>
            <a:ext cx="1447800" cy="1066800"/>
          </a:xfrm>
          <a:prstGeom prst="rect">
            <a:avLst/>
          </a:prstGeom>
          <a:solidFill>
            <a:schemeClr val="hlink"/>
          </a:solidFill>
          <a:ln w="9525">
            <a:solidFill>
              <a:schemeClr val="tx1"/>
            </a:solidFill>
            <a:miter lim="800000"/>
            <a:headEnd/>
            <a:tailEnd/>
          </a:ln>
        </p:spPr>
        <p:txBody>
          <a:bodyPr wrap="none" anchor="ctr"/>
          <a:lstStyle/>
          <a:p>
            <a:pPr algn="ctr"/>
            <a:r>
              <a:rPr lang="en-US" b="1"/>
              <a:t>Lipoprotein</a:t>
            </a:r>
          </a:p>
          <a:p>
            <a:pPr algn="ctr"/>
            <a:r>
              <a:rPr lang="en-US" b="1"/>
              <a:t>Lipase</a:t>
            </a:r>
          </a:p>
        </p:txBody>
      </p:sp>
      <p:sp>
        <p:nvSpPr>
          <p:cNvPr id="13341" name="Oval 43"/>
          <p:cNvSpPr>
            <a:spLocks noChangeArrowheads="1"/>
          </p:cNvSpPr>
          <p:nvPr/>
        </p:nvSpPr>
        <p:spPr bwMode="auto">
          <a:xfrm>
            <a:off x="4876800" y="762000"/>
            <a:ext cx="152400" cy="457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342" name="Freeform 44"/>
          <p:cNvSpPr>
            <a:spLocks/>
          </p:cNvSpPr>
          <p:nvPr/>
        </p:nvSpPr>
        <p:spPr bwMode="auto">
          <a:xfrm>
            <a:off x="3276600" y="1066800"/>
            <a:ext cx="3581400" cy="1420813"/>
          </a:xfrm>
          <a:custGeom>
            <a:avLst/>
            <a:gdLst>
              <a:gd name="T0" fmla="*/ 0 w 2088"/>
              <a:gd name="T1" fmla="*/ 504 h 895"/>
              <a:gd name="T2" fmla="*/ 103 w 2088"/>
              <a:gd name="T3" fmla="*/ 535 h 895"/>
              <a:gd name="T4" fmla="*/ 134 w 2088"/>
              <a:gd name="T5" fmla="*/ 545 h 895"/>
              <a:gd name="T6" fmla="*/ 257 w 2088"/>
              <a:gd name="T7" fmla="*/ 617 h 895"/>
              <a:gd name="T8" fmla="*/ 288 w 2088"/>
              <a:gd name="T9" fmla="*/ 648 h 895"/>
              <a:gd name="T10" fmla="*/ 381 w 2088"/>
              <a:gd name="T11" fmla="*/ 699 h 895"/>
              <a:gd name="T12" fmla="*/ 504 w 2088"/>
              <a:gd name="T13" fmla="*/ 792 h 895"/>
              <a:gd name="T14" fmla="*/ 730 w 2088"/>
              <a:gd name="T15" fmla="*/ 854 h 895"/>
              <a:gd name="T16" fmla="*/ 1152 w 2088"/>
              <a:gd name="T17" fmla="*/ 864 h 895"/>
              <a:gd name="T18" fmla="*/ 1378 w 2088"/>
              <a:gd name="T19" fmla="*/ 802 h 895"/>
              <a:gd name="T20" fmla="*/ 1471 w 2088"/>
              <a:gd name="T21" fmla="*/ 751 h 895"/>
              <a:gd name="T22" fmla="*/ 1605 w 2088"/>
              <a:gd name="T23" fmla="*/ 658 h 895"/>
              <a:gd name="T24" fmla="*/ 1718 w 2088"/>
              <a:gd name="T25" fmla="*/ 566 h 895"/>
              <a:gd name="T26" fmla="*/ 1749 w 2088"/>
              <a:gd name="T27" fmla="*/ 545 h 895"/>
              <a:gd name="T28" fmla="*/ 1779 w 2088"/>
              <a:gd name="T29" fmla="*/ 524 h 895"/>
              <a:gd name="T30" fmla="*/ 2026 w 2088"/>
              <a:gd name="T31" fmla="*/ 185 h 895"/>
              <a:gd name="T32" fmla="*/ 2067 w 2088"/>
              <a:gd name="T33" fmla="*/ 62 h 895"/>
              <a:gd name="T34" fmla="*/ 2078 w 2088"/>
              <a:gd name="T35" fmla="*/ 31 h 895"/>
              <a:gd name="T36" fmla="*/ 2088 w 2088"/>
              <a:gd name="T37" fmla="*/ 0 h 8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8"/>
              <a:gd name="T58" fmla="*/ 0 h 895"/>
              <a:gd name="T59" fmla="*/ 2088 w 2088"/>
              <a:gd name="T60" fmla="*/ 895 h 8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8" h="895">
                <a:moveTo>
                  <a:pt x="0" y="504"/>
                </a:moveTo>
                <a:cubicBezTo>
                  <a:pt x="65" y="520"/>
                  <a:pt x="23" y="508"/>
                  <a:pt x="103" y="535"/>
                </a:cubicBezTo>
                <a:cubicBezTo>
                  <a:pt x="113" y="538"/>
                  <a:pt x="134" y="545"/>
                  <a:pt x="134" y="545"/>
                </a:cubicBezTo>
                <a:cubicBezTo>
                  <a:pt x="175" y="573"/>
                  <a:pt x="215" y="589"/>
                  <a:pt x="257" y="617"/>
                </a:cubicBezTo>
                <a:cubicBezTo>
                  <a:pt x="269" y="625"/>
                  <a:pt x="276" y="639"/>
                  <a:pt x="288" y="648"/>
                </a:cubicBezTo>
                <a:cubicBezTo>
                  <a:pt x="341" y="689"/>
                  <a:pt x="334" y="684"/>
                  <a:pt x="381" y="699"/>
                </a:cubicBezTo>
                <a:cubicBezTo>
                  <a:pt x="419" y="724"/>
                  <a:pt x="463" y="772"/>
                  <a:pt x="504" y="792"/>
                </a:cubicBezTo>
                <a:cubicBezTo>
                  <a:pt x="575" y="828"/>
                  <a:pt x="652" y="842"/>
                  <a:pt x="730" y="854"/>
                </a:cubicBezTo>
                <a:cubicBezTo>
                  <a:pt x="856" y="895"/>
                  <a:pt x="1034" y="868"/>
                  <a:pt x="1152" y="864"/>
                </a:cubicBezTo>
                <a:cubicBezTo>
                  <a:pt x="1222" y="850"/>
                  <a:pt x="1314" y="837"/>
                  <a:pt x="1378" y="802"/>
                </a:cubicBezTo>
                <a:cubicBezTo>
                  <a:pt x="1485" y="744"/>
                  <a:pt x="1401" y="774"/>
                  <a:pt x="1471" y="751"/>
                </a:cubicBezTo>
                <a:cubicBezTo>
                  <a:pt x="1517" y="721"/>
                  <a:pt x="1556" y="682"/>
                  <a:pt x="1605" y="658"/>
                </a:cubicBezTo>
                <a:cubicBezTo>
                  <a:pt x="1633" y="614"/>
                  <a:pt x="1675" y="594"/>
                  <a:pt x="1718" y="566"/>
                </a:cubicBezTo>
                <a:cubicBezTo>
                  <a:pt x="1728" y="559"/>
                  <a:pt x="1739" y="552"/>
                  <a:pt x="1749" y="545"/>
                </a:cubicBezTo>
                <a:cubicBezTo>
                  <a:pt x="1759" y="538"/>
                  <a:pt x="1779" y="524"/>
                  <a:pt x="1779" y="524"/>
                </a:cubicBezTo>
                <a:cubicBezTo>
                  <a:pt x="1858" y="409"/>
                  <a:pt x="1969" y="314"/>
                  <a:pt x="2026" y="185"/>
                </a:cubicBezTo>
                <a:cubicBezTo>
                  <a:pt x="2043" y="146"/>
                  <a:pt x="2053" y="102"/>
                  <a:pt x="2067" y="62"/>
                </a:cubicBezTo>
                <a:cubicBezTo>
                  <a:pt x="2071" y="52"/>
                  <a:pt x="2074" y="41"/>
                  <a:pt x="2078" y="31"/>
                </a:cubicBezTo>
                <a:cubicBezTo>
                  <a:pt x="2081" y="21"/>
                  <a:pt x="2088" y="0"/>
                  <a:pt x="2088" y="0"/>
                </a:cubicBezTo>
              </a:path>
            </a:pathLst>
          </a:custGeom>
          <a:noFill/>
          <a:ln w="28575">
            <a:solidFill>
              <a:schemeClr val="tx1"/>
            </a:solidFill>
            <a:round/>
            <a:headEnd/>
            <a:tailEnd type="triangle" w="med" len="med"/>
          </a:ln>
        </p:spPr>
        <p:txBody>
          <a:bodyPr/>
          <a:lstStyle/>
          <a:p>
            <a:endParaRPr lang="en-US"/>
          </a:p>
        </p:txBody>
      </p:sp>
      <p:sp>
        <p:nvSpPr>
          <p:cNvPr id="13343" name="Text Box 45"/>
          <p:cNvSpPr txBox="1">
            <a:spLocks noChangeArrowheads="1"/>
          </p:cNvSpPr>
          <p:nvPr/>
        </p:nvSpPr>
        <p:spPr bwMode="auto">
          <a:xfrm>
            <a:off x="6613525" y="646113"/>
            <a:ext cx="628650" cy="366712"/>
          </a:xfrm>
          <a:prstGeom prst="rect">
            <a:avLst/>
          </a:prstGeom>
          <a:noFill/>
          <a:ln w="9525">
            <a:noFill/>
            <a:miter lim="800000"/>
            <a:headEnd/>
            <a:tailEnd/>
          </a:ln>
        </p:spPr>
        <p:txBody>
          <a:bodyPr wrap="none">
            <a:spAutoFit/>
          </a:bodyPr>
          <a:lstStyle/>
          <a:p>
            <a:r>
              <a:rPr lang="en-US" b="1"/>
              <a:t>FFA</a:t>
            </a:r>
          </a:p>
        </p:txBody>
      </p:sp>
      <p:sp>
        <p:nvSpPr>
          <p:cNvPr id="13344" name="Text Box 46"/>
          <p:cNvSpPr txBox="1">
            <a:spLocks noChangeArrowheads="1"/>
          </p:cNvSpPr>
          <p:nvPr/>
        </p:nvSpPr>
        <p:spPr bwMode="auto">
          <a:xfrm>
            <a:off x="1219200" y="2362200"/>
            <a:ext cx="1502271" cy="40011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2000" b="1" dirty="0" err="1"/>
              <a:t>chylomicron</a:t>
            </a:r>
            <a:endParaRPr lang="en-US" sz="2000" b="1" dirty="0"/>
          </a:p>
        </p:txBody>
      </p:sp>
      <p:sp>
        <p:nvSpPr>
          <p:cNvPr id="13345" name="Text Box 47"/>
          <p:cNvSpPr txBox="1">
            <a:spLocks noChangeArrowheads="1"/>
          </p:cNvSpPr>
          <p:nvPr/>
        </p:nvSpPr>
        <p:spPr bwMode="auto">
          <a:xfrm>
            <a:off x="5486400" y="4724400"/>
            <a:ext cx="2986587" cy="46166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400" b="1" dirty="0" err="1"/>
              <a:t>Chylomicron</a:t>
            </a:r>
            <a:r>
              <a:rPr lang="en-US" sz="2400" b="1" dirty="0"/>
              <a:t> remnant</a:t>
            </a:r>
          </a:p>
        </p:txBody>
      </p:sp>
      <p:sp>
        <p:nvSpPr>
          <p:cNvPr id="13346" name="Line 48"/>
          <p:cNvSpPr>
            <a:spLocks noChangeShapeType="1"/>
          </p:cNvSpPr>
          <p:nvPr/>
        </p:nvSpPr>
        <p:spPr bwMode="auto">
          <a:xfrm>
            <a:off x="7543800" y="4419600"/>
            <a:ext cx="762000" cy="457200"/>
          </a:xfrm>
          <a:prstGeom prst="line">
            <a:avLst/>
          </a:prstGeom>
          <a:noFill/>
          <a:ln w="9525">
            <a:solidFill>
              <a:schemeClr val="tx1"/>
            </a:solidFill>
            <a:round/>
            <a:headEnd/>
            <a:tailEnd type="triangle" w="med" len="med"/>
          </a:ln>
        </p:spPr>
        <p:txBody>
          <a:bodyPr/>
          <a:lstStyle/>
          <a:p>
            <a:endParaRPr lang="en-US"/>
          </a:p>
        </p:txBody>
      </p:sp>
      <p:sp>
        <p:nvSpPr>
          <p:cNvPr id="13347" name="Text Box 49"/>
          <p:cNvSpPr txBox="1">
            <a:spLocks noChangeArrowheads="1"/>
          </p:cNvSpPr>
          <p:nvPr/>
        </p:nvSpPr>
        <p:spPr bwMode="auto">
          <a:xfrm>
            <a:off x="8489950" y="4876800"/>
            <a:ext cx="654050" cy="366713"/>
          </a:xfrm>
          <a:prstGeom prst="rect">
            <a:avLst/>
          </a:prstGeom>
          <a:noFill/>
          <a:ln w="9525">
            <a:noFill/>
            <a:miter lim="800000"/>
            <a:headEnd/>
            <a:tailEnd/>
          </a:ln>
        </p:spPr>
        <p:txBody>
          <a:bodyPr wrap="none">
            <a:spAutoFit/>
          </a:bodyPr>
          <a:lstStyle/>
          <a:p>
            <a:r>
              <a:rPr lang="en-US" b="1"/>
              <a:t>liver</a:t>
            </a:r>
          </a:p>
        </p:txBody>
      </p:sp>
      <p:sp>
        <p:nvSpPr>
          <p:cNvPr id="13348" name="Oval 50"/>
          <p:cNvSpPr>
            <a:spLocks noChangeArrowheads="1"/>
          </p:cNvSpPr>
          <p:nvPr/>
        </p:nvSpPr>
        <p:spPr bwMode="auto">
          <a:xfrm>
            <a:off x="1524000" y="1600200"/>
            <a:ext cx="457200" cy="533400"/>
          </a:xfrm>
          <a:prstGeom prst="ellipse">
            <a:avLst/>
          </a:prstGeom>
          <a:solidFill>
            <a:schemeClr val="accent1"/>
          </a:solidFill>
          <a:ln w="9525">
            <a:solidFill>
              <a:schemeClr val="tx1"/>
            </a:solidFill>
            <a:round/>
            <a:headEnd/>
            <a:tailEnd/>
          </a:ln>
        </p:spPr>
        <p:txBody>
          <a:bodyPr wrap="none" anchor="ctr"/>
          <a:lstStyle/>
          <a:p>
            <a:pPr algn="ctr"/>
            <a:r>
              <a:rPr lang="en-US" dirty="0" smtClean="0"/>
              <a:t>E</a:t>
            </a:r>
            <a:endParaRPr lang="en-US" dirty="0"/>
          </a:p>
        </p:txBody>
      </p:sp>
      <p:sp>
        <p:nvSpPr>
          <p:cNvPr id="13350" name="Freeform 52"/>
          <p:cNvSpPr>
            <a:spLocks/>
          </p:cNvSpPr>
          <p:nvPr/>
        </p:nvSpPr>
        <p:spPr bwMode="auto">
          <a:xfrm>
            <a:off x="7150100" y="639763"/>
            <a:ext cx="512763" cy="109537"/>
          </a:xfrm>
          <a:custGeom>
            <a:avLst/>
            <a:gdLst>
              <a:gd name="T0" fmla="*/ 0 w 323"/>
              <a:gd name="T1" fmla="*/ 69 h 69"/>
              <a:gd name="T2" fmla="*/ 185 w 323"/>
              <a:gd name="T3" fmla="*/ 35 h 69"/>
              <a:gd name="T4" fmla="*/ 323 w 323"/>
              <a:gd name="T5" fmla="*/ 0 h 69"/>
              <a:gd name="T6" fmla="*/ 0 60000 65536"/>
              <a:gd name="T7" fmla="*/ 0 60000 65536"/>
              <a:gd name="T8" fmla="*/ 0 60000 65536"/>
              <a:gd name="T9" fmla="*/ 0 w 323"/>
              <a:gd name="T10" fmla="*/ 0 h 69"/>
              <a:gd name="T11" fmla="*/ 323 w 323"/>
              <a:gd name="T12" fmla="*/ 69 h 69"/>
            </a:gdLst>
            <a:ahLst/>
            <a:cxnLst>
              <a:cxn ang="T6">
                <a:pos x="T0" y="T1"/>
              </a:cxn>
              <a:cxn ang="T7">
                <a:pos x="T2" y="T3"/>
              </a:cxn>
              <a:cxn ang="T8">
                <a:pos x="T4" y="T5"/>
              </a:cxn>
            </a:cxnLst>
            <a:rect l="T9" t="T10" r="T11" b="T12"/>
            <a:pathLst>
              <a:path w="323" h="69">
                <a:moveTo>
                  <a:pt x="0" y="69"/>
                </a:moveTo>
                <a:cubicBezTo>
                  <a:pt x="62" y="57"/>
                  <a:pt x="125" y="52"/>
                  <a:pt x="185" y="35"/>
                </a:cubicBezTo>
                <a:cubicBezTo>
                  <a:pt x="231" y="22"/>
                  <a:pt x="275" y="0"/>
                  <a:pt x="323" y="0"/>
                </a:cubicBezTo>
              </a:path>
            </a:pathLst>
          </a:custGeom>
          <a:noFill/>
          <a:ln w="9525">
            <a:solidFill>
              <a:schemeClr val="tx1"/>
            </a:solidFill>
            <a:round/>
            <a:headEnd/>
            <a:tailEnd type="triangle" w="med" len="med"/>
          </a:ln>
        </p:spPr>
        <p:txBody>
          <a:bodyPr/>
          <a:lstStyle/>
          <a:p>
            <a:endParaRPr lang="en-US"/>
          </a:p>
        </p:txBody>
      </p:sp>
      <p:sp>
        <p:nvSpPr>
          <p:cNvPr id="13351" name="Line 53"/>
          <p:cNvSpPr>
            <a:spLocks noChangeShapeType="1"/>
          </p:cNvSpPr>
          <p:nvPr/>
        </p:nvSpPr>
        <p:spPr bwMode="auto">
          <a:xfrm>
            <a:off x="7239000" y="914400"/>
            <a:ext cx="533400" cy="76200"/>
          </a:xfrm>
          <a:prstGeom prst="line">
            <a:avLst/>
          </a:prstGeom>
          <a:noFill/>
          <a:ln w="9525">
            <a:solidFill>
              <a:schemeClr val="tx1"/>
            </a:solidFill>
            <a:round/>
            <a:headEnd/>
            <a:tailEnd type="triangle" w="med" len="med"/>
          </a:ln>
        </p:spPr>
        <p:txBody>
          <a:bodyPr/>
          <a:lstStyle/>
          <a:p>
            <a:endParaRPr lang="en-US"/>
          </a:p>
        </p:txBody>
      </p:sp>
      <p:sp>
        <p:nvSpPr>
          <p:cNvPr id="13352" name="Text Box 54"/>
          <p:cNvSpPr txBox="1">
            <a:spLocks noChangeArrowheads="1"/>
          </p:cNvSpPr>
          <p:nvPr/>
        </p:nvSpPr>
        <p:spPr bwMode="auto">
          <a:xfrm>
            <a:off x="7696200" y="798513"/>
            <a:ext cx="1149350" cy="366712"/>
          </a:xfrm>
          <a:prstGeom prst="rect">
            <a:avLst/>
          </a:prstGeom>
          <a:noFill/>
          <a:ln w="9525">
            <a:noFill/>
            <a:miter lim="800000"/>
            <a:headEnd/>
            <a:tailEnd/>
          </a:ln>
        </p:spPr>
        <p:txBody>
          <a:bodyPr wrap="none">
            <a:spAutoFit/>
          </a:bodyPr>
          <a:lstStyle/>
          <a:p>
            <a:r>
              <a:rPr lang="en-US"/>
              <a:t>Oxidation</a:t>
            </a:r>
          </a:p>
        </p:txBody>
      </p:sp>
      <p:sp>
        <p:nvSpPr>
          <p:cNvPr id="13353" name="Text Box 55"/>
          <p:cNvSpPr txBox="1">
            <a:spLocks noChangeArrowheads="1"/>
          </p:cNvSpPr>
          <p:nvPr/>
        </p:nvSpPr>
        <p:spPr bwMode="auto">
          <a:xfrm>
            <a:off x="7680325" y="395288"/>
            <a:ext cx="501650" cy="366712"/>
          </a:xfrm>
          <a:prstGeom prst="rect">
            <a:avLst/>
          </a:prstGeom>
          <a:noFill/>
          <a:ln w="9525">
            <a:noFill/>
            <a:miter lim="800000"/>
            <a:headEnd/>
            <a:tailEnd/>
          </a:ln>
        </p:spPr>
        <p:txBody>
          <a:bodyPr wrap="none">
            <a:spAutoFit/>
          </a:bodyPr>
          <a:lstStyle/>
          <a:p>
            <a:r>
              <a:rPr lang="en-US"/>
              <a:t>TG</a:t>
            </a:r>
          </a:p>
        </p:txBody>
      </p:sp>
      <p:sp>
        <p:nvSpPr>
          <p:cNvPr id="13354" name="Oval 56"/>
          <p:cNvSpPr>
            <a:spLocks noChangeArrowheads="1"/>
          </p:cNvSpPr>
          <p:nvPr/>
        </p:nvSpPr>
        <p:spPr bwMode="auto">
          <a:xfrm>
            <a:off x="6934200" y="4267200"/>
            <a:ext cx="457200" cy="533400"/>
          </a:xfrm>
          <a:prstGeom prst="ellipse">
            <a:avLst/>
          </a:prstGeom>
          <a:solidFill>
            <a:schemeClr val="accent1"/>
          </a:solidFill>
          <a:ln w="9525">
            <a:solidFill>
              <a:schemeClr val="tx1"/>
            </a:solidFill>
            <a:round/>
            <a:headEnd/>
            <a:tailEnd/>
          </a:ln>
        </p:spPr>
        <p:txBody>
          <a:bodyPr wrap="none" anchor="ctr"/>
          <a:lstStyle/>
          <a:p>
            <a:pPr algn="ctr"/>
            <a:r>
              <a:rPr lang="en-US"/>
              <a:t>E</a:t>
            </a:r>
          </a:p>
        </p:txBody>
      </p:sp>
      <p:cxnSp>
        <p:nvCxnSpPr>
          <p:cNvPr id="44" name="Curved Connector 43"/>
          <p:cNvCxnSpPr/>
          <p:nvPr/>
        </p:nvCxnSpPr>
        <p:spPr>
          <a:xfrm>
            <a:off x="4876800" y="2971800"/>
            <a:ext cx="838200" cy="152400"/>
          </a:xfrm>
          <a:prstGeom prst="curvedConnector3">
            <a:avLst>
              <a:gd name="adj1" fmla="val 50000"/>
            </a:avLst>
          </a:prstGeom>
          <a:ln w="28575">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581400"/>
            <a:ext cx="7467600" cy="1143000"/>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smtClean="0">
                <a:latin typeface="+mj-lt"/>
              </a:rPr>
              <a:t>2. VLDL, IDL &amp; LDL</a:t>
            </a:r>
            <a:endParaRPr lang="en-US" dirty="0">
              <a:latin typeface="+mj-lt"/>
            </a:endParaRPr>
          </a:p>
        </p:txBody>
      </p:sp>
      <p:sp>
        <p:nvSpPr>
          <p:cNvPr id="4" name="Slide Number Placeholder 3"/>
          <p:cNvSpPr>
            <a:spLocks noGrp="1"/>
          </p:cNvSpPr>
          <p:nvPr>
            <p:ph type="sldNum" sz="quarter" idx="12"/>
          </p:nvPr>
        </p:nvSpPr>
        <p:spPr/>
        <p:txBody>
          <a:bodyPr/>
          <a:lstStyle/>
          <a:p>
            <a:fld id="{0FA84BF9-D153-4A22-8962-50ECBA72DAF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p:cNvPicPr>
            <a:picLocks noGrp="1" noChangeAspect="1" noChangeArrowheads="1"/>
          </p:cNvPicPr>
          <p:nvPr>
            <p:ph idx="1"/>
          </p:nvPr>
        </p:nvPicPr>
        <p:blipFill>
          <a:blip r:embed="rId2" cstate="print"/>
          <a:srcRect/>
          <a:stretch>
            <a:fillRect/>
          </a:stretch>
        </p:blipFill>
        <p:spPr>
          <a:xfrm>
            <a:off x="381000" y="304800"/>
            <a:ext cx="8458200" cy="6248400"/>
          </a:xfrm>
          <a:noFill/>
        </p:spPr>
      </p:pic>
      <p:sp>
        <p:nvSpPr>
          <p:cNvPr id="5" name="TextBox 4"/>
          <p:cNvSpPr txBox="1"/>
          <p:nvPr/>
        </p:nvSpPr>
        <p:spPr>
          <a:xfrm>
            <a:off x="1447800" y="3276600"/>
            <a:ext cx="2438400" cy="144655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8800" dirty="0"/>
          </a:p>
        </p:txBody>
      </p:sp>
      <p:sp>
        <p:nvSpPr>
          <p:cNvPr id="6" name="TextBox 5"/>
          <p:cNvSpPr txBox="1"/>
          <p:nvPr/>
        </p:nvSpPr>
        <p:spPr>
          <a:xfrm>
            <a:off x="5562600" y="5029200"/>
            <a:ext cx="96051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Apo C II</a:t>
            </a:r>
            <a:endParaRPr lang="en-US" dirty="0"/>
          </a:p>
        </p:txBody>
      </p:sp>
      <p:sp>
        <p:nvSpPr>
          <p:cNvPr id="7" name="TextBox 6"/>
          <p:cNvSpPr txBox="1"/>
          <p:nvPr/>
        </p:nvSpPr>
        <p:spPr>
          <a:xfrm>
            <a:off x="5562600" y="5867400"/>
            <a:ext cx="51712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FFA</a:t>
            </a:r>
            <a:endParaRPr lang="en-US" dirty="0"/>
          </a:p>
        </p:txBody>
      </p:sp>
      <p:sp>
        <p:nvSpPr>
          <p:cNvPr id="8" name="TextBox 7"/>
          <p:cNvSpPr txBox="1"/>
          <p:nvPr/>
        </p:nvSpPr>
        <p:spPr>
          <a:xfrm>
            <a:off x="5257800" y="2590800"/>
            <a:ext cx="72968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Apo E</a:t>
            </a:r>
            <a:endParaRPr lang="en-US" dirty="0"/>
          </a:p>
        </p:txBody>
      </p:sp>
      <p:cxnSp>
        <p:nvCxnSpPr>
          <p:cNvPr id="10" name="Curved Connector 9"/>
          <p:cNvCxnSpPr>
            <a:endCxn id="7" idx="1"/>
          </p:cNvCxnSpPr>
          <p:nvPr/>
        </p:nvCxnSpPr>
        <p:spPr>
          <a:xfrm>
            <a:off x="4876800" y="5791200"/>
            <a:ext cx="685800" cy="260866"/>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4" name="Curved Connector 13"/>
          <p:cNvCxnSpPr/>
          <p:nvPr/>
        </p:nvCxnSpPr>
        <p:spPr>
          <a:xfrm flipV="1">
            <a:off x="4876800" y="2819400"/>
            <a:ext cx="381000" cy="228600"/>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5" name="Curved Connector 14"/>
          <p:cNvCxnSpPr/>
          <p:nvPr/>
        </p:nvCxnSpPr>
        <p:spPr>
          <a:xfrm flipV="1">
            <a:off x="5029200" y="5181600"/>
            <a:ext cx="457200" cy="76200"/>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052736"/>
            <a:ext cx="7056784" cy="223224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b="1" dirty="0" smtClean="0">
                <a:solidFill>
                  <a:srgbClr val="00B050"/>
                </a:solidFill>
              </a:rPr>
              <a:t>Apo C II &amp; Apo E </a:t>
            </a:r>
            <a:r>
              <a:rPr lang="en-US" dirty="0" smtClean="0"/>
              <a:t/>
            </a:r>
            <a:br>
              <a:rPr lang="en-US" dirty="0" smtClean="0"/>
            </a:br>
            <a:r>
              <a:rPr lang="en-US" dirty="0" smtClean="0"/>
              <a:t>are donated to VLDL &amp; Chylomicrons </a:t>
            </a:r>
            <a:br>
              <a:rPr lang="en-US" dirty="0" smtClean="0"/>
            </a:br>
            <a:r>
              <a:rPr lang="en-US" b="1" dirty="0" smtClean="0">
                <a:solidFill>
                  <a:srgbClr val="00B050"/>
                </a:solidFill>
              </a:rPr>
              <a:t>by HDL</a:t>
            </a:r>
            <a:endParaRPr lang="en-US" b="1" dirty="0">
              <a:solidFill>
                <a:srgbClr val="00B050"/>
              </a:solidFill>
            </a:endParaRPr>
          </a:p>
        </p:txBody>
      </p:sp>
      <p:sp>
        <p:nvSpPr>
          <p:cNvPr id="4" name="Slide Number Placeholder 3"/>
          <p:cNvSpPr>
            <a:spLocks noGrp="1"/>
          </p:cNvSpPr>
          <p:nvPr>
            <p:ph type="sldNum" sz="quarter" idx="12"/>
          </p:nvPr>
        </p:nvSpPr>
        <p:spPr/>
        <p:txBody>
          <a:bodyPr/>
          <a:lstStyle/>
          <a:p>
            <a:fld id="{0FA84BF9-D153-4A22-8962-50ECBA72DAF3}" type="slidenum">
              <a:rPr lang="en-US" smtClean="0"/>
              <a:pPr/>
              <a:t>13</a:t>
            </a:fld>
            <a:endParaRPr lang="en-US"/>
          </a:p>
        </p:txBody>
      </p:sp>
      <p:sp>
        <p:nvSpPr>
          <p:cNvPr id="5" name="TextBox 4"/>
          <p:cNvSpPr txBox="1"/>
          <p:nvPr/>
        </p:nvSpPr>
        <p:spPr>
          <a:xfrm>
            <a:off x="611560" y="4149080"/>
            <a:ext cx="7731356" cy="1415772"/>
          </a:xfrm>
          <a:prstGeom prst="rect">
            <a:avLst/>
          </a:prstGeom>
          <a:noFill/>
        </p:spPr>
        <p:txBody>
          <a:bodyPr wrap="square" rtlCol="0">
            <a:spAutoFit/>
          </a:bodyPr>
          <a:lstStyle/>
          <a:p>
            <a:r>
              <a:rPr lang="en-US" sz="3400" b="1" dirty="0" smtClean="0">
                <a:solidFill>
                  <a:srgbClr val="002060"/>
                </a:solidFill>
              </a:rPr>
              <a:t>CETP </a:t>
            </a:r>
            <a:r>
              <a:rPr lang="en-US" sz="3400" dirty="0" smtClean="0">
                <a:solidFill>
                  <a:srgbClr val="002060"/>
                </a:solidFill>
              </a:rPr>
              <a:t>: </a:t>
            </a:r>
            <a:r>
              <a:rPr lang="en-US" sz="3400" dirty="0" smtClean="0"/>
              <a:t> Liver; exchange of CE from HDL to VLDL and LDL in exchange for TG</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6299200" y="2457450"/>
            <a:ext cx="2825750" cy="2314575"/>
          </a:xfrm>
          <a:prstGeom prst="roundRect">
            <a:avLst>
              <a:gd name="adj" fmla="val 16667"/>
            </a:avLst>
          </a:prstGeom>
          <a:gradFill rotWithShape="0">
            <a:gsLst>
              <a:gs pos="0">
                <a:srgbClr val="000066"/>
              </a:gs>
              <a:gs pos="100000">
                <a:srgbClr val="0033CC"/>
              </a:gs>
            </a:gsLst>
            <a:lin ang="5400000" scaled="1"/>
          </a:gradFill>
          <a:ln w="9525">
            <a:noFill/>
            <a:round/>
            <a:headEnd/>
            <a:tailEnd/>
          </a:ln>
        </p:spPr>
        <p:txBody>
          <a:bodyPr wrap="none" anchor="ctr"/>
          <a:lstStyle/>
          <a:p>
            <a:endParaRPr lang="en-US"/>
          </a:p>
        </p:txBody>
      </p:sp>
      <p:sp>
        <p:nvSpPr>
          <p:cNvPr id="36867" name="AutoShape 3"/>
          <p:cNvSpPr>
            <a:spLocks noChangeArrowheads="1"/>
          </p:cNvSpPr>
          <p:nvPr/>
        </p:nvSpPr>
        <p:spPr bwMode="auto">
          <a:xfrm>
            <a:off x="566738" y="2457450"/>
            <a:ext cx="5419725" cy="2314575"/>
          </a:xfrm>
          <a:prstGeom prst="roundRect">
            <a:avLst>
              <a:gd name="adj" fmla="val 16667"/>
            </a:avLst>
          </a:prstGeom>
          <a:gradFill rotWithShape="0">
            <a:gsLst>
              <a:gs pos="0">
                <a:srgbClr val="000066"/>
              </a:gs>
              <a:gs pos="100000">
                <a:srgbClr val="0033CC"/>
              </a:gs>
            </a:gsLst>
            <a:lin ang="5400000" scaled="1"/>
          </a:gradFill>
          <a:ln w="9525">
            <a:noFill/>
            <a:round/>
            <a:headEnd/>
            <a:tailEnd/>
          </a:ln>
        </p:spPr>
        <p:txBody>
          <a:bodyPr wrap="none" anchor="ctr"/>
          <a:lstStyle/>
          <a:p>
            <a:endParaRPr lang="en-US"/>
          </a:p>
        </p:txBody>
      </p:sp>
      <p:sp>
        <p:nvSpPr>
          <p:cNvPr id="36868" name="AutoShape 4"/>
          <p:cNvSpPr>
            <a:spLocks noChangeArrowheads="1"/>
          </p:cNvSpPr>
          <p:nvPr/>
        </p:nvSpPr>
        <p:spPr bwMode="invGray">
          <a:xfrm>
            <a:off x="6372225" y="2527300"/>
            <a:ext cx="2678113" cy="2262188"/>
          </a:xfrm>
          <a:prstGeom prst="roundRect">
            <a:avLst>
              <a:gd name="adj" fmla="val 16667"/>
            </a:avLst>
          </a:prstGeom>
          <a:gradFill rotWithShape="0">
            <a:gsLst>
              <a:gs pos="0">
                <a:srgbClr val="000099"/>
              </a:gs>
              <a:gs pos="100000">
                <a:srgbClr val="0033CC"/>
              </a:gs>
            </a:gsLst>
            <a:lin ang="5400000" scaled="1"/>
          </a:gradFill>
          <a:ln w="9525">
            <a:noFill/>
            <a:round/>
            <a:headEnd/>
            <a:tailEnd/>
          </a:ln>
        </p:spPr>
        <p:txBody>
          <a:bodyPr wrap="none" anchor="ctr"/>
          <a:lstStyle/>
          <a:p>
            <a:endParaRPr lang="en-US"/>
          </a:p>
        </p:txBody>
      </p:sp>
      <p:sp>
        <p:nvSpPr>
          <p:cNvPr id="36869" name="AutoShape 5"/>
          <p:cNvSpPr>
            <a:spLocks noChangeArrowheads="1"/>
          </p:cNvSpPr>
          <p:nvPr/>
        </p:nvSpPr>
        <p:spPr bwMode="invGray">
          <a:xfrm>
            <a:off x="657225" y="2527300"/>
            <a:ext cx="5240338" cy="2262188"/>
          </a:xfrm>
          <a:prstGeom prst="roundRect">
            <a:avLst>
              <a:gd name="adj" fmla="val 16667"/>
            </a:avLst>
          </a:prstGeom>
          <a:gradFill rotWithShape="0">
            <a:gsLst>
              <a:gs pos="0">
                <a:srgbClr val="000099"/>
              </a:gs>
              <a:gs pos="100000">
                <a:srgbClr val="0033CC"/>
              </a:gs>
            </a:gsLst>
            <a:lin ang="5400000" scaled="1"/>
          </a:gradFill>
          <a:ln w="9525">
            <a:noFill/>
            <a:round/>
            <a:headEnd/>
            <a:tailEnd/>
          </a:ln>
        </p:spPr>
        <p:txBody>
          <a:bodyPr wrap="none" anchor="ctr"/>
          <a:lstStyle/>
          <a:p>
            <a:endParaRPr lang="en-US"/>
          </a:p>
        </p:txBody>
      </p:sp>
      <p:sp>
        <p:nvSpPr>
          <p:cNvPr id="60422" name="Text Box 6"/>
          <p:cNvSpPr txBox="1">
            <a:spLocks noChangeArrowheads="1"/>
          </p:cNvSpPr>
          <p:nvPr/>
        </p:nvSpPr>
        <p:spPr bwMode="auto">
          <a:xfrm>
            <a:off x="500063" y="282575"/>
            <a:ext cx="4759325" cy="549275"/>
          </a:xfrm>
          <a:prstGeom prst="rect">
            <a:avLst/>
          </a:prstGeom>
          <a:solidFill>
            <a:schemeClr val="tx2"/>
          </a:solidFill>
          <a:ln w="25400">
            <a:noFill/>
            <a:miter lim="800000"/>
            <a:headEnd/>
            <a:tailEnd/>
          </a:ln>
          <a:effectLst/>
        </p:spPr>
        <p:txBody>
          <a:bodyPr wrap="none">
            <a:spAutoFit/>
          </a:bodyPr>
          <a:lstStyle/>
          <a:p>
            <a:pPr eaLnBrk="0" hangingPunct="0">
              <a:defRPr/>
            </a:pPr>
            <a:r>
              <a:rPr lang="en-US" sz="3000" b="1">
                <a:solidFill>
                  <a:srgbClr val="F9E697"/>
                </a:solidFill>
                <a:effectLst>
                  <a:outerShdw blurRad="38100" dist="38100" dir="2700000" algn="tl">
                    <a:srgbClr val="FFFFFF"/>
                  </a:outerShdw>
                </a:effectLst>
                <a:latin typeface="Verdana" pitchFamily="34" charset="0"/>
              </a:rPr>
              <a:t>Atherogenic Particles</a:t>
            </a:r>
          </a:p>
        </p:txBody>
      </p:sp>
      <p:sp>
        <p:nvSpPr>
          <p:cNvPr id="60423" name="Text Box 7"/>
          <p:cNvSpPr txBox="1">
            <a:spLocks noChangeArrowheads="1"/>
          </p:cNvSpPr>
          <p:nvPr/>
        </p:nvSpPr>
        <p:spPr bwMode="auto">
          <a:xfrm>
            <a:off x="5259388" y="1074738"/>
            <a:ext cx="3130550" cy="519112"/>
          </a:xfrm>
          <a:prstGeom prst="rect">
            <a:avLst/>
          </a:prstGeom>
          <a:noFill/>
          <a:ln w="25400">
            <a:noFill/>
            <a:miter lim="800000"/>
            <a:headEnd/>
            <a:tailEnd/>
          </a:ln>
          <a:effectLst/>
        </p:spPr>
        <p:txBody>
          <a:bodyPr wrap="none">
            <a:spAutoFit/>
          </a:bodyPr>
          <a:lstStyle/>
          <a:p>
            <a:pPr eaLnBrk="0" hangingPunct="0">
              <a:defRPr/>
            </a:pPr>
            <a:r>
              <a:rPr lang="en-US" sz="2800">
                <a:effectLst>
                  <a:outerShdw blurRad="38100" dist="38100" dir="2700000" algn="tl">
                    <a:srgbClr val="C0C0C0"/>
                  </a:outerShdw>
                </a:effectLst>
                <a:latin typeface="Verdana" pitchFamily="34" charset="0"/>
              </a:rPr>
              <a:t>Apolipoprotein B</a:t>
            </a:r>
          </a:p>
        </p:txBody>
      </p:sp>
      <p:sp>
        <p:nvSpPr>
          <p:cNvPr id="60424" name="Text Box 8"/>
          <p:cNvSpPr txBox="1">
            <a:spLocks noChangeArrowheads="1"/>
          </p:cNvSpPr>
          <p:nvPr/>
        </p:nvSpPr>
        <p:spPr bwMode="auto">
          <a:xfrm>
            <a:off x="5259388" y="1736725"/>
            <a:ext cx="2203450" cy="519113"/>
          </a:xfrm>
          <a:prstGeom prst="rect">
            <a:avLst/>
          </a:prstGeom>
          <a:noFill/>
          <a:ln w="25400">
            <a:noFill/>
            <a:miter lim="800000"/>
            <a:headEnd/>
            <a:tailEnd/>
          </a:ln>
          <a:effectLst/>
        </p:spPr>
        <p:txBody>
          <a:bodyPr wrap="none">
            <a:spAutoFit/>
          </a:bodyPr>
          <a:lstStyle/>
          <a:p>
            <a:pPr eaLnBrk="0" hangingPunct="0">
              <a:defRPr/>
            </a:pPr>
            <a:r>
              <a:rPr lang="en-US" sz="2800">
                <a:effectLst>
                  <a:outerShdw blurRad="38100" dist="38100" dir="2700000" algn="tl">
                    <a:srgbClr val="C0C0C0"/>
                  </a:outerShdw>
                </a:effectLst>
                <a:latin typeface="Verdana" pitchFamily="34" charset="0"/>
              </a:rPr>
              <a:t>Non-HDL-C</a:t>
            </a:r>
          </a:p>
        </p:txBody>
      </p:sp>
      <p:sp>
        <p:nvSpPr>
          <p:cNvPr id="60425" name="Text Box 9"/>
          <p:cNvSpPr txBox="1">
            <a:spLocks noChangeArrowheads="1"/>
          </p:cNvSpPr>
          <p:nvPr/>
        </p:nvSpPr>
        <p:spPr bwMode="auto">
          <a:xfrm>
            <a:off x="1144588" y="1344613"/>
            <a:ext cx="3794125" cy="579437"/>
          </a:xfrm>
          <a:prstGeom prst="rect">
            <a:avLst/>
          </a:prstGeom>
          <a:noFill/>
          <a:ln w="25400">
            <a:noFill/>
            <a:miter lim="800000"/>
            <a:headEnd/>
            <a:tailEnd/>
          </a:ln>
          <a:effectLst/>
        </p:spPr>
        <p:txBody>
          <a:bodyPr wrap="none">
            <a:spAutoFit/>
          </a:bodyPr>
          <a:lstStyle/>
          <a:p>
            <a:pPr eaLnBrk="0" hangingPunct="0">
              <a:defRPr/>
            </a:pPr>
            <a:r>
              <a:rPr lang="en-US" sz="3200">
                <a:effectLst>
                  <a:outerShdw blurRad="38100" dist="38100" dir="2700000" algn="tl">
                    <a:srgbClr val="C0C0C0"/>
                  </a:outerShdw>
                </a:effectLst>
                <a:latin typeface="Verdana" pitchFamily="34" charset="0"/>
              </a:rPr>
              <a:t>MEASUREMENTS:</a:t>
            </a:r>
          </a:p>
        </p:txBody>
      </p:sp>
      <p:sp>
        <p:nvSpPr>
          <p:cNvPr id="60426" name="Text Box 10"/>
          <p:cNvSpPr txBox="1">
            <a:spLocks noChangeArrowheads="1"/>
          </p:cNvSpPr>
          <p:nvPr/>
        </p:nvSpPr>
        <p:spPr bwMode="auto">
          <a:xfrm>
            <a:off x="1543050" y="5602288"/>
            <a:ext cx="3708400" cy="519112"/>
          </a:xfrm>
          <a:prstGeom prst="rect">
            <a:avLst/>
          </a:prstGeom>
          <a:noFill/>
          <a:ln w="25400">
            <a:noFill/>
            <a:miter lim="800000"/>
            <a:headEnd/>
            <a:tailEnd/>
          </a:ln>
          <a:effectLst/>
        </p:spPr>
        <p:txBody>
          <a:bodyPr wrap="none">
            <a:spAutoFit/>
          </a:bodyPr>
          <a:lstStyle/>
          <a:p>
            <a:pPr eaLnBrk="0" hangingPunct="0">
              <a:defRPr/>
            </a:pPr>
            <a:r>
              <a:rPr lang="en-US" sz="2800">
                <a:effectLst>
                  <a:outerShdw blurRad="38100" dist="38100" dir="2700000" algn="tl">
                    <a:srgbClr val="C0C0C0"/>
                  </a:outerShdw>
                </a:effectLst>
                <a:latin typeface="Verdana" pitchFamily="34" charset="0"/>
              </a:rPr>
              <a:t>TG-rich lipoproteins</a:t>
            </a:r>
          </a:p>
        </p:txBody>
      </p:sp>
      <p:sp>
        <p:nvSpPr>
          <p:cNvPr id="60427" name="AutoShape 11"/>
          <p:cNvSpPr>
            <a:spLocks/>
          </p:cNvSpPr>
          <p:nvPr/>
        </p:nvSpPr>
        <p:spPr bwMode="auto">
          <a:xfrm rot="16200000" flipV="1">
            <a:off x="3167857" y="3580606"/>
            <a:ext cx="457200" cy="3579813"/>
          </a:xfrm>
          <a:prstGeom prst="leftBrace">
            <a:avLst>
              <a:gd name="adj1" fmla="val 65249"/>
              <a:gd name="adj2" fmla="val 50000"/>
            </a:avLst>
          </a:prstGeom>
          <a:noFill/>
          <a:ln w="19050">
            <a:solidFill>
              <a:schemeClr val="tx1"/>
            </a:solidFill>
            <a:round/>
            <a:headEnd/>
            <a:tailEnd/>
          </a:ln>
          <a:effectLst/>
        </p:spPr>
        <p:txBody>
          <a:bodyPr rot="10800000" vert="eaVert" wrap="none" anchor="ctr"/>
          <a:lstStyle/>
          <a:p>
            <a:pPr algn="ctr" eaLnBrk="0" hangingPunct="0">
              <a:defRPr/>
            </a:pPr>
            <a:endParaRPr lang="en-US" sz="2000">
              <a:solidFill>
                <a:schemeClr val="bg1"/>
              </a:solidFill>
              <a:effectLst>
                <a:outerShdw blurRad="38100" dist="38100" dir="2700000" algn="tl">
                  <a:srgbClr val="C0C0C0"/>
                </a:outerShdw>
              </a:effectLst>
              <a:latin typeface="Verdana" pitchFamily="34" charset="0"/>
            </a:endParaRPr>
          </a:p>
        </p:txBody>
      </p:sp>
      <p:sp>
        <p:nvSpPr>
          <p:cNvPr id="60428" name="Text Box 12"/>
          <p:cNvSpPr txBox="1">
            <a:spLocks noChangeArrowheads="1"/>
          </p:cNvSpPr>
          <p:nvPr/>
        </p:nvSpPr>
        <p:spPr bwMode="auto">
          <a:xfrm>
            <a:off x="1154113" y="4481513"/>
            <a:ext cx="1031875" cy="488950"/>
          </a:xfrm>
          <a:prstGeom prst="rect">
            <a:avLst/>
          </a:prstGeom>
          <a:noFill/>
          <a:ln w="25400">
            <a:noFill/>
            <a:miter lim="800000"/>
            <a:headEnd/>
            <a:tailEnd/>
          </a:ln>
          <a:effectLst/>
        </p:spPr>
        <p:txBody>
          <a:bodyPr wrap="none">
            <a:spAutoFit/>
          </a:bodyPr>
          <a:lstStyle/>
          <a:p>
            <a:pPr algn="ctr" eaLnBrk="0" hangingPunct="0">
              <a:defRPr/>
            </a:pPr>
            <a:r>
              <a:rPr lang="en-US" sz="2600">
                <a:effectLst>
                  <a:outerShdw blurRad="38100" dist="38100" dir="2700000" algn="tl">
                    <a:srgbClr val="C0C0C0"/>
                  </a:outerShdw>
                </a:effectLst>
                <a:latin typeface="Verdana" pitchFamily="34" charset="0"/>
              </a:rPr>
              <a:t>VLDL</a:t>
            </a:r>
          </a:p>
        </p:txBody>
      </p:sp>
      <p:sp>
        <p:nvSpPr>
          <p:cNvPr id="36877" name="Oval 13"/>
          <p:cNvSpPr>
            <a:spLocks noChangeArrowheads="1"/>
          </p:cNvSpPr>
          <p:nvPr/>
        </p:nvSpPr>
        <p:spPr bwMode="auto">
          <a:xfrm>
            <a:off x="1001713" y="4056063"/>
            <a:ext cx="1325562" cy="304800"/>
          </a:xfrm>
          <a:prstGeom prst="ellipse">
            <a:avLst/>
          </a:prstGeom>
          <a:gradFill rotWithShape="0">
            <a:gsLst>
              <a:gs pos="0">
                <a:srgbClr val="003399"/>
              </a:gs>
              <a:gs pos="100000">
                <a:srgbClr val="000066"/>
              </a:gs>
            </a:gsLst>
            <a:lin ang="5400000" scaled="1"/>
          </a:gradFill>
          <a:ln w="9525">
            <a:noFill/>
            <a:round/>
            <a:headEnd/>
            <a:tailEnd/>
          </a:ln>
        </p:spPr>
        <p:txBody>
          <a:bodyPr wrap="none" anchor="ctr"/>
          <a:lstStyle/>
          <a:p>
            <a:endParaRPr lang="en-US"/>
          </a:p>
        </p:txBody>
      </p:sp>
      <p:sp>
        <p:nvSpPr>
          <p:cNvPr id="36878" name="Oval 14"/>
          <p:cNvSpPr>
            <a:spLocks noChangeArrowheads="1"/>
          </p:cNvSpPr>
          <p:nvPr/>
        </p:nvSpPr>
        <p:spPr bwMode="auto">
          <a:xfrm>
            <a:off x="1062038" y="3160713"/>
            <a:ext cx="1219200" cy="1143000"/>
          </a:xfrm>
          <a:prstGeom prst="ellipse">
            <a:avLst/>
          </a:prstGeom>
          <a:gradFill rotWithShape="0">
            <a:gsLst>
              <a:gs pos="0">
                <a:srgbClr val="00CC00"/>
              </a:gs>
              <a:gs pos="100000">
                <a:srgbClr val="005E00"/>
              </a:gs>
            </a:gsLst>
            <a:path path="shape">
              <a:fillToRect l="50000" t="50000" r="50000" b="50000"/>
            </a:path>
          </a:gradFill>
          <a:ln w="25400">
            <a:solidFill>
              <a:srgbClr val="000099"/>
            </a:solidFill>
            <a:round/>
            <a:headEnd/>
            <a:tailEnd/>
          </a:ln>
        </p:spPr>
        <p:txBody>
          <a:bodyPr wrap="none" anchor="ctr"/>
          <a:lstStyle/>
          <a:p>
            <a:endParaRPr lang="en-US"/>
          </a:p>
        </p:txBody>
      </p:sp>
      <p:sp>
        <p:nvSpPr>
          <p:cNvPr id="36879" name="Oval 15"/>
          <p:cNvSpPr>
            <a:spLocks noChangeArrowheads="1"/>
          </p:cNvSpPr>
          <p:nvPr/>
        </p:nvSpPr>
        <p:spPr bwMode="auto">
          <a:xfrm>
            <a:off x="2919413" y="4056063"/>
            <a:ext cx="1146175" cy="304800"/>
          </a:xfrm>
          <a:prstGeom prst="ellipse">
            <a:avLst/>
          </a:prstGeom>
          <a:gradFill rotWithShape="0">
            <a:gsLst>
              <a:gs pos="0">
                <a:srgbClr val="003399"/>
              </a:gs>
              <a:gs pos="100000">
                <a:srgbClr val="000066"/>
              </a:gs>
            </a:gsLst>
            <a:lin ang="5400000" scaled="1"/>
          </a:gradFill>
          <a:ln w="9525">
            <a:noFill/>
            <a:round/>
            <a:headEnd/>
            <a:tailEnd/>
          </a:ln>
        </p:spPr>
        <p:txBody>
          <a:bodyPr wrap="none" anchor="ctr"/>
          <a:lstStyle/>
          <a:p>
            <a:endParaRPr lang="en-US"/>
          </a:p>
        </p:txBody>
      </p:sp>
      <p:sp>
        <p:nvSpPr>
          <p:cNvPr id="36880" name="Oval 16"/>
          <p:cNvSpPr>
            <a:spLocks noChangeArrowheads="1"/>
          </p:cNvSpPr>
          <p:nvPr/>
        </p:nvSpPr>
        <p:spPr bwMode="auto">
          <a:xfrm>
            <a:off x="4602163" y="4060825"/>
            <a:ext cx="1003300" cy="295275"/>
          </a:xfrm>
          <a:prstGeom prst="ellipse">
            <a:avLst/>
          </a:prstGeom>
          <a:gradFill rotWithShape="0">
            <a:gsLst>
              <a:gs pos="0">
                <a:srgbClr val="003399"/>
              </a:gs>
              <a:gs pos="100000">
                <a:srgbClr val="000066"/>
              </a:gs>
            </a:gsLst>
            <a:lin ang="5400000" scaled="1"/>
          </a:gradFill>
          <a:ln w="9525">
            <a:noFill/>
            <a:round/>
            <a:headEnd/>
            <a:tailEnd/>
          </a:ln>
        </p:spPr>
        <p:txBody>
          <a:bodyPr wrap="none" anchor="ctr"/>
          <a:lstStyle/>
          <a:p>
            <a:endParaRPr lang="en-US"/>
          </a:p>
        </p:txBody>
      </p:sp>
      <p:sp>
        <p:nvSpPr>
          <p:cNvPr id="36881" name="Oval 17"/>
          <p:cNvSpPr>
            <a:spLocks noChangeArrowheads="1"/>
          </p:cNvSpPr>
          <p:nvPr/>
        </p:nvSpPr>
        <p:spPr bwMode="auto">
          <a:xfrm>
            <a:off x="3008313" y="3389313"/>
            <a:ext cx="990600" cy="914400"/>
          </a:xfrm>
          <a:prstGeom prst="ellipse">
            <a:avLst/>
          </a:prstGeom>
          <a:gradFill rotWithShape="0">
            <a:gsLst>
              <a:gs pos="0">
                <a:srgbClr val="CC0066"/>
              </a:gs>
              <a:gs pos="100000">
                <a:srgbClr val="5E002F"/>
              </a:gs>
            </a:gsLst>
            <a:path path="shape">
              <a:fillToRect l="50000" t="50000" r="50000" b="50000"/>
            </a:path>
          </a:gradFill>
          <a:ln w="25400">
            <a:solidFill>
              <a:srgbClr val="000099"/>
            </a:solidFill>
            <a:round/>
            <a:headEnd/>
            <a:tailEnd/>
          </a:ln>
        </p:spPr>
        <p:txBody>
          <a:bodyPr wrap="none" anchor="ctr"/>
          <a:lstStyle/>
          <a:p>
            <a:endParaRPr lang="en-US"/>
          </a:p>
        </p:txBody>
      </p:sp>
      <p:sp>
        <p:nvSpPr>
          <p:cNvPr id="36882" name="Oval 18"/>
          <p:cNvSpPr>
            <a:spLocks noChangeArrowheads="1"/>
          </p:cNvSpPr>
          <p:nvPr/>
        </p:nvSpPr>
        <p:spPr bwMode="auto">
          <a:xfrm>
            <a:off x="4719638" y="3541713"/>
            <a:ext cx="762000" cy="762000"/>
          </a:xfrm>
          <a:prstGeom prst="ellipse">
            <a:avLst/>
          </a:prstGeom>
          <a:gradFill rotWithShape="0">
            <a:gsLst>
              <a:gs pos="0">
                <a:srgbClr val="FF6600"/>
              </a:gs>
              <a:gs pos="100000">
                <a:srgbClr val="762F00"/>
              </a:gs>
            </a:gsLst>
            <a:path path="shape">
              <a:fillToRect l="50000" t="50000" r="50000" b="50000"/>
            </a:path>
          </a:gradFill>
          <a:ln w="25400">
            <a:solidFill>
              <a:srgbClr val="000099"/>
            </a:solidFill>
            <a:round/>
            <a:headEnd/>
            <a:tailEnd/>
          </a:ln>
        </p:spPr>
        <p:txBody>
          <a:bodyPr wrap="none" anchor="ctr"/>
          <a:lstStyle/>
          <a:p>
            <a:endParaRPr lang="en-US"/>
          </a:p>
        </p:txBody>
      </p:sp>
      <p:sp>
        <p:nvSpPr>
          <p:cNvPr id="60435" name="Text Box 19"/>
          <p:cNvSpPr txBox="1">
            <a:spLocks noChangeArrowheads="1"/>
          </p:cNvSpPr>
          <p:nvPr/>
        </p:nvSpPr>
        <p:spPr bwMode="auto">
          <a:xfrm>
            <a:off x="2895600" y="4481513"/>
            <a:ext cx="1244600" cy="488950"/>
          </a:xfrm>
          <a:prstGeom prst="rect">
            <a:avLst/>
          </a:prstGeom>
          <a:noFill/>
          <a:ln w="25400">
            <a:noFill/>
            <a:miter lim="800000"/>
            <a:headEnd/>
            <a:tailEnd/>
          </a:ln>
          <a:effectLst/>
        </p:spPr>
        <p:txBody>
          <a:bodyPr wrap="none">
            <a:spAutoFit/>
          </a:bodyPr>
          <a:lstStyle/>
          <a:p>
            <a:pPr algn="ctr" eaLnBrk="0" hangingPunct="0">
              <a:defRPr/>
            </a:pPr>
            <a:r>
              <a:rPr lang="en-US" sz="2600">
                <a:effectLst>
                  <a:outerShdw blurRad="38100" dist="38100" dir="2700000" algn="tl">
                    <a:srgbClr val="C0C0C0"/>
                  </a:outerShdw>
                </a:effectLst>
                <a:latin typeface="Verdana" pitchFamily="34" charset="0"/>
              </a:rPr>
              <a:t>VLDL</a:t>
            </a:r>
            <a:r>
              <a:rPr lang="en-US" sz="3600" baseline="-25000">
                <a:effectLst>
                  <a:outerShdw blurRad="38100" dist="38100" dir="2700000" algn="tl">
                    <a:srgbClr val="C0C0C0"/>
                  </a:outerShdw>
                </a:effectLst>
                <a:latin typeface="Verdana" pitchFamily="34" charset="0"/>
              </a:rPr>
              <a:t>R</a:t>
            </a:r>
          </a:p>
        </p:txBody>
      </p:sp>
      <p:sp>
        <p:nvSpPr>
          <p:cNvPr id="60436" name="Text Box 20"/>
          <p:cNvSpPr txBox="1">
            <a:spLocks noChangeArrowheads="1"/>
          </p:cNvSpPr>
          <p:nvPr/>
        </p:nvSpPr>
        <p:spPr bwMode="auto">
          <a:xfrm>
            <a:off x="4752975" y="4481513"/>
            <a:ext cx="762000" cy="488950"/>
          </a:xfrm>
          <a:prstGeom prst="rect">
            <a:avLst/>
          </a:prstGeom>
          <a:noFill/>
          <a:ln w="25400">
            <a:noFill/>
            <a:miter lim="800000"/>
            <a:headEnd/>
            <a:tailEnd/>
          </a:ln>
          <a:effectLst/>
        </p:spPr>
        <p:txBody>
          <a:bodyPr wrap="none">
            <a:spAutoFit/>
          </a:bodyPr>
          <a:lstStyle/>
          <a:p>
            <a:pPr algn="ctr" eaLnBrk="0" hangingPunct="0">
              <a:defRPr/>
            </a:pPr>
            <a:r>
              <a:rPr lang="en-US" sz="2600">
                <a:effectLst>
                  <a:outerShdw blurRad="38100" dist="38100" dir="2700000" algn="tl">
                    <a:srgbClr val="C0C0C0"/>
                  </a:outerShdw>
                </a:effectLst>
                <a:latin typeface="Verdana" pitchFamily="34" charset="0"/>
              </a:rPr>
              <a:t>IDL</a:t>
            </a:r>
          </a:p>
        </p:txBody>
      </p:sp>
      <p:sp>
        <p:nvSpPr>
          <p:cNvPr id="60437" name="Text Box 21"/>
          <p:cNvSpPr txBox="1">
            <a:spLocks noChangeArrowheads="1"/>
          </p:cNvSpPr>
          <p:nvPr/>
        </p:nvSpPr>
        <p:spPr bwMode="auto">
          <a:xfrm>
            <a:off x="6537325" y="4481513"/>
            <a:ext cx="806450" cy="488950"/>
          </a:xfrm>
          <a:prstGeom prst="rect">
            <a:avLst/>
          </a:prstGeom>
          <a:noFill/>
          <a:ln w="25400">
            <a:noFill/>
            <a:miter lim="800000"/>
            <a:headEnd/>
            <a:tailEnd/>
          </a:ln>
          <a:effectLst/>
        </p:spPr>
        <p:txBody>
          <a:bodyPr wrap="none">
            <a:spAutoFit/>
          </a:bodyPr>
          <a:lstStyle/>
          <a:p>
            <a:pPr algn="ctr" eaLnBrk="0" hangingPunct="0">
              <a:defRPr/>
            </a:pPr>
            <a:r>
              <a:rPr lang="en-US" sz="2600">
                <a:effectLst>
                  <a:outerShdw blurRad="38100" dist="38100" dir="2700000" algn="tl">
                    <a:srgbClr val="C0C0C0"/>
                  </a:outerShdw>
                </a:effectLst>
                <a:latin typeface="Verdana" pitchFamily="34" charset="0"/>
              </a:rPr>
              <a:t>LDL</a:t>
            </a:r>
          </a:p>
        </p:txBody>
      </p:sp>
      <p:sp>
        <p:nvSpPr>
          <p:cNvPr id="60438" name="Text Box 22"/>
          <p:cNvSpPr txBox="1">
            <a:spLocks noChangeArrowheads="1"/>
          </p:cNvSpPr>
          <p:nvPr/>
        </p:nvSpPr>
        <p:spPr bwMode="auto">
          <a:xfrm>
            <a:off x="7739063" y="4481513"/>
            <a:ext cx="1230312" cy="1282700"/>
          </a:xfrm>
          <a:prstGeom prst="rect">
            <a:avLst/>
          </a:prstGeom>
          <a:noFill/>
          <a:ln w="25400">
            <a:noFill/>
            <a:miter lim="800000"/>
            <a:headEnd/>
            <a:tailEnd/>
          </a:ln>
          <a:effectLst/>
        </p:spPr>
        <p:txBody>
          <a:bodyPr wrap="none">
            <a:spAutoFit/>
          </a:bodyPr>
          <a:lstStyle/>
          <a:p>
            <a:pPr algn="ctr" eaLnBrk="0" hangingPunct="0">
              <a:defRPr/>
            </a:pPr>
            <a:r>
              <a:rPr lang="en-US" sz="2600">
                <a:effectLst>
                  <a:outerShdw blurRad="38100" dist="38100" dir="2700000" algn="tl">
                    <a:srgbClr val="C0C0C0"/>
                  </a:outerShdw>
                </a:effectLst>
                <a:latin typeface="Verdana" pitchFamily="34" charset="0"/>
              </a:rPr>
              <a:t>Small,</a:t>
            </a:r>
            <a:br>
              <a:rPr lang="en-US" sz="2600">
                <a:effectLst>
                  <a:outerShdw blurRad="38100" dist="38100" dir="2700000" algn="tl">
                    <a:srgbClr val="C0C0C0"/>
                  </a:outerShdw>
                </a:effectLst>
                <a:latin typeface="Verdana" pitchFamily="34" charset="0"/>
              </a:rPr>
            </a:br>
            <a:r>
              <a:rPr lang="en-US" sz="2600">
                <a:effectLst>
                  <a:outerShdw blurRad="38100" dist="38100" dir="2700000" algn="tl">
                    <a:srgbClr val="C0C0C0"/>
                  </a:outerShdw>
                </a:effectLst>
                <a:latin typeface="Verdana" pitchFamily="34" charset="0"/>
              </a:rPr>
              <a:t>dense</a:t>
            </a:r>
            <a:br>
              <a:rPr lang="en-US" sz="2600">
                <a:effectLst>
                  <a:outerShdw blurRad="38100" dist="38100" dir="2700000" algn="tl">
                    <a:srgbClr val="C0C0C0"/>
                  </a:outerShdw>
                </a:effectLst>
                <a:latin typeface="Verdana" pitchFamily="34" charset="0"/>
              </a:rPr>
            </a:br>
            <a:r>
              <a:rPr lang="en-US" sz="2600">
                <a:effectLst>
                  <a:outerShdw blurRad="38100" dist="38100" dir="2700000" algn="tl">
                    <a:srgbClr val="C0C0C0"/>
                  </a:outerShdw>
                </a:effectLst>
                <a:latin typeface="Verdana" pitchFamily="34" charset="0"/>
              </a:rPr>
              <a:t>LDL</a:t>
            </a:r>
          </a:p>
        </p:txBody>
      </p:sp>
      <p:sp>
        <p:nvSpPr>
          <p:cNvPr id="36887" name="Oval 23"/>
          <p:cNvSpPr>
            <a:spLocks noChangeArrowheads="1"/>
          </p:cNvSpPr>
          <p:nvPr/>
        </p:nvSpPr>
        <p:spPr bwMode="auto">
          <a:xfrm>
            <a:off x="6538913" y="4078288"/>
            <a:ext cx="752475" cy="260350"/>
          </a:xfrm>
          <a:prstGeom prst="ellipse">
            <a:avLst/>
          </a:prstGeom>
          <a:gradFill rotWithShape="0">
            <a:gsLst>
              <a:gs pos="0">
                <a:srgbClr val="003399"/>
              </a:gs>
              <a:gs pos="100000">
                <a:srgbClr val="000066"/>
              </a:gs>
            </a:gsLst>
            <a:lin ang="5400000" scaled="1"/>
          </a:gradFill>
          <a:ln w="9525">
            <a:noFill/>
            <a:round/>
            <a:headEnd/>
            <a:tailEnd/>
          </a:ln>
        </p:spPr>
        <p:txBody>
          <a:bodyPr wrap="none" anchor="ctr"/>
          <a:lstStyle/>
          <a:p>
            <a:endParaRPr lang="en-US"/>
          </a:p>
        </p:txBody>
      </p:sp>
      <p:sp>
        <p:nvSpPr>
          <p:cNvPr id="36888" name="Oval 24"/>
          <p:cNvSpPr>
            <a:spLocks noChangeArrowheads="1"/>
          </p:cNvSpPr>
          <p:nvPr/>
        </p:nvSpPr>
        <p:spPr bwMode="auto">
          <a:xfrm>
            <a:off x="8080375" y="4186238"/>
            <a:ext cx="536575" cy="133350"/>
          </a:xfrm>
          <a:prstGeom prst="ellipse">
            <a:avLst/>
          </a:prstGeom>
          <a:gradFill rotWithShape="0">
            <a:gsLst>
              <a:gs pos="0">
                <a:srgbClr val="003399"/>
              </a:gs>
              <a:gs pos="100000">
                <a:srgbClr val="000066"/>
              </a:gs>
            </a:gsLst>
            <a:lin ang="5400000" scaled="1"/>
          </a:gradFill>
          <a:ln w="9525">
            <a:noFill/>
            <a:round/>
            <a:headEnd/>
            <a:tailEnd/>
          </a:ln>
        </p:spPr>
        <p:txBody>
          <a:bodyPr wrap="none" anchor="ctr"/>
          <a:lstStyle/>
          <a:p>
            <a:endParaRPr lang="en-US"/>
          </a:p>
        </p:txBody>
      </p:sp>
      <p:sp>
        <p:nvSpPr>
          <p:cNvPr id="36889" name="Oval 25"/>
          <p:cNvSpPr>
            <a:spLocks noChangeArrowheads="1"/>
          </p:cNvSpPr>
          <p:nvPr/>
        </p:nvSpPr>
        <p:spPr bwMode="auto">
          <a:xfrm>
            <a:off x="6645275" y="3770313"/>
            <a:ext cx="533400" cy="533400"/>
          </a:xfrm>
          <a:prstGeom prst="ellipse">
            <a:avLst/>
          </a:prstGeom>
          <a:gradFill rotWithShape="0">
            <a:gsLst>
              <a:gs pos="0">
                <a:srgbClr val="66FFFF"/>
              </a:gs>
              <a:gs pos="100000">
                <a:srgbClr val="2F7676"/>
              </a:gs>
            </a:gsLst>
            <a:path path="shape">
              <a:fillToRect l="50000" t="50000" r="50000" b="50000"/>
            </a:path>
          </a:gradFill>
          <a:ln w="25400">
            <a:solidFill>
              <a:srgbClr val="000099"/>
            </a:solidFill>
            <a:round/>
            <a:headEnd/>
            <a:tailEnd/>
          </a:ln>
        </p:spPr>
        <p:txBody>
          <a:bodyPr wrap="none" anchor="ctr"/>
          <a:lstStyle/>
          <a:p>
            <a:endParaRPr lang="en-US"/>
          </a:p>
        </p:txBody>
      </p:sp>
      <p:sp>
        <p:nvSpPr>
          <p:cNvPr id="36890" name="Oval 26"/>
          <p:cNvSpPr>
            <a:spLocks noChangeArrowheads="1"/>
          </p:cNvSpPr>
          <p:nvPr/>
        </p:nvSpPr>
        <p:spPr bwMode="auto">
          <a:xfrm>
            <a:off x="8194675" y="3998913"/>
            <a:ext cx="304800" cy="304800"/>
          </a:xfrm>
          <a:prstGeom prst="ellipse">
            <a:avLst/>
          </a:prstGeom>
          <a:gradFill rotWithShape="0">
            <a:gsLst>
              <a:gs pos="0">
                <a:srgbClr val="FFFF00"/>
              </a:gs>
              <a:gs pos="100000">
                <a:srgbClr val="767600"/>
              </a:gs>
            </a:gsLst>
            <a:path path="shape">
              <a:fillToRect l="50000" t="50000" r="50000" b="50000"/>
            </a:path>
          </a:gradFill>
          <a:ln w="25400">
            <a:solidFill>
              <a:srgbClr val="000099"/>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38200"/>
            <a:ext cx="7467600" cy="1600200"/>
          </a:xfrm>
        </p:spPr>
        <p:style>
          <a:lnRef idx="2">
            <a:schemeClr val="dk1"/>
          </a:lnRef>
          <a:fillRef idx="1">
            <a:schemeClr val="lt1"/>
          </a:fillRef>
          <a:effectRef idx="0">
            <a:schemeClr val="dk1"/>
          </a:effectRef>
          <a:fontRef idx="minor">
            <a:schemeClr val="dk1"/>
          </a:fontRef>
        </p:style>
        <p:txBody>
          <a:bodyPr>
            <a:noAutofit/>
          </a:bodyPr>
          <a:lstStyle/>
          <a:p>
            <a:pPr algn="ctr"/>
            <a:r>
              <a:rPr lang="en-US" sz="4800" dirty="0" smtClean="0">
                <a:latin typeface="Comic Sans MS" pitchFamily="66" charset="0"/>
              </a:rPr>
              <a:t>                     HDL</a:t>
            </a:r>
            <a:endParaRPr lang="en-US" sz="4800" dirty="0">
              <a:latin typeface="Comic Sans MS" pitchFamily="66" charset="0"/>
            </a:endParaRPr>
          </a:p>
        </p:txBody>
      </p:sp>
      <p:sp>
        <p:nvSpPr>
          <p:cNvPr id="2" name="Slide Number Placeholder 1"/>
          <p:cNvSpPr>
            <a:spLocks noGrp="1"/>
          </p:cNvSpPr>
          <p:nvPr>
            <p:ph type="sldNum" sz="quarter" idx="12"/>
          </p:nvPr>
        </p:nvSpPr>
        <p:spPr/>
        <p:txBody>
          <a:bodyPr/>
          <a:lstStyle/>
          <a:p>
            <a:fld id="{0FA84BF9-D153-4A22-8962-50ECBA72DAF3}" type="slidenum">
              <a:rPr lang="en-US" smtClean="0"/>
              <a:pPr/>
              <a:t>15</a:t>
            </a:fld>
            <a:endParaRPr lang="en-US"/>
          </a:p>
        </p:txBody>
      </p:sp>
      <p:sp>
        <p:nvSpPr>
          <p:cNvPr id="6" name="TextBox 5"/>
          <p:cNvSpPr txBox="1"/>
          <p:nvPr/>
        </p:nvSpPr>
        <p:spPr>
          <a:xfrm>
            <a:off x="609600" y="3124200"/>
            <a:ext cx="746760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smtClean="0"/>
              <a:t>Formed in liver as:---</a:t>
            </a:r>
          </a:p>
          <a:p>
            <a:r>
              <a:rPr lang="en-US" sz="3600" dirty="0" smtClean="0"/>
              <a:t>Nascent HDL </a:t>
            </a:r>
            <a:r>
              <a:rPr lang="en-US" sz="3600" dirty="0" smtClean="0">
                <a:sym typeface="Wingdings" pitchFamily="2" charset="2"/>
              </a:rPr>
              <a:t>+ </a:t>
            </a:r>
            <a:r>
              <a:rPr lang="en-US" sz="3600" u="sng" dirty="0" smtClean="0">
                <a:solidFill>
                  <a:schemeClr val="accent3">
                    <a:lumMod val="75000"/>
                  </a:schemeClr>
                </a:solidFill>
                <a:sym typeface="Wingdings" pitchFamily="2" charset="2"/>
              </a:rPr>
              <a:t>Apo A1</a:t>
            </a:r>
            <a:r>
              <a:rPr lang="en-US" sz="3600" dirty="0" smtClean="0">
                <a:sym typeface="Wingdings" pitchFamily="2" charset="2"/>
              </a:rPr>
              <a:t>, C II, E ---- &gt; HDL</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pPr lvl="0">
              <a:spcBef>
                <a:spcPts val="1200"/>
              </a:spcBef>
              <a:buNone/>
            </a:pPr>
            <a:r>
              <a:rPr lang="en-US" dirty="0" smtClean="0"/>
              <a:t>				    </a:t>
            </a:r>
            <a:r>
              <a:rPr lang="en-US" b="1" dirty="0" smtClean="0"/>
              <a:t>Apo A 1 of HDL</a:t>
            </a:r>
          </a:p>
          <a:p>
            <a:pPr>
              <a:spcBef>
                <a:spcPts val="1200"/>
              </a:spcBef>
              <a:buNone/>
            </a:pPr>
            <a:r>
              <a:rPr lang="en-US" b="1" dirty="0" smtClean="0"/>
              <a:t>Activates Lecithin Cholesterol  Acyl Transferase (LCAT) </a:t>
            </a:r>
          </a:p>
          <a:p>
            <a:pPr>
              <a:lnSpc>
                <a:spcPct val="110000"/>
              </a:lnSpc>
              <a:spcBef>
                <a:spcPts val="1200"/>
              </a:spcBef>
              <a:buNone/>
            </a:pPr>
            <a:r>
              <a:rPr lang="en-US" dirty="0" smtClean="0"/>
              <a:t>          </a:t>
            </a:r>
            <a:r>
              <a:rPr lang="en-US" u="sng" dirty="0" smtClean="0">
                <a:solidFill>
                  <a:srgbClr val="FFFF00"/>
                </a:solidFill>
              </a:rPr>
              <a:t>Within HDL</a:t>
            </a:r>
            <a:r>
              <a:rPr lang="en-US" dirty="0" smtClean="0">
                <a:solidFill>
                  <a:srgbClr val="FFFF00"/>
                </a:solidFill>
              </a:rPr>
              <a:t>			</a:t>
            </a:r>
            <a:r>
              <a:rPr lang="en-US" u="sng" dirty="0" smtClean="0">
                <a:solidFill>
                  <a:srgbClr val="FFFF00"/>
                </a:solidFill>
              </a:rPr>
              <a:t>Circulation</a:t>
            </a:r>
            <a:endParaRPr lang="en-US" dirty="0" smtClean="0"/>
          </a:p>
          <a:p>
            <a:pPr>
              <a:lnSpc>
                <a:spcPct val="150000"/>
              </a:lnSpc>
              <a:buNone/>
            </a:pPr>
            <a:r>
              <a:rPr lang="en-US" dirty="0" smtClean="0"/>
              <a:t>			 Cholesterol           Lecithin </a:t>
            </a:r>
          </a:p>
          <a:p>
            <a:pPr>
              <a:lnSpc>
                <a:spcPct val="150000"/>
              </a:lnSpc>
              <a:buNone/>
            </a:pPr>
            <a:r>
              <a:rPr lang="en-US" dirty="0" smtClean="0"/>
              <a:t>            Cholesterol Ester	  </a:t>
            </a:r>
            <a:r>
              <a:rPr lang="en-US" dirty="0" err="1" smtClean="0"/>
              <a:t>Lysolecithin</a:t>
            </a:r>
            <a:endParaRPr lang="en-US" dirty="0" smtClean="0"/>
          </a:p>
          <a:p>
            <a:pPr>
              <a:buNone/>
            </a:pPr>
            <a:r>
              <a:rPr lang="en-US" dirty="0" smtClean="0"/>
              <a:t>      </a:t>
            </a:r>
            <a:r>
              <a:rPr lang="en-US" i="1" dirty="0" smtClean="0">
                <a:solidFill>
                  <a:srgbClr val="FFFF00"/>
                </a:solidFill>
              </a:rPr>
              <a:t>Within HDL : HDL 3</a:t>
            </a:r>
          </a:p>
          <a:p>
            <a:pPr>
              <a:buNone/>
            </a:pPr>
            <a:r>
              <a:rPr lang="en-US" i="1" dirty="0" smtClean="0">
                <a:solidFill>
                  <a:srgbClr val="FFFF00"/>
                </a:solidFill>
              </a:rPr>
              <a:t>        Circulation : HDL 2</a:t>
            </a:r>
          </a:p>
          <a:p>
            <a:pPr>
              <a:buNone/>
            </a:pPr>
            <a:endParaRPr lang="en-US" i="1" dirty="0" smtClean="0">
              <a:solidFill>
                <a:srgbClr val="FFFF00"/>
              </a:solidFill>
            </a:endParaRPr>
          </a:p>
          <a:p>
            <a:pPr>
              <a:buNone/>
            </a:pPr>
            <a:r>
              <a:rPr lang="en-US" sz="3600" b="1" i="1" dirty="0" smtClean="0">
                <a:solidFill>
                  <a:schemeClr val="accent3">
                    <a:lumMod val="75000"/>
                  </a:schemeClr>
                </a:solidFill>
                <a:latin typeface="Bradley Hand ITC" pitchFamily="66" charset="0"/>
              </a:rPr>
              <a:t>HDL carries this trapped cholesterol to liver </a:t>
            </a:r>
            <a:r>
              <a:rPr lang="en-US" sz="3600" b="1" i="1" dirty="0" smtClean="0">
                <a:solidFill>
                  <a:schemeClr val="accent3">
                    <a:lumMod val="75000"/>
                  </a:schemeClr>
                </a:solidFill>
                <a:latin typeface="Bradley Hand ITC" pitchFamily="66" charset="0"/>
                <a:sym typeface="Wingdings" pitchFamily="2" charset="2"/>
              </a:rPr>
              <a:t> Reverse Cholesterol transport</a:t>
            </a:r>
            <a:endParaRPr lang="en-US" sz="3600" b="1" i="1" dirty="0" smtClean="0">
              <a:solidFill>
                <a:schemeClr val="accent3">
                  <a:lumMod val="75000"/>
                </a:schemeClr>
              </a:solidFill>
              <a:latin typeface="Bradley Hand ITC" pitchFamily="66" charset="0"/>
            </a:endParaRPr>
          </a:p>
          <a:p>
            <a:pPr>
              <a:buNone/>
            </a:pPr>
            <a:endParaRPr lang="en-US" dirty="0" smtClean="0"/>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FA84BF9-D153-4A22-8962-50ECBA72DAF3}" type="slidenum">
              <a:rPr lang="en-US" smtClean="0"/>
              <a:pPr/>
              <a:t>16</a:t>
            </a:fld>
            <a:endParaRPr lang="en-US"/>
          </a:p>
        </p:txBody>
      </p:sp>
      <p:sp>
        <p:nvSpPr>
          <p:cNvPr id="5" name="Curved Left Arrow 4"/>
          <p:cNvSpPr/>
          <p:nvPr/>
        </p:nvSpPr>
        <p:spPr>
          <a:xfrm>
            <a:off x="3886200" y="2209800"/>
            <a:ext cx="457200" cy="990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flipH="1">
            <a:off x="4343400" y="2209800"/>
            <a:ext cx="457200" cy="990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5400" b="1" dirty="0" smtClean="0">
                <a:latin typeface="+mn-lt"/>
              </a:rPr>
              <a:t>Functions of HDL:---</a:t>
            </a:r>
            <a:endParaRPr lang="en-US" sz="5400" b="1" dirty="0">
              <a:latin typeface="+mn-lt"/>
            </a:endParaRPr>
          </a:p>
        </p:txBody>
      </p:sp>
      <p:sp>
        <p:nvSpPr>
          <p:cNvPr id="3" name="Content Placeholder 2"/>
          <p:cNvSpPr>
            <a:spLocks noGrp="1"/>
          </p:cNvSpPr>
          <p:nvPr>
            <p:ph idx="1"/>
          </p:nvPr>
        </p:nvSpPr>
        <p:spPr>
          <a:xfrm>
            <a:off x="457200" y="1600200"/>
            <a:ext cx="8305800" cy="4525963"/>
          </a:xfrm>
        </p:spPr>
        <p:style>
          <a:lnRef idx="2">
            <a:schemeClr val="dk1">
              <a:shade val="50000"/>
            </a:schemeClr>
          </a:lnRef>
          <a:fillRef idx="1">
            <a:schemeClr val="dk1"/>
          </a:fillRef>
          <a:effectRef idx="0">
            <a:schemeClr val="dk1"/>
          </a:effectRef>
          <a:fontRef idx="minor">
            <a:schemeClr val="lt1"/>
          </a:fontRef>
        </p:style>
        <p:txBody>
          <a:bodyPr>
            <a:normAutofit/>
          </a:bodyPr>
          <a:lstStyle/>
          <a:p>
            <a:pPr>
              <a:lnSpc>
                <a:spcPct val="150000"/>
              </a:lnSpc>
            </a:pPr>
            <a:r>
              <a:rPr lang="en-US" sz="3200" dirty="0" smtClean="0"/>
              <a:t>Reverse cholesterol transport</a:t>
            </a:r>
          </a:p>
          <a:p>
            <a:pPr>
              <a:lnSpc>
                <a:spcPct val="150000"/>
              </a:lnSpc>
            </a:pPr>
            <a:r>
              <a:rPr lang="en-US" sz="3200" dirty="0" smtClean="0"/>
              <a:t>Donate Apo C II &amp; E to other LP</a:t>
            </a:r>
          </a:p>
          <a:p>
            <a:pPr>
              <a:lnSpc>
                <a:spcPct val="150000"/>
              </a:lnSpc>
            </a:pPr>
            <a:r>
              <a:rPr lang="en-US" sz="3600" b="1" dirty="0" smtClean="0">
                <a:latin typeface="Bradley Hand ITC" pitchFamily="66" charset="0"/>
              </a:rPr>
              <a:t>Apo A1 :      LCAT Activity</a:t>
            </a:r>
          </a:p>
          <a:p>
            <a:pPr>
              <a:lnSpc>
                <a:spcPct val="150000"/>
              </a:lnSpc>
            </a:pPr>
            <a:r>
              <a:rPr lang="en-US" sz="3600" b="1" dirty="0" smtClean="0">
                <a:latin typeface="Bradley Hand ITC" pitchFamily="66" charset="0"/>
              </a:rPr>
              <a:t>Apo C II :    </a:t>
            </a:r>
            <a:r>
              <a:rPr lang="en-US" sz="3600" b="1" dirty="0" err="1" smtClean="0">
                <a:latin typeface="Bradley Hand ITC" pitchFamily="66" charset="0"/>
              </a:rPr>
              <a:t>Lipo</a:t>
            </a:r>
            <a:r>
              <a:rPr lang="en-US" sz="3600" b="1" dirty="0" smtClean="0">
                <a:latin typeface="Bradley Hand ITC" pitchFamily="66" charset="0"/>
              </a:rPr>
              <a:t> protein Lipase activity </a:t>
            </a:r>
          </a:p>
          <a:p>
            <a:pPr>
              <a:lnSpc>
                <a:spcPct val="150000"/>
              </a:lnSpc>
            </a:pPr>
            <a:endParaRPr lang="en-US" sz="3200" dirty="0" smtClean="0"/>
          </a:p>
          <a:p>
            <a:pPr>
              <a:lnSpc>
                <a:spcPct val="150000"/>
              </a:lnSpc>
            </a:pPr>
            <a:endParaRPr lang="en-US" sz="3200" dirty="0"/>
          </a:p>
        </p:txBody>
      </p:sp>
      <p:sp>
        <p:nvSpPr>
          <p:cNvPr id="4" name="Slide Number Placeholder 3"/>
          <p:cNvSpPr>
            <a:spLocks noGrp="1"/>
          </p:cNvSpPr>
          <p:nvPr>
            <p:ph type="sldNum" sz="quarter" idx="12"/>
          </p:nvPr>
        </p:nvSpPr>
        <p:spPr/>
        <p:txBody>
          <a:bodyPr/>
          <a:lstStyle/>
          <a:p>
            <a:fld id="{0FA84BF9-D153-4A22-8962-50ECBA72DAF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153400" cy="4572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b="1" dirty="0" smtClean="0">
                <a:solidFill>
                  <a:sysClr val="windowText" lastClr="000000"/>
                </a:solidFill>
              </a:rPr>
              <a:t>Tangier’s Disease: </a:t>
            </a:r>
          </a:p>
          <a:p>
            <a:pPr lvl="1">
              <a:buNone/>
            </a:pPr>
            <a:r>
              <a:rPr lang="en-US" sz="3200" b="1" dirty="0" smtClean="0">
                <a:solidFill>
                  <a:sysClr val="windowText" lastClr="000000"/>
                </a:solidFill>
              </a:rPr>
              <a:t>                                 Lipoprotein A Deficiency</a:t>
            </a:r>
          </a:p>
          <a:p>
            <a:pPr>
              <a:buNone/>
            </a:pPr>
            <a:r>
              <a:rPr lang="en-US" sz="3600" b="1" dirty="0" smtClean="0">
                <a:solidFill>
                  <a:sysClr val="windowText" lastClr="000000"/>
                </a:solidFill>
              </a:rPr>
              <a:t>					 HDL absent </a:t>
            </a:r>
          </a:p>
          <a:p>
            <a:endParaRPr lang="en-US" sz="3600" b="1" dirty="0" smtClean="0">
              <a:solidFill>
                <a:sysClr val="windowText" lastClr="000000"/>
              </a:solidFill>
            </a:endParaRPr>
          </a:p>
          <a:p>
            <a:r>
              <a:rPr lang="en-US" sz="3600" b="1" dirty="0" err="1" smtClean="0">
                <a:solidFill>
                  <a:sysClr val="windowText" lastClr="000000"/>
                </a:solidFill>
              </a:rPr>
              <a:t>Norum’s</a:t>
            </a:r>
            <a:r>
              <a:rPr lang="en-US" sz="3600" b="1" dirty="0" smtClean="0">
                <a:solidFill>
                  <a:sysClr val="windowText" lastClr="000000"/>
                </a:solidFill>
              </a:rPr>
              <a:t> Disease: </a:t>
            </a:r>
          </a:p>
          <a:p>
            <a:pPr lvl="1">
              <a:buNone/>
            </a:pPr>
            <a:r>
              <a:rPr lang="en-US" sz="3200" b="1" dirty="0" smtClean="0">
                <a:solidFill>
                  <a:sysClr val="windowText" lastClr="000000"/>
                </a:solidFill>
              </a:rPr>
              <a:t>                                 LCAT Deficiency</a:t>
            </a:r>
            <a:endParaRPr lang="en-US" sz="3200" b="1" dirty="0">
              <a:solidFill>
                <a:sysClr val="windowText" lastClr="000000"/>
              </a:solidFill>
            </a:endParaRPr>
          </a:p>
        </p:txBody>
      </p:sp>
      <p:sp>
        <p:nvSpPr>
          <p:cNvPr id="4" name="Slide Number Placeholder 3"/>
          <p:cNvSpPr>
            <a:spLocks noGrp="1"/>
          </p:cNvSpPr>
          <p:nvPr>
            <p:ph type="sldNum" sz="quarter" idx="12"/>
          </p:nvPr>
        </p:nvSpPr>
        <p:spPr/>
        <p:txBody>
          <a:bodyPr/>
          <a:lstStyle/>
          <a:p>
            <a:fld id="{0FA84BF9-D153-4A22-8962-50ECBA72DAF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304800"/>
            <a:ext cx="8347075" cy="1216025"/>
          </a:xfrm>
        </p:spPr>
        <p:txBody>
          <a:bodyPr>
            <a:normAutofit fontScale="90000"/>
          </a:bodyPr>
          <a:lstStyle/>
          <a:p>
            <a:r>
              <a:rPr lang="en-US" smtClean="0">
                <a:ea typeface="ＭＳ Ｐゴシック" pitchFamily="34" charset="-128"/>
              </a:rPr>
              <a:t/>
            </a:r>
            <a:br>
              <a:rPr lang="en-US" smtClean="0">
                <a:ea typeface="ＭＳ Ｐゴシック" pitchFamily="34" charset="-128"/>
              </a:rPr>
            </a:br>
            <a:r>
              <a:rPr lang="en-IN" smtClean="0">
                <a:ea typeface="ＭＳ Ｐゴシック" pitchFamily="34" charset="-128"/>
              </a:rPr>
              <a:t/>
            </a:r>
            <a:br>
              <a:rPr lang="en-IN" smtClean="0">
                <a:ea typeface="ＭＳ Ｐゴシック" pitchFamily="34" charset="-128"/>
              </a:rPr>
            </a:br>
            <a:endParaRPr lang="en-IN" smtClean="0">
              <a:ea typeface="ＭＳ Ｐゴシック" pitchFamily="34" charset="-128"/>
            </a:endParaRPr>
          </a:p>
        </p:txBody>
      </p:sp>
      <p:graphicFrame>
        <p:nvGraphicFramePr>
          <p:cNvPr id="4" name="Content Placeholder 3"/>
          <p:cNvGraphicFramePr>
            <a:graphicFrameLocks noGrp="1"/>
          </p:cNvGraphicFramePr>
          <p:nvPr>
            <p:ph idx="1"/>
          </p:nvPr>
        </p:nvGraphicFramePr>
        <p:xfrm>
          <a:off x="0" y="0"/>
          <a:ext cx="9144000" cy="6766560"/>
        </p:xfrm>
        <a:graphic>
          <a:graphicData uri="http://schemas.openxmlformats.org/drawingml/2006/table">
            <a:tbl>
              <a:tblPr firstRow="1" bandRow="1">
                <a:tableStyleId>{5C22544A-7EE6-4342-B048-85BDC9FD1C3A}</a:tableStyleId>
              </a:tblPr>
              <a:tblGrid>
                <a:gridCol w="1600200"/>
                <a:gridCol w="757222"/>
                <a:gridCol w="928694"/>
                <a:gridCol w="2500330"/>
                <a:gridCol w="3357554"/>
              </a:tblGrid>
              <a:tr h="370840">
                <a:tc>
                  <a:txBody>
                    <a:bodyPr/>
                    <a:lstStyle/>
                    <a:p>
                      <a:r>
                        <a:rPr lang="en-US" dirty="0" smtClean="0"/>
                        <a:t>Author/year</a:t>
                      </a:r>
                      <a:endParaRPr lang="en-IN" dirty="0"/>
                    </a:p>
                  </a:txBody>
                  <a:tcPr/>
                </a:tc>
                <a:tc>
                  <a:txBody>
                    <a:bodyPr/>
                    <a:lstStyle/>
                    <a:p>
                      <a:r>
                        <a:rPr lang="en-US" dirty="0" smtClean="0"/>
                        <a:t>Study design</a:t>
                      </a:r>
                      <a:endParaRPr lang="en-IN" dirty="0"/>
                    </a:p>
                  </a:txBody>
                  <a:tcPr/>
                </a:tc>
                <a:tc>
                  <a:txBody>
                    <a:bodyPr/>
                    <a:lstStyle/>
                    <a:p>
                      <a:r>
                        <a:rPr lang="en-US" dirty="0" smtClean="0"/>
                        <a:t>Level</a:t>
                      </a:r>
                      <a:endParaRPr lang="en-IN" dirty="0"/>
                    </a:p>
                  </a:txBody>
                  <a:tcPr/>
                </a:tc>
                <a:tc>
                  <a:txBody>
                    <a:bodyPr/>
                    <a:lstStyle/>
                    <a:p>
                      <a:r>
                        <a:rPr lang="en-US" dirty="0" smtClean="0"/>
                        <a:t>Material and Methods and Results</a:t>
                      </a:r>
                      <a:endParaRPr lang="en-IN" dirty="0"/>
                    </a:p>
                  </a:txBody>
                  <a:tcPr/>
                </a:tc>
                <a:tc>
                  <a:txBody>
                    <a:bodyPr/>
                    <a:lstStyle/>
                    <a:p>
                      <a:r>
                        <a:rPr lang="en-US" dirty="0" smtClean="0"/>
                        <a:t>Outcome</a:t>
                      </a:r>
                    </a:p>
                    <a:p>
                      <a:endParaRPr lang="en-US" dirty="0" smtClean="0"/>
                    </a:p>
                    <a:p>
                      <a:endParaRPr lang="en-IN" dirty="0"/>
                    </a:p>
                  </a:txBody>
                  <a:tcPr/>
                </a:tc>
              </a:tr>
              <a:tr h="5334000">
                <a:tc>
                  <a:txBody>
                    <a:bodyPr/>
                    <a:lstStyle/>
                    <a:p>
                      <a:pPr fontAlgn="base"/>
                      <a:r>
                        <a:rPr lang="en-US" sz="1800" b="1" i="0" kern="1200" dirty="0" smtClean="0">
                          <a:solidFill>
                            <a:schemeClr val="dk1"/>
                          </a:solidFill>
                          <a:latin typeface="+mn-lt"/>
                          <a:ea typeface="+mn-ea"/>
                          <a:cs typeface="+mn-cs"/>
                        </a:rPr>
                        <a:t>Prevalence and expression of familial combined </a:t>
                      </a:r>
                      <a:r>
                        <a:rPr lang="en-US" sz="1800" b="1" i="0" kern="1200" dirty="0" err="1" smtClean="0">
                          <a:solidFill>
                            <a:schemeClr val="dk1"/>
                          </a:solidFill>
                          <a:latin typeface="+mn-lt"/>
                          <a:ea typeface="+mn-ea"/>
                          <a:cs typeface="+mn-cs"/>
                        </a:rPr>
                        <a:t>hyperlipidemia</a:t>
                      </a:r>
                      <a:r>
                        <a:rPr lang="en-US" sz="1800" b="1" i="0" kern="1200" dirty="0" smtClean="0">
                          <a:solidFill>
                            <a:schemeClr val="dk1"/>
                          </a:solidFill>
                          <a:latin typeface="+mn-lt"/>
                          <a:ea typeface="+mn-ea"/>
                          <a:cs typeface="+mn-cs"/>
                        </a:rPr>
                        <a:t> in childhood </a:t>
                      </a:r>
                      <a:r>
                        <a:rPr lang="en-US" sz="1800" b="0" i="0" u="none" strike="noStrike" kern="1200" baseline="30000" dirty="0" smtClean="0">
                          <a:solidFill>
                            <a:schemeClr val="dk1"/>
                          </a:solidFill>
                          <a:latin typeface="+mn-lt"/>
                          <a:ea typeface="+mn-ea"/>
                          <a:cs typeface="+mn-cs"/>
                          <a:hlinkClick r:id="rId2"/>
                        </a:rPr>
                        <a:t>1</a:t>
                      </a:r>
                      <a:endParaRPr lang="en-US" sz="1800" b="1" i="0" kern="1200" dirty="0" smtClean="0">
                        <a:solidFill>
                          <a:schemeClr val="dk1"/>
                        </a:solidFill>
                        <a:latin typeface="+mn-lt"/>
                        <a:ea typeface="+mn-ea"/>
                        <a:cs typeface="+mn-cs"/>
                      </a:endParaRPr>
                    </a:p>
                    <a:p>
                      <a:pPr fontAlgn="base"/>
                      <a:r>
                        <a:rPr lang="en-US" sz="1800" b="0" i="0" kern="1200" dirty="0" smtClean="0">
                          <a:solidFill>
                            <a:schemeClr val="dk1"/>
                          </a:solidFill>
                          <a:latin typeface="+mn-lt"/>
                          <a:ea typeface="+mn-ea"/>
                          <a:cs typeface="+mn-cs"/>
                        </a:rPr>
                        <a:t>MD </a:t>
                      </a:r>
                      <a:r>
                        <a:rPr lang="en-US" sz="1800" b="0" i="0" u="none" strike="noStrike" kern="1200" dirty="0" smtClean="0">
                          <a:solidFill>
                            <a:schemeClr val="dk1"/>
                          </a:solidFill>
                          <a:latin typeface="+mn-lt"/>
                          <a:ea typeface="+mn-ea"/>
                          <a:cs typeface="+mn-cs"/>
                          <a:hlinkClick r:id="rId2"/>
                        </a:rPr>
                        <a:t>Jean A. </a:t>
                      </a:r>
                      <a:r>
                        <a:rPr lang="en-US" sz="1800" b="0" i="0" u="none" strike="noStrike" kern="1200" dirty="0" err="1" smtClean="0">
                          <a:solidFill>
                            <a:schemeClr val="dk1"/>
                          </a:solidFill>
                          <a:latin typeface="+mn-lt"/>
                          <a:ea typeface="+mn-ea"/>
                          <a:cs typeface="+mn-cs"/>
                          <a:hlinkClick r:id="rId2"/>
                        </a:rPr>
                        <a:t>Cortner</a:t>
                      </a:r>
                      <a:r>
                        <a:rPr lang="en-US" sz="1800" b="0" i="0" kern="1200" dirty="0" smtClean="0">
                          <a:solidFill>
                            <a:schemeClr val="dk1"/>
                          </a:solidFill>
                          <a:latin typeface="+mn-lt"/>
                          <a:ea typeface="+mn-ea"/>
                          <a:cs typeface="+mn-cs"/>
                        </a:rPr>
                        <a:t>, </a:t>
                      </a:r>
                    </a:p>
                    <a:p>
                      <a:pPr fontAlgn="base"/>
                      <a:r>
                        <a:rPr lang="en-US" sz="1800" b="0" i="0" kern="1200" dirty="0" smtClean="0">
                          <a:solidFill>
                            <a:schemeClr val="dk1"/>
                          </a:solidFill>
                          <a:latin typeface="+mn-lt"/>
                          <a:ea typeface="+mn-ea"/>
                          <a:cs typeface="+mn-cs"/>
                        </a:rPr>
                        <a:t>PhD </a:t>
                      </a:r>
                      <a:r>
                        <a:rPr lang="en-US" sz="1800" b="0" i="0" u="none" strike="noStrike" kern="1200" dirty="0" smtClean="0">
                          <a:solidFill>
                            <a:schemeClr val="dk1"/>
                          </a:solidFill>
                          <a:latin typeface="+mn-lt"/>
                          <a:ea typeface="+mn-ea"/>
                          <a:cs typeface="+mn-cs"/>
                          <a:hlinkClick r:id="rId2"/>
                        </a:rPr>
                        <a:t>Paul M. Coates</a:t>
                      </a:r>
                      <a:r>
                        <a:rPr lang="en-US" sz="1800" b="0" i="0" kern="1200" dirty="0" smtClean="0">
                          <a:solidFill>
                            <a:schemeClr val="dk1"/>
                          </a:solidFill>
                          <a:latin typeface="+mn-lt"/>
                          <a:ea typeface="+mn-ea"/>
                          <a:cs typeface="+mn-cs"/>
                        </a:rPr>
                        <a:t>, </a:t>
                      </a:r>
                    </a:p>
                    <a:p>
                      <a:pPr fontAlgn="base"/>
                      <a:r>
                        <a:rPr lang="en-US" sz="1800" b="0" i="0" kern="1200" dirty="0" smtClean="0">
                          <a:solidFill>
                            <a:schemeClr val="dk1"/>
                          </a:solidFill>
                          <a:latin typeface="+mn-lt"/>
                          <a:ea typeface="+mn-ea"/>
                          <a:cs typeface="+mn-cs"/>
                        </a:rPr>
                        <a:t>MA </a:t>
                      </a:r>
                      <a:r>
                        <a:rPr lang="en-US" sz="1800" b="0" i="0" u="none" strike="noStrike" kern="1200" dirty="0" smtClean="0">
                          <a:solidFill>
                            <a:schemeClr val="dk1"/>
                          </a:solidFill>
                          <a:latin typeface="+mn-lt"/>
                          <a:ea typeface="+mn-ea"/>
                          <a:cs typeface="+mn-cs"/>
                          <a:hlinkClick r:id="rId2"/>
                        </a:rPr>
                        <a:t>Paul R. Gallagher</a:t>
                      </a:r>
                      <a:endParaRPr lang="en-US" sz="1800" b="0" i="0" kern="1200" dirty="0" smtClean="0">
                        <a:solidFill>
                          <a:schemeClr val="dk1"/>
                        </a:solidFill>
                        <a:latin typeface="+mn-lt"/>
                        <a:ea typeface="+mn-ea"/>
                        <a:cs typeface="+mn-cs"/>
                      </a:endParaRPr>
                    </a:p>
                    <a:p>
                      <a:pPr fontAlgn="base"/>
                      <a:r>
                        <a:rPr lang="en-US" sz="1800" b="0" i="0" u="none" strike="noStrike" kern="1200" dirty="0" smtClean="0">
                          <a:solidFill>
                            <a:schemeClr val="dk1"/>
                          </a:solidFill>
                          <a:latin typeface="+mn-lt"/>
                          <a:ea typeface="+mn-ea"/>
                          <a:cs typeface="+mn-cs"/>
                          <a:hlinkClick r:id="rId3" tooltip="Go to The Journal of Pediatrics on ScienceDirect"/>
                        </a:rPr>
                        <a:t>The Journal of Pediatrics</a:t>
                      </a:r>
                      <a:endParaRPr lang="en-US" sz="1800" b="1" i="0" kern="1200" dirty="0" smtClean="0">
                        <a:solidFill>
                          <a:schemeClr val="dk1"/>
                        </a:solidFill>
                        <a:latin typeface="+mn-lt"/>
                        <a:ea typeface="+mn-ea"/>
                        <a:cs typeface="+mn-cs"/>
                      </a:endParaRPr>
                    </a:p>
                    <a:p>
                      <a:pPr fontAlgn="base"/>
                      <a:r>
                        <a:rPr lang="en-US" sz="1800" b="0" i="0" u="none" strike="noStrike" kern="1200" dirty="0" smtClean="0">
                          <a:solidFill>
                            <a:schemeClr val="dk1"/>
                          </a:solidFill>
                          <a:latin typeface="+mn-lt"/>
                          <a:ea typeface="+mn-ea"/>
                          <a:cs typeface="+mn-cs"/>
                          <a:hlinkClick r:id="rId4" tooltip="Go to table of contents for this volume/issue"/>
                        </a:rPr>
                        <a:t>Volume 116, Issue 4</a:t>
                      </a:r>
                      <a:r>
                        <a:rPr lang="en-US" sz="1800" b="0" i="0" kern="1200" dirty="0" smtClean="0">
                          <a:solidFill>
                            <a:schemeClr val="dk1"/>
                          </a:solidFill>
                          <a:latin typeface="+mn-lt"/>
                          <a:ea typeface="+mn-ea"/>
                          <a:cs typeface="+mn-cs"/>
                        </a:rPr>
                        <a:t>, April 1990, Pages 514–519</a:t>
                      </a:r>
                    </a:p>
                    <a:p>
                      <a:pPr fontAlgn="base"/>
                      <a:endParaRPr lang="en-IN" dirty="0"/>
                    </a:p>
                  </a:txBody>
                  <a:tcPr/>
                </a:tc>
                <a:tc>
                  <a:txBody>
                    <a:bodyPr/>
                    <a:lstStyle/>
                    <a:p>
                      <a:r>
                        <a:rPr lang="en-IN" dirty="0" smtClean="0"/>
                        <a:t>Observational study </a:t>
                      </a:r>
                      <a:endParaRPr lang="en-IN" dirty="0"/>
                    </a:p>
                  </a:txBody>
                  <a:tcPr/>
                </a:tc>
                <a:tc>
                  <a:txBody>
                    <a:bodyPr/>
                    <a:lstStyle/>
                    <a:p>
                      <a:r>
                        <a:rPr lang="en-IN" dirty="0" smtClean="0"/>
                        <a:t>Intermediate </a:t>
                      </a:r>
                      <a:endParaRPr lang="en-IN" dirty="0"/>
                    </a:p>
                  </a:txBody>
                  <a:tcPr/>
                </a:tc>
                <a:tc>
                  <a:txBody>
                    <a:bodyPr/>
                    <a:lstStyle/>
                    <a:p>
                      <a:r>
                        <a:rPr lang="en-IN" sz="1800" b="0" i="0" kern="1200" dirty="0" smtClean="0">
                          <a:solidFill>
                            <a:schemeClr val="dk1"/>
                          </a:solidFill>
                          <a:latin typeface="+mn-lt"/>
                          <a:ea typeface="+mn-ea"/>
                          <a:cs typeface="+mn-cs"/>
                        </a:rPr>
                        <a:t> </a:t>
                      </a:r>
                      <a:r>
                        <a:rPr lang="en-US" sz="1800" b="0" i="0" kern="1200" dirty="0" smtClean="0">
                          <a:solidFill>
                            <a:schemeClr val="dk1"/>
                          </a:solidFill>
                          <a:latin typeface="+mn-lt"/>
                          <a:ea typeface="+mn-ea"/>
                          <a:cs typeface="+mn-cs"/>
                        </a:rPr>
                        <a:t>The objectives of this study were (1) to determine the incidence of dominantly inherited </a:t>
                      </a:r>
                      <a:r>
                        <a:rPr lang="en-US" sz="1800" b="0" i="0" kern="1200" dirty="0" err="1" smtClean="0">
                          <a:solidFill>
                            <a:schemeClr val="dk1"/>
                          </a:solidFill>
                          <a:latin typeface="+mn-lt"/>
                          <a:ea typeface="+mn-ea"/>
                          <a:cs typeface="+mn-cs"/>
                        </a:rPr>
                        <a:t>hyperlipoproteinemia</a:t>
                      </a:r>
                      <a:r>
                        <a:rPr lang="en-US" sz="1800" b="0" i="0" kern="1200" dirty="0" smtClean="0">
                          <a:solidFill>
                            <a:schemeClr val="dk1"/>
                          </a:solidFill>
                          <a:latin typeface="+mn-lt"/>
                          <a:ea typeface="+mn-ea"/>
                          <a:cs typeface="+mn-cs"/>
                        </a:rPr>
                        <a:t> in children referred to our medical center because of </a:t>
                      </a:r>
                      <a:r>
                        <a:rPr lang="en-US" sz="1800" b="0" i="0" kern="1200" dirty="0" err="1" smtClean="0">
                          <a:solidFill>
                            <a:schemeClr val="dk1"/>
                          </a:solidFill>
                          <a:latin typeface="+mn-lt"/>
                          <a:ea typeface="+mn-ea"/>
                          <a:cs typeface="+mn-cs"/>
                        </a:rPr>
                        <a:t>hyperlipidemia</a:t>
                      </a:r>
                      <a:r>
                        <a:rPr lang="en-US" sz="1800" b="0" i="0" kern="1200" dirty="0" smtClean="0">
                          <a:solidFill>
                            <a:schemeClr val="dk1"/>
                          </a:solidFill>
                          <a:latin typeface="+mn-lt"/>
                          <a:ea typeface="+mn-ea"/>
                          <a:cs typeface="+mn-cs"/>
                        </a:rPr>
                        <a:t> associated with a family history of premature coronary artery disease and (2) to assess the degree of expression in childhood of the most common inherited </a:t>
                      </a:r>
                      <a:r>
                        <a:rPr lang="en-US" sz="1800" b="0" i="0" kern="1200" dirty="0" err="1" smtClean="0">
                          <a:solidFill>
                            <a:schemeClr val="dk1"/>
                          </a:solidFill>
                          <a:latin typeface="+mn-lt"/>
                          <a:ea typeface="+mn-ea"/>
                          <a:cs typeface="+mn-cs"/>
                        </a:rPr>
                        <a:t>hyperlipoproteinemia</a:t>
                      </a:r>
                      <a:r>
                        <a:rPr lang="en-US" sz="1800" b="0" i="0" kern="1200" dirty="0" smtClean="0">
                          <a:solidFill>
                            <a:schemeClr val="dk1"/>
                          </a:solidFill>
                          <a:latin typeface="+mn-lt"/>
                          <a:ea typeface="+mn-ea"/>
                          <a:cs typeface="+mn-cs"/>
                        </a:rPr>
                        <a:t>, </a:t>
                      </a:r>
                      <a:r>
                        <a:rPr lang="en-US" sz="1800" b="0" i="0" kern="1200" dirty="0" err="1" smtClean="0">
                          <a:solidFill>
                            <a:schemeClr val="dk1"/>
                          </a:solidFill>
                          <a:latin typeface="+mn-lt"/>
                          <a:ea typeface="+mn-ea"/>
                          <a:cs typeface="+mn-cs"/>
                        </a:rPr>
                        <a:t>famillial</a:t>
                      </a:r>
                      <a:r>
                        <a:rPr lang="en-US" sz="1800" b="0" i="0" kern="1200" dirty="0" smtClean="0">
                          <a:solidFill>
                            <a:schemeClr val="dk1"/>
                          </a:solidFill>
                          <a:latin typeface="+mn-lt"/>
                          <a:ea typeface="+mn-ea"/>
                          <a:cs typeface="+mn-cs"/>
                        </a:rPr>
                        <a:t> combined </a:t>
                      </a:r>
                      <a:r>
                        <a:rPr lang="en-US" sz="1800" b="0" i="0" kern="1200" dirty="0" err="1" smtClean="0">
                          <a:solidFill>
                            <a:schemeClr val="dk1"/>
                          </a:solidFill>
                          <a:latin typeface="+mn-lt"/>
                          <a:ea typeface="+mn-ea"/>
                          <a:cs typeface="+mn-cs"/>
                        </a:rPr>
                        <a:t>hyperlipidemia</a:t>
                      </a:r>
                      <a:endParaRPr lang="en-IN" dirty="0"/>
                    </a:p>
                  </a:txBody>
                  <a:tcPr/>
                </a:tc>
                <a:tc>
                  <a:txBody>
                    <a:bodyPr/>
                    <a:lstStyle/>
                    <a:p>
                      <a:r>
                        <a:rPr lang="en-US" sz="1800" b="0" i="0" kern="1200" dirty="0" smtClean="0">
                          <a:solidFill>
                            <a:schemeClr val="dk1"/>
                          </a:solidFill>
                          <a:latin typeface="+mn-lt"/>
                          <a:ea typeface="+mn-ea"/>
                          <a:cs typeface="+mn-cs"/>
                        </a:rPr>
                        <a:t>Among 129 families referred to us by area pediatricians, we identified a dominantly inherited </a:t>
                      </a:r>
                      <a:r>
                        <a:rPr lang="en-US" sz="1800" b="0" i="0" kern="1200" dirty="0" err="1" smtClean="0">
                          <a:solidFill>
                            <a:schemeClr val="dk1"/>
                          </a:solidFill>
                          <a:latin typeface="+mn-lt"/>
                          <a:ea typeface="+mn-ea"/>
                          <a:cs typeface="+mn-cs"/>
                        </a:rPr>
                        <a:t>hyperlipoproteinemia</a:t>
                      </a:r>
                      <a:r>
                        <a:rPr lang="en-US" sz="1800" b="0" i="0" kern="1200" dirty="0" smtClean="0">
                          <a:solidFill>
                            <a:schemeClr val="dk1"/>
                          </a:solidFill>
                          <a:latin typeface="+mn-lt"/>
                          <a:ea typeface="+mn-ea"/>
                          <a:cs typeface="+mn-cs"/>
                        </a:rPr>
                        <a:t> in 97 of them. Twenty had familial hypercholesterolemia, 65 familial combined </a:t>
                      </a:r>
                      <a:r>
                        <a:rPr lang="en-US" sz="1800" b="0" i="0" kern="1200" dirty="0" err="1" smtClean="0">
                          <a:solidFill>
                            <a:schemeClr val="dk1"/>
                          </a:solidFill>
                          <a:latin typeface="+mn-lt"/>
                          <a:ea typeface="+mn-ea"/>
                          <a:cs typeface="+mn-cs"/>
                        </a:rPr>
                        <a:t>hyperlipidemia</a:t>
                      </a:r>
                      <a:r>
                        <a:rPr lang="en-US" sz="1800" b="0" i="0" kern="1200" dirty="0" smtClean="0">
                          <a:solidFill>
                            <a:schemeClr val="dk1"/>
                          </a:solidFill>
                          <a:latin typeface="+mn-lt"/>
                          <a:ea typeface="+mn-ea"/>
                          <a:cs typeface="+mn-cs"/>
                        </a:rPr>
                        <a:t>, 11 </a:t>
                      </a:r>
                      <a:r>
                        <a:rPr lang="en-US" sz="1800" b="0" i="0" kern="1200" dirty="0" err="1" smtClean="0">
                          <a:solidFill>
                            <a:schemeClr val="dk1"/>
                          </a:solidFill>
                          <a:latin typeface="+mn-lt"/>
                          <a:ea typeface="+mn-ea"/>
                          <a:cs typeface="+mn-cs"/>
                        </a:rPr>
                        <a:t>hyperapobetalipoproteinemia</a:t>
                      </a:r>
                      <a:r>
                        <a:rPr lang="en-US" sz="1800" b="0" i="0" kern="1200" dirty="0" smtClean="0">
                          <a:solidFill>
                            <a:schemeClr val="dk1"/>
                          </a:solidFill>
                          <a:latin typeface="+mn-lt"/>
                          <a:ea typeface="+mn-ea"/>
                          <a:cs typeface="+mn-cs"/>
                        </a:rPr>
                        <a:t>, and one familial </a:t>
                      </a:r>
                      <a:r>
                        <a:rPr lang="en-US" sz="1800" b="0" i="0" kern="1200" dirty="0" err="1" smtClean="0">
                          <a:solidFill>
                            <a:schemeClr val="dk1"/>
                          </a:solidFill>
                          <a:latin typeface="+mn-lt"/>
                          <a:ea typeface="+mn-ea"/>
                          <a:cs typeface="+mn-cs"/>
                        </a:rPr>
                        <a:t>hypertriglyceridemia</a:t>
                      </a:r>
                      <a:r>
                        <a:rPr lang="en-US" sz="1800" b="0" i="0" kern="1200" dirty="0" smtClean="0">
                          <a:solidFill>
                            <a:schemeClr val="dk1"/>
                          </a:solidFill>
                          <a:latin typeface="+mn-lt"/>
                          <a:ea typeface="+mn-ea"/>
                          <a:cs typeface="+mn-cs"/>
                        </a:rPr>
                        <a:t>. As expected, almost half (9/20) of the siblings of </a:t>
                      </a:r>
                      <a:r>
                        <a:rPr lang="en-US" sz="1800" b="0" i="0" kern="1200" dirty="0" err="1" smtClean="0">
                          <a:solidFill>
                            <a:schemeClr val="dk1"/>
                          </a:solidFill>
                          <a:latin typeface="+mn-lt"/>
                          <a:ea typeface="+mn-ea"/>
                          <a:cs typeface="+mn-cs"/>
                        </a:rPr>
                        <a:t>probands</a:t>
                      </a:r>
                      <a:r>
                        <a:rPr lang="en-US" sz="1800" b="0" i="0" kern="1200" dirty="0" smtClean="0">
                          <a:solidFill>
                            <a:schemeClr val="dk1"/>
                          </a:solidFill>
                          <a:latin typeface="+mn-lt"/>
                          <a:ea typeface="+mn-ea"/>
                          <a:cs typeface="+mn-cs"/>
                        </a:rPr>
                        <a:t> with familial hypercholesterolemia were affected.</a:t>
                      </a:r>
                      <a:endParaRPr lang="en-IN"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Lipoproteins</a:t>
            </a:r>
            <a:endParaRPr lang="en-US" dirty="0"/>
          </a:p>
        </p:txBody>
      </p:sp>
      <p:sp>
        <p:nvSpPr>
          <p:cNvPr id="4" name="Content Placeholder 3"/>
          <p:cNvSpPr>
            <a:spLocks noGrp="1"/>
          </p:cNvSpPr>
          <p:nvPr>
            <p:ph idx="1"/>
          </p:nvPr>
        </p:nvSpPr>
        <p:spPr>
          <a:xfrm>
            <a:off x="457200" y="1600201"/>
            <a:ext cx="8229600" cy="3412976"/>
          </a:xfrm>
        </p:spPr>
        <p:txBody>
          <a:bodyPr/>
          <a:lstStyle/>
          <a:p>
            <a:r>
              <a:rPr lang="en-US" sz="3600" dirty="0" smtClean="0"/>
              <a:t>Definition</a:t>
            </a:r>
            <a:r>
              <a:rPr lang="en-US" dirty="0" smtClean="0"/>
              <a:t>:</a:t>
            </a:r>
          </a:p>
          <a:p>
            <a:r>
              <a:rPr lang="en-US" sz="3600" dirty="0" smtClean="0"/>
              <a:t>Molecular complexes  that consists of lipids and proteins, Conjugated proteins.</a:t>
            </a:r>
          </a:p>
          <a:p>
            <a:r>
              <a:rPr lang="en-US" sz="3600" dirty="0" smtClean="0"/>
              <a:t>Function as Transport vehicles. For  Ch, TG. </a:t>
            </a:r>
            <a:endParaRPr lang="en-US" sz="3600" dirty="0"/>
          </a:p>
        </p:txBody>
      </p:sp>
      <p:sp>
        <p:nvSpPr>
          <p:cNvPr id="2" name="Slide Number Placeholder 1"/>
          <p:cNvSpPr>
            <a:spLocks noGrp="1"/>
          </p:cNvSpPr>
          <p:nvPr>
            <p:ph type="sldNum" sz="quarter" idx="12"/>
          </p:nvPr>
        </p:nvSpPr>
        <p:spPr/>
        <p:txBody>
          <a:bodyPr/>
          <a:lstStyle/>
          <a:p>
            <a:fld id="{0FA84BF9-D153-4A22-8962-50ECBA72DAF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077200" cy="914400"/>
          </a:xfrm>
        </p:spPr>
        <p:style>
          <a:lnRef idx="2">
            <a:schemeClr val="dk1"/>
          </a:lnRef>
          <a:fillRef idx="1">
            <a:schemeClr val="lt1"/>
          </a:fillRef>
          <a:effectRef idx="0">
            <a:schemeClr val="dk1"/>
          </a:effectRef>
          <a:fontRef idx="minor">
            <a:schemeClr val="dk1"/>
          </a:fontRef>
        </p:style>
        <p:txBody>
          <a:bodyPr/>
          <a:lstStyle/>
          <a:p>
            <a:r>
              <a:rPr lang="en-US" dirty="0" smtClean="0"/>
              <a:t>Disorders of lipoproteins</a:t>
            </a:r>
            <a:endParaRPr lang="en-US" dirty="0"/>
          </a:p>
        </p:txBody>
      </p:sp>
      <p:graphicFrame>
        <p:nvGraphicFramePr>
          <p:cNvPr id="5" name="Content Placeholder 4"/>
          <p:cNvGraphicFramePr>
            <a:graphicFrameLocks noGrp="1"/>
          </p:cNvGraphicFramePr>
          <p:nvPr>
            <p:ph idx="1"/>
          </p:nvPr>
        </p:nvGraphicFramePr>
        <p:xfrm>
          <a:off x="228600" y="1143000"/>
          <a:ext cx="8686800" cy="5359400"/>
        </p:xfrm>
        <a:graphic>
          <a:graphicData uri="http://schemas.openxmlformats.org/drawingml/2006/table">
            <a:tbl>
              <a:tblPr firstRow="1" bandRow="1">
                <a:tableStyleId>{8A107856-5554-42FB-B03E-39F5DBC370BA}</a:tableStyleId>
              </a:tblPr>
              <a:tblGrid>
                <a:gridCol w="531845"/>
                <a:gridCol w="2211355"/>
                <a:gridCol w="1371600"/>
                <a:gridCol w="1524000"/>
                <a:gridCol w="1371600"/>
                <a:gridCol w="1676400"/>
              </a:tblGrid>
              <a:tr h="889000">
                <a:tc>
                  <a:txBody>
                    <a:bodyPr/>
                    <a:lstStyle/>
                    <a:p>
                      <a:endParaRPr lang="en-US" sz="2400" b="0" dirty="0"/>
                    </a:p>
                  </a:txBody>
                  <a:tcPr/>
                </a:tc>
                <a:tc>
                  <a:txBody>
                    <a:bodyPr/>
                    <a:lstStyle/>
                    <a:p>
                      <a:r>
                        <a:rPr lang="en-US" sz="2400" dirty="0" smtClean="0"/>
                        <a:t>Disease</a:t>
                      </a:r>
                      <a:endParaRPr lang="en-US" sz="2400" b="0" dirty="0"/>
                    </a:p>
                  </a:txBody>
                  <a:tcPr/>
                </a:tc>
                <a:tc>
                  <a:txBody>
                    <a:bodyPr/>
                    <a:lstStyle/>
                    <a:p>
                      <a:r>
                        <a:rPr lang="en-US" sz="2400" dirty="0" smtClean="0"/>
                        <a:t>Enzyme defect</a:t>
                      </a:r>
                      <a:endParaRPr lang="en-US" sz="2400" b="0" dirty="0"/>
                    </a:p>
                  </a:txBody>
                  <a:tcPr/>
                </a:tc>
                <a:tc>
                  <a:txBody>
                    <a:bodyPr/>
                    <a:lstStyle/>
                    <a:p>
                      <a:r>
                        <a:rPr lang="en-US" sz="2400" dirty="0" smtClean="0"/>
                        <a:t>Raised LP</a:t>
                      </a:r>
                      <a:endParaRPr lang="en-US" sz="2400" b="0" dirty="0"/>
                    </a:p>
                  </a:txBody>
                  <a:tcPr/>
                </a:tc>
                <a:tc>
                  <a:txBody>
                    <a:bodyPr/>
                    <a:lstStyle/>
                    <a:p>
                      <a:r>
                        <a:rPr lang="en-US" sz="2400" dirty="0" err="1" smtClean="0"/>
                        <a:t>Rasised</a:t>
                      </a:r>
                      <a:r>
                        <a:rPr lang="en-US" sz="2400" baseline="0" dirty="0" smtClean="0"/>
                        <a:t> lipid</a:t>
                      </a:r>
                      <a:endParaRPr lang="en-US" sz="2400" b="0" dirty="0"/>
                    </a:p>
                  </a:txBody>
                  <a:tcPr/>
                </a:tc>
                <a:tc>
                  <a:txBody>
                    <a:bodyPr/>
                    <a:lstStyle/>
                    <a:p>
                      <a:r>
                        <a:rPr lang="en-US" sz="2400" dirty="0" smtClean="0"/>
                        <a:t>Treatment</a:t>
                      </a:r>
                      <a:endParaRPr lang="en-US" sz="2400" b="0" dirty="0"/>
                    </a:p>
                  </a:txBody>
                  <a:tcPr/>
                </a:tc>
              </a:tr>
              <a:tr h="889000">
                <a:tc>
                  <a:txBody>
                    <a:bodyPr/>
                    <a:lstStyle/>
                    <a:p>
                      <a:r>
                        <a:rPr lang="en-US" dirty="0" smtClean="0"/>
                        <a:t>I</a:t>
                      </a:r>
                      <a:endParaRPr lang="en-US" dirty="0"/>
                    </a:p>
                  </a:txBody>
                  <a:tcPr/>
                </a:tc>
                <a:tc>
                  <a:txBody>
                    <a:bodyPr/>
                    <a:lstStyle/>
                    <a:p>
                      <a:r>
                        <a:rPr lang="en-US" dirty="0" smtClean="0"/>
                        <a:t>Familial lipoprotein deficiency</a:t>
                      </a:r>
                      <a:endParaRPr lang="en-US" dirty="0"/>
                    </a:p>
                  </a:txBody>
                  <a:tcPr/>
                </a:tc>
                <a:tc>
                  <a:txBody>
                    <a:bodyPr/>
                    <a:lstStyle/>
                    <a:p>
                      <a:r>
                        <a:rPr lang="en-US" dirty="0" smtClean="0"/>
                        <a:t>LPL deficiency</a:t>
                      </a:r>
                      <a:endParaRPr lang="en-US" dirty="0"/>
                    </a:p>
                  </a:txBody>
                  <a:tcPr/>
                </a:tc>
                <a:tc>
                  <a:txBody>
                    <a:bodyPr/>
                    <a:lstStyle/>
                    <a:p>
                      <a:r>
                        <a:rPr lang="en-US" dirty="0" err="1" smtClean="0"/>
                        <a:t>Chylomicron</a:t>
                      </a:r>
                      <a:endParaRPr lang="en-US" dirty="0"/>
                    </a:p>
                  </a:txBody>
                  <a:tcPr/>
                </a:tc>
                <a:tc>
                  <a:txBody>
                    <a:bodyPr/>
                    <a:lstStyle/>
                    <a:p>
                      <a:r>
                        <a:rPr lang="en-US" dirty="0" smtClean="0"/>
                        <a:t>TAG</a:t>
                      </a:r>
                      <a:endParaRPr lang="en-US" dirty="0"/>
                    </a:p>
                  </a:txBody>
                  <a:tcPr/>
                </a:tc>
                <a:tc>
                  <a:txBody>
                    <a:bodyPr/>
                    <a:lstStyle/>
                    <a:p>
                      <a:r>
                        <a:rPr lang="en-US" dirty="0" smtClean="0"/>
                        <a:t>Low fat diet</a:t>
                      </a:r>
                      <a:endParaRPr lang="en-US" dirty="0"/>
                    </a:p>
                  </a:txBody>
                  <a:tcPr/>
                </a:tc>
              </a:tr>
              <a:tr h="889000">
                <a:tc>
                  <a:txBody>
                    <a:bodyPr/>
                    <a:lstStyle/>
                    <a:p>
                      <a:r>
                        <a:rPr lang="en-US" dirty="0" smtClean="0"/>
                        <a:t>II</a:t>
                      </a:r>
                      <a:endParaRPr lang="en-US" dirty="0"/>
                    </a:p>
                  </a:txBody>
                  <a:tcPr/>
                </a:tc>
                <a:tc>
                  <a:txBody>
                    <a:bodyPr/>
                    <a:lstStyle/>
                    <a:p>
                      <a:r>
                        <a:rPr lang="en-US" dirty="0" smtClean="0"/>
                        <a:t>Familial hypercholesterolemia</a:t>
                      </a:r>
                      <a:endParaRPr lang="en-US" dirty="0"/>
                    </a:p>
                  </a:txBody>
                  <a:tcPr/>
                </a:tc>
                <a:tc>
                  <a:txBody>
                    <a:bodyPr/>
                    <a:lstStyle/>
                    <a:p>
                      <a:r>
                        <a:rPr lang="en-US" dirty="0" smtClean="0"/>
                        <a:t>LDL receptor deficiency</a:t>
                      </a:r>
                      <a:endParaRPr lang="en-US" dirty="0"/>
                    </a:p>
                  </a:txBody>
                  <a:tcPr/>
                </a:tc>
                <a:tc>
                  <a:txBody>
                    <a:bodyPr/>
                    <a:lstStyle/>
                    <a:p>
                      <a:r>
                        <a:rPr lang="en-US" dirty="0" smtClean="0"/>
                        <a:t>LDL</a:t>
                      </a:r>
                      <a:endParaRPr lang="en-US" dirty="0"/>
                    </a:p>
                  </a:txBody>
                  <a:tcPr/>
                </a:tc>
                <a:tc>
                  <a:txBody>
                    <a:bodyPr/>
                    <a:lstStyle/>
                    <a:p>
                      <a:r>
                        <a:rPr lang="en-US" dirty="0" smtClean="0"/>
                        <a:t>Cholesterol</a:t>
                      </a:r>
                      <a:endParaRPr lang="en-US" dirty="0"/>
                    </a:p>
                  </a:txBody>
                  <a:tcPr/>
                </a:tc>
                <a:tc>
                  <a:txBody>
                    <a:bodyPr/>
                    <a:lstStyle/>
                    <a:p>
                      <a:r>
                        <a:rPr lang="en-US" dirty="0" smtClean="0"/>
                        <a:t>Low </a:t>
                      </a:r>
                      <a:r>
                        <a:rPr lang="en-US" dirty="0" err="1" smtClean="0"/>
                        <a:t>chol</a:t>
                      </a:r>
                      <a:r>
                        <a:rPr lang="en-US" dirty="0" smtClean="0"/>
                        <a:t>. Diet</a:t>
                      </a:r>
                      <a:endParaRPr lang="en-US" dirty="0"/>
                    </a:p>
                  </a:txBody>
                  <a:tcPr/>
                </a:tc>
              </a:tr>
              <a:tr h="889000">
                <a:tc>
                  <a:txBody>
                    <a:bodyPr/>
                    <a:lstStyle/>
                    <a:p>
                      <a:r>
                        <a:rPr lang="en-US" dirty="0" smtClean="0"/>
                        <a:t>III</a:t>
                      </a:r>
                      <a:endParaRPr lang="en-US" dirty="0"/>
                    </a:p>
                  </a:txBody>
                  <a:tcPr/>
                </a:tc>
                <a:tc>
                  <a:txBody>
                    <a:bodyPr/>
                    <a:lstStyle/>
                    <a:p>
                      <a:r>
                        <a:rPr lang="en-US" dirty="0" smtClean="0"/>
                        <a:t>Familial </a:t>
                      </a:r>
                      <a:r>
                        <a:rPr lang="en-US" dirty="0" err="1" smtClean="0"/>
                        <a:t>dys</a:t>
                      </a:r>
                      <a:r>
                        <a:rPr lang="en-US" dirty="0" smtClean="0"/>
                        <a:t> </a:t>
                      </a:r>
                      <a:r>
                        <a:rPr lang="el-GR" dirty="0" smtClean="0"/>
                        <a:t>β</a:t>
                      </a:r>
                      <a:r>
                        <a:rPr lang="en-US" dirty="0" smtClean="0"/>
                        <a:t> </a:t>
                      </a:r>
                      <a:r>
                        <a:rPr lang="en-US" dirty="0" err="1" smtClean="0"/>
                        <a:t>lipoproteinemia</a:t>
                      </a:r>
                      <a:endParaRPr lang="en-US" dirty="0"/>
                    </a:p>
                  </a:txBody>
                  <a:tcPr/>
                </a:tc>
                <a:tc>
                  <a:txBody>
                    <a:bodyPr/>
                    <a:lstStyle/>
                    <a:p>
                      <a:r>
                        <a:rPr lang="en-US" dirty="0" smtClean="0"/>
                        <a:t>Abnormal</a:t>
                      </a:r>
                      <a:r>
                        <a:rPr lang="en-US" baseline="0" dirty="0" smtClean="0"/>
                        <a:t> Apo E</a:t>
                      </a:r>
                      <a:endParaRPr lang="en-US" dirty="0"/>
                    </a:p>
                  </a:txBody>
                  <a:tcPr/>
                </a:tc>
                <a:tc>
                  <a:txBody>
                    <a:bodyPr/>
                    <a:lstStyle/>
                    <a:p>
                      <a:r>
                        <a:rPr lang="en-US" dirty="0" smtClean="0"/>
                        <a:t>IDL</a:t>
                      </a:r>
                      <a:endParaRPr lang="en-US" dirty="0"/>
                    </a:p>
                  </a:txBody>
                  <a:tcPr/>
                </a:tc>
                <a:tc>
                  <a:txBody>
                    <a:bodyPr/>
                    <a:lstStyle/>
                    <a:p>
                      <a:r>
                        <a:rPr lang="en-US" dirty="0" smtClean="0"/>
                        <a:t>TAG &amp; </a:t>
                      </a:r>
                      <a:r>
                        <a:rPr lang="en-US" dirty="0" err="1" smtClean="0"/>
                        <a:t>Chol</a:t>
                      </a:r>
                      <a:endParaRPr lang="en-US" dirty="0"/>
                    </a:p>
                  </a:txBody>
                  <a:tcPr/>
                </a:tc>
                <a:tc>
                  <a:txBody>
                    <a:bodyPr/>
                    <a:lstStyle/>
                    <a:p>
                      <a:r>
                        <a:rPr lang="en-US" dirty="0" smtClean="0"/>
                        <a:t>Low fat diet </a:t>
                      </a:r>
                    </a:p>
                    <a:p>
                      <a:r>
                        <a:rPr lang="en-US" dirty="0" smtClean="0"/>
                        <a:t>+ Statin</a:t>
                      </a:r>
                      <a:endParaRPr lang="en-US" dirty="0"/>
                    </a:p>
                  </a:txBody>
                  <a:tcPr/>
                </a:tc>
              </a:tr>
              <a:tr h="889000">
                <a:tc>
                  <a:txBody>
                    <a:bodyPr/>
                    <a:lstStyle/>
                    <a:p>
                      <a:r>
                        <a:rPr lang="en-US" dirty="0" smtClean="0"/>
                        <a:t>IV</a:t>
                      </a:r>
                      <a:endParaRPr lang="en-US" dirty="0"/>
                    </a:p>
                  </a:txBody>
                  <a:tcPr/>
                </a:tc>
                <a:tc>
                  <a:txBody>
                    <a:bodyPr/>
                    <a:lstStyle/>
                    <a:p>
                      <a:r>
                        <a:rPr lang="en-US" dirty="0" smtClean="0"/>
                        <a:t>Familial hypertriglyceridemia</a:t>
                      </a:r>
                      <a:endParaRPr lang="en-US" dirty="0"/>
                    </a:p>
                  </a:txBody>
                  <a:tcPr/>
                </a:tc>
                <a:tc>
                  <a:txBody>
                    <a:bodyPr/>
                    <a:lstStyle/>
                    <a:p>
                      <a:r>
                        <a:rPr lang="en-US" dirty="0" smtClean="0"/>
                        <a:t>Overproduction of TAG</a:t>
                      </a:r>
                      <a:endParaRPr lang="en-US" dirty="0"/>
                    </a:p>
                  </a:txBody>
                  <a:tcPr/>
                </a:tc>
                <a:tc>
                  <a:txBody>
                    <a:bodyPr/>
                    <a:lstStyle/>
                    <a:p>
                      <a:r>
                        <a:rPr lang="en-US" dirty="0" smtClean="0"/>
                        <a:t>VLDL</a:t>
                      </a:r>
                      <a:endParaRPr lang="en-US" dirty="0"/>
                    </a:p>
                  </a:txBody>
                  <a:tcPr/>
                </a:tc>
                <a:tc>
                  <a:txBody>
                    <a:bodyPr/>
                    <a:lstStyle/>
                    <a:p>
                      <a:r>
                        <a:rPr lang="en-US" dirty="0" smtClean="0"/>
                        <a:t>TAG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Low fat diet</a:t>
                      </a:r>
                    </a:p>
                    <a:p>
                      <a:endParaRPr lang="en-US" dirty="0"/>
                    </a:p>
                  </a:txBody>
                  <a:tcPr/>
                </a:tc>
              </a:tr>
              <a:tr h="889000">
                <a:tc>
                  <a:txBody>
                    <a:bodyPr/>
                    <a:lstStyle/>
                    <a:p>
                      <a:r>
                        <a:rPr lang="en-US" dirty="0" smtClean="0"/>
                        <a:t>V</a:t>
                      </a:r>
                      <a:endParaRPr lang="en-US" dirty="0"/>
                    </a:p>
                  </a:txBody>
                  <a:tcPr/>
                </a:tc>
                <a:tc>
                  <a:txBody>
                    <a:bodyPr/>
                    <a:lstStyle/>
                    <a:p>
                      <a:r>
                        <a:rPr lang="en-US" dirty="0" smtClean="0"/>
                        <a:t>Combined hyperlipidemia</a:t>
                      </a:r>
                      <a:endParaRPr lang="en-US" dirty="0"/>
                    </a:p>
                  </a:txBody>
                  <a:tcPr/>
                </a:tc>
                <a:tc>
                  <a:txBody>
                    <a:bodyPr/>
                    <a:lstStyle/>
                    <a:p>
                      <a:r>
                        <a:rPr lang="en-US" dirty="0" smtClean="0"/>
                        <a:t>Secondary to DM, Obesity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Chylomicron</a:t>
                      </a:r>
                      <a:endParaRPr lang="en-US" dirty="0" smtClean="0"/>
                    </a:p>
                    <a:p>
                      <a:r>
                        <a:rPr lang="en-US" dirty="0" smtClean="0"/>
                        <a:t>VLDL</a:t>
                      </a:r>
                      <a:endParaRPr lang="en-US" dirty="0"/>
                    </a:p>
                  </a:txBody>
                  <a:tcPr/>
                </a:tc>
                <a:tc>
                  <a:txBody>
                    <a:bodyPr/>
                    <a:lstStyle/>
                    <a:p>
                      <a:r>
                        <a:rPr lang="en-US" dirty="0" smtClean="0"/>
                        <a:t>TAG</a:t>
                      </a:r>
                      <a:endParaRPr lang="en-US" dirty="0"/>
                    </a:p>
                  </a:txBody>
                  <a:tcPr/>
                </a:tc>
                <a:tc>
                  <a:txBody>
                    <a:bodyPr/>
                    <a:lstStyle/>
                    <a:p>
                      <a:r>
                        <a:rPr lang="en-US" dirty="0" smtClean="0"/>
                        <a:t>Low fat diet</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0FA84BF9-D153-4A22-8962-50ECBA72DAF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ormAutofit/>
          </a:bodyPr>
          <a:lstStyle/>
          <a:p>
            <a:pPr algn="r"/>
            <a:r>
              <a:rPr lang="en-US" sz="4800" dirty="0" smtClean="0">
                <a:solidFill>
                  <a:schemeClr val="bg1"/>
                </a:solidFill>
                <a:latin typeface="Angsana New" pitchFamily="18" charset="-34"/>
                <a:cs typeface="Angsana New" pitchFamily="18" charset="-34"/>
              </a:rPr>
              <a:t>Transport of Cholesterol</a:t>
            </a:r>
            <a:endParaRPr lang="en-IN" sz="4800" dirty="0">
              <a:solidFill>
                <a:schemeClr val="bg1"/>
              </a:solidFill>
              <a:latin typeface="Angsana New" pitchFamily="18" charset="-34"/>
              <a:cs typeface="Angsana New" pitchFamily="18" charset="-34"/>
            </a:endParaRPr>
          </a:p>
        </p:txBody>
      </p:sp>
      <p:sp>
        <p:nvSpPr>
          <p:cNvPr id="3" name="Content Placeholder 2"/>
          <p:cNvSpPr>
            <a:spLocks noGrp="1"/>
          </p:cNvSpPr>
          <p:nvPr>
            <p:ph idx="1"/>
          </p:nvPr>
        </p:nvSpPr>
        <p:spPr>
          <a:xfrm>
            <a:off x="0" y="1143000"/>
            <a:ext cx="9144000" cy="5715000"/>
          </a:xfrm>
          <a:solidFill>
            <a:schemeClr val="accent3">
              <a:lumMod val="60000"/>
              <a:lumOff val="40000"/>
            </a:schemeClr>
          </a:solidFill>
          <a:ln>
            <a:noFill/>
          </a:ln>
        </p:spPr>
        <p:txBody>
          <a:bodyPr>
            <a:normAutofit/>
          </a:bodyPr>
          <a:lstStyle/>
          <a:p>
            <a:pPr>
              <a:buClr>
                <a:srgbClr val="002060"/>
              </a:buClr>
              <a:buSzPct val="75000"/>
              <a:buFont typeface="Wingdings" pitchFamily="2" charset="2"/>
              <a:buChar char="v"/>
            </a:pPr>
            <a:endParaRPr lang="en-IN" sz="2800" b="1" dirty="0" smtClean="0">
              <a:solidFill>
                <a:srgbClr val="002060"/>
              </a:solidFill>
              <a:latin typeface="Bradley Hand ITC" pitchFamily="66" charset="0"/>
            </a:endParaRPr>
          </a:p>
          <a:p>
            <a:pPr>
              <a:buNone/>
            </a:pPr>
            <a:endParaRPr lang="en-IN" sz="2800" b="1" dirty="0" smtClean="0">
              <a:solidFill>
                <a:srgbClr val="002060"/>
              </a:solidFill>
              <a:latin typeface="Bradley Hand ITC" pitchFamily="66" charset="0"/>
            </a:endParaRPr>
          </a:p>
          <a:p>
            <a:endParaRPr lang="en-IN" sz="2800" b="1" dirty="0">
              <a:solidFill>
                <a:srgbClr val="002060"/>
              </a:solidFill>
              <a:latin typeface="Bradley Hand ITC" pitchFamily="66" charset="0"/>
            </a:endParaRPr>
          </a:p>
        </p:txBody>
      </p:sp>
      <p:sp>
        <p:nvSpPr>
          <p:cNvPr id="5" name="TextBox 4"/>
          <p:cNvSpPr txBox="1"/>
          <p:nvPr/>
        </p:nvSpPr>
        <p:spPr>
          <a:xfrm>
            <a:off x="10287000" y="3886200"/>
            <a:ext cx="1524000" cy="369332"/>
          </a:xfrm>
          <a:prstGeom prst="rect">
            <a:avLst/>
          </a:prstGeom>
          <a:noFill/>
        </p:spPr>
        <p:txBody>
          <a:bodyPr wrap="square" rtlCol="0">
            <a:spAutoFit/>
          </a:bodyPr>
          <a:lstStyle/>
          <a:p>
            <a:endParaRPr lang="en-IN" dirty="0"/>
          </a:p>
        </p:txBody>
      </p:sp>
      <p:sp>
        <p:nvSpPr>
          <p:cNvPr id="12" name="TextBox 11"/>
          <p:cNvSpPr txBox="1"/>
          <p:nvPr/>
        </p:nvSpPr>
        <p:spPr>
          <a:xfrm>
            <a:off x="3048000" y="2895600"/>
            <a:ext cx="1524000" cy="369332"/>
          </a:xfrm>
          <a:prstGeom prst="rect">
            <a:avLst/>
          </a:prstGeom>
          <a:noFill/>
        </p:spPr>
        <p:txBody>
          <a:bodyPr wrap="square" rtlCol="0">
            <a:spAutoFit/>
          </a:bodyPr>
          <a:lstStyle/>
          <a:p>
            <a:endParaRPr lang="en-IN" dirty="0"/>
          </a:p>
        </p:txBody>
      </p:sp>
      <p:sp>
        <p:nvSpPr>
          <p:cNvPr id="13" name="TextBox 12"/>
          <p:cNvSpPr txBox="1"/>
          <p:nvPr/>
        </p:nvSpPr>
        <p:spPr>
          <a:xfrm>
            <a:off x="3200400" y="3048000"/>
            <a:ext cx="1524000" cy="369332"/>
          </a:xfrm>
          <a:prstGeom prst="rect">
            <a:avLst/>
          </a:prstGeom>
          <a:noFill/>
        </p:spPr>
        <p:txBody>
          <a:bodyPr wrap="square" rtlCol="0">
            <a:spAutoFit/>
          </a:bodyPr>
          <a:lstStyle/>
          <a:p>
            <a:endParaRPr lang="en-IN" dirty="0"/>
          </a:p>
        </p:txBody>
      </p:sp>
      <p:pic>
        <p:nvPicPr>
          <p:cNvPr id="7173" name="Picture 5"/>
          <p:cNvPicPr>
            <a:picLocks noChangeAspect="1" noChangeArrowheads="1"/>
          </p:cNvPicPr>
          <p:nvPr/>
        </p:nvPicPr>
        <p:blipFill>
          <a:blip r:embed="rId2" cstate="print"/>
          <a:srcRect/>
          <a:stretch>
            <a:fillRect/>
          </a:stretch>
        </p:blipFill>
        <p:spPr bwMode="auto">
          <a:xfrm>
            <a:off x="285720" y="1428736"/>
            <a:ext cx="8572560" cy="5214974"/>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8B1642FC-B37F-460C-B806-7873DAE89DDF}" type="slidenum">
              <a:rPr lang="en-IN" smtClean="0"/>
              <a:pPr/>
              <a:t>21</a:t>
            </a:fld>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ormAutofit/>
          </a:bodyPr>
          <a:lstStyle/>
          <a:p>
            <a:pPr algn="r"/>
            <a:r>
              <a:rPr lang="en-US" sz="4800" dirty="0" smtClean="0">
                <a:solidFill>
                  <a:schemeClr val="bg1"/>
                </a:solidFill>
                <a:latin typeface="Angsana New" pitchFamily="18" charset="-34"/>
                <a:cs typeface="Angsana New" pitchFamily="18" charset="-34"/>
              </a:rPr>
              <a:t>Reverse Cholesterol Transport</a:t>
            </a:r>
            <a:endParaRPr lang="en-IN" sz="4800" dirty="0">
              <a:solidFill>
                <a:schemeClr val="bg1"/>
              </a:solidFill>
              <a:latin typeface="Angsana New" pitchFamily="18" charset="-34"/>
              <a:cs typeface="Angsana New" pitchFamily="18" charset="-34"/>
            </a:endParaRPr>
          </a:p>
        </p:txBody>
      </p:sp>
      <p:sp>
        <p:nvSpPr>
          <p:cNvPr id="3" name="Content Placeholder 2"/>
          <p:cNvSpPr>
            <a:spLocks noGrp="1"/>
          </p:cNvSpPr>
          <p:nvPr>
            <p:ph idx="1"/>
          </p:nvPr>
        </p:nvSpPr>
        <p:spPr>
          <a:xfrm>
            <a:off x="0" y="1143000"/>
            <a:ext cx="9144000" cy="5715000"/>
          </a:xfrm>
          <a:solidFill>
            <a:schemeClr val="accent3">
              <a:lumMod val="60000"/>
              <a:lumOff val="40000"/>
            </a:schemeClr>
          </a:solidFill>
          <a:ln>
            <a:noFill/>
          </a:ln>
        </p:spPr>
        <p:txBody>
          <a:bodyPr>
            <a:normAutofit/>
          </a:bodyPr>
          <a:lstStyle/>
          <a:p>
            <a:pPr>
              <a:buClr>
                <a:srgbClr val="002060"/>
              </a:buClr>
              <a:buSzPct val="75000"/>
              <a:buFont typeface="Wingdings" pitchFamily="2" charset="2"/>
              <a:buChar char="v"/>
            </a:pPr>
            <a:endParaRPr lang="en-IN" sz="2800" b="1" dirty="0" smtClean="0">
              <a:solidFill>
                <a:srgbClr val="002060"/>
              </a:solidFill>
              <a:latin typeface="Bradley Hand ITC" pitchFamily="66" charset="0"/>
            </a:endParaRPr>
          </a:p>
          <a:p>
            <a:pPr>
              <a:buNone/>
            </a:pPr>
            <a:endParaRPr lang="en-IN" sz="2800" b="1" dirty="0" smtClean="0">
              <a:solidFill>
                <a:srgbClr val="002060"/>
              </a:solidFill>
              <a:latin typeface="Bradley Hand ITC" pitchFamily="66" charset="0"/>
            </a:endParaRPr>
          </a:p>
          <a:p>
            <a:endParaRPr lang="en-IN" sz="2800" b="1" dirty="0">
              <a:solidFill>
                <a:srgbClr val="002060"/>
              </a:solidFill>
              <a:latin typeface="Bradley Hand ITC" pitchFamily="66" charset="0"/>
            </a:endParaRPr>
          </a:p>
        </p:txBody>
      </p:sp>
      <p:sp>
        <p:nvSpPr>
          <p:cNvPr id="5" name="TextBox 4"/>
          <p:cNvSpPr txBox="1"/>
          <p:nvPr/>
        </p:nvSpPr>
        <p:spPr>
          <a:xfrm>
            <a:off x="5357818" y="5143512"/>
            <a:ext cx="2643206" cy="369332"/>
          </a:xfrm>
          <a:prstGeom prst="rect">
            <a:avLst/>
          </a:prstGeom>
          <a:solidFill>
            <a:schemeClr val="bg1"/>
          </a:solidFill>
        </p:spPr>
        <p:txBody>
          <a:bodyPr wrap="square" rtlCol="0">
            <a:spAutoFit/>
          </a:bodyPr>
          <a:lstStyle/>
          <a:p>
            <a:endParaRPr lang="en-IN" dirty="0"/>
          </a:p>
        </p:txBody>
      </p:sp>
      <p:sp>
        <p:nvSpPr>
          <p:cNvPr id="12" name="TextBox 11"/>
          <p:cNvSpPr txBox="1"/>
          <p:nvPr/>
        </p:nvSpPr>
        <p:spPr>
          <a:xfrm>
            <a:off x="3048000" y="2895600"/>
            <a:ext cx="1524000" cy="369332"/>
          </a:xfrm>
          <a:prstGeom prst="rect">
            <a:avLst/>
          </a:prstGeom>
          <a:noFill/>
        </p:spPr>
        <p:txBody>
          <a:bodyPr wrap="square" rtlCol="0">
            <a:spAutoFit/>
          </a:bodyPr>
          <a:lstStyle/>
          <a:p>
            <a:endParaRPr lang="en-IN" dirty="0"/>
          </a:p>
        </p:txBody>
      </p:sp>
      <p:sp>
        <p:nvSpPr>
          <p:cNvPr id="13" name="TextBox 12"/>
          <p:cNvSpPr txBox="1"/>
          <p:nvPr/>
        </p:nvSpPr>
        <p:spPr>
          <a:xfrm>
            <a:off x="3200400" y="3048000"/>
            <a:ext cx="1524000" cy="369332"/>
          </a:xfrm>
          <a:prstGeom prst="rect">
            <a:avLst/>
          </a:prstGeom>
          <a:noFill/>
        </p:spPr>
        <p:txBody>
          <a:bodyPr wrap="square" rtlCol="0">
            <a:spAutoFit/>
          </a:bodyPr>
          <a:lstStyle/>
          <a:p>
            <a:endParaRPr lang="en-IN" dirty="0"/>
          </a:p>
        </p:txBody>
      </p:sp>
      <p:pic>
        <p:nvPicPr>
          <p:cNvPr id="9218" name="Picture 2" descr="G:\KAMALAKAR\Education\Cholesterol\Fig\Series-fig-HDL.jpg"/>
          <p:cNvPicPr>
            <a:picLocks noChangeAspect="1" noChangeArrowheads="1"/>
          </p:cNvPicPr>
          <p:nvPr/>
        </p:nvPicPr>
        <p:blipFill>
          <a:blip r:embed="rId2" cstate="print"/>
          <a:srcRect/>
          <a:stretch>
            <a:fillRect/>
          </a:stretch>
        </p:blipFill>
        <p:spPr bwMode="auto">
          <a:xfrm>
            <a:off x="285720" y="1357297"/>
            <a:ext cx="8501122" cy="5215331"/>
          </a:xfrm>
          <a:prstGeom prst="rect">
            <a:avLst/>
          </a:prstGeom>
          <a:noFill/>
        </p:spPr>
      </p:pic>
      <p:sp>
        <p:nvSpPr>
          <p:cNvPr id="8" name="TextBox 7"/>
          <p:cNvSpPr txBox="1"/>
          <p:nvPr/>
        </p:nvSpPr>
        <p:spPr>
          <a:xfrm>
            <a:off x="5143504" y="5143512"/>
            <a:ext cx="2928958" cy="369332"/>
          </a:xfrm>
          <a:prstGeom prst="rect">
            <a:avLst/>
          </a:prstGeom>
          <a:solidFill>
            <a:schemeClr val="bg1"/>
          </a:solidFill>
        </p:spPr>
        <p:txBody>
          <a:bodyPr wrap="square" rtlCol="0">
            <a:spAutoFit/>
          </a:bodyPr>
          <a:lstStyle/>
          <a:p>
            <a:endParaRPr lang="en-IN" dirty="0"/>
          </a:p>
        </p:txBody>
      </p:sp>
      <p:sp>
        <p:nvSpPr>
          <p:cNvPr id="9" name="TextBox 8"/>
          <p:cNvSpPr txBox="1"/>
          <p:nvPr/>
        </p:nvSpPr>
        <p:spPr>
          <a:xfrm>
            <a:off x="4714876" y="1643050"/>
            <a:ext cx="2857520" cy="369332"/>
          </a:xfrm>
          <a:prstGeom prst="rect">
            <a:avLst/>
          </a:prstGeom>
          <a:solidFill>
            <a:schemeClr val="bg1"/>
          </a:solidFill>
        </p:spPr>
        <p:txBody>
          <a:bodyPr wrap="square" rtlCol="0">
            <a:spAutoFit/>
          </a:bodyPr>
          <a:lstStyle/>
          <a:p>
            <a:endParaRPr lang="en-IN" dirty="0"/>
          </a:p>
        </p:txBody>
      </p:sp>
      <p:sp>
        <p:nvSpPr>
          <p:cNvPr id="10" name="TextBox 9"/>
          <p:cNvSpPr txBox="1"/>
          <p:nvPr/>
        </p:nvSpPr>
        <p:spPr>
          <a:xfrm>
            <a:off x="6643702" y="2071678"/>
            <a:ext cx="2071702" cy="369332"/>
          </a:xfrm>
          <a:prstGeom prst="rect">
            <a:avLst/>
          </a:prstGeom>
          <a:solidFill>
            <a:schemeClr val="bg1"/>
          </a:solidFill>
        </p:spPr>
        <p:txBody>
          <a:bodyPr wrap="square" rtlCol="0">
            <a:spAutoFit/>
          </a:bodyPr>
          <a:lstStyle/>
          <a:p>
            <a:endParaRPr lang="en-IN" dirty="0"/>
          </a:p>
        </p:txBody>
      </p:sp>
      <p:sp>
        <p:nvSpPr>
          <p:cNvPr id="11" name="TextBox 10"/>
          <p:cNvSpPr txBox="1"/>
          <p:nvPr/>
        </p:nvSpPr>
        <p:spPr>
          <a:xfrm>
            <a:off x="6786578" y="3929066"/>
            <a:ext cx="2000264" cy="369332"/>
          </a:xfrm>
          <a:prstGeom prst="rect">
            <a:avLst/>
          </a:prstGeom>
          <a:noFill/>
        </p:spPr>
        <p:txBody>
          <a:bodyPr wrap="square" rtlCol="0">
            <a:spAutoFit/>
          </a:bodyPr>
          <a:lstStyle/>
          <a:p>
            <a:endParaRPr lang="en-IN" dirty="0"/>
          </a:p>
        </p:txBody>
      </p:sp>
      <p:sp>
        <p:nvSpPr>
          <p:cNvPr id="15" name="TextBox 14"/>
          <p:cNvSpPr txBox="1"/>
          <p:nvPr/>
        </p:nvSpPr>
        <p:spPr>
          <a:xfrm>
            <a:off x="6858016" y="3929066"/>
            <a:ext cx="428628" cy="369332"/>
          </a:xfrm>
          <a:prstGeom prst="rect">
            <a:avLst/>
          </a:prstGeom>
          <a:solidFill>
            <a:schemeClr val="bg1"/>
          </a:solidFill>
        </p:spPr>
        <p:txBody>
          <a:bodyPr wrap="square" rtlCol="0">
            <a:spAutoFit/>
          </a:bodyPr>
          <a:lstStyle/>
          <a:p>
            <a:endParaRPr lang="en-IN" dirty="0"/>
          </a:p>
        </p:txBody>
      </p:sp>
      <p:sp>
        <p:nvSpPr>
          <p:cNvPr id="16" name="TextBox 15"/>
          <p:cNvSpPr txBox="1"/>
          <p:nvPr/>
        </p:nvSpPr>
        <p:spPr>
          <a:xfrm>
            <a:off x="2357422" y="1357298"/>
            <a:ext cx="2714644" cy="369332"/>
          </a:xfrm>
          <a:prstGeom prst="rect">
            <a:avLst/>
          </a:prstGeom>
          <a:solidFill>
            <a:schemeClr val="bg1"/>
          </a:solidFill>
        </p:spPr>
        <p:txBody>
          <a:bodyPr wrap="square" rtlCol="0">
            <a:spAutoFit/>
          </a:bodyPr>
          <a:lstStyle/>
          <a:p>
            <a:endParaRPr lang="en-IN" dirty="0"/>
          </a:p>
        </p:txBody>
      </p:sp>
      <p:sp>
        <p:nvSpPr>
          <p:cNvPr id="14" name="TextBox 13"/>
          <p:cNvSpPr txBox="1"/>
          <p:nvPr/>
        </p:nvSpPr>
        <p:spPr>
          <a:xfrm>
            <a:off x="3000364" y="4500570"/>
            <a:ext cx="2000264" cy="369332"/>
          </a:xfrm>
          <a:prstGeom prst="rect">
            <a:avLst/>
          </a:prstGeom>
          <a:solidFill>
            <a:schemeClr val="bg1"/>
          </a:solidFill>
        </p:spPr>
        <p:txBody>
          <a:bodyPr wrap="square" rtlCol="0">
            <a:spAutoFit/>
          </a:bodyPr>
          <a:lstStyle/>
          <a:p>
            <a:endParaRPr lang="en-IN" dirty="0"/>
          </a:p>
        </p:txBody>
      </p:sp>
      <p:sp>
        <p:nvSpPr>
          <p:cNvPr id="17" name="TextBox 16"/>
          <p:cNvSpPr txBox="1"/>
          <p:nvPr/>
        </p:nvSpPr>
        <p:spPr>
          <a:xfrm>
            <a:off x="3428992" y="4857760"/>
            <a:ext cx="1285884" cy="369332"/>
          </a:xfrm>
          <a:prstGeom prst="rect">
            <a:avLst/>
          </a:prstGeom>
          <a:solidFill>
            <a:schemeClr val="bg1"/>
          </a:solidFill>
        </p:spPr>
        <p:txBody>
          <a:bodyPr wrap="square" rtlCol="0">
            <a:spAutoFit/>
          </a:bodyPr>
          <a:lstStyle/>
          <a:p>
            <a:endParaRPr lang="en-IN" dirty="0"/>
          </a:p>
        </p:txBody>
      </p:sp>
      <p:sp>
        <p:nvSpPr>
          <p:cNvPr id="18" name="TextBox 17"/>
          <p:cNvSpPr txBox="1"/>
          <p:nvPr/>
        </p:nvSpPr>
        <p:spPr>
          <a:xfrm>
            <a:off x="3214678" y="5214950"/>
            <a:ext cx="1714512" cy="369332"/>
          </a:xfrm>
          <a:prstGeom prst="rect">
            <a:avLst/>
          </a:prstGeom>
          <a:solidFill>
            <a:schemeClr val="bg1"/>
          </a:solidFill>
        </p:spPr>
        <p:txBody>
          <a:bodyPr wrap="square" rtlCol="0">
            <a:spAutoFit/>
          </a:bodyPr>
          <a:lstStyle/>
          <a:p>
            <a:endParaRPr lang="en-IN" dirty="0"/>
          </a:p>
        </p:txBody>
      </p:sp>
      <p:sp>
        <p:nvSpPr>
          <p:cNvPr id="19" name="TextBox 18"/>
          <p:cNvSpPr txBox="1"/>
          <p:nvPr/>
        </p:nvSpPr>
        <p:spPr>
          <a:xfrm>
            <a:off x="3214678" y="5572140"/>
            <a:ext cx="1643074" cy="369332"/>
          </a:xfrm>
          <a:prstGeom prst="rect">
            <a:avLst/>
          </a:prstGeom>
          <a:solidFill>
            <a:schemeClr val="bg1"/>
          </a:solidFill>
        </p:spPr>
        <p:txBody>
          <a:bodyPr wrap="square" rtlCol="0">
            <a:spAutoFit/>
          </a:bodyPr>
          <a:lstStyle/>
          <a:p>
            <a:endParaRPr lang="en-IN" dirty="0"/>
          </a:p>
        </p:txBody>
      </p:sp>
      <p:sp>
        <p:nvSpPr>
          <p:cNvPr id="20" name="TextBox 19"/>
          <p:cNvSpPr txBox="1"/>
          <p:nvPr/>
        </p:nvSpPr>
        <p:spPr>
          <a:xfrm>
            <a:off x="3286116" y="5857892"/>
            <a:ext cx="1643074" cy="369332"/>
          </a:xfrm>
          <a:prstGeom prst="rect">
            <a:avLst/>
          </a:prstGeom>
          <a:solidFill>
            <a:schemeClr val="bg1"/>
          </a:solidFill>
        </p:spPr>
        <p:txBody>
          <a:bodyPr wrap="square" rtlCol="0">
            <a:spAutoFit/>
          </a:bodyPr>
          <a:lstStyle/>
          <a:p>
            <a:endParaRPr lang="en-IN" dirty="0"/>
          </a:p>
        </p:txBody>
      </p:sp>
      <p:sp>
        <p:nvSpPr>
          <p:cNvPr id="21" name="TextBox 20"/>
          <p:cNvSpPr txBox="1"/>
          <p:nvPr/>
        </p:nvSpPr>
        <p:spPr>
          <a:xfrm>
            <a:off x="3428992" y="6143644"/>
            <a:ext cx="1285884" cy="369332"/>
          </a:xfrm>
          <a:prstGeom prst="rect">
            <a:avLst/>
          </a:prstGeom>
          <a:solidFill>
            <a:schemeClr val="bg1"/>
          </a:solidFill>
        </p:spPr>
        <p:txBody>
          <a:bodyPr wrap="square" rtlCol="0">
            <a:spAutoFit/>
          </a:bodyPr>
          <a:lstStyle/>
          <a:p>
            <a:endParaRPr lang="en-IN" dirty="0"/>
          </a:p>
        </p:txBody>
      </p:sp>
      <p:sp>
        <p:nvSpPr>
          <p:cNvPr id="22" name="TextBox 21"/>
          <p:cNvSpPr txBox="1"/>
          <p:nvPr/>
        </p:nvSpPr>
        <p:spPr>
          <a:xfrm>
            <a:off x="714348" y="3429000"/>
            <a:ext cx="571504" cy="369332"/>
          </a:xfrm>
          <a:prstGeom prst="rect">
            <a:avLst/>
          </a:prstGeom>
          <a:solidFill>
            <a:schemeClr val="bg1"/>
          </a:solidFill>
        </p:spPr>
        <p:txBody>
          <a:bodyPr wrap="square" rtlCol="0">
            <a:spAutoFit/>
          </a:bodyPr>
          <a:lstStyle/>
          <a:p>
            <a:endParaRPr lang="en-IN" dirty="0"/>
          </a:p>
        </p:txBody>
      </p:sp>
      <p:sp>
        <p:nvSpPr>
          <p:cNvPr id="23" name="TextBox 22"/>
          <p:cNvSpPr txBox="1"/>
          <p:nvPr/>
        </p:nvSpPr>
        <p:spPr>
          <a:xfrm>
            <a:off x="642910" y="3714752"/>
            <a:ext cx="642942" cy="369332"/>
          </a:xfrm>
          <a:prstGeom prst="rect">
            <a:avLst/>
          </a:prstGeom>
          <a:solidFill>
            <a:schemeClr val="bg1"/>
          </a:solidFill>
        </p:spPr>
        <p:txBody>
          <a:bodyPr wrap="square" rtlCol="0">
            <a:spAutoFit/>
          </a:bodyPr>
          <a:lstStyle/>
          <a:p>
            <a:endParaRPr lang="en-IN" dirty="0"/>
          </a:p>
        </p:txBody>
      </p:sp>
      <p:sp>
        <p:nvSpPr>
          <p:cNvPr id="24" name="TextBox 23"/>
          <p:cNvSpPr txBox="1"/>
          <p:nvPr/>
        </p:nvSpPr>
        <p:spPr>
          <a:xfrm>
            <a:off x="785786" y="4143380"/>
            <a:ext cx="642942" cy="369332"/>
          </a:xfrm>
          <a:prstGeom prst="rect">
            <a:avLst/>
          </a:prstGeom>
          <a:solidFill>
            <a:schemeClr val="bg1"/>
          </a:solidFill>
        </p:spPr>
        <p:txBody>
          <a:bodyPr wrap="square" rtlCol="0">
            <a:spAutoFit/>
          </a:bodyPr>
          <a:lstStyle/>
          <a:p>
            <a:endParaRPr lang="en-IN" dirty="0"/>
          </a:p>
        </p:txBody>
      </p:sp>
      <p:sp>
        <p:nvSpPr>
          <p:cNvPr id="25" name="TextBox 24"/>
          <p:cNvSpPr txBox="1"/>
          <p:nvPr/>
        </p:nvSpPr>
        <p:spPr>
          <a:xfrm>
            <a:off x="1071538" y="4500570"/>
            <a:ext cx="714380" cy="369332"/>
          </a:xfrm>
          <a:prstGeom prst="rect">
            <a:avLst/>
          </a:prstGeom>
          <a:solidFill>
            <a:schemeClr val="bg1"/>
          </a:solidFill>
        </p:spPr>
        <p:txBody>
          <a:bodyPr wrap="square" rtlCol="0">
            <a:spAutoFit/>
          </a:bodyPr>
          <a:lstStyle/>
          <a:p>
            <a:endParaRPr lang="en-IN" dirty="0"/>
          </a:p>
        </p:txBody>
      </p:sp>
      <p:sp>
        <p:nvSpPr>
          <p:cNvPr id="26" name="TextBox 25"/>
          <p:cNvSpPr txBox="1"/>
          <p:nvPr/>
        </p:nvSpPr>
        <p:spPr>
          <a:xfrm>
            <a:off x="1428728" y="4857760"/>
            <a:ext cx="1071570" cy="369332"/>
          </a:xfrm>
          <a:prstGeom prst="rect">
            <a:avLst/>
          </a:prstGeom>
          <a:solidFill>
            <a:schemeClr val="bg1"/>
          </a:solidFill>
        </p:spPr>
        <p:txBody>
          <a:bodyPr wrap="square" rtlCol="0">
            <a:spAutoFit/>
          </a:bodyPr>
          <a:lstStyle/>
          <a:p>
            <a:endParaRPr lang="en-IN" dirty="0"/>
          </a:p>
        </p:txBody>
      </p:sp>
      <p:sp>
        <p:nvSpPr>
          <p:cNvPr id="27" name="TextBox 26"/>
          <p:cNvSpPr txBox="1"/>
          <p:nvPr/>
        </p:nvSpPr>
        <p:spPr>
          <a:xfrm>
            <a:off x="2071670" y="5143512"/>
            <a:ext cx="1428760" cy="369332"/>
          </a:xfrm>
          <a:prstGeom prst="rect">
            <a:avLst/>
          </a:prstGeom>
          <a:solidFill>
            <a:schemeClr val="bg1"/>
          </a:solidFill>
        </p:spPr>
        <p:txBody>
          <a:bodyPr wrap="square" rtlCol="0">
            <a:spAutoFit/>
          </a:bodyPr>
          <a:lstStyle/>
          <a:p>
            <a:endParaRPr lang="en-IN" dirty="0"/>
          </a:p>
        </p:txBody>
      </p:sp>
      <p:sp>
        <p:nvSpPr>
          <p:cNvPr id="28" name="TextBox 27"/>
          <p:cNvSpPr txBox="1"/>
          <p:nvPr/>
        </p:nvSpPr>
        <p:spPr>
          <a:xfrm>
            <a:off x="2714612" y="5429264"/>
            <a:ext cx="785818" cy="369332"/>
          </a:xfrm>
          <a:prstGeom prst="rect">
            <a:avLst/>
          </a:prstGeom>
          <a:solidFill>
            <a:schemeClr val="bg1"/>
          </a:solidFill>
        </p:spPr>
        <p:txBody>
          <a:bodyPr wrap="square" rtlCol="0">
            <a:spAutoFit/>
          </a:bodyPr>
          <a:lstStyle/>
          <a:p>
            <a:endParaRPr lang="en-IN" dirty="0"/>
          </a:p>
        </p:txBody>
      </p:sp>
      <p:sp>
        <p:nvSpPr>
          <p:cNvPr id="29" name="TextBox 28"/>
          <p:cNvSpPr txBox="1"/>
          <p:nvPr/>
        </p:nvSpPr>
        <p:spPr>
          <a:xfrm>
            <a:off x="714348" y="4000504"/>
            <a:ext cx="571504" cy="369332"/>
          </a:xfrm>
          <a:prstGeom prst="rect">
            <a:avLst/>
          </a:prstGeom>
          <a:solidFill>
            <a:schemeClr val="bg1"/>
          </a:solidFill>
        </p:spPr>
        <p:txBody>
          <a:bodyPr wrap="square" rtlCol="0">
            <a:spAutoFit/>
          </a:bodyPr>
          <a:lstStyle/>
          <a:p>
            <a:endParaRPr lang="en-IN" dirty="0"/>
          </a:p>
        </p:txBody>
      </p:sp>
      <p:sp>
        <p:nvSpPr>
          <p:cNvPr id="30" name="TextBox 29"/>
          <p:cNvSpPr txBox="1"/>
          <p:nvPr/>
        </p:nvSpPr>
        <p:spPr>
          <a:xfrm>
            <a:off x="3500430" y="6429396"/>
            <a:ext cx="1071570" cy="369332"/>
          </a:xfrm>
          <a:prstGeom prst="rect">
            <a:avLst/>
          </a:prstGeom>
          <a:noFill/>
        </p:spPr>
        <p:txBody>
          <a:bodyPr wrap="square" rtlCol="0">
            <a:spAutoFit/>
          </a:bodyPr>
          <a:lstStyle/>
          <a:p>
            <a:endParaRPr lang="en-IN" dirty="0"/>
          </a:p>
        </p:txBody>
      </p:sp>
      <p:pic>
        <p:nvPicPr>
          <p:cNvPr id="1026" name="Picture 2" descr="G:\KAMALAKAR\Education\Cholesterol\Fig\08010498.gr1.jpeg"/>
          <p:cNvPicPr>
            <a:picLocks noChangeAspect="1" noChangeArrowheads="1"/>
          </p:cNvPicPr>
          <p:nvPr/>
        </p:nvPicPr>
        <p:blipFill>
          <a:blip r:embed="rId3" cstate="print"/>
          <a:srcRect/>
          <a:stretch>
            <a:fillRect/>
          </a:stretch>
        </p:blipFill>
        <p:spPr bwMode="auto">
          <a:xfrm>
            <a:off x="214282" y="1357298"/>
            <a:ext cx="8572560" cy="5303881"/>
          </a:xfrm>
          <a:prstGeom prst="rect">
            <a:avLst/>
          </a:prstGeom>
          <a:noFill/>
        </p:spPr>
      </p:pic>
      <p:sp>
        <p:nvSpPr>
          <p:cNvPr id="31" name="Slide Number Placeholder 30"/>
          <p:cNvSpPr>
            <a:spLocks noGrp="1"/>
          </p:cNvSpPr>
          <p:nvPr>
            <p:ph type="sldNum" sz="quarter" idx="12"/>
          </p:nvPr>
        </p:nvSpPr>
        <p:spPr/>
        <p:txBody>
          <a:bodyPr/>
          <a:lstStyle/>
          <a:p>
            <a:fld id="{8B1642FC-B37F-460C-B806-7873DAE89DDF}" type="slidenum">
              <a:rPr lang="en-IN" smtClean="0"/>
              <a:pPr/>
              <a:t>22</a:t>
            </a:fld>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ormAutofit fontScale="90000"/>
          </a:bodyPr>
          <a:lstStyle/>
          <a:p>
            <a:pPr algn="r"/>
            <a:r>
              <a:rPr lang="en-US" sz="4800" dirty="0" smtClean="0">
                <a:solidFill>
                  <a:schemeClr val="bg1"/>
                </a:solidFill>
                <a:latin typeface="Angsana New" pitchFamily="18" charset="-34"/>
                <a:cs typeface="Angsana New" pitchFamily="18" charset="-34"/>
              </a:rPr>
              <a:t>Classification of Hyperlipoproteinemia</a:t>
            </a:r>
            <a:endParaRPr lang="en-IN" sz="4800" dirty="0">
              <a:solidFill>
                <a:schemeClr val="bg1"/>
              </a:solidFill>
              <a:latin typeface="Angsana New" pitchFamily="18" charset="-34"/>
              <a:cs typeface="Angsana New" pitchFamily="18" charset="-34"/>
            </a:endParaRPr>
          </a:p>
        </p:txBody>
      </p:sp>
      <p:sp>
        <p:nvSpPr>
          <p:cNvPr id="3" name="Content Placeholder 2"/>
          <p:cNvSpPr>
            <a:spLocks noGrp="1"/>
          </p:cNvSpPr>
          <p:nvPr>
            <p:ph idx="1"/>
          </p:nvPr>
        </p:nvSpPr>
        <p:spPr>
          <a:xfrm>
            <a:off x="0" y="1143000"/>
            <a:ext cx="9144000" cy="5715000"/>
          </a:xfrm>
          <a:solidFill>
            <a:schemeClr val="accent3">
              <a:lumMod val="60000"/>
              <a:lumOff val="40000"/>
            </a:schemeClr>
          </a:solidFill>
          <a:ln>
            <a:noFill/>
          </a:ln>
        </p:spPr>
        <p:txBody>
          <a:bodyPr>
            <a:normAutofit/>
          </a:bodyPr>
          <a:lstStyle/>
          <a:p>
            <a:pPr algn="ctr">
              <a:buClr>
                <a:srgbClr val="002060"/>
              </a:buClr>
              <a:buSzPct val="75000"/>
              <a:buFont typeface="Wingdings" pitchFamily="2" charset="2"/>
              <a:buChar char="v"/>
            </a:pPr>
            <a:endParaRPr lang="en-IN" sz="2800" b="1" dirty="0" smtClean="0">
              <a:solidFill>
                <a:srgbClr val="002060"/>
              </a:solidFill>
              <a:latin typeface="Bradley Hand ITC" pitchFamily="66" charset="0"/>
            </a:endParaRPr>
          </a:p>
          <a:p>
            <a:pPr algn="ctr">
              <a:buNone/>
            </a:pPr>
            <a:endParaRPr lang="en-IN" sz="2800" b="1" dirty="0" smtClean="0">
              <a:solidFill>
                <a:srgbClr val="002060"/>
              </a:solidFill>
              <a:latin typeface="Bradley Hand ITC" pitchFamily="66" charset="0"/>
            </a:endParaRPr>
          </a:p>
          <a:p>
            <a:pPr algn="ctr"/>
            <a:endParaRPr lang="en-IN" sz="2800" b="1" dirty="0">
              <a:solidFill>
                <a:srgbClr val="002060"/>
              </a:solidFill>
              <a:latin typeface="Bradley Hand ITC" pitchFamily="66" charset="0"/>
            </a:endParaRPr>
          </a:p>
        </p:txBody>
      </p:sp>
      <p:sp>
        <p:nvSpPr>
          <p:cNvPr id="5" name="TextBox 4"/>
          <p:cNvSpPr txBox="1"/>
          <p:nvPr/>
        </p:nvSpPr>
        <p:spPr>
          <a:xfrm>
            <a:off x="10287000" y="3886200"/>
            <a:ext cx="1524000" cy="369332"/>
          </a:xfrm>
          <a:prstGeom prst="rect">
            <a:avLst/>
          </a:prstGeom>
          <a:noFill/>
        </p:spPr>
        <p:txBody>
          <a:bodyPr wrap="square" rtlCol="0">
            <a:spAutoFit/>
          </a:bodyPr>
          <a:lstStyle/>
          <a:p>
            <a:endParaRPr lang="en-IN" dirty="0"/>
          </a:p>
        </p:txBody>
      </p:sp>
      <p:sp>
        <p:nvSpPr>
          <p:cNvPr id="12" name="TextBox 11"/>
          <p:cNvSpPr txBox="1"/>
          <p:nvPr/>
        </p:nvSpPr>
        <p:spPr>
          <a:xfrm>
            <a:off x="3048000" y="2895600"/>
            <a:ext cx="1524000" cy="369332"/>
          </a:xfrm>
          <a:prstGeom prst="rect">
            <a:avLst/>
          </a:prstGeom>
          <a:noFill/>
        </p:spPr>
        <p:txBody>
          <a:bodyPr wrap="square" rtlCol="0">
            <a:spAutoFit/>
          </a:bodyPr>
          <a:lstStyle/>
          <a:p>
            <a:endParaRPr lang="en-IN" dirty="0"/>
          </a:p>
        </p:txBody>
      </p:sp>
      <p:sp>
        <p:nvSpPr>
          <p:cNvPr id="13" name="TextBox 12"/>
          <p:cNvSpPr txBox="1"/>
          <p:nvPr/>
        </p:nvSpPr>
        <p:spPr>
          <a:xfrm>
            <a:off x="3200400" y="3048000"/>
            <a:ext cx="1524000" cy="369332"/>
          </a:xfrm>
          <a:prstGeom prst="rect">
            <a:avLst/>
          </a:prstGeom>
          <a:noFill/>
        </p:spPr>
        <p:txBody>
          <a:bodyPr wrap="square" rtlCol="0">
            <a:spAutoFit/>
          </a:bodyPr>
          <a:lstStyle/>
          <a:p>
            <a:endParaRPr lang="en-IN" dirty="0"/>
          </a:p>
        </p:txBody>
      </p:sp>
      <p:sp>
        <p:nvSpPr>
          <p:cNvPr id="7" name="Slide Number Placeholder 6"/>
          <p:cNvSpPr>
            <a:spLocks noGrp="1"/>
          </p:cNvSpPr>
          <p:nvPr>
            <p:ph type="sldNum" sz="quarter" idx="12"/>
          </p:nvPr>
        </p:nvSpPr>
        <p:spPr/>
        <p:txBody>
          <a:bodyPr/>
          <a:lstStyle/>
          <a:p>
            <a:fld id="{8B1642FC-B37F-460C-B806-7873DAE89DDF}" type="slidenum">
              <a:rPr lang="en-IN" smtClean="0"/>
              <a:pPr/>
              <a:t>23</a:t>
            </a:fld>
            <a:endParaRPr lang="en-IN" dirty="0"/>
          </a:p>
        </p:txBody>
      </p:sp>
      <p:graphicFrame>
        <p:nvGraphicFramePr>
          <p:cNvPr id="8" name="Table 7"/>
          <p:cNvGraphicFramePr>
            <a:graphicFrameLocks noGrp="1"/>
          </p:cNvGraphicFramePr>
          <p:nvPr/>
        </p:nvGraphicFramePr>
        <p:xfrm>
          <a:off x="214282" y="1285860"/>
          <a:ext cx="8643965" cy="5136411"/>
        </p:xfrm>
        <a:graphic>
          <a:graphicData uri="http://schemas.openxmlformats.org/drawingml/2006/table">
            <a:tbl>
              <a:tblPr firstRow="1" bandRow="1">
                <a:tableStyleId>{21E4AEA4-8DFA-4A89-87EB-49C32662AFE0}</a:tableStyleId>
              </a:tblPr>
              <a:tblGrid>
                <a:gridCol w="1915604"/>
                <a:gridCol w="1915604"/>
                <a:gridCol w="1915604"/>
                <a:gridCol w="2897153"/>
              </a:tblGrid>
              <a:tr h="841730">
                <a:tc>
                  <a:txBody>
                    <a:bodyPr/>
                    <a:lstStyle/>
                    <a:p>
                      <a:pPr algn="ctr"/>
                      <a:r>
                        <a:rPr lang="en-US" sz="2400" dirty="0" smtClean="0"/>
                        <a:t>Types</a:t>
                      </a:r>
                      <a:endParaRPr lang="en-IN" sz="2400" dirty="0"/>
                    </a:p>
                  </a:txBody>
                  <a:tcPr/>
                </a:tc>
                <a:tc>
                  <a:txBody>
                    <a:bodyPr/>
                    <a:lstStyle/>
                    <a:p>
                      <a:pPr algn="ctr"/>
                      <a:r>
                        <a:rPr lang="en-US" sz="2400" dirty="0" smtClean="0"/>
                        <a:t>     Plasma    lipoprotein</a:t>
                      </a:r>
                      <a:endParaRPr lang="en-IN" sz="2400" dirty="0"/>
                    </a:p>
                  </a:txBody>
                  <a:tcPr/>
                </a:tc>
                <a:tc>
                  <a:txBody>
                    <a:bodyPr/>
                    <a:lstStyle/>
                    <a:p>
                      <a:pPr algn="ctr"/>
                      <a:r>
                        <a:rPr lang="en-US" sz="2400" dirty="0" smtClean="0"/>
                        <a:t>   Plasma    lipids</a:t>
                      </a:r>
                      <a:endParaRPr lang="en-IN" sz="2400" dirty="0"/>
                    </a:p>
                  </a:txBody>
                  <a:tcPr/>
                </a:tc>
                <a:tc>
                  <a:txBody>
                    <a:bodyPr/>
                    <a:lstStyle/>
                    <a:p>
                      <a:pPr algn="ctr"/>
                      <a:r>
                        <a:rPr lang="en-US" sz="2400" dirty="0" smtClean="0"/>
                        <a:t>Possible metabolic defect</a:t>
                      </a:r>
                      <a:endParaRPr lang="en-IN" sz="2400" dirty="0"/>
                    </a:p>
                  </a:txBody>
                  <a:tcPr/>
                </a:tc>
              </a:tr>
              <a:tr h="636727">
                <a:tc>
                  <a:txBody>
                    <a:bodyPr/>
                    <a:lstStyle/>
                    <a:p>
                      <a:pPr algn="ctr"/>
                      <a:r>
                        <a:rPr lang="en-US" sz="2000" dirty="0" smtClean="0"/>
                        <a:t>I</a:t>
                      </a:r>
                      <a:endParaRPr lang="en-IN" sz="2000" dirty="0"/>
                    </a:p>
                  </a:txBody>
                  <a:tcPr/>
                </a:tc>
                <a:tc>
                  <a:txBody>
                    <a:bodyPr/>
                    <a:lstStyle/>
                    <a:p>
                      <a:pPr algn="l"/>
                      <a:r>
                        <a:rPr lang="en-US" sz="2000" dirty="0" err="1" smtClean="0"/>
                        <a:t>Chylomicrons</a:t>
                      </a:r>
                      <a:endParaRPr lang="en-IN" sz="2000" dirty="0"/>
                    </a:p>
                  </a:txBody>
                  <a:tcPr/>
                </a:tc>
                <a:tc>
                  <a:txBody>
                    <a:bodyPr/>
                    <a:lstStyle/>
                    <a:p>
                      <a:pPr algn="l"/>
                      <a:r>
                        <a:rPr lang="en-US" sz="2000" dirty="0" smtClean="0"/>
                        <a:t>TG</a:t>
                      </a:r>
                      <a:endParaRPr lang="en-IN" sz="2000" dirty="0"/>
                    </a:p>
                  </a:txBody>
                  <a:tcPr/>
                </a:tc>
                <a:tc>
                  <a:txBody>
                    <a:bodyPr/>
                    <a:lstStyle/>
                    <a:p>
                      <a:pPr algn="l"/>
                      <a:r>
                        <a:rPr lang="en-US" sz="2000" dirty="0" smtClean="0"/>
                        <a:t>Deficiency of LPL</a:t>
                      </a:r>
                      <a:endParaRPr lang="en-IN" sz="2000" dirty="0"/>
                    </a:p>
                  </a:txBody>
                  <a:tcPr/>
                </a:tc>
              </a:tr>
              <a:tr h="636727">
                <a:tc>
                  <a:txBody>
                    <a:bodyPr/>
                    <a:lstStyle/>
                    <a:p>
                      <a:pPr algn="ctr"/>
                      <a:r>
                        <a:rPr lang="en-US" sz="2000" dirty="0" err="1" smtClean="0"/>
                        <a:t>IIa</a:t>
                      </a:r>
                      <a:endParaRPr lang="en-IN" sz="2000" dirty="0"/>
                    </a:p>
                  </a:txBody>
                  <a:tcPr/>
                </a:tc>
                <a:tc>
                  <a:txBody>
                    <a:bodyPr/>
                    <a:lstStyle/>
                    <a:p>
                      <a:pPr algn="l"/>
                      <a:r>
                        <a:rPr lang="en-US" sz="2000" dirty="0" smtClean="0"/>
                        <a:t>LDL</a:t>
                      </a:r>
                      <a:endParaRPr lang="en-IN" sz="2000" dirty="0"/>
                    </a:p>
                  </a:txBody>
                  <a:tcPr/>
                </a:tc>
                <a:tc>
                  <a:txBody>
                    <a:bodyPr/>
                    <a:lstStyle/>
                    <a:p>
                      <a:pPr algn="l"/>
                      <a:r>
                        <a:rPr lang="en-US" sz="2000" dirty="0" smtClean="0"/>
                        <a:t>Cholesterol</a:t>
                      </a:r>
                      <a:endParaRPr lang="en-IN" sz="2000" dirty="0"/>
                    </a:p>
                  </a:txBody>
                  <a:tcPr/>
                </a:tc>
                <a:tc>
                  <a:txBody>
                    <a:bodyPr/>
                    <a:lstStyle/>
                    <a:p>
                      <a:pPr algn="l"/>
                      <a:r>
                        <a:rPr lang="en-US" sz="2000" dirty="0" smtClean="0"/>
                        <a:t>Deficiency of LDL receptors</a:t>
                      </a:r>
                      <a:endParaRPr lang="en-IN" sz="2000" dirty="0"/>
                    </a:p>
                  </a:txBody>
                  <a:tcPr/>
                </a:tc>
              </a:tr>
              <a:tr h="841730">
                <a:tc>
                  <a:txBody>
                    <a:bodyPr/>
                    <a:lstStyle/>
                    <a:p>
                      <a:pPr algn="ctr"/>
                      <a:r>
                        <a:rPr lang="en-US" sz="2000" dirty="0" err="1" smtClean="0"/>
                        <a:t>IIb</a:t>
                      </a:r>
                      <a:endParaRPr lang="en-IN" sz="2000" dirty="0"/>
                    </a:p>
                  </a:txBody>
                  <a:tcPr/>
                </a:tc>
                <a:tc>
                  <a:txBody>
                    <a:bodyPr/>
                    <a:lstStyle/>
                    <a:p>
                      <a:pPr algn="l"/>
                      <a:r>
                        <a:rPr lang="en-US" sz="2000" dirty="0" smtClean="0"/>
                        <a:t>LDL &amp; VLDL</a:t>
                      </a:r>
                      <a:endParaRPr lang="en-IN" sz="2000" dirty="0"/>
                    </a:p>
                  </a:txBody>
                  <a:tcPr/>
                </a:tc>
                <a:tc>
                  <a:txBody>
                    <a:bodyPr/>
                    <a:lstStyle/>
                    <a:p>
                      <a:pPr algn="l"/>
                      <a:r>
                        <a:rPr lang="en-US" sz="2000" dirty="0" smtClean="0"/>
                        <a:t>TG &amp; Cholesterol</a:t>
                      </a:r>
                      <a:endParaRPr lang="en-IN" sz="2000" dirty="0"/>
                    </a:p>
                  </a:txBody>
                  <a:tcPr/>
                </a:tc>
                <a:tc>
                  <a:txBody>
                    <a:bodyPr/>
                    <a:lstStyle/>
                    <a:p>
                      <a:pPr algn="l"/>
                      <a:r>
                        <a:rPr lang="en-US" sz="2000" dirty="0" smtClean="0"/>
                        <a:t>Overproduction </a:t>
                      </a:r>
                    </a:p>
                    <a:p>
                      <a:pPr algn="l"/>
                      <a:r>
                        <a:rPr lang="en-US" sz="2000" dirty="0" err="1" smtClean="0"/>
                        <a:t>apo</a:t>
                      </a:r>
                      <a:r>
                        <a:rPr lang="en-US" sz="2000" dirty="0" smtClean="0"/>
                        <a:t> -  B</a:t>
                      </a:r>
                      <a:endParaRPr lang="en-IN" sz="2000" dirty="0"/>
                    </a:p>
                  </a:txBody>
                  <a:tcPr/>
                </a:tc>
              </a:tr>
              <a:tr h="841730">
                <a:tc>
                  <a:txBody>
                    <a:bodyPr/>
                    <a:lstStyle/>
                    <a:p>
                      <a:pPr algn="ctr"/>
                      <a:r>
                        <a:rPr lang="en-US" sz="2000" dirty="0" smtClean="0"/>
                        <a:t>III</a:t>
                      </a:r>
                      <a:endParaRPr lang="en-IN" sz="2000" dirty="0"/>
                    </a:p>
                  </a:txBody>
                  <a:tcPr/>
                </a:tc>
                <a:tc>
                  <a:txBody>
                    <a:bodyPr/>
                    <a:lstStyle/>
                    <a:p>
                      <a:pPr algn="l"/>
                      <a:r>
                        <a:rPr lang="en-US" sz="2000" dirty="0" smtClean="0"/>
                        <a:t>IDL</a:t>
                      </a:r>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TG &amp; Cholesterol</a:t>
                      </a:r>
                      <a:endParaRPr lang="en-IN" sz="2000" dirty="0" smtClean="0"/>
                    </a:p>
                  </a:txBody>
                  <a:tcPr/>
                </a:tc>
                <a:tc>
                  <a:txBody>
                    <a:bodyPr/>
                    <a:lstStyle/>
                    <a:p>
                      <a:pPr algn="l"/>
                      <a:r>
                        <a:rPr lang="en-US" sz="2000" dirty="0" smtClean="0"/>
                        <a:t>Abnormality in </a:t>
                      </a:r>
                    </a:p>
                    <a:p>
                      <a:pPr algn="l"/>
                      <a:r>
                        <a:rPr lang="en-US" sz="2000" dirty="0" err="1" smtClean="0"/>
                        <a:t>apo</a:t>
                      </a:r>
                      <a:r>
                        <a:rPr lang="en-US" sz="2000" dirty="0" smtClean="0"/>
                        <a:t> - E</a:t>
                      </a:r>
                      <a:endParaRPr lang="en-IN" sz="2000" dirty="0"/>
                    </a:p>
                  </a:txBody>
                  <a:tcPr/>
                </a:tc>
              </a:tr>
              <a:tr h="636727">
                <a:tc>
                  <a:txBody>
                    <a:bodyPr/>
                    <a:lstStyle/>
                    <a:p>
                      <a:pPr algn="ctr"/>
                      <a:r>
                        <a:rPr lang="en-US" sz="2000" dirty="0" smtClean="0"/>
                        <a:t>IV</a:t>
                      </a:r>
                      <a:endParaRPr lang="en-IN" sz="2000" dirty="0"/>
                    </a:p>
                  </a:txBody>
                  <a:tcPr/>
                </a:tc>
                <a:tc>
                  <a:txBody>
                    <a:bodyPr/>
                    <a:lstStyle/>
                    <a:p>
                      <a:pPr algn="l"/>
                      <a:r>
                        <a:rPr lang="en-US" sz="2000" dirty="0" smtClean="0"/>
                        <a:t>VLDL</a:t>
                      </a:r>
                      <a:endParaRPr lang="en-IN" sz="2000" dirty="0"/>
                    </a:p>
                  </a:txBody>
                  <a:tcPr/>
                </a:tc>
                <a:tc>
                  <a:txBody>
                    <a:bodyPr/>
                    <a:lstStyle/>
                    <a:p>
                      <a:pPr algn="l"/>
                      <a:r>
                        <a:rPr lang="en-US" sz="2000" dirty="0" smtClean="0"/>
                        <a:t>TG</a:t>
                      </a:r>
                      <a:endParaRPr lang="en-IN" sz="2000" dirty="0"/>
                    </a:p>
                  </a:txBody>
                  <a:tcPr/>
                </a:tc>
                <a:tc>
                  <a:txBody>
                    <a:bodyPr/>
                    <a:lstStyle/>
                    <a:p>
                      <a:pPr algn="l"/>
                      <a:r>
                        <a:rPr lang="en-US" sz="2000" dirty="0" smtClean="0"/>
                        <a:t>Overproduction of TG</a:t>
                      </a:r>
                      <a:endParaRPr lang="en-IN" sz="2000" dirty="0"/>
                    </a:p>
                  </a:txBody>
                  <a:tcPr/>
                </a:tc>
              </a:tr>
              <a:tr h="636727">
                <a:tc>
                  <a:txBody>
                    <a:bodyPr/>
                    <a:lstStyle/>
                    <a:p>
                      <a:pPr algn="ctr"/>
                      <a:r>
                        <a:rPr lang="en-US" sz="2000" dirty="0" smtClean="0"/>
                        <a:t>V</a:t>
                      </a:r>
                      <a:endParaRPr lang="en-IN" sz="2000" dirty="0"/>
                    </a:p>
                  </a:txBody>
                  <a:tcPr/>
                </a:tc>
                <a:tc>
                  <a:txBody>
                    <a:bodyPr/>
                    <a:lstStyle/>
                    <a:p>
                      <a:pPr algn="l"/>
                      <a:r>
                        <a:rPr lang="en-US" sz="2000" dirty="0" err="1" smtClean="0"/>
                        <a:t>Chy</a:t>
                      </a:r>
                      <a:r>
                        <a:rPr lang="en-US" sz="2000" dirty="0" smtClean="0"/>
                        <a:t>. &amp; VLDL</a:t>
                      </a:r>
                      <a:endParaRPr lang="en-IN" sz="2000" dirty="0"/>
                    </a:p>
                  </a:txBody>
                  <a:tcPr/>
                </a:tc>
                <a:tc>
                  <a:txBody>
                    <a:bodyPr/>
                    <a:lstStyle/>
                    <a:p>
                      <a:pPr algn="l"/>
                      <a:r>
                        <a:rPr lang="en-US" sz="2000" dirty="0" smtClean="0"/>
                        <a:t>TG</a:t>
                      </a:r>
                      <a:endParaRPr lang="en-IN" sz="2000" dirty="0"/>
                    </a:p>
                  </a:txBody>
                  <a:tcPr/>
                </a:tc>
                <a:tc>
                  <a:txBody>
                    <a:bodyPr/>
                    <a:lstStyle/>
                    <a:p>
                      <a:pPr algn="ctr"/>
                      <a:r>
                        <a:rPr lang="en-US" sz="2000" dirty="0" smtClean="0"/>
                        <a:t>_</a:t>
                      </a:r>
                      <a:endParaRPr lang="en-IN" sz="2000" dirty="0"/>
                    </a:p>
                  </a:txBody>
                  <a:tcPr/>
                </a:tc>
              </a:tr>
            </a:tbl>
          </a:graphicData>
        </a:graphic>
      </p:graphicFrame>
      <p:sp>
        <p:nvSpPr>
          <p:cNvPr id="14" name="Up Arrow 13"/>
          <p:cNvSpPr/>
          <p:nvPr/>
        </p:nvSpPr>
        <p:spPr>
          <a:xfrm>
            <a:off x="2571736" y="1428736"/>
            <a:ext cx="45719" cy="142876"/>
          </a:xfrm>
          <a:prstGeom prs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Up Arrow 16"/>
          <p:cNvSpPr/>
          <p:nvPr/>
        </p:nvSpPr>
        <p:spPr>
          <a:xfrm>
            <a:off x="4214810" y="1428736"/>
            <a:ext cx="71438" cy="142876"/>
          </a:xfrm>
          <a:prstGeom prs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ormAutofit/>
          </a:bodyPr>
          <a:lstStyle/>
          <a:p>
            <a:pPr algn="r"/>
            <a:r>
              <a:rPr lang="en-US" sz="4800" dirty="0" smtClean="0">
                <a:solidFill>
                  <a:schemeClr val="bg1"/>
                </a:solidFill>
                <a:latin typeface="Angsana New" pitchFamily="18" charset="-34"/>
                <a:cs typeface="Angsana New" pitchFamily="18" charset="-34"/>
              </a:rPr>
              <a:t>Control of Hypercholesterolemia</a:t>
            </a:r>
            <a:endParaRPr lang="en-IN" sz="4800" dirty="0">
              <a:solidFill>
                <a:schemeClr val="bg1"/>
              </a:solidFill>
              <a:latin typeface="Angsana New" pitchFamily="18" charset="-34"/>
              <a:cs typeface="Angsana New" pitchFamily="18" charset="-34"/>
            </a:endParaRPr>
          </a:p>
        </p:txBody>
      </p:sp>
      <p:sp>
        <p:nvSpPr>
          <p:cNvPr id="3" name="Content Placeholder 2"/>
          <p:cNvSpPr>
            <a:spLocks noGrp="1"/>
          </p:cNvSpPr>
          <p:nvPr>
            <p:ph idx="1"/>
          </p:nvPr>
        </p:nvSpPr>
        <p:spPr>
          <a:xfrm>
            <a:off x="0" y="1143000"/>
            <a:ext cx="9144000" cy="5715000"/>
          </a:xfrm>
          <a:solidFill>
            <a:schemeClr val="accent3">
              <a:lumMod val="60000"/>
              <a:lumOff val="40000"/>
            </a:schemeClr>
          </a:solidFill>
          <a:ln>
            <a:noFill/>
          </a:ln>
        </p:spPr>
        <p:txBody>
          <a:bodyPr>
            <a:normAutofit/>
          </a:bodyPr>
          <a:lstStyle/>
          <a:p>
            <a:pPr>
              <a:buClr>
                <a:srgbClr val="002060"/>
              </a:buClr>
              <a:buSzPct val="75000"/>
              <a:buFont typeface="Wingdings" pitchFamily="2" charset="2"/>
              <a:buChar char="v"/>
            </a:pPr>
            <a:r>
              <a:rPr lang="en-US" sz="2800" b="1" dirty="0" smtClean="0">
                <a:solidFill>
                  <a:srgbClr val="002060"/>
                </a:solidFill>
                <a:latin typeface="+mj-lt"/>
              </a:rPr>
              <a:t>Therapuetic lifestyle changes</a:t>
            </a:r>
          </a:p>
          <a:p>
            <a:pPr lvl="1">
              <a:buClr>
                <a:srgbClr val="002060"/>
              </a:buClr>
              <a:buSzPct val="75000"/>
              <a:buFont typeface="Wingdings" pitchFamily="2" charset="2"/>
              <a:buChar char="v"/>
            </a:pPr>
            <a:r>
              <a:rPr lang="en-US" sz="2400" dirty="0" smtClean="0">
                <a:solidFill>
                  <a:srgbClr val="002060"/>
                </a:solidFill>
                <a:latin typeface="+mj-lt"/>
              </a:rPr>
              <a:t>Consumption of PUFA</a:t>
            </a:r>
          </a:p>
          <a:p>
            <a:pPr lvl="1">
              <a:buClr>
                <a:srgbClr val="002060"/>
              </a:buClr>
              <a:buSzPct val="75000"/>
              <a:buFont typeface="Wingdings" pitchFamily="2" charset="2"/>
              <a:buChar char="v"/>
            </a:pPr>
            <a:r>
              <a:rPr lang="en-US" sz="2400" dirty="0" smtClean="0">
                <a:solidFill>
                  <a:srgbClr val="002060"/>
                </a:solidFill>
                <a:latin typeface="+mj-lt"/>
              </a:rPr>
              <a:t>Avoid dietary cholesterol</a:t>
            </a:r>
          </a:p>
          <a:p>
            <a:pPr lvl="1">
              <a:buClr>
                <a:srgbClr val="002060"/>
              </a:buClr>
              <a:buSzPct val="75000"/>
              <a:buFont typeface="Wingdings" pitchFamily="2" charset="2"/>
              <a:buChar char="v"/>
            </a:pPr>
            <a:r>
              <a:rPr lang="en-US" sz="2400" dirty="0" smtClean="0">
                <a:solidFill>
                  <a:srgbClr val="002060"/>
                </a:solidFill>
                <a:latin typeface="+mj-lt"/>
              </a:rPr>
              <a:t>Plant sterols</a:t>
            </a:r>
          </a:p>
          <a:p>
            <a:pPr lvl="1">
              <a:buClr>
                <a:srgbClr val="002060"/>
              </a:buClr>
              <a:buSzPct val="75000"/>
              <a:buFont typeface="Wingdings" pitchFamily="2" charset="2"/>
              <a:buChar char="v"/>
            </a:pPr>
            <a:r>
              <a:rPr lang="en-US" sz="2400" dirty="0" smtClean="0">
                <a:solidFill>
                  <a:srgbClr val="002060"/>
                </a:solidFill>
                <a:latin typeface="+mj-lt"/>
              </a:rPr>
              <a:t>Dietary </a:t>
            </a:r>
            <a:r>
              <a:rPr lang="en-US" sz="2400" dirty="0" err="1" smtClean="0">
                <a:solidFill>
                  <a:srgbClr val="002060"/>
                </a:solidFill>
                <a:latin typeface="+mj-lt"/>
              </a:rPr>
              <a:t>fibres</a:t>
            </a:r>
            <a:endParaRPr lang="en-US" sz="2400" dirty="0" smtClean="0">
              <a:solidFill>
                <a:srgbClr val="002060"/>
              </a:solidFill>
              <a:latin typeface="+mj-lt"/>
            </a:endParaRPr>
          </a:p>
          <a:p>
            <a:pPr lvl="1">
              <a:buClr>
                <a:srgbClr val="002060"/>
              </a:buClr>
              <a:buSzPct val="75000"/>
              <a:buFont typeface="Wingdings" pitchFamily="2" charset="2"/>
              <a:buChar char="v"/>
            </a:pPr>
            <a:r>
              <a:rPr lang="en-US" sz="2400" dirty="0" smtClean="0">
                <a:solidFill>
                  <a:srgbClr val="002060"/>
                </a:solidFill>
                <a:latin typeface="+mj-lt"/>
              </a:rPr>
              <a:t>Avoid high carbohydrate diet</a:t>
            </a:r>
          </a:p>
          <a:p>
            <a:pPr>
              <a:buClr>
                <a:srgbClr val="002060"/>
              </a:buClr>
              <a:buSzPct val="75000"/>
              <a:buFont typeface="Wingdings" pitchFamily="2" charset="2"/>
              <a:buChar char="v"/>
            </a:pPr>
            <a:r>
              <a:rPr lang="en-US" sz="2800" b="1" dirty="0" smtClean="0">
                <a:solidFill>
                  <a:srgbClr val="002060"/>
                </a:solidFill>
                <a:latin typeface="+mj-lt"/>
              </a:rPr>
              <a:t>Drug therapy</a:t>
            </a:r>
          </a:p>
          <a:p>
            <a:pPr lvl="1">
              <a:buClr>
                <a:srgbClr val="002060"/>
              </a:buClr>
              <a:buSzPct val="75000"/>
              <a:buFont typeface="Wingdings" pitchFamily="2" charset="2"/>
              <a:buChar char="v"/>
            </a:pPr>
            <a:r>
              <a:rPr lang="en-US" sz="2400" dirty="0" smtClean="0">
                <a:solidFill>
                  <a:srgbClr val="002060"/>
                </a:solidFill>
                <a:latin typeface="+mj-lt"/>
              </a:rPr>
              <a:t>Bile acid </a:t>
            </a:r>
            <a:r>
              <a:rPr lang="en-US" sz="2400" dirty="0" err="1" smtClean="0">
                <a:solidFill>
                  <a:srgbClr val="002060"/>
                </a:solidFill>
                <a:latin typeface="+mj-lt"/>
              </a:rPr>
              <a:t>sequestrant</a:t>
            </a:r>
            <a:endParaRPr lang="en-US" sz="2400" dirty="0" smtClean="0">
              <a:solidFill>
                <a:srgbClr val="002060"/>
              </a:solidFill>
              <a:latin typeface="+mj-lt"/>
            </a:endParaRPr>
          </a:p>
          <a:p>
            <a:pPr lvl="1">
              <a:buClr>
                <a:srgbClr val="002060"/>
              </a:buClr>
              <a:buSzPct val="75000"/>
              <a:buFont typeface="Wingdings" pitchFamily="2" charset="2"/>
              <a:buChar char="v"/>
            </a:pPr>
            <a:r>
              <a:rPr lang="en-US" sz="2400" dirty="0" smtClean="0">
                <a:solidFill>
                  <a:srgbClr val="002060"/>
                </a:solidFill>
                <a:latin typeface="+mj-lt"/>
              </a:rPr>
              <a:t>Nicotinic acid &amp; derivatives</a:t>
            </a:r>
          </a:p>
          <a:p>
            <a:pPr lvl="1">
              <a:buClr>
                <a:srgbClr val="002060"/>
              </a:buClr>
              <a:buSzPct val="75000"/>
              <a:buFont typeface="Wingdings" pitchFamily="2" charset="2"/>
              <a:buChar char="v"/>
            </a:pPr>
            <a:r>
              <a:rPr lang="en-US" sz="2400" dirty="0" err="1" smtClean="0">
                <a:solidFill>
                  <a:srgbClr val="002060"/>
                </a:solidFill>
                <a:latin typeface="+mj-lt"/>
              </a:rPr>
              <a:t>Fibric</a:t>
            </a:r>
            <a:r>
              <a:rPr lang="en-US" sz="2400" dirty="0" smtClean="0">
                <a:solidFill>
                  <a:srgbClr val="002060"/>
                </a:solidFill>
                <a:latin typeface="+mj-lt"/>
              </a:rPr>
              <a:t> acid derivatives</a:t>
            </a:r>
          </a:p>
          <a:p>
            <a:pPr lvl="1">
              <a:buClr>
                <a:srgbClr val="002060"/>
              </a:buClr>
              <a:buSzPct val="75000"/>
              <a:buFont typeface="Wingdings" pitchFamily="2" charset="2"/>
              <a:buChar char="v"/>
            </a:pPr>
            <a:r>
              <a:rPr lang="en-US" sz="2400" dirty="0" smtClean="0">
                <a:solidFill>
                  <a:srgbClr val="002060"/>
                </a:solidFill>
                <a:latin typeface="+mj-lt"/>
              </a:rPr>
              <a:t>HMG- CoA </a:t>
            </a:r>
            <a:r>
              <a:rPr lang="en-US" sz="2400" dirty="0" err="1" smtClean="0">
                <a:solidFill>
                  <a:srgbClr val="002060"/>
                </a:solidFill>
                <a:latin typeface="+mj-lt"/>
              </a:rPr>
              <a:t>reductase</a:t>
            </a:r>
            <a:r>
              <a:rPr lang="en-US" sz="2400" dirty="0" smtClean="0">
                <a:solidFill>
                  <a:srgbClr val="002060"/>
                </a:solidFill>
                <a:latin typeface="+mj-lt"/>
              </a:rPr>
              <a:t> inhibitor</a:t>
            </a:r>
            <a:endParaRPr lang="en-IN" sz="2400" dirty="0" smtClean="0">
              <a:solidFill>
                <a:srgbClr val="002060"/>
              </a:solidFill>
              <a:latin typeface="+mj-lt"/>
            </a:endParaRPr>
          </a:p>
          <a:p>
            <a:pPr>
              <a:buNone/>
            </a:pPr>
            <a:endParaRPr lang="en-IN" sz="2800" dirty="0" smtClean="0">
              <a:solidFill>
                <a:srgbClr val="002060"/>
              </a:solidFill>
              <a:latin typeface="Bradley Hand ITC" pitchFamily="66" charset="0"/>
            </a:endParaRPr>
          </a:p>
          <a:p>
            <a:endParaRPr lang="en-IN" sz="2800" dirty="0">
              <a:solidFill>
                <a:srgbClr val="002060"/>
              </a:solidFill>
              <a:latin typeface="Bradley Hand ITC" pitchFamily="66" charset="0"/>
            </a:endParaRPr>
          </a:p>
        </p:txBody>
      </p:sp>
      <p:sp>
        <p:nvSpPr>
          <p:cNvPr id="5" name="TextBox 4"/>
          <p:cNvSpPr txBox="1"/>
          <p:nvPr/>
        </p:nvSpPr>
        <p:spPr>
          <a:xfrm>
            <a:off x="10287000" y="3886200"/>
            <a:ext cx="1524000" cy="369332"/>
          </a:xfrm>
          <a:prstGeom prst="rect">
            <a:avLst/>
          </a:prstGeom>
          <a:noFill/>
        </p:spPr>
        <p:txBody>
          <a:bodyPr wrap="square" rtlCol="0">
            <a:spAutoFit/>
          </a:bodyPr>
          <a:lstStyle/>
          <a:p>
            <a:endParaRPr lang="en-IN" dirty="0"/>
          </a:p>
        </p:txBody>
      </p:sp>
      <p:sp>
        <p:nvSpPr>
          <p:cNvPr id="12" name="TextBox 11"/>
          <p:cNvSpPr txBox="1"/>
          <p:nvPr/>
        </p:nvSpPr>
        <p:spPr>
          <a:xfrm>
            <a:off x="3048000" y="2895600"/>
            <a:ext cx="1524000" cy="369332"/>
          </a:xfrm>
          <a:prstGeom prst="rect">
            <a:avLst/>
          </a:prstGeom>
          <a:noFill/>
        </p:spPr>
        <p:txBody>
          <a:bodyPr wrap="square" rtlCol="0">
            <a:spAutoFit/>
          </a:bodyPr>
          <a:lstStyle/>
          <a:p>
            <a:endParaRPr lang="en-IN" dirty="0"/>
          </a:p>
        </p:txBody>
      </p:sp>
      <p:sp>
        <p:nvSpPr>
          <p:cNvPr id="13" name="TextBox 12"/>
          <p:cNvSpPr txBox="1"/>
          <p:nvPr/>
        </p:nvSpPr>
        <p:spPr>
          <a:xfrm>
            <a:off x="3200400" y="3048000"/>
            <a:ext cx="1524000" cy="369332"/>
          </a:xfrm>
          <a:prstGeom prst="rect">
            <a:avLst/>
          </a:prstGeom>
          <a:noFill/>
        </p:spPr>
        <p:txBody>
          <a:bodyPr wrap="square" rtlCol="0">
            <a:spAutoFit/>
          </a:bodyPr>
          <a:lstStyle/>
          <a:p>
            <a:endParaRPr lang="en-IN" dirty="0"/>
          </a:p>
        </p:txBody>
      </p:sp>
      <p:sp>
        <p:nvSpPr>
          <p:cNvPr id="7" name="Slide Number Placeholder 6"/>
          <p:cNvSpPr>
            <a:spLocks noGrp="1"/>
          </p:cNvSpPr>
          <p:nvPr>
            <p:ph type="sldNum" sz="quarter" idx="12"/>
          </p:nvPr>
        </p:nvSpPr>
        <p:spPr/>
        <p:txBody>
          <a:bodyPr/>
          <a:lstStyle/>
          <a:p>
            <a:fld id="{8B1642FC-B37F-460C-B806-7873DAE89DDF}" type="slidenum">
              <a:rPr lang="en-IN" smtClean="0"/>
              <a:pPr/>
              <a:t>24</a:t>
            </a:fld>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cene3d>
            <a:camera prst="perspectiveAbove"/>
            <a:lightRig rig="threePt" dir="t"/>
          </a:scene3d>
        </p:spPr>
        <p:style>
          <a:lnRef idx="2">
            <a:schemeClr val="dk1"/>
          </a:lnRef>
          <a:fillRef idx="1">
            <a:schemeClr val="lt1"/>
          </a:fillRef>
          <a:effectRef idx="0">
            <a:schemeClr val="dk1"/>
          </a:effectRef>
          <a:fontRef idx="minor">
            <a:schemeClr val="dk1"/>
          </a:fontRef>
        </p:style>
        <p:txBody>
          <a:bodyPr>
            <a:normAutofit/>
          </a:bodyPr>
          <a:lstStyle/>
          <a:p>
            <a:r>
              <a:rPr lang="en-US" sz="6000" dirty="0" smtClean="0"/>
              <a:t>                 Lipoproteins:</a:t>
            </a:r>
            <a:endParaRPr lang="en-US" sz="6000" dirty="0"/>
          </a:p>
        </p:txBody>
      </p:sp>
      <p:sp>
        <p:nvSpPr>
          <p:cNvPr id="4" name="Content Placeholder 3"/>
          <p:cNvSpPr>
            <a:spLocks noGrp="1"/>
          </p:cNvSpPr>
          <p:nvPr>
            <p:ph idx="1"/>
          </p:nvPr>
        </p:nvSpPr>
        <p:spPr/>
        <p:txBody>
          <a:bodyPr/>
          <a:lstStyle/>
          <a:p>
            <a:r>
              <a:rPr lang="en-US" dirty="0" smtClean="0"/>
              <a:t>Molecular complexes that consist of: </a:t>
            </a:r>
            <a:endParaRPr lang="en-US" dirty="0"/>
          </a:p>
        </p:txBody>
      </p:sp>
      <p:sp>
        <p:nvSpPr>
          <p:cNvPr id="2" name="Slide Number Placeholder 1"/>
          <p:cNvSpPr>
            <a:spLocks noGrp="1"/>
          </p:cNvSpPr>
          <p:nvPr>
            <p:ph type="sldNum" sz="quarter" idx="12"/>
          </p:nvPr>
        </p:nvSpPr>
        <p:spPr/>
        <p:txBody>
          <a:bodyPr/>
          <a:lstStyle/>
          <a:p>
            <a:fld id="{0FA84BF9-D153-4A22-8962-50ECBA72DAF3}" type="slidenum">
              <a:rPr lang="en-US" smtClean="0"/>
              <a:pPr/>
              <a:t>3</a:t>
            </a:fld>
            <a:endParaRPr lang="en-US"/>
          </a:p>
        </p:txBody>
      </p:sp>
      <p:pic>
        <p:nvPicPr>
          <p:cNvPr id="5" name="Picture 2"/>
          <p:cNvPicPr>
            <a:picLocks noChangeAspect="1" noChangeArrowheads="1"/>
          </p:cNvPicPr>
          <p:nvPr/>
        </p:nvPicPr>
        <p:blipFill>
          <a:blip r:embed="rId2" cstate="print"/>
          <a:srcRect/>
          <a:stretch>
            <a:fillRect/>
          </a:stretch>
        </p:blipFill>
        <p:spPr bwMode="auto">
          <a:xfrm>
            <a:off x="381000" y="2209800"/>
            <a:ext cx="5848350" cy="4191000"/>
          </a:xfrm>
          <a:prstGeom prst="rect">
            <a:avLst/>
          </a:prstGeom>
          <a:noFill/>
          <a:ln w="9525">
            <a:noFill/>
            <a:miter lim="800000"/>
            <a:headEnd/>
            <a:tailEnd/>
          </a:ln>
          <a:effectLst/>
        </p:spPr>
      </p:pic>
      <p:sp>
        <p:nvSpPr>
          <p:cNvPr id="6" name="TextBox 5"/>
          <p:cNvSpPr txBox="1"/>
          <p:nvPr/>
        </p:nvSpPr>
        <p:spPr>
          <a:xfrm>
            <a:off x="6248400" y="3124200"/>
            <a:ext cx="2625719" cy="22467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000" b="1" dirty="0" smtClean="0"/>
              <a:t>Cholesterol &amp; it’s Esters</a:t>
            </a:r>
          </a:p>
          <a:p>
            <a:endParaRPr lang="en-US" sz="2000" b="1" dirty="0" smtClean="0"/>
          </a:p>
          <a:p>
            <a:r>
              <a:rPr lang="en-US" sz="2000" b="1" dirty="0" err="1" smtClean="0"/>
              <a:t>Triacylglycerol</a:t>
            </a:r>
            <a:endParaRPr lang="en-US" sz="2000" b="1" dirty="0" smtClean="0"/>
          </a:p>
          <a:p>
            <a:endParaRPr lang="en-US" sz="2000" b="1" dirty="0" smtClean="0"/>
          </a:p>
          <a:p>
            <a:r>
              <a:rPr lang="en-US" sz="2000" b="1" dirty="0" smtClean="0"/>
              <a:t>Phospholipids</a:t>
            </a:r>
          </a:p>
          <a:p>
            <a:endParaRPr lang="en-US" sz="2000" b="1" dirty="0" smtClean="0"/>
          </a:p>
          <a:p>
            <a:r>
              <a:rPr lang="en-US" sz="2000" b="1" dirty="0" err="1" smtClean="0"/>
              <a:t>apoproteins</a:t>
            </a:r>
            <a:endParaRPr lang="en-US" sz="20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b="1" dirty="0" smtClean="0">
                <a:solidFill>
                  <a:srgbClr val="00B050"/>
                </a:solidFill>
              </a:rPr>
              <a:t>Depending upon the presence of </a:t>
            </a:r>
            <a:r>
              <a:rPr lang="en-US" b="1" dirty="0" err="1" smtClean="0">
                <a:solidFill>
                  <a:srgbClr val="00B050"/>
                </a:solidFill>
              </a:rPr>
              <a:t>Apolipoprotein</a:t>
            </a:r>
            <a:r>
              <a:rPr lang="en-US" b="1" dirty="0" smtClean="0">
                <a:solidFill>
                  <a:srgbClr val="00B050"/>
                </a:solidFill>
              </a:rPr>
              <a:t>:</a:t>
            </a:r>
          </a:p>
          <a:p>
            <a:r>
              <a:rPr lang="en-US" sz="2400" dirty="0" smtClean="0"/>
              <a:t>1. </a:t>
            </a:r>
            <a:r>
              <a:rPr lang="en-US" sz="2400" dirty="0" err="1" smtClean="0"/>
              <a:t>Apolipoprotein</a:t>
            </a:r>
            <a:r>
              <a:rPr lang="en-US" sz="2400" dirty="0" smtClean="0"/>
              <a:t> B containing: </a:t>
            </a:r>
          </a:p>
          <a:p>
            <a:pPr>
              <a:buNone/>
            </a:pPr>
            <a:r>
              <a:rPr lang="en-US" sz="2400" dirty="0" smtClean="0"/>
              <a:t>       a. </a:t>
            </a:r>
            <a:r>
              <a:rPr lang="en-US" sz="2400" dirty="0" err="1" smtClean="0"/>
              <a:t>Chylomicron</a:t>
            </a:r>
            <a:endParaRPr lang="en-US" sz="2400" dirty="0" smtClean="0"/>
          </a:p>
          <a:p>
            <a:pPr>
              <a:buNone/>
            </a:pPr>
            <a:r>
              <a:rPr lang="en-US" sz="2400" dirty="0" smtClean="0"/>
              <a:t>       b. VLDL ( Very Low density L)</a:t>
            </a:r>
          </a:p>
          <a:p>
            <a:pPr>
              <a:buNone/>
            </a:pPr>
            <a:r>
              <a:rPr lang="en-US" sz="2400" dirty="0" smtClean="0"/>
              <a:t>       c.  IDL ( Intermediate density L)</a:t>
            </a:r>
          </a:p>
          <a:p>
            <a:pPr>
              <a:buNone/>
            </a:pPr>
            <a:r>
              <a:rPr lang="en-US" sz="2400" dirty="0" smtClean="0"/>
              <a:t>        d. LDL (Low density L)</a:t>
            </a:r>
          </a:p>
          <a:p>
            <a:r>
              <a:rPr lang="en-US" sz="2400" dirty="0" smtClean="0"/>
              <a:t>2 Apo A Containing :</a:t>
            </a:r>
          </a:p>
          <a:p>
            <a:pPr>
              <a:buNone/>
            </a:pPr>
            <a:r>
              <a:rPr lang="en-US" sz="2400" dirty="0" smtClean="0"/>
              <a:t>      a.HDL (High density lipoprotein)</a:t>
            </a:r>
            <a:endParaRPr lang="en-US" sz="2400" dirty="0"/>
          </a:p>
        </p:txBody>
      </p:sp>
      <p:sp>
        <p:nvSpPr>
          <p:cNvPr id="4" name="Slide Number Placeholder 3"/>
          <p:cNvSpPr>
            <a:spLocks noGrp="1"/>
          </p:cNvSpPr>
          <p:nvPr>
            <p:ph type="sldNum" sz="quarter" idx="12"/>
          </p:nvPr>
        </p:nvSpPr>
        <p:spPr/>
        <p:txBody>
          <a:bodyPr/>
          <a:lstStyle/>
          <a:p>
            <a:fld id="{8B1642FC-B37F-460C-B806-7873DAE89DDF}" type="slidenum">
              <a:rPr lang="en-IN" smtClean="0"/>
              <a:pPr/>
              <a:t>4</a:t>
            </a:fld>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Electrophoretic Pattern</a:t>
            </a:r>
            <a:endParaRPr lang="en-US" dirty="0"/>
          </a:p>
        </p:txBody>
      </p:sp>
      <p:sp>
        <p:nvSpPr>
          <p:cNvPr id="4" name="Slide Number Placeholder 3"/>
          <p:cNvSpPr>
            <a:spLocks noGrp="1"/>
          </p:cNvSpPr>
          <p:nvPr>
            <p:ph type="sldNum" sz="quarter" idx="12"/>
          </p:nvPr>
        </p:nvSpPr>
        <p:spPr/>
        <p:txBody>
          <a:bodyPr/>
          <a:lstStyle/>
          <a:p>
            <a:fld id="{0FA84BF9-D153-4A22-8962-50ECBA72DAF3}" type="slidenum">
              <a:rPr lang="en-US" smtClean="0"/>
              <a:pPr/>
              <a:t>5</a:t>
            </a:fld>
            <a:endParaRPr lang="en-US"/>
          </a:p>
        </p:txBody>
      </p:sp>
      <p:pic>
        <p:nvPicPr>
          <p:cNvPr id="20482" name="Picture 2"/>
          <p:cNvPicPr>
            <a:picLocks noGrp="1" noChangeAspect="1" noChangeArrowheads="1"/>
          </p:cNvPicPr>
          <p:nvPr>
            <p:ph idx="1"/>
          </p:nvPr>
        </p:nvPicPr>
        <p:blipFill>
          <a:blip r:embed="rId2" cstate="print"/>
          <a:srcRect/>
          <a:stretch>
            <a:fillRect/>
          </a:stretch>
        </p:blipFill>
        <p:spPr bwMode="auto">
          <a:xfrm>
            <a:off x="762001" y="2438400"/>
            <a:ext cx="8381999" cy="270113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914400"/>
          </a:xfrm>
        </p:spPr>
        <p:style>
          <a:lnRef idx="2">
            <a:schemeClr val="accent2"/>
          </a:lnRef>
          <a:fillRef idx="1">
            <a:schemeClr val="lt1"/>
          </a:fillRef>
          <a:effectRef idx="0">
            <a:schemeClr val="accent2"/>
          </a:effectRef>
          <a:fontRef idx="minor">
            <a:schemeClr val="dk1"/>
          </a:fontRef>
        </p:style>
        <p:txBody>
          <a:bodyPr>
            <a:normAutofit/>
          </a:bodyPr>
          <a:lstStyle/>
          <a:p>
            <a:r>
              <a:rPr lang="en-US" b="1" dirty="0" smtClean="0"/>
              <a:t>      Classification of lipoproteins:</a:t>
            </a:r>
            <a:endParaRPr lang="en-US" b="1" dirty="0"/>
          </a:p>
        </p:txBody>
      </p:sp>
      <p:sp>
        <p:nvSpPr>
          <p:cNvPr id="4" name="Slide Number Placeholder 3"/>
          <p:cNvSpPr>
            <a:spLocks noGrp="1"/>
          </p:cNvSpPr>
          <p:nvPr>
            <p:ph type="sldNum" sz="quarter" idx="12"/>
          </p:nvPr>
        </p:nvSpPr>
        <p:spPr/>
        <p:txBody>
          <a:bodyPr/>
          <a:lstStyle/>
          <a:p>
            <a:fld id="{0FA84BF9-D153-4A22-8962-50ECBA72DAF3}" type="slidenum">
              <a:rPr lang="en-US" smtClean="0"/>
              <a:pPr/>
              <a:t>6</a:t>
            </a:fld>
            <a:endParaRPr lang="en-US"/>
          </a:p>
        </p:txBody>
      </p:sp>
      <p:graphicFrame>
        <p:nvGraphicFramePr>
          <p:cNvPr id="5" name="Table 4"/>
          <p:cNvGraphicFramePr>
            <a:graphicFrameLocks noGrp="1"/>
          </p:cNvGraphicFramePr>
          <p:nvPr/>
        </p:nvGraphicFramePr>
        <p:xfrm>
          <a:off x="228600" y="1371602"/>
          <a:ext cx="8686800" cy="4977882"/>
        </p:xfrm>
        <a:graphic>
          <a:graphicData uri="http://schemas.openxmlformats.org/drawingml/2006/table">
            <a:tbl>
              <a:tblPr firstRow="1" bandRow="1">
                <a:tableStyleId>{5C22544A-7EE6-4342-B048-85BDC9FD1C3A}</a:tableStyleId>
              </a:tblPr>
              <a:tblGrid>
                <a:gridCol w="2895600"/>
                <a:gridCol w="2895600"/>
                <a:gridCol w="2895600"/>
              </a:tblGrid>
              <a:tr h="10356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 Density</a:t>
                      </a:r>
                      <a:endParaRPr lang="en-US" sz="2800" dirty="0"/>
                    </a:p>
                  </a:txBody>
                  <a:tcPr/>
                </a:tc>
                <a:tc>
                  <a:txBody>
                    <a:bodyPr/>
                    <a:lstStyle/>
                    <a:p>
                      <a:pPr algn="ctr"/>
                      <a:r>
                        <a:rPr lang="en-US" sz="2800" dirty="0" smtClean="0"/>
                        <a:t>Electrophoretic</a:t>
                      </a:r>
                      <a:r>
                        <a:rPr lang="en-US" sz="2800" baseline="0" dirty="0" smtClean="0"/>
                        <a:t> mobility</a:t>
                      </a:r>
                      <a:endParaRPr lang="en-US" sz="2800" dirty="0"/>
                    </a:p>
                  </a:txBody>
                  <a:tcPr/>
                </a:tc>
                <a:tc>
                  <a:txBody>
                    <a:bodyPr/>
                    <a:lstStyle/>
                    <a:p>
                      <a:pPr algn="ctr"/>
                      <a:r>
                        <a:rPr lang="en-US" sz="2800" dirty="0" smtClean="0"/>
                        <a:t>Apolipoproteins</a:t>
                      </a:r>
                      <a:endParaRPr lang="en-US" sz="2800" dirty="0"/>
                    </a:p>
                  </a:txBody>
                  <a:tcPr/>
                </a:tc>
              </a:tr>
              <a:tr h="564506">
                <a:tc>
                  <a:txBody>
                    <a:bodyPr/>
                    <a:lstStyle/>
                    <a:p>
                      <a:r>
                        <a:rPr lang="en-US" sz="2400" dirty="0" smtClean="0">
                          <a:latin typeface="Agency FB" pitchFamily="34" charset="0"/>
                        </a:rPr>
                        <a:t>Chylomicrons</a:t>
                      </a:r>
                      <a:endParaRPr lang="en-US" sz="2400" dirty="0">
                        <a:latin typeface="Agency FB" pitchFamily="34" charset="0"/>
                      </a:endParaRPr>
                    </a:p>
                  </a:txBody>
                  <a:tcPr/>
                </a:tc>
                <a:tc>
                  <a:txBody>
                    <a:bodyPr/>
                    <a:lstStyle/>
                    <a:p>
                      <a:r>
                        <a:rPr lang="en-US" sz="2400" dirty="0" smtClean="0">
                          <a:latin typeface="Agency FB" pitchFamily="34" charset="0"/>
                        </a:rPr>
                        <a:t>At origin: </a:t>
                      </a:r>
                      <a:r>
                        <a:rPr lang="en-US" sz="2400" dirty="0" err="1" smtClean="0">
                          <a:latin typeface="Agency FB" pitchFamily="34" charset="0"/>
                        </a:rPr>
                        <a:t>Chylomicron</a:t>
                      </a:r>
                      <a:endParaRPr lang="en-US" sz="2400" dirty="0">
                        <a:latin typeface="Agency FB" pitchFamily="34" charset="0"/>
                      </a:endParaRPr>
                    </a:p>
                  </a:txBody>
                  <a:tcPr/>
                </a:tc>
                <a:tc>
                  <a:txBody>
                    <a:bodyPr/>
                    <a:lstStyle/>
                    <a:p>
                      <a:r>
                        <a:rPr lang="en-US" sz="2400" dirty="0" smtClean="0">
                          <a:latin typeface="Agency FB" pitchFamily="34" charset="0"/>
                        </a:rPr>
                        <a:t> Apo B48,   C II, E</a:t>
                      </a:r>
                      <a:endParaRPr lang="en-US" sz="2400" dirty="0">
                        <a:latin typeface="Agency FB" pitchFamily="34" charset="0"/>
                      </a:endParaRPr>
                    </a:p>
                  </a:txBody>
                  <a:tcPr/>
                </a:tc>
              </a:tr>
              <a:tr h="844421">
                <a:tc>
                  <a:txBody>
                    <a:bodyPr/>
                    <a:lstStyle/>
                    <a:p>
                      <a:r>
                        <a:rPr lang="en-US" sz="2400" dirty="0" smtClean="0">
                          <a:latin typeface="Agency FB" pitchFamily="34" charset="0"/>
                        </a:rPr>
                        <a:t>Very Low Density</a:t>
                      </a:r>
                      <a:r>
                        <a:rPr lang="en-US" sz="2400" baseline="0" dirty="0" smtClean="0">
                          <a:latin typeface="Agency FB" pitchFamily="34" charset="0"/>
                        </a:rPr>
                        <a:t> Lipoproteins (VLDL)</a:t>
                      </a:r>
                      <a:endParaRPr lang="en-US" sz="2400" dirty="0">
                        <a:latin typeface="Agency FB" pitchFamily="34" charset="0"/>
                      </a:endParaRPr>
                    </a:p>
                  </a:txBody>
                  <a:tcPr/>
                </a:tc>
                <a:tc>
                  <a:txBody>
                    <a:bodyPr/>
                    <a:lstStyle/>
                    <a:p>
                      <a:r>
                        <a:rPr lang="en-US" sz="2400" dirty="0" smtClean="0">
                          <a:latin typeface="Agency FB" pitchFamily="34" charset="0"/>
                        </a:rPr>
                        <a:t>Pre </a:t>
                      </a:r>
                      <a:r>
                        <a:rPr lang="el-GR" sz="2400" dirty="0" smtClean="0">
                          <a:latin typeface="Calibri"/>
                          <a:cs typeface="Calibri"/>
                        </a:rPr>
                        <a:t>β</a:t>
                      </a:r>
                      <a:r>
                        <a:rPr lang="en-US" sz="2400" dirty="0" smtClean="0">
                          <a:latin typeface="Calibri"/>
                          <a:cs typeface="Calibri"/>
                        </a:rPr>
                        <a:t>:</a:t>
                      </a:r>
                      <a:r>
                        <a:rPr lang="en-US" sz="2400" baseline="0" dirty="0" smtClean="0">
                          <a:latin typeface="Calibri"/>
                          <a:cs typeface="Calibri"/>
                        </a:rPr>
                        <a:t> VLDL</a:t>
                      </a:r>
                      <a:endParaRPr lang="en-US" sz="2400" dirty="0">
                        <a:latin typeface="Agency FB" pitchFamily="34" charset="0"/>
                      </a:endParaRPr>
                    </a:p>
                  </a:txBody>
                  <a:tcPr/>
                </a:tc>
                <a:tc>
                  <a:txBody>
                    <a:bodyPr/>
                    <a:lstStyle/>
                    <a:p>
                      <a:r>
                        <a:rPr lang="en-US" sz="2400" dirty="0" smtClean="0">
                          <a:latin typeface="Agency FB" pitchFamily="34" charset="0"/>
                        </a:rPr>
                        <a:t>Apo B 100,  C II, E</a:t>
                      </a:r>
                      <a:endParaRPr lang="en-US" sz="2400" dirty="0">
                        <a:latin typeface="Agency FB" pitchFamily="34" charset="0"/>
                      </a:endParaRPr>
                    </a:p>
                  </a:txBody>
                  <a:tcPr/>
                </a:tc>
              </a:tr>
              <a:tr h="844421">
                <a:tc>
                  <a:txBody>
                    <a:bodyPr/>
                    <a:lstStyle/>
                    <a:p>
                      <a:r>
                        <a:rPr lang="en-US" sz="2400" dirty="0" smtClean="0">
                          <a:latin typeface="Agency FB" pitchFamily="34" charset="0"/>
                        </a:rPr>
                        <a:t>Low Density</a:t>
                      </a:r>
                      <a:r>
                        <a:rPr lang="en-US" sz="2400" baseline="0" dirty="0" smtClean="0">
                          <a:latin typeface="Agency FB" pitchFamily="34" charset="0"/>
                        </a:rPr>
                        <a:t> Lipoproteins</a:t>
                      </a:r>
                    </a:p>
                    <a:p>
                      <a:r>
                        <a:rPr lang="en-US" sz="2400" baseline="0" dirty="0" smtClean="0">
                          <a:latin typeface="Agency FB" pitchFamily="34" charset="0"/>
                        </a:rPr>
                        <a:t>(LDL)</a:t>
                      </a:r>
                      <a:endParaRPr lang="en-US" sz="2400" dirty="0">
                        <a:latin typeface="Agency FB" pitchFamily="34" charset="0"/>
                      </a:endParaRPr>
                    </a:p>
                  </a:txBody>
                  <a:tcPr/>
                </a:tc>
                <a:tc>
                  <a:txBody>
                    <a:bodyPr/>
                    <a:lstStyle/>
                    <a:p>
                      <a:r>
                        <a:rPr lang="el-GR" sz="2400" dirty="0" smtClean="0">
                          <a:latin typeface="Calibri"/>
                          <a:cs typeface="Calibri"/>
                        </a:rPr>
                        <a:t>β</a:t>
                      </a:r>
                      <a:r>
                        <a:rPr lang="en-US" sz="2400" dirty="0" smtClean="0">
                          <a:latin typeface="Calibri"/>
                          <a:cs typeface="Calibri"/>
                        </a:rPr>
                        <a:t> : LDL</a:t>
                      </a:r>
                      <a:endParaRPr lang="en-US" sz="2400" dirty="0">
                        <a:latin typeface="Agency FB" pitchFamily="34" charset="0"/>
                      </a:endParaRPr>
                    </a:p>
                  </a:txBody>
                  <a:tcPr/>
                </a:tc>
                <a:tc>
                  <a:txBody>
                    <a:bodyPr/>
                    <a:lstStyle/>
                    <a:p>
                      <a:r>
                        <a:rPr lang="en-US" sz="2400" dirty="0" smtClean="0">
                          <a:latin typeface="Agency FB" pitchFamily="34" charset="0"/>
                        </a:rPr>
                        <a:t>B 100</a:t>
                      </a:r>
                      <a:endParaRPr lang="en-US" sz="2400" dirty="0">
                        <a:latin typeface="Agency FB" pitchFamily="34" charset="0"/>
                      </a:endParaRPr>
                    </a:p>
                  </a:txBody>
                  <a:tcPr/>
                </a:tc>
              </a:tr>
              <a:tr h="844421">
                <a:tc>
                  <a:txBody>
                    <a:bodyPr/>
                    <a:lstStyle/>
                    <a:p>
                      <a:r>
                        <a:rPr lang="en-US" sz="2400" dirty="0" err="1" smtClean="0">
                          <a:latin typeface="Agency FB" pitchFamily="34" charset="0"/>
                        </a:rPr>
                        <a:t>Intemediate</a:t>
                      </a:r>
                      <a:r>
                        <a:rPr lang="en-US" sz="2400" baseline="0" dirty="0" smtClean="0">
                          <a:latin typeface="Agency FB" pitchFamily="34" charset="0"/>
                        </a:rPr>
                        <a:t> D</a:t>
                      </a:r>
                      <a:r>
                        <a:rPr lang="en-US" sz="2400" dirty="0" smtClean="0">
                          <a:latin typeface="Agency FB" pitchFamily="34" charset="0"/>
                        </a:rPr>
                        <a:t>ensity</a:t>
                      </a:r>
                      <a:r>
                        <a:rPr lang="en-US" sz="2400" baseline="0" dirty="0" smtClean="0">
                          <a:latin typeface="Agency FB" pitchFamily="34" charset="0"/>
                        </a:rPr>
                        <a:t> Lipoproteins (IDL)</a:t>
                      </a:r>
                      <a:endParaRPr lang="en-US" sz="2400" dirty="0">
                        <a:latin typeface="Agency FB" pitchFamily="34" charset="0"/>
                      </a:endParaRPr>
                    </a:p>
                  </a:txBody>
                  <a:tcPr/>
                </a:tc>
                <a:tc>
                  <a:txBody>
                    <a:bodyPr/>
                    <a:lstStyle/>
                    <a:p>
                      <a:r>
                        <a:rPr lang="en-US" sz="2400" dirty="0" smtClean="0">
                          <a:latin typeface="Agency FB" pitchFamily="34" charset="0"/>
                        </a:rPr>
                        <a:t>--</a:t>
                      </a:r>
                      <a:endParaRPr lang="en-US" sz="2400" dirty="0">
                        <a:latin typeface="Agency FB" pitchFamily="34" charset="0"/>
                      </a:endParaRPr>
                    </a:p>
                  </a:txBody>
                  <a:tcPr/>
                </a:tc>
                <a:tc>
                  <a:txBody>
                    <a:bodyPr/>
                    <a:lstStyle/>
                    <a:p>
                      <a:r>
                        <a:rPr lang="en-US" sz="2400" dirty="0" smtClean="0">
                          <a:latin typeface="Agency FB" pitchFamily="34" charset="0"/>
                        </a:rPr>
                        <a:t>B 100, E</a:t>
                      </a:r>
                      <a:endParaRPr lang="en-US" sz="2400" dirty="0">
                        <a:latin typeface="Agency FB" pitchFamily="34" charset="0"/>
                      </a:endParaRPr>
                    </a:p>
                  </a:txBody>
                  <a:tcPr/>
                </a:tc>
              </a:tr>
              <a:tr h="844421">
                <a:tc>
                  <a:txBody>
                    <a:bodyPr/>
                    <a:lstStyle/>
                    <a:p>
                      <a:r>
                        <a:rPr lang="en-US" sz="2400" dirty="0" smtClean="0">
                          <a:latin typeface="Agency FB" pitchFamily="34" charset="0"/>
                        </a:rPr>
                        <a:t>High</a:t>
                      </a:r>
                      <a:r>
                        <a:rPr lang="en-US" sz="2400" baseline="0" dirty="0" smtClean="0">
                          <a:latin typeface="Agency FB" pitchFamily="34" charset="0"/>
                        </a:rPr>
                        <a:t> D</a:t>
                      </a:r>
                      <a:r>
                        <a:rPr lang="en-US" sz="2400" dirty="0" smtClean="0">
                          <a:latin typeface="Agency FB" pitchFamily="34" charset="0"/>
                        </a:rPr>
                        <a:t>ensity</a:t>
                      </a:r>
                      <a:r>
                        <a:rPr lang="en-US" sz="2400" baseline="0" dirty="0" smtClean="0">
                          <a:latin typeface="Agency FB" pitchFamily="34" charset="0"/>
                        </a:rPr>
                        <a:t> Lipoproteins</a:t>
                      </a:r>
                    </a:p>
                    <a:p>
                      <a:r>
                        <a:rPr lang="en-US" sz="2400" baseline="0" dirty="0" smtClean="0">
                          <a:latin typeface="Agency FB" pitchFamily="34" charset="0"/>
                        </a:rPr>
                        <a:t>(HDL)</a:t>
                      </a:r>
                      <a:endParaRPr lang="en-US" sz="2400" dirty="0">
                        <a:latin typeface="Agency FB" pitchFamily="34" charset="0"/>
                      </a:endParaRPr>
                    </a:p>
                  </a:txBody>
                  <a:tcPr/>
                </a:tc>
                <a:tc>
                  <a:txBody>
                    <a:bodyPr/>
                    <a:lstStyle/>
                    <a:p>
                      <a:r>
                        <a:rPr lang="el-GR" sz="2400" dirty="0" smtClean="0">
                          <a:latin typeface="Calibri"/>
                          <a:cs typeface="Calibri"/>
                        </a:rPr>
                        <a:t>α</a:t>
                      </a:r>
                      <a:r>
                        <a:rPr lang="en-US" sz="2400" dirty="0" smtClean="0">
                          <a:latin typeface="Calibri"/>
                          <a:cs typeface="Calibri"/>
                        </a:rPr>
                        <a:t> : HDL</a:t>
                      </a:r>
                      <a:endParaRPr lang="en-US" sz="2400" dirty="0">
                        <a:latin typeface="Agency FB" pitchFamily="34" charset="0"/>
                      </a:endParaRPr>
                    </a:p>
                  </a:txBody>
                  <a:tcPr/>
                </a:tc>
                <a:tc>
                  <a:txBody>
                    <a:bodyPr/>
                    <a:lstStyle/>
                    <a:p>
                      <a:r>
                        <a:rPr lang="en-US" sz="2400" dirty="0" smtClean="0">
                          <a:latin typeface="Agency FB" pitchFamily="34" charset="0"/>
                        </a:rPr>
                        <a:t>A 1,</a:t>
                      </a:r>
                      <a:r>
                        <a:rPr lang="en-US" sz="2400" baseline="0" dirty="0" smtClean="0">
                          <a:latin typeface="Agency FB" pitchFamily="34" charset="0"/>
                        </a:rPr>
                        <a:t> A II ;   C I, II, III ;  E</a:t>
                      </a:r>
                      <a:endParaRPr lang="en-US" sz="2400" dirty="0">
                        <a:latin typeface="Agency FB"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FA84BF9-D153-4A22-8962-50ECBA72DAF3}" type="slidenum">
              <a:rPr lang="en-US" smtClean="0"/>
              <a:pPr/>
              <a:t>7</a:t>
            </a:fld>
            <a:endParaRPr lang="en-US"/>
          </a:p>
        </p:txBody>
      </p:sp>
      <p:pic>
        <p:nvPicPr>
          <p:cNvPr id="6" name="Picture 5" descr="hdl-ldl"/>
          <p:cNvPicPr>
            <a:picLocks noChangeAspect="1" noChangeArrowheads="1"/>
          </p:cNvPicPr>
          <p:nvPr/>
        </p:nvPicPr>
        <p:blipFill>
          <a:blip r:embed="rId7" cstate="print"/>
          <a:srcRect/>
          <a:stretch>
            <a:fillRect/>
          </a:stretch>
        </p:blipFill>
        <p:spPr bwMode="auto">
          <a:xfrm>
            <a:off x="4343400" y="1752600"/>
            <a:ext cx="4143375"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467600" cy="1143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6600" dirty="0" smtClean="0">
                <a:latin typeface="+mn-lt"/>
              </a:rPr>
              <a:t>1. Chylomicrons</a:t>
            </a:r>
            <a:endParaRPr lang="en-US" sz="6600" dirty="0">
              <a:latin typeface="+mn-lt"/>
            </a:endParaRPr>
          </a:p>
        </p:txBody>
      </p:sp>
      <p:sp>
        <p:nvSpPr>
          <p:cNvPr id="4" name="Slide Number Placeholder 3"/>
          <p:cNvSpPr>
            <a:spLocks noGrp="1"/>
          </p:cNvSpPr>
          <p:nvPr>
            <p:ph type="sldNum" sz="quarter" idx="12"/>
          </p:nvPr>
        </p:nvSpPr>
        <p:spPr/>
        <p:txBody>
          <a:bodyPr/>
          <a:lstStyle/>
          <a:p>
            <a:fld id="{0FA84BF9-D153-4A22-8962-50ECBA72DAF3}" type="slidenum">
              <a:rPr lang="en-US" smtClean="0"/>
              <a:pPr/>
              <a:t>8</a:t>
            </a:fld>
            <a:endParaRPr lang="en-US"/>
          </a:p>
        </p:txBody>
      </p:sp>
      <p:pic>
        <p:nvPicPr>
          <p:cNvPr id="5" name="Picture 2"/>
          <p:cNvPicPr>
            <a:picLocks noChangeAspect="1" noChangeArrowheads="1"/>
          </p:cNvPicPr>
          <p:nvPr/>
        </p:nvPicPr>
        <p:blipFill>
          <a:blip r:embed="rId2" cstate="print"/>
          <a:srcRect/>
          <a:stretch>
            <a:fillRect/>
          </a:stretch>
        </p:blipFill>
        <p:spPr bwMode="auto">
          <a:xfrm>
            <a:off x="4820406" y="2438400"/>
            <a:ext cx="3637794" cy="3886200"/>
          </a:xfrm>
          <a:prstGeom prst="rect">
            <a:avLst/>
          </a:prstGeom>
          <a:noFill/>
          <a:ln w="9525">
            <a:noFill/>
            <a:miter lim="800000"/>
            <a:headEnd/>
            <a:tailEnd/>
          </a:ln>
          <a:effectLst/>
        </p:spPr>
      </p:pic>
      <p:sp>
        <p:nvSpPr>
          <p:cNvPr id="6" name="TextBox 5"/>
          <p:cNvSpPr txBox="1"/>
          <p:nvPr/>
        </p:nvSpPr>
        <p:spPr>
          <a:xfrm>
            <a:off x="2667000" y="3581400"/>
            <a:ext cx="1944955" cy="156966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3200" b="1" dirty="0" smtClean="0"/>
              <a:t>Transport </a:t>
            </a:r>
          </a:p>
          <a:p>
            <a:pPr algn="ctr"/>
            <a:r>
              <a:rPr lang="en-US" sz="3200" b="1" dirty="0" smtClean="0"/>
              <a:t>Dietary </a:t>
            </a:r>
          </a:p>
          <a:p>
            <a:pPr algn="ctr"/>
            <a:r>
              <a:rPr lang="en-US" sz="3200" b="1" dirty="0" smtClean="0"/>
              <a:t> lipids </a:t>
            </a:r>
            <a:endParaRPr lang="en-US"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81000" y="457200"/>
            <a:ext cx="1289050" cy="36671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en-US" dirty="0"/>
              <a:t>Dietary TG</a:t>
            </a:r>
          </a:p>
        </p:txBody>
      </p:sp>
      <p:sp>
        <p:nvSpPr>
          <p:cNvPr id="11267" name="Line 5"/>
          <p:cNvSpPr>
            <a:spLocks noChangeShapeType="1"/>
          </p:cNvSpPr>
          <p:nvPr/>
        </p:nvSpPr>
        <p:spPr bwMode="auto">
          <a:xfrm>
            <a:off x="1066800" y="838200"/>
            <a:ext cx="0" cy="1066800"/>
          </a:xfrm>
          <a:prstGeom prst="line">
            <a:avLst/>
          </a:prstGeom>
          <a:noFill/>
          <a:ln w="9525">
            <a:solidFill>
              <a:schemeClr val="tx1"/>
            </a:solidFill>
            <a:round/>
            <a:headEnd/>
            <a:tailEnd type="triangle" w="med" len="med"/>
          </a:ln>
        </p:spPr>
        <p:txBody>
          <a:bodyPr/>
          <a:lstStyle/>
          <a:p>
            <a:endParaRPr lang="en-US"/>
          </a:p>
        </p:txBody>
      </p:sp>
      <p:sp>
        <p:nvSpPr>
          <p:cNvPr id="11268" name="Text Box 6"/>
          <p:cNvSpPr txBox="1">
            <a:spLocks noChangeArrowheads="1"/>
          </p:cNvSpPr>
          <p:nvPr/>
        </p:nvSpPr>
        <p:spPr bwMode="auto">
          <a:xfrm>
            <a:off x="685800" y="2133600"/>
            <a:ext cx="615950" cy="3667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en-US"/>
              <a:t>FFA</a:t>
            </a:r>
          </a:p>
        </p:txBody>
      </p:sp>
      <p:sp>
        <p:nvSpPr>
          <p:cNvPr id="11269" name="Freeform 7"/>
          <p:cNvSpPr>
            <a:spLocks/>
          </p:cNvSpPr>
          <p:nvPr/>
        </p:nvSpPr>
        <p:spPr bwMode="auto">
          <a:xfrm>
            <a:off x="1828800" y="457200"/>
            <a:ext cx="584200" cy="4306888"/>
          </a:xfrm>
          <a:custGeom>
            <a:avLst/>
            <a:gdLst>
              <a:gd name="T0" fmla="*/ 298 w 368"/>
              <a:gd name="T1" fmla="*/ 2 h 2713"/>
              <a:gd name="T2" fmla="*/ 32 w 368"/>
              <a:gd name="T3" fmla="*/ 28 h 2713"/>
              <a:gd name="T4" fmla="*/ 14 w 368"/>
              <a:gd name="T5" fmla="*/ 81 h 2713"/>
              <a:gd name="T6" fmla="*/ 103 w 368"/>
              <a:gd name="T7" fmla="*/ 143 h 2713"/>
              <a:gd name="T8" fmla="*/ 298 w 368"/>
              <a:gd name="T9" fmla="*/ 152 h 2713"/>
              <a:gd name="T10" fmla="*/ 315 w 368"/>
              <a:gd name="T11" fmla="*/ 179 h 2713"/>
              <a:gd name="T12" fmla="*/ 333 w 368"/>
              <a:gd name="T13" fmla="*/ 232 h 2713"/>
              <a:gd name="T14" fmla="*/ 58 w 368"/>
              <a:gd name="T15" fmla="*/ 303 h 2713"/>
              <a:gd name="T16" fmla="*/ 41 w 368"/>
              <a:gd name="T17" fmla="*/ 356 h 2713"/>
              <a:gd name="T18" fmla="*/ 49 w 368"/>
              <a:gd name="T19" fmla="*/ 392 h 2713"/>
              <a:gd name="T20" fmla="*/ 306 w 368"/>
              <a:gd name="T21" fmla="*/ 489 h 2713"/>
              <a:gd name="T22" fmla="*/ 306 w 368"/>
              <a:gd name="T23" fmla="*/ 613 h 2713"/>
              <a:gd name="T24" fmla="*/ 244 w 368"/>
              <a:gd name="T25" fmla="*/ 595 h 2713"/>
              <a:gd name="T26" fmla="*/ 111 w 368"/>
              <a:gd name="T27" fmla="*/ 640 h 2713"/>
              <a:gd name="T28" fmla="*/ 165 w 368"/>
              <a:gd name="T29" fmla="*/ 808 h 2713"/>
              <a:gd name="T30" fmla="*/ 262 w 368"/>
              <a:gd name="T31" fmla="*/ 817 h 2713"/>
              <a:gd name="T32" fmla="*/ 333 w 368"/>
              <a:gd name="T33" fmla="*/ 861 h 2713"/>
              <a:gd name="T34" fmla="*/ 324 w 368"/>
              <a:gd name="T35" fmla="*/ 959 h 2713"/>
              <a:gd name="T36" fmla="*/ 120 w 368"/>
              <a:gd name="T37" fmla="*/ 976 h 2713"/>
              <a:gd name="T38" fmla="*/ 94 w 368"/>
              <a:gd name="T39" fmla="*/ 1030 h 2713"/>
              <a:gd name="T40" fmla="*/ 156 w 368"/>
              <a:gd name="T41" fmla="*/ 1109 h 2713"/>
              <a:gd name="T42" fmla="*/ 306 w 368"/>
              <a:gd name="T43" fmla="*/ 1180 h 2713"/>
              <a:gd name="T44" fmla="*/ 298 w 368"/>
              <a:gd name="T45" fmla="*/ 1340 h 2713"/>
              <a:gd name="T46" fmla="*/ 173 w 368"/>
              <a:gd name="T47" fmla="*/ 1340 h 2713"/>
              <a:gd name="T48" fmla="*/ 120 w 368"/>
              <a:gd name="T49" fmla="*/ 1446 h 2713"/>
              <a:gd name="T50" fmla="*/ 129 w 368"/>
              <a:gd name="T51" fmla="*/ 1490 h 2713"/>
              <a:gd name="T52" fmla="*/ 209 w 368"/>
              <a:gd name="T53" fmla="*/ 1535 h 2713"/>
              <a:gd name="T54" fmla="*/ 342 w 368"/>
              <a:gd name="T55" fmla="*/ 1588 h 2713"/>
              <a:gd name="T56" fmla="*/ 173 w 368"/>
              <a:gd name="T57" fmla="*/ 1721 h 2713"/>
              <a:gd name="T58" fmla="*/ 147 w 368"/>
              <a:gd name="T59" fmla="*/ 1739 h 2713"/>
              <a:gd name="T60" fmla="*/ 129 w 368"/>
              <a:gd name="T61" fmla="*/ 1792 h 2713"/>
              <a:gd name="T62" fmla="*/ 191 w 368"/>
              <a:gd name="T63" fmla="*/ 1845 h 2713"/>
              <a:gd name="T64" fmla="*/ 200 w 368"/>
              <a:gd name="T65" fmla="*/ 1871 h 2713"/>
              <a:gd name="T66" fmla="*/ 342 w 368"/>
              <a:gd name="T67" fmla="*/ 1898 h 2713"/>
              <a:gd name="T68" fmla="*/ 360 w 368"/>
              <a:gd name="T69" fmla="*/ 1996 h 2713"/>
              <a:gd name="T70" fmla="*/ 351 w 368"/>
              <a:gd name="T71" fmla="*/ 2040 h 2713"/>
              <a:gd name="T72" fmla="*/ 209 w 368"/>
              <a:gd name="T73" fmla="*/ 2049 h 2713"/>
              <a:gd name="T74" fmla="*/ 103 w 368"/>
              <a:gd name="T75" fmla="*/ 2120 h 2713"/>
              <a:gd name="T76" fmla="*/ 147 w 368"/>
              <a:gd name="T77" fmla="*/ 2235 h 2713"/>
              <a:gd name="T78" fmla="*/ 165 w 368"/>
              <a:gd name="T79" fmla="*/ 2261 h 2713"/>
              <a:gd name="T80" fmla="*/ 271 w 368"/>
              <a:gd name="T81" fmla="*/ 2279 h 2713"/>
              <a:gd name="T82" fmla="*/ 333 w 368"/>
              <a:gd name="T83" fmla="*/ 2341 h 2713"/>
              <a:gd name="T84" fmla="*/ 324 w 368"/>
              <a:gd name="T85" fmla="*/ 2616 h 2713"/>
              <a:gd name="T86" fmla="*/ 315 w 368"/>
              <a:gd name="T87" fmla="*/ 2713 h 27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8"/>
              <a:gd name="T133" fmla="*/ 0 h 2713"/>
              <a:gd name="T134" fmla="*/ 368 w 368"/>
              <a:gd name="T135" fmla="*/ 2713 h 27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8" h="2713">
                <a:moveTo>
                  <a:pt x="298" y="2"/>
                </a:moveTo>
                <a:cubicBezTo>
                  <a:pt x="219" y="6"/>
                  <a:pt x="113" y="0"/>
                  <a:pt x="32" y="28"/>
                </a:cubicBezTo>
                <a:cubicBezTo>
                  <a:pt x="26" y="46"/>
                  <a:pt x="20" y="63"/>
                  <a:pt x="14" y="81"/>
                </a:cubicBezTo>
                <a:cubicBezTo>
                  <a:pt x="0" y="121"/>
                  <a:pt x="81" y="137"/>
                  <a:pt x="103" y="143"/>
                </a:cubicBezTo>
                <a:cubicBezTo>
                  <a:pt x="168" y="131"/>
                  <a:pt x="234" y="131"/>
                  <a:pt x="298" y="152"/>
                </a:cubicBezTo>
                <a:cubicBezTo>
                  <a:pt x="304" y="161"/>
                  <a:pt x="311" y="169"/>
                  <a:pt x="315" y="179"/>
                </a:cubicBezTo>
                <a:cubicBezTo>
                  <a:pt x="322" y="196"/>
                  <a:pt x="333" y="232"/>
                  <a:pt x="333" y="232"/>
                </a:cubicBezTo>
                <a:cubicBezTo>
                  <a:pt x="307" y="387"/>
                  <a:pt x="186" y="260"/>
                  <a:pt x="58" y="303"/>
                </a:cubicBezTo>
                <a:cubicBezTo>
                  <a:pt x="52" y="321"/>
                  <a:pt x="47" y="338"/>
                  <a:pt x="41" y="356"/>
                </a:cubicBezTo>
                <a:cubicBezTo>
                  <a:pt x="37" y="368"/>
                  <a:pt x="46" y="380"/>
                  <a:pt x="49" y="392"/>
                </a:cubicBezTo>
                <a:cubicBezTo>
                  <a:pt x="78" y="497"/>
                  <a:pt x="228" y="484"/>
                  <a:pt x="306" y="489"/>
                </a:cubicBezTo>
                <a:cubicBezTo>
                  <a:pt x="320" y="532"/>
                  <a:pt x="333" y="559"/>
                  <a:pt x="306" y="613"/>
                </a:cubicBezTo>
                <a:cubicBezTo>
                  <a:pt x="305" y="616"/>
                  <a:pt x="249" y="597"/>
                  <a:pt x="244" y="595"/>
                </a:cubicBezTo>
                <a:cubicBezTo>
                  <a:pt x="178" y="602"/>
                  <a:pt x="145" y="589"/>
                  <a:pt x="111" y="640"/>
                </a:cubicBezTo>
                <a:cubicBezTo>
                  <a:pt x="94" y="692"/>
                  <a:pt x="77" y="800"/>
                  <a:pt x="165" y="808"/>
                </a:cubicBezTo>
                <a:cubicBezTo>
                  <a:pt x="197" y="811"/>
                  <a:pt x="230" y="814"/>
                  <a:pt x="262" y="817"/>
                </a:cubicBezTo>
                <a:cubicBezTo>
                  <a:pt x="325" y="838"/>
                  <a:pt x="304" y="820"/>
                  <a:pt x="333" y="861"/>
                </a:cubicBezTo>
                <a:cubicBezTo>
                  <a:pt x="330" y="894"/>
                  <a:pt x="352" y="943"/>
                  <a:pt x="324" y="959"/>
                </a:cubicBezTo>
                <a:cubicBezTo>
                  <a:pt x="265" y="993"/>
                  <a:pt x="185" y="957"/>
                  <a:pt x="120" y="976"/>
                </a:cubicBezTo>
                <a:cubicBezTo>
                  <a:pt x="114" y="995"/>
                  <a:pt x="96" y="1010"/>
                  <a:pt x="94" y="1030"/>
                </a:cubicBezTo>
                <a:cubicBezTo>
                  <a:pt x="89" y="1076"/>
                  <a:pt x="119" y="1098"/>
                  <a:pt x="156" y="1109"/>
                </a:cubicBezTo>
                <a:cubicBezTo>
                  <a:pt x="201" y="1156"/>
                  <a:pt x="243" y="1167"/>
                  <a:pt x="306" y="1180"/>
                </a:cubicBezTo>
                <a:cubicBezTo>
                  <a:pt x="363" y="1218"/>
                  <a:pt x="368" y="1316"/>
                  <a:pt x="298" y="1340"/>
                </a:cubicBezTo>
                <a:cubicBezTo>
                  <a:pt x="235" y="1324"/>
                  <a:pt x="237" y="1319"/>
                  <a:pt x="173" y="1340"/>
                </a:cubicBezTo>
                <a:cubicBezTo>
                  <a:pt x="152" y="1372"/>
                  <a:pt x="133" y="1410"/>
                  <a:pt x="120" y="1446"/>
                </a:cubicBezTo>
                <a:cubicBezTo>
                  <a:pt x="123" y="1461"/>
                  <a:pt x="122" y="1477"/>
                  <a:pt x="129" y="1490"/>
                </a:cubicBezTo>
                <a:cubicBezTo>
                  <a:pt x="145" y="1522"/>
                  <a:pt x="179" y="1525"/>
                  <a:pt x="209" y="1535"/>
                </a:cubicBezTo>
                <a:cubicBezTo>
                  <a:pt x="255" y="1551"/>
                  <a:pt x="301" y="1561"/>
                  <a:pt x="342" y="1588"/>
                </a:cubicBezTo>
                <a:cubicBezTo>
                  <a:pt x="329" y="1752"/>
                  <a:pt x="349" y="1709"/>
                  <a:pt x="173" y="1721"/>
                </a:cubicBezTo>
                <a:cubicBezTo>
                  <a:pt x="164" y="1727"/>
                  <a:pt x="153" y="1730"/>
                  <a:pt x="147" y="1739"/>
                </a:cubicBezTo>
                <a:cubicBezTo>
                  <a:pt x="137" y="1755"/>
                  <a:pt x="129" y="1792"/>
                  <a:pt x="129" y="1792"/>
                </a:cubicBezTo>
                <a:cubicBezTo>
                  <a:pt x="141" y="1827"/>
                  <a:pt x="157" y="1833"/>
                  <a:pt x="191" y="1845"/>
                </a:cubicBezTo>
                <a:cubicBezTo>
                  <a:pt x="194" y="1854"/>
                  <a:pt x="193" y="1866"/>
                  <a:pt x="200" y="1871"/>
                </a:cubicBezTo>
                <a:cubicBezTo>
                  <a:pt x="232" y="1894"/>
                  <a:pt x="313" y="1895"/>
                  <a:pt x="342" y="1898"/>
                </a:cubicBezTo>
                <a:cubicBezTo>
                  <a:pt x="345" y="1914"/>
                  <a:pt x="360" y="1983"/>
                  <a:pt x="360" y="1996"/>
                </a:cubicBezTo>
                <a:cubicBezTo>
                  <a:pt x="360" y="2011"/>
                  <a:pt x="365" y="2035"/>
                  <a:pt x="351" y="2040"/>
                </a:cubicBezTo>
                <a:cubicBezTo>
                  <a:pt x="306" y="2056"/>
                  <a:pt x="256" y="2046"/>
                  <a:pt x="209" y="2049"/>
                </a:cubicBezTo>
                <a:cubicBezTo>
                  <a:pt x="165" y="2064"/>
                  <a:pt x="134" y="2088"/>
                  <a:pt x="103" y="2120"/>
                </a:cubicBezTo>
                <a:cubicBezTo>
                  <a:pt x="84" y="2174"/>
                  <a:pt x="114" y="2197"/>
                  <a:pt x="147" y="2235"/>
                </a:cubicBezTo>
                <a:cubicBezTo>
                  <a:pt x="154" y="2243"/>
                  <a:pt x="157" y="2254"/>
                  <a:pt x="165" y="2261"/>
                </a:cubicBezTo>
                <a:cubicBezTo>
                  <a:pt x="193" y="2283"/>
                  <a:pt x="235" y="2275"/>
                  <a:pt x="271" y="2279"/>
                </a:cubicBezTo>
                <a:cubicBezTo>
                  <a:pt x="312" y="2293"/>
                  <a:pt x="322" y="2298"/>
                  <a:pt x="333" y="2341"/>
                </a:cubicBezTo>
                <a:cubicBezTo>
                  <a:pt x="330" y="2433"/>
                  <a:pt x="328" y="2524"/>
                  <a:pt x="324" y="2616"/>
                </a:cubicBezTo>
                <a:cubicBezTo>
                  <a:pt x="322" y="2648"/>
                  <a:pt x="315" y="2713"/>
                  <a:pt x="315" y="2713"/>
                </a:cubicBezTo>
              </a:path>
            </a:pathLst>
          </a:custGeom>
          <a:noFill/>
          <a:ln w="38100">
            <a:solidFill>
              <a:schemeClr val="tx1"/>
            </a:solidFill>
            <a:round/>
            <a:headEnd/>
            <a:tailEnd/>
          </a:ln>
        </p:spPr>
        <p:txBody>
          <a:bodyPr/>
          <a:lstStyle/>
          <a:p>
            <a:endParaRPr lang="en-US"/>
          </a:p>
        </p:txBody>
      </p:sp>
      <p:sp>
        <p:nvSpPr>
          <p:cNvPr id="11270" name="Line 9"/>
          <p:cNvSpPr>
            <a:spLocks noChangeShapeType="1"/>
          </p:cNvSpPr>
          <p:nvPr/>
        </p:nvSpPr>
        <p:spPr bwMode="auto">
          <a:xfrm>
            <a:off x="1371600" y="2362200"/>
            <a:ext cx="533400" cy="0"/>
          </a:xfrm>
          <a:prstGeom prst="line">
            <a:avLst/>
          </a:prstGeom>
          <a:noFill/>
          <a:ln w="9525">
            <a:solidFill>
              <a:schemeClr val="tx1"/>
            </a:solidFill>
            <a:round/>
            <a:headEnd/>
            <a:tailEnd type="triangle" w="med" len="med"/>
          </a:ln>
        </p:spPr>
        <p:txBody>
          <a:bodyPr/>
          <a:lstStyle/>
          <a:p>
            <a:endParaRPr lang="en-US"/>
          </a:p>
        </p:txBody>
      </p:sp>
      <p:sp>
        <p:nvSpPr>
          <p:cNvPr id="11271" name="Oval 10"/>
          <p:cNvSpPr>
            <a:spLocks noChangeArrowheads="1"/>
          </p:cNvSpPr>
          <p:nvPr/>
        </p:nvSpPr>
        <p:spPr bwMode="auto">
          <a:xfrm>
            <a:off x="609600" y="1981200"/>
            <a:ext cx="762000" cy="685800"/>
          </a:xfrm>
          <a:prstGeom prst="ellipse">
            <a:avLst/>
          </a:prstGeom>
          <a:noFill/>
          <a:ln w="9525">
            <a:solidFill>
              <a:schemeClr val="tx1"/>
            </a:solidFill>
            <a:round/>
            <a:headEnd/>
            <a:tailEnd/>
          </a:ln>
        </p:spPr>
        <p:txBody>
          <a:bodyPr wrap="none" anchor="ctr"/>
          <a:lstStyle/>
          <a:p>
            <a:endParaRPr lang="en-US"/>
          </a:p>
        </p:txBody>
      </p:sp>
      <p:sp>
        <p:nvSpPr>
          <p:cNvPr id="11272" name="Text Box 11"/>
          <p:cNvSpPr txBox="1">
            <a:spLocks noChangeArrowheads="1"/>
          </p:cNvSpPr>
          <p:nvPr/>
        </p:nvSpPr>
        <p:spPr bwMode="auto">
          <a:xfrm>
            <a:off x="2514600" y="2209800"/>
            <a:ext cx="1289050" cy="3667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FFA-FABP</a:t>
            </a:r>
          </a:p>
        </p:txBody>
      </p:sp>
      <p:sp>
        <p:nvSpPr>
          <p:cNvPr id="11273" name="Line 12"/>
          <p:cNvSpPr>
            <a:spLocks noChangeShapeType="1"/>
          </p:cNvSpPr>
          <p:nvPr/>
        </p:nvSpPr>
        <p:spPr bwMode="auto">
          <a:xfrm>
            <a:off x="3733800" y="2362200"/>
            <a:ext cx="533400" cy="0"/>
          </a:xfrm>
          <a:prstGeom prst="line">
            <a:avLst/>
          </a:prstGeom>
          <a:noFill/>
          <a:ln w="9525">
            <a:solidFill>
              <a:schemeClr val="tx1"/>
            </a:solidFill>
            <a:round/>
            <a:headEnd/>
            <a:tailEnd type="triangle" w="med" len="med"/>
          </a:ln>
        </p:spPr>
        <p:txBody>
          <a:bodyPr/>
          <a:lstStyle/>
          <a:p>
            <a:endParaRPr lang="en-US"/>
          </a:p>
        </p:txBody>
      </p:sp>
      <p:sp>
        <p:nvSpPr>
          <p:cNvPr id="11274" name="Text Box 13"/>
          <p:cNvSpPr txBox="1">
            <a:spLocks noChangeArrowheads="1"/>
          </p:cNvSpPr>
          <p:nvPr/>
        </p:nvSpPr>
        <p:spPr bwMode="auto">
          <a:xfrm>
            <a:off x="593725" y="2627313"/>
            <a:ext cx="895350" cy="36671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en-US" dirty="0"/>
              <a:t>micelle</a:t>
            </a:r>
          </a:p>
        </p:txBody>
      </p:sp>
      <p:sp>
        <p:nvSpPr>
          <p:cNvPr id="11275" name="Text Box 14"/>
          <p:cNvSpPr txBox="1">
            <a:spLocks noChangeArrowheads="1"/>
          </p:cNvSpPr>
          <p:nvPr/>
        </p:nvSpPr>
        <p:spPr bwMode="auto">
          <a:xfrm>
            <a:off x="3124200" y="4267200"/>
            <a:ext cx="1488806" cy="46166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2400" b="1" dirty="0" err="1"/>
              <a:t>enterocyte</a:t>
            </a:r>
            <a:endParaRPr lang="en-US" sz="2400" b="1" dirty="0"/>
          </a:p>
        </p:txBody>
      </p:sp>
      <p:sp>
        <p:nvSpPr>
          <p:cNvPr id="11276" name="Line 15"/>
          <p:cNvSpPr>
            <a:spLocks noChangeShapeType="1"/>
          </p:cNvSpPr>
          <p:nvPr/>
        </p:nvSpPr>
        <p:spPr bwMode="auto">
          <a:xfrm>
            <a:off x="2286000" y="4800600"/>
            <a:ext cx="3581400" cy="0"/>
          </a:xfrm>
          <a:prstGeom prst="line">
            <a:avLst/>
          </a:prstGeom>
          <a:noFill/>
          <a:ln w="38100">
            <a:solidFill>
              <a:schemeClr val="tx1"/>
            </a:solidFill>
            <a:round/>
            <a:headEnd/>
            <a:tailEnd/>
          </a:ln>
        </p:spPr>
        <p:txBody>
          <a:bodyPr/>
          <a:lstStyle/>
          <a:p>
            <a:endParaRPr lang="en-US"/>
          </a:p>
        </p:txBody>
      </p:sp>
      <p:sp>
        <p:nvSpPr>
          <p:cNvPr id="11277" name="Line 16"/>
          <p:cNvSpPr>
            <a:spLocks noChangeShapeType="1"/>
          </p:cNvSpPr>
          <p:nvPr/>
        </p:nvSpPr>
        <p:spPr bwMode="auto">
          <a:xfrm>
            <a:off x="5867400" y="381000"/>
            <a:ext cx="0" cy="4419600"/>
          </a:xfrm>
          <a:prstGeom prst="line">
            <a:avLst/>
          </a:prstGeom>
          <a:noFill/>
          <a:ln w="38100">
            <a:solidFill>
              <a:schemeClr val="tx1"/>
            </a:solidFill>
            <a:round/>
            <a:headEnd/>
            <a:tailEnd/>
          </a:ln>
        </p:spPr>
        <p:txBody>
          <a:bodyPr/>
          <a:lstStyle/>
          <a:p>
            <a:endParaRPr lang="en-US"/>
          </a:p>
        </p:txBody>
      </p:sp>
      <p:sp>
        <p:nvSpPr>
          <p:cNvPr id="11278" name="Line 17"/>
          <p:cNvSpPr>
            <a:spLocks noChangeShapeType="1"/>
          </p:cNvSpPr>
          <p:nvPr/>
        </p:nvSpPr>
        <p:spPr bwMode="auto">
          <a:xfrm flipH="1">
            <a:off x="2209800" y="381000"/>
            <a:ext cx="3657600" cy="76200"/>
          </a:xfrm>
          <a:prstGeom prst="line">
            <a:avLst/>
          </a:prstGeom>
          <a:noFill/>
          <a:ln w="38100">
            <a:solidFill>
              <a:schemeClr val="tx1"/>
            </a:solidFill>
            <a:round/>
            <a:headEnd/>
            <a:tailEnd/>
          </a:ln>
        </p:spPr>
        <p:txBody>
          <a:bodyPr/>
          <a:lstStyle/>
          <a:p>
            <a:endParaRPr lang="en-US"/>
          </a:p>
        </p:txBody>
      </p:sp>
      <p:sp>
        <p:nvSpPr>
          <p:cNvPr id="11281" name="Oval 20"/>
          <p:cNvSpPr>
            <a:spLocks noChangeArrowheads="1"/>
          </p:cNvSpPr>
          <p:nvPr/>
        </p:nvSpPr>
        <p:spPr bwMode="auto">
          <a:xfrm>
            <a:off x="4724400" y="1905000"/>
            <a:ext cx="914400" cy="762000"/>
          </a:xfrm>
          <a:prstGeom prst="ellipse">
            <a:avLst/>
          </a:prstGeom>
          <a:solidFill>
            <a:schemeClr val="accent1"/>
          </a:solidFill>
          <a:ln w="9525">
            <a:solidFill>
              <a:schemeClr val="tx1"/>
            </a:solidFill>
            <a:round/>
            <a:headEnd/>
            <a:tailEnd/>
          </a:ln>
        </p:spPr>
        <p:txBody>
          <a:bodyPr wrap="none" anchor="ctr"/>
          <a:lstStyle/>
          <a:p>
            <a:pPr algn="ctr"/>
            <a:r>
              <a:rPr lang="en-US" dirty="0" smtClean="0"/>
              <a:t>CE / </a:t>
            </a:r>
          </a:p>
          <a:p>
            <a:pPr algn="ctr"/>
            <a:r>
              <a:rPr lang="en-US" dirty="0" smtClean="0"/>
              <a:t>TG</a:t>
            </a:r>
            <a:endParaRPr lang="en-US" dirty="0"/>
          </a:p>
        </p:txBody>
      </p:sp>
      <p:sp>
        <p:nvSpPr>
          <p:cNvPr id="11282" name="Text Box 22"/>
          <p:cNvSpPr txBox="1">
            <a:spLocks noChangeArrowheads="1"/>
          </p:cNvSpPr>
          <p:nvPr/>
        </p:nvSpPr>
        <p:spPr bwMode="auto">
          <a:xfrm>
            <a:off x="4191000" y="2133600"/>
            <a:ext cx="458780"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a:t>TG</a:t>
            </a:r>
          </a:p>
        </p:txBody>
      </p:sp>
      <p:sp>
        <p:nvSpPr>
          <p:cNvPr id="11283" name="Line 23"/>
          <p:cNvSpPr>
            <a:spLocks noChangeShapeType="1"/>
          </p:cNvSpPr>
          <p:nvPr/>
        </p:nvSpPr>
        <p:spPr bwMode="auto">
          <a:xfrm>
            <a:off x="5638800" y="2286000"/>
            <a:ext cx="838200" cy="228600"/>
          </a:xfrm>
          <a:prstGeom prst="line">
            <a:avLst/>
          </a:prstGeom>
          <a:noFill/>
          <a:ln w="38100">
            <a:solidFill>
              <a:schemeClr val="tx1"/>
            </a:solidFill>
            <a:round/>
            <a:headEnd/>
            <a:tailEnd type="triangle" w="med" len="med"/>
          </a:ln>
        </p:spPr>
        <p:txBody>
          <a:bodyPr/>
          <a:lstStyle/>
          <a:p>
            <a:endParaRPr lang="en-US"/>
          </a:p>
        </p:txBody>
      </p:sp>
      <p:sp>
        <p:nvSpPr>
          <p:cNvPr id="11284" name="Oval 24"/>
          <p:cNvSpPr>
            <a:spLocks noChangeArrowheads="1"/>
          </p:cNvSpPr>
          <p:nvPr/>
        </p:nvSpPr>
        <p:spPr bwMode="auto">
          <a:xfrm>
            <a:off x="6629400" y="1752600"/>
            <a:ext cx="1752600" cy="1752600"/>
          </a:xfrm>
          <a:prstGeom prst="ellipse">
            <a:avLst/>
          </a:prstGeom>
          <a:solidFill>
            <a:schemeClr val="folHlink"/>
          </a:solidFill>
          <a:ln w="9525">
            <a:solidFill>
              <a:schemeClr val="tx1"/>
            </a:solidFill>
            <a:round/>
            <a:headEnd/>
            <a:tailEnd/>
          </a:ln>
        </p:spPr>
        <p:txBody>
          <a:bodyPr wrap="none" anchor="ctr"/>
          <a:lstStyle/>
          <a:p>
            <a:pPr algn="ctr"/>
            <a:r>
              <a:rPr lang="en-US" b="1"/>
              <a:t>TG/CE</a:t>
            </a:r>
          </a:p>
        </p:txBody>
      </p:sp>
      <p:sp>
        <p:nvSpPr>
          <p:cNvPr id="11285" name="Oval 25"/>
          <p:cNvSpPr>
            <a:spLocks noChangeArrowheads="1"/>
          </p:cNvSpPr>
          <p:nvPr/>
        </p:nvSpPr>
        <p:spPr bwMode="auto">
          <a:xfrm>
            <a:off x="6781800" y="1524000"/>
            <a:ext cx="914400" cy="762000"/>
          </a:xfrm>
          <a:prstGeom prst="ellipse">
            <a:avLst/>
          </a:prstGeom>
          <a:solidFill>
            <a:schemeClr val="accent1"/>
          </a:solidFill>
          <a:ln w="9525">
            <a:solidFill>
              <a:schemeClr val="tx1"/>
            </a:solidFill>
            <a:round/>
            <a:headEnd/>
            <a:tailEnd/>
          </a:ln>
        </p:spPr>
        <p:txBody>
          <a:bodyPr wrap="none" anchor="ctr"/>
          <a:lstStyle/>
          <a:p>
            <a:pPr algn="ctr"/>
            <a:r>
              <a:rPr lang="en-US"/>
              <a:t>Apo B48</a:t>
            </a:r>
          </a:p>
        </p:txBody>
      </p:sp>
      <p:sp>
        <p:nvSpPr>
          <p:cNvPr id="11288" name="Text Box 28"/>
          <p:cNvSpPr txBox="1">
            <a:spLocks noChangeArrowheads="1"/>
          </p:cNvSpPr>
          <p:nvPr/>
        </p:nvSpPr>
        <p:spPr bwMode="auto">
          <a:xfrm>
            <a:off x="6705600" y="3810000"/>
            <a:ext cx="1543050" cy="36671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b="1" dirty="0" err="1"/>
              <a:t>chylomicron</a:t>
            </a:r>
            <a:endParaRPr lang="en-US" b="1" dirty="0"/>
          </a:p>
        </p:txBody>
      </p:sp>
      <p:sp>
        <p:nvSpPr>
          <p:cNvPr id="11289" name="Text Box 29"/>
          <p:cNvSpPr txBox="1">
            <a:spLocks noChangeArrowheads="1"/>
          </p:cNvSpPr>
          <p:nvPr/>
        </p:nvSpPr>
        <p:spPr bwMode="auto">
          <a:xfrm>
            <a:off x="2362200" y="1295400"/>
            <a:ext cx="1212448"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a:t>cholesterol</a:t>
            </a:r>
          </a:p>
        </p:txBody>
      </p:sp>
      <p:sp>
        <p:nvSpPr>
          <p:cNvPr id="11290" name="Line 30"/>
          <p:cNvSpPr>
            <a:spLocks noChangeShapeType="1"/>
          </p:cNvSpPr>
          <p:nvPr/>
        </p:nvSpPr>
        <p:spPr bwMode="auto">
          <a:xfrm>
            <a:off x="3505200" y="1447800"/>
            <a:ext cx="762000" cy="381000"/>
          </a:xfrm>
          <a:prstGeom prst="line">
            <a:avLst/>
          </a:prstGeom>
          <a:noFill/>
          <a:ln w="9525">
            <a:solidFill>
              <a:schemeClr val="tx1"/>
            </a:solidFill>
            <a:round/>
            <a:headEnd/>
            <a:tailEnd type="triangle" w="med" len="med"/>
          </a:ln>
        </p:spPr>
        <p:txBody>
          <a:bodyPr/>
          <a:lstStyle/>
          <a:p>
            <a:endParaRPr lang="en-US"/>
          </a:p>
        </p:txBody>
      </p:sp>
      <p:sp>
        <p:nvSpPr>
          <p:cNvPr id="11291" name="Text Box 31"/>
          <p:cNvSpPr txBox="1">
            <a:spLocks noChangeArrowheads="1"/>
          </p:cNvSpPr>
          <p:nvPr/>
        </p:nvSpPr>
        <p:spPr bwMode="auto">
          <a:xfrm>
            <a:off x="4191000" y="1676400"/>
            <a:ext cx="437940"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a:t>CE</a:t>
            </a:r>
          </a:p>
        </p:txBody>
      </p:sp>
      <p:sp>
        <p:nvSpPr>
          <p:cNvPr id="11292" name="Freeform 32"/>
          <p:cNvSpPr>
            <a:spLocks/>
          </p:cNvSpPr>
          <p:nvPr/>
        </p:nvSpPr>
        <p:spPr bwMode="auto">
          <a:xfrm>
            <a:off x="5715000" y="76200"/>
            <a:ext cx="995363" cy="6710363"/>
          </a:xfrm>
          <a:custGeom>
            <a:avLst/>
            <a:gdLst>
              <a:gd name="T0" fmla="*/ 0 w 627"/>
              <a:gd name="T1" fmla="*/ 4227 h 4227"/>
              <a:gd name="T2" fmla="*/ 144 w 627"/>
              <a:gd name="T3" fmla="*/ 3867 h 4227"/>
              <a:gd name="T4" fmla="*/ 257 w 627"/>
              <a:gd name="T5" fmla="*/ 3600 h 4227"/>
              <a:gd name="T6" fmla="*/ 298 w 627"/>
              <a:gd name="T7" fmla="*/ 3466 h 4227"/>
              <a:gd name="T8" fmla="*/ 360 w 627"/>
              <a:gd name="T9" fmla="*/ 3342 h 4227"/>
              <a:gd name="T10" fmla="*/ 411 w 627"/>
              <a:gd name="T11" fmla="*/ 3219 h 4227"/>
              <a:gd name="T12" fmla="*/ 555 w 627"/>
              <a:gd name="T13" fmla="*/ 2828 h 4227"/>
              <a:gd name="T14" fmla="*/ 565 w 627"/>
              <a:gd name="T15" fmla="*/ 2746 h 4227"/>
              <a:gd name="T16" fmla="*/ 606 w 627"/>
              <a:gd name="T17" fmla="*/ 2592 h 4227"/>
              <a:gd name="T18" fmla="*/ 627 w 627"/>
              <a:gd name="T19" fmla="*/ 2458 h 4227"/>
              <a:gd name="T20" fmla="*/ 514 w 627"/>
              <a:gd name="T21" fmla="*/ 2149 h 4227"/>
              <a:gd name="T22" fmla="*/ 452 w 627"/>
              <a:gd name="T23" fmla="*/ 2016 h 4227"/>
              <a:gd name="T24" fmla="*/ 308 w 627"/>
              <a:gd name="T25" fmla="*/ 1769 h 4227"/>
              <a:gd name="T26" fmla="*/ 267 w 627"/>
              <a:gd name="T27" fmla="*/ 1666 h 4227"/>
              <a:gd name="T28" fmla="*/ 267 w 627"/>
              <a:gd name="T29" fmla="*/ 1203 h 4227"/>
              <a:gd name="T30" fmla="*/ 329 w 627"/>
              <a:gd name="T31" fmla="*/ 874 h 4227"/>
              <a:gd name="T32" fmla="*/ 401 w 627"/>
              <a:gd name="T33" fmla="*/ 668 h 4227"/>
              <a:gd name="T34" fmla="*/ 442 w 627"/>
              <a:gd name="T35" fmla="*/ 555 h 4227"/>
              <a:gd name="T36" fmla="*/ 452 w 627"/>
              <a:gd name="T37" fmla="*/ 504 h 4227"/>
              <a:gd name="T38" fmla="*/ 483 w 627"/>
              <a:gd name="T39" fmla="*/ 411 h 4227"/>
              <a:gd name="T40" fmla="*/ 534 w 627"/>
              <a:gd name="T41" fmla="*/ 123 h 4227"/>
              <a:gd name="T42" fmla="*/ 576 w 627"/>
              <a:gd name="T43" fmla="*/ 0 h 42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7"/>
              <a:gd name="T67" fmla="*/ 0 h 4227"/>
              <a:gd name="T68" fmla="*/ 627 w 627"/>
              <a:gd name="T69" fmla="*/ 4227 h 422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7" h="4227">
                <a:moveTo>
                  <a:pt x="0" y="4227"/>
                </a:moveTo>
                <a:cubicBezTo>
                  <a:pt x="65" y="4116"/>
                  <a:pt x="96" y="3987"/>
                  <a:pt x="144" y="3867"/>
                </a:cubicBezTo>
                <a:cubicBezTo>
                  <a:pt x="229" y="3655"/>
                  <a:pt x="183" y="3812"/>
                  <a:pt x="257" y="3600"/>
                </a:cubicBezTo>
                <a:cubicBezTo>
                  <a:pt x="272" y="3556"/>
                  <a:pt x="281" y="3509"/>
                  <a:pt x="298" y="3466"/>
                </a:cubicBezTo>
                <a:cubicBezTo>
                  <a:pt x="315" y="3423"/>
                  <a:pt x="341" y="3384"/>
                  <a:pt x="360" y="3342"/>
                </a:cubicBezTo>
                <a:cubicBezTo>
                  <a:pt x="378" y="3302"/>
                  <a:pt x="395" y="3261"/>
                  <a:pt x="411" y="3219"/>
                </a:cubicBezTo>
                <a:cubicBezTo>
                  <a:pt x="460" y="3088"/>
                  <a:pt x="499" y="2956"/>
                  <a:pt x="555" y="2828"/>
                </a:cubicBezTo>
                <a:cubicBezTo>
                  <a:pt x="558" y="2801"/>
                  <a:pt x="559" y="2773"/>
                  <a:pt x="565" y="2746"/>
                </a:cubicBezTo>
                <a:cubicBezTo>
                  <a:pt x="576" y="2694"/>
                  <a:pt x="606" y="2592"/>
                  <a:pt x="606" y="2592"/>
                </a:cubicBezTo>
                <a:cubicBezTo>
                  <a:pt x="612" y="2547"/>
                  <a:pt x="627" y="2503"/>
                  <a:pt x="627" y="2458"/>
                </a:cubicBezTo>
                <a:cubicBezTo>
                  <a:pt x="627" y="2346"/>
                  <a:pt x="574" y="2241"/>
                  <a:pt x="514" y="2149"/>
                </a:cubicBezTo>
                <a:cubicBezTo>
                  <a:pt x="502" y="2099"/>
                  <a:pt x="476" y="2060"/>
                  <a:pt x="452" y="2016"/>
                </a:cubicBezTo>
                <a:cubicBezTo>
                  <a:pt x="405" y="1930"/>
                  <a:pt x="367" y="1847"/>
                  <a:pt x="308" y="1769"/>
                </a:cubicBezTo>
                <a:cubicBezTo>
                  <a:pt x="298" y="1728"/>
                  <a:pt x="291" y="1701"/>
                  <a:pt x="267" y="1666"/>
                </a:cubicBezTo>
                <a:cubicBezTo>
                  <a:pt x="220" y="1520"/>
                  <a:pt x="220" y="1348"/>
                  <a:pt x="267" y="1203"/>
                </a:cubicBezTo>
                <a:cubicBezTo>
                  <a:pt x="282" y="1093"/>
                  <a:pt x="307" y="983"/>
                  <a:pt x="329" y="874"/>
                </a:cubicBezTo>
                <a:cubicBezTo>
                  <a:pt x="343" y="804"/>
                  <a:pt x="360" y="728"/>
                  <a:pt x="401" y="668"/>
                </a:cubicBezTo>
                <a:cubicBezTo>
                  <a:pt x="411" y="626"/>
                  <a:pt x="422" y="594"/>
                  <a:pt x="442" y="555"/>
                </a:cubicBezTo>
                <a:cubicBezTo>
                  <a:pt x="445" y="538"/>
                  <a:pt x="447" y="521"/>
                  <a:pt x="452" y="504"/>
                </a:cubicBezTo>
                <a:cubicBezTo>
                  <a:pt x="461" y="473"/>
                  <a:pt x="483" y="411"/>
                  <a:pt x="483" y="411"/>
                </a:cubicBezTo>
                <a:cubicBezTo>
                  <a:pt x="496" y="314"/>
                  <a:pt x="516" y="219"/>
                  <a:pt x="534" y="123"/>
                </a:cubicBezTo>
                <a:cubicBezTo>
                  <a:pt x="542" y="79"/>
                  <a:pt x="576" y="37"/>
                  <a:pt x="576" y="0"/>
                </a:cubicBezTo>
              </a:path>
            </a:pathLst>
          </a:custGeom>
          <a:noFill/>
          <a:ln w="9525">
            <a:solidFill>
              <a:schemeClr val="tx1"/>
            </a:solidFill>
            <a:round/>
            <a:headEnd/>
            <a:tailEnd/>
          </a:ln>
        </p:spPr>
        <p:txBody>
          <a:bodyPr/>
          <a:lstStyle/>
          <a:p>
            <a:endParaRPr lang="en-US"/>
          </a:p>
        </p:txBody>
      </p:sp>
      <p:sp>
        <p:nvSpPr>
          <p:cNvPr id="11293" name="Freeform 33"/>
          <p:cNvSpPr>
            <a:spLocks/>
          </p:cNvSpPr>
          <p:nvPr/>
        </p:nvSpPr>
        <p:spPr bwMode="auto">
          <a:xfrm>
            <a:off x="7788275" y="49213"/>
            <a:ext cx="1241425" cy="7004050"/>
          </a:xfrm>
          <a:custGeom>
            <a:avLst/>
            <a:gdLst>
              <a:gd name="T0" fmla="*/ 0 w 782"/>
              <a:gd name="T1" fmla="*/ 4412 h 4412"/>
              <a:gd name="T2" fmla="*/ 175 w 782"/>
              <a:gd name="T3" fmla="*/ 4052 h 4412"/>
              <a:gd name="T4" fmla="*/ 309 w 782"/>
              <a:gd name="T5" fmla="*/ 3692 h 4412"/>
              <a:gd name="T6" fmla="*/ 350 w 782"/>
              <a:gd name="T7" fmla="*/ 3446 h 4412"/>
              <a:gd name="T8" fmla="*/ 319 w 782"/>
              <a:gd name="T9" fmla="*/ 3096 h 4412"/>
              <a:gd name="T10" fmla="*/ 412 w 782"/>
              <a:gd name="T11" fmla="*/ 2551 h 4412"/>
              <a:gd name="T12" fmla="*/ 432 w 782"/>
              <a:gd name="T13" fmla="*/ 2407 h 4412"/>
              <a:gd name="T14" fmla="*/ 443 w 782"/>
              <a:gd name="T15" fmla="*/ 2324 h 4412"/>
              <a:gd name="T16" fmla="*/ 504 w 782"/>
              <a:gd name="T17" fmla="*/ 1604 h 4412"/>
              <a:gd name="T18" fmla="*/ 545 w 782"/>
              <a:gd name="T19" fmla="*/ 1378 h 4412"/>
              <a:gd name="T20" fmla="*/ 576 w 782"/>
              <a:gd name="T21" fmla="*/ 1275 h 4412"/>
              <a:gd name="T22" fmla="*/ 638 w 782"/>
              <a:gd name="T23" fmla="*/ 967 h 4412"/>
              <a:gd name="T24" fmla="*/ 689 w 782"/>
              <a:gd name="T25" fmla="*/ 761 h 4412"/>
              <a:gd name="T26" fmla="*/ 710 w 782"/>
              <a:gd name="T27" fmla="*/ 699 h 4412"/>
              <a:gd name="T28" fmla="*/ 720 w 782"/>
              <a:gd name="T29" fmla="*/ 668 h 4412"/>
              <a:gd name="T30" fmla="*/ 751 w 782"/>
              <a:gd name="T31" fmla="*/ 524 h 4412"/>
              <a:gd name="T32" fmla="*/ 761 w 782"/>
              <a:gd name="T33" fmla="*/ 216 h 4412"/>
              <a:gd name="T34" fmla="*/ 782 w 782"/>
              <a:gd name="T35" fmla="*/ 0 h 44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2"/>
              <a:gd name="T55" fmla="*/ 0 h 4412"/>
              <a:gd name="T56" fmla="*/ 782 w 782"/>
              <a:gd name="T57" fmla="*/ 4412 h 44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2" h="4412">
                <a:moveTo>
                  <a:pt x="0" y="4412"/>
                </a:moveTo>
                <a:cubicBezTo>
                  <a:pt x="60" y="4294"/>
                  <a:pt x="127" y="4176"/>
                  <a:pt x="175" y="4052"/>
                </a:cubicBezTo>
                <a:cubicBezTo>
                  <a:pt x="221" y="3933"/>
                  <a:pt x="252" y="3806"/>
                  <a:pt x="309" y="3692"/>
                </a:cubicBezTo>
                <a:cubicBezTo>
                  <a:pt x="321" y="3609"/>
                  <a:pt x="340" y="3529"/>
                  <a:pt x="350" y="3446"/>
                </a:cubicBezTo>
                <a:cubicBezTo>
                  <a:pt x="343" y="3327"/>
                  <a:pt x="330" y="3214"/>
                  <a:pt x="319" y="3096"/>
                </a:cubicBezTo>
                <a:cubicBezTo>
                  <a:pt x="329" y="2916"/>
                  <a:pt x="351" y="2723"/>
                  <a:pt x="412" y="2551"/>
                </a:cubicBezTo>
                <a:cubicBezTo>
                  <a:pt x="419" y="2503"/>
                  <a:pt x="425" y="2455"/>
                  <a:pt x="432" y="2407"/>
                </a:cubicBezTo>
                <a:cubicBezTo>
                  <a:pt x="436" y="2379"/>
                  <a:pt x="443" y="2324"/>
                  <a:pt x="443" y="2324"/>
                </a:cubicBezTo>
                <a:cubicBezTo>
                  <a:pt x="448" y="2165"/>
                  <a:pt x="448" y="1777"/>
                  <a:pt x="504" y="1604"/>
                </a:cubicBezTo>
                <a:cubicBezTo>
                  <a:pt x="513" y="1529"/>
                  <a:pt x="523" y="1451"/>
                  <a:pt x="545" y="1378"/>
                </a:cubicBezTo>
                <a:cubicBezTo>
                  <a:pt x="558" y="1335"/>
                  <a:pt x="569" y="1316"/>
                  <a:pt x="576" y="1275"/>
                </a:cubicBezTo>
                <a:cubicBezTo>
                  <a:pt x="594" y="1171"/>
                  <a:pt x="610" y="1069"/>
                  <a:pt x="638" y="967"/>
                </a:cubicBezTo>
                <a:cubicBezTo>
                  <a:pt x="657" y="899"/>
                  <a:pt x="669" y="829"/>
                  <a:pt x="689" y="761"/>
                </a:cubicBezTo>
                <a:cubicBezTo>
                  <a:pt x="695" y="740"/>
                  <a:pt x="703" y="720"/>
                  <a:pt x="710" y="699"/>
                </a:cubicBezTo>
                <a:cubicBezTo>
                  <a:pt x="713" y="689"/>
                  <a:pt x="720" y="668"/>
                  <a:pt x="720" y="668"/>
                </a:cubicBezTo>
                <a:cubicBezTo>
                  <a:pt x="728" y="616"/>
                  <a:pt x="739" y="574"/>
                  <a:pt x="751" y="524"/>
                </a:cubicBezTo>
                <a:cubicBezTo>
                  <a:pt x="754" y="421"/>
                  <a:pt x="756" y="319"/>
                  <a:pt x="761" y="216"/>
                </a:cubicBezTo>
                <a:cubicBezTo>
                  <a:pt x="765" y="143"/>
                  <a:pt x="782" y="73"/>
                  <a:pt x="782" y="0"/>
                </a:cubicBezTo>
              </a:path>
            </a:pathLst>
          </a:custGeom>
          <a:noFill/>
          <a:ln w="9525">
            <a:solidFill>
              <a:schemeClr val="tx1"/>
            </a:solidFill>
            <a:round/>
            <a:headEnd/>
            <a:tailEnd/>
          </a:ln>
        </p:spPr>
        <p:txBody>
          <a:bodyPr/>
          <a:lstStyle/>
          <a:p>
            <a:endParaRPr lang="en-US"/>
          </a:p>
        </p:txBody>
      </p:sp>
      <p:sp>
        <p:nvSpPr>
          <p:cNvPr id="11294" name="Text Box 34"/>
          <p:cNvSpPr txBox="1">
            <a:spLocks noChangeArrowheads="1"/>
          </p:cNvSpPr>
          <p:nvPr/>
        </p:nvSpPr>
        <p:spPr bwMode="auto">
          <a:xfrm>
            <a:off x="6629400" y="6172200"/>
            <a:ext cx="915635" cy="40011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000" b="1" dirty="0"/>
              <a:t>Plasma</a:t>
            </a:r>
          </a:p>
        </p:txBody>
      </p:sp>
      <p:sp>
        <p:nvSpPr>
          <p:cNvPr id="11295" name="Line 36"/>
          <p:cNvSpPr>
            <a:spLocks noChangeShapeType="1"/>
          </p:cNvSpPr>
          <p:nvPr/>
        </p:nvSpPr>
        <p:spPr bwMode="auto">
          <a:xfrm flipV="1">
            <a:off x="7620000" y="609600"/>
            <a:ext cx="76200" cy="609600"/>
          </a:xfrm>
          <a:prstGeom prst="line">
            <a:avLst/>
          </a:prstGeom>
          <a:noFill/>
          <a:ln w="9525">
            <a:solidFill>
              <a:schemeClr val="tx1"/>
            </a:solidFill>
            <a:round/>
            <a:headEnd/>
            <a:tailEnd type="triangle" w="med" len="med"/>
          </a:ln>
        </p:spPr>
        <p:txBody>
          <a:bodyPr/>
          <a:lstStyle/>
          <a:p>
            <a:endParaRPr lang="en-US"/>
          </a:p>
        </p:txBody>
      </p:sp>
      <p:sp>
        <p:nvSpPr>
          <p:cNvPr id="11296" name="Text Box 37"/>
          <p:cNvSpPr txBox="1">
            <a:spLocks noChangeArrowheads="1"/>
          </p:cNvSpPr>
          <p:nvPr/>
        </p:nvSpPr>
        <p:spPr bwMode="auto">
          <a:xfrm>
            <a:off x="7391400" y="228600"/>
            <a:ext cx="679450" cy="366713"/>
          </a:xfrm>
          <a:prstGeom prst="rect">
            <a:avLst/>
          </a:prstGeom>
          <a:noFill/>
          <a:ln w="9525">
            <a:noFill/>
            <a:miter lim="800000"/>
            <a:headEnd/>
            <a:tailEnd/>
          </a:ln>
        </p:spPr>
        <p:txBody>
          <a:bodyPr wrap="none">
            <a:spAutoFit/>
          </a:bodyPr>
          <a:lstStyle/>
          <a:p>
            <a:r>
              <a:rPr lang="en-US"/>
              <a:t>Liver</a:t>
            </a:r>
          </a:p>
        </p:txBody>
      </p:sp>
      <p:sp>
        <p:nvSpPr>
          <p:cNvPr id="11297" name="Oval 38"/>
          <p:cNvSpPr>
            <a:spLocks noChangeArrowheads="1"/>
          </p:cNvSpPr>
          <p:nvPr/>
        </p:nvSpPr>
        <p:spPr bwMode="auto">
          <a:xfrm>
            <a:off x="8001000" y="1981200"/>
            <a:ext cx="609600" cy="685800"/>
          </a:xfrm>
          <a:prstGeom prst="ellipse">
            <a:avLst/>
          </a:prstGeom>
          <a:solidFill>
            <a:schemeClr val="accent1"/>
          </a:solidFill>
          <a:ln w="9525">
            <a:solidFill>
              <a:schemeClr val="tx1"/>
            </a:solidFill>
            <a:round/>
            <a:headEnd/>
            <a:tailEnd/>
          </a:ln>
        </p:spPr>
        <p:txBody>
          <a:bodyPr wrap="none" anchor="ctr"/>
          <a:lstStyle/>
          <a:p>
            <a:pPr algn="ctr"/>
            <a:r>
              <a:rPr lang="en-US"/>
              <a:t>CII</a:t>
            </a:r>
          </a:p>
        </p:txBody>
      </p:sp>
      <p:sp>
        <p:nvSpPr>
          <p:cNvPr id="11299" name="Oval 44"/>
          <p:cNvSpPr>
            <a:spLocks noChangeArrowheads="1"/>
          </p:cNvSpPr>
          <p:nvPr/>
        </p:nvSpPr>
        <p:spPr bwMode="auto">
          <a:xfrm>
            <a:off x="7543800" y="2971800"/>
            <a:ext cx="762000" cy="609600"/>
          </a:xfrm>
          <a:prstGeom prst="ellipse">
            <a:avLst/>
          </a:prstGeom>
          <a:solidFill>
            <a:schemeClr val="accent1"/>
          </a:solidFill>
          <a:ln w="9525">
            <a:solidFill>
              <a:schemeClr val="tx1"/>
            </a:solidFill>
            <a:round/>
            <a:headEnd/>
            <a:tailEnd/>
          </a:ln>
        </p:spPr>
        <p:txBody>
          <a:bodyPr wrap="none" anchor="ctr"/>
          <a:lstStyle/>
          <a:p>
            <a:pPr algn="ctr"/>
            <a:r>
              <a:rPr lang="en-US" sz="2400" dirty="0" smtClean="0"/>
              <a:t>E</a:t>
            </a:r>
            <a:endParaRPr lang="en-US" sz="2400" dirty="0"/>
          </a:p>
        </p:txBody>
      </p:sp>
      <p:sp>
        <p:nvSpPr>
          <p:cNvPr id="36" name="TextBox 35"/>
          <p:cNvSpPr txBox="1"/>
          <p:nvPr/>
        </p:nvSpPr>
        <p:spPr>
          <a:xfrm>
            <a:off x="4800600" y="1600200"/>
            <a:ext cx="100059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Apo B </a:t>
            </a:r>
            <a:r>
              <a:rPr lang="en-US" sz="1400" dirty="0" smtClean="0"/>
              <a:t>48</a:t>
            </a:r>
            <a:endParaRPr lang="en-US" dirty="0"/>
          </a:p>
        </p:txBody>
      </p:sp>
      <p:sp>
        <p:nvSpPr>
          <p:cNvPr id="37" name="TextBox 36"/>
          <p:cNvSpPr txBox="1"/>
          <p:nvPr/>
        </p:nvSpPr>
        <p:spPr>
          <a:xfrm>
            <a:off x="4724400" y="1447800"/>
            <a:ext cx="1143000" cy="1323439"/>
          </a:xfrm>
          <a:prstGeom prst="rect">
            <a:avLst/>
          </a:prstGeom>
          <a:noFill/>
          <a:ln w="28575">
            <a:solidFill>
              <a:srgbClr val="FF0000"/>
            </a:solidFill>
          </a:ln>
        </p:spPr>
        <p:txBody>
          <a:bodyPr wrap="square" rtlCol="0">
            <a:spAutoFit/>
          </a:bodyPr>
          <a:lstStyle/>
          <a:p>
            <a:endParaRPr lang="en-US" sz="8000" dirty="0"/>
          </a:p>
        </p:txBody>
      </p:sp>
      <p:sp>
        <p:nvSpPr>
          <p:cNvPr id="38" name="TextBox 37"/>
          <p:cNvSpPr txBox="1"/>
          <p:nvPr/>
        </p:nvSpPr>
        <p:spPr>
          <a:xfrm>
            <a:off x="4800600" y="762000"/>
            <a:ext cx="99257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b="1" dirty="0" smtClean="0"/>
              <a:t>Nascent </a:t>
            </a:r>
          </a:p>
          <a:p>
            <a:r>
              <a:rPr lang="en-US" b="1" dirty="0" err="1" smtClean="0"/>
              <a:t>Chylo</a:t>
            </a:r>
            <a:r>
              <a:rPr lang="en-US" b="1" dirty="0" smtClean="0"/>
              <a:t>.</a:t>
            </a:r>
            <a:endParaRPr lang="en-US" b="1" dirty="0"/>
          </a:p>
        </p:txBody>
      </p:sp>
      <p:cxnSp>
        <p:nvCxnSpPr>
          <p:cNvPr id="40" name="Straight Connector 39"/>
          <p:cNvCxnSpPr>
            <a:stCxn id="11293" idx="8"/>
          </p:cNvCxnSpPr>
          <p:nvPr/>
        </p:nvCxnSpPr>
        <p:spPr>
          <a:xfrm>
            <a:off x="8588375" y="2595563"/>
            <a:ext cx="187698" cy="705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299" idx="6"/>
          </p:cNvCxnSpPr>
          <p:nvPr/>
        </p:nvCxnSpPr>
        <p:spPr>
          <a:xfrm>
            <a:off x="8305800" y="3276600"/>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528126" y="3276600"/>
            <a:ext cx="61587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HDL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2479</TotalTime>
  <Words>1015</Words>
  <Application>Microsoft Office PowerPoint</Application>
  <PresentationFormat>On-screen Show (4:3)</PresentationFormat>
  <Paragraphs>279</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LIPOPROTEINS </vt:lpstr>
      <vt:lpstr>Lipoproteins</vt:lpstr>
      <vt:lpstr>                 Lipoproteins:</vt:lpstr>
      <vt:lpstr>Classification</vt:lpstr>
      <vt:lpstr>Electrophoretic Pattern</vt:lpstr>
      <vt:lpstr>      Classification of lipoproteins:</vt:lpstr>
      <vt:lpstr>Slide 7</vt:lpstr>
      <vt:lpstr>1. Chylomicrons</vt:lpstr>
      <vt:lpstr>Slide 9</vt:lpstr>
      <vt:lpstr>Slide 10</vt:lpstr>
      <vt:lpstr>2. VLDL, IDL &amp; LDL</vt:lpstr>
      <vt:lpstr>Slide 12</vt:lpstr>
      <vt:lpstr>Apo C II &amp; Apo E  are donated to VLDL &amp; Chylomicrons  by HDL</vt:lpstr>
      <vt:lpstr>Slide 14</vt:lpstr>
      <vt:lpstr>                     HDL</vt:lpstr>
      <vt:lpstr>Slide 16</vt:lpstr>
      <vt:lpstr>Functions of HDL:---</vt:lpstr>
      <vt:lpstr>Slide 18</vt:lpstr>
      <vt:lpstr>  </vt:lpstr>
      <vt:lpstr>Disorders of lipoproteins</vt:lpstr>
      <vt:lpstr>Transport of Cholesterol</vt:lpstr>
      <vt:lpstr>Reverse Cholesterol Transport</vt:lpstr>
      <vt:lpstr>Classification of Hyperlipoproteinemia</vt:lpstr>
      <vt:lpstr>Control of Hypercholesterolemia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Cholesterol</dc:title>
  <dc:creator>sony</dc:creator>
  <cp:lastModifiedBy>admin</cp:lastModifiedBy>
  <cp:revision>233</cp:revision>
  <dcterms:created xsi:type="dcterms:W3CDTF">2010-09-01T11:57:09Z</dcterms:created>
  <dcterms:modified xsi:type="dcterms:W3CDTF">2020-08-15T16:27:54Z</dcterms:modified>
</cp:coreProperties>
</file>