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59" r:id="rId6"/>
    <p:sldId id="266" r:id="rId7"/>
    <p:sldId id="267" r:id="rId8"/>
    <p:sldId id="268" r:id="rId9"/>
    <p:sldId id="269" r:id="rId10"/>
    <p:sldId id="270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956B3-DDAB-4A17-A58A-398304773670}" type="datetimeFigureOut">
              <a:rPr lang="en-IN" smtClean="0"/>
              <a:t>28-04-2020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6F-8EFD-4F5A-941B-C64E9E0FEB0D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55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956B3-DDAB-4A17-A58A-398304773670}" type="datetimeFigureOut">
              <a:rPr lang="en-IN" smtClean="0"/>
              <a:t>28-04-2020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6F-8EFD-4F5A-941B-C64E9E0FEB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0612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956B3-DDAB-4A17-A58A-398304773670}" type="datetimeFigureOut">
              <a:rPr lang="en-IN" smtClean="0"/>
              <a:t>28-04-2020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6F-8EFD-4F5A-941B-C64E9E0FEB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77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956B3-DDAB-4A17-A58A-398304773670}" type="datetimeFigureOut">
              <a:rPr lang="en-IN" smtClean="0"/>
              <a:t>28-04-2020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6F-8EFD-4F5A-941B-C64E9E0FEB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787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956B3-DDAB-4A17-A58A-398304773670}" type="datetimeFigureOut">
              <a:rPr lang="en-IN" smtClean="0"/>
              <a:t>28-04-2020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6F-8EFD-4F5A-941B-C64E9E0FEB0D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34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956B3-DDAB-4A17-A58A-398304773670}" type="datetimeFigureOut">
              <a:rPr lang="en-IN" smtClean="0"/>
              <a:t>28-04-2020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6F-8EFD-4F5A-941B-C64E9E0FEB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0363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956B3-DDAB-4A17-A58A-398304773670}" type="datetimeFigureOut">
              <a:rPr lang="en-IN" smtClean="0"/>
              <a:t>28-04-2020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6F-8EFD-4F5A-941B-C64E9E0FEB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586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956B3-DDAB-4A17-A58A-398304773670}" type="datetimeFigureOut">
              <a:rPr lang="en-IN" smtClean="0"/>
              <a:t>28-04-2020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6F-8EFD-4F5A-941B-C64E9E0FEB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401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956B3-DDAB-4A17-A58A-398304773670}" type="datetimeFigureOut">
              <a:rPr lang="en-IN" smtClean="0"/>
              <a:t>28-04-2020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6F-8EFD-4F5A-941B-C64E9E0FEB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788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26956B3-DDAB-4A17-A58A-398304773670}" type="datetimeFigureOut">
              <a:rPr lang="en-IN" smtClean="0"/>
              <a:t>28-04-2020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71C26F-8EFD-4F5A-941B-C64E9E0FEB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398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956B3-DDAB-4A17-A58A-398304773670}" type="datetimeFigureOut">
              <a:rPr lang="en-IN" smtClean="0"/>
              <a:t>28-04-2020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C26F-8EFD-4F5A-941B-C64E9E0FEB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208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26956B3-DDAB-4A17-A58A-398304773670}" type="datetimeFigureOut">
              <a:rPr lang="en-IN" smtClean="0"/>
              <a:t>28-04-2020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771C26F-8EFD-4F5A-941B-C64E9E0FEB0D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66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72591-97DA-434B-8E85-6151C31A3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</a:t>
            </a:r>
            <a:r>
              <a:rPr lang="en-IN" b="1" dirty="0"/>
              <a:t>ERBINAFINE</a:t>
            </a:r>
            <a:br>
              <a:rPr lang="en-IN" dirty="0"/>
            </a:br>
            <a:r>
              <a:rPr lang="en-IN" dirty="0"/>
              <a:t>-</a:t>
            </a:r>
            <a:r>
              <a:rPr lang="en-IN" sz="4800" dirty="0"/>
              <a:t>ANTI FUNGAL AGENT</a:t>
            </a:r>
          </a:p>
        </p:txBody>
      </p:sp>
      <p:pic>
        <p:nvPicPr>
          <p:cNvPr id="4" name="Picture 2" descr="Image result for image of medicines">
            <a:extLst>
              <a:ext uri="{FF2B5EF4-FFF2-40B4-BE49-F238E27FC236}">
                <a16:creationId xmlns:a16="http://schemas.microsoft.com/office/drawing/2014/main" id="{67E1198A-0424-451D-BA8E-85003EE7F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140" y="1334285"/>
            <a:ext cx="3571580" cy="2788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038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21491-9168-4C01-8517-5FFA7E8D3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Dose is 250 mg daily x 6-12 weeks</a:t>
            </a:r>
          </a:p>
          <a:p>
            <a:r>
              <a:rPr lang="en-US" sz="2800" dirty="0"/>
              <a:t>For deep fungal infection there is no clear cut regimen, but effective dosing is 500 -1000 mg</a:t>
            </a:r>
          </a:p>
          <a:p>
            <a:r>
              <a:rPr lang="en-US" sz="2800" dirty="0"/>
              <a:t> - chromoblastomycosis</a:t>
            </a:r>
          </a:p>
          <a:p>
            <a:r>
              <a:rPr lang="en-US" sz="2800" dirty="0"/>
              <a:t>- aspergillosis</a:t>
            </a:r>
          </a:p>
          <a:p>
            <a:r>
              <a:rPr lang="en-US" sz="2800" dirty="0"/>
              <a:t>- sporotrichosis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035744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291AD-7E31-41EC-875D-C567743D3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CAUTIOUSLY TO BE USED IN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063BD-B20B-4A5D-A55F-10C432B22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dirty="0" err="1"/>
              <a:t>Derranged</a:t>
            </a:r>
            <a:r>
              <a:rPr lang="en-US" sz="3600" dirty="0"/>
              <a:t> liver or kidney function.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158602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FA5C5-7834-4C3D-8A22-6D246EDA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86431"/>
            <a:ext cx="10058400" cy="1009391"/>
          </a:xfrm>
        </p:spPr>
        <p:txBody>
          <a:bodyPr/>
          <a:lstStyle/>
          <a:p>
            <a:r>
              <a:rPr lang="en-US" b="1" dirty="0"/>
              <a:t>DRUG INTERACTIONS 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4B0A6-E116-45B8-9E34-4CD6E4561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694814"/>
            <a:ext cx="10058400" cy="4023360"/>
          </a:xfrm>
        </p:spPr>
        <p:txBody>
          <a:bodyPr>
            <a:noAutofit/>
          </a:bodyPr>
          <a:lstStyle/>
          <a:p>
            <a:r>
              <a:rPr lang="en-US" sz="2800" dirty="0"/>
              <a:t>CYP2D6 inhibitor; hence drug interactions occur with all other drugs metabolized by CYP2D6 pathway.</a:t>
            </a:r>
          </a:p>
          <a:p>
            <a:r>
              <a:rPr lang="en-US" sz="2800" dirty="0"/>
              <a:t>Drugs metabolized by terbinafine :</a:t>
            </a:r>
          </a:p>
          <a:p>
            <a:r>
              <a:rPr lang="en-US" sz="2800" dirty="0"/>
              <a:t>-TCA</a:t>
            </a:r>
          </a:p>
          <a:p>
            <a:r>
              <a:rPr lang="en-US" sz="2800" dirty="0"/>
              <a:t>-SSRI</a:t>
            </a:r>
          </a:p>
          <a:p>
            <a:r>
              <a:rPr lang="en-US" sz="2800" dirty="0"/>
              <a:t>-B blockers </a:t>
            </a:r>
          </a:p>
          <a:p>
            <a:r>
              <a:rPr lang="en-US" sz="2800" dirty="0"/>
              <a:t>-MAO type B inhibitors</a:t>
            </a:r>
          </a:p>
          <a:p>
            <a:r>
              <a:rPr lang="en-US" sz="2800" dirty="0"/>
              <a:t>- </a:t>
            </a:r>
            <a:r>
              <a:rPr lang="en-US" sz="2800" dirty="0" err="1"/>
              <a:t>antiarrythmic</a:t>
            </a:r>
            <a:r>
              <a:rPr lang="en-US" sz="2800" dirty="0"/>
              <a:t> class 1 C</a:t>
            </a:r>
          </a:p>
          <a:p>
            <a:r>
              <a:rPr lang="en-US" sz="2800" dirty="0"/>
              <a:t>Hence , dose reduction of these drugs is needed.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73134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CFCB0-9B70-4E0D-B512-A3E0DB239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-Rifampicin increases the elimination of drug by inducing CYP enzymes. Hence drug levels decrease.</a:t>
            </a:r>
          </a:p>
        </p:txBody>
      </p:sp>
    </p:spTree>
    <p:extLst>
      <p:ext uri="{BB962C8B-B14F-4D97-AF65-F5344CB8AC3E}">
        <p14:creationId xmlns:p14="http://schemas.microsoft.com/office/powerpoint/2010/main" val="1978755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2F95D-57D5-4A49-930A-D3EDAAD22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STRUCTURE</a:t>
            </a:r>
            <a:endParaRPr lang="en-IN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C4A0B-F868-4432-A823-1EFE51938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1" y="1845734"/>
            <a:ext cx="675058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Belongs to Allylamine group - </a:t>
            </a:r>
            <a:r>
              <a:rPr lang="en-US" sz="3200" dirty="0" err="1"/>
              <a:t>naftifine</a:t>
            </a:r>
            <a:r>
              <a:rPr lang="en-US" sz="3200" dirty="0"/>
              <a:t> </a:t>
            </a:r>
          </a:p>
          <a:p>
            <a:r>
              <a:rPr lang="en-US" sz="3200" dirty="0"/>
              <a:t>                                                  -terbinafine</a:t>
            </a:r>
          </a:p>
          <a:p>
            <a:r>
              <a:rPr lang="en-US" sz="3200" dirty="0"/>
              <a:t>Chemical modification of </a:t>
            </a:r>
            <a:r>
              <a:rPr lang="en-US" sz="3200" dirty="0" err="1"/>
              <a:t>naftifine</a:t>
            </a:r>
            <a:r>
              <a:rPr lang="en-US" sz="3200" dirty="0"/>
              <a:t>.</a:t>
            </a:r>
          </a:p>
          <a:p>
            <a:r>
              <a:rPr lang="en-US" sz="3200" dirty="0"/>
              <a:t>10 – 100 x times more potent than </a:t>
            </a:r>
            <a:r>
              <a:rPr lang="en-US" sz="3200" dirty="0" err="1"/>
              <a:t>naftifine</a:t>
            </a:r>
            <a:endParaRPr lang="en-US" sz="3200" dirty="0"/>
          </a:p>
          <a:p>
            <a:r>
              <a:rPr lang="en-US" sz="3200" dirty="0"/>
              <a:t>Chemical form is terbinafine hydrochloride</a:t>
            </a:r>
          </a:p>
          <a:p>
            <a:endParaRPr lang="en-US" sz="3200" dirty="0"/>
          </a:p>
          <a:p>
            <a:endParaRPr lang="en-IN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389D78-743A-4D49-8E92-04B8D9146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456" y="2512380"/>
            <a:ext cx="3551067" cy="2299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802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DEFA8-E58F-4EAF-8394-CBFE4A5B9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MECHANISM OF ACTION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DA8DD-2F2E-4DE2-914A-C3DA39DF0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Inhibits enzymes SQUALENE EPOXIDASE ;</a:t>
            </a:r>
          </a:p>
          <a:p>
            <a:r>
              <a:rPr lang="en-US" sz="3200" dirty="0"/>
              <a:t>Hence - accumulation of squalene - fungistatic action</a:t>
            </a:r>
          </a:p>
          <a:p>
            <a:r>
              <a:rPr lang="en-US" sz="3200" dirty="0"/>
              <a:t>            - decreased synthesis of ergosterol (part of cell membrane – fungicidal action             </a:t>
            </a:r>
          </a:p>
        </p:txBody>
      </p:sp>
    </p:spTree>
    <p:extLst>
      <p:ext uri="{BB962C8B-B14F-4D97-AF65-F5344CB8AC3E}">
        <p14:creationId xmlns:p14="http://schemas.microsoft.com/office/powerpoint/2010/main" val="1244627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E394C-4769-457A-BD21-FEF958B5F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DEDCFF0-0060-4125-8DBF-DDEDBFEA90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20247"/>
            <a:ext cx="12201216" cy="7225847"/>
          </a:xfrm>
        </p:spPr>
      </p:pic>
    </p:spTree>
    <p:extLst>
      <p:ext uri="{BB962C8B-B14F-4D97-AF65-F5344CB8AC3E}">
        <p14:creationId xmlns:p14="http://schemas.microsoft.com/office/powerpoint/2010/main" val="3616057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02C44-6E7D-4B6E-B80E-B9F7DE568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</p:spPr>
        <p:txBody>
          <a:bodyPr/>
          <a:lstStyle/>
          <a:p>
            <a:r>
              <a:rPr lang="en-US" b="1" dirty="0"/>
              <a:t>PHARMACOKINETICS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A360A-7F78-4C6A-AF25-3D65B0C30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Absorption : 70 – 80 % by gastrointestinal route</a:t>
            </a:r>
          </a:p>
          <a:p>
            <a:r>
              <a:rPr lang="en-US" sz="3200" dirty="0" err="1"/>
              <a:t>Bioavailibility</a:t>
            </a:r>
            <a:r>
              <a:rPr lang="en-US" sz="3200" dirty="0"/>
              <a:t>  is not affected by food intake</a:t>
            </a:r>
          </a:p>
          <a:p>
            <a:r>
              <a:rPr lang="en-US" sz="3200" dirty="0"/>
              <a:t>Maximum plasma concentration is achieved in 2 hours</a:t>
            </a:r>
          </a:p>
          <a:p>
            <a:r>
              <a:rPr lang="en-US" sz="3200" dirty="0" err="1"/>
              <a:t>Metabolised</a:t>
            </a:r>
            <a:r>
              <a:rPr lang="en-US" sz="3200" dirty="0"/>
              <a:t> by liver</a:t>
            </a:r>
          </a:p>
          <a:p>
            <a:r>
              <a:rPr lang="en-US" sz="3200" dirty="0"/>
              <a:t>Excretion is by renal route </a:t>
            </a:r>
            <a:r>
              <a:rPr lang="en-IN" sz="3200" dirty="0"/>
              <a:t>( in urine and some amount in </a:t>
            </a:r>
            <a:r>
              <a:rPr lang="en-IN" sz="3200" dirty="0" err="1"/>
              <a:t>feces</a:t>
            </a:r>
            <a:r>
              <a:rPr lang="en-IN" sz="3200" dirty="0"/>
              <a:t> )</a:t>
            </a:r>
          </a:p>
          <a:p>
            <a:r>
              <a:rPr lang="en-IN" sz="3200" dirty="0"/>
              <a:t>Hence, clearance of drug is decreased by 50 % in patients with liver cirrhosis and renal impairment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74784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A1044-C411-4781-AFC0-1922DD4FB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ACTION THROUGH SKIN , HAIR AND NAIL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94FA9-BB2E-469B-8736-CF9283B26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err="1"/>
              <a:t>Keratinophilic</a:t>
            </a:r>
            <a:r>
              <a:rPr lang="en-US" sz="2800" dirty="0"/>
              <a:t>  and lipophilic drug ; accumulates in skin , hair , nails .</a:t>
            </a:r>
          </a:p>
          <a:p>
            <a:r>
              <a:rPr lang="en-US" sz="2800" dirty="0"/>
              <a:t>Drug reaches the surface of skin via blood vessels to dermis and diffuses to epidermis</a:t>
            </a:r>
          </a:p>
          <a:p>
            <a:r>
              <a:rPr lang="en-US" sz="2800" dirty="0"/>
              <a:t>Drug reaches the hair through sebum into the hair follicle and hair shaft. </a:t>
            </a:r>
          </a:p>
          <a:p>
            <a:r>
              <a:rPr lang="en-US" sz="2800" dirty="0"/>
              <a:t>It is more effective in endothrix than ectothrix</a:t>
            </a:r>
          </a:p>
          <a:p>
            <a:r>
              <a:rPr lang="en-US" sz="2800" dirty="0"/>
              <a:t>Drug diffuses both nail matrix and nail bed and reaches nail.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607294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0657D-0CA2-4FD7-99EB-BECCCB717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ADVERSE DRUG REACTIONS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C809D-DF72-40AF-80E1-018B7186A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Pregnancy category drug B</a:t>
            </a:r>
          </a:p>
          <a:p>
            <a:r>
              <a:rPr lang="en-US" sz="2800" dirty="0"/>
              <a:t>GI disturbances ( nausea , diarrhea )</a:t>
            </a:r>
          </a:p>
          <a:p>
            <a:r>
              <a:rPr lang="en-US" sz="2800" dirty="0"/>
              <a:t>Taste disturbances </a:t>
            </a:r>
          </a:p>
          <a:p>
            <a:r>
              <a:rPr lang="en-US" sz="2800" dirty="0"/>
              <a:t>Skin rashes </a:t>
            </a:r>
          </a:p>
          <a:p>
            <a:r>
              <a:rPr lang="en-US" sz="2800" dirty="0"/>
              <a:t>Exacerbate SCLE</a:t>
            </a:r>
          </a:p>
          <a:p>
            <a:r>
              <a:rPr lang="en-US" sz="2800" dirty="0"/>
              <a:t>Rare : erythema multiforme</a:t>
            </a:r>
          </a:p>
          <a:p>
            <a:r>
              <a:rPr lang="en-US" sz="2800" dirty="0"/>
              <a:t>            SJS/TEN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911798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36AD5-FA75-4B46-86EA-6A0740B49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FORMULATIONS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B0A74-5CEA-4BA7-81B4-3602476E3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Oral : 250 mg tablet</a:t>
            </a:r>
          </a:p>
          <a:p>
            <a:r>
              <a:rPr lang="en-US" sz="3200" dirty="0"/>
              <a:t>Tablets can be crushed and sprinkled over food</a:t>
            </a:r>
          </a:p>
          <a:p>
            <a:r>
              <a:rPr lang="en-US" sz="3200" dirty="0"/>
              <a:t>Topical : 1% cream , lotion . Microemulsion bases solution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775343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7E5AC-F035-46AE-9204-03D9FB02E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4085"/>
            <a:ext cx="10058400" cy="911737"/>
          </a:xfrm>
        </p:spPr>
        <p:txBody>
          <a:bodyPr/>
          <a:lstStyle/>
          <a:p>
            <a:r>
              <a:rPr lang="en-US" b="1" dirty="0"/>
              <a:t>USES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4D474-9B15-42D4-BB60-63611AC32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37420"/>
            <a:ext cx="10058400" cy="4023360"/>
          </a:xfrm>
        </p:spPr>
        <p:txBody>
          <a:bodyPr>
            <a:noAutofit/>
          </a:bodyPr>
          <a:lstStyle/>
          <a:p>
            <a:r>
              <a:rPr lang="en-US" sz="2800" dirty="0"/>
              <a:t>FDA approved in</a:t>
            </a:r>
          </a:p>
          <a:p>
            <a:r>
              <a:rPr lang="en-US" sz="2800" dirty="0"/>
              <a:t>- onychomycosis due to dermatophytes</a:t>
            </a:r>
          </a:p>
          <a:p>
            <a:r>
              <a:rPr lang="en-US" sz="2800" dirty="0"/>
              <a:t>- tinea capitis [more effective in endothrix than ectothrix </a:t>
            </a:r>
            <a:r>
              <a:rPr lang="en-US" sz="2800" dirty="0" err="1"/>
              <a:t>infecton</a:t>
            </a:r>
            <a:r>
              <a:rPr lang="en-US" sz="2800" dirty="0"/>
              <a:t>]</a:t>
            </a:r>
          </a:p>
          <a:p>
            <a:r>
              <a:rPr lang="en-US" sz="2800" dirty="0"/>
              <a:t>OFFLABEL used in</a:t>
            </a:r>
          </a:p>
          <a:p>
            <a:r>
              <a:rPr lang="en-US" sz="2800" dirty="0"/>
              <a:t>- onychomycosis due to candida infection</a:t>
            </a:r>
          </a:p>
          <a:p>
            <a:r>
              <a:rPr lang="en-US" sz="2800" dirty="0"/>
              <a:t>- Tinea cruris , corporis , </a:t>
            </a:r>
            <a:r>
              <a:rPr lang="en-US" sz="2800" dirty="0" err="1"/>
              <a:t>imbricata</a:t>
            </a:r>
            <a:endParaRPr lang="en-US" sz="2800" dirty="0"/>
          </a:p>
          <a:p>
            <a:r>
              <a:rPr lang="en-US" sz="2800" dirty="0"/>
              <a:t>- P. versicolor</a:t>
            </a:r>
          </a:p>
          <a:p>
            <a:r>
              <a:rPr lang="en-US" sz="2800" dirty="0"/>
              <a:t>- seborrheic dermatitis</a:t>
            </a:r>
          </a:p>
          <a:p>
            <a:r>
              <a:rPr lang="en-US" sz="2800" dirty="0"/>
              <a:t>- </a:t>
            </a:r>
            <a:r>
              <a:rPr lang="en-US" sz="2800" dirty="0" err="1"/>
              <a:t>majochhi’s</a:t>
            </a:r>
            <a:r>
              <a:rPr lang="en-US" sz="2800" dirty="0"/>
              <a:t> granuloma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8026884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362</TotalTime>
  <Words>410</Words>
  <Application>Microsoft Office PowerPoint</Application>
  <PresentationFormat>Widescreen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Calibri Light</vt:lpstr>
      <vt:lpstr>Retrospect</vt:lpstr>
      <vt:lpstr>TERBINAFINE -ANTI FUNGAL AGENT</vt:lpstr>
      <vt:lpstr>STRUCTURE</vt:lpstr>
      <vt:lpstr>MECHANISM OF ACTION</vt:lpstr>
      <vt:lpstr>PowerPoint Presentation</vt:lpstr>
      <vt:lpstr>PHARMACOKINETICS</vt:lpstr>
      <vt:lpstr>ACTION THROUGH SKIN , HAIR AND NAIL</vt:lpstr>
      <vt:lpstr>ADVERSE DRUG REACTIONS</vt:lpstr>
      <vt:lpstr>FORMULATIONS</vt:lpstr>
      <vt:lpstr>USES</vt:lpstr>
      <vt:lpstr>PowerPoint Presentation</vt:lpstr>
      <vt:lpstr>CAUTIOUSLY TO BE USED IN</vt:lpstr>
      <vt:lpstr>DRUG INTERACTIONS 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DRV APEXA JAIN</dc:creator>
  <cp:lastModifiedBy>DRV APEXA JAIN</cp:lastModifiedBy>
  <cp:revision>19</cp:revision>
  <dcterms:created xsi:type="dcterms:W3CDTF">2020-03-28T07:45:34Z</dcterms:created>
  <dcterms:modified xsi:type="dcterms:W3CDTF">2020-04-28T12:12:47Z</dcterms:modified>
</cp:coreProperties>
</file>