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2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7" r:id="rId12"/>
    <p:sldId id="265" r:id="rId13"/>
    <p:sldId id="272" r:id="rId14"/>
    <p:sldId id="273" r:id="rId15"/>
    <p:sldId id="275" r:id="rId16"/>
    <p:sldId id="277" r:id="rId17"/>
    <p:sldId id="279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AF60F-5AB4-45D1-963D-434923AC84D1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5C3FD-FC50-488F-AC66-DDBC69E08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Antioxidant Supplementation Effects on Low-Density Lipoprotein Oxidation for Individuals with Type 2 Diabetes Mellitus  James W. Anderson, MD, Maya S.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Gowri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PhD, Jan Turner.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Journal of American college of Nurtition.vol 18. Nos.5 451-461, 1999.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7EEB2-BC5A-4C40-A848-6ABE079F25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Antioxidant Supplementation Effects on Low-Density Lipoprotein Oxidation for Individuals with Type 2 Diabetes Mellitus  James W. Anderson, MD, Maya S.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Gowri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PhD, Jan Turner.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Journal of American college of Nurtition.vol 18. Nos.5 451-461, 1999.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7EEB2-BC5A-4C40-A848-6ABE079F25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E3F2-7E36-4960-ACED-2A6082CC9116}" type="datetimeFigureOut">
              <a:rPr lang="en-US" smtClean="0"/>
              <a:pPr/>
              <a:t>12/03/2014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5E16A-7695-4FF2-9A19-D2D34D609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?term=U&amp;" TargetMode="External"/><Relationship Id="rId7" Type="http://schemas.openxmlformats.org/officeDocument/2006/relationships/hyperlink" Target="http://dx.doi.org/10.2174/187431290130701003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/?term=&amp;" TargetMode="External"/><Relationship Id="rId5" Type="http://schemas.openxmlformats.org/officeDocument/2006/relationships/hyperlink" Target="http://www.ncbi.nlm.nih.gov/pubmed/?term=S&amp;" TargetMode="External"/><Relationship Id="rId4" Type="http://schemas.openxmlformats.org/officeDocument/2006/relationships/hyperlink" Target="http://www.ncbi.nlm.nih.gov/pubmed/?term=D&amp;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?term=Block%20JE%5bauth%5d" TargetMode="External"/><Relationship Id="rId2" Type="http://schemas.openxmlformats.org/officeDocument/2006/relationships/hyperlink" Target="http://www.ncbi.nlm.nih.gov/pubmed/?term=Miller%20LE%5bauth%5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?term=Miller%20LE%5bauth%5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x.doi.org/10.4137/CMAMD.S12743" TargetMode="External"/><Relationship Id="rId4" Type="http://schemas.openxmlformats.org/officeDocument/2006/relationships/hyperlink" Target="http://www.ncbi.nlm.nih.gov/pubmed/?term=Block%20JE%5bauth%5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?term=D&amp;" TargetMode="External"/><Relationship Id="rId2" Type="http://schemas.openxmlformats.org/officeDocument/2006/relationships/hyperlink" Target="http://www.ncbi.nlm.nih.gov/pubmed/?term=U&amp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ubmed/?term=&amp;" TargetMode="External"/><Relationship Id="rId4" Type="http://schemas.openxmlformats.org/officeDocument/2006/relationships/hyperlink" Target="http://www.ncbi.nlm.nih.gov/pubmed/?term=S&amp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Mucopolysaccharides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Trushna</a:t>
            </a:r>
            <a:r>
              <a:rPr lang="en-US" dirty="0" smtClean="0"/>
              <a:t> Shah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 smtClean="0"/>
          </a:p>
          <a:p>
            <a:pPr>
              <a:buNone/>
            </a:pPr>
            <a:endParaRPr lang="en-US" sz="1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001155" cy="6858000"/>
        </p:xfrm>
        <a:graphic>
          <a:graphicData uri="http://schemas.openxmlformats.org/drawingml/2006/table">
            <a:tbl>
              <a:tblPr/>
              <a:tblGrid>
                <a:gridCol w="1489868"/>
                <a:gridCol w="1241535"/>
                <a:gridCol w="1551919"/>
                <a:gridCol w="1551919"/>
                <a:gridCol w="1551919"/>
                <a:gridCol w="1613995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err="1" smtClean="0">
                          <a:hlinkClick r:id="rId3"/>
                        </a:rPr>
                        <a:t>Demet</a:t>
                      </a:r>
                      <a:r>
                        <a:rPr lang="en-US" dirty="0" smtClean="0">
                          <a:hlinkClick r:id="rId3"/>
                        </a:rPr>
                        <a:t> </a:t>
                      </a:r>
                      <a:r>
                        <a:rPr lang="en-US" dirty="0" err="1" smtClean="0">
                          <a:hlinkClick r:id="rId3"/>
                        </a:rPr>
                        <a:t>Uçar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30000" dirty="0" smtClean="0"/>
                        <a:t>*,1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hlinkClick r:id="rId4"/>
                        </a:rPr>
                        <a:t>Demirhan</a:t>
                      </a:r>
                      <a:r>
                        <a:rPr lang="en-US" dirty="0" smtClean="0">
                          <a:hlinkClick r:id="rId4"/>
                        </a:rPr>
                        <a:t> Dıraçoğlu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hlinkClick r:id="rId5"/>
                        </a:rPr>
                        <a:t>Türker</a:t>
                      </a:r>
                      <a:r>
                        <a:rPr lang="en-US" dirty="0" smtClean="0">
                          <a:hlinkClick r:id="rId5"/>
                        </a:rPr>
                        <a:t> Süleyman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 and </a:t>
                      </a:r>
                      <a:r>
                        <a:rPr lang="en-US" dirty="0" err="1" smtClean="0">
                          <a:hlinkClick r:id="rId6"/>
                        </a:rPr>
                        <a:t>Nalan</a:t>
                      </a:r>
                      <a:r>
                        <a:rPr lang="en-US" dirty="0" smtClean="0">
                          <a:hlinkClick r:id="rId6"/>
                        </a:rPr>
                        <a:t> Çapan</a:t>
                      </a:r>
                      <a:r>
                        <a:rPr lang="en-US" baseline="30000" dirty="0" smtClean="0"/>
                        <a:t>2</a:t>
                      </a:r>
                      <a:endParaRPr lang="en-US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baseline="30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32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Low  Level of evidence</a:t>
                      </a:r>
                      <a:endParaRPr lang="en-US" sz="3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Open </a:t>
                      </a:r>
                      <a:r>
                        <a:rPr lang="en-US" sz="2400" dirty="0" err="1" smtClean="0"/>
                        <a:t>Rheumatol</a:t>
                      </a:r>
                      <a:r>
                        <a:rPr lang="en-US" sz="2400" dirty="0" smtClean="0"/>
                        <a:t> J. 2013; 7: 38–41. </a:t>
                      </a:r>
                    </a:p>
                    <a:p>
                      <a:r>
                        <a:rPr lang="en-US" sz="2400" dirty="0" smtClean="0"/>
                        <a:t>Published online 2013 July 12. </a:t>
                      </a:r>
                      <a:r>
                        <a:rPr lang="en-US" sz="2400" dirty="0" err="1" smtClean="0"/>
                        <a:t>doi</a:t>
                      </a:r>
                      <a:r>
                        <a:rPr lang="en-US" sz="2400" dirty="0" smtClean="0"/>
                        <a:t>:  </a:t>
                      </a:r>
                      <a:r>
                        <a:rPr lang="en-US" sz="2400" dirty="0" smtClean="0">
                          <a:hlinkClick r:id="rId7"/>
                        </a:rPr>
                        <a:t>10.2174/1874312901307010038</a:t>
                      </a:r>
                      <a:endParaRPr lang="en-US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Intra-</a:t>
                      </a:r>
                      <a:r>
                        <a:rPr lang="en-US" b="1" dirty="0" err="1" smtClean="0"/>
                        <a:t>Articular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Hyaluronic</a:t>
                      </a:r>
                      <a:r>
                        <a:rPr lang="en-US" b="1" dirty="0" smtClean="0"/>
                        <a:t> Acid as Treatment in Elderly and Middle-Aged Patients with Knee Osteoarthritis</a:t>
                      </a:r>
                    </a:p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1600" dirty="0" smtClean="0"/>
                        <a:t>In this prospective </a:t>
                      </a:r>
                      <a:r>
                        <a:rPr lang="en-US" sz="1600" dirty="0" err="1" smtClean="0"/>
                        <a:t>randomised</a:t>
                      </a:r>
                      <a:r>
                        <a:rPr lang="en-US" sz="1600" dirty="0" smtClean="0"/>
                        <a:t> study, 172 patients who were diagnosed knee OA and who received three consecutive intra-</a:t>
                      </a:r>
                      <a:r>
                        <a:rPr lang="en-US" sz="1600" dirty="0" err="1" smtClean="0"/>
                        <a:t>articular</a:t>
                      </a:r>
                      <a:r>
                        <a:rPr lang="en-US" sz="1600" dirty="0" smtClean="0"/>
                        <a:t> injections of HA weekly were included. Patients 65 years of age or older were accepted as the “elderly group”, and those under 65 were accepted as the “middle-aged group”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1400" dirty="0" smtClean="0"/>
                        <a:t>In the two groups, the </a:t>
                      </a:r>
                      <a:r>
                        <a:rPr lang="en-US" sz="1400" dirty="0" err="1" smtClean="0"/>
                        <a:t>intragroup</a:t>
                      </a:r>
                      <a:r>
                        <a:rPr lang="en-US" sz="1400" dirty="0" smtClean="0"/>
                        <a:t> analysis revealed significant improvements following injection when compared with </a:t>
                      </a:r>
                      <a:r>
                        <a:rPr lang="en-US" sz="1400" dirty="0" err="1" smtClean="0"/>
                        <a:t>preinjection</a:t>
                      </a:r>
                      <a:r>
                        <a:rPr lang="en-US" sz="1400" dirty="0" smtClean="0"/>
                        <a:t> values. According to the last </a:t>
                      </a:r>
                      <a:r>
                        <a:rPr lang="en-US" sz="1400" dirty="0" err="1" smtClean="0"/>
                        <a:t>followup</a:t>
                      </a:r>
                      <a:r>
                        <a:rPr lang="en-US" sz="1400" dirty="0" smtClean="0"/>
                        <a:t> controls (after 12 months) in the middle-aged group, VAS activity pain, VAS rest pain, WOMAC physical function, and WOMAC pain values were found to be statistically lower when compared with pre-injection values. In the elderly group, no statistically significant differences were found between pre-injection and after 12 months.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 can conclude that intra-</a:t>
                      </a:r>
                      <a:r>
                        <a:rPr lang="en-US" sz="1800" dirty="0" err="1" smtClean="0"/>
                        <a:t>articular</a:t>
                      </a:r>
                      <a:r>
                        <a:rPr lang="en-US" sz="1800" dirty="0" smtClean="0"/>
                        <a:t> joint HA injections are effective in both young and old patients with OA with regard to pain and functional status over a short-term period. Further, HA injections in patients younger than 65 years can be planned for a one-year period. </a:t>
                      </a:r>
                      <a:endParaRPr lang="en-US" sz="12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US-Approved Intra-</a:t>
            </a:r>
            <a:r>
              <a:rPr lang="en-US" b="1" dirty="0" err="1" smtClean="0"/>
              <a:t>Articular</a:t>
            </a:r>
            <a:r>
              <a:rPr lang="en-US" b="1" dirty="0" smtClean="0"/>
              <a:t> </a:t>
            </a:r>
            <a:r>
              <a:rPr lang="en-US" b="1" dirty="0" err="1" smtClean="0"/>
              <a:t>Hyaluronic</a:t>
            </a:r>
            <a:r>
              <a:rPr lang="en-US" b="1" dirty="0" smtClean="0"/>
              <a:t> Acid Injections are Safe and Effective in Patients with Knee Osteoarthritis: Systematic Review and Meta-Analysis of Randomized, Saline-Controlled Trials</a:t>
            </a:r>
          </a:p>
          <a:p>
            <a:r>
              <a:rPr lang="en-US" dirty="0" smtClean="0">
                <a:hlinkClick r:id="rId2"/>
              </a:rPr>
              <a:t>Larry E. Miller</a:t>
            </a:r>
            <a:r>
              <a:rPr lang="en-US" baseline="30000" dirty="0" smtClean="0"/>
              <a:t>1,2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Jon E. Block</a:t>
            </a:r>
            <a:r>
              <a:rPr lang="en-US" baseline="30000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 smtClean="0"/>
          </a:p>
          <a:p>
            <a:pPr>
              <a:buNone/>
            </a:pPr>
            <a:endParaRPr lang="en-US" sz="1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9001155" cy="6858000"/>
        </p:xfrm>
        <a:graphic>
          <a:graphicData uri="http://schemas.openxmlformats.org/drawingml/2006/table">
            <a:tbl>
              <a:tblPr/>
              <a:tblGrid>
                <a:gridCol w="1489868"/>
                <a:gridCol w="1241535"/>
                <a:gridCol w="1551919"/>
                <a:gridCol w="1551919"/>
                <a:gridCol w="1551919"/>
                <a:gridCol w="1613995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Larry E. Miller</a:t>
                      </a:r>
                      <a:r>
                        <a:rPr lang="en-US" baseline="30000" dirty="0" smtClean="0"/>
                        <a:t>1,2</a:t>
                      </a:r>
                      <a:r>
                        <a:rPr lang="en-US" dirty="0" smtClean="0"/>
                        <a:t> and </a:t>
                      </a:r>
                      <a:r>
                        <a:rPr lang="en-US" dirty="0" smtClean="0">
                          <a:hlinkClick r:id="rId4"/>
                        </a:rPr>
                        <a:t>Jon E.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 Block</a:t>
                      </a:r>
                      <a:r>
                        <a:rPr lang="en-US" baseline="30000" dirty="0" smtClean="0"/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baseline="30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32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High Level of evidence</a:t>
                      </a:r>
                      <a:endParaRPr lang="en-US" sz="3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Clin</a:t>
                      </a:r>
                      <a:r>
                        <a:rPr lang="en-US" sz="2000" dirty="0" smtClean="0"/>
                        <a:t> Med Insights Arthritis </a:t>
                      </a:r>
                      <a:r>
                        <a:rPr lang="en-US" sz="2000" dirty="0" err="1" smtClean="0"/>
                        <a:t>Musculoskelet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Disord</a:t>
                      </a:r>
                      <a:r>
                        <a:rPr lang="en-US" sz="2000" dirty="0" smtClean="0"/>
                        <a:t>. 2013; 6: 57–63. </a:t>
                      </a:r>
                    </a:p>
                    <a:p>
                      <a:r>
                        <a:rPr lang="en-US" sz="2000" dirty="0" smtClean="0"/>
                        <a:t>Published online 2013 September 1. </a:t>
                      </a:r>
                      <a:r>
                        <a:rPr lang="en-US" sz="2000" dirty="0" err="1" smtClean="0"/>
                        <a:t>doi</a:t>
                      </a:r>
                      <a:r>
                        <a:rPr lang="en-US" sz="2000" dirty="0" smtClean="0"/>
                        <a:t>:  </a:t>
                      </a:r>
                      <a:r>
                        <a:rPr lang="en-US" sz="2000" dirty="0" smtClean="0">
                          <a:hlinkClick r:id="rId5"/>
                        </a:rPr>
                        <a:t>10.4137/CMAMD.S12743</a:t>
                      </a:r>
                      <a:endParaRPr lang="en-US" sz="20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US-Approved Intra-</a:t>
                      </a:r>
                      <a:r>
                        <a:rPr lang="en-US" b="1" dirty="0" err="1" smtClean="0"/>
                        <a:t>Articular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Hyaluronic</a:t>
                      </a:r>
                      <a:r>
                        <a:rPr lang="en-US" b="1" dirty="0" smtClean="0"/>
                        <a:t> Acid Injections are Safe and Effective in Patients with Knee Osteoarthritis: Systematic Review and Meta-Analysis of Randomized, Saline-Controlled Trials</a:t>
                      </a:r>
                    </a:p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1600" dirty="0" smtClean="0"/>
                        <a:t>We conducted a systematic review and meta-analysis of randomized saline-controlled trials to determine the safety and efficacy of US-approved intra-</a:t>
                      </a:r>
                      <a:r>
                        <a:rPr lang="en-US" sz="1600" dirty="0" err="1" smtClean="0"/>
                        <a:t>articular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hyaluronic</a:t>
                      </a:r>
                      <a:r>
                        <a:rPr lang="en-US" sz="1600" dirty="0" smtClean="0"/>
                        <a:t> acid (IAHA) injections for symptomatic knee osteoarthritis. A total of 29 studies representing 4,866 unique subjects (IAHA: 2,673, saline: 2,193) were included.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1400" dirty="0" smtClean="0"/>
                        <a:t>Compared to saline controls, SMDs with IAHA ranged from 0.38–0.43 for knee pain and 0.32–0.34 for knee function (all </a:t>
                      </a:r>
                      <a:r>
                        <a:rPr lang="en-US" sz="1400" i="1" dirty="0" smtClean="0"/>
                        <a:t>P</a:t>
                      </a:r>
                      <a:r>
                        <a:rPr lang="en-US" sz="1400" dirty="0" smtClean="0"/>
                        <a:t> &lt; 0.001). There were no statistically significant differences between IAHA and saline controls for any safety outcome, including serious adverse events (SAEs) (</a:t>
                      </a:r>
                      <a:r>
                        <a:rPr lang="en-US" sz="1400" i="1" dirty="0" smtClean="0"/>
                        <a:t>P</a:t>
                      </a:r>
                      <a:r>
                        <a:rPr lang="en-US" sz="1400" dirty="0" smtClean="0"/>
                        <a:t> = 0.12), treatment-related SAEs (</a:t>
                      </a:r>
                      <a:r>
                        <a:rPr lang="en-US" sz="1400" i="1" dirty="0" smtClean="0"/>
                        <a:t>P</a:t>
                      </a:r>
                      <a:r>
                        <a:rPr lang="en-US" sz="1400" dirty="0" smtClean="0"/>
                        <a:t> = 1.0), study withdrawal (</a:t>
                      </a:r>
                      <a:r>
                        <a:rPr lang="en-US" sz="1400" i="1" dirty="0" smtClean="0"/>
                        <a:t>P</a:t>
                      </a:r>
                      <a:r>
                        <a:rPr lang="en-US" sz="1400" dirty="0" smtClean="0"/>
                        <a:t> = 1.0), and AE-related study withdrawal (</a:t>
                      </a:r>
                      <a:r>
                        <a:rPr lang="en-US" sz="1400" i="1" dirty="0" smtClean="0"/>
                        <a:t>P</a:t>
                      </a:r>
                      <a:r>
                        <a:rPr lang="en-US" sz="1400" dirty="0" smtClean="0"/>
                        <a:t> = 0.46). .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 conclude that intra-</a:t>
                      </a:r>
                      <a:r>
                        <a:rPr lang="en-US" sz="2000" dirty="0" err="1" smtClean="0"/>
                        <a:t>articular</a:t>
                      </a:r>
                      <a:r>
                        <a:rPr lang="en-US" sz="2000" dirty="0" smtClean="0"/>
                        <a:t> injection of US-approved HA products is safe and efficacious in patients with symptomatic knee osteoarthritis.</a:t>
                      </a:r>
                      <a:endParaRPr lang="en-US" sz="2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>
                <a:latin typeface="Aharoni" pitchFamily="2" charset="-79"/>
                <a:cs typeface="Aharoni" pitchFamily="2" charset="-79"/>
              </a:rPr>
              <a:t>sulphur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 containing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HEPARIN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:-</a:t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endParaRPr lang="en-IN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700808"/>
            <a:ext cx="7772400" cy="475252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3300" b="1" dirty="0" smtClean="0"/>
              <a:t>composed of </a:t>
            </a:r>
            <a:r>
              <a:rPr lang="en-US" sz="3300" b="1" dirty="0" err="1" smtClean="0"/>
              <a:t>sulphated</a:t>
            </a:r>
            <a:r>
              <a:rPr lang="en-US" sz="3300" b="1" dirty="0" smtClean="0"/>
              <a:t> glucosamine &amp; </a:t>
            </a:r>
            <a:r>
              <a:rPr lang="en-US" sz="3300" b="1" dirty="0" err="1" smtClean="0"/>
              <a:t>sulphated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iduronic</a:t>
            </a:r>
            <a:r>
              <a:rPr lang="en-US" sz="3300" b="1" dirty="0" smtClean="0"/>
              <a:t> acid.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300" b="1" dirty="0" smtClean="0"/>
              <a:t>Linkage: </a:t>
            </a:r>
            <a:r>
              <a:rPr lang="el-GR" sz="3300" b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-(1-4)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300" dirty="0" smtClean="0"/>
              <a:t> </a:t>
            </a:r>
            <a:r>
              <a:rPr lang="en-US" sz="3300" b="1" dirty="0" smtClean="0"/>
              <a:t>occurs  in lung, liver, spleen.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300" b="1" dirty="0" smtClean="0"/>
              <a:t> It is an anticoagulant used both in vitro &amp; in vivo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300" b="1" dirty="0"/>
              <a:t>Uses: Present in liver, lung, spleen etc. it is an anticoagulant used both in vitro &amp; in vivo</a:t>
            </a:r>
            <a:endParaRPr lang="en-US" sz="3300" b="1" dirty="0" smtClean="0"/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IN" sz="3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 CHONDROITIN SULPHATE:-</a:t>
            </a:r>
            <a:endParaRPr lang="en-IN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419367"/>
            <a:ext cx="7772400" cy="5152873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Composed of </a:t>
            </a:r>
            <a:r>
              <a:rPr lang="en-US" b="1" dirty="0" err="1" smtClean="0"/>
              <a:t>sulphated</a:t>
            </a:r>
            <a:r>
              <a:rPr lang="en-US" b="1" dirty="0" smtClean="0"/>
              <a:t> </a:t>
            </a:r>
            <a:r>
              <a:rPr lang="en-US" b="1" dirty="0" err="1" smtClean="0"/>
              <a:t>glucuronic</a:t>
            </a:r>
            <a:r>
              <a:rPr lang="en-US" b="1" dirty="0" smtClean="0"/>
              <a:t> acid &amp; </a:t>
            </a:r>
            <a:r>
              <a:rPr lang="en-US" b="1" dirty="0" err="1" smtClean="0"/>
              <a:t>sulphated</a:t>
            </a:r>
            <a:r>
              <a:rPr lang="en-US" b="1" dirty="0" smtClean="0"/>
              <a:t> N-acetyl </a:t>
            </a:r>
            <a:r>
              <a:rPr lang="en-US" b="1" dirty="0" err="1" smtClean="0"/>
              <a:t>galactoseamine</a:t>
            </a:r>
            <a:endParaRPr lang="en-US" b="1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Linkage: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β -(1-4)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 major constituent of connective tissue.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Occurs widely in bones, tendons &amp; cartilages.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IN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 KERATAN SULPHATE:-</a:t>
            </a:r>
            <a:endParaRPr lang="en-IN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84784"/>
            <a:ext cx="7772400" cy="5016018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/>
              <a:t>only GAG which does not contain </a:t>
            </a:r>
            <a:r>
              <a:rPr lang="en-US" b="1" dirty="0" err="1" smtClean="0"/>
              <a:t>uronic</a:t>
            </a:r>
            <a:r>
              <a:rPr lang="en-US" b="1" dirty="0" smtClean="0"/>
              <a:t> acid. Instead of </a:t>
            </a:r>
            <a:r>
              <a:rPr lang="en-US" b="1" dirty="0" err="1" smtClean="0"/>
              <a:t>uronic</a:t>
            </a:r>
            <a:r>
              <a:rPr lang="en-US" b="1" dirty="0" smtClean="0"/>
              <a:t> acid there is </a:t>
            </a:r>
            <a:r>
              <a:rPr lang="en-US" b="1" dirty="0" err="1" smtClean="0"/>
              <a:t>Galactose</a:t>
            </a:r>
            <a:r>
              <a:rPr lang="en-US" b="1" dirty="0" smtClean="0"/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 composed of </a:t>
            </a:r>
            <a:r>
              <a:rPr lang="en-US" b="1" dirty="0" err="1" smtClean="0"/>
              <a:t>galactose</a:t>
            </a:r>
            <a:r>
              <a:rPr lang="en-US" b="1" dirty="0" smtClean="0"/>
              <a:t> &amp; N- acetyl </a:t>
            </a:r>
            <a:r>
              <a:rPr lang="en-US" b="1" dirty="0" err="1" smtClean="0"/>
              <a:t>gucoseamine</a:t>
            </a:r>
            <a:r>
              <a:rPr lang="en-US" b="1" dirty="0" smtClean="0"/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 occurs in cornea &amp; tendons.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 DERMATAN SULPHATE:-</a:t>
            </a:r>
            <a:endParaRPr lang="en-IN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143932" cy="4572000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/>
              <a:t>composed of  </a:t>
            </a:r>
            <a:r>
              <a:rPr lang="en-US" b="1" dirty="0" err="1" smtClean="0"/>
              <a:t>iduronic</a:t>
            </a:r>
            <a:r>
              <a:rPr lang="en-US" b="1" dirty="0" smtClean="0"/>
              <a:t> acid &amp; N-acetyl </a:t>
            </a:r>
            <a:r>
              <a:rPr lang="en-US" b="1" dirty="0" err="1" smtClean="0"/>
              <a:t>galactosamine</a:t>
            </a:r>
            <a:r>
              <a:rPr lang="en-US" b="1" dirty="0" smtClean="0"/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 occurs in skin, blood vessels &amp; heart valves.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772400" cy="714356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MUCOPOLYSACCHARIDES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71472" y="785795"/>
          <a:ext cx="7772400" cy="5646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5715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 of the GAG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Composition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Significance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r>
                        <a:rPr lang="en-US" b="1" u="sng" dirty="0" smtClean="0"/>
                        <a:t>HYALURONIC ACID</a:t>
                      </a:r>
                      <a:endParaRPr lang="en-IN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GluNac, </a:t>
                      </a:r>
                      <a:r>
                        <a:rPr lang="en-US" b="1" dirty="0" err="1" smtClean="0"/>
                        <a:t>Glucuronic</a:t>
                      </a:r>
                      <a:r>
                        <a:rPr lang="en-US" b="1" baseline="0" dirty="0" smtClean="0"/>
                        <a:t> acid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</a:t>
                      </a:r>
                      <a:r>
                        <a:rPr lang="en-US" b="1" baseline="0" dirty="0" smtClean="0"/>
                        <a:t> in connective tissue, tendons, synovial fluid, vitreous </a:t>
                      </a:r>
                      <a:r>
                        <a:rPr lang="en-US" b="1" baseline="0" dirty="0" err="1" smtClean="0"/>
                        <a:t>humour</a:t>
                      </a:r>
                      <a:r>
                        <a:rPr lang="en-US" b="1" baseline="0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</a:tr>
              <a:tr h="11687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</a:t>
                      </a:r>
                      <a:r>
                        <a:rPr lang="en-US" b="1" u="sng" dirty="0" smtClean="0"/>
                        <a:t>HEPARIN</a:t>
                      </a:r>
                      <a:endParaRPr lang="en-IN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Sulphated</a:t>
                      </a:r>
                      <a:r>
                        <a:rPr lang="en-US" b="1" dirty="0" smtClean="0"/>
                        <a:t> glucosamine,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sulphated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1" baseline="0" dirty="0" err="1" smtClean="0"/>
                        <a:t>iduronic</a:t>
                      </a:r>
                      <a:r>
                        <a:rPr lang="en-US" b="1" baseline="0" dirty="0" smtClean="0"/>
                        <a:t> acid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Present in liver, lung, spleen etc. it is an anticoagulant used both in vitro &amp;</a:t>
                      </a:r>
                      <a:r>
                        <a:rPr lang="en-US" b="1" baseline="0" dirty="0" smtClean="0"/>
                        <a:t> in vivo.</a:t>
                      </a:r>
                      <a:endParaRPr lang="en-IN" b="1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en-US" b="1" u="none" dirty="0" smtClean="0"/>
                        <a:t>3.</a:t>
                      </a:r>
                      <a:r>
                        <a:rPr lang="en-US" b="1" u="sng" dirty="0" smtClean="0"/>
                        <a:t>CHONDROITIN  SULPHATE</a:t>
                      </a:r>
                      <a:endParaRPr lang="en-IN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Glucuronic</a:t>
                      </a:r>
                      <a:r>
                        <a:rPr lang="en-US" b="1" dirty="0" smtClean="0"/>
                        <a:t> acid, </a:t>
                      </a:r>
                      <a:r>
                        <a:rPr lang="en-US" b="1" dirty="0" err="1" smtClean="0"/>
                        <a:t>sulphated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GalNac</a:t>
                      </a:r>
                      <a:r>
                        <a:rPr lang="en-US" b="1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Major constituent of </a:t>
                      </a:r>
                      <a:r>
                        <a:rPr lang="en-US" b="1" dirty="0" err="1" smtClean="0"/>
                        <a:t>conn.tissue</a:t>
                      </a:r>
                      <a:r>
                        <a:rPr lang="en-US" b="1" dirty="0" smtClean="0"/>
                        <a:t>. Widely distributed in cartilage,</a:t>
                      </a:r>
                      <a:r>
                        <a:rPr lang="en-US" b="1" baseline="0" dirty="0" smtClean="0"/>
                        <a:t> bones &amp; tendons.</a:t>
                      </a:r>
                      <a:endParaRPr lang="en-IN" b="1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en-US" b="1" u="none" dirty="0" smtClean="0"/>
                        <a:t>4</a:t>
                      </a:r>
                      <a:r>
                        <a:rPr lang="en-US" b="1" u="sng" dirty="0" smtClean="0"/>
                        <a:t>.KERATAN SULPHATE</a:t>
                      </a: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(only GAG which does not contain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uronic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acid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Glucosamine, N-acetyl </a:t>
                      </a:r>
                      <a:r>
                        <a:rPr lang="en-US" b="1" dirty="0" err="1" smtClean="0"/>
                        <a:t>galactosamine</a:t>
                      </a:r>
                      <a:r>
                        <a:rPr lang="en-US" b="1" dirty="0" smtClean="0"/>
                        <a:t>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Occurs</a:t>
                      </a:r>
                      <a:r>
                        <a:rPr lang="en-US" b="1" baseline="0" dirty="0" smtClean="0"/>
                        <a:t> in cornea &amp; tendons.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5. </a:t>
                      </a:r>
                      <a:r>
                        <a:rPr lang="en-US" b="1" u="sng" dirty="0" smtClean="0"/>
                        <a:t>DERMATAN SULPHATE</a:t>
                      </a:r>
                      <a:endParaRPr lang="en-IN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Iduronic</a:t>
                      </a:r>
                      <a:r>
                        <a:rPr lang="en-US" b="1" dirty="0" smtClean="0"/>
                        <a:t> acid,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Galactosamine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Occurs in skin, blood vessels &amp; heart valves.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lgerian" pitchFamily="82" charset="0"/>
              </a:rPr>
              <a:t>GLYCOPROTEINS 	</a:t>
            </a:r>
            <a:endParaRPr lang="en-IN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CARBOHYDRATES COVALENTLY BOUND TO PROTEINS ARE TERMED AS PROTEOGLYCANS.</a:t>
            </a:r>
          </a:p>
          <a:p>
            <a:pPr>
              <a:buNone/>
            </a:pPr>
            <a:r>
              <a:rPr lang="en-US" b="1" dirty="0" smtClean="0"/>
              <a:t>Carbohydrate content may vary from </a:t>
            </a:r>
            <a:r>
              <a:rPr lang="en-US" b="1" dirty="0" smtClean="0">
                <a:latin typeface="+mj-lt"/>
              </a:rPr>
              <a:t>1-90%.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&lt;10%- </a:t>
            </a:r>
            <a:r>
              <a:rPr lang="en-US" b="1" dirty="0" smtClean="0"/>
              <a:t>termed as glycoprotein.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&gt;10%- </a:t>
            </a:r>
            <a:r>
              <a:rPr lang="en-US" b="1" dirty="0" err="1" smtClean="0"/>
              <a:t>mucoproteins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Generally the terms are used synonymously.</a:t>
            </a:r>
          </a:p>
          <a:p>
            <a:pPr>
              <a:buNone/>
            </a:pPr>
            <a:r>
              <a:rPr lang="en-US" b="1" dirty="0" smtClean="0"/>
              <a:t>Seen in almost all tissues and cell membranes and also found in blood group substances.</a:t>
            </a:r>
          </a:p>
          <a:p>
            <a:pPr>
              <a:buNone/>
            </a:pPr>
            <a:r>
              <a:rPr lang="en-US" b="1" dirty="0" smtClean="0"/>
              <a:t>Carbohydrates found in glycoproteins- mannose, </a:t>
            </a:r>
            <a:r>
              <a:rPr lang="en-US" b="1" dirty="0" err="1" smtClean="0"/>
              <a:t>galactose</a:t>
            </a:r>
            <a:r>
              <a:rPr lang="en-US" b="1" dirty="0" smtClean="0"/>
              <a:t>, N-acetyl glucosamine, </a:t>
            </a:r>
            <a:r>
              <a:rPr lang="en-US" b="1" dirty="0" err="1" smtClean="0"/>
              <a:t>xylose</a:t>
            </a:r>
            <a:r>
              <a:rPr lang="en-US" b="1" dirty="0" smtClean="0"/>
              <a:t>, </a:t>
            </a:r>
            <a:r>
              <a:rPr lang="en-US" b="1" dirty="0" err="1" smtClean="0"/>
              <a:t>fucose</a:t>
            </a:r>
            <a:r>
              <a:rPr lang="en-US" b="1" dirty="0" smtClean="0"/>
              <a:t>, NANA.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/>
          <a:lstStyle/>
          <a:p>
            <a:r>
              <a:rPr lang="en-US" b="1" u="sng" dirty="0" smtClean="0"/>
              <a:t>MUCOPOLYSACCHARIDES</a:t>
            </a:r>
            <a:r>
              <a:rPr lang="en-US" b="1" dirty="0" smtClean="0"/>
              <a:t>:-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286808" cy="4857784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§"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Heteropolysaccharides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composed of sugar derivatives viz., amino sugars &amp;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uronic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acids as a charge groups.</a:t>
            </a:r>
          </a:p>
          <a:p>
            <a:pPr>
              <a:buClr>
                <a:srgbClr val="FFFF00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Also called GLYCOSAMINOGLYCANS(GAG)</a:t>
            </a:r>
          </a:p>
          <a:p>
            <a:pPr>
              <a:buClr>
                <a:srgbClr val="FFFF00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 viscous solutions in contact with water.</a:t>
            </a:r>
          </a:p>
          <a:p>
            <a:pPr>
              <a:buClr>
                <a:srgbClr val="FFFF00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amino sugar usually is acetylated.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CLASSIFICATION:</a:t>
            </a:r>
          </a:p>
          <a:p>
            <a:pPr>
              <a:buFont typeface="Wingdings" pitchFamily="2" charset="2"/>
              <a:buChar char="Ø"/>
            </a:pPr>
            <a:r>
              <a:rPr lang="en-US" sz="4400" u="sng" dirty="0" smtClean="0">
                <a:solidFill>
                  <a:srgbClr val="FFC000"/>
                </a:solidFill>
              </a:rPr>
              <a:t>Acidic</a:t>
            </a:r>
            <a:r>
              <a:rPr lang="en-US" sz="4400" dirty="0" smtClean="0">
                <a:solidFill>
                  <a:srgbClr val="FFC000"/>
                </a:solidFill>
              </a:rPr>
              <a:t> :</a:t>
            </a:r>
          </a:p>
          <a:p>
            <a:r>
              <a:rPr lang="en-US" dirty="0" smtClean="0"/>
              <a:t> a) </a:t>
            </a:r>
            <a:r>
              <a:rPr lang="en-US" dirty="0" err="1" smtClean="0"/>
              <a:t>sulphur</a:t>
            </a:r>
            <a:r>
              <a:rPr lang="en-US" dirty="0" smtClean="0"/>
              <a:t> containing : 1) </a:t>
            </a:r>
            <a:r>
              <a:rPr lang="en-US" dirty="0" err="1" smtClean="0"/>
              <a:t>Keratan</a:t>
            </a:r>
            <a:r>
              <a:rPr lang="en-US" dirty="0" smtClean="0"/>
              <a:t> </a:t>
            </a:r>
            <a:r>
              <a:rPr lang="en-US" dirty="0" err="1" smtClean="0"/>
              <a:t>sulphate</a:t>
            </a:r>
            <a:endParaRPr lang="en-US" dirty="0" smtClean="0"/>
          </a:p>
          <a:p>
            <a:r>
              <a:rPr lang="en-US" dirty="0" smtClean="0"/>
              <a:t>                                                2) </a:t>
            </a:r>
            <a:r>
              <a:rPr lang="en-US" dirty="0" err="1" smtClean="0"/>
              <a:t>Dermatan</a:t>
            </a:r>
            <a:r>
              <a:rPr lang="en-US" dirty="0" smtClean="0"/>
              <a:t> </a:t>
            </a:r>
            <a:r>
              <a:rPr lang="en-US" dirty="0" err="1" smtClean="0"/>
              <a:t>sulphata</a:t>
            </a:r>
            <a:endParaRPr lang="en-US" dirty="0" smtClean="0"/>
          </a:p>
          <a:p>
            <a:r>
              <a:rPr lang="en-US" dirty="0" smtClean="0"/>
              <a:t>                                                3) </a:t>
            </a:r>
            <a:r>
              <a:rPr lang="en-US" dirty="0" err="1" smtClean="0"/>
              <a:t>Chodrotin</a:t>
            </a:r>
            <a:r>
              <a:rPr lang="en-US" dirty="0" smtClean="0"/>
              <a:t> </a:t>
            </a:r>
            <a:r>
              <a:rPr lang="en-US" dirty="0" err="1" smtClean="0"/>
              <a:t>sulphate</a:t>
            </a:r>
            <a:endParaRPr lang="en-US" dirty="0" smtClean="0"/>
          </a:p>
          <a:p>
            <a:r>
              <a:rPr lang="en-US" dirty="0" smtClean="0"/>
              <a:t> b) Non </a:t>
            </a:r>
            <a:r>
              <a:rPr lang="en-US" dirty="0" err="1" smtClean="0"/>
              <a:t>sulphur</a:t>
            </a:r>
            <a:r>
              <a:rPr lang="en-US" dirty="0" smtClean="0"/>
              <a:t> containing: </a:t>
            </a:r>
            <a:r>
              <a:rPr lang="en-US" dirty="0" err="1" smtClean="0"/>
              <a:t>Hyaluronic</a:t>
            </a:r>
            <a:r>
              <a:rPr lang="en-US" dirty="0" smtClean="0"/>
              <a:t> acid.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4000" u="sng" dirty="0" smtClean="0">
                <a:solidFill>
                  <a:srgbClr val="FFC000"/>
                </a:solidFill>
              </a:rPr>
              <a:t>Neutral</a:t>
            </a:r>
            <a:r>
              <a:rPr lang="en-US" dirty="0" smtClean="0"/>
              <a:t>: Blood group substances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Non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sulphur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containing: </a:t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r>
              <a:rPr lang="en-US" b="1" dirty="0" smtClean="0">
                <a:latin typeface="Aharoni" pitchFamily="2" charset="-79"/>
                <a:cs typeface="Aharoni" pitchFamily="2" charset="-79"/>
              </a:rPr>
              <a:t>1. HYALURONIC ACID:-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4400" u="sng" dirty="0" smtClean="0">
                <a:solidFill>
                  <a:srgbClr val="FFC000"/>
                </a:solidFill>
              </a:rPr>
              <a:t>Chemistry: 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contains N-acetyl </a:t>
            </a:r>
            <a:r>
              <a:rPr lang="en-US" b="1" dirty="0" err="1" smtClean="0"/>
              <a:t>glucoseamine</a:t>
            </a:r>
            <a:r>
              <a:rPr lang="en-US" b="1" dirty="0" smtClean="0"/>
              <a:t> &amp; </a:t>
            </a:r>
            <a:r>
              <a:rPr lang="en-US" b="1" dirty="0" err="1" smtClean="0"/>
              <a:t>glucuronic</a:t>
            </a:r>
            <a:r>
              <a:rPr lang="en-US" b="1" dirty="0" smtClean="0"/>
              <a:t> acid.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Linkage is  </a:t>
            </a:r>
            <a:r>
              <a:rPr lang="el-GR" b="1" dirty="0" smtClean="0"/>
              <a:t>β</a:t>
            </a:r>
            <a:r>
              <a:rPr lang="en-US" b="1" dirty="0" smtClean="0"/>
              <a:t> -(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1-4) linkage.</a:t>
            </a:r>
            <a:endParaRPr lang="en-US" b="1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Present in connective tissue, tendons,  synovial  fluid, vitreous </a:t>
            </a:r>
            <a:r>
              <a:rPr lang="en-US" b="1" dirty="0" err="1" smtClean="0"/>
              <a:t>humour</a:t>
            </a:r>
            <a:r>
              <a:rPr lang="en-US" b="1" dirty="0" smtClean="0"/>
              <a:t> of eye.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Acts as a lubricant and  shock </a:t>
            </a:r>
            <a:r>
              <a:rPr lang="en-US" b="1" dirty="0" err="1" smtClean="0"/>
              <a:t>absorbant</a:t>
            </a:r>
            <a:r>
              <a:rPr lang="en-US" b="1" dirty="0" smtClean="0"/>
              <a:t> in joints.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Hyaluronic</a:t>
            </a:r>
            <a:r>
              <a:rPr lang="en-US" dirty="0" smtClean="0"/>
              <a:t> Acid Benefits</a:t>
            </a:r>
          </a:p>
          <a:p>
            <a:endParaRPr lang="en-US" dirty="0" smtClean="0"/>
          </a:p>
          <a:p>
            <a:r>
              <a:rPr lang="en-US" sz="2800" b="1" dirty="0" smtClean="0"/>
              <a:t> </a:t>
            </a:r>
            <a:r>
              <a:rPr lang="en-US" b="1" dirty="0" err="1" smtClean="0"/>
              <a:t>Hyaluronic</a:t>
            </a:r>
            <a:r>
              <a:rPr lang="en-US" b="1" dirty="0" smtClean="0"/>
              <a:t> acid provides a cushion effect between the joints. You are able to move easier and feel less pain.</a:t>
            </a:r>
          </a:p>
          <a:p>
            <a:r>
              <a:rPr lang="en-US" b="1" dirty="0" err="1" smtClean="0"/>
              <a:t>Hyaluronic</a:t>
            </a:r>
            <a:r>
              <a:rPr lang="en-US" b="1" dirty="0" smtClean="0"/>
              <a:t> acid provides a "reservoir of water" within the skin. Suddenly, you find you have more elasticity in your skin and it feels softer.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Hyaluronic</a:t>
            </a:r>
            <a:r>
              <a:rPr lang="en-US" b="1" dirty="0" smtClean="0"/>
              <a:t> acid reduces bacterial infections. </a:t>
            </a:r>
            <a:r>
              <a:rPr lang="en-US" b="1" dirty="0" err="1" smtClean="0"/>
              <a:t>Hyaluronic</a:t>
            </a:r>
            <a:r>
              <a:rPr lang="en-US" b="1" dirty="0" smtClean="0"/>
              <a:t> Acid has been found to raise the white cell count in your bloodstream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79" y="714356"/>
            <a:ext cx="4712635" cy="3298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77072"/>
            <a:ext cx="3888432" cy="26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Hyaluronic</a:t>
            </a:r>
            <a:r>
              <a:rPr lang="en-US" dirty="0" smtClean="0"/>
              <a:t> acid liquid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44" y="1428736"/>
            <a:ext cx="4972056" cy="492922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HA is a fundamental component of the extracellular matrix, which occupies the area between cells. Almost half of the body’s HA is located in the collagen of the skin, acting as a moisture-retaining gel. </a:t>
            </a:r>
          </a:p>
          <a:p>
            <a:endParaRPr lang="en-US" dirty="0" smtClean="0"/>
          </a:p>
          <a:p>
            <a:r>
              <a:rPr lang="en-US" dirty="0" smtClean="0"/>
              <a:t>It is also found in the heart, eyes (vitreous humor), joints (synovial fluid), tendons and ligaments. Recent 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643050"/>
            <a:ext cx="189145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have shown that HA even plays an important role in brain development. Synovial fluid replacement therapy. </a:t>
            </a:r>
          </a:p>
          <a:p>
            <a:r>
              <a:rPr lang="en-US" dirty="0" smtClean="0"/>
              <a:t>Natural regeneration processes of the body.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Intra-</a:t>
            </a:r>
            <a:r>
              <a:rPr lang="en-US" b="1" dirty="0" err="1" smtClean="0"/>
              <a:t>Articular</a:t>
            </a:r>
            <a:r>
              <a:rPr lang="en-US" b="1" dirty="0" smtClean="0"/>
              <a:t> </a:t>
            </a:r>
            <a:r>
              <a:rPr lang="en-US" b="1" dirty="0" err="1" smtClean="0"/>
              <a:t>Hyaluronic</a:t>
            </a:r>
            <a:r>
              <a:rPr lang="en-US" b="1" dirty="0" smtClean="0"/>
              <a:t> Acid as Treatment in Elderly and Middle-Aged Patients with Knee Osteoarthritis</a:t>
            </a:r>
          </a:p>
          <a:p>
            <a:r>
              <a:rPr lang="en-US" dirty="0" err="1" smtClean="0">
                <a:hlinkClick r:id="rId2"/>
              </a:rPr>
              <a:t>Demet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Uçar</a:t>
            </a:r>
            <a:r>
              <a:rPr lang="en-US" dirty="0" smtClean="0"/>
              <a:t>,</a:t>
            </a:r>
            <a:r>
              <a:rPr lang="en-US" baseline="30000" dirty="0" smtClean="0"/>
              <a:t>*,1</a:t>
            </a:r>
            <a:r>
              <a:rPr lang="en-US" dirty="0" smtClean="0"/>
              <a:t> </a:t>
            </a:r>
            <a:r>
              <a:rPr lang="en-US" dirty="0" err="1" smtClean="0">
                <a:hlinkClick r:id="rId3"/>
              </a:rPr>
              <a:t>Demirhan</a:t>
            </a:r>
            <a:r>
              <a:rPr lang="en-US" dirty="0" smtClean="0">
                <a:hlinkClick r:id="rId3"/>
              </a:rPr>
              <a:t> Dıraçoğlu</a:t>
            </a:r>
            <a:r>
              <a:rPr lang="en-US" dirty="0" smtClean="0"/>
              <a:t>,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>
                <a:hlinkClick r:id="rId4"/>
              </a:rPr>
              <a:t>Türker</a:t>
            </a:r>
            <a:r>
              <a:rPr lang="en-US" dirty="0" smtClean="0">
                <a:hlinkClick r:id="rId4"/>
              </a:rPr>
              <a:t> Süleyman</a:t>
            </a:r>
            <a:r>
              <a:rPr lang="en-US" dirty="0" smtClean="0"/>
              <a:t>,</a:t>
            </a:r>
            <a:r>
              <a:rPr lang="en-US" baseline="30000" dirty="0" smtClean="0"/>
              <a:t>2</a:t>
            </a:r>
            <a:r>
              <a:rPr lang="en-US" dirty="0" smtClean="0"/>
              <a:t> and </a:t>
            </a:r>
            <a:r>
              <a:rPr lang="en-US" dirty="0" err="1" smtClean="0">
                <a:hlinkClick r:id="rId5"/>
              </a:rPr>
              <a:t>Nalan</a:t>
            </a:r>
            <a:r>
              <a:rPr lang="en-US" dirty="0" smtClean="0">
                <a:hlinkClick r:id="rId5"/>
              </a:rPr>
              <a:t> Çapan</a:t>
            </a:r>
            <a:r>
              <a:rPr lang="en-US" baseline="30000" dirty="0" smtClean="0"/>
              <a:t>2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1186</Words>
  <Application>Microsoft Office PowerPoint</Application>
  <PresentationFormat>On-screen Show (4:3)</PresentationFormat>
  <Paragraphs>113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Mucopolysaccharides</vt:lpstr>
      <vt:lpstr>MUCOPOLYSACCHARIDES:-</vt:lpstr>
      <vt:lpstr>Slide 3</vt:lpstr>
      <vt:lpstr>Slide 4</vt:lpstr>
      <vt:lpstr>Slide 5</vt:lpstr>
      <vt:lpstr>Slide 6</vt:lpstr>
      <vt:lpstr>Hyaluronic acid liquid </vt:lpstr>
      <vt:lpstr>Slide 8</vt:lpstr>
      <vt:lpstr>Evidence 1</vt:lpstr>
      <vt:lpstr>Slide 10</vt:lpstr>
      <vt:lpstr>Evidence 2</vt:lpstr>
      <vt:lpstr>Slide 12</vt:lpstr>
      <vt:lpstr> sulphur containing  1. HEPARIN:- </vt:lpstr>
      <vt:lpstr>2. CHONDROITIN SULPHATE:-</vt:lpstr>
      <vt:lpstr>3. KERATAN SULPHATE:-</vt:lpstr>
      <vt:lpstr>4. DERMATAN SULPHATE:-</vt:lpstr>
      <vt:lpstr>MUCOPOLYSACCHARIDES</vt:lpstr>
      <vt:lpstr>GLYCOPROTEINS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MUCOPOLYSACCHARIDES:-</dc:title>
  <dc:creator>user_2</dc:creator>
  <cp:lastModifiedBy>user_2</cp:lastModifiedBy>
  <cp:revision>7</cp:revision>
  <dcterms:created xsi:type="dcterms:W3CDTF">2013-11-21T05:40:27Z</dcterms:created>
  <dcterms:modified xsi:type="dcterms:W3CDTF">2014-03-12T11:08:40Z</dcterms:modified>
</cp:coreProperties>
</file>