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6" r:id="rId12"/>
    <p:sldId id="283" r:id="rId13"/>
    <p:sldId id="302" r:id="rId14"/>
    <p:sldId id="303" r:id="rId15"/>
    <p:sldId id="267" r:id="rId16"/>
    <p:sldId id="300" r:id="rId17"/>
    <p:sldId id="301" r:id="rId18"/>
    <p:sldId id="304" r:id="rId19"/>
    <p:sldId id="268" r:id="rId20"/>
    <p:sldId id="269" r:id="rId21"/>
    <p:sldId id="270" r:id="rId22"/>
    <p:sldId id="271" r:id="rId23"/>
    <p:sldId id="272" r:id="rId24"/>
    <p:sldId id="273" r:id="rId25"/>
    <p:sldId id="298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85" r:id="rId37"/>
    <p:sldId id="286" r:id="rId38"/>
    <p:sldId id="297" r:id="rId39"/>
    <p:sldId id="2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8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86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5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5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4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0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1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3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2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3D02AD-C2D5-42E5-B759-F3CC456C0A2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D3DB2A-EB3F-4910-B308-13573E19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8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PULMONARY CIRCULATION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-BY DR </a:t>
            </a:r>
            <a:r>
              <a:rPr lang="en-US" dirty="0" err="1" smtClean="0"/>
              <a:t>Arti</a:t>
            </a:r>
            <a:r>
              <a:rPr lang="en-US" smtClean="0"/>
              <a:t> Shah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 OF LOW PULMONARY CAPILLARY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 if the capillary pressure rises above 25 mm Hg </a:t>
            </a:r>
          </a:p>
          <a:p>
            <a:r>
              <a:rPr lang="en-US" dirty="0" smtClean="0"/>
              <a:t>Fluid escapes into the interstitial spaces</a:t>
            </a:r>
          </a:p>
          <a:p>
            <a:r>
              <a:rPr lang="en-US" dirty="0" smtClean="0"/>
              <a:t>Lead to pulmonary edema</a:t>
            </a:r>
          </a:p>
          <a:p>
            <a:r>
              <a:rPr lang="en-US" dirty="0" smtClean="0"/>
              <a:t>Condition raising this pressure</a:t>
            </a:r>
          </a:p>
          <a:p>
            <a:pPr lvl="1"/>
            <a:r>
              <a:rPr lang="en-US" dirty="0" smtClean="0"/>
              <a:t>Exercise at high altitude </a:t>
            </a:r>
          </a:p>
          <a:p>
            <a:pPr lvl="1"/>
            <a:r>
              <a:rPr lang="en-US" dirty="0" smtClean="0"/>
              <a:t> Left heart failure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Mitral Stenosis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Pulmonary Fibrosis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OEDEMA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It is a condition in which fluid accumulates in the lungs.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OR</a:t>
            </a:r>
            <a:endParaRPr lang="en-US" dirty="0"/>
          </a:p>
          <a:p>
            <a:r>
              <a:rPr lang="en-US" dirty="0"/>
              <a:t>It is the effusion of fluid into the alveoli and the interstitial </a:t>
            </a:r>
            <a:r>
              <a:rPr lang="en-US" dirty="0" smtClean="0"/>
              <a:t>spaces of </a:t>
            </a:r>
            <a:r>
              <a:rPr lang="en-US" dirty="0"/>
              <a:t>the lungs.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04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OEDEMA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 </a:t>
            </a:r>
            <a:r>
              <a:rPr lang="en-US" dirty="0"/>
              <a:t>due to increase capillary </a:t>
            </a:r>
            <a:r>
              <a:rPr lang="en-US" dirty="0" smtClean="0"/>
              <a:t>filtration from </a:t>
            </a:r>
            <a:r>
              <a:rPr lang="en-US" dirty="0"/>
              <a:t>pulmonary capillary.</a:t>
            </a:r>
          </a:p>
          <a:p>
            <a:r>
              <a:rPr lang="en-US" b="1" dirty="0" smtClean="0"/>
              <a:t>Conditions </a:t>
            </a:r>
            <a:r>
              <a:rPr lang="en-US" dirty="0"/>
              <a:t>–</a:t>
            </a:r>
          </a:p>
          <a:p>
            <a:r>
              <a:rPr lang="en-US" dirty="0" smtClean="0"/>
              <a:t>       Increase </a:t>
            </a:r>
            <a:r>
              <a:rPr lang="en-US" dirty="0"/>
              <a:t>capillary hydrostatic pressure from 7 </a:t>
            </a:r>
            <a:r>
              <a:rPr lang="en-US" dirty="0" smtClean="0"/>
              <a:t>mm Hg </a:t>
            </a:r>
            <a:r>
              <a:rPr lang="en-US" dirty="0"/>
              <a:t>to 28 mm </a:t>
            </a:r>
            <a:r>
              <a:rPr lang="en-US" dirty="0" smtClean="0"/>
              <a:t>     Hg </a:t>
            </a:r>
            <a:r>
              <a:rPr lang="en-US" dirty="0"/>
              <a:t>(safety factor of 21 mm Hg)</a:t>
            </a:r>
          </a:p>
          <a:p>
            <a:r>
              <a:rPr lang="en-US" dirty="0" smtClean="0"/>
              <a:t>       Capillary </a:t>
            </a:r>
            <a:r>
              <a:rPr lang="en-US" dirty="0"/>
              <a:t>permeability increase – due to </a:t>
            </a:r>
            <a:r>
              <a:rPr lang="en-US" dirty="0" smtClean="0"/>
              <a:t>infection, irritant </a:t>
            </a:r>
            <a:r>
              <a:rPr lang="en-US" dirty="0"/>
              <a:t>gases.</a:t>
            </a:r>
          </a:p>
          <a:p>
            <a:r>
              <a:rPr lang="en-US" dirty="0" smtClean="0"/>
              <a:t>        Acute </a:t>
            </a:r>
            <a:r>
              <a:rPr lang="en-US" dirty="0"/>
              <a:t>left heart failure – increase in </a:t>
            </a:r>
            <a:r>
              <a:rPr lang="en-US" dirty="0" smtClean="0"/>
              <a:t>capillary pressure </a:t>
            </a:r>
            <a:r>
              <a:rPr lang="en-US" dirty="0"/>
              <a:t>to 50 mm Hg.</a:t>
            </a:r>
          </a:p>
        </p:txBody>
      </p:sp>
    </p:spTree>
    <p:extLst>
      <p:ext uri="{BB962C8B-B14F-4D97-AF65-F5344CB8AC3E}">
        <p14:creationId xmlns:p14="http://schemas.microsoft.com/office/powerpoint/2010/main" val="25296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THROMBOEMBOLISM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of thrombus into pulmonary artery</a:t>
            </a:r>
          </a:p>
          <a:p>
            <a:r>
              <a:rPr lang="en-US" dirty="0" smtClean="0"/>
              <a:t>Most common source-pelvic veins</a:t>
            </a:r>
          </a:p>
          <a:p>
            <a:r>
              <a:rPr lang="en-US" dirty="0" smtClean="0"/>
              <a:t>Triad of –Hemoptysis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- Shortness of breath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-chest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TESTS FOR PULMONARY THROMBOEMBOLISM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 TEST-   D-dimer –increased in PTE</a:t>
            </a:r>
          </a:p>
          <a:p>
            <a:r>
              <a:rPr lang="en-US" dirty="0" smtClean="0"/>
              <a:t>IOC – CT pulmonary Angiography</a:t>
            </a:r>
          </a:p>
          <a:p>
            <a:r>
              <a:rPr lang="en-US" dirty="0" smtClean="0"/>
              <a:t>GOLD STANDARD – Invasive pulmonary arteriography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WEDGE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Estimate left atrial pressure</a:t>
            </a:r>
          </a:p>
          <a:p>
            <a:r>
              <a:rPr lang="en-US" dirty="0" smtClean="0"/>
              <a:t>Measured by passing a catheter through right ventricle ,pulmonary artery up to the smallest branch of pulmonary artery</a:t>
            </a:r>
          </a:p>
          <a:p>
            <a:r>
              <a:rPr lang="en-US" dirty="0" smtClean="0"/>
              <a:t>Used to study left atrial pressure in patients of CCF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8448" y="2641450"/>
            <a:ext cx="2284603" cy="31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pulmonary arterial pressure if &gt;25 mm Hg at rest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&gt;30mm Hg with exercise</a:t>
            </a:r>
          </a:p>
          <a:p>
            <a:r>
              <a:rPr lang="en-US" dirty="0" smtClean="0"/>
              <a:t>Pulmonary vascular resistance &gt;3 woods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PULMONARY HYPERTENSION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 CAPILLARY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MPAP &gt;25 mm Hg</a:t>
            </a:r>
          </a:p>
          <a:p>
            <a:r>
              <a:rPr lang="en-US" dirty="0" smtClean="0"/>
              <a:t>PCWP &lt;15 mm Hg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POST CAPILLARY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MPAP &gt;25 mm Hg</a:t>
            </a:r>
            <a:endParaRPr lang="en-US" dirty="0"/>
          </a:p>
          <a:p>
            <a:r>
              <a:rPr lang="en-US" dirty="0" smtClean="0"/>
              <a:t>PCWP &gt;15 mm 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TESTS FOR MEASURMENT OF PULMONARY ARTERIAL PRESSURES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 STANDARD INVESTIGATION – Right heart catheterization &amp; direct measurement of pressure from pulmonary artery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BLOOD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vessels contains-600ml ;its capacitance vary from 200-900 ml</a:t>
            </a:r>
          </a:p>
          <a:p>
            <a:r>
              <a:rPr lang="en-US" dirty="0" smtClean="0"/>
              <a:t>Pulmonary blood volume decreases during standing &amp; during hemorrhage to compensate, so acts as a reservoir.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FUNCTIONAL ANATOMY</a:t>
            </a:r>
          </a:p>
          <a:p>
            <a:r>
              <a:rPr lang="en-US" dirty="0" smtClean="0"/>
              <a:t>CHARACTERISTIC FEATURES</a:t>
            </a:r>
          </a:p>
          <a:p>
            <a:r>
              <a:rPr lang="en-US" dirty="0" smtClean="0"/>
              <a:t>PRESSURES IN PULMONARY SYSTEM</a:t>
            </a:r>
          </a:p>
          <a:p>
            <a:r>
              <a:rPr lang="en-US" dirty="0" smtClean="0"/>
              <a:t>APPLIED ASPECTS</a:t>
            </a:r>
          </a:p>
          <a:p>
            <a:r>
              <a:rPr lang="en-US" dirty="0" smtClean="0"/>
              <a:t>PHYSIOLOGY OF PULMONARY CIRCULATION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REGULATION OF PULMONARY BLOOD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Pulmonary blood flow nearly equal to cardiac output</a:t>
            </a:r>
          </a:p>
          <a:p>
            <a:r>
              <a:rPr lang="en-US" dirty="0" smtClean="0"/>
              <a:t>Blood flow through lung depend on-</a:t>
            </a:r>
          </a:p>
          <a:p>
            <a:pPr lvl="1"/>
            <a:r>
              <a:rPr lang="en-US" dirty="0" smtClean="0"/>
              <a:t> Relationship between pressures of pulmonary artery, pulmonary           vein &amp; alveolar artery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8539" y="2560638"/>
            <a:ext cx="450442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GRAVITY ON REGIONAL PULMONARY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supine position mean arterial pressure is same all over lung so all regions equally perfused</a:t>
            </a:r>
          </a:p>
          <a:p>
            <a:r>
              <a:rPr lang="en-US" dirty="0" smtClean="0"/>
              <a:t>In erect position gravity affects due to hydrostatic pressure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GRAVITY ON REGIONAL PULMONARY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 reference plane is at the level of right atrium </a:t>
            </a:r>
          </a:p>
          <a:p>
            <a:r>
              <a:rPr lang="en-US" dirty="0" smtClean="0"/>
              <a:t>So pulmonary arterial pressure</a:t>
            </a:r>
          </a:p>
          <a:p>
            <a:r>
              <a:rPr lang="en-US" dirty="0"/>
              <a:t> </a:t>
            </a:r>
            <a:r>
              <a:rPr lang="en-US" dirty="0" smtClean="0"/>
              <a:t>    In middle of lung-is 15mm Hg</a:t>
            </a:r>
          </a:p>
          <a:p>
            <a:r>
              <a:rPr lang="en-US" dirty="0"/>
              <a:t> </a:t>
            </a:r>
            <a:r>
              <a:rPr lang="en-US" dirty="0" smtClean="0"/>
              <a:t>    At apex -4 mm Hg</a:t>
            </a:r>
          </a:p>
          <a:p>
            <a:r>
              <a:rPr lang="en-US" dirty="0"/>
              <a:t> </a:t>
            </a:r>
            <a:r>
              <a:rPr lang="en-US" dirty="0" smtClean="0"/>
              <a:t>    at the base -26 mm 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PERFUSION ZONES OF 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161729" cy="33101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Depending on relationship between alveolar pressure(PA) ,pulmonary arterial pressure(Pa)&amp; pulmonary venous pressure(</a:t>
            </a:r>
            <a:r>
              <a:rPr lang="en-US" dirty="0" err="1" smtClean="0"/>
              <a:t>Pv</a:t>
            </a:r>
            <a:r>
              <a:rPr lang="en-US" dirty="0" smtClean="0"/>
              <a:t>)</a:t>
            </a:r>
          </a:p>
          <a:p>
            <a:r>
              <a:rPr lang="en-US" dirty="0" smtClean="0"/>
              <a:t>3 zones</a:t>
            </a:r>
          </a:p>
          <a:p>
            <a:r>
              <a:rPr lang="en-US" dirty="0"/>
              <a:t> </a:t>
            </a:r>
            <a:r>
              <a:rPr lang="en-US" dirty="0" smtClean="0"/>
              <a:t>    Zone 1 –area of zero flow(Pa&lt;</a:t>
            </a:r>
            <a:r>
              <a:rPr lang="en-US" dirty="0" err="1" smtClean="0"/>
              <a:t>Pv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 Does not exist in normal lung</a:t>
            </a:r>
          </a:p>
          <a:p>
            <a:r>
              <a:rPr lang="en-US" dirty="0"/>
              <a:t> </a:t>
            </a:r>
            <a:r>
              <a:rPr lang="en-US" dirty="0" smtClean="0"/>
              <a:t>             In hypovolemic shock , pulmonary embolism</a:t>
            </a:r>
          </a:p>
          <a:p>
            <a:r>
              <a:rPr lang="en-US" dirty="0" smtClean="0"/>
              <a:t>              </a:t>
            </a:r>
            <a:r>
              <a:rPr lang="en-US" dirty="0"/>
              <a:t>Occurs when </a:t>
            </a:r>
            <a:r>
              <a:rPr lang="en-US" dirty="0" smtClean="0"/>
              <a:t>Pulmonary arterial </a:t>
            </a:r>
            <a:r>
              <a:rPr lang="en-US" dirty="0"/>
              <a:t>pressure becomes less </a:t>
            </a:r>
            <a:r>
              <a:rPr lang="en-US" dirty="0" smtClean="0"/>
              <a:t>than alveolar </a:t>
            </a:r>
            <a:r>
              <a:rPr lang="en-US" dirty="0"/>
              <a:t>pressure</a:t>
            </a:r>
          </a:p>
          <a:p>
            <a:r>
              <a:rPr lang="en-US" dirty="0" smtClean="0"/>
              <a:t>               </a:t>
            </a:r>
            <a:r>
              <a:rPr lang="en-US" dirty="0"/>
              <a:t>Pulmonary capillaries become collapsed</a:t>
            </a:r>
          </a:p>
          <a:p>
            <a:r>
              <a:rPr lang="en-US" dirty="0" smtClean="0"/>
              <a:t>               </a:t>
            </a:r>
            <a:r>
              <a:rPr lang="en-US" dirty="0"/>
              <a:t>Flow becomes </a:t>
            </a:r>
            <a:r>
              <a:rPr lang="en-US" dirty="0" smtClean="0"/>
              <a:t>zero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7943" y="2560638"/>
            <a:ext cx="3065613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PERFUSION ZONES OF 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Zone 2-Intermittent blood flow(Pa&gt;PA&gt;</a:t>
            </a:r>
            <a:r>
              <a:rPr lang="en-US" sz="3200" dirty="0" err="1" smtClean="0"/>
              <a:t>Pv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   Occurs during systole</a:t>
            </a:r>
          </a:p>
          <a:p>
            <a:pPr marL="914400" lvl="2" indent="0">
              <a:buNone/>
            </a:pPr>
            <a:r>
              <a:rPr lang="en-US" sz="2800" dirty="0" smtClean="0"/>
              <a:t> Blood flow is determined by arterial alveolar pressure gradient not </a:t>
            </a:r>
            <a:r>
              <a:rPr lang="en-US" sz="2800" dirty="0" err="1" smtClean="0"/>
              <a:t>arteriovenous</a:t>
            </a:r>
            <a:r>
              <a:rPr lang="en-US" sz="2800" dirty="0" smtClean="0"/>
              <a:t> gradient so called Waterfall Effect</a:t>
            </a:r>
          </a:p>
        </p:txBody>
      </p:sp>
    </p:spTree>
    <p:extLst>
      <p:ext uri="{BB962C8B-B14F-4D97-AF65-F5344CB8AC3E}">
        <p14:creationId xmlns:p14="http://schemas.microsoft.com/office/powerpoint/2010/main" val="1019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PERFUSION ZONES OF 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Zone 3  In normal lungs this zone occurs from apex to hilum of the lungs</a:t>
            </a:r>
          </a:p>
          <a:p>
            <a:pPr lvl="1"/>
            <a:r>
              <a:rPr lang="en-US" sz="2800" dirty="0" smtClean="0"/>
              <a:t>Continuous </a:t>
            </a:r>
            <a:r>
              <a:rPr lang="en-US" sz="2800" dirty="0"/>
              <a:t>high blood flow(Pa&gt;</a:t>
            </a:r>
            <a:r>
              <a:rPr lang="en-US" sz="2800" dirty="0" err="1"/>
              <a:t>Pv</a:t>
            </a:r>
            <a:r>
              <a:rPr lang="en-US" sz="2800" dirty="0"/>
              <a:t>&gt;PA)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Generally occurs near bottom of the lung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GRAVITY ON ALVEOLAR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supine position –alveolar ventilation evenly distributed</a:t>
            </a:r>
          </a:p>
          <a:p>
            <a:r>
              <a:rPr lang="en-US" dirty="0" smtClean="0"/>
              <a:t>In upright Position-</a:t>
            </a:r>
          </a:p>
          <a:p>
            <a:r>
              <a:rPr lang="en-US" dirty="0"/>
              <a:t> </a:t>
            </a:r>
            <a:r>
              <a:rPr lang="en-US" dirty="0" smtClean="0"/>
              <a:t>    Alveolar pressure is zero throughout lung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/>
              <a:t>Intrapleural</a:t>
            </a:r>
            <a:r>
              <a:rPr lang="en-US" dirty="0"/>
              <a:t> pressure – at apex -10 mmHg &amp; at base -</a:t>
            </a:r>
            <a:r>
              <a:rPr lang="en-US" dirty="0" smtClean="0"/>
              <a:t>2.5 mm </a:t>
            </a:r>
            <a:r>
              <a:rPr lang="en-US" dirty="0"/>
              <a:t>Hg.</a:t>
            </a:r>
          </a:p>
          <a:p>
            <a:r>
              <a:rPr lang="en-US" dirty="0"/>
              <a:t> </a:t>
            </a:r>
            <a:r>
              <a:rPr lang="en-US" dirty="0" smtClean="0"/>
              <a:t>   So </a:t>
            </a:r>
            <a:r>
              <a:rPr lang="en-US" dirty="0" err="1"/>
              <a:t>transpulmonary</a:t>
            </a:r>
            <a:r>
              <a:rPr lang="en-US" dirty="0"/>
              <a:t> pressure -</a:t>
            </a:r>
            <a:r>
              <a:rPr lang="en-US" dirty="0" smtClean="0"/>
              <a:t>10 mm Hg </a:t>
            </a:r>
            <a:r>
              <a:rPr lang="en-US" dirty="0"/>
              <a:t>&amp; -</a:t>
            </a:r>
            <a:r>
              <a:rPr lang="en-US" dirty="0" smtClean="0"/>
              <a:t>2.5  mm Hg </a:t>
            </a:r>
            <a:r>
              <a:rPr lang="en-US" dirty="0"/>
              <a:t>at apex &amp; </a:t>
            </a:r>
            <a:r>
              <a:rPr lang="en-US" dirty="0" smtClean="0"/>
              <a:t>base respectively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So </a:t>
            </a:r>
            <a:r>
              <a:rPr lang="en-US" dirty="0"/>
              <a:t>linear reduction in regional alveolar ventilation from</a:t>
            </a:r>
          </a:p>
          <a:p>
            <a:pPr marL="0" indent="0">
              <a:buNone/>
            </a:pPr>
            <a:r>
              <a:rPr lang="en-US" dirty="0" smtClean="0"/>
              <a:t>        base </a:t>
            </a:r>
            <a:r>
              <a:rPr lang="en-US" dirty="0"/>
              <a:t>to apex.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dirty="0" smtClean="0"/>
              <a:t>arterial oxygenation in unilateral lung diseases </a:t>
            </a:r>
            <a:r>
              <a:rPr lang="en-US" dirty="0"/>
              <a:t>is </a:t>
            </a:r>
            <a:r>
              <a:rPr lang="en-US" dirty="0" smtClean="0"/>
              <a:t>improved by </a:t>
            </a:r>
            <a:r>
              <a:rPr lang="en-US" dirty="0"/>
              <a:t>keeping good </a:t>
            </a:r>
            <a:r>
              <a:rPr lang="en-US" dirty="0" smtClean="0"/>
              <a:t>lung in </a:t>
            </a:r>
            <a:r>
              <a:rPr lang="en-US" b="1" dirty="0" smtClean="0"/>
              <a:t>Dependent Position</a:t>
            </a:r>
            <a:r>
              <a:rPr lang="en-US" b="1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Opposite is done </a:t>
            </a:r>
            <a:r>
              <a:rPr lang="en-US" dirty="0" smtClean="0"/>
              <a:t>in INFANTS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ALVEOLAR VENTILATION:PERFUSION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Ratio of </a:t>
            </a:r>
            <a:r>
              <a:rPr lang="en-US" dirty="0" smtClean="0"/>
              <a:t>alveolar ventilation </a:t>
            </a:r>
            <a:r>
              <a:rPr lang="en-US" dirty="0"/>
              <a:t>per </a:t>
            </a:r>
            <a:r>
              <a:rPr lang="en-US" dirty="0" smtClean="0"/>
              <a:t>minute to </a:t>
            </a:r>
            <a:r>
              <a:rPr lang="en-US" dirty="0"/>
              <a:t>quantity of </a:t>
            </a:r>
            <a:r>
              <a:rPr lang="en-US" dirty="0" smtClean="0"/>
              <a:t>blood flow </a:t>
            </a:r>
            <a:r>
              <a:rPr lang="en-US" dirty="0"/>
              <a:t>to alveoli </a:t>
            </a:r>
            <a:r>
              <a:rPr lang="en-US" dirty="0" smtClean="0"/>
              <a:t>per min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b="1" dirty="0"/>
              <a:t>VA/Q = 4.2/5 = </a:t>
            </a:r>
            <a:r>
              <a:rPr lang="en-US" b="1" dirty="0" smtClean="0"/>
              <a:t>0.84- 0.9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1634" y="3157122"/>
            <a:ext cx="1958232" cy="21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Linear Reduction </a:t>
            </a:r>
            <a:r>
              <a:rPr lang="en-US" dirty="0"/>
              <a:t>of blood flow </a:t>
            </a:r>
            <a:r>
              <a:rPr lang="en-US" dirty="0" smtClean="0"/>
              <a:t>and alveolar </a:t>
            </a:r>
            <a:r>
              <a:rPr lang="en-US" dirty="0"/>
              <a:t>ventilation from base </a:t>
            </a:r>
            <a:r>
              <a:rPr lang="en-US" dirty="0" smtClean="0"/>
              <a:t>to apex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But gravity affects perfusion </a:t>
            </a:r>
            <a:r>
              <a:rPr lang="en-US" dirty="0" smtClean="0"/>
              <a:t>more than </a:t>
            </a:r>
            <a:r>
              <a:rPr lang="en-US" dirty="0"/>
              <a:t>ventilation.</a:t>
            </a:r>
          </a:p>
          <a:p>
            <a:r>
              <a:rPr lang="en-US" dirty="0" smtClean="0"/>
              <a:t> </a:t>
            </a:r>
            <a:r>
              <a:rPr lang="en-US" dirty="0"/>
              <a:t>So as we go up from middle </a:t>
            </a:r>
            <a:r>
              <a:rPr lang="en-US" dirty="0" smtClean="0"/>
              <a:t>VA/Q goes </a:t>
            </a:r>
            <a:r>
              <a:rPr lang="en-US" dirty="0"/>
              <a:t>on increasing , about 3 at apex.</a:t>
            </a:r>
          </a:p>
          <a:p>
            <a:r>
              <a:rPr lang="en-US" dirty="0" smtClean="0"/>
              <a:t> </a:t>
            </a:r>
            <a:r>
              <a:rPr lang="en-US" dirty="0"/>
              <a:t>At the base it is over perfused </a:t>
            </a:r>
            <a:r>
              <a:rPr lang="en-US" dirty="0" smtClean="0"/>
              <a:t>than over </a:t>
            </a:r>
            <a:r>
              <a:rPr lang="en-US" dirty="0"/>
              <a:t>ventilated so at the base is 0.6</a:t>
            </a:r>
          </a:p>
        </p:txBody>
      </p:sp>
    </p:spTree>
    <p:extLst>
      <p:ext uri="{BB962C8B-B14F-4D97-AF65-F5344CB8AC3E}">
        <p14:creationId xmlns:p14="http://schemas.microsoft.com/office/powerpoint/2010/main" val="552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Pulmonary Trunk</a:t>
            </a:r>
          </a:p>
          <a:p>
            <a:r>
              <a:rPr lang="en-US" dirty="0" smtClean="0"/>
              <a:t>Right &amp; left pulmonary artery</a:t>
            </a:r>
          </a:p>
          <a:p>
            <a:r>
              <a:rPr lang="en-US" dirty="0" smtClean="0"/>
              <a:t>Right &amp; Left Lungs</a:t>
            </a:r>
          </a:p>
          <a:p>
            <a:r>
              <a:rPr lang="en-US" dirty="0" smtClean="0"/>
              <a:t>Capillaries lining of alveoli</a:t>
            </a:r>
          </a:p>
          <a:p>
            <a:r>
              <a:rPr lang="en-US" dirty="0" smtClean="0"/>
              <a:t>Blood get oxygenated &amp;return back via Pulmonary veins to left atrium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4221" y="2560320"/>
            <a:ext cx="4444309" cy="3309937"/>
          </a:xfrm>
          <a:prstGeom prst="rect">
            <a:avLst/>
          </a:prstGeom>
        </p:spPr>
      </p:pic>
      <p:sp>
        <p:nvSpPr>
          <p:cNvPr id="4" name="AutoShape 2" descr="Flow chart of systemic and pulmonary circulation - Brainly.in"/>
          <p:cNvSpPr>
            <a:spLocks noChangeAspect="1" noChangeArrowheads="1"/>
          </p:cNvSpPr>
          <p:nvPr/>
        </p:nvSpPr>
        <p:spPr bwMode="auto">
          <a:xfrm>
            <a:off x="191201" y="-144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ALTERATION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Causes of altered alveolar ventilation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Bronchial </a:t>
            </a:r>
            <a:r>
              <a:rPr lang="en-US" dirty="0"/>
              <a:t>asthma</a:t>
            </a:r>
          </a:p>
          <a:p>
            <a:r>
              <a:rPr lang="en-US" dirty="0" smtClean="0"/>
              <a:t>Emphysema</a:t>
            </a:r>
            <a:endParaRPr lang="en-US" dirty="0"/>
          </a:p>
          <a:p>
            <a:r>
              <a:rPr lang="en-US" dirty="0" smtClean="0"/>
              <a:t>Pulmonary </a:t>
            </a:r>
            <a:r>
              <a:rPr lang="en-US" dirty="0"/>
              <a:t>fibrosis</a:t>
            </a:r>
          </a:p>
          <a:p>
            <a:r>
              <a:rPr lang="en-US" dirty="0" smtClean="0"/>
              <a:t>Pneumothorax</a:t>
            </a:r>
            <a:endParaRPr lang="en-US" dirty="0"/>
          </a:p>
          <a:p>
            <a:r>
              <a:rPr lang="en-US" dirty="0" smtClean="0"/>
              <a:t>Congestive </a:t>
            </a:r>
            <a:r>
              <a:rPr lang="en-US" dirty="0"/>
              <a:t>heart failure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Causes of altered pulmonary perfusion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Anatomical </a:t>
            </a:r>
            <a:r>
              <a:rPr lang="en-US" dirty="0"/>
              <a:t>shunts</a:t>
            </a:r>
          </a:p>
          <a:p>
            <a:r>
              <a:rPr lang="en-US" dirty="0" smtClean="0"/>
              <a:t>Pulmonary </a:t>
            </a:r>
            <a:r>
              <a:rPr lang="en-US" dirty="0"/>
              <a:t>embolism</a:t>
            </a:r>
          </a:p>
          <a:p>
            <a:r>
              <a:rPr lang="en-US" dirty="0" smtClean="0"/>
              <a:t>Decrease </a:t>
            </a:r>
            <a:r>
              <a:rPr lang="en-US" dirty="0"/>
              <a:t>in </a:t>
            </a:r>
            <a:r>
              <a:rPr lang="en-US" dirty="0" smtClean="0"/>
              <a:t>pulmonary vascular </a:t>
            </a:r>
            <a:r>
              <a:rPr lang="en-US" dirty="0"/>
              <a:t>bed </a:t>
            </a:r>
            <a:r>
              <a:rPr lang="en-US" dirty="0" smtClean="0"/>
              <a:t>in emphysema</a:t>
            </a:r>
            <a:endParaRPr lang="en-US" dirty="0"/>
          </a:p>
          <a:p>
            <a:r>
              <a:rPr lang="en-US" dirty="0" smtClean="0"/>
              <a:t>Increase pulmonary resistance </a:t>
            </a:r>
            <a:r>
              <a:rPr lang="en-US" dirty="0"/>
              <a:t>in </a:t>
            </a:r>
            <a:r>
              <a:rPr lang="en-US" dirty="0" smtClean="0"/>
              <a:t>pulmonary fibrosis</a:t>
            </a:r>
            <a:r>
              <a:rPr lang="en-US" dirty="0"/>
              <a:t>, </a:t>
            </a:r>
            <a:r>
              <a:rPr lang="en-US" dirty="0" smtClean="0"/>
              <a:t>Pneumothorax, CHF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ALTERATION IN VA/Q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Normal VA/Q ratio </a:t>
            </a:r>
            <a:r>
              <a:rPr lang="en-US" dirty="0"/>
              <a:t>–both normal </a:t>
            </a:r>
            <a:r>
              <a:rPr lang="en-US" dirty="0" smtClean="0"/>
              <a:t>alveolar </a:t>
            </a:r>
            <a:r>
              <a:rPr lang="pl-PL" dirty="0" smtClean="0"/>
              <a:t>pO2 </a:t>
            </a:r>
            <a:r>
              <a:rPr lang="pl-PL" dirty="0"/>
              <a:t>= 104 mmHg, pCO2 =40 mmHg.</a:t>
            </a:r>
          </a:p>
          <a:p>
            <a:r>
              <a:rPr lang="en-US" b="1" dirty="0" smtClean="0"/>
              <a:t>Increased </a:t>
            </a:r>
            <a:r>
              <a:rPr lang="en-US" b="1" dirty="0"/>
              <a:t>VA/Q ratio</a:t>
            </a:r>
            <a:r>
              <a:rPr lang="en-US" dirty="0"/>
              <a:t>. – alveolar dead </a:t>
            </a:r>
            <a:r>
              <a:rPr lang="en-US" dirty="0" smtClean="0"/>
              <a:t>space air</a:t>
            </a:r>
            <a:r>
              <a:rPr lang="en-US" dirty="0"/>
              <a:t>, VA/Q = infinity, pO2 = 149 mmHg, </a:t>
            </a:r>
            <a:r>
              <a:rPr lang="en-US" dirty="0" smtClean="0"/>
              <a:t>Pco2 = </a:t>
            </a:r>
            <a:r>
              <a:rPr lang="en-US" dirty="0"/>
              <a:t>0 mmHg.</a:t>
            </a:r>
          </a:p>
          <a:p>
            <a:r>
              <a:rPr lang="en-US" b="1" dirty="0" smtClean="0"/>
              <a:t>Decreased </a:t>
            </a:r>
            <a:r>
              <a:rPr lang="en-US" b="1" dirty="0"/>
              <a:t>VA/Q ratio</a:t>
            </a:r>
            <a:r>
              <a:rPr lang="en-US" dirty="0"/>
              <a:t>, pO2 = 40 </a:t>
            </a:r>
            <a:r>
              <a:rPr lang="en-US" dirty="0" smtClean="0"/>
              <a:t>mmHg, pCO2 </a:t>
            </a:r>
            <a:r>
              <a:rPr lang="en-US" dirty="0"/>
              <a:t>= 45 mmHg.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EXERCISE ON REGIONAL PULMONARY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During exercise blood </a:t>
            </a:r>
            <a:r>
              <a:rPr lang="en-US" dirty="0" smtClean="0"/>
              <a:t>flow increases </a:t>
            </a:r>
            <a:r>
              <a:rPr lang="en-US" dirty="0"/>
              <a:t>in all regions </a:t>
            </a:r>
            <a:r>
              <a:rPr lang="en-US" dirty="0" smtClean="0"/>
              <a:t>of blood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Near base increased by </a:t>
            </a:r>
            <a:r>
              <a:rPr lang="en-US" dirty="0" smtClean="0"/>
              <a:t>2-3 time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Near apex increased by </a:t>
            </a:r>
            <a:r>
              <a:rPr lang="en-US" dirty="0" smtClean="0"/>
              <a:t>8 times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occurs due to</a:t>
            </a:r>
          </a:p>
          <a:p>
            <a:r>
              <a:rPr lang="en-US" dirty="0" smtClean="0"/>
              <a:t>      </a:t>
            </a:r>
            <a:r>
              <a:rPr lang="en-US" dirty="0"/>
              <a:t>Recruitment of capillaries.</a:t>
            </a:r>
          </a:p>
          <a:p>
            <a:r>
              <a:rPr lang="en-US" dirty="0" smtClean="0"/>
              <a:t>      </a:t>
            </a:r>
            <a:r>
              <a:rPr lang="en-US" dirty="0"/>
              <a:t>Distension of capillaries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whole lung becomes zone 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Ability of lungs to accommodate large blood serve two purpose</a:t>
            </a:r>
          </a:p>
          <a:p>
            <a:pPr marL="0" indent="0">
              <a:buNone/>
            </a:pPr>
            <a:r>
              <a:rPr lang="en-US" dirty="0"/>
              <a:t>• Reduces </a:t>
            </a:r>
            <a:r>
              <a:rPr lang="en-US" dirty="0" err="1"/>
              <a:t>Rt</a:t>
            </a:r>
            <a:r>
              <a:rPr lang="en-US" dirty="0"/>
              <a:t> heart work and prevents pulmonary edema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7975" y="2438010"/>
            <a:ext cx="3635665" cy="34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CAPILLARY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Pulmonary transit time </a:t>
            </a:r>
            <a:r>
              <a:rPr lang="en-US" dirty="0"/>
              <a:t>– mean transit </a:t>
            </a:r>
            <a:r>
              <a:rPr lang="en-US" dirty="0" smtClean="0"/>
              <a:t>time in </a:t>
            </a:r>
            <a:r>
              <a:rPr lang="en-US" dirty="0"/>
              <a:t>pulmonary circulation from </a:t>
            </a:r>
            <a:r>
              <a:rPr lang="en-US" dirty="0" smtClean="0"/>
              <a:t>pulmonary valves </a:t>
            </a:r>
            <a:r>
              <a:rPr lang="en-US" dirty="0"/>
              <a:t>to left atrium – 4 sec.</a:t>
            </a:r>
          </a:p>
          <a:p>
            <a:r>
              <a:rPr lang="en-US" dirty="0" smtClean="0"/>
              <a:t> </a:t>
            </a:r>
            <a:r>
              <a:rPr lang="en-US" dirty="0"/>
              <a:t>Capillary transit time for RBC is </a:t>
            </a:r>
            <a:r>
              <a:rPr lang="en-US" b="1" dirty="0"/>
              <a:t>0.8 sec </a:t>
            </a:r>
            <a:r>
              <a:rPr lang="en-US" dirty="0" smtClean="0"/>
              <a:t>at rest </a:t>
            </a:r>
            <a:r>
              <a:rPr lang="en-US" dirty="0"/>
              <a:t>and </a:t>
            </a:r>
            <a:r>
              <a:rPr lang="en-US" b="1" dirty="0"/>
              <a:t>0.3 sec </a:t>
            </a:r>
            <a:r>
              <a:rPr lang="en-US" dirty="0"/>
              <a:t>during exercise.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 FILTERATION PRESSURE AT PULMONARY CAPILLARY =1 MM HG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Starling’s </a:t>
            </a:r>
            <a:r>
              <a:rPr lang="en-US" b="1" dirty="0"/>
              <a:t>forces at capillary </a:t>
            </a:r>
            <a:r>
              <a:rPr lang="en-US" b="1" dirty="0" smtClean="0"/>
              <a:t>membrane are</a:t>
            </a:r>
            <a:endParaRPr lang="en-US" b="1" dirty="0"/>
          </a:p>
          <a:p>
            <a:r>
              <a:rPr lang="en-US" b="1" dirty="0" smtClean="0"/>
              <a:t>Outward </a:t>
            </a:r>
            <a:r>
              <a:rPr lang="en-US" b="1" dirty="0"/>
              <a:t>forces (29 mm Hg)</a:t>
            </a:r>
          </a:p>
          <a:p>
            <a:r>
              <a:rPr lang="en-US" dirty="0"/>
              <a:t> </a:t>
            </a:r>
            <a:r>
              <a:rPr lang="en-US" dirty="0" smtClean="0"/>
              <a:t>    Interstitial </a:t>
            </a:r>
            <a:r>
              <a:rPr lang="en-US" dirty="0"/>
              <a:t>oncotic pressure – 14 mmHg</a:t>
            </a:r>
          </a:p>
          <a:p>
            <a:r>
              <a:rPr lang="en-US" dirty="0"/>
              <a:t> </a:t>
            </a:r>
            <a:r>
              <a:rPr lang="en-US" dirty="0" smtClean="0"/>
              <a:t>    Interstitial </a:t>
            </a:r>
            <a:r>
              <a:rPr lang="en-US" dirty="0"/>
              <a:t>hydrostatic pressure - -8 mm Hg</a:t>
            </a:r>
          </a:p>
          <a:p>
            <a:r>
              <a:rPr lang="en-US" dirty="0"/>
              <a:t> </a:t>
            </a:r>
            <a:r>
              <a:rPr lang="en-US" dirty="0" smtClean="0"/>
              <a:t>    Capillary </a:t>
            </a:r>
            <a:r>
              <a:rPr lang="en-US" dirty="0"/>
              <a:t>Hydrostatic pressure 7 mm Hg</a:t>
            </a:r>
          </a:p>
          <a:p>
            <a:r>
              <a:rPr lang="en-US" b="1" dirty="0" smtClean="0"/>
              <a:t>Inward </a:t>
            </a:r>
            <a:r>
              <a:rPr lang="en-US" b="1" dirty="0"/>
              <a:t>forces (28 mm Hg)</a:t>
            </a:r>
          </a:p>
          <a:p>
            <a:r>
              <a:rPr lang="en-US" dirty="0"/>
              <a:t> </a:t>
            </a:r>
            <a:r>
              <a:rPr lang="en-US" dirty="0" smtClean="0"/>
              <a:t>    Plasma </a:t>
            </a:r>
            <a:r>
              <a:rPr lang="en-US" dirty="0"/>
              <a:t>oncotic pressure 28 mm Hg.</a:t>
            </a:r>
          </a:p>
        </p:txBody>
      </p:sp>
    </p:spTree>
    <p:extLst>
      <p:ext uri="{BB962C8B-B14F-4D97-AF65-F5344CB8AC3E}">
        <p14:creationId xmlns:p14="http://schemas.microsoft.com/office/powerpoint/2010/main" val="32168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Respiratory </a:t>
            </a:r>
            <a:r>
              <a:rPr lang="en-US" b="1" dirty="0"/>
              <a:t>gas exchange</a:t>
            </a:r>
          </a:p>
          <a:p>
            <a:r>
              <a:rPr lang="en-US" b="1" dirty="0" smtClean="0"/>
              <a:t>Other </a:t>
            </a:r>
            <a:r>
              <a:rPr lang="en-US" b="1" dirty="0"/>
              <a:t>functions</a:t>
            </a:r>
          </a:p>
          <a:p>
            <a:r>
              <a:rPr lang="en-US" dirty="0" smtClean="0"/>
              <a:t>      </a:t>
            </a:r>
            <a:r>
              <a:rPr lang="en-US" dirty="0"/>
              <a:t>Reservoir for left ventricle</a:t>
            </a:r>
          </a:p>
          <a:p>
            <a:r>
              <a:rPr lang="en-US" dirty="0"/>
              <a:t> </a:t>
            </a:r>
            <a:r>
              <a:rPr lang="en-US" dirty="0" smtClean="0"/>
              <a:t>     Filter </a:t>
            </a:r>
            <a:r>
              <a:rPr lang="en-US" dirty="0"/>
              <a:t>for removal of emboli &amp; other particles </a:t>
            </a:r>
            <a:r>
              <a:rPr lang="en-US" dirty="0" smtClean="0"/>
              <a:t>from blood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Removal </a:t>
            </a:r>
            <a:r>
              <a:rPr lang="en-US" dirty="0"/>
              <a:t>of fluid from alveoli.</a:t>
            </a:r>
          </a:p>
          <a:p>
            <a:r>
              <a:rPr lang="en-US" dirty="0"/>
              <a:t> </a:t>
            </a:r>
            <a:r>
              <a:rPr lang="en-US" dirty="0" smtClean="0"/>
              <a:t>     Role </a:t>
            </a:r>
            <a:r>
              <a:rPr lang="en-US" dirty="0"/>
              <a:t>in absorption of drugs.</a:t>
            </a:r>
          </a:p>
          <a:p>
            <a:r>
              <a:rPr lang="en-US" dirty="0"/>
              <a:t> </a:t>
            </a:r>
            <a:r>
              <a:rPr lang="en-US" dirty="0" smtClean="0"/>
              <a:t>     Synthesis </a:t>
            </a:r>
            <a:r>
              <a:rPr lang="en-US" dirty="0"/>
              <a:t>of Angiotensin converting enzyme.</a:t>
            </a:r>
          </a:p>
        </p:txBody>
      </p:sp>
    </p:spTree>
    <p:extLst>
      <p:ext uri="{BB962C8B-B14F-4D97-AF65-F5344CB8AC3E}">
        <p14:creationId xmlns:p14="http://schemas.microsoft.com/office/powerpoint/2010/main" val="5160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PULMONARY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Neural </a:t>
            </a:r>
            <a:r>
              <a:rPr lang="en-US" b="1" dirty="0"/>
              <a:t>control.</a:t>
            </a:r>
          </a:p>
          <a:p>
            <a:r>
              <a:rPr lang="en-US" b="1" dirty="0" smtClean="0"/>
              <a:t>Efferent </a:t>
            </a:r>
            <a:r>
              <a:rPr lang="en-US" b="1" dirty="0"/>
              <a:t>sympathetic </a:t>
            </a:r>
            <a:r>
              <a:rPr lang="en-US" b="1" dirty="0" smtClean="0"/>
              <a:t>vasoconstrictor nerves</a:t>
            </a:r>
            <a:endParaRPr lang="en-US" b="1" dirty="0"/>
          </a:p>
          <a:p>
            <a:r>
              <a:rPr lang="en-US" dirty="0" smtClean="0"/>
              <a:t>        Innervates </a:t>
            </a:r>
            <a:r>
              <a:rPr lang="en-US" dirty="0"/>
              <a:t>pulmonary blood vessels.</a:t>
            </a:r>
          </a:p>
          <a:p>
            <a:r>
              <a:rPr lang="en-US" dirty="0" smtClean="0"/>
              <a:t>        Participate </a:t>
            </a:r>
            <a:r>
              <a:rPr lang="en-US" dirty="0"/>
              <a:t>in vasomotor reflexes.</a:t>
            </a:r>
          </a:p>
          <a:p>
            <a:r>
              <a:rPr lang="en-US" b="1" dirty="0" smtClean="0"/>
              <a:t>                 Baroreceptor </a:t>
            </a:r>
            <a:r>
              <a:rPr lang="en-US" b="1" dirty="0"/>
              <a:t>stimulation </a:t>
            </a:r>
            <a:r>
              <a:rPr lang="en-US" dirty="0"/>
              <a:t>– causes </a:t>
            </a:r>
            <a:r>
              <a:rPr lang="en-US" dirty="0" smtClean="0"/>
              <a:t>reflex dilatation </a:t>
            </a:r>
            <a:r>
              <a:rPr lang="en-US" dirty="0"/>
              <a:t>of pulmonary vessels</a:t>
            </a:r>
          </a:p>
          <a:p>
            <a:r>
              <a:rPr lang="en-US" b="1" dirty="0" smtClean="0"/>
              <a:t>                 Chemoreceptor </a:t>
            </a:r>
            <a:r>
              <a:rPr lang="en-US" b="1" dirty="0"/>
              <a:t>stimulation </a:t>
            </a:r>
            <a:r>
              <a:rPr lang="en-US" dirty="0"/>
              <a:t>– causes </a:t>
            </a:r>
            <a:r>
              <a:rPr lang="en-US" dirty="0" smtClean="0"/>
              <a:t>pulmonary vasoconstriction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AFFERENT CONTROL THROUGH VAGUS IS MEDIATED THROUGH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Pulmonary baroreceptors </a:t>
            </a:r>
          </a:p>
          <a:p>
            <a:r>
              <a:rPr lang="en-US" dirty="0" smtClean="0"/>
              <a:t>Pulmonary volume receptors</a:t>
            </a:r>
          </a:p>
          <a:p>
            <a:r>
              <a:rPr lang="en-US" dirty="0" smtClean="0"/>
              <a:t>J receptors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872" y="2560638"/>
            <a:ext cx="4431756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FISHMAN’S PULMONARY DISEASES AND DISORDERS</a:t>
            </a:r>
          </a:p>
          <a:p>
            <a:r>
              <a:rPr lang="en-US" dirty="0" smtClean="0"/>
              <a:t>GUYTONS PHYSIOLOGY</a:t>
            </a:r>
          </a:p>
          <a:p>
            <a:r>
              <a:rPr lang="en-US" dirty="0" smtClean="0"/>
              <a:t>HARRISONS INTERNAL MEDICINE</a:t>
            </a:r>
          </a:p>
          <a:p>
            <a:r>
              <a:rPr lang="en-US" dirty="0" smtClean="0"/>
              <a:t>CATH LAB DIGESTS</a:t>
            </a:r>
          </a:p>
          <a:p>
            <a:r>
              <a:rPr lang="en-US" dirty="0" smtClean="0"/>
              <a:t>JOURNAL OF CARDIOVASCULAR MAGNETIC RESONANCE</a:t>
            </a:r>
          </a:p>
          <a:p>
            <a:r>
              <a:rPr lang="en-US" dirty="0" smtClean="0"/>
              <a:t>MEDSCAPE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161" y="1995055"/>
            <a:ext cx="10141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  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276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CIRCULATION CHARACTERISTIC FEATUERS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circulation is low pressure ,low resistance &amp; high capacitance system</a:t>
            </a:r>
          </a:p>
          <a:p>
            <a:r>
              <a:rPr lang="en-US" dirty="0" smtClean="0"/>
              <a:t>Thickness of right ventricle and pulmonary artery is 1/3</a:t>
            </a:r>
            <a:r>
              <a:rPr lang="en-US" baseline="30000" dirty="0" smtClean="0"/>
              <a:t>rd</a:t>
            </a:r>
            <a:r>
              <a:rPr lang="en-US" dirty="0" smtClean="0"/>
              <a:t> of left ventricle &amp;aorta</a:t>
            </a:r>
          </a:p>
          <a:p>
            <a:r>
              <a:rPr lang="en-US" dirty="0" smtClean="0"/>
              <a:t>Pulmonary capillaries are larger in diameter than systemic capillaries</a:t>
            </a:r>
          </a:p>
          <a:p>
            <a:r>
              <a:rPr lang="en-US" dirty="0" smtClean="0"/>
              <a:t>Each alveolus is enclosed in basket of capillaries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PRESSURES IN PULMONARY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ventricular pressure</a:t>
            </a:r>
          </a:p>
          <a:p>
            <a:r>
              <a:rPr lang="en-US" dirty="0" smtClean="0"/>
              <a:t>Pulmonary artery pressure</a:t>
            </a:r>
          </a:p>
          <a:p>
            <a:r>
              <a:rPr lang="en-US" dirty="0" smtClean="0"/>
              <a:t>Left atrial pressure</a:t>
            </a:r>
          </a:p>
          <a:p>
            <a:r>
              <a:rPr lang="en-US" dirty="0" smtClean="0"/>
              <a:t>Pulmonary Capillary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RIGHT VENTRICULAR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each cardiac cycle</a:t>
            </a:r>
          </a:p>
          <a:p>
            <a:r>
              <a:rPr lang="en-US" dirty="0" smtClean="0"/>
              <a:t>During systole-reaches peak 25mm Hg(120 mm Hg in left ventricle)</a:t>
            </a:r>
          </a:p>
          <a:p>
            <a:r>
              <a:rPr lang="en-US" dirty="0" smtClean="0"/>
              <a:t>During diastole- 0-1mm Hg (5 mm Hg in left ventricle)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PULMONARY ARTERY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SYSTOLIC PRESSURE 25 mm Hg (120 mm Hg in Aorta)</a:t>
            </a:r>
          </a:p>
          <a:p>
            <a:r>
              <a:rPr lang="en-US" dirty="0" smtClean="0"/>
              <a:t>DIASTOLIC PRESSURE 8mm Hg (8 mm Hg in Aorta)</a:t>
            </a:r>
          </a:p>
          <a:p>
            <a:r>
              <a:rPr lang="en-US" dirty="0" smtClean="0"/>
              <a:t>MEAN ARTERIAL PRESSURE 15 mm Hg (100 mm Hg in Aorta)</a:t>
            </a:r>
          </a:p>
          <a:p>
            <a:r>
              <a:rPr lang="en-US" dirty="0" smtClean="0"/>
              <a:t>PULSE PRESSURE 17 mm Hg (40 mm Hg in Aorta)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LEFT ATRIAL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pulmonary veins pressure average 5 mm Hg</a:t>
            </a:r>
          </a:p>
          <a:p>
            <a:r>
              <a:rPr lang="en-US" dirty="0" smtClean="0"/>
              <a:t>So pressure gradient in pulmonary system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=Mean pulmonary artery pressure-mean pulmonary vein pressure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=15-5=10mm Hg</a:t>
            </a:r>
          </a:p>
        </p:txBody>
      </p:sp>
    </p:spTree>
    <p:extLst>
      <p:ext uri="{BB962C8B-B14F-4D97-AF65-F5344CB8AC3E}">
        <p14:creationId xmlns:p14="http://schemas.microsoft.com/office/powerpoint/2010/main" val="16134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CAPILLARY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mm Hg</a:t>
            </a:r>
          </a:p>
          <a:p>
            <a:r>
              <a:rPr lang="en-US" dirty="0" err="1" smtClean="0"/>
              <a:t>Colliodal</a:t>
            </a:r>
            <a:r>
              <a:rPr lang="en-US" dirty="0" smtClean="0"/>
              <a:t> osmotic pressure is 25 mm Hg</a:t>
            </a:r>
          </a:p>
          <a:p>
            <a:r>
              <a:rPr lang="en-US" dirty="0" smtClean="0"/>
              <a:t>So net suction force of 15 mm Hg draw fluid from pulmonary interstitial fluid into pulmonary capillary</a:t>
            </a:r>
          </a:p>
          <a:p>
            <a:r>
              <a:rPr lang="en-US" dirty="0" smtClean="0"/>
              <a:t>So keeps alveoli 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princee pulmonary circulation [Autosaved]</Template>
  <TotalTime>0</TotalTime>
  <Words>1429</Words>
  <Application>Microsoft Office PowerPoint</Application>
  <PresentationFormat>Widescreen</PresentationFormat>
  <Paragraphs>210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Garamond</vt:lpstr>
      <vt:lpstr>Organic</vt:lpstr>
      <vt:lpstr>PULMONARY CIRCULATION</vt:lpstr>
      <vt:lpstr>OBJECTIVES </vt:lpstr>
      <vt:lpstr>PULMONARY CIRCULATION</vt:lpstr>
      <vt:lpstr>PULMONARY CIRCULATION CHARACTERISTIC FEATUERS</vt:lpstr>
      <vt:lpstr>PRESSURES IN PULMONARY SYSTEM</vt:lpstr>
      <vt:lpstr>NORMAL RIGHT VENTRICULAR PRESSURE</vt:lpstr>
      <vt:lpstr>NORMAL PULMONARY ARTERY PRESSURE</vt:lpstr>
      <vt:lpstr>NORMAL LEFT ATRIAL PRESSURE</vt:lpstr>
      <vt:lpstr>PULMONARY CAPILLARY PRESSURE</vt:lpstr>
      <vt:lpstr>SIGNIFICANCE OF LOW PULMONARY CAPILLARY PRESSURE</vt:lpstr>
      <vt:lpstr>PULMONARY OEDEMA</vt:lpstr>
      <vt:lpstr>PULMONARY OEDEMA</vt:lpstr>
      <vt:lpstr>PULMONARY THROMBOEMBOLISM</vt:lpstr>
      <vt:lpstr>TESTS FOR PULMONARY THROMBOEMBOLISM</vt:lpstr>
      <vt:lpstr>PULMONARY WEDGE PRESSURE</vt:lpstr>
      <vt:lpstr>PULMONARY HYPERTENSION</vt:lpstr>
      <vt:lpstr>TYPES OF PULMONARY HYPERTENSION</vt:lpstr>
      <vt:lpstr>TESTS FOR MEASURMENT OF PULMONARY ARTERIAL PRESSURES</vt:lpstr>
      <vt:lpstr>PULMONARY BLOOD VOLUME</vt:lpstr>
      <vt:lpstr>PULMONARY BLOOD FLOW</vt:lpstr>
      <vt:lpstr>EFFECT OF GRAVITY ON REGIONAL PULMONARY BLOOD FLOW</vt:lpstr>
      <vt:lpstr>EFFECT OF GRAVITY ON REGIONAL PULMONARY BLOOD FLOW</vt:lpstr>
      <vt:lpstr>PERFUSION ZONES OF LUNG</vt:lpstr>
      <vt:lpstr>PERFUSION ZONES OF LUNG</vt:lpstr>
      <vt:lpstr>PERFUSION ZONES OF LUNGS</vt:lpstr>
      <vt:lpstr>EFFECT OF GRAVITY ON ALVEOLAR VENTILATION</vt:lpstr>
      <vt:lpstr>CLINICAL SIGNIFICANCE</vt:lpstr>
      <vt:lpstr>ALVEOLAR VENTILATION:PERFUSION RATIO</vt:lpstr>
      <vt:lpstr>EFFECT OF GRAVITY</vt:lpstr>
      <vt:lpstr>CAUSES OF ALTERATION</vt:lpstr>
      <vt:lpstr>EFFECTS OF ALTERATION IN VA/Q RATIO</vt:lpstr>
      <vt:lpstr>EFFECT OF EXERCISE ON REGIONAL PULMONARY BLOOD FLOW</vt:lpstr>
      <vt:lpstr>PULMONARY CAPILLARY DYNAMICS</vt:lpstr>
      <vt:lpstr>MEAN FILTERATION PRESSURE AT PULMONARY CAPILLARY =1 MM HG</vt:lpstr>
      <vt:lpstr>FUNCTIONS</vt:lpstr>
      <vt:lpstr>REGULATION OF PULMONARY BLOOD FLOW</vt:lpstr>
      <vt:lpstr>AFFERENT CONTROL THROUGH VAGUS IS MEDIATED THROUGH RECEPTORS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CIRCULATION</dc:title>
  <dc:creator>star</dc:creator>
  <cp:lastModifiedBy>star</cp:lastModifiedBy>
  <cp:revision>2</cp:revision>
  <dcterms:created xsi:type="dcterms:W3CDTF">2020-08-13T10:01:22Z</dcterms:created>
  <dcterms:modified xsi:type="dcterms:W3CDTF">2020-08-13T10:30:22Z</dcterms:modified>
</cp:coreProperties>
</file>