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1" r:id="rId3"/>
    <p:sldId id="262" r:id="rId4"/>
    <p:sldId id="263" r:id="rId5"/>
    <p:sldId id="260" r:id="rId6"/>
    <p:sldId id="257" r:id="rId7"/>
    <p:sldId id="259" r:id="rId8"/>
    <p:sldId id="264" r:id="rId9"/>
    <p:sldId id="265" r:id="rId10"/>
    <p:sldId id="266" r:id="rId11"/>
    <p:sldId id="296" r:id="rId12"/>
    <p:sldId id="297" r:id="rId13"/>
    <p:sldId id="298" r:id="rId14"/>
    <p:sldId id="300" r:id="rId15"/>
    <p:sldId id="301" r:id="rId16"/>
    <p:sldId id="302" r:id="rId17"/>
    <p:sldId id="305" r:id="rId18"/>
    <p:sldId id="318" r:id="rId19"/>
    <p:sldId id="267" r:id="rId20"/>
    <p:sldId id="268" r:id="rId21"/>
    <p:sldId id="306" r:id="rId22"/>
    <p:sldId id="307" r:id="rId23"/>
    <p:sldId id="269" r:id="rId24"/>
    <p:sldId id="270" r:id="rId25"/>
    <p:sldId id="274" r:id="rId26"/>
    <p:sldId id="275" r:id="rId27"/>
    <p:sldId id="276" r:id="rId28"/>
    <p:sldId id="277" r:id="rId29"/>
    <p:sldId id="278" r:id="rId30"/>
    <p:sldId id="309" r:id="rId31"/>
    <p:sldId id="310" r:id="rId32"/>
    <p:sldId id="280" r:id="rId33"/>
    <p:sldId id="308" r:id="rId34"/>
    <p:sldId id="311" r:id="rId35"/>
    <p:sldId id="312" r:id="rId36"/>
    <p:sldId id="313" r:id="rId37"/>
    <p:sldId id="314" r:id="rId38"/>
    <p:sldId id="315" r:id="rId39"/>
    <p:sldId id="281" r:id="rId40"/>
    <p:sldId id="282" r:id="rId41"/>
    <p:sldId id="283" r:id="rId42"/>
    <p:sldId id="292" r:id="rId43"/>
    <p:sldId id="291" r:id="rId44"/>
    <p:sldId id="284" r:id="rId45"/>
    <p:sldId id="285" r:id="rId46"/>
    <p:sldId id="286" r:id="rId47"/>
    <p:sldId id="287" r:id="rId48"/>
    <p:sldId id="288" r:id="rId49"/>
    <p:sldId id="289" r:id="rId50"/>
    <p:sldId id="293" r:id="rId51"/>
    <p:sldId id="294" r:id="rId52"/>
    <p:sldId id="295" r:id="rId53"/>
    <p:sldId id="316" r:id="rId54"/>
    <p:sldId id="31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577" autoAdjust="0"/>
  </p:normalViewPr>
  <p:slideViewPr>
    <p:cSldViewPr>
      <p:cViewPr>
        <p:scale>
          <a:sx n="75" d="100"/>
          <a:sy n="7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3AFE1-8E2E-47E7-B544-4B288C5C770E}" type="datetimeFigureOut">
              <a:rPr lang="en-US" smtClean="0"/>
              <a:pPr/>
              <a:t>01/01/2007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89225-503B-458B-AD93-25D7655A45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rushed to confirm Galvani's results and praise his discovery. Among them was </a:t>
            </a:r>
            <a:endParaRPr lang="en-US" dirty="0"/>
          </a:p>
        </p:txBody>
      </p:sp>
      <p:sp>
        <p:nvSpPr>
          <p:cNvPr id="4" name="Slide Number Placeholder 3"/>
          <p:cNvSpPr>
            <a:spLocks noGrp="1"/>
          </p:cNvSpPr>
          <p:nvPr>
            <p:ph type="sldNum" sz="quarter" idx="10"/>
          </p:nvPr>
        </p:nvSpPr>
        <p:spPr/>
        <p:txBody>
          <a:bodyPr/>
          <a:lstStyle/>
          <a:p>
            <a:fld id="{DD389225-503B-458B-AD93-25D7655A457B}"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opening his </a:t>
            </a:r>
            <a:r>
              <a:rPr lang="en-US" sz="1200" i="1" kern="1200" baseline="0" dirty="0" err="1" smtClean="0">
                <a:solidFill>
                  <a:schemeClr val="tx1"/>
                </a:solidFill>
                <a:latin typeface="+mn-lt"/>
                <a:ea typeface="+mn-ea"/>
                <a:cs typeface="+mn-cs"/>
              </a:rPr>
              <a:t>Commentarius</a:t>
            </a:r>
            <a:r>
              <a:rPr lang="en-US" sz="1200" i="1" kern="1200" baseline="0" dirty="0" smtClean="0">
                <a:solidFill>
                  <a:schemeClr val="tx1"/>
                </a:solidFill>
                <a:latin typeface="+mn-lt"/>
                <a:ea typeface="+mn-ea"/>
                <a:cs typeface="+mn-cs"/>
              </a:rPr>
              <a:t>, Galvani recounts how he became</a:t>
            </a:r>
          </a:p>
          <a:p>
            <a:r>
              <a:rPr lang="en-US" sz="1200" kern="1200" baseline="0" dirty="0" smtClean="0">
                <a:solidFill>
                  <a:schemeClr val="tx1"/>
                </a:solidFill>
                <a:latin typeface="+mn-lt"/>
                <a:ea typeface="+mn-ea"/>
                <a:cs typeface="+mn-cs"/>
              </a:rPr>
              <a:t>interested in the study of the effects of electricity on animals.</a:t>
            </a:r>
          </a:p>
          <a:p>
            <a:r>
              <a:rPr lang="en-US" sz="1200" kern="1200" baseline="0" dirty="0" smtClean="0">
                <a:solidFill>
                  <a:schemeClr val="tx1"/>
                </a:solidFill>
                <a:latin typeface="+mn-lt"/>
                <a:ea typeface="+mn-ea"/>
                <a:cs typeface="+mn-cs"/>
              </a:rPr>
              <a:t>He had made a frog preparation (consisting of the inferior limbs</a:t>
            </a:r>
          </a:p>
          <a:p>
            <a:r>
              <a:rPr lang="en-US" sz="1200" kern="1200" baseline="0" dirty="0" smtClean="0">
                <a:solidFill>
                  <a:schemeClr val="tx1"/>
                </a:solidFill>
                <a:latin typeface="+mn-lt"/>
                <a:ea typeface="+mn-ea"/>
                <a:cs typeface="+mn-cs"/>
              </a:rPr>
              <a:t>with the </a:t>
            </a:r>
            <a:r>
              <a:rPr lang="en-US" sz="1200" kern="1200" baseline="0" dirty="0" err="1" smtClean="0">
                <a:solidFill>
                  <a:schemeClr val="tx1"/>
                </a:solidFill>
                <a:latin typeface="+mn-lt"/>
                <a:ea typeface="+mn-ea"/>
                <a:cs typeface="+mn-cs"/>
              </a:rPr>
              <a:t>crural</a:t>
            </a:r>
            <a:r>
              <a:rPr lang="en-US" sz="1200" kern="1200" baseline="0" dirty="0" smtClean="0">
                <a:solidFill>
                  <a:schemeClr val="tx1"/>
                </a:solidFill>
                <a:latin typeface="+mn-lt"/>
                <a:ea typeface="+mn-ea"/>
                <a:cs typeface="+mn-cs"/>
              </a:rPr>
              <a:t> nerves exposed in their course from the spinal cord</a:t>
            </a:r>
          </a:p>
          <a:p>
            <a:r>
              <a:rPr lang="en-US" sz="1200" kern="1200" baseline="0" dirty="0" smtClean="0">
                <a:solidFill>
                  <a:schemeClr val="tx1"/>
                </a:solidFill>
                <a:latin typeface="+mn-lt"/>
                <a:ea typeface="+mn-ea"/>
                <a:cs typeface="+mn-cs"/>
              </a:rPr>
              <a:t>to the limbs, and a metal wire inserted across the vertebral canal).</a:t>
            </a:r>
          </a:p>
          <a:p>
            <a:r>
              <a:rPr lang="en-US" sz="1200" kern="1200" baseline="0" dirty="0" smtClean="0">
                <a:solidFill>
                  <a:schemeClr val="tx1"/>
                </a:solidFill>
                <a:latin typeface="+mn-lt"/>
                <a:ea typeface="+mn-ea"/>
                <a:cs typeface="+mn-cs"/>
              </a:rPr>
              <a:t>The frog was at some distance from a charged electrical machine</a:t>
            </a:r>
          </a:p>
          <a:p>
            <a:r>
              <a:rPr lang="en-US" sz="1200" kern="1200" baseline="0" dirty="0" smtClean="0">
                <a:solidFill>
                  <a:schemeClr val="tx1"/>
                </a:solidFill>
                <a:latin typeface="+mn-lt"/>
                <a:ea typeface="+mn-ea"/>
                <a:cs typeface="+mn-cs"/>
              </a:rPr>
              <a:t>(Fig. 2). When one of the collaborators, probably Galvani’s wife</a:t>
            </a:r>
          </a:p>
          <a:p>
            <a:r>
              <a:rPr lang="en-US" sz="1200" kern="1200" baseline="0" dirty="0" smtClean="0">
                <a:solidFill>
                  <a:schemeClr val="tx1"/>
                </a:solidFill>
                <a:latin typeface="+mn-lt"/>
                <a:ea typeface="+mn-ea"/>
                <a:cs typeface="+mn-cs"/>
              </a:rPr>
              <a:t>Lucia </a:t>
            </a:r>
            <a:r>
              <a:rPr lang="en-US" sz="1200" kern="1200" baseline="0" dirty="0" err="1" smtClean="0">
                <a:solidFill>
                  <a:schemeClr val="tx1"/>
                </a:solidFill>
                <a:latin typeface="+mn-lt"/>
                <a:ea typeface="+mn-ea"/>
                <a:cs typeface="+mn-cs"/>
              </a:rPr>
              <a:t>Galeazzi</a:t>
            </a:r>
            <a:r>
              <a:rPr lang="en-US" sz="1200" kern="1200" baseline="0" dirty="0" smtClean="0">
                <a:solidFill>
                  <a:schemeClr val="tx1"/>
                </a:solidFill>
                <a:latin typeface="+mn-lt"/>
                <a:ea typeface="+mn-ea"/>
                <a:cs typeface="+mn-cs"/>
              </a:rPr>
              <a:t> (see Fig. 1 and [34] p. 254) touched delicately with</a:t>
            </a:r>
          </a:p>
          <a:p>
            <a:r>
              <a:rPr lang="en-US" sz="1200" kern="1200" baseline="0" dirty="0" smtClean="0">
                <a:solidFill>
                  <a:schemeClr val="tx1"/>
                </a:solidFill>
                <a:latin typeface="+mn-lt"/>
                <a:ea typeface="+mn-ea"/>
                <a:cs typeface="+mn-cs"/>
              </a:rPr>
              <a:t>a lancet the internal </a:t>
            </a:r>
            <a:r>
              <a:rPr lang="en-US" sz="1200" kern="1200" baseline="0" dirty="0" err="1" smtClean="0">
                <a:solidFill>
                  <a:schemeClr val="tx1"/>
                </a:solidFill>
                <a:latin typeface="+mn-lt"/>
                <a:ea typeface="+mn-ea"/>
                <a:cs typeface="+mn-cs"/>
              </a:rPr>
              <a:t>crural</a:t>
            </a:r>
            <a:r>
              <a:rPr lang="en-US" sz="1200" kern="1200" baseline="0" dirty="0" smtClean="0">
                <a:solidFill>
                  <a:schemeClr val="tx1"/>
                </a:solidFill>
                <a:latin typeface="+mn-lt"/>
                <a:ea typeface="+mn-ea"/>
                <a:cs typeface="+mn-cs"/>
              </a:rPr>
              <a:t> nerves, all leg muscles started contracting</a:t>
            </a:r>
          </a:p>
          <a:p>
            <a:r>
              <a:rPr lang="en-US" sz="1200" kern="1200" baseline="0" dirty="0" smtClean="0">
                <a:solidFill>
                  <a:schemeClr val="tx1"/>
                </a:solidFill>
                <a:latin typeface="+mn-lt"/>
                <a:ea typeface="+mn-ea"/>
                <a:cs typeface="+mn-cs"/>
              </a:rPr>
              <a:t>vigorously ([33], p. 63). Apparently the phenomenon occurred</a:t>
            </a:r>
          </a:p>
          <a:p>
            <a:r>
              <a:rPr lang="en-US" sz="1200" kern="1200" baseline="0" dirty="0" smtClean="0">
                <a:solidFill>
                  <a:schemeClr val="tx1"/>
                </a:solidFill>
                <a:latin typeface="+mn-lt"/>
                <a:ea typeface="+mn-ea"/>
                <a:cs typeface="+mn-cs"/>
              </a:rPr>
              <a:t>at the moment in which a spark arose from the electric machine.</a:t>
            </a:r>
          </a:p>
          <a:p>
            <a:r>
              <a:rPr lang="en-US" sz="1200" kern="1200" baseline="0" dirty="0" smtClean="0">
                <a:solidFill>
                  <a:schemeClr val="tx1"/>
                </a:solidFill>
                <a:latin typeface="+mn-lt"/>
                <a:ea typeface="+mn-ea"/>
                <a:cs typeface="+mn-cs"/>
              </a:rPr>
              <a:t>Galvani says that he was so impressed by the novelty of the finding</a:t>
            </a:r>
          </a:p>
          <a:p>
            <a:r>
              <a:rPr lang="en-US" sz="1200" kern="1200" baseline="0" dirty="0" smtClean="0">
                <a:solidFill>
                  <a:schemeClr val="tx1"/>
                </a:solidFill>
                <a:latin typeface="+mn-lt"/>
                <a:ea typeface="+mn-ea"/>
                <a:cs typeface="+mn-cs"/>
              </a:rPr>
              <a:t>that he decided immediately to verify and explain the phenomenon.</a:t>
            </a:r>
          </a:p>
          <a:p>
            <a:r>
              <a:rPr lang="en-US" sz="1200" kern="1200" baseline="0" dirty="0" smtClean="0">
                <a:solidFill>
                  <a:schemeClr val="tx1"/>
                </a:solidFill>
                <a:latin typeface="+mn-lt"/>
                <a:ea typeface="+mn-ea"/>
                <a:cs typeface="+mn-cs"/>
              </a:rPr>
              <a:t>A careful consideration of the importance that Galvani attached</a:t>
            </a:r>
            <a:endParaRPr lang="en-US" dirty="0"/>
          </a:p>
        </p:txBody>
      </p:sp>
      <p:sp>
        <p:nvSpPr>
          <p:cNvPr id="4" name="Slide Number Placeholder 3"/>
          <p:cNvSpPr>
            <a:spLocks noGrp="1"/>
          </p:cNvSpPr>
          <p:nvPr>
            <p:ph type="sldNum" sz="quarter" idx="10"/>
          </p:nvPr>
        </p:nvSpPr>
        <p:spPr/>
        <p:txBody>
          <a:bodyPr/>
          <a:lstStyle/>
          <a:p>
            <a:fld id="{DD389225-503B-458B-AD93-25D7655A457B}"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doctrine of</a:t>
            </a:r>
          </a:p>
          <a:p>
            <a:r>
              <a:rPr lang="en-US" dirty="0" smtClean="0"/>
              <a:t>“irritability,” one of the most important conceptual elaborations of</a:t>
            </a:r>
          </a:p>
          <a:p>
            <a:r>
              <a:rPr lang="en-US" dirty="0" smtClean="0"/>
              <a:t>18th century physiology. This doctrine was developed by Albrecht</a:t>
            </a:r>
          </a:p>
          <a:p>
            <a:r>
              <a:rPr lang="en-US" dirty="0" smtClean="0"/>
              <a:t>von Haller [41] after the notion (and the word) introduced by</a:t>
            </a:r>
          </a:p>
          <a:p>
            <a:r>
              <a:rPr lang="en-US" dirty="0" smtClean="0"/>
              <a:t>Francis </a:t>
            </a:r>
            <a:r>
              <a:rPr lang="en-US" dirty="0" err="1" smtClean="0"/>
              <a:t>Glisson</a:t>
            </a:r>
            <a:r>
              <a:rPr lang="en-US" dirty="0" smtClean="0"/>
              <a:t> one century earlier [36]. Implicit in the notion of</a:t>
            </a:r>
          </a:p>
          <a:p>
            <a:r>
              <a:rPr lang="en-US" dirty="0" smtClean="0"/>
              <a:t>irritability was the idea that the way an organism reacted to an</a:t>
            </a:r>
          </a:p>
          <a:p>
            <a:r>
              <a:rPr lang="en-US" dirty="0" smtClean="0"/>
              <a:t>external influence was an expression of its internal functional</a:t>
            </a:r>
          </a:p>
          <a:p>
            <a:r>
              <a:rPr lang="en-US" dirty="0" smtClean="0"/>
              <a:t>organization, and was in some way independent of the specific</a:t>
            </a:r>
          </a:p>
          <a:p>
            <a:r>
              <a:rPr lang="en-US" dirty="0" smtClean="0"/>
              <a:t>nature of external influence that acted as an “irritation.”</a:t>
            </a:r>
          </a:p>
          <a:p>
            <a:r>
              <a:rPr lang="en-US" dirty="0" smtClean="0"/>
              <a:t>1</a:t>
            </a:r>
          </a:p>
          <a:p>
            <a:r>
              <a:rPr lang="en-US" dirty="0" smtClean="0"/>
              <a:t>Accord-</a:t>
            </a:r>
            <a:r>
              <a:rPr lang="en-US" dirty="0" err="1" smtClean="0"/>
              <a:t>ing</a:t>
            </a:r>
            <a:r>
              <a:rPr lang="en-US" dirty="0" smtClean="0"/>
              <a:t> to Galvani, in the framework of the doctrine of irritability,</a:t>
            </a:r>
          </a:p>
          <a:p>
            <a:r>
              <a:rPr lang="en-US" dirty="0" smtClean="0"/>
              <a:t>external electricity was acting as an excitatory stimulus (as a</a:t>
            </a:r>
          </a:p>
          <a:p>
            <a:r>
              <a:rPr lang="en-US" dirty="0" smtClean="0"/>
              <a:t>trigger we would say now) for the contraction, and not as the direct</a:t>
            </a:r>
          </a:p>
          <a:p>
            <a:r>
              <a:rPr lang="en-US" dirty="0" smtClean="0"/>
              <a:t>“efficient” cause of the observed phenomenon.</a:t>
            </a:r>
          </a:p>
          <a:p>
            <a:r>
              <a:rPr lang="en-US" dirty="0" smtClean="0"/>
              <a:t>2</a:t>
            </a:r>
          </a:p>
          <a:p>
            <a:r>
              <a:rPr lang="en-US" dirty="0" smtClean="0"/>
              <a:t>Galvani’s </a:t>
            </a:r>
            <a:r>
              <a:rPr lang="en-US" dirty="0" err="1" smtClean="0"/>
              <a:t>suspi-cion</a:t>
            </a:r>
            <a:r>
              <a:rPr lang="en-US" dirty="0" smtClean="0"/>
              <a:t> that external electricity was setting into motion some specific</a:t>
            </a:r>
          </a:p>
          <a:p>
            <a:r>
              <a:rPr lang="en-US" dirty="0" smtClean="0"/>
              <a:t>internal force responsible for the contraction was supported by the</a:t>
            </a:r>
          </a:p>
          <a:p>
            <a:r>
              <a:rPr lang="en-US" dirty="0" smtClean="0"/>
              <a:t>results of other experiments in which he established how small was</a:t>
            </a:r>
          </a:p>
          <a:p>
            <a:r>
              <a:rPr lang="en-US" dirty="0" smtClean="0"/>
              <a:t>the minimal quantity of electrical force of an effective stimulus.</a:t>
            </a:r>
          </a:p>
          <a:p>
            <a:r>
              <a:rPr lang="en-US" dirty="0" smtClean="0"/>
              <a:t>Contraction could be obtained by using a Leyden jar almost</a:t>
            </a:r>
          </a:p>
          <a:p>
            <a:r>
              <a:rPr lang="en-US" dirty="0" smtClean="0"/>
              <a:t>completely discharged so as to be undetectable with the most</a:t>
            </a:r>
          </a:p>
          <a:p>
            <a:r>
              <a:rPr lang="en-US" dirty="0" smtClean="0"/>
              <a:t>sensitive electroscope (see for instance [34] pp. 19, 21, 243, 295).</a:t>
            </a:r>
          </a:p>
          <a:p>
            <a:r>
              <a:rPr lang="en-US" dirty="0" smtClean="0"/>
              <a:t>How could it be that such a tiny electrical force would produce</a:t>
            </a:r>
          </a:p>
          <a:p>
            <a:r>
              <a:rPr lang="en-US" dirty="0" smtClean="0"/>
              <a:t>muscle c</a:t>
            </a:r>
            <a:endParaRPr lang="en-US" dirty="0"/>
          </a:p>
        </p:txBody>
      </p:sp>
      <p:sp>
        <p:nvSpPr>
          <p:cNvPr id="4" name="Slide Number Placeholder 3"/>
          <p:cNvSpPr>
            <a:spLocks noGrp="1"/>
          </p:cNvSpPr>
          <p:nvPr>
            <p:ph type="sldNum" sz="quarter" idx="10"/>
          </p:nvPr>
        </p:nvSpPr>
        <p:spPr/>
        <p:txBody>
          <a:bodyPr/>
          <a:lstStyle/>
          <a:p>
            <a:fld id="{DD389225-503B-458B-AD93-25D7655A457B}"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prepared the frogs “in the usual way” and hung them up on the iron railing of the balcony of his house in a clear and calm day and waited. </a:t>
            </a:r>
          </a:p>
          <a:p>
            <a:r>
              <a:rPr lang="en-US" dirty="0" smtClean="0"/>
              <a:t>But nothing happened for a long time. </a:t>
            </a:r>
          </a:p>
          <a:p>
            <a:r>
              <a:rPr lang="en-US" dirty="0" smtClean="0"/>
              <a:t>“tired of the vain waiting” he came near the railing and started manipulating the frogs. </a:t>
            </a:r>
          </a:p>
          <a:p>
            <a:r>
              <a:rPr lang="en-US" dirty="0" smtClean="0"/>
              <a:t>To his great surprise, the contractions appeared when he pushed and pressed, toward the iron bars of the railing, the metallic hooks inserted into the frog spinal cord.</a:t>
            </a:r>
          </a:p>
          <a:p>
            <a:r>
              <a:rPr lang="en-US" dirty="0" smtClean="0"/>
              <a:t>contractions bore no relation with the atmospheric events, however, and they could also be obtained if the experiment was repeated</a:t>
            </a:r>
          </a:p>
          <a:p>
            <a:r>
              <a:rPr lang="en-US" dirty="0" smtClean="0"/>
              <a:t>indoors, “in a closed room,” by substituting the balcony railing with</a:t>
            </a:r>
          </a:p>
          <a:p>
            <a:r>
              <a:rPr lang="en-US" dirty="0" smtClean="0"/>
              <a:t>an iron surface. Therefore, they seemed not to involve atmospheric</a:t>
            </a:r>
          </a:p>
          <a:p>
            <a:r>
              <a:rPr lang="en-US" dirty="0" smtClean="0"/>
              <a:t>electricity</a:t>
            </a:r>
          </a:p>
          <a:p>
            <a:endParaRPr lang="en-US" dirty="0"/>
          </a:p>
        </p:txBody>
      </p:sp>
      <p:sp>
        <p:nvSpPr>
          <p:cNvPr id="4" name="Slide Number Placeholder 3"/>
          <p:cNvSpPr>
            <a:spLocks noGrp="1"/>
          </p:cNvSpPr>
          <p:nvPr>
            <p:ph type="sldNum" sz="quarter" idx="10"/>
          </p:nvPr>
        </p:nvSpPr>
        <p:spPr/>
        <p:txBody>
          <a:bodyPr/>
          <a:lstStyle/>
          <a:p>
            <a:fld id="{DD389225-503B-458B-AD93-25D7655A457B}"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influenced by </a:t>
            </a:r>
            <a:r>
              <a:rPr lang="en-US" dirty="0" err="1" smtClean="0"/>
              <a:t>Matteuci’s</a:t>
            </a:r>
            <a:r>
              <a:rPr lang="en-US" dirty="0" smtClean="0"/>
              <a:t> observations and through determined effort strived to explain “the electrical </a:t>
            </a:r>
            <a:r>
              <a:rPr lang="en-US" dirty="0" err="1" smtClean="0"/>
              <a:t>phenomenas</a:t>
            </a:r>
            <a:r>
              <a:rPr lang="en-US" dirty="0" smtClean="0"/>
              <a:t> presented by living beings” invented new techniques and improved existing methods for studying bioelectric </a:t>
            </a:r>
            <a:r>
              <a:rPr lang="en-US" dirty="0" err="1" smtClean="0"/>
              <a:t>phenomenas</a:t>
            </a:r>
            <a:endParaRPr lang="en-US" dirty="0"/>
          </a:p>
        </p:txBody>
      </p:sp>
      <p:sp>
        <p:nvSpPr>
          <p:cNvPr id="4" name="Slide Number Placeholder 3"/>
          <p:cNvSpPr>
            <a:spLocks noGrp="1"/>
          </p:cNvSpPr>
          <p:nvPr>
            <p:ph type="sldNum" sz="quarter" idx="10"/>
          </p:nvPr>
        </p:nvSpPr>
        <p:spPr/>
        <p:txBody>
          <a:bodyPr/>
          <a:lstStyle/>
          <a:p>
            <a:fld id="{DD389225-503B-458B-AD93-25D7655A457B}"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389225-503B-458B-AD93-25D7655A457B}"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87CFD0-66D4-408C-9274-9906CF3BA69A}"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23BD-A571-444C-B1DE-9672D8F316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7CFD0-66D4-408C-9274-9906CF3BA69A}"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23BD-A571-444C-B1DE-9672D8F316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7CFD0-66D4-408C-9274-9906CF3BA69A}"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23BD-A571-444C-B1DE-9672D8F316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7CFD0-66D4-408C-9274-9906CF3BA69A}"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23BD-A571-444C-B1DE-9672D8F316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7CFD0-66D4-408C-9274-9906CF3BA69A}"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23BD-A571-444C-B1DE-9672D8F316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87CFD0-66D4-408C-9274-9906CF3BA69A}" type="datetimeFigureOut">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823BD-A571-444C-B1DE-9672D8F316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87CFD0-66D4-408C-9274-9906CF3BA69A}" type="datetimeFigureOut">
              <a:rPr lang="en-US" smtClean="0"/>
              <a:pPr/>
              <a:t>01/01/2007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823BD-A571-444C-B1DE-9672D8F316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87CFD0-66D4-408C-9274-9906CF3BA69A}" type="datetimeFigureOut">
              <a:rPr lang="en-US" smtClean="0"/>
              <a:pPr/>
              <a:t>01/01/2007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823BD-A571-444C-B1DE-9672D8F316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7CFD0-66D4-408C-9274-9906CF3BA69A}" type="datetimeFigureOut">
              <a:rPr lang="en-US" smtClean="0"/>
              <a:pPr/>
              <a:t>01/01/2007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823BD-A571-444C-B1DE-9672D8F316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7CFD0-66D4-408C-9274-9906CF3BA69A}" type="datetimeFigureOut">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823BD-A571-444C-B1DE-9672D8F316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7CFD0-66D4-408C-9274-9906CF3BA69A}" type="datetimeFigureOut">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823BD-A571-444C-B1DE-9672D8F316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7CFD0-66D4-408C-9274-9906CF3BA69A}" type="datetimeFigureOut">
              <a:rPr lang="en-US" smtClean="0"/>
              <a:pPr/>
              <a:t>01/01/2007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823BD-A571-444C-B1DE-9672D8F316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Cell_(biology)" TargetMode="External"/><Relationship Id="rId2" Type="http://schemas.openxmlformats.org/officeDocument/2006/relationships/hyperlink" Target="http://en.wikipedia.org/wiki/Electrical_potenti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458200" cy="1470025"/>
          </a:xfrm>
        </p:spPr>
        <p:txBody>
          <a:bodyPr/>
          <a:lstStyle/>
          <a:p>
            <a:r>
              <a:rPr lang="en-US" dirty="0" smtClean="0"/>
              <a:t>T “</a:t>
            </a:r>
            <a:r>
              <a:rPr lang="en-US" dirty="0" smtClean="0">
                <a:solidFill>
                  <a:srgbClr val="FF0000"/>
                </a:solidFill>
              </a:rPr>
              <a:t>HI STORY” </a:t>
            </a:r>
            <a:r>
              <a:rPr lang="en-US" dirty="0" smtClean="0"/>
              <a:t>of electromyography</a:t>
            </a:r>
            <a:endParaRPr lang="en-US" dirty="0"/>
          </a:p>
        </p:txBody>
      </p:sp>
      <p:sp>
        <p:nvSpPr>
          <p:cNvPr id="3" name="Subtitle 2"/>
          <p:cNvSpPr>
            <a:spLocks noGrp="1"/>
          </p:cNvSpPr>
          <p:nvPr>
            <p:ph type="subTitle" idx="1"/>
          </p:nvPr>
        </p:nvSpPr>
        <p:spPr/>
        <p:txBody>
          <a:bodyPr/>
          <a:lstStyle/>
          <a:p>
            <a:r>
              <a:rPr lang="en-US" dirty="0" smtClean="0">
                <a:solidFill>
                  <a:schemeClr val="tx1"/>
                </a:solidFill>
              </a:rPr>
              <a:t>Faculty : Dr. C. </a:t>
            </a:r>
            <a:r>
              <a:rPr lang="en-US" dirty="0" err="1" smtClean="0">
                <a:solidFill>
                  <a:schemeClr val="tx1"/>
                </a:solidFill>
              </a:rPr>
              <a:t>Rathore</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his epoch making experiments, he depolarized  muscles of a frog's legs by touching them with metal rods </a:t>
            </a:r>
          </a:p>
          <a:p>
            <a:r>
              <a:rPr lang="en-US" i="1" dirty="0" smtClean="0"/>
              <a:t>This discovery and </a:t>
            </a:r>
            <a:r>
              <a:rPr lang="en-US" dirty="0" smtClean="0"/>
              <a:t>concept of "animal electricity" is </a:t>
            </a:r>
            <a:r>
              <a:rPr lang="en-US" i="1" dirty="0" smtClean="0"/>
              <a:t>generally acknowledged as representing the birth of neurophysiology, thereby making Galvani the father of this field.</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SPARK EXPERIMENT</a:t>
            </a:r>
            <a:endParaRPr lang="en-US" dirty="0"/>
          </a:p>
        </p:txBody>
      </p:sp>
      <p:pic>
        <p:nvPicPr>
          <p:cNvPr id="4" name="Content Placeholder 3" descr="spark experiment.png"/>
          <p:cNvPicPr>
            <a:picLocks noGrp="1" noChangeAspect="1"/>
          </p:cNvPicPr>
          <p:nvPr>
            <p:ph idx="1"/>
          </p:nvPr>
        </p:nvPicPr>
        <p:blipFill>
          <a:blip r:embed="rId3"/>
          <a:stretch>
            <a:fillRect/>
          </a:stretch>
        </p:blipFill>
        <p:spPr>
          <a:xfrm>
            <a:off x="1403826" y="1600200"/>
            <a:ext cx="6336348" cy="4525963"/>
          </a:xfrm>
        </p:spPr>
      </p:pic>
      <p:sp>
        <p:nvSpPr>
          <p:cNvPr id="5" name="TextBox 4"/>
          <p:cNvSpPr txBox="1"/>
          <p:nvPr/>
        </p:nvSpPr>
        <p:spPr>
          <a:xfrm>
            <a:off x="3733800" y="6248400"/>
            <a:ext cx="2006447" cy="461665"/>
          </a:xfrm>
          <a:prstGeom prst="rect">
            <a:avLst/>
          </a:prstGeom>
          <a:noFill/>
        </p:spPr>
        <p:txBody>
          <a:bodyPr wrap="none" rtlCol="0">
            <a:spAutoFit/>
          </a:bodyPr>
          <a:lstStyle/>
          <a:p>
            <a:r>
              <a:rPr lang="en-US" sz="2400" i="1" dirty="0" err="1" smtClean="0"/>
              <a:t>Commentarius</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doctrine </a:t>
            </a:r>
            <a:r>
              <a:rPr lang="en-US" dirty="0" err="1" smtClean="0"/>
              <a:t>of“irritability</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most important conceptual elaborations of 18th century physiology</a:t>
            </a:r>
          </a:p>
          <a:p>
            <a:r>
              <a:rPr lang="en-US" dirty="0" smtClean="0"/>
              <a:t> This doctrine was developed by Albrecht von Haller </a:t>
            </a:r>
          </a:p>
          <a:p>
            <a:r>
              <a:rPr lang="en-US" dirty="0" smtClean="0"/>
              <a:t>the way an organism reacted to an external influence was an expression of its internal functional organization, and was in some way independent of the specific nature of external influence that acted as an “irritation.”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According to Galvani, in the framework of the doctrine of irritability, external electricity was acting as an excitatory stimulus (as a trigger we would say now) for the contraction, and not as the </a:t>
            </a:r>
            <a:r>
              <a:rPr lang="en-US" dirty="0" err="1" smtClean="0"/>
              <a:t>direct“efficient</a:t>
            </a:r>
            <a:r>
              <a:rPr lang="en-US" dirty="0" smtClean="0"/>
              <a:t>” cause of the observed phenomenon.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800" dirty="0" smtClean="0"/>
              <a:t>ATMOSPHERIC AND ANIMAL ELECTRICITY</a:t>
            </a:r>
            <a:endParaRPr lang="en-US" sz="3800" dirty="0"/>
          </a:p>
        </p:txBody>
      </p:sp>
      <p:pic>
        <p:nvPicPr>
          <p:cNvPr id="5" name="Content Placeholder 4" descr="atmosphere galvani.png"/>
          <p:cNvPicPr>
            <a:picLocks noGrp="1" noChangeAspect="1"/>
          </p:cNvPicPr>
          <p:nvPr>
            <p:ph idx="1"/>
          </p:nvPr>
        </p:nvPicPr>
        <p:blipFill>
          <a:blip r:embed="rId2"/>
          <a:stretch>
            <a:fillRect/>
          </a:stretch>
        </p:blipFill>
        <p:spPr>
          <a:xfrm>
            <a:off x="1447800" y="1143000"/>
            <a:ext cx="6277474" cy="4525963"/>
          </a:xfrm>
        </p:spPr>
      </p:pic>
      <p:sp>
        <p:nvSpPr>
          <p:cNvPr id="6" name="TextBox 5"/>
          <p:cNvSpPr txBox="1"/>
          <p:nvPr/>
        </p:nvSpPr>
        <p:spPr>
          <a:xfrm>
            <a:off x="0" y="5657671"/>
            <a:ext cx="9448800" cy="1200329"/>
          </a:xfrm>
          <a:prstGeom prst="rect">
            <a:avLst/>
          </a:prstGeom>
          <a:noFill/>
        </p:spPr>
        <p:txBody>
          <a:bodyPr wrap="square" rtlCol="0">
            <a:spAutoFit/>
          </a:bodyPr>
          <a:lstStyle/>
          <a:p>
            <a:r>
              <a:rPr lang="en-US" dirty="0" smtClean="0"/>
              <a:t>“...</a:t>
            </a:r>
            <a:r>
              <a:rPr lang="en-US" dirty="0" err="1" smtClean="0"/>
              <a:t>incorrespondence</a:t>
            </a:r>
            <a:r>
              <a:rPr lang="en-US" dirty="0" smtClean="0"/>
              <a:t> of four thunders, contractions not small occurred in all muscles of the limbs, and, as a consequence, not small hops and movements of the limbs. These occurred just at the moment of the </a:t>
            </a:r>
            <a:r>
              <a:rPr lang="en-US" dirty="0" err="1" smtClean="0"/>
              <a:t>lightnings</a:t>
            </a:r>
            <a:r>
              <a:rPr lang="en-US" dirty="0" smtClean="0"/>
              <a:t>; they occurred well before the thunders when they were produced as a consequence of these ones.”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atmosphere of a calm day</a:t>
            </a:r>
            <a:endParaRPr lang="en-US" dirty="0"/>
          </a:p>
        </p:txBody>
      </p:sp>
      <p:pic>
        <p:nvPicPr>
          <p:cNvPr id="5" name="Content Placeholder 4" descr="metal arcs.png"/>
          <p:cNvPicPr>
            <a:picLocks noGrp="1" noChangeAspect="1"/>
          </p:cNvPicPr>
          <p:nvPr>
            <p:ph idx="1"/>
          </p:nvPr>
        </p:nvPicPr>
        <p:blipFill>
          <a:blip r:embed="rId3"/>
          <a:stretch>
            <a:fillRect/>
          </a:stretch>
        </p:blipFill>
        <p:spPr>
          <a:xfrm>
            <a:off x="1360376" y="1600200"/>
            <a:ext cx="6423247"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Galvani came to the conclusion that some form of intrinsic electricity was present in the animal</a:t>
            </a:r>
          </a:p>
          <a:p>
            <a:r>
              <a:rPr lang="en-US" dirty="0" smtClean="0"/>
              <a:t>nerve and muscle together, by means of conductive materials, induced contractions by allowing for the flow of this internal electricity. </a:t>
            </a:r>
          </a:p>
          <a:p>
            <a:r>
              <a:rPr lang="en-US" dirty="0" smtClean="0"/>
              <a:t>Galvani referred to such intrinsic electricity as “animal electricity” (</a:t>
            </a:r>
            <a:r>
              <a:rPr lang="en-US" dirty="0" err="1" smtClean="0"/>
              <a:t>animalis</a:t>
            </a:r>
            <a:r>
              <a:rPr lang="en-US" dirty="0" smtClean="0"/>
              <a:t> </a:t>
            </a:r>
            <a:r>
              <a:rPr lang="en-US" dirty="0" err="1" smtClean="0"/>
              <a:t>electricitas</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sz="half" idx="4294967295"/>
          </p:nvPr>
        </p:nvSpPr>
        <p:spPr>
          <a:xfrm>
            <a:off x="0" y="1"/>
            <a:ext cx="4038600" cy="3352800"/>
          </a:xfrm>
        </p:spPr>
        <p:txBody>
          <a:bodyPr>
            <a:normAutofit fontScale="92500" lnSpcReduction="20000"/>
          </a:bodyPr>
          <a:lstStyle/>
          <a:p>
            <a:r>
              <a:rPr lang="en-US" dirty="0" smtClean="0"/>
              <a:t>The “mental image” that took possession of his mind since that moment was that of the Leyden jar, the first accumulator of electrical energy, the first capacitor.</a:t>
            </a:r>
          </a:p>
          <a:p>
            <a:endParaRPr lang="en-US" dirty="0"/>
          </a:p>
        </p:txBody>
      </p:sp>
      <p:sp>
        <p:nvSpPr>
          <p:cNvPr id="9" name="Content Placeholder 8"/>
          <p:cNvSpPr>
            <a:spLocks noGrp="1"/>
          </p:cNvSpPr>
          <p:nvPr>
            <p:ph sz="half" idx="4294967295"/>
          </p:nvPr>
        </p:nvSpPr>
        <p:spPr>
          <a:xfrm>
            <a:off x="5105400" y="1"/>
            <a:ext cx="4038600" cy="2895599"/>
          </a:xfrm>
        </p:spPr>
        <p:txBody>
          <a:bodyPr>
            <a:normAutofit fontScale="92500"/>
          </a:bodyPr>
          <a:lstStyle/>
          <a:p>
            <a:r>
              <a:rPr lang="en-US" dirty="0" smtClean="0"/>
              <a:t>In Galvani’s mind, the force of the Leyden jar image was, however, not only “functional” and “mechanistic,” but also visual. </a:t>
            </a:r>
          </a:p>
          <a:p>
            <a:endParaRPr lang="en-US" dirty="0"/>
          </a:p>
        </p:txBody>
      </p:sp>
      <p:pic>
        <p:nvPicPr>
          <p:cNvPr id="10" name="Content Placeholder 5" descr="leyden jar.png"/>
          <p:cNvPicPr>
            <a:picLocks noChangeAspect="1"/>
          </p:cNvPicPr>
          <p:nvPr/>
        </p:nvPicPr>
        <p:blipFill>
          <a:blip r:embed="rId2"/>
          <a:stretch>
            <a:fillRect/>
          </a:stretch>
        </p:blipFill>
        <p:spPr>
          <a:xfrm>
            <a:off x="0" y="2906712"/>
            <a:ext cx="3752302" cy="3951288"/>
          </a:xfrm>
          <a:prstGeom prst="rect">
            <a:avLst/>
          </a:prstGeom>
        </p:spPr>
      </p:pic>
      <p:pic>
        <p:nvPicPr>
          <p:cNvPr id="11" name="Picture 10" descr="frog leg.png"/>
          <p:cNvPicPr>
            <a:picLocks noChangeAspect="1"/>
          </p:cNvPicPr>
          <p:nvPr/>
        </p:nvPicPr>
        <p:blipFill>
          <a:blip r:embed="rId3"/>
          <a:stretch>
            <a:fillRect/>
          </a:stretch>
        </p:blipFill>
        <p:spPr>
          <a:xfrm>
            <a:off x="5486400" y="3429000"/>
            <a:ext cx="2524254" cy="26767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yden disse.png"/>
          <p:cNvPicPr>
            <a:picLocks noChangeAspect="1"/>
          </p:cNvPicPr>
          <p:nvPr/>
        </p:nvPicPr>
        <p:blipFill>
          <a:blip r:embed="rId2"/>
          <a:stretch>
            <a:fillRect/>
          </a:stretch>
        </p:blipFill>
        <p:spPr>
          <a:xfrm>
            <a:off x="3962400" y="1066800"/>
            <a:ext cx="1552792" cy="46297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pPr>
              <a:buNone/>
            </a:pPr>
            <a:endParaRPr lang="en-US" dirty="0" smtClean="0"/>
          </a:p>
          <a:p>
            <a:r>
              <a:rPr lang="en-US" dirty="0" smtClean="0"/>
              <a:t>wrote "it contains one of the most beautiful and surprising discoveries and the germ of many others“ </a:t>
            </a:r>
            <a:endParaRPr lang="en-US" dirty="0"/>
          </a:p>
        </p:txBody>
      </p:sp>
      <p:pic>
        <p:nvPicPr>
          <p:cNvPr id="7" name="Content Placeholder 6" descr="volta.png"/>
          <p:cNvPicPr>
            <a:picLocks noGrp="1" noChangeAspect="1"/>
          </p:cNvPicPr>
          <p:nvPr>
            <p:ph sz="half" idx="2"/>
          </p:nvPr>
        </p:nvPicPr>
        <p:blipFill>
          <a:blip r:embed="rId2"/>
          <a:stretch>
            <a:fillRect/>
          </a:stretch>
        </p:blipFill>
        <p:spPr>
          <a:xfrm>
            <a:off x="4648200" y="1600200"/>
            <a:ext cx="4038600"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Inherent movement is the prime sign of animal life. </a:t>
            </a:r>
          </a:p>
          <a:p>
            <a:r>
              <a:rPr lang="en-US" dirty="0" smtClean="0"/>
              <a:t>Man has shown a perpetual curiosity about the organs of locomotion in his own body and in those of other creatures.</a:t>
            </a:r>
          </a:p>
          <a:p>
            <a:r>
              <a:rPr lang="en-US" dirty="0" smtClean="0"/>
              <a:t>Indeed, some of the earliest scientific experiments concerned muscle and its functions.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457200" y="1600200"/>
            <a:ext cx="5943600" cy="4953000"/>
          </a:xfrm>
        </p:spPr>
        <p:txBody>
          <a:bodyPr>
            <a:normAutofit fontScale="85000" lnSpcReduction="20000"/>
          </a:bodyPr>
          <a:lstStyle/>
          <a:p>
            <a:r>
              <a:rPr lang="en-US" dirty="0" smtClean="0"/>
              <a:t>But, within two years, in 1793, Volta questioned Galvani's findings by proving that dissimilar metals in contact with an electrolyte (such as those present in body tissues) would generate an electric current.</a:t>
            </a:r>
          </a:p>
          <a:p>
            <a:r>
              <a:rPr lang="en-US" dirty="0" smtClean="0"/>
              <a:t>noted that contractions could be obtained by connecting, through a bimetallic arc, two points of the same nerve without any contact with the muscle</a:t>
            </a:r>
          </a:p>
          <a:p>
            <a:r>
              <a:rPr lang="en-US" dirty="0" smtClean="0"/>
              <a:t>Leyden jar could not be discharged by connecting two points of the same plate.</a:t>
            </a:r>
            <a:endParaRPr lang="en-US" dirty="0"/>
          </a:p>
        </p:txBody>
      </p:sp>
      <p:pic>
        <p:nvPicPr>
          <p:cNvPr id="4" name="Picture 3" descr="leyden disse.png"/>
          <p:cNvPicPr>
            <a:picLocks noChangeAspect="1"/>
          </p:cNvPicPr>
          <p:nvPr/>
        </p:nvPicPr>
        <p:blipFill>
          <a:blip r:embed="rId2"/>
          <a:stretch>
            <a:fillRect/>
          </a:stretch>
        </p:blipFill>
        <p:spPr>
          <a:xfrm>
            <a:off x="6705600" y="1600200"/>
            <a:ext cx="1552792" cy="462979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Frog leg </a:t>
            </a:r>
            <a:r>
              <a:rPr lang="en-US" dirty="0" err="1" smtClean="0"/>
              <a:t>preperation</a:t>
            </a:r>
            <a:r>
              <a:rPr lang="en-US" dirty="0" smtClean="0"/>
              <a:t> - “animal electrometer,” than as a source of internal electricity</a:t>
            </a:r>
          </a:p>
          <a:p>
            <a:r>
              <a:rPr lang="en-US" dirty="0" smtClean="0"/>
              <a:t>an arc made by two different metals was more effective in inducing contractions than a monometallic arc.</a:t>
            </a:r>
          </a:p>
          <a:p>
            <a:r>
              <a:rPr lang="en-US" dirty="0" smtClean="0"/>
              <a:t>Volta started considering the possibility that the electricity was external in origin and derived from the difference of the metals used for the connection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 bimetallic arc on the tongue, a place where muscle tissue appeared to be almost directly exposed to external influence </a:t>
            </a:r>
          </a:p>
          <a:p>
            <a:r>
              <a:rPr lang="en-US" dirty="0" smtClean="0"/>
              <a:t>No contraction was produced but a clear acid taste was instead perceived</a:t>
            </a:r>
          </a:p>
          <a:p>
            <a:r>
              <a:rPr lang="en-US" dirty="0" smtClean="0"/>
              <a:t> lasted as long as the metals were maintained in contact with the tissues</a:t>
            </a:r>
          </a:p>
          <a:p>
            <a:r>
              <a:rPr lang="en-US" dirty="0" smtClean="0"/>
              <a:t> dissimilar metals were themselves capable of producing and maintaining an artificial disequilibrium or, in other words, that they acted as “motors” of electricity (similar to electric machines) rather than simply as conductors.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dirty="0" smtClean="0"/>
              <a:t> In the following year Galvani reaffirmed his concept when he found that a muscle contraction could be elicited by placing the free end of a nerve across a muscle without the intervention of metals.</a:t>
            </a:r>
            <a:endParaRPr lang="en-US" dirty="0"/>
          </a:p>
        </p:txBody>
      </p:sp>
      <p:pic>
        <p:nvPicPr>
          <p:cNvPr id="6" name="Content Placeholder 5" descr="galvani frog.png"/>
          <p:cNvPicPr>
            <a:picLocks noGrp="1" noChangeAspect="1"/>
          </p:cNvPicPr>
          <p:nvPr>
            <p:ph sz="half" idx="2"/>
          </p:nvPr>
        </p:nvPicPr>
        <p:blipFill>
          <a:blip r:embed="rId2"/>
          <a:stretch>
            <a:fillRect/>
          </a:stretch>
        </p:blipFill>
        <p:spPr>
          <a:xfrm>
            <a:off x="4419600" y="1676400"/>
            <a:ext cx="4724400" cy="43434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However, Volta's blow was so powerful that the concept of animal electricity was not discussed meaningfully for four decades.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endParaRPr lang="en-US" dirty="0" smtClean="0"/>
          </a:p>
          <a:p>
            <a:r>
              <a:rPr lang="en-US" dirty="0" smtClean="0"/>
              <a:t>Intrigued by the works of Galvani and Volta, Carlo </a:t>
            </a:r>
            <a:r>
              <a:rPr lang="en-US" dirty="0" err="1" smtClean="0"/>
              <a:t>Matteucci</a:t>
            </a:r>
            <a:r>
              <a:rPr lang="en-US" dirty="0" smtClean="0"/>
              <a:t> in 1830 began a series of experiments which allowed him to prove that injured muscle tissues generated direct electrical currents using a sensitive galvanometer (current meter).  </a:t>
            </a:r>
          </a:p>
          <a:p>
            <a:endParaRPr lang="en-US" dirty="0"/>
          </a:p>
        </p:txBody>
      </p:sp>
      <p:pic>
        <p:nvPicPr>
          <p:cNvPr id="6" name="Content Placeholder 5" descr="carlo matteucci.png"/>
          <p:cNvPicPr>
            <a:picLocks noGrp="1" noChangeAspect="1"/>
          </p:cNvPicPr>
          <p:nvPr>
            <p:ph sz="half" idx="2"/>
          </p:nvPr>
        </p:nvPicPr>
        <p:blipFill>
          <a:blip r:embed="rId2"/>
          <a:stretch>
            <a:fillRect/>
          </a:stretch>
        </p:blipFill>
        <p:spPr>
          <a:xfrm>
            <a:off x="4892702" y="1600200"/>
            <a:ext cx="3549595"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lnSpcReduction="10000"/>
          </a:bodyPr>
          <a:lstStyle/>
          <a:p>
            <a:r>
              <a:rPr lang="en-US" dirty="0" smtClean="0"/>
              <a:t>influenced by </a:t>
            </a:r>
            <a:r>
              <a:rPr lang="en-US" dirty="0" err="1" smtClean="0"/>
              <a:t>Matteuci’s</a:t>
            </a:r>
            <a:r>
              <a:rPr lang="en-US" dirty="0" smtClean="0"/>
              <a:t> observations </a:t>
            </a:r>
          </a:p>
          <a:p>
            <a:r>
              <a:rPr lang="en-US" dirty="0" smtClean="0"/>
              <a:t>explained “the electrical </a:t>
            </a:r>
            <a:r>
              <a:rPr lang="en-US" dirty="0" err="1" smtClean="0"/>
              <a:t>phenomenas</a:t>
            </a:r>
            <a:r>
              <a:rPr lang="en-US" dirty="0" smtClean="0"/>
              <a:t> presented by living beings” </a:t>
            </a:r>
          </a:p>
          <a:p>
            <a:r>
              <a:rPr lang="en-US" dirty="0" smtClean="0"/>
              <a:t>invented new techniques and improved existing methods for studying bioelectric </a:t>
            </a:r>
            <a:r>
              <a:rPr lang="en-US" dirty="0" err="1" smtClean="0"/>
              <a:t>phenomenas</a:t>
            </a:r>
            <a:r>
              <a:rPr lang="en-US" dirty="0" smtClean="0"/>
              <a:t>.</a:t>
            </a:r>
          </a:p>
          <a:p>
            <a:endParaRPr lang="en-US" dirty="0"/>
          </a:p>
        </p:txBody>
      </p:sp>
      <p:pic>
        <p:nvPicPr>
          <p:cNvPr id="6" name="Content Placeholder 5" descr="reymomd.png"/>
          <p:cNvPicPr>
            <a:picLocks noGrp="1" noChangeAspect="1"/>
          </p:cNvPicPr>
          <p:nvPr>
            <p:ph sz="half" idx="2"/>
          </p:nvPr>
        </p:nvPicPr>
        <p:blipFill>
          <a:blip r:embed="rId3"/>
          <a:stretch>
            <a:fillRect/>
          </a:stretch>
        </p:blipFill>
        <p:spPr>
          <a:xfrm>
            <a:off x="5172381" y="1600200"/>
            <a:ext cx="2990237"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He is credited with theorizing what we now call the </a:t>
            </a:r>
            <a:r>
              <a:rPr lang="en-US" b="1" i="1" dirty="0" smtClean="0"/>
              <a:t>nerve action potential </a:t>
            </a:r>
            <a:r>
              <a:rPr lang="en-US" dirty="0" smtClean="0"/>
              <a:t>and is considered to be the </a:t>
            </a:r>
            <a:r>
              <a:rPr lang="en-US" b="1" i="1" dirty="0" smtClean="0"/>
              <a:t>father of experimental electrophysiology</a:t>
            </a:r>
            <a:endParaRPr lang="en-US" b="1" i="1" dirty="0"/>
          </a:p>
        </p:txBody>
      </p:sp>
      <p:pic>
        <p:nvPicPr>
          <p:cNvPr id="5" name="Content Placeholder 4" descr="reymomd.png"/>
          <p:cNvPicPr>
            <a:picLocks noGrp="1" noChangeAspect="1"/>
          </p:cNvPicPr>
          <p:nvPr>
            <p:ph sz="half" idx="2"/>
          </p:nvPr>
        </p:nvPicPr>
        <p:blipFill>
          <a:blip r:embed="rId2"/>
          <a:stretch>
            <a:fillRect/>
          </a:stretch>
        </p:blipFill>
        <p:spPr>
          <a:xfrm>
            <a:off x="5172381" y="1600200"/>
            <a:ext cx="2990237"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Autofit/>
          </a:bodyPr>
          <a:lstStyle/>
          <a:p>
            <a:r>
              <a:rPr lang="en-US" sz="3600" dirty="0" smtClean="0"/>
              <a:t/>
            </a:r>
            <a:br>
              <a:rPr lang="en-US" sz="3600" dirty="0" smtClean="0"/>
            </a:br>
            <a:r>
              <a:rPr lang="en-US" sz="3600" dirty="0" smtClean="0"/>
              <a:t>first report of the detection of voluntarily elicited electrical signals from human muscles</a:t>
            </a:r>
            <a:endParaRPr lang="en-US" sz="3600" dirty="0"/>
          </a:p>
        </p:txBody>
      </p:sp>
      <p:sp>
        <p:nvSpPr>
          <p:cNvPr id="6" name="Content Placeholder 5"/>
          <p:cNvSpPr>
            <a:spLocks noGrp="1"/>
          </p:cNvSpPr>
          <p:nvPr>
            <p:ph idx="1"/>
          </p:nvPr>
        </p:nvSpPr>
        <p:spPr/>
        <p:txBody>
          <a:bodyPr>
            <a:normAutofit fontScale="85000" lnSpcReduction="20000"/>
          </a:bodyPr>
          <a:lstStyle/>
          <a:p>
            <a:endParaRPr lang="en-US" dirty="0" smtClean="0"/>
          </a:p>
          <a:p>
            <a:r>
              <a:rPr lang="en-US" dirty="0" smtClean="0"/>
              <a:t>He placed blotting cloths on his subject’s hands and forearm and immersed each of them in separate vats of saline solution in electrical contact with electrodes. </a:t>
            </a:r>
          </a:p>
          <a:p>
            <a:r>
              <a:rPr lang="en-US" dirty="0" smtClean="0"/>
              <a:t>The electrodes were connected to a galvanometer.</a:t>
            </a:r>
          </a:p>
          <a:p>
            <a:r>
              <a:rPr lang="en-US" dirty="0" smtClean="0"/>
              <a:t>Upon flexing the subject’s arm - consistent and predictable deflections was observed. </a:t>
            </a:r>
          </a:p>
          <a:p>
            <a:r>
              <a:rPr lang="en-US" dirty="0" smtClean="0"/>
              <a:t>He deduced that the magnitude of the readings was diminished by the impedance of skin. </a:t>
            </a:r>
          </a:p>
          <a:p>
            <a:r>
              <a:rPr lang="en-US" dirty="0" smtClean="0"/>
              <a:t>After removing a portion of the subject’s skin and applying the electrodes he saw a large increase in signal magnitude during the wrist flexion.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smtClean="0"/>
          </a:p>
          <a:p>
            <a:r>
              <a:rPr lang="en-US" dirty="0" smtClean="0"/>
              <a:t>In the early 1900s, Pratt F.H. demonstrated that the magnitude of energy related in a given muscle contraction was a result of individual muscle </a:t>
            </a:r>
            <a:r>
              <a:rPr lang="en-US" dirty="0" err="1" smtClean="0"/>
              <a:t>fibre</a:t>
            </a:r>
            <a:r>
              <a:rPr lang="en-US" dirty="0" smtClean="0"/>
              <a:t> recruitment rather than the magnitude of the neural impulse.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70000" lnSpcReduction="20000"/>
          </a:bodyPr>
          <a:lstStyle/>
          <a:p>
            <a:r>
              <a:rPr lang="en-US" dirty="0" smtClean="0"/>
              <a:t> Many of earliest scientists devoted much of their thought to the analysis of muscles and their functions. </a:t>
            </a:r>
          </a:p>
          <a:p>
            <a:r>
              <a:rPr lang="en-US" dirty="0" smtClean="0"/>
              <a:t>So too did the acknowledged "father" of modern anatomy, Andreas Vesalius, whose influence through his monumental work, the </a:t>
            </a:r>
            <a:r>
              <a:rPr lang="en-US" i="1" dirty="0" err="1" smtClean="0"/>
              <a:t>Fabrica</a:t>
            </a:r>
            <a:r>
              <a:rPr lang="en-US" i="1" dirty="0" smtClean="0"/>
              <a:t>, extends down to this day. </a:t>
            </a:r>
          </a:p>
          <a:p>
            <a:r>
              <a:rPr lang="en-US" i="1" dirty="0" smtClean="0"/>
              <a:t>In one sense, however, the heritage of Vesalius was unfortunate because it stressed the appearance and the geography of dead muscles rather than their dynamics </a:t>
            </a:r>
            <a:endParaRPr lang="en-US" dirty="0"/>
          </a:p>
        </p:txBody>
      </p:sp>
      <p:pic>
        <p:nvPicPr>
          <p:cNvPr id="7" name="Content Placeholder 6" descr="vesalius.png"/>
          <p:cNvPicPr>
            <a:picLocks noGrp="1" noChangeAspect="1"/>
          </p:cNvPicPr>
          <p:nvPr>
            <p:ph sz="half" idx="2"/>
          </p:nvPr>
        </p:nvPicPr>
        <p:blipFill>
          <a:blip r:embed="rId2"/>
          <a:stretch>
            <a:fillRect/>
          </a:stretch>
        </p:blipFill>
        <p:spPr>
          <a:xfrm>
            <a:off x="5205788" y="838200"/>
            <a:ext cx="3633412" cy="56388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However, measurements from human musculature remained difficult until the metal surface electrode was employed by the German Piper in 1907. </a:t>
            </a:r>
          </a:p>
          <a:p>
            <a:r>
              <a:rPr lang="en-US" dirty="0" smtClean="0"/>
              <a:t>The detection techniques were further simplified with the advent  of the cathode ray tube, which was invented by Braun (1897) and was first used to amplify action potentials in conjunction with a string galvanometer by Forbes and </a:t>
            </a:r>
            <a:r>
              <a:rPr lang="en-US" dirty="0" err="1" smtClean="0"/>
              <a:t>Thacher</a:t>
            </a:r>
            <a:r>
              <a:rPr lang="en-US" dirty="0" smtClean="0"/>
              <a:t> (1920).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Two years later, Gasser and Erlanger (1922) used a cathode ray oscilloscope in place of the galvanometer, which up to this time was the sole apparatus able to "show" the  signals from the muscles.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“Often we’d work all day and wind up at five o’clock at night with one good record. And that record was obtained not with a camera – the tube wasn’t bright enough to photograph – so we held up a big piece of film up against the end of the oscilloscope and we’d get a blurred line there that we could interpret approximately, defining the waves of the compound action current.”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gasser.png"/>
          <p:cNvPicPr>
            <a:picLocks noGrp="1" noChangeAspect="1"/>
          </p:cNvPicPr>
          <p:nvPr>
            <p:ph sz="half" idx="1"/>
          </p:nvPr>
        </p:nvPicPr>
        <p:blipFill>
          <a:blip r:embed="rId2"/>
          <a:stretch>
            <a:fillRect/>
          </a:stretch>
        </p:blipFill>
        <p:spPr>
          <a:xfrm>
            <a:off x="1066800" y="1524000"/>
            <a:ext cx="2743583" cy="3829585"/>
          </a:xfrm>
        </p:spPr>
      </p:pic>
      <p:pic>
        <p:nvPicPr>
          <p:cNvPr id="8" name="Content Placeholder 7" descr="erlanger.png"/>
          <p:cNvPicPr>
            <a:picLocks noGrp="1" noChangeAspect="1"/>
          </p:cNvPicPr>
          <p:nvPr>
            <p:ph sz="half" idx="2"/>
          </p:nvPr>
        </p:nvPicPr>
        <p:blipFill>
          <a:blip r:embed="rId3"/>
          <a:stretch>
            <a:fillRect/>
          </a:stretch>
        </p:blipFill>
        <p:spPr>
          <a:xfrm>
            <a:off x="5334000" y="1447800"/>
            <a:ext cx="2705478" cy="3791479"/>
          </a:xfrm>
        </p:spPr>
      </p:pic>
      <p:sp>
        <p:nvSpPr>
          <p:cNvPr id="9" name="TextBox 8"/>
          <p:cNvSpPr txBox="1"/>
          <p:nvPr/>
        </p:nvSpPr>
        <p:spPr>
          <a:xfrm>
            <a:off x="0" y="5934670"/>
            <a:ext cx="9144000" cy="923330"/>
          </a:xfrm>
          <a:prstGeom prst="rect">
            <a:avLst/>
          </a:prstGeom>
          <a:noFill/>
        </p:spPr>
        <p:txBody>
          <a:bodyPr wrap="square" rtlCol="0">
            <a:spAutoFit/>
          </a:bodyPr>
          <a:lstStyle/>
          <a:p>
            <a:r>
              <a:rPr lang="en-US" dirty="0" smtClean="0"/>
              <a:t>This application, along with their wise interpretation of the action potentials which they were able to "see," earned Gasser and Erlanger a Nobel Prize in 1944. </a:t>
            </a:r>
          </a:p>
          <a:p>
            <a:endParaRPr lang="en-US" dirty="0"/>
          </a:p>
        </p:txBody>
      </p:sp>
      <p:sp>
        <p:nvSpPr>
          <p:cNvPr id="10" name="TextBox 9"/>
          <p:cNvSpPr txBox="1"/>
          <p:nvPr/>
        </p:nvSpPr>
        <p:spPr>
          <a:xfrm>
            <a:off x="1143000" y="5486400"/>
            <a:ext cx="2440092" cy="369332"/>
          </a:xfrm>
          <a:prstGeom prst="rect">
            <a:avLst/>
          </a:prstGeom>
          <a:noFill/>
        </p:spPr>
        <p:txBody>
          <a:bodyPr wrap="none" rtlCol="0">
            <a:spAutoFit/>
          </a:bodyPr>
          <a:lstStyle/>
          <a:p>
            <a:r>
              <a:rPr lang="en-US" b="1" dirty="0" smtClean="0"/>
              <a:t>Herbert Spencer Gasser</a:t>
            </a:r>
            <a:endParaRPr lang="en-US" dirty="0"/>
          </a:p>
        </p:txBody>
      </p:sp>
      <p:sp>
        <p:nvSpPr>
          <p:cNvPr id="11" name="TextBox 10"/>
          <p:cNvSpPr txBox="1"/>
          <p:nvPr/>
        </p:nvSpPr>
        <p:spPr>
          <a:xfrm>
            <a:off x="5867400" y="5486400"/>
            <a:ext cx="1682577" cy="369332"/>
          </a:xfrm>
          <a:prstGeom prst="rect">
            <a:avLst/>
          </a:prstGeom>
          <a:noFill/>
        </p:spPr>
        <p:txBody>
          <a:bodyPr wrap="none" rtlCol="0">
            <a:spAutoFit/>
          </a:bodyPr>
          <a:lstStyle/>
          <a:p>
            <a:r>
              <a:rPr lang="en-US" b="1" dirty="0" smtClean="0"/>
              <a:t>Joseph Erlanger</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normAutofit lnSpcReduction="10000"/>
          </a:bodyPr>
          <a:lstStyle/>
          <a:p>
            <a:endParaRPr lang="en-US" dirty="0" smtClean="0"/>
          </a:p>
          <a:p>
            <a:r>
              <a:rPr lang="en-US" i="1" dirty="0" smtClean="0"/>
              <a:t>No one before or after has contributed so much to our understanding of muscular function </a:t>
            </a:r>
            <a:endParaRPr lang="en-US" dirty="0" smtClean="0"/>
          </a:p>
          <a:p>
            <a:r>
              <a:rPr lang="en-US" dirty="0" smtClean="0"/>
              <a:t>His immortal work was described under the title  </a:t>
            </a:r>
            <a:r>
              <a:rPr lang="en-US" i="1" dirty="0" err="1" smtClean="0"/>
              <a:t>Physiologie</a:t>
            </a:r>
            <a:r>
              <a:rPr lang="en-US" i="1" dirty="0" smtClean="0"/>
              <a:t> des </a:t>
            </a:r>
            <a:r>
              <a:rPr lang="en-US" i="1" dirty="0" err="1" smtClean="0"/>
              <a:t>Mouvements</a:t>
            </a:r>
            <a:endParaRPr lang="en-US" i="1" dirty="0" smtClean="0"/>
          </a:p>
        </p:txBody>
      </p:sp>
      <p:pic>
        <p:nvPicPr>
          <p:cNvPr id="9" name="Content Placeholder 8" descr="duchenne.png"/>
          <p:cNvPicPr>
            <a:picLocks noGrp="1" noChangeAspect="1"/>
          </p:cNvPicPr>
          <p:nvPr>
            <p:ph sz="half" idx="2"/>
          </p:nvPr>
        </p:nvPicPr>
        <p:blipFill>
          <a:blip r:embed="rId2"/>
          <a:stretch>
            <a:fillRect/>
          </a:stretch>
        </p:blipFill>
        <p:spPr>
          <a:xfrm>
            <a:off x="5008987" y="1600200"/>
            <a:ext cx="3317025" cy="45259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skillfully applied electrical stimulation to investigate systematically the dynamics and functions of intact skeletal muscles.</a:t>
            </a:r>
          </a:p>
          <a:p>
            <a:endParaRPr lang="en-US" dirty="0"/>
          </a:p>
        </p:txBody>
      </p:sp>
      <p:pic>
        <p:nvPicPr>
          <p:cNvPr id="5" name="Content Placeholder 4" descr="duchene.png"/>
          <p:cNvPicPr>
            <a:picLocks noGrp="1" noChangeAspect="1"/>
          </p:cNvPicPr>
          <p:nvPr>
            <p:ph sz="half" idx="2"/>
          </p:nvPr>
        </p:nvPicPr>
        <p:blipFill>
          <a:blip r:embed="rId2"/>
          <a:stretch>
            <a:fillRect/>
          </a:stretch>
        </p:blipFill>
        <p:spPr>
          <a:xfrm>
            <a:off x="4648200" y="2312187"/>
            <a:ext cx="4038600" cy="310198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92500" lnSpcReduction="20000"/>
          </a:bodyPr>
          <a:lstStyle/>
          <a:p>
            <a:endParaRPr lang="en-US" dirty="0" smtClean="0"/>
          </a:p>
          <a:p>
            <a:r>
              <a:rPr lang="en-US" dirty="0" smtClean="0"/>
              <a:t>Englishman Baines, electrical engineer</a:t>
            </a:r>
          </a:p>
          <a:p>
            <a:r>
              <a:rPr lang="en-US" dirty="0" smtClean="0"/>
              <a:t>appropriate technical considerations should be administered before obtaining or interpreting data related to electrophysiological phenomena.</a:t>
            </a:r>
          </a:p>
          <a:p>
            <a:r>
              <a:rPr lang="en-US" dirty="0" smtClean="0"/>
              <a:t>first to formalize the analogy between the propagation of pulses in a nerve trunk and an electric cable. </a:t>
            </a:r>
          </a:p>
          <a:p>
            <a:r>
              <a:rPr lang="en-US" dirty="0" smtClean="0"/>
              <a:t>This approach subsequently became known as the </a:t>
            </a:r>
            <a:r>
              <a:rPr lang="en-US" b="1" dirty="0" smtClean="0"/>
              <a:t>cable theory</a:t>
            </a:r>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dirty="0" smtClean="0"/>
              <a:t>He initiated the concept of modeling parts of the nervous system with electrical circuits in attempting to explain their It may be said that he was the </a:t>
            </a:r>
            <a:r>
              <a:rPr lang="en-US" b="1" dirty="0" smtClean="0"/>
              <a:t>first biomedical engineer.</a:t>
            </a:r>
            <a:endParaRPr lang="en-US" b="1" dirty="0"/>
          </a:p>
        </p:txBody>
      </p:sp>
      <p:pic>
        <p:nvPicPr>
          <p:cNvPr id="6" name="Content Placeholder 5" descr="Untitled.png"/>
          <p:cNvPicPr>
            <a:picLocks noGrp="1" noChangeAspect="1"/>
          </p:cNvPicPr>
          <p:nvPr>
            <p:ph sz="half" idx="2"/>
          </p:nvPr>
        </p:nvPicPr>
        <p:blipFill>
          <a:blip r:embed="rId2"/>
          <a:stretch>
            <a:fillRect/>
          </a:stretch>
        </p:blipFill>
        <p:spPr>
          <a:xfrm>
            <a:off x="4772816" y="1600200"/>
            <a:ext cx="3789368" cy="45259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lnSpcReduction="10000"/>
          </a:bodyPr>
          <a:lstStyle/>
          <a:p>
            <a:r>
              <a:rPr lang="en-US" dirty="0" smtClean="0"/>
              <a:t>Adrian and </a:t>
            </a:r>
            <a:r>
              <a:rPr lang="en-US" dirty="0" err="1" smtClean="0"/>
              <a:t>Bronk</a:t>
            </a:r>
            <a:r>
              <a:rPr lang="en-US" dirty="0" smtClean="0"/>
              <a:t> (1929) introduced the needle electrode </a:t>
            </a:r>
          </a:p>
          <a:p>
            <a:r>
              <a:rPr lang="en-US" dirty="0" smtClean="0"/>
              <a:t> This approach, for the first time, enabled us to observe the electrical activity associated with individual muscle fibers (or small groups </a:t>
            </a:r>
            <a:r>
              <a:rPr lang="en-US" dirty="0" err="1" smtClean="0"/>
              <a:t>ofmuscle</a:t>
            </a:r>
            <a:r>
              <a:rPr lang="en-US" dirty="0" smtClean="0"/>
              <a:t> fibers).</a:t>
            </a:r>
          </a:p>
          <a:p>
            <a:r>
              <a:rPr lang="en-US" dirty="0" smtClean="0"/>
              <a:t>The use of the needle electrode was methodologically exploited by </a:t>
            </a:r>
            <a:r>
              <a:rPr lang="en-US" dirty="0" err="1" smtClean="0"/>
              <a:t>Buchthal</a:t>
            </a:r>
            <a:r>
              <a:rPr lang="en-US" dirty="0" smtClean="0"/>
              <a:t> and his colleagues during the 1950s and 1960s.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ANALOG EMG SYSTEMS: 1950–1973 </a:t>
            </a:r>
            <a:br>
              <a:rPr lang="en-US" dirty="0" smtClean="0"/>
            </a:b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1950</a:t>
            </a:r>
          </a:p>
          <a:p>
            <a:r>
              <a:rPr lang="en-US" dirty="0" smtClean="0"/>
              <a:t>Denmark</a:t>
            </a:r>
          </a:p>
          <a:p>
            <a:r>
              <a:rPr lang="en-US" dirty="0" smtClean="0"/>
              <a:t>Three channel EMG system </a:t>
            </a:r>
          </a:p>
          <a:p>
            <a:r>
              <a:rPr lang="en-US" dirty="0" smtClean="0"/>
              <a:t>Each channel had amplifiers and filters to process the EMG signals to individual cathode ray tubes (CRT) used as the visual displays.</a:t>
            </a:r>
          </a:p>
          <a:p>
            <a:r>
              <a:rPr lang="en-US" dirty="0" smtClean="0"/>
              <a:t> A channel selectable audio amplifier and loudspeaker was used for auditory presentation of the signals</a:t>
            </a:r>
          </a:p>
          <a:p>
            <a:r>
              <a:rPr lang="en-US" dirty="0" smtClean="0"/>
              <a:t>paper film recorder was used for permanent storage of any acquired waveform.</a:t>
            </a:r>
          </a:p>
          <a:p>
            <a:endParaRPr lang="en-US" dirty="0"/>
          </a:p>
        </p:txBody>
      </p:sp>
      <p:pic>
        <p:nvPicPr>
          <p:cNvPr id="6" name="Content Placeholder 5" descr="analog system.png"/>
          <p:cNvPicPr>
            <a:picLocks noGrp="1" noChangeAspect="1"/>
          </p:cNvPicPr>
          <p:nvPr>
            <p:ph sz="half" idx="2"/>
          </p:nvPr>
        </p:nvPicPr>
        <p:blipFill>
          <a:blip r:embed="rId2"/>
          <a:stretch>
            <a:fillRect/>
          </a:stretch>
        </p:blipFill>
        <p:spPr>
          <a:xfrm>
            <a:off x="5129158" y="1600200"/>
            <a:ext cx="3076683"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smtClean="0"/>
          </a:p>
          <a:p>
            <a:endParaRPr lang="en-US" dirty="0" smtClean="0"/>
          </a:p>
          <a:p>
            <a:r>
              <a:rPr lang="en-US" dirty="0" smtClean="0"/>
              <a:t> During subsequent years, a series of scientists gave life back to the muscles.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lnSpcReduction="10000"/>
          </a:bodyPr>
          <a:lstStyle/>
          <a:p>
            <a:r>
              <a:rPr lang="en-US" dirty="0" smtClean="0"/>
              <a:t>Electro-stimulation was provided by a separate timing device attached to the system </a:t>
            </a:r>
          </a:p>
          <a:p>
            <a:r>
              <a:rPr lang="en-US" dirty="0" smtClean="0"/>
              <a:t>There was no synchronization between the stimulation device and the free-running display.</a:t>
            </a:r>
          </a:p>
          <a:p>
            <a:r>
              <a:rPr lang="en-US" dirty="0" smtClean="0"/>
              <a:t>If an </a:t>
            </a:r>
            <a:r>
              <a:rPr lang="en-US" dirty="0" err="1" smtClean="0"/>
              <a:t>electromyographer</a:t>
            </a:r>
            <a:r>
              <a:rPr lang="en-US" dirty="0" smtClean="0"/>
              <a:t> needed to evaluate a recording in detail he would take the exposed film out of the machine and into the darkroom to be developed and processed.</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smtClean="0"/>
          </a:p>
          <a:p>
            <a:r>
              <a:rPr lang="en-US" dirty="0" smtClean="0"/>
              <a:t>By the early 1960s, transistorized EMG systems. </a:t>
            </a:r>
          </a:p>
          <a:p>
            <a:r>
              <a:rPr lang="en-US" dirty="0" smtClean="0"/>
              <a:t>synchronization of signals</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DIGITAL EMG SYSTEMS: 1973–1982 </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These systems increased in size and complexity compared to previous generation. </a:t>
            </a:r>
          </a:p>
          <a:p>
            <a:endParaRPr lang="en-US" dirty="0" smtClean="0"/>
          </a:p>
          <a:p>
            <a:endParaRPr lang="en-US" dirty="0" smtClean="0"/>
          </a:p>
          <a:p>
            <a:r>
              <a:rPr lang="en-US" dirty="0" smtClean="0"/>
              <a:t>EMG signals were digitized and were amenable to print out with all relevant user set information on a real-time printer. </a:t>
            </a:r>
          </a:p>
          <a:p>
            <a:endParaRPr lang="en-US" dirty="0" smtClean="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smtClean="0"/>
          </a:p>
          <a:p>
            <a:r>
              <a:rPr lang="en-US" dirty="0" smtClean="0"/>
              <a:t>The MS6 was an analog EMG system introduced in 1969, but with the development of an </a:t>
            </a:r>
            <a:r>
              <a:rPr lang="en-US" dirty="0" err="1" smtClean="0"/>
              <a:t>averager</a:t>
            </a:r>
            <a:r>
              <a:rPr lang="en-US" dirty="0" smtClean="0"/>
              <a:t> in 1973, digital modules were offered for the analog system. </a:t>
            </a:r>
          </a:p>
          <a:p>
            <a:endParaRPr lang="en-US" dirty="0"/>
          </a:p>
        </p:txBody>
      </p:sp>
      <p:pic>
        <p:nvPicPr>
          <p:cNvPr id="5" name="Content Placeholder 4" descr="medelec digital.png"/>
          <p:cNvPicPr>
            <a:picLocks noGrp="1" noChangeAspect="1"/>
          </p:cNvPicPr>
          <p:nvPr>
            <p:ph sz="half" idx="2"/>
          </p:nvPr>
        </p:nvPicPr>
        <p:blipFill>
          <a:blip r:embed="rId2"/>
          <a:stretch>
            <a:fillRect/>
          </a:stretch>
        </p:blipFill>
        <p:spPr>
          <a:xfrm>
            <a:off x="4648200" y="2060690"/>
            <a:ext cx="4038600" cy="3604982"/>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DIGITAL EMG SYSTEMS: 1973–1982 </a:t>
            </a:r>
            <a:br>
              <a:rPr lang="en-US" dirty="0" smtClean="0"/>
            </a:br>
            <a:endParaRPr lang="en-US" dirty="0"/>
          </a:p>
        </p:txBody>
      </p:sp>
      <p:sp>
        <p:nvSpPr>
          <p:cNvPr id="3" name="Content Placeholder 2"/>
          <p:cNvSpPr>
            <a:spLocks noGrp="1"/>
          </p:cNvSpPr>
          <p:nvPr>
            <p:ph sz="half" idx="1"/>
          </p:nvPr>
        </p:nvSpPr>
        <p:spPr/>
        <p:txBody>
          <a:bodyPr>
            <a:normAutofit/>
          </a:bodyPr>
          <a:lstStyle/>
          <a:p>
            <a:endParaRPr lang="en-US" dirty="0" smtClean="0"/>
          </a:p>
          <a:p>
            <a:endParaRPr lang="en-US" dirty="0" smtClean="0"/>
          </a:p>
          <a:p>
            <a:r>
              <a:rPr lang="en-US" dirty="0" smtClean="0"/>
              <a:t>the DISA 1500 EMG system was considered to be the first completely digital EMG system </a:t>
            </a:r>
          </a:p>
          <a:p>
            <a:endParaRPr lang="en-US" dirty="0" smtClean="0"/>
          </a:p>
          <a:p>
            <a:endParaRPr lang="en-US" dirty="0" smtClean="0"/>
          </a:p>
          <a:p>
            <a:endParaRPr lang="en-US" dirty="0"/>
          </a:p>
        </p:txBody>
      </p:sp>
      <p:pic>
        <p:nvPicPr>
          <p:cNvPr id="5" name="Content Placeholder 4" descr="disa 1500.png"/>
          <p:cNvPicPr>
            <a:picLocks noGrp="1" noChangeAspect="1"/>
          </p:cNvPicPr>
          <p:nvPr>
            <p:ph sz="half" idx="2"/>
          </p:nvPr>
        </p:nvPicPr>
        <p:blipFill>
          <a:blip r:embed="rId2"/>
          <a:stretch>
            <a:fillRect/>
          </a:stretch>
        </p:blipFill>
        <p:spPr>
          <a:xfrm>
            <a:off x="4648200" y="1698114"/>
            <a:ext cx="4038600" cy="4330134"/>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MICROPROCESSOR-CONTROLLED EMG SYSTEMS: 1982-1993 </a:t>
            </a:r>
            <a:br>
              <a:rPr lang="en-US" dirty="0" smtClean="0"/>
            </a:br>
            <a:endParaRPr lang="en-US" dirty="0"/>
          </a:p>
        </p:txBody>
      </p:sp>
      <p:sp>
        <p:nvSpPr>
          <p:cNvPr id="6" name="Content Placeholder 5"/>
          <p:cNvSpPr>
            <a:spLocks noGrp="1"/>
          </p:cNvSpPr>
          <p:nvPr>
            <p:ph idx="1"/>
          </p:nvPr>
        </p:nvSpPr>
        <p:spPr/>
        <p:txBody>
          <a:bodyPr>
            <a:normAutofit fontScale="92500" lnSpcReduction="10000"/>
          </a:bodyPr>
          <a:lstStyle/>
          <a:p>
            <a:endParaRPr lang="en-US" dirty="0" smtClean="0"/>
          </a:p>
          <a:p>
            <a:r>
              <a:rPr lang="en-US" dirty="0" smtClean="0"/>
              <a:t>reduce production cost and increase clinician ease of use </a:t>
            </a:r>
          </a:p>
          <a:p>
            <a:endParaRPr lang="en-US" dirty="0" smtClean="0"/>
          </a:p>
          <a:p>
            <a:r>
              <a:rPr lang="en-US" dirty="0" smtClean="0"/>
              <a:t>Early microprocessors lacked the power to perform data acquisition and processing </a:t>
            </a:r>
          </a:p>
          <a:p>
            <a:endParaRPr lang="en-US" dirty="0" smtClean="0"/>
          </a:p>
          <a:p>
            <a:r>
              <a:rPr lang="en-US" dirty="0" smtClean="0"/>
              <a:t>These systems were typically menu driven with test settings that could be stored in memory.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MICROPROCESSOR-CONTROLLED EMG SYSTEMS: 1982-1993</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Typical application of these microprocessor-controlled EMG systems included </a:t>
            </a:r>
          </a:p>
          <a:p>
            <a:pPr lvl="1"/>
            <a:r>
              <a:rPr lang="en-US" dirty="0" smtClean="0"/>
              <a:t>conduction of sensory nerve and motor tests, </a:t>
            </a:r>
          </a:p>
          <a:p>
            <a:pPr lvl="1"/>
            <a:r>
              <a:rPr lang="en-US" dirty="0" smtClean="0"/>
              <a:t>decrement analysis</a:t>
            </a:r>
          </a:p>
          <a:p>
            <a:pPr lvl="1"/>
            <a:r>
              <a:rPr lang="en-US" dirty="0" smtClean="0"/>
              <a:t>needle EMG exams</a:t>
            </a:r>
          </a:p>
          <a:p>
            <a:pPr lvl="1"/>
            <a:r>
              <a:rPr lang="en-US" dirty="0" smtClean="0"/>
              <a:t>various evoked potential modalities (“time locked” electrical signal in response to some stimulus). </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However, the computing power of these early systems were considered too slow to perform advanced signal processing and analysis </a:t>
            </a:r>
          </a:p>
          <a:p>
            <a:endParaRPr lang="en-US" dirty="0" smtClean="0"/>
          </a:p>
          <a:p>
            <a:r>
              <a:rPr lang="en-US" dirty="0" smtClean="0"/>
              <a:t>To bypass these early computational limitations, many systems were digitally interfaced to an external computer. </a:t>
            </a:r>
          </a:p>
          <a:p>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PC-BASE EMG SYSTEMS: 1993–2001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PC perform all the processing related function required in EMG recording and analysis. </a:t>
            </a:r>
          </a:p>
          <a:p>
            <a:r>
              <a:rPr lang="en-US" dirty="0" smtClean="0"/>
              <a:t>Benefits of a PC-based EMG system included </a:t>
            </a:r>
          </a:p>
          <a:p>
            <a:pPr lvl="1"/>
            <a:r>
              <a:rPr lang="en-US" dirty="0" smtClean="0"/>
              <a:t>powerful signal processing</a:t>
            </a:r>
          </a:p>
          <a:p>
            <a:pPr lvl="1"/>
            <a:r>
              <a:rPr lang="en-US" dirty="0" smtClean="0"/>
              <a:t>flexible graphical representation</a:t>
            </a:r>
          </a:p>
          <a:p>
            <a:pPr lvl="1"/>
            <a:r>
              <a:rPr lang="en-US" dirty="0" smtClean="0"/>
              <a:t>larger data storage capabilities</a:t>
            </a:r>
          </a:p>
          <a:p>
            <a:pPr lvl="1"/>
            <a:r>
              <a:rPr lang="en-US" dirty="0" smtClean="0"/>
              <a:t>shorter latencies. </a:t>
            </a:r>
          </a:p>
          <a:p>
            <a:r>
              <a:rPr lang="en-US" dirty="0" smtClean="0"/>
              <a:t>“All EMG systems introduced after 1993 are PC-based” except for some.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HANDHELD &amp; WIRELESS EMG SYSTEMS: 2001-PRESENT DAY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Universal Serial Bus 2.0 which provided faster data exchange rates and even a means of supplying power to the EMG handheld device to recharge the device. </a:t>
            </a:r>
          </a:p>
          <a:p>
            <a:r>
              <a:rPr lang="en-US" dirty="0" smtClean="0"/>
              <a:t>Increased storage capacity of data recordings and computing power made it possible for small and powerful microprocessors to run entire training suites and store all user recorded stats to the handheld device. </a:t>
            </a:r>
          </a:p>
          <a:p>
            <a:r>
              <a:rPr lang="en-US" dirty="0" smtClean="0"/>
              <a:t>The user can then upload their recordings to a PC at a later time, eliminating the need for a bulky workstation </a:t>
            </a:r>
          </a:p>
          <a:p>
            <a:pPr>
              <a:buNone/>
            </a:pPr>
            <a:r>
              <a:rPr lang="en-US" dirty="0" smtClean="0"/>
              <a:t>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Whenever the basic question of “what are the muscles doing?” arises, the benefits of EMG become apparent. </a:t>
            </a:r>
          </a:p>
          <a:p>
            <a:r>
              <a:rPr lang="en-US" dirty="0" smtClean="0"/>
              <a:t>EMG allows us to look at the electrical activity responsible for muscle contractions and allows us to measure muscular performance.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HANDHELD EMG SYSTEM</a:t>
            </a:r>
            <a:endParaRPr lang="en-US" dirty="0"/>
          </a:p>
        </p:txBody>
      </p:sp>
      <p:sp>
        <p:nvSpPr>
          <p:cNvPr id="5" name="Content Placeholder 4"/>
          <p:cNvSpPr>
            <a:spLocks noGrp="1"/>
          </p:cNvSpPr>
          <p:nvPr>
            <p:ph sz="half" idx="1"/>
          </p:nvPr>
        </p:nvSpPr>
        <p:spPr>
          <a:xfrm>
            <a:off x="457200" y="1143000"/>
            <a:ext cx="4038600" cy="5715000"/>
          </a:xfrm>
        </p:spPr>
        <p:txBody>
          <a:bodyPr>
            <a:noAutofit/>
          </a:bodyPr>
          <a:lstStyle/>
          <a:p>
            <a:endParaRPr lang="en-US" sz="2200" dirty="0" smtClean="0"/>
          </a:p>
          <a:p>
            <a:r>
              <a:rPr lang="en-US" sz="2200" dirty="0" smtClean="0"/>
              <a:t>MYOTRAC INFINITI introduced in 2003 </a:t>
            </a:r>
          </a:p>
          <a:p>
            <a:r>
              <a:rPr lang="en-US" sz="2200" dirty="0" smtClean="0"/>
              <a:t>This unit is a dual channel, handheld portable EMG device with three distinct operating modalities: </a:t>
            </a:r>
          </a:p>
          <a:p>
            <a:pPr lvl="1"/>
            <a:r>
              <a:rPr lang="en-US" sz="1800" dirty="0" smtClean="0"/>
              <a:t>Surface Electromyography (SEMG)</a:t>
            </a:r>
          </a:p>
          <a:p>
            <a:pPr lvl="1"/>
            <a:r>
              <a:rPr lang="en-US" sz="1800" dirty="0" smtClean="0"/>
              <a:t>Neuromuscular Electro-stimulation (NMES)</a:t>
            </a:r>
          </a:p>
          <a:p>
            <a:pPr lvl="1"/>
            <a:r>
              <a:rPr lang="en-US" sz="1800" dirty="0" smtClean="0"/>
              <a:t>SEMG-triggered Stimulation (ETS).</a:t>
            </a:r>
          </a:p>
          <a:p>
            <a:r>
              <a:rPr lang="en-US" sz="2200" dirty="0" smtClean="0"/>
              <a:t>This is uncommon compared to other EMG devices in that it reads SEMG and provides electro-stimulation </a:t>
            </a:r>
            <a:endParaRPr lang="en-US" sz="2200" dirty="0"/>
          </a:p>
        </p:txBody>
      </p:sp>
      <p:pic>
        <p:nvPicPr>
          <p:cNvPr id="7" name="Content Placeholder 6" descr="handheld emg.png"/>
          <p:cNvPicPr>
            <a:picLocks noGrp="1" noChangeAspect="1"/>
          </p:cNvPicPr>
          <p:nvPr>
            <p:ph sz="half" idx="2"/>
          </p:nvPr>
        </p:nvPicPr>
        <p:blipFill>
          <a:blip r:embed="rId2"/>
          <a:stretch>
            <a:fillRect/>
          </a:stretch>
        </p:blipFill>
        <p:spPr>
          <a:xfrm>
            <a:off x="4648200" y="1895658"/>
            <a:ext cx="4038600" cy="3935047"/>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lnSpcReduction="10000"/>
          </a:bodyPr>
          <a:lstStyle/>
          <a:p>
            <a:endParaRPr lang="en-US" dirty="0" smtClean="0"/>
          </a:p>
          <a:p>
            <a:r>
              <a:rPr lang="en-US" dirty="0" smtClean="0"/>
              <a:t>Wireless technologies such as Wi-Fi and Bluetooth have also been incorporated into today’s existing EMG equipment to provide the user with extended mobility from the PC on PC-based systems. </a:t>
            </a:r>
          </a:p>
          <a:p>
            <a:r>
              <a:rPr lang="en-US" dirty="0" smtClean="0"/>
              <a:t>Acquired EMG signals can now be picked up on the body and sent wirelessly to a PC where it is recorded, processed and analyzed. </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In 1960, a group of Russian engineers led by </a:t>
            </a:r>
            <a:r>
              <a:rPr lang="en-US" dirty="0" err="1" smtClean="0"/>
              <a:t>Kobrinsky</a:t>
            </a:r>
            <a:r>
              <a:rPr lang="en-US" dirty="0" smtClean="0"/>
              <a:t> revealed the design of a hand prosthesis controlled by </a:t>
            </a:r>
            <a:r>
              <a:rPr lang="en-US" dirty="0" err="1" smtClean="0"/>
              <a:t>myoelectric</a:t>
            </a:r>
            <a:r>
              <a:rPr lang="en-US" dirty="0" smtClean="0"/>
              <a:t> signals detected from the forearm muscles. </a:t>
            </a:r>
          </a:p>
          <a:p>
            <a:r>
              <a:rPr lang="en-US" dirty="0" smtClean="0"/>
              <a:t>They are currently being tested by researchers at NASA who want to monitor EMG of astronauts. </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Thus, we have seen that during the past two centuries a wide variety of individuals of diverse training have been fascinated by and have contributed to the understanding of the electrical phenomenon which is associated with a muscle contraction.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Electromyography</a:t>
            </a:r>
            <a:r>
              <a:rPr lang="en-US" dirty="0" smtClean="0"/>
              <a:t> (</a:t>
            </a:r>
            <a:r>
              <a:rPr lang="en-US" b="1" dirty="0" smtClean="0"/>
              <a:t>EMG</a:t>
            </a:r>
            <a:r>
              <a:rPr lang="en-US" dirty="0" smtClean="0"/>
              <a:t>)</a:t>
            </a:r>
            <a:endParaRPr lang="en-US" dirty="0"/>
          </a:p>
        </p:txBody>
      </p:sp>
      <p:sp>
        <p:nvSpPr>
          <p:cNvPr id="3" name="Content Placeholder 2"/>
          <p:cNvSpPr>
            <a:spLocks noGrp="1"/>
          </p:cNvSpPr>
          <p:nvPr>
            <p:ph idx="1"/>
          </p:nvPr>
        </p:nvSpPr>
        <p:spPr>
          <a:xfrm>
            <a:off x="457200" y="1600200"/>
            <a:ext cx="8305800" cy="4648200"/>
          </a:xfrm>
        </p:spPr>
        <p:txBody>
          <a:bodyPr>
            <a:normAutofit fontScale="92500" lnSpcReduction="10000"/>
          </a:bodyPr>
          <a:lstStyle/>
          <a:p>
            <a:r>
              <a:rPr lang="en-US" dirty="0" smtClean="0"/>
              <a:t>evaluating </a:t>
            </a:r>
            <a:r>
              <a:rPr lang="en-US" dirty="0"/>
              <a:t>and recording the electrical activity produced </a:t>
            </a:r>
            <a:r>
              <a:rPr lang="en-US" dirty="0" smtClean="0"/>
              <a:t>by skeletal muscles.</a:t>
            </a:r>
            <a:r>
              <a:rPr lang="en-US" dirty="0"/>
              <a:t> </a:t>
            </a:r>
            <a:endParaRPr lang="en-US" dirty="0" smtClean="0"/>
          </a:p>
          <a:p>
            <a:r>
              <a:rPr lang="en-US" dirty="0" smtClean="0"/>
              <a:t>EMG </a:t>
            </a:r>
            <a:r>
              <a:rPr lang="en-US" dirty="0"/>
              <a:t>is performed using </a:t>
            </a:r>
            <a:r>
              <a:rPr lang="en-US" dirty="0" smtClean="0"/>
              <a:t>an instrument called </a:t>
            </a:r>
            <a:r>
              <a:rPr lang="en-US" dirty="0"/>
              <a:t>an </a:t>
            </a:r>
            <a:r>
              <a:rPr lang="en-US" b="1" dirty="0" err="1"/>
              <a:t>electromyograph</a:t>
            </a:r>
            <a:r>
              <a:rPr lang="en-US" dirty="0"/>
              <a:t>, to produce a record called an </a:t>
            </a:r>
            <a:r>
              <a:rPr lang="en-US" b="1" dirty="0" err="1"/>
              <a:t>electromyogram</a:t>
            </a:r>
            <a:r>
              <a:rPr lang="en-US" dirty="0" smtClean="0"/>
              <a:t>.</a:t>
            </a:r>
          </a:p>
          <a:p>
            <a:r>
              <a:rPr lang="en-US" dirty="0" smtClean="0"/>
              <a:t> </a:t>
            </a:r>
            <a:r>
              <a:rPr lang="en-US" dirty="0"/>
              <a:t>An </a:t>
            </a:r>
            <a:r>
              <a:rPr lang="en-US" dirty="0" err="1"/>
              <a:t>electromyograph</a:t>
            </a:r>
            <a:r>
              <a:rPr lang="en-US" dirty="0"/>
              <a:t> detects the </a:t>
            </a:r>
            <a:r>
              <a:rPr lang="en-US" dirty="0">
                <a:hlinkClick r:id="rId2" tooltip="Electrical potential"/>
              </a:rPr>
              <a:t>electrical </a:t>
            </a:r>
            <a:r>
              <a:rPr lang="en-US" dirty="0" err="1">
                <a:hlinkClick r:id="rId2" tooltip="Electrical potential"/>
              </a:rPr>
              <a:t>potential</a:t>
            </a:r>
            <a:r>
              <a:rPr lang="en-US" dirty="0" err="1"/>
              <a:t>generated</a:t>
            </a:r>
            <a:r>
              <a:rPr lang="en-US" dirty="0"/>
              <a:t> by muscle </a:t>
            </a:r>
            <a:r>
              <a:rPr lang="en-US" dirty="0" smtClean="0">
                <a:hlinkClick r:id="rId3" tooltip="Cell (biology)"/>
              </a:rPr>
              <a:t>cells</a:t>
            </a:r>
            <a:r>
              <a:rPr lang="en-US" dirty="0"/>
              <a:t> when these cells are electrically or neurologically activated. The signals can be analyzed to detect medical abnormalities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dirty="0" smtClean="0"/>
              <a:t> The first logical deduction of muscle-generated electricity was documented by Italian Francesco </a:t>
            </a:r>
            <a:r>
              <a:rPr lang="en-US" dirty="0" err="1" smtClean="0"/>
              <a:t>Redi</a:t>
            </a:r>
            <a:r>
              <a:rPr lang="en-US" dirty="0" smtClean="0"/>
              <a:t> in 1666. </a:t>
            </a:r>
          </a:p>
        </p:txBody>
      </p:sp>
      <p:pic>
        <p:nvPicPr>
          <p:cNvPr id="9" name="Content Placeholder 8" descr="franseco reidi.png"/>
          <p:cNvPicPr>
            <a:picLocks noGrp="1" noChangeAspect="1"/>
          </p:cNvPicPr>
          <p:nvPr>
            <p:ph sz="half" idx="2"/>
          </p:nvPr>
        </p:nvPicPr>
        <p:blipFill>
          <a:blip r:embed="rId2"/>
          <a:stretch>
            <a:fillRect/>
          </a:stretch>
        </p:blipFill>
        <p:spPr>
          <a:xfrm>
            <a:off x="4871787" y="1753099"/>
            <a:ext cx="3591426" cy="422016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He suspected that the shock of the electric ray fish was muscular in origin</a:t>
            </a:r>
          </a:p>
          <a:p>
            <a:endParaRPr lang="en-US" dirty="0"/>
          </a:p>
        </p:txBody>
      </p:sp>
      <p:pic>
        <p:nvPicPr>
          <p:cNvPr id="7" name="Content Placeholder 6" descr="electric eel.png"/>
          <p:cNvPicPr>
            <a:picLocks noGrp="1" noChangeAspect="1"/>
          </p:cNvPicPr>
          <p:nvPr>
            <p:ph sz="half" idx="2"/>
          </p:nvPr>
        </p:nvPicPr>
        <p:blipFill>
          <a:blip r:embed="rId2"/>
          <a:stretch>
            <a:fillRect/>
          </a:stretch>
        </p:blipFill>
        <p:spPr>
          <a:xfrm>
            <a:off x="4800600" y="1676400"/>
            <a:ext cx="3715269" cy="2943636"/>
          </a:xfrm>
        </p:spPr>
      </p:pic>
      <p:sp>
        <p:nvSpPr>
          <p:cNvPr id="6" name="TextBox 5"/>
          <p:cNvSpPr txBox="1"/>
          <p:nvPr/>
        </p:nvSpPr>
        <p:spPr>
          <a:xfrm>
            <a:off x="1" y="5181600"/>
            <a:ext cx="9144000" cy="1200329"/>
          </a:xfrm>
          <a:prstGeom prst="rect">
            <a:avLst/>
          </a:prstGeom>
          <a:noFill/>
        </p:spPr>
        <p:txBody>
          <a:bodyPr wrap="square" rtlCol="0">
            <a:spAutoFit/>
          </a:bodyPr>
          <a:lstStyle/>
          <a:p>
            <a:r>
              <a:rPr lang="en-US" sz="2400" dirty="0" smtClean="0"/>
              <a:t>wrote, "It appeared to me as if the painful action of the electric ray was located in these two sickle-shaped bodies, or muscles, more than any other part"</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normAutofit/>
          </a:bodyPr>
          <a:lstStyle/>
          <a:p>
            <a:endParaRPr lang="en-US" dirty="0" smtClean="0"/>
          </a:p>
          <a:p>
            <a:endParaRPr lang="en-US" dirty="0" smtClean="0"/>
          </a:p>
          <a:p>
            <a:r>
              <a:rPr lang="en-US" dirty="0" smtClean="0"/>
              <a:t> The relationship between electricity and muscle contraction was first observed by </a:t>
            </a:r>
            <a:r>
              <a:rPr lang="en-US" dirty="0" err="1" smtClean="0"/>
              <a:t>Luigti</a:t>
            </a:r>
            <a:r>
              <a:rPr lang="en-US" dirty="0" smtClean="0"/>
              <a:t> Galvani in 1791</a:t>
            </a:r>
            <a:endParaRPr lang="en-US" dirty="0"/>
          </a:p>
        </p:txBody>
      </p:sp>
      <p:pic>
        <p:nvPicPr>
          <p:cNvPr id="9" name="Content Placeholder 8" descr="galvani.png"/>
          <p:cNvPicPr>
            <a:picLocks noGrp="1" noChangeAspect="1"/>
          </p:cNvPicPr>
          <p:nvPr>
            <p:ph sz="half" idx="2"/>
          </p:nvPr>
        </p:nvPicPr>
        <p:blipFill>
          <a:blip r:embed="rId2"/>
          <a:stretch>
            <a:fillRect/>
          </a:stretch>
        </p:blipFill>
        <p:spPr>
          <a:xfrm>
            <a:off x="5013783" y="1600200"/>
            <a:ext cx="3307434"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TotalTime>
  <Words>2795</Words>
  <Application>Microsoft Office PowerPoint</Application>
  <PresentationFormat>On-screen Show (4:3)</PresentationFormat>
  <Paragraphs>219</Paragraphs>
  <Slides>54</Slides>
  <Notes>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T “HI STORY” of electromyography</vt:lpstr>
      <vt:lpstr>Slide 2</vt:lpstr>
      <vt:lpstr>Slide 3</vt:lpstr>
      <vt:lpstr>Slide 4</vt:lpstr>
      <vt:lpstr>Slide 5</vt:lpstr>
      <vt:lpstr>Electromyography (EMG)</vt:lpstr>
      <vt:lpstr>Slide 7</vt:lpstr>
      <vt:lpstr>Slide 8</vt:lpstr>
      <vt:lpstr>Slide 9</vt:lpstr>
      <vt:lpstr>Slide 10</vt:lpstr>
      <vt:lpstr>THE SPARK EXPERIMENT</vt:lpstr>
      <vt:lpstr>doctrine of“irritability,” </vt:lpstr>
      <vt:lpstr>Slide 13</vt:lpstr>
      <vt:lpstr>ATMOSPHERIC AND ANIMAL ELECTRICITY</vt:lpstr>
      <vt:lpstr>in the atmosphere of a calm day</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 first report of the detection of voluntarily elicited electrical signals from human muscles</vt:lpstr>
      <vt:lpstr>Slide 29</vt:lpstr>
      <vt:lpstr>Slide 30</vt:lpstr>
      <vt:lpstr>Slide 31</vt:lpstr>
      <vt:lpstr>Slide 32</vt:lpstr>
      <vt:lpstr>Slide 33</vt:lpstr>
      <vt:lpstr>Slide 34</vt:lpstr>
      <vt:lpstr>Slide 35</vt:lpstr>
      <vt:lpstr>Slide 36</vt:lpstr>
      <vt:lpstr>Slide 37</vt:lpstr>
      <vt:lpstr>Slide 38</vt:lpstr>
      <vt:lpstr> ANALOG EMG SYSTEMS: 1950–1973  </vt:lpstr>
      <vt:lpstr>Slide 40</vt:lpstr>
      <vt:lpstr>Slide 41</vt:lpstr>
      <vt:lpstr> DIGITAL EMG SYSTEMS: 1973–1982  </vt:lpstr>
      <vt:lpstr>Slide 43</vt:lpstr>
      <vt:lpstr> DIGITAL EMG SYSTEMS: 1973–1982  </vt:lpstr>
      <vt:lpstr> MICROPROCESSOR-CONTROLLED EMG SYSTEMS: 1982-1993  </vt:lpstr>
      <vt:lpstr>MICROPROCESSOR-CONTROLLED EMG SYSTEMS: 1982-1993</vt:lpstr>
      <vt:lpstr>Slide 47</vt:lpstr>
      <vt:lpstr> PC-BASE EMG SYSTEMS: 1993–2001  </vt:lpstr>
      <vt:lpstr> HANDHELD &amp; WIRELESS EMG SYSTEMS: 2001-PRESENT DAY  </vt:lpstr>
      <vt:lpstr>HANDHELD EMG SYSTEM</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“HI STORY” of electromyography</dc:title>
  <dc:creator>Dr Satish</dc:creator>
  <cp:lastModifiedBy>User</cp:lastModifiedBy>
  <cp:revision>176</cp:revision>
  <dcterms:created xsi:type="dcterms:W3CDTF">2013-06-11T00:26:14Z</dcterms:created>
  <dcterms:modified xsi:type="dcterms:W3CDTF">2006-12-31T19:57:16Z</dcterms:modified>
</cp:coreProperties>
</file>