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4" r:id="rId1"/>
  </p:sldMasterIdLst>
  <p:notesMasterIdLst>
    <p:notesMasterId r:id="rId48"/>
  </p:notesMasterIdLst>
  <p:handoutMasterIdLst>
    <p:handoutMasterId r:id="rId49"/>
  </p:handoutMasterIdLst>
  <p:sldIdLst>
    <p:sldId id="275" r:id="rId2"/>
    <p:sldId id="257" r:id="rId3"/>
    <p:sldId id="272" r:id="rId4"/>
    <p:sldId id="258" r:id="rId5"/>
    <p:sldId id="267" r:id="rId6"/>
    <p:sldId id="259" r:id="rId7"/>
    <p:sldId id="268" r:id="rId8"/>
    <p:sldId id="269" r:id="rId9"/>
    <p:sldId id="262" r:id="rId10"/>
    <p:sldId id="261" r:id="rId11"/>
    <p:sldId id="276" r:id="rId12"/>
    <p:sldId id="263" r:id="rId13"/>
    <p:sldId id="273" r:id="rId14"/>
    <p:sldId id="274" r:id="rId15"/>
    <p:sldId id="281" r:id="rId16"/>
    <p:sldId id="278" r:id="rId17"/>
    <p:sldId id="279" r:id="rId18"/>
    <p:sldId id="277" r:id="rId19"/>
    <p:sldId id="280" r:id="rId20"/>
    <p:sldId id="270" r:id="rId21"/>
    <p:sldId id="282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301" r:id="rId35"/>
    <p:sldId id="304" r:id="rId36"/>
    <p:sldId id="305" r:id="rId37"/>
    <p:sldId id="306" r:id="rId38"/>
    <p:sldId id="307" r:id="rId39"/>
    <p:sldId id="319" r:id="rId40"/>
    <p:sldId id="320" r:id="rId41"/>
    <p:sldId id="321" r:id="rId42"/>
    <p:sldId id="313" r:id="rId43"/>
    <p:sldId id="318" r:id="rId44"/>
    <p:sldId id="314" r:id="rId45"/>
    <p:sldId id="317" r:id="rId46"/>
    <p:sldId id="32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6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D6909-5185-4208-A40F-C45C09F6D1FF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88AD1-25B8-4B7F-A180-25BDAA9749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14BE7-C9AE-4621-852E-69DF5743B7A0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F62CD-5A27-47C3-A28B-08948051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A559B-D0C3-4B7D-A408-6F39BB56F15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A2343-7E35-4064-8E59-93F9C514228B}" type="slidenum">
              <a:rPr lang="en-US"/>
              <a:pPr/>
              <a:t>45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4825" y="63817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C9F52A0-0485-4699-AD33-7A9CCB494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ontent.nejm.org/content/vol340/issue13/images/large/07f1.jpe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8200" y="0"/>
            <a:ext cx="769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folHlink"/>
                </a:solidFill>
                <a:latin typeface="Bookman Old Style" pitchFamily="18" charset="0"/>
              </a:rPr>
              <a:t>Sickle Cell </a:t>
            </a:r>
            <a:r>
              <a:rPr lang="en-US" sz="5400" b="1" dirty="0" smtClean="0">
                <a:solidFill>
                  <a:schemeClr val="folHlink"/>
                </a:solidFill>
                <a:latin typeface="Bookman Old Style" pitchFamily="18" charset="0"/>
              </a:rPr>
              <a:t>Anemia</a:t>
            </a:r>
          </a:p>
          <a:p>
            <a:r>
              <a:rPr lang="en-US" sz="5400" b="1" dirty="0" smtClean="0">
                <a:solidFill>
                  <a:schemeClr val="folHlink"/>
                </a:solidFill>
                <a:latin typeface="Bookman Old Style" pitchFamily="18" charset="0"/>
              </a:rPr>
              <a:t>Thalassemia </a:t>
            </a:r>
            <a:endParaRPr lang="en-US" sz="5400" b="1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pic>
        <p:nvPicPr>
          <p:cNvPr id="31749" name="Picture 5" descr="sc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3959225" cy="4572000"/>
          </a:xfrm>
          <a:prstGeom prst="rect">
            <a:avLst/>
          </a:prstGeom>
          <a:noFill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181600" y="4267200"/>
            <a:ext cx="3581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sz="2400" b="1" spc="-150" dirty="0" smtClean="0">
                <a:solidFill>
                  <a:schemeClr val="accent4">
                    <a:lumMod val="50000"/>
                  </a:schemeClr>
                </a:solidFill>
              </a:rPr>
              <a:t>Dr. </a:t>
            </a:r>
            <a:r>
              <a:rPr lang="en-US" sz="24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spc="-150" dirty="0" smtClean="0">
                <a:solidFill>
                  <a:schemeClr val="accent4">
                    <a:lumMod val="50000"/>
                  </a:schemeClr>
                </a:solidFill>
              </a:rPr>
              <a:t>Tejas Shah</a:t>
            </a:r>
            <a:endParaRPr lang="en-US" sz="2400" b="1" spc="-1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defTabSz="457200">
              <a:spcBef>
                <a:spcPct val="50000"/>
              </a:spcBef>
            </a:pPr>
            <a:r>
              <a:rPr lang="en-US" sz="2400" b="1" spc="-150" dirty="0" smtClean="0">
                <a:solidFill>
                  <a:schemeClr val="accent4">
                    <a:lumMod val="50000"/>
                  </a:schemeClr>
                </a:solidFill>
              </a:rPr>
              <a:t>Associate Professor</a:t>
            </a:r>
          </a:p>
          <a:p>
            <a:pPr algn="ctr" defTabSz="457200">
              <a:spcBef>
                <a:spcPct val="50000"/>
              </a:spcBef>
            </a:pPr>
            <a:r>
              <a:rPr lang="en-US" sz="2400" b="1" spc="-150" dirty="0" smtClean="0">
                <a:solidFill>
                  <a:schemeClr val="accent4">
                    <a:lumMod val="50000"/>
                  </a:schemeClr>
                </a:solidFill>
              </a:rPr>
              <a:t>Dept </a:t>
            </a:r>
            <a:r>
              <a:rPr lang="en-US" sz="2400" b="1" spc="-150" dirty="0" smtClean="0">
                <a:solidFill>
                  <a:schemeClr val="accent4">
                    <a:lumMod val="50000"/>
                  </a:schemeClr>
                </a:solidFill>
              </a:rPr>
              <a:t>of Biochemistry</a:t>
            </a:r>
          </a:p>
          <a:p>
            <a:pPr algn="ctr" defTabSz="457200">
              <a:spcBef>
                <a:spcPct val="50000"/>
              </a:spcBef>
            </a:pPr>
            <a:r>
              <a:rPr lang="en-US" sz="2400" b="1" spc="-150" dirty="0" smtClean="0">
                <a:solidFill>
                  <a:schemeClr val="accent4">
                    <a:lumMod val="50000"/>
                  </a:schemeClr>
                </a:solidFill>
              </a:rPr>
              <a:t>SBKSMI&amp;RC</a:t>
            </a:r>
            <a:endParaRPr lang="en-US" sz="2400" b="1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172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Solubility- deoxygenated HbS is only 2% soluble.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Due to alteration in distribution of negative and positive charges on protein surface.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Sickled cells form small plugs in capillaries, occlusion of major blood vessels, infarction in organs.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 Lack of tissue oxygenation can cause excruciating pain, damage to body organs and even death.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SUMMARY</a:t>
            </a:r>
            <a:endParaRPr lang="en-US" dirty="0">
              <a:effectLst/>
            </a:endParaRPr>
          </a:p>
        </p:txBody>
      </p:sp>
      <p:pic>
        <p:nvPicPr>
          <p:cNvPr id="4" name="Picture 5" descr="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066800"/>
            <a:ext cx="4800600" cy="556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/>
                <a:latin typeface="Andalus" pitchFamily="18" charset="-78"/>
                <a:cs typeface="Andalus" pitchFamily="18" charset="-78"/>
              </a:rPr>
              <a:t>SICKLE CELL DISEASE</a:t>
            </a:r>
            <a:endParaRPr lang="en-US" sz="4000" b="1" dirty="0"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Autosomal recessive genetic disease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Homozygous = 80-100% of HbS, 0-20% HbA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SS, SC, SD, SO varieties, S beta thalassemia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Death usually occurs in second decade.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In Asia, central &amp; west Africa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example of  inheritance:</a:t>
            </a:r>
            <a:br>
              <a:rPr lang="en-US" b="1" dirty="0"/>
            </a:br>
            <a:r>
              <a:rPr lang="en-US" sz="3600" b="1" dirty="0"/>
              <a:t>a carrier married to a normal person</a:t>
            </a:r>
            <a:endParaRPr lang="en-US" sz="36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000" y="5410200"/>
            <a:ext cx="8305800" cy="12192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      homozygous                           heterozygous  </a:t>
            </a:r>
          </a:p>
          <a:p>
            <a:pPr algn="l"/>
            <a:r>
              <a:rPr lang="en-US" sz="32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sz="3200" b="1" dirty="0">
              <a:solidFill>
                <a:schemeClr val="accent4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6330" name="Picture 1034" descr="http://www.thalassemia.org.ae/images/inh-pics/Untitled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82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Inheritance :-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/>
              <a:t>marriage between two carriers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8686800" cy="762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homozygous           heterozygous        homozygous</a:t>
            </a:r>
          </a:p>
          <a:p>
            <a:pPr algn="l"/>
            <a:r>
              <a:rPr lang="en-US" sz="32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sz="3200" b="1" dirty="0">
              <a:solidFill>
                <a:schemeClr val="accent4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2468" name="Picture 4" descr="http://www.thalassemia.org.ae/images/inh-pics/Untitled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8077200" cy="3810000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584325" y="5984875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01000" y="5410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5410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86200" y="5257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19800" y="5257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57150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00600" y="5715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200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/>
                <a:latin typeface="Andalus" pitchFamily="18" charset="-78"/>
                <a:cs typeface="Andalus" pitchFamily="18" charset="-78"/>
              </a:rPr>
              <a:t>Sickle cell trait</a:t>
            </a:r>
            <a:endParaRPr lang="en-US" sz="4000" b="1" dirty="0"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2029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Heterozygous – 50% of HbA in RBC is normal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Normal life span, but po</a:t>
            </a:r>
            <a:r>
              <a:rPr lang="en-US" altLang="en-US" sz="28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lymerization occurs at extreme deoxygenation or dehydration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Aggravated by- hypoxic conditions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                             high altitudes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                             chronic lung disorders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                             </a:t>
            </a:r>
          </a:p>
          <a:p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Rot="1" noChangeArrowheads="1"/>
          </p:cNvSpPr>
          <p:nvPr/>
        </p:nvSpPr>
        <p:spPr bwMode="auto">
          <a:xfrm>
            <a:off x="11430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b="1" dirty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Clinical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Syndromes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866888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Anemia in Sickle Cell </a:t>
            </a:r>
            <a:r>
              <a:rPr lang="en-US" sz="2800" b="1" u="sng" dirty="0" smtClean="0">
                <a:latin typeface="Andalus" pitchFamily="18" charset="-78"/>
                <a:cs typeface="Andalus" pitchFamily="18" charset="-78"/>
              </a:rPr>
              <a:t>Disease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10000"/>
              </a:lnSpc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Chronic, usually well-compensated</a:t>
            </a:r>
          </a:p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Appropriate reticulocytosis</a:t>
            </a:r>
          </a:p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Mean Hgb ~8, Hct ~24% </a:t>
            </a:r>
          </a:p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Mean RBC lifespan ~ 17 days</a:t>
            </a:r>
          </a:p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Low folate</a:t>
            </a:r>
          </a:p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Iron Deficiency (20%)</a:t>
            </a:r>
          </a:p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Low Erythropoietin (in cases w/ renal disease)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8200" y="0"/>
            <a:ext cx="8095488" cy="914400"/>
          </a:xfrm>
          <a:noFill/>
          <a:ln/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Diagnosis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FF00"/>
              </a:solidFill>
              <a:latin typeface="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FF00"/>
              </a:solidFill>
              <a:latin typeface=""/>
            </a:endParaRPr>
          </a:p>
          <a:p>
            <a:endParaRPr lang="en-US" sz="2400" dirty="0">
              <a:solidFill>
                <a:srgbClr val="FFFF00"/>
              </a:solidFill>
              <a:latin typeface="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7924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Prenatal Testing 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At-Risk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couples at 10 to 12 weeks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gestation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 Fetal DNA obtained via chorionic villus sampling or amniocentesis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 PCR performed on fetal DNA (due to very small sample size)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 If testing +, confirmatory testing is done on parents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Newborn Screening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Methods: Hemoglobin Electrophoresis, Thin Layer Isoelectric Focusing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HPLC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 If testing +, confirmatory testing is done on parents</a:t>
            </a:r>
          </a:p>
          <a:p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76488" cy="762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8360C"/>
                </a:solidFill>
                <a:effectLst/>
                <a:latin typeface="Andalus" pitchFamily="18" charset="-78"/>
                <a:cs typeface="Andalus" pitchFamily="18" charset="-78"/>
              </a:rPr>
              <a:t>ELECTROPHORESIS</a:t>
            </a:r>
            <a:endParaRPr lang="en-US" sz="3200" b="1" u="sng" dirty="0">
              <a:solidFill>
                <a:srgbClr val="08360C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28888" cy="5791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At alkaline pH, HbS band moves slower than HbA (due to lack of negative charge of glutamic acid ) towards positive charge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At acidic pH, HbS moves faster than HbA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Sickle cell trait – both bands of HbA &amp;HbS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10000"/>
              </a:lnSpc>
              <a:buNone/>
            </a:pPr>
            <a:r>
              <a:rPr lang="en-US" b="1" u="sng" dirty="0" smtClean="0">
                <a:solidFill>
                  <a:srgbClr val="08360C"/>
                </a:solidFill>
                <a:latin typeface="Andalus" pitchFamily="18" charset="-78"/>
                <a:cs typeface="Andalus" pitchFamily="18" charset="-78"/>
              </a:rPr>
              <a:t>SICKLING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u="sng" dirty="0" smtClean="0">
                <a:solidFill>
                  <a:srgbClr val="08360C"/>
                </a:solidFill>
                <a:latin typeface="Andalus" pitchFamily="18" charset="-78"/>
                <a:cs typeface="Andalus" pitchFamily="18" charset="-78"/>
              </a:rPr>
              <a:t>TEST</a:t>
            </a:r>
            <a:r>
              <a:rPr lang="en-US" b="1" dirty="0" smtClean="0">
                <a:solidFill>
                  <a:srgbClr val="08360C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Blood smear treated with reducing agent (sodium dithionite) shows sickled RBCs under the microscope.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4" name="Picture 8" descr="Hemoglobin_electrophores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676400"/>
            <a:ext cx="5638800" cy="4089400"/>
          </a:xfrm>
          <a:noFill/>
          <a:ln>
            <a:solidFill>
              <a:schemeClr val="tx1"/>
            </a:solidFill>
          </a:ln>
        </p:spPr>
      </p:pic>
      <p:sp>
        <p:nvSpPr>
          <p:cNvPr id="86026" name="Rectangle 10"/>
          <p:cNvSpPr>
            <a:spLocks noRot="1"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 dirty="0"/>
              <a:t>Hemoglobin Electrophoresis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b="1" dirty="0"/>
              <a:t>Cellulose acetate, pH 8.4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09600" y="6019800"/>
            <a:ext cx="7735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Embury SH et al. Diagnosis of sickle cell syndromes. In: UpToDate, Rose, BD(Ed), </a:t>
            </a:r>
          </a:p>
          <a:p>
            <a:r>
              <a:rPr lang="en-US" dirty="0"/>
              <a:t>UpToDate, Waltham, MA, 2008.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96200" y="5486400"/>
          <a:ext cx="1219200" cy="381000"/>
        </p:xfrm>
        <a:graphic>
          <a:graphicData uri="http://schemas.openxmlformats.org/presentationml/2006/ole">
            <p:oleObj spid="_x0000_s3074" name="Packager Shell Object" showAsIcon="1" r:id="rId4" imgW="177984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/>
                <a:latin typeface="Andalus" pitchFamily="18" charset="-78"/>
                <a:cs typeface="Andalus" pitchFamily="18" charset="-78"/>
              </a:rPr>
              <a:t>Hemoglobin</a:t>
            </a:r>
            <a:r>
              <a:rPr lang="en-US" sz="4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S (HbS)</a:t>
            </a:r>
            <a:endParaRPr lang="en-US" sz="4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Most common variant</a:t>
            </a:r>
          </a:p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Abnormality in primary sequence of amino acid in globin chains </a:t>
            </a:r>
          </a:p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Both </a:t>
            </a:r>
            <a:r>
              <a:rPr lang="el-GR" b="1" dirty="0" smtClean="0">
                <a:latin typeface="Lucida Sans Unicode" pitchFamily="34" charset="0"/>
                <a:cs typeface="Andalus" pitchFamily="18" charset="-78"/>
              </a:rPr>
              <a:t>α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chains have amino acids sequences as HbA</a:t>
            </a:r>
          </a:p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Both </a:t>
            </a:r>
            <a:r>
              <a:rPr lang="el-GR" b="1" dirty="0" smtClean="0">
                <a:latin typeface="Lucida Sans Unicode" pitchFamily="34" charset="0"/>
                <a:cs typeface="Andalus" pitchFamily="18" charset="-78"/>
              </a:rPr>
              <a:t>β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chains have hydrophilic  glutamic acid replaced by hydrophobic valine at 6</a:t>
            </a:r>
            <a:r>
              <a:rPr lang="en-US" b="1" baseline="30000" dirty="0" smtClean="0">
                <a:latin typeface="Andalus" pitchFamily="18" charset="-78"/>
                <a:cs typeface="Andalus" pitchFamily="18" charset="-78"/>
              </a:rPr>
              <a:t>th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position.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90688" cy="944562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  <a:latin typeface="Andalus" pitchFamily="18" charset="-78"/>
                <a:cs typeface="Andalus" pitchFamily="18" charset="-78"/>
              </a:rPr>
              <a:t>THALASSEMIA</a:t>
            </a:r>
            <a:endParaRPr lang="en-US" b="1" dirty="0"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43088" cy="5638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Thalassa- sea (around Mediterranean sea)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abnormal rate of synthesis in one of the globin chains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Abnormal gene function, autossomal recessive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l-GR" sz="2800" b="1" dirty="0" smtClean="0">
                <a:latin typeface="Lucida Sans Unicode"/>
                <a:cs typeface="Andalus" pitchFamily="18" charset="-78"/>
              </a:rPr>
              <a:t>α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thalassemia- reduction in synthesis of alpha chain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l-GR" sz="2800" b="1" dirty="0" smtClean="0">
                <a:latin typeface="Lucida Sans Unicode"/>
                <a:cs typeface="Andalus" pitchFamily="18" charset="-78"/>
              </a:rPr>
              <a:t>β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thalassemia- reduction in synthesis of beta chain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152400"/>
            <a:ext cx="7943088" cy="914400"/>
          </a:xfrm>
        </p:spPr>
        <p:txBody>
          <a:bodyPr/>
          <a:lstStyle/>
          <a:p>
            <a:r>
              <a:rPr lang="en-US" b="1" dirty="0">
                <a:effectLst/>
                <a:latin typeface="Andalus" pitchFamily="18" charset="-78"/>
                <a:cs typeface="Andalus" pitchFamily="18" charset="-78"/>
              </a:rPr>
              <a:t>Genetics of Thalassemia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43001"/>
            <a:ext cx="8540750" cy="5486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Alpha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thalassemia usually caused by gene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deletion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Beta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thalassemia usually caused by mutation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Microcytic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, hypochromic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anemia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513C-49CF-4B8B-9FD3-225A3EEF0EF7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8095488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Classical Syndromes of Beta Thalassemia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762000"/>
            <a:ext cx="8540750" cy="6096000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Silent carrier state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– the mildest form of beta thalassemia. </a:t>
            </a:r>
          </a:p>
          <a:p>
            <a:endParaRPr lang="en-US" sz="2800" b="1" u="sng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 smtClean="0">
                <a:latin typeface="Andalus" pitchFamily="18" charset="-78"/>
                <a:cs typeface="Andalus" pitchFamily="18" charset="-78"/>
              </a:rPr>
              <a:t>Beta </a:t>
            </a:r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thalassemia minor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- heterozygous disorder resulting in mild hypochromic, microcytic hemolytic anemia. </a:t>
            </a:r>
          </a:p>
          <a:p>
            <a:endParaRPr lang="en-US" sz="2800" b="1" u="sng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 smtClean="0">
                <a:latin typeface="Andalus" pitchFamily="18" charset="-78"/>
                <a:cs typeface="Andalus" pitchFamily="18" charset="-78"/>
              </a:rPr>
              <a:t>Beta </a:t>
            </a:r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thalassemia intermedia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- Severity lies between the minor and major. </a:t>
            </a:r>
          </a:p>
          <a:p>
            <a:endParaRPr lang="en-US" sz="2800" b="1" u="sng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u="sng" dirty="0" smtClean="0">
                <a:latin typeface="Andalus" pitchFamily="18" charset="-78"/>
                <a:cs typeface="Andalus" pitchFamily="18" charset="-78"/>
              </a:rPr>
              <a:t>Beta </a:t>
            </a:r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thalassemia major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- homozygous disorder resulting in severe transfusion-dependent hemolytic anemia.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5B4E-21DD-4D00-B4F6-0746193FF2A1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152400"/>
            <a:ext cx="7943088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Silent Carrier </a:t>
            </a:r>
            <a:r>
              <a:rPr lang="en-US" sz="4000" b="1" dirty="0" smtClean="0">
                <a:effectLst/>
                <a:latin typeface="Andalus" pitchFamily="18" charset="-78"/>
                <a:cs typeface="Andalus" pitchFamily="18" charset="-78"/>
              </a:rPr>
              <a:t>State</a:t>
            </a:r>
            <a:endParaRPr lang="el-GR" sz="4000" b="1" dirty="0">
              <a:effectLst/>
              <a:cs typeface="Andalus" pitchFamily="18" charset="-78"/>
            </a:endParaRP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143000"/>
            <a:ext cx="8312150" cy="571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Heterogeneous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beta mutations that produce only small decrease in production of beta chains.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Patients have nearly normal beta/alpha chain ratio and no hematologic abnormalities.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Have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normal levels of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HbA</a:t>
            </a:r>
            <a:r>
              <a:rPr lang="en-US" sz="2800" b="1" baseline="-25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637A-A8E7-41FC-B9C9-0E5ADFBC5074}" type="slidenum">
              <a:rPr lang="en-US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0"/>
            <a:ext cx="7498080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Beta Thalassemia Minor  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43000"/>
            <a:ext cx="8540750" cy="5486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Caused by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heterogeneous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mutations that affect beta globin synthesis. 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Usually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presents as mild, asymptomatic hemolytic anemia unless patient in under stress such as pregnancy, infection, or folic acid deficiency.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Have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one normal beta gene and one mutated beta gene.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6A0-A651-451D-AD43-DD3FD420FA72}" type="slidenum">
              <a:rPr lang="en-US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381000"/>
            <a:ext cx="854075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Hypochromic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microcytic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anemia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Slight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aniso and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poikilocytes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including target cells and elliptocytes; 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may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see basophilic stippling. 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Rarely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see hepatomegaly or splenomegaly.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Hemoglobin level in 10-13 g/dL range with normal or slightly elevated RBC count. 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Have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high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HbA</a:t>
            </a:r>
            <a:r>
              <a:rPr lang="en-US" sz="2800" b="1" baseline="-25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levels (3.5-8.0%) and normal to slightly elevated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HbF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levels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Normally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require no treatment.  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2085-03B2-421F-BA1F-BB7E0A0DB750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0"/>
            <a:ext cx="7943088" cy="1066800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  <a:latin typeface="Andalus" pitchFamily="18" charset="-78"/>
                <a:cs typeface="Andalus" pitchFamily="18" charset="-78"/>
              </a:rPr>
              <a:t>Beta Thalassemia Intermedia  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990600"/>
            <a:ext cx="8686799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Patients able to maintain minimum hemoglobin (7 g/dL or greater) without transfusions.  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Falls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between thalassemia minor and thalassemia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major. 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Heterozygous mutation- mild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decrease in beta chain production,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Homozygous - a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more serious reduction in beta chain production. 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See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increase in both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HbA</a:t>
            </a:r>
            <a:r>
              <a:rPr lang="en-US" sz="2800" b="1" baseline="-25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HbF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production. 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4891-E4F3-44AB-B321-975C0B18195B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28600"/>
            <a:ext cx="9143999" cy="66294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Have varying symptoms of anemia,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jaundice*,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splenomegaly and hepatomegaly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 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Anemia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usually becomes worse with infections, pregnancy, or folic acid deficiencies.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Peripheral blood smear picture similar to thalassemia minor.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May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become transfusion dependent as adults.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Tend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to develop iron overloads as result of increased gastrointestinal absorption.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Usually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survive into adulthood.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D8BA2-4486-4822-B485-B496E210956B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0"/>
            <a:ext cx="7943088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Beta Thalassemia Major  </a:t>
            </a:r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838200"/>
            <a:ext cx="8540750" cy="5791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Severe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microcytic, hypochromic anemia. 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Detected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early in childhood: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Infants fail to thrive. 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Have pallor, variable degree of jaundice, abdominal enlargement, and hepatosplenomegaly.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Severe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anemia causes marked bone changes due to expansion of marrow space for increased erythropoiesis.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See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characteristic changes in skull, long bones, and hand bones. 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5159-7FF7-42CA-8D64-0C44A9941625}" type="slidenum">
              <a:rPr lang="en-US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ebpub.alleg.edu/dept/bio/bio221/Discussion/hbBoth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04" r="6004" b="17682"/>
          <a:stretch>
            <a:fillRect/>
          </a:stretch>
        </p:blipFill>
        <p:spPr bwMode="auto">
          <a:xfrm>
            <a:off x="762000" y="381000"/>
            <a:ext cx="7391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228600"/>
            <a:ext cx="8540750" cy="6858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Have protrusion upper teeth and Mongoloid facial features. 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Physical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growth and development delayed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PS -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hypochromic, microcytic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erythrocytes,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extreme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poikilocytosis (target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cells, teardrop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cells, elliptocytes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.  See marked basophilic stippling and numerous NRBCs. 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Hemoglobin level between 4 and 8 gm/dL.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Low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retic count seen (2-8%).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1B1D-341C-4E8D-A680-E752DA503969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304800"/>
            <a:ext cx="8686800" cy="6553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Most of hemoglobin present is HbF with slight increase in HbA</a:t>
            </a:r>
            <a:r>
              <a:rPr lang="en-US" sz="2800" b="1" baseline="-25000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Regular transfusions,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begin around one year of age and continue throughout life. 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Danger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in continuous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transfusion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therapy: </a:t>
            </a:r>
          </a:p>
          <a:p>
            <a:pPr lvl="1"/>
            <a:r>
              <a:rPr lang="en-US" b="1" dirty="0">
                <a:latin typeface="Andalus" pitchFamily="18" charset="-78"/>
                <a:cs typeface="Andalus" pitchFamily="18" charset="-78"/>
              </a:rPr>
              <a:t>Development of iron overload. </a:t>
            </a:r>
          </a:p>
          <a:p>
            <a:pPr lvl="1"/>
            <a:r>
              <a:rPr lang="en-US" b="1" dirty="0">
                <a:latin typeface="Andalus" pitchFamily="18" charset="-78"/>
                <a:cs typeface="Andalus" pitchFamily="18" charset="-78"/>
              </a:rPr>
              <a:t>Development of alloimmunization (developing antibodies to transfused RBCs). </a:t>
            </a:r>
          </a:p>
          <a:p>
            <a:pPr lvl="1"/>
            <a:r>
              <a:rPr lang="en-US" b="1" dirty="0">
                <a:latin typeface="Andalus" pitchFamily="18" charset="-78"/>
                <a:cs typeface="Andalus" pitchFamily="18" charset="-78"/>
              </a:rPr>
              <a:t>Risk of transfusion-transmitted diseases.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65C-C425-4EE8-8B98-8E09D37EF23A}" type="slidenum">
              <a:rPr lang="en-US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Comparison of Beta Thalassemias</a:t>
            </a:r>
          </a:p>
        </p:txBody>
      </p:sp>
      <p:graphicFrame>
        <p:nvGraphicFramePr>
          <p:cNvPr id="110650" name="Group 58"/>
          <p:cNvGraphicFramePr>
            <a:graphicFrameLocks noGrp="1"/>
          </p:cNvGraphicFramePr>
          <p:nvPr>
            <p:ph type="tbl" idx="1"/>
          </p:nvPr>
        </p:nvGraphicFramePr>
        <p:xfrm>
          <a:off x="228600" y="990600"/>
          <a:ext cx="8540750" cy="5731384"/>
        </p:xfrm>
        <a:graphic>
          <a:graphicData uri="http://schemas.openxmlformats.org/drawingml/2006/table">
            <a:tbl>
              <a:tblPr/>
              <a:tblGrid>
                <a:gridCol w="2622550"/>
                <a:gridCol w="1752600"/>
                <a:gridCol w="2030413"/>
                <a:gridCol w="2135187"/>
              </a:tblGrid>
              <a:tr h="77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HGB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HGB A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HGB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SILENT CARRIER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 to Inc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 to Inc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INTERMEDIA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Normal to Inc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Usually Inc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MAJOR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Usually Inc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Usually Inc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ABDC-036E-4DF7-BCDA-E42135ADE60E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52400"/>
            <a:ext cx="8705088" cy="9906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Other Thalassemias Caused by Defects in the Beta-Cluster Genes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371600"/>
            <a:ext cx="8613775" cy="5181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Delta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Beta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Thalassemia-  gene deletion that removes or inactivates only delta and beta genes so that only alpha and gamma chains produced.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Hemoglobin Lepore- gene crossovers between delta locus on one chromosome and beta locus on second chromosome.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Hereditary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Persistence of Fetal Hemoglobin (HPFH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)- continued synthesis of Hemoglobin F in adult life.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C8-D1F0-4869-853C-9A38FED09C4F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0999" y="228600"/>
            <a:ext cx="8461375" cy="6172200"/>
          </a:xfrm>
        </p:spPr>
        <p:txBody>
          <a:bodyPr/>
          <a:lstStyle/>
          <a:p>
            <a:r>
              <a:rPr lang="en-US" sz="2800" u="sng" dirty="0" smtClean="0">
                <a:latin typeface="Andalus" pitchFamily="18" charset="-78"/>
                <a:cs typeface="Andalus" pitchFamily="18" charset="-78"/>
              </a:rPr>
              <a:t>Beta Thalassemia with </a:t>
            </a:r>
            <a:r>
              <a:rPr lang="en-US" sz="2800" u="sng" dirty="0" err="1" smtClean="0">
                <a:latin typeface="Andalus" pitchFamily="18" charset="-78"/>
                <a:cs typeface="Andalus" pitchFamily="18" charset="-78"/>
              </a:rPr>
              <a:t>Hbg</a:t>
            </a:r>
            <a:r>
              <a:rPr lang="en-US" sz="2800" u="sng" dirty="0" smtClean="0">
                <a:latin typeface="Andalus" pitchFamily="18" charset="-78"/>
                <a:cs typeface="Andalus" pitchFamily="18" charset="-78"/>
              </a:rPr>
              <a:t> S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Inherit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gene for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Hb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S from one parent and gene for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Hb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A with beta thalassemia from second parent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u="sng" dirty="0" smtClean="0">
                <a:latin typeface="Andalus" pitchFamily="18" charset="-78"/>
                <a:cs typeface="Andalus" pitchFamily="18" charset="-78"/>
              </a:rPr>
              <a:t>Beta Thalassemia with Hgb C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Usually asymptomatic anemia</a:t>
            </a:r>
          </a:p>
          <a:p>
            <a:pPr>
              <a:buNone/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u="sng" dirty="0" smtClean="0">
                <a:latin typeface="Andalus" pitchFamily="18" charset="-78"/>
                <a:cs typeface="Andalus" pitchFamily="18" charset="-78"/>
              </a:rPr>
              <a:t>Beta Thalassemia with Hgb E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More severe disorder than homozygous E disease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Transfusion therapy required</a:t>
            </a:r>
            <a:endParaRPr lang="en-US" sz="2800" b="1" u="sng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sz="2800" b="1" u="sng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u="sng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19EA-BB27-4AC2-92D8-2F60664BC899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0"/>
            <a:ext cx="7943088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Alpha Thalassemia   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5638800"/>
          </a:xfrm>
        </p:spPr>
        <p:txBody>
          <a:bodyPr/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Absence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of alpha chains will result in increase of gamma chains during fetal life and excess beta chains later in life; 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Form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molecules like Bart's Hemoglobin (</a:t>
            </a:r>
            <a:r>
              <a:rPr lang="el-GR" sz="2800" b="1" dirty="0">
                <a:cs typeface="Andalus" pitchFamily="18" charset="-78"/>
              </a:rPr>
              <a:t>γ</a:t>
            </a:r>
            <a:r>
              <a:rPr lang="en-US" sz="2800" b="1" baseline="-25000" dirty="0">
                <a:latin typeface="Andalus" pitchFamily="18" charset="-78"/>
                <a:cs typeface="Andalus" pitchFamily="18" charset="-78"/>
              </a:rPr>
              <a:t>4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) or Hemoglobin H (</a:t>
            </a:r>
            <a:r>
              <a:rPr lang="el-GR" sz="2800" b="1" dirty="0">
                <a:cs typeface="Andalus" pitchFamily="18" charset="-78"/>
              </a:rPr>
              <a:t>β</a:t>
            </a:r>
            <a:r>
              <a:rPr lang="en-US" sz="2800" b="1" baseline="-25000" dirty="0">
                <a:latin typeface="Andalus" pitchFamily="18" charset="-78"/>
                <a:cs typeface="Andalus" pitchFamily="18" charset="-78"/>
              </a:rPr>
              <a:t>4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), which are stable molecules but physiologically useless.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Large number of gene deletions in the alpha-globin gene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F702-EE81-41D7-8493-96C4668A76E1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609600"/>
            <a:ext cx="8540750" cy="571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Are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four clinical syndromes present in alpha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thalassemia - 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 lvl="1"/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US" b="1" dirty="0" smtClean="0">
                <a:latin typeface="Andalus" pitchFamily="18" charset="-78"/>
                <a:cs typeface="Andalus" pitchFamily="18" charset="-78"/>
              </a:rPr>
              <a:t>Silent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Carrier State </a:t>
            </a:r>
          </a:p>
          <a:p>
            <a:pPr lvl="1"/>
            <a:r>
              <a:rPr lang="en-US" b="1" dirty="0">
                <a:latin typeface="Andalus" pitchFamily="18" charset="-78"/>
                <a:cs typeface="Andalus" pitchFamily="18" charset="-78"/>
              </a:rPr>
              <a:t>Alpha Thalassemia Trait  (Alpha Thalassemia Minor) </a:t>
            </a:r>
          </a:p>
          <a:p>
            <a:pPr lvl="1"/>
            <a:r>
              <a:rPr lang="en-US" b="1" dirty="0">
                <a:latin typeface="Andalus" pitchFamily="18" charset="-78"/>
                <a:cs typeface="Andalus" pitchFamily="18" charset="-78"/>
              </a:rPr>
              <a:t>Hemoglobin H Disease </a:t>
            </a:r>
          </a:p>
          <a:p>
            <a:pPr lvl="1"/>
            <a:r>
              <a:rPr lang="en-US" b="1" dirty="0">
                <a:latin typeface="Andalus" pitchFamily="18" charset="-78"/>
                <a:cs typeface="Andalus" pitchFamily="18" charset="-78"/>
              </a:rPr>
              <a:t>Bart's Hydrops Fetalis Syndrome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509F-D6AB-483B-B42D-23319A6D36A2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0"/>
            <a:ext cx="7943088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Silent Carrier State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066800"/>
            <a:ext cx="8540750" cy="5334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Deletion of one alpha gene, leaving three functional alpha genes.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Alpha/Beta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chain ratio nearly normal.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No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hematologic abnormalities present.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Diagnose done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by genetic mapping.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May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see borderline low MCV  (78-80fL).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69FA-A21D-4610-88A9-86755419D51E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152400"/>
            <a:ext cx="80772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Alpha Thalassemia Trait </a:t>
            </a:r>
            <a:b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</a:br>
            <a:r>
              <a:rPr lang="en-US" sz="3200" b="1" dirty="0">
                <a:effectLst/>
                <a:latin typeface="Andalus" pitchFamily="18" charset="-78"/>
                <a:cs typeface="Andalus" pitchFamily="18" charset="-78"/>
              </a:rPr>
              <a:t>(Alpha Thalassemia Minor)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447799"/>
            <a:ext cx="8540750" cy="5181601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Caused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by two missing alpha genes.  May be homozygous (-a/-a) or heterozygous (--/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aa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).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Mild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microcytic, hypochromic anemia.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MCV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between 70-75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fL.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May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be confused with iron deficiency anemia.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Although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some Bart's hemoglobin (</a:t>
            </a:r>
            <a:r>
              <a:rPr lang="el-GR" sz="2800" b="1" dirty="0">
                <a:cs typeface="Andalus" pitchFamily="18" charset="-78"/>
              </a:rPr>
              <a:t>γ</a:t>
            </a:r>
            <a:r>
              <a:rPr lang="en-US" sz="2800" b="1" baseline="-25000" dirty="0">
                <a:latin typeface="Andalus" pitchFamily="18" charset="-78"/>
                <a:cs typeface="Andalus" pitchFamily="18" charset="-78"/>
              </a:rPr>
              <a:t>4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) present at birth, no Bart's hemoglobin present in adults.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9A4D-FCD2-4683-9545-077FE41CCB33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0"/>
            <a:ext cx="749808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Hemoglobin H Disease   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14400"/>
            <a:ext cx="8540750" cy="5714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Second most severe form alpha thalassemia.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Usually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caused by presence of only one gene producing alpha chains (--/-a). 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Results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in accumulation of excess unpaired gamma or beta chains. 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Born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with 10-40% Bart's hemoglobin (</a:t>
            </a:r>
            <a:r>
              <a:rPr lang="el-GR" sz="2800" b="1" dirty="0">
                <a:cs typeface="Andalus" pitchFamily="18" charset="-78"/>
              </a:rPr>
              <a:t>γ</a:t>
            </a:r>
            <a:r>
              <a:rPr lang="en-US" sz="2800" b="1" baseline="-25000" dirty="0">
                <a:latin typeface="Andalus" pitchFamily="18" charset="-78"/>
                <a:cs typeface="Andalus" pitchFamily="18" charset="-78"/>
              </a:rPr>
              <a:t>4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).   Gradually replaced with Hemoglobin H (</a:t>
            </a:r>
            <a:r>
              <a:rPr lang="el-GR" sz="2800" b="1" dirty="0">
                <a:cs typeface="Andalus" pitchFamily="18" charset="-78"/>
              </a:rPr>
              <a:t>β</a:t>
            </a:r>
            <a:r>
              <a:rPr lang="en-US" sz="2800" b="1" baseline="-25000" dirty="0">
                <a:latin typeface="Andalus" pitchFamily="18" charset="-78"/>
                <a:cs typeface="Andalus" pitchFamily="18" charset="-78"/>
              </a:rPr>
              <a:t>4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).  In adult, have about 30-50%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Hb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H.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                                     </a:t>
            </a:r>
            <a:r>
              <a:rPr lang="el-GR" sz="2800" b="1" dirty="0" smtClean="0">
                <a:cs typeface="Andalus" pitchFamily="18" charset="-78"/>
              </a:rPr>
              <a:t>γ</a:t>
            </a:r>
            <a:r>
              <a:rPr lang="en-US" sz="2800" b="1" baseline="-25000" dirty="0" smtClean="0">
                <a:latin typeface="Andalus" pitchFamily="18" charset="-78"/>
                <a:cs typeface="Andalus" pitchFamily="18" charset="-78"/>
              </a:rPr>
              <a:t>4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             </a:t>
            </a:r>
            <a:r>
              <a:rPr lang="el-GR" sz="2800" b="1" dirty="0">
                <a:cs typeface="Andalus" pitchFamily="18" charset="-78"/>
              </a:rPr>
              <a:t>β</a:t>
            </a:r>
            <a:r>
              <a:rPr lang="en-US" sz="2800" b="1" baseline="-25000" dirty="0">
                <a:latin typeface="Andalus" pitchFamily="18" charset="-78"/>
                <a:cs typeface="Andalus" pitchFamily="18" charset="-78"/>
              </a:rPr>
              <a:t>4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F30-F7C2-4557-9FDE-2DF02CA43347}" type="slidenum">
              <a:rPr lang="en-US"/>
              <a:pPr/>
              <a:t>39</a:t>
            </a:fld>
            <a:endParaRPr lang="en-US"/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4267200" y="5943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5287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Polymerization of hemoglobin molecule inside RBCs.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Distortion of cell into sickle shape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381001"/>
            <a:ext cx="854075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Normal life, but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infections, pregnancy, exposure to oxidative drugs may trigger hemolytic crisis.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RBCs- microcytic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, hypochromic with marked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poikilocytosis, target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cells.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HbH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vulnerable to oxidation. 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Gradually precipitate, form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Heinz-like bodies of denatured hemoglobin. 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Cells stained with brilliant cresyl blue show "golf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ball"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appearance.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5F06-4881-450F-A2BC-5A0EDB2BA7F2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0"/>
            <a:ext cx="76200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Bart’s Hydrops Fetalis Syndrome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762000"/>
            <a:ext cx="8540750" cy="6096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Most severe form.  Incompatible with life.  Have no functioning alpha chain genes (--/--).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Hydrops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fetalis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- edema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ascites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caused by accumulation serous fluid in fetal tissues as result of severe anemia. 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Hepatosplenomegaly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cardiomegaly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Hemoglobin Bart's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(</a:t>
            </a:r>
            <a:r>
              <a:rPr lang="el-GR" sz="2800" b="1" dirty="0" smtClean="0">
                <a:cs typeface="Andalus" pitchFamily="18" charset="-78"/>
              </a:rPr>
              <a:t>γ</a:t>
            </a:r>
            <a:r>
              <a:rPr lang="en-US" sz="2800" b="1" baseline="-25000" dirty="0" smtClean="0">
                <a:latin typeface="Andalus" pitchFamily="18" charset="-78"/>
                <a:cs typeface="Andalus" pitchFamily="18" charset="-78"/>
              </a:rPr>
              <a:t>4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)has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high oxygen affinity so cannot carry oxygen to tissues.  Fetus dies in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utero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or shortly after birth. 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Increased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risk of toxemia and severe postpartum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hemorrhage to mother.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10D-B949-4DCD-A3C2-4C29B993E0AC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066800"/>
          </a:xfrm>
        </p:spPr>
        <p:txBody>
          <a:bodyPr/>
          <a:lstStyle/>
          <a:p>
            <a:r>
              <a:rPr lang="en-US" sz="4000" b="1" dirty="0">
                <a:effectLst/>
                <a:latin typeface="Andalus" pitchFamily="18" charset="-78"/>
                <a:cs typeface="Andalus" pitchFamily="18" charset="-78"/>
              </a:rPr>
              <a:t>Comparison of Alpha Thalassemias</a:t>
            </a:r>
          </a:p>
        </p:txBody>
      </p:sp>
      <p:graphicFrame>
        <p:nvGraphicFramePr>
          <p:cNvPr id="125003" name="Group 75"/>
          <p:cNvGraphicFramePr>
            <a:graphicFrameLocks noGrp="1"/>
          </p:cNvGraphicFramePr>
          <p:nvPr>
            <p:ph type="tbl" idx="1"/>
          </p:nvPr>
        </p:nvGraphicFramePr>
        <p:xfrm>
          <a:off x="301625" y="1371599"/>
          <a:ext cx="8385175" cy="4953004"/>
        </p:xfrm>
        <a:graphic>
          <a:graphicData uri="http://schemas.openxmlformats.org/drawingml/2006/table">
            <a:tbl>
              <a:tblPr/>
              <a:tblGrid>
                <a:gridCol w="2670175"/>
                <a:gridCol w="1522413"/>
                <a:gridCol w="2097087"/>
                <a:gridCol w="2095500"/>
              </a:tblGrid>
              <a:tr h="826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Hb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Hb Bart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Hb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97-98%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Silent Carrier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96-98%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0-2%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Alpha Thalassemia Trait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85-95%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5-10%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Hemoglobin H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Hydrops Fetalis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80% (with 20% Hgb Portland)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0-20%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B13A-218E-4214-A9BB-7D4A6FFA48CB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80288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/>
                <a:latin typeface="Andalus" pitchFamily="18" charset="-78"/>
                <a:cs typeface="Andalus" pitchFamily="18" charset="-78"/>
              </a:rPr>
              <a:t>Malaria and hemoglobinopathies</a:t>
            </a:r>
            <a:endParaRPr lang="en-US" sz="4000" b="1" dirty="0"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019288" cy="502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Thalassemia and sickled celled RBCs provide protection against malaria by plasmodium falciparum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Due to reduced parasite multiplication in defective RBC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May be due to persistence of HbF which is resistant to digestion by malarial hemoglobinase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Lab investigations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943088" cy="541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CBC,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Reticulocyte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count,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Decreased osmotic fragility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Acid Elution Stain- HbF resistant to denaturation by acid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LFT- raised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bilirubin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in major cases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Electrophoresis- elevated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Hb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A</a:t>
            </a:r>
            <a:r>
              <a:rPr lang="en-US" sz="2800" b="1" baseline="-25000" dirty="0" smtClean="0">
                <a:latin typeface="Andalus" pitchFamily="18" charset="-78"/>
                <a:cs typeface="Andalus" pitchFamily="18" charset="-78"/>
              </a:rPr>
              <a:t>2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Globin Chain Testing - determines ratio of globin chains being produced. </a:t>
            </a: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DNA Analysis - Determine specific defect at molecular DNA level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066800" y="1066800"/>
            <a:ext cx="78486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Bone marrow transplantation </a:t>
            </a:r>
            <a:endParaRPr lang="en-US" sz="2800" b="1" u="sng" dirty="0" smtClean="0">
              <a:latin typeface="Andalus" pitchFamily="18" charset="-78"/>
              <a:cs typeface="Andalus" pitchFamily="18" charset="-78"/>
            </a:endParaRPr>
          </a:p>
          <a:p>
            <a:pPr marL="233363" indent="-233363">
              <a:spcBef>
                <a:spcPct val="50000"/>
              </a:spcBef>
              <a:buClr>
                <a:schemeClr val="folHlink"/>
              </a:buClr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- Shown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to provide a cure for severely affected children with sickle cell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disease &amp; thalassemia</a:t>
            </a:r>
          </a:p>
          <a:p>
            <a:pPr marL="233363" indent="-233363"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</a:pPr>
            <a:r>
              <a:rPr lang="en-US" sz="2800" b="1" u="sng" dirty="0" smtClean="0">
                <a:latin typeface="Andalus" pitchFamily="18" charset="-78"/>
                <a:cs typeface="Andalus" pitchFamily="18" charset="-78"/>
              </a:rPr>
              <a:t>Gene Therapy-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- Correcting the “defective gene” and inserting it into the bone marrow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- Turning off the defective gene and simultaneously reactivating another gene that turns on production of fetal hemoglobin. </a:t>
            </a:r>
          </a:p>
          <a:p>
            <a:pPr marL="233363" indent="-233363"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</a:pPr>
            <a:endParaRPr lang="en-US" sz="2800" b="1" dirty="0" smtClean="0">
              <a:solidFill>
                <a:srgbClr val="666699"/>
              </a:solidFill>
              <a:latin typeface="Andalus" pitchFamily="18" charset="-78"/>
              <a:cs typeface="Andalus" pitchFamily="18" charset="-78"/>
            </a:endParaRPr>
          </a:p>
          <a:p>
            <a:pPr marL="744538" lvl="1" indent="-287338">
              <a:spcBef>
                <a:spcPct val="50000"/>
              </a:spcBef>
              <a:buClr>
                <a:schemeClr val="hlink"/>
              </a:buClr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 marL="744538" lvl="1" indent="-287338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45624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Developing Treatments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498080" cy="3276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endParaRPr lang="en-US" sz="15000" dirty="0">
              <a:solidFill>
                <a:schemeClr val="tx2">
                  <a:lumMod val="40000"/>
                  <a:lumOff val="60000"/>
                </a:schemeClr>
              </a:solidFill>
              <a:effectLst/>
              <a:latin typeface="Blackadder ITC" pitchFamily="82" charset="0"/>
            </a:endParaRPr>
          </a:p>
        </p:txBody>
      </p:sp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7253" y="2644170"/>
            <a:ext cx="44694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lackadder ITC" pitchFamily="82" charset="0"/>
              </a:rPr>
              <a:t>Thank</a:t>
            </a:r>
            <a:r>
              <a:rPr lang="en-US" sz="9600" dirty="0" smtClean="0">
                <a:latin typeface="Blackadder ITC" pitchFamily="82" charset="0"/>
              </a:rPr>
              <a:t> </a:t>
            </a:r>
            <a:r>
              <a:rPr lang="en-US" sz="9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lackadder ITC" pitchFamily="82" charset="0"/>
              </a:rPr>
              <a:t>you</a:t>
            </a:r>
            <a:endParaRPr lang="en-US" dirty="0"/>
          </a:p>
        </p:txBody>
      </p:sp>
      <p:pic>
        <p:nvPicPr>
          <p:cNvPr id="7" name="Picture 6" descr="Des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Hydrange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2286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Algerian" pitchFamily="82" charset="0"/>
              </a:rPr>
              <a:t>Thank</a:t>
            </a:r>
            <a:endParaRPr lang="en-US" sz="72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685800"/>
            <a:ext cx="1914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Algerian" pitchFamily="82" charset="0"/>
              </a:rPr>
              <a:t>you</a:t>
            </a:r>
            <a:endParaRPr lang="en-US" sz="72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33400"/>
            <a:ext cx="7543800" cy="54102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800" b="1" dirty="0">
                <a:latin typeface="Andalus" pitchFamily="18" charset="-78"/>
                <a:cs typeface="Andalus" pitchFamily="18" charset="-78"/>
              </a:rPr>
              <a:t>The change in cell structure arises from a change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in the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structure of hemoglobin. </a:t>
            </a:r>
          </a:p>
          <a:p>
            <a:pPr algn="l">
              <a:lnSpc>
                <a:spcPct val="80000"/>
              </a:lnSpc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80000"/>
              </a:lnSpc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80000"/>
              </a:lnSpc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80000"/>
              </a:lnSpc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80000"/>
              </a:lnSpc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80000"/>
              </a:lnSpc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single change in an amino acid causes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hemoglobin to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aggregate.</a:t>
            </a:r>
          </a:p>
        </p:txBody>
      </p:sp>
      <p:pic>
        <p:nvPicPr>
          <p:cNvPr id="9220" name="Picture 4" descr="rb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3810000" cy="2857500"/>
          </a:xfrm>
          <a:prstGeom prst="rect">
            <a:avLst/>
          </a:prstGeom>
          <a:noFill/>
        </p:spPr>
      </p:pic>
      <p:pic>
        <p:nvPicPr>
          <p:cNvPr id="9221" name="Picture 5" descr="sick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"/>
            <a:ext cx="3200400" cy="2679700"/>
          </a:xfrm>
          <a:prstGeom prst="rect">
            <a:avLst/>
          </a:prstGeom>
          <a:noFill/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581400" y="2133600"/>
            <a:ext cx="16002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70088" y="4953000"/>
            <a:ext cx="263525" cy="406400"/>
            <a:chOff x="2064" y="2112"/>
            <a:chExt cx="624" cy="768"/>
          </a:xfrm>
        </p:grpSpPr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2064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211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235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2400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152650" y="5537200"/>
            <a:ext cx="261938" cy="406400"/>
            <a:chOff x="2064" y="2112"/>
            <a:chExt cx="624" cy="768"/>
          </a:xfrm>
        </p:grpSpPr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2064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211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235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2400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28800" y="5765800"/>
            <a:ext cx="263525" cy="406400"/>
            <a:chOff x="2064" y="2112"/>
            <a:chExt cx="624" cy="768"/>
          </a:xfrm>
        </p:grpSpPr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2064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211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235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2400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333625" y="5029200"/>
            <a:ext cx="263525" cy="406400"/>
            <a:chOff x="2064" y="2112"/>
            <a:chExt cx="624" cy="768"/>
          </a:xfrm>
        </p:grpSpPr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2064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211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235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2400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555875" y="5842000"/>
            <a:ext cx="263525" cy="406400"/>
            <a:chOff x="2064" y="2112"/>
            <a:chExt cx="624" cy="768"/>
          </a:xfrm>
        </p:grpSpPr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2064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211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235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2400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096000" y="4876800"/>
            <a:ext cx="317500" cy="420688"/>
            <a:chOff x="3456" y="1392"/>
            <a:chExt cx="672" cy="768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3504" y="1392"/>
              <a:ext cx="624" cy="768"/>
              <a:chOff x="2064" y="2112"/>
              <a:chExt cx="624" cy="768"/>
            </a:xfrm>
          </p:grpSpPr>
          <p:sp>
            <p:nvSpPr>
              <p:cNvPr id="9251" name="Oval 35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52" name="Oval 36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53" name="Oval 37"/>
              <p:cNvSpPr>
                <a:spLocks noChangeArrowheads="1"/>
              </p:cNvSpPr>
              <p:nvPr/>
            </p:nvSpPr>
            <p:spPr bwMode="auto">
              <a:xfrm>
                <a:off x="235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54" name="Oval 38"/>
              <p:cNvSpPr>
                <a:spLocks noChangeArrowheads="1"/>
              </p:cNvSpPr>
              <p:nvPr/>
            </p:nvSpPr>
            <p:spPr bwMode="auto">
              <a:xfrm>
                <a:off x="2400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3456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56" name="Oval 40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345238" y="5219700"/>
            <a:ext cx="317500" cy="420688"/>
            <a:chOff x="3456" y="1392"/>
            <a:chExt cx="672" cy="768"/>
          </a:xfrm>
        </p:grpSpPr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504" y="1392"/>
              <a:ext cx="624" cy="768"/>
              <a:chOff x="2064" y="2112"/>
              <a:chExt cx="624" cy="768"/>
            </a:xfrm>
          </p:grpSpPr>
          <p:sp>
            <p:nvSpPr>
              <p:cNvPr id="9259" name="Oval 43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60" name="Oval 44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61" name="Oval 45"/>
              <p:cNvSpPr>
                <a:spLocks noChangeArrowheads="1"/>
              </p:cNvSpPr>
              <p:nvPr/>
            </p:nvSpPr>
            <p:spPr bwMode="auto">
              <a:xfrm>
                <a:off x="235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62" name="Oval 46"/>
              <p:cNvSpPr>
                <a:spLocks noChangeArrowheads="1"/>
              </p:cNvSpPr>
              <p:nvPr/>
            </p:nvSpPr>
            <p:spPr bwMode="auto">
              <a:xfrm>
                <a:off x="2400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263" name="Oval 47"/>
            <p:cNvSpPr>
              <a:spLocks noChangeArrowheads="1"/>
            </p:cNvSpPr>
            <p:nvPr/>
          </p:nvSpPr>
          <p:spPr bwMode="auto">
            <a:xfrm>
              <a:off x="3456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64" name="Oval 48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596063" y="5561013"/>
            <a:ext cx="317500" cy="420687"/>
            <a:chOff x="3456" y="1392"/>
            <a:chExt cx="672" cy="768"/>
          </a:xfrm>
        </p:grpSpPr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3504" y="1392"/>
              <a:ext cx="624" cy="768"/>
              <a:chOff x="2064" y="2112"/>
              <a:chExt cx="624" cy="768"/>
            </a:xfrm>
          </p:grpSpPr>
          <p:sp>
            <p:nvSpPr>
              <p:cNvPr id="9267" name="Oval 51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auto">
              <a:xfrm>
                <a:off x="235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70" name="Oval 54"/>
              <p:cNvSpPr>
                <a:spLocks noChangeArrowheads="1"/>
              </p:cNvSpPr>
              <p:nvPr/>
            </p:nvSpPr>
            <p:spPr bwMode="auto">
              <a:xfrm>
                <a:off x="2400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271" name="Oval 55"/>
            <p:cNvSpPr>
              <a:spLocks noChangeArrowheads="1"/>
            </p:cNvSpPr>
            <p:nvPr/>
          </p:nvSpPr>
          <p:spPr bwMode="auto">
            <a:xfrm>
              <a:off x="3456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72" name="Oval 56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6845300" y="5903913"/>
            <a:ext cx="317500" cy="420687"/>
            <a:chOff x="3456" y="1392"/>
            <a:chExt cx="672" cy="768"/>
          </a:xfrm>
        </p:grpSpPr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3504" y="1392"/>
              <a:ext cx="624" cy="768"/>
              <a:chOff x="2064" y="2112"/>
              <a:chExt cx="624" cy="768"/>
            </a:xfrm>
          </p:grpSpPr>
          <p:sp>
            <p:nvSpPr>
              <p:cNvPr id="9275" name="Oval 59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76" name="Oval 60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77" name="Oval 61"/>
              <p:cNvSpPr>
                <a:spLocks noChangeArrowheads="1"/>
              </p:cNvSpPr>
              <p:nvPr/>
            </p:nvSpPr>
            <p:spPr bwMode="auto">
              <a:xfrm>
                <a:off x="235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78" name="Oval 62"/>
              <p:cNvSpPr>
                <a:spLocks noChangeArrowheads="1"/>
              </p:cNvSpPr>
              <p:nvPr/>
            </p:nvSpPr>
            <p:spPr bwMode="auto">
              <a:xfrm>
                <a:off x="2400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279" name="Oval 63"/>
            <p:cNvSpPr>
              <a:spLocks noChangeArrowheads="1"/>
            </p:cNvSpPr>
            <p:nvPr/>
          </p:nvSpPr>
          <p:spPr bwMode="auto">
            <a:xfrm>
              <a:off x="3456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80" name="Oval 64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5715000" y="5181600"/>
            <a:ext cx="317500" cy="420688"/>
            <a:chOff x="3456" y="1392"/>
            <a:chExt cx="672" cy="768"/>
          </a:xfrm>
        </p:grpSpPr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3504" y="1392"/>
              <a:ext cx="624" cy="768"/>
              <a:chOff x="2064" y="2112"/>
              <a:chExt cx="624" cy="768"/>
            </a:xfrm>
          </p:grpSpPr>
          <p:sp>
            <p:nvSpPr>
              <p:cNvPr id="9283" name="Oval 67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84" name="Oval 68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85" name="Oval 69"/>
              <p:cNvSpPr>
                <a:spLocks noChangeArrowheads="1"/>
              </p:cNvSpPr>
              <p:nvPr/>
            </p:nvSpPr>
            <p:spPr bwMode="auto">
              <a:xfrm>
                <a:off x="235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86" name="Oval 70"/>
              <p:cNvSpPr>
                <a:spLocks noChangeArrowheads="1"/>
              </p:cNvSpPr>
              <p:nvPr/>
            </p:nvSpPr>
            <p:spPr bwMode="auto">
              <a:xfrm>
                <a:off x="2400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287" name="Oval 71"/>
            <p:cNvSpPr>
              <a:spLocks noChangeArrowheads="1"/>
            </p:cNvSpPr>
            <p:nvPr/>
          </p:nvSpPr>
          <p:spPr bwMode="auto">
            <a:xfrm>
              <a:off x="3456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88" name="Oval 72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290" name="Line 74"/>
          <p:cNvSpPr>
            <a:spLocks noChangeShapeType="1"/>
          </p:cNvSpPr>
          <p:nvPr/>
        </p:nvSpPr>
        <p:spPr bwMode="auto">
          <a:xfrm>
            <a:off x="3657600" y="5486400"/>
            <a:ext cx="16002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91" name="Oval 75"/>
          <p:cNvSpPr>
            <a:spLocks noChangeArrowheads="1"/>
          </p:cNvSpPr>
          <p:nvPr/>
        </p:nvSpPr>
        <p:spPr bwMode="auto">
          <a:xfrm>
            <a:off x="1219200" y="4419600"/>
            <a:ext cx="2286000" cy="2209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92" name="AutoShape 76"/>
          <p:cNvSpPr>
            <a:spLocks noChangeArrowheads="1"/>
          </p:cNvSpPr>
          <p:nvPr/>
        </p:nvSpPr>
        <p:spPr bwMode="auto">
          <a:xfrm>
            <a:off x="5410200" y="4419600"/>
            <a:ext cx="3124200" cy="2057400"/>
          </a:xfrm>
          <a:prstGeom prst="moon">
            <a:avLst>
              <a:gd name="adj" fmla="val 50000"/>
            </a:avLst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5943600" y="5522913"/>
            <a:ext cx="317500" cy="420687"/>
            <a:chOff x="3456" y="1392"/>
            <a:chExt cx="672" cy="768"/>
          </a:xfrm>
        </p:grpSpPr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3504" y="1392"/>
              <a:ext cx="624" cy="768"/>
              <a:chOff x="2064" y="2112"/>
              <a:chExt cx="624" cy="768"/>
            </a:xfrm>
          </p:grpSpPr>
          <p:sp>
            <p:nvSpPr>
              <p:cNvPr id="9295" name="Oval 79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96" name="Oval 80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97" name="Oval 81"/>
              <p:cNvSpPr>
                <a:spLocks noChangeArrowheads="1"/>
              </p:cNvSpPr>
              <p:nvPr/>
            </p:nvSpPr>
            <p:spPr bwMode="auto">
              <a:xfrm>
                <a:off x="235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98" name="Oval 82"/>
              <p:cNvSpPr>
                <a:spLocks noChangeArrowheads="1"/>
              </p:cNvSpPr>
              <p:nvPr/>
            </p:nvSpPr>
            <p:spPr bwMode="auto">
              <a:xfrm>
                <a:off x="2400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299" name="Oval 83"/>
            <p:cNvSpPr>
              <a:spLocks noChangeArrowheads="1"/>
            </p:cNvSpPr>
            <p:nvPr/>
          </p:nvSpPr>
          <p:spPr bwMode="auto">
            <a:xfrm>
              <a:off x="3456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00" name="Oval 84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9" name="Group 85"/>
          <p:cNvGrpSpPr>
            <a:grpSpLocks/>
          </p:cNvGrpSpPr>
          <p:nvPr/>
        </p:nvGrpSpPr>
        <p:grpSpPr bwMode="auto">
          <a:xfrm>
            <a:off x="6172200" y="5867400"/>
            <a:ext cx="317500" cy="420688"/>
            <a:chOff x="3456" y="1392"/>
            <a:chExt cx="672" cy="768"/>
          </a:xfrm>
        </p:grpSpPr>
        <p:grpSp>
          <p:nvGrpSpPr>
            <p:cNvPr id="20" name="Group 86"/>
            <p:cNvGrpSpPr>
              <a:grpSpLocks/>
            </p:cNvGrpSpPr>
            <p:nvPr/>
          </p:nvGrpSpPr>
          <p:grpSpPr bwMode="auto">
            <a:xfrm>
              <a:off x="3504" y="1392"/>
              <a:ext cx="624" cy="768"/>
              <a:chOff x="2064" y="2112"/>
              <a:chExt cx="624" cy="768"/>
            </a:xfrm>
          </p:grpSpPr>
          <p:sp>
            <p:nvSpPr>
              <p:cNvPr id="9303" name="Oval 87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04" name="Oval 88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05" name="Oval 89"/>
              <p:cNvSpPr>
                <a:spLocks noChangeArrowheads="1"/>
              </p:cNvSpPr>
              <p:nvPr/>
            </p:nvSpPr>
            <p:spPr bwMode="auto">
              <a:xfrm>
                <a:off x="2352" y="2496"/>
                <a:ext cx="28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06" name="Oval 90"/>
              <p:cNvSpPr>
                <a:spLocks noChangeArrowheads="1"/>
              </p:cNvSpPr>
              <p:nvPr/>
            </p:nvSpPr>
            <p:spPr bwMode="auto">
              <a:xfrm>
                <a:off x="2400" y="2112"/>
                <a:ext cx="288" cy="38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307" name="Oval 91"/>
            <p:cNvSpPr>
              <a:spLocks noChangeArrowheads="1"/>
            </p:cNvSpPr>
            <p:nvPr/>
          </p:nvSpPr>
          <p:spPr bwMode="auto">
            <a:xfrm>
              <a:off x="3456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08" name="Oval 92"/>
            <p:cNvSpPr>
              <a:spLocks noChangeArrowheads="1"/>
            </p:cNvSpPr>
            <p:nvPr/>
          </p:nvSpPr>
          <p:spPr bwMode="auto">
            <a:xfrm>
              <a:off x="3984" y="20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" name="Group 93"/>
          <p:cNvGrpSpPr>
            <a:grpSpLocks/>
          </p:cNvGrpSpPr>
          <p:nvPr/>
        </p:nvGrpSpPr>
        <p:grpSpPr bwMode="auto">
          <a:xfrm>
            <a:off x="2708275" y="5156200"/>
            <a:ext cx="263525" cy="406400"/>
            <a:chOff x="2064" y="2112"/>
            <a:chExt cx="624" cy="768"/>
          </a:xfrm>
        </p:grpSpPr>
        <p:sp>
          <p:nvSpPr>
            <p:cNvPr id="9310" name="Oval 94"/>
            <p:cNvSpPr>
              <a:spLocks noChangeArrowheads="1"/>
            </p:cNvSpPr>
            <p:nvPr/>
          </p:nvSpPr>
          <p:spPr bwMode="auto">
            <a:xfrm>
              <a:off x="2064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11" name="Oval 95"/>
            <p:cNvSpPr>
              <a:spLocks noChangeArrowheads="1"/>
            </p:cNvSpPr>
            <p:nvPr/>
          </p:nvSpPr>
          <p:spPr bwMode="auto">
            <a:xfrm>
              <a:off x="211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12" name="Oval 96"/>
            <p:cNvSpPr>
              <a:spLocks noChangeArrowheads="1"/>
            </p:cNvSpPr>
            <p:nvPr/>
          </p:nvSpPr>
          <p:spPr bwMode="auto">
            <a:xfrm>
              <a:off x="235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13" name="Oval 97"/>
            <p:cNvSpPr>
              <a:spLocks noChangeArrowheads="1"/>
            </p:cNvSpPr>
            <p:nvPr/>
          </p:nvSpPr>
          <p:spPr bwMode="auto">
            <a:xfrm>
              <a:off x="2400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2" name="Group 98"/>
          <p:cNvGrpSpPr>
            <a:grpSpLocks/>
          </p:cNvGrpSpPr>
          <p:nvPr/>
        </p:nvGrpSpPr>
        <p:grpSpPr bwMode="auto">
          <a:xfrm>
            <a:off x="1524000" y="5029200"/>
            <a:ext cx="263525" cy="406400"/>
            <a:chOff x="2064" y="2112"/>
            <a:chExt cx="624" cy="768"/>
          </a:xfrm>
        </p:grpSpPr>
        <p:sp>
          <p:nvSpPr>
            <p:cNvPr id="9315" name="Oval 99"/>
            <p:cNvSpPr>
              <a:spLocks noChangeArrowheads="1"/>
            </p:cNvSpPr>
            <p:nvPr/>
          </p:nvSpPr>
          <p:spPr bwMode="auto">
            <a:xfrm>
              <a:off x="2064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16" name="Oval 100"/>
            <p:cNvSpPr>
              <a:spLocks noChangeArrowheads="1"/>
            </p:cNvSpPr>
            <p:nvPr/>
          </p:nvSpPr>
          <p:spPr bwMode="auto">
            <a:xfrm>
              <a:off x="211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17" name="Oval 101"/>
            <p:cNvSpPr>
              <a:spLocks noChangeArrowheads="1"/>
            </p:cNvSpPr>
            <p:nvPr/>
          </p:nvSpPr>
          <p:spPr bwMode="auto">
            <a:xfrm>
              <a:off x="2352" y="2496"/>
              <a:ext cx="288" cy="3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18" name="Oval 102"/>
            <p:cNvSpPr>
              <a:spLocks noChangeArrowheads="1"/>
            </p:cNvSpPr>
            <p:nvPr/>
          </p:nvSpPr>
          <p:spPr bwMode="auto">
            <a:xfrm>
              <a:off x="2400" y="2112"/>
              <a:ext cx="288" cy="384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019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Leads to localized stickiness on the surface of the molecule.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HbS can bind and transport O</a:t>
            </a:r>
            <a:r>
              <a:rPr lang="en-US" sz="1800" b="1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. Sickling occurs under deoxygenated state.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The deoxygenated HbS has protrusion on one side and a cavity on other side, many molecules adhere and polymerise 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HbA &amp; HbF do not polymerise, no sickling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33800"/>
            <a:ext cx="52974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962401" y="3171825"/>
            <a:ext cx="1143000" cy="379413"/>
          </a:xfrm>
          <a:prstGeom prst="leftRightArrow">
            <a:avLst>
              <a:gd name="adj1" fmla="val 50000"/>
              <a:gd name="adj2" fmla="val 465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63775" y="3141663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elvetica" charset="0"/>
              </a:rPr>
              <a:t>OXY-STATE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105400" y="3124200"/>
            <a:ext cx="235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Helvetica" charset="0"/>
              </a:rPr>
              <a:t>DEOXY-STATE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382000" cy="19812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ndalus" pitchFamily="18" charset="-78"/>
                <a:cs typeface="Andalus" pitchFamily="18" charset="-78"/>
              </a:rPr>
              <a:t>Deoxygenation of SS erythrocytes leads </a:t>
            </a:r>
            <a:r>
              <a:rPr lang="en-US" altLang="en-US" sz="2800" b="1" dirty="0" smtClean="0">
                <a:latin typeface="Andalus" pitchFamily="18" charset="-78"/>
                <a:cs typeface="Andalus" pitchFamily="18" charset="-78"/>
              </a:rPr>
              <a:t>to intracellular </a:t>
            </a:r>
            <a:r>
              <a:rPr lang="en-US" altLang="en-US" sz="2800" b="1" dirty="0">
                <a:latin typeface="Andalus" pitchFamily="18" charset="-78"/>
                <a:cs typeface="Andalus" pitchFamily="18" charset="-78"/>
              </a:rPr>
              <a:t>hemoglobin polymerization</a:t>
            </a:r>
            <a:r>
              <a:rPr lang="en-US" altLang="en-US" sz="2800" b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altLang="en-US" sz="2800" b="1" dirty="0">
                <a:latin typeface="Andalus" pitchFamily="18" charset="-78"/>
                <a:cs typeface="Andalus" pitchFamily="18" charset="-78"/>
              </a:rPr>
              <a:t>deformability and changes in cell morphology.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9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55927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Due to non-polar valine a sticky patch develops on oxy and deoxy-HbS.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Complementary site – in deoxy-HbS 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                                      (masked in oxy state)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The complementary site of deoxy-HbS bind with sticky patch of other deoxy-HbS forming long fibrous precipitates</a:t>
            </a:r>
          </a:p>
          <a:p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389</TotalTime>
  <Words>1355</Words>
  <Application>Microsoft Office PowerPoint</Application>
  <PresentationFormat>On-screen Show (4:3)</PresentationFormat>
  <Paragraphs>372</Paragraphs>
  <Slides>46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Solstice</vt:lpstr>
      <vt:lpstr>Packager Shell Object</vt:lpstr>
      <vt:lpstr>Slide 1</vt:lpstr>
      <vt:lpstr>Hemoglobin S (HbS)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SUMMARY</vt:lpstr>
      <vt:lpstr>SICKLE CELL DISEASE</vt:lpstr>
      <vt:lpstr>An example of  inheritance: a carrier married to a normal person</vt:lpstr>
      <vt:lpstr>Inheritance :-  marriage between two carriers</vt:lpstr>
      <vt:lpstr>Sickle cell trait</vt:lpstr>
      <vt:lpstr>Slide 16</vt:lpstr>
      <vt:lpstr>Diagnosis</vt:lpstr>
      <vt:lpstr>ELECTROPHORESIS</vt:lpstr>
      <vt:lpstr>Slide 19</vt:lpstr>
      <vt:lpstr>Slide 20</vt:lpstr>
      <vt:lpstr>THALASSEMIA</vt:lpstr>
      <vt:lpstr>Genetics of Thalassemia</vt:lpstr>
      <vt:lpstr>Classical Syndromes of Beta Thalassemia</vt:lpstr>
      <vt:lpstr>Silent Carrier State</vt:lpstr>
      <vt:lpstr>Beta Thalassemia Minor  </vt:lpstr>
      <vt:lpstr>Slide 26</vt:lpstr>
      <vt:lpstr>Beta Thalassemia Intermedia  </vt:lpstr>
      <vt:lpstr>Slide 28</vt:lpstr>
      <vt:lpstr>Beta Thalassemia Major  </vt:lpstr>
      <vt:lpstr>Slide 30</vt:lpstr>
      <vt:lpstr>Slide 31</vt:lpstr>
      <vt:lpstr>Comparison of Beta Thalassemias</vt:lpstr>
      <vt:lpstr>Other Thalassemias Caused by Defects in the Beta-Cluster Genes</vt:lpstr>
      <vt:lpstr>Slide 34</vt:lpstr>
      <vt:lpstr>Alpha Thalassemia   </vt:lpstr>
      <vt:lpstr>Slide 36</vt:lpstr>
      <vt:lpstr>Silent Carrier State</vt:lpstr>
      <vt:lpstr>Alpha Thalassemia Trait  (Alpha Thalassemia Minor)</vt:lpstr>
      <vt:lpstr>Hemoglobin H Disease   </vt:lpstr>
      <vt:lpstr>Slide 40</vt:lpstr>
      <vt:lpstr>Bart’s Hydrops Fetalis Syndrome</vt:lpstr>
      <vt:lpstr>Comparison of Alpha Thalassemias</vt:lpstr>
      <vt:lpstr>Malaria and hemoglobinopathies</vt:lpstr>
      <vt:lpstr>Lab investigations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Sickle cell disease </dc:title>
  <dc:creator>chaurasia</dc:creator>
  <cp:lastModifiedBy>admin</cp:lastModifiedBy>
  <cp:revision>76</cp:revision>
  <dcterms:created xsi:type="dcterms:W3CDTF">2006-08-16T00:00:00Z</dcterms:created>
  <dcterms:modified xsi:type="dcterms:W3CDTF">2020-08-15T16:31:04Z</dcterms:modified>
</cp:coreProperties>
</file>