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1"/>
  </p:notesMasterIdLst>
  <p:sldIdLst>
    <p:sldId id="256" r:id="rId2"/>
    <p:sldId id="257" r:id="rId3"/>
    <p:sldId id="270" r:id="rId4"/>
    <p:sldId id="365" r:id="rId5"/>
    <p:sldId id="299" r:id="rId6"/>
    <p:sldId id="301" r:id="rId7"/>
    <p:sldId id="300" r:id="rId8"/>
    <p:sldId id="303" r:id="rId9"/>
    <p:sldId id="304" r:id="rId10"/>
    <p:sldId id="296" r:id="rId11"/>
    <p:sldId id="367" r:id="rId12"/>
    <p:sldId id="302" r:id="rId13"/>
    <p:sldId id="309" r:id="rId14"/>
    <p:sldId id="311" r:id="rId15"/>
    <p:sldId id="312" r:id="rId16"/>
    <p:sldId id="357" r:id="rId17"/>
    <p:sldId id="315" r:id="rId18"/>
    <p:sldId id="316" r:id="rId19"/>
    <p:sldId id="317" r:id="rId20"/>
    <p:sldId id="314" r:id="rId21"/>
    <p:sldId id="313" r:id="rId22"/>
    <p:sldId id="334" r:id="rId23"/>
    <p:sldId id="369" r:id="rId24"/>
    <p:sldId id="358" r:id="rId25"/>
    <p:sldId id="318" r:id="rId26"/>
    <p:sldId id="319" r:id="rId27"/>
    <p:sldId id="335" r:id="rId28"/>
    <p:sldId id="320" r:id="rId29"/>
    <p:sldId id="321" r:id="rId30"/>
    <p:sldId id="322" r:id="rId31"/>
    <p:sldId id="323" r:id="rId32"/>
    <p:sldId id="325" r:id="rId33"/>
    <p:sldId id="326" r:id="rId34"/>
    <p:sldId id="327" r:id="rId35"/>
    <p:sldId id="258" r:id="rId36"/>
    <p:sldId id="359" r:id="rId37"/>
    <p:sldId id="330" r:id="rId38"/>
    <p:sldId id="332" r:id="rId39"/>
    <p:sldId id="333" r:id="rId40"/>
    <p:sldId id="331" r:id="rId41"/>
    <p:sldId id="363" r:id="rId42"/>
    <p:sldId id="338" r:id="rId43"/>
    <p:sldId id="375" r:id="rId44"/>
    <p:sldId id="376" r:id="rId45"/>
    <p:sldId id="379" r:id="rId46"/>
    <p:sldId id="382" r:id="rId47"/>
    <p:sldId id="384" r:id="rId48"/>
    <p:sldId id="385" r:id="rId49"/>
    <p:sldId id="388" r:id="rId50"/>
    <p:sldId id="380" r:id="rId51"/>
    <p:sldId id="389" r:id="rId52"/>
    <p:sldId id="339" r:id="rId53"/>
    <p:sldId id="340" r:id="rId54"/>
    <p:sldId id="308" r:id="rId55"/>
    <p:sldId id="341" r:id="rId56"/>
    <p:sldId id="342" r:id="rId57"/>
    <p:sldId id="343" r:id="rId58"/>
    <p:sldId id="344" r:id="rId59"/>
    <p:sldId id="346" r:id="rId60"/>
    <p:sldId id="347" r:id="rId61"/>
    <p:sldId id="348" r:id="rId62"/>
    <p:sldId id="349" r:id="rId63"/>
    <p:sldId id="370" r:id="rId64"/>
    <p:sldId id="371" r:id="rId65"/>
    <p:sldId id="372" r:id="rId66"/>
    <p:sldId id="373" r:id="rId67"/>
    <p:sldId id="374" r:id="rId68"/>
    <p:sldId id="368" r:id="rId69"/>
    <p:sldId id="305" r:id="rId70"/>
    <p:sldId id="306" r:id="rId71"/>
    <p:sldId id="307" r:id="rId72"/>
    <p:sldId id="337" r:id="rId73"/>
    <p:sldId id="356" r:id="rId74"/>
    <p:sldId id="271" r:id="rId75"/>
    <p:sldId id="272" r:id="rId76"/>
    <p:sldId id="278" r:id="rId77"/>
    <p:sldId id="279" r:id="rId78"/>
    <p:sldId id="281" r:id="rId79"/>
    <p:sldId id="280" r:id="rId80"/>
    <p:sldId id="287" r:id="rId81"/>
    <p:sldId id="285" r:id="rId82"/>
    <p:sldId id="286" r:id="rId83"/>
    <p:sldId id="273" r:id="rId84"/>
    <p:sldId id="274" r:id="rId85"/>
    <p:sldId id="275" r:id="rId86"/>
    <p:sldId id="276" r:id="rId87"/>
    <p:sldId id="360" r:id="rId88"/>
    <p:sldId id="284" r:id="rId89"/>
    <p:sldId id="294" r:id="rId90"/>
    <p:sldId id="295" r:id="rId91"/>
    <p:sldId id="362" r:id="rId92"/>
    <p:sldId id="377" r:id="rId93"/>
    <p:sldId id="361" r:id="rId94"/>
    <p:sldId id="378" r:id="rId95"/>
    <p:sldId id="260" r:id="rId96"/>
    <p:sldId id="297" r:id="rId97"/>
    <p:sldId id="353" r:id="rId98"/>
    <p:sldId id="355" r:id="rId99"/>
    <p:sldId id="364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CEB96-027A-4DC5-A66F-7C3925CC308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7E754EF-304A-481A-907D-A9EE4D7A4909}">
      <dgm:prSet phldrT="[Text]" custT="1"/>
      <dgm:spPr>
        <a:solidFill>
          <a:schemeClr val="tx2"/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US" sz="2400" b="0" dirty="0" smtClean="0"/>
            <a:t>Brain damaging insult </a:t>
          </a:r>
          <a:r>
            <a:rPr lang="en-US" sz="1600" b="0" dirty="0" smtClean="0"/>
            <a:t>(</a:t>
          </a:r>
          <a:r>
            <a:rPr lang="en-US" sz="1600" b="0" dirty="0" err="1" smtClean="0"/>
            <a:t>eg</a:t>
          </a:r>
          <a:r>
            <a:rPr lang="en-US" sz="1600" b="0" dirty="0" smtClean="0"/>
            <a:t> </a:t>
          </a:r>
          <a:r>
            <a:rPr lang="en-US" sz="1600" b="0" dirty="0" err="1" smtClean="0"/>
            <a:t>stroke,TBI</a:t>
          </a:r>
          <a:r>
            <a:rPr lang="en-US" sz="1600" b="0" dirty="0" smtClean="0"/>
            <a:t>)</a:t>
          </a:r>
          <a:endParaRPr lang="en-IN" sz="2400" b="0" dirty="0"/>
        </a:p>
      </dgm:t>
    </dgm:pt>
    <dgm:pt modelId="{758A0A54-3BEB-4A5F-AC76-3EB49575A6C7}" type="parTrans" cxnId="{8D04B229-A0BD-45C1-86AC-1ACA11184AD5}">
      <dgm:prSet/>
      <dgm:spPr/>
      <dgm:t>
        <a:bodyPr/>
        <a:lstStyle/>
        <a:p>
          <a:endParaRPr lang="en-IN"/>
        </a:p>
      </dgm:t>
    </dgm:pt>
    <dgm:pt modelId="{068B0945-169B-4672-AAE1-0777ACE11229}" type="sibTrans" cxnId="{8D04B229-A0BD-45C1-86AC-1ACA11184AD5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en-IN"/>
        </a:p>
      </dgm:t>
    </dgm:pt>
    <dgm:pt modelId="{67E0DC47-B429-4297-AEA0-435FA5CC43ED}">
      <dgm:prSet phldrT="[Text]"/>
      <dgm:spPr>
        <a:solidFill>
          <a:schemeClr val="tx2"/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dirty="0" err="1" smtClean="0"/>
            <a:t>Hyperexcitability</a:t>
          </a:r>
          <a:endParaRPr lang="en-IN" dirty="0"/>
        </a:p>
      </dgm:t>
    </dgm:pt>
    <dgm:pt modelId="{B5838E9B-B636-4083-B07A-53501566363B}" type="parTrans" cxnId="{E72C97B3-F0F2-49DC-9520-918F4E3E28CC}">
      <dgm:prSet/>
      <dgm:spPr/>
      <dgm:t>
        <a:bodyPr/>
        <a:lstStyle/>
        <a:p>
          <a:endParaRPr lang="en-IN"/>
        </a:p>
      </dgm:t>
    </dgm:pt>
    <dgm:pt modelId="{3808871D-80BF-42EE-86C5-FAC5340CB210}" type="sibTrans" cxnId="{E72C97B3-F0F2-49DC-9520-918F4E3E28C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3234AC13-58BB-4800-BCE7-B57ACEFDE995}">
      <dgm:prSet phldrT="[Text]"/>
      <dgm:spPr>
        <a:solidFill>
          <a:schemeClr val="tx2"/>
        </a:solid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dirty="0" smtClean="0"/>
            <a:t>Recurrent spontaneous seizures</a:t>
          </a:r>
          <a:endParaRPr lang="en-IN" dirty="0"/>
        </a:p>
      </dgm:t>
    </dgm:pt>
    <dgm:pt modelId="{754675D9-2C07-453E-B0AF-6D4A8B00A3A6}" type="parTrans" cxnId="{A422456D-7503-4B43-9993-DE208E5B8D5D}">
      <dgm:prSet/>
      <dgm:spPr/>
      <dgm:t>
        <a:bodyPr/>
        <a:lstStyle/>
        <a:p>
          <a:endParaRPr lang="en-IN"/>
        </a:p>
      </dgm:t>
    </dgm:pt>
    <dgm:pt modelId="{3866A535-EA00-4D48-BD8B-C759F0BCCB9D}" type="sibTrans" cxnId="{A422456D-7503-4B43-9993-DE208E5B8D5D}">
      <dgm:prSet/>
      <dgm:spPr/>
      <dgm:t>
        <a:bodyPr/>
        <a:lstStyle/>
        <a:p>
          <a:endParaRPr lang="en-IN"/>
        </a:p>
      </dgm:t>
    </dgm:pt>
    <dgm:pt modelId="{560CB81E-6558-4847-869F-B3F58AF66CD2}">
      <dgm:prSet custT="1"/>
      <dgm:spPr>
        <a:solidFill>
          <a:schemeClr val="tx2"/>
        </a:solid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2400" dirty="0" smtClean="0"/>
            <a:t>Molecular &amp; cellular alterations</a:t>
          </a:r>
          <a:endParaRPr lang="en-IN" sz="2400" dirty="0"/>
        </a:p>
      </dgm:t>
    </dgm:pt>
    <dgm:pt modelId="{AEA4D496-732A-48AB-A08D-D3FED4D27453}" type="parTrans" cxnId="{EAFBFA2F-DD67-4843-A3AF-987BEDEBEE39}">
      <dgm:prSet/>
      <dgm:spPr/>
      <dgm:t>
        <a:bodyPr/>
        <a:lstStyle/>
        <a:p>
          <a:endParaRPr lang="en-IN"/>
        </a:p>
      </dgm:t>
    </dgm:pt>
    <dgm:pt modelId="{473B6C4C-F21C-462E-9F87-F4CB2004ECD0}" type="sibTrans" cxnId="{EAFBFA2F-DD67-4843-A3AF-987BEDEBEE39}">
      <dgm:prSet/>
      <dgm:spPr>
        <a:solidFill>
          <a:srgbClr val="FFC000"/>
        </a:solidFill>
      </dgm:spPr>
      <dgm:t>
        <a:bodyPr/>
        <a:lstStyle/>
        <a:p>
          <a:endParaRPr lang="en-IN"/>
        </a:p>
      </dgm:t>
    </dgm:pt>
    <dgm:pt modelId="{60A52126-BC30-427E-95AB-E8E12DBF3A56}" type="pres">
      <dgm:prSet presAssocID="{38ACEB96-027A-4DC5-A66F-7C3925CC308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A6654-B38E-4C40-A7A1-CBA30C1C5D94}" type="pres">
      <dgm:prSet presAssocID="{38ACEB96-027A-4DC5-A66F-7C3925CC308D}" presName="dummyMaxCanvas" presStyleCnt="0">
        <dgm:presLayoutVars/>
      </dgm:prSet>
      <dgm:spPr/>
    </dgm:pt>
    <dgm:pt modelId="{A4A787DA-66FC-4E2B-BBCA-1CB8B0B74292}" type="pres">
      <dgm:prSet presAssocID="{38ACEB96-027A-4DC5-A66F-7C3925CC308D}" presName="FourNodes_1" presStyleLbl="node1" presStyleIdx="0" presStyleCnt="4" custScaleX="86561" custScaleY="6640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5333A5-0F9D-4ADE-A40B-634D8059BDC4}" type="pres">
      <dgm:prSet presAssocID="{38ACEB96-027A-4DC5-A66F-7C3925CC308D}" presName="FourNodes_2" presStyleLbl="node1" presStyleIdx="1" presStyleCnt="4" custScaleX="82645" custScaleY="58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214FC-5AB1-4D05-A00D-C60484ECA8F4}" type="pres">
      <dgm:prSet presAssocID="{38ACEB96-027A-4DC5-A66F-7C3925CC308D}" presName="FourNodes_3" presStyleLbl="node1" presStyleIdx="2" presStyleCnt="4" custScaleX="82645" custScaleY="634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CDC219-F092-43CC-9C50-A870459D77DA}" type="pres">
      <dgm:prSet presAssocID="{38ACEB96-027A-4DC5-A66F-7C3925CC308D}" presName="FourNodes_4" presStyleLbl="node1" presStyleIdx="3" presStyleCnt="4" custScaleX="90624" custScaleY="5532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D2B53C-7339-4951-99E9-42A849A82A8C}" type="pres">
      <dgm:prSet presAssocID="{38ACEB96-027A-4DC5-A66F-7C3925CC308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5709B-6C47-4EB3-8EC2-9C8FDA874EAF}" type="pres">
      <dgm:prSet presAssocID="{38ACEB96-027A-4DC5-A66F-7C3925CC308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32A08-D116-4EC4-A460-E215D59EC6F7}" type="pres">
      <dgm:prSet presAssocID="{38ACEB96-027A-4DC5-A66F-7C3925CC308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A76E-4A94-485B-9BAE-DBB682922542}" type="pres">
      <dgm:prSet presAssocID="{38ACEB96-027A-4DC5-A66F-7C3925CC308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D8FFA8-C97B-4DB6-8D3F-533AAA1AE19D}" type="pres">
      <dgm:prSet presAssocID="{38ACEB96-027A-4DC5-A66F-7C3925CC308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2D5CB-CA14-4DBB-82D1-8D606286D2C4}" type="pres">
      <dgm:prSet presAssocID="{38ACEB96-027A-4DC5-A66F-7C3925CC308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E542B4-A89D-4422-ACBC-D78AFAC9A1FB}" type="pres">
      <dgm:prSet presAssocID="{38ACEB96-027A-4DC5-A66F-7C3925CC308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9E7CC19-2384-4F9A-B552-AA9B004E9DEF}" type="presOf" srcId="{068B0945-169B-4672-AAE1-0777ACE11229}" destId="{2FD2B53C-7339-4951-99E9-42A849A82A8C}" srcOrd="0" destOrd="0" presId="urn:microsoft.com/office/officeart/2005/8/layout/vProcess5"/>
    <dgm:cxn modelId="{F7752EA6-7D4F-4644-B598-7E91C23D370E}" type="presOf" srcId="{473B6C4C-F21C-462E-9F87-F4CB2004ECD0}" destId="{F8D5709B-6C47-4EB3-8EC2-9C8FDA874EAF}" srcOrd="0" destOrd="0" presId="urn:microsoft.com/office/officeart/2005/8/layout/vProcess5"/>
    <dgm:cxn modelId="{9BAF91B4-0190-43E9-943D-66DE08182ECF}" type="presOf" srcId="{3234AC13-58BB-4800-BCE7-B57ACEFDE995}" destId="{D5E542B4-A89D-4422-ACBC-D78AFAC9A1FB}" srcOrd="1" destOrd="0" presId="urn:microsoft.com/office/officeart/2005/8/layout/vProcess5"/>
    <dgm:cxn modelId="{9BD2FCF4-976D-478C-BDC0-47EE82DF2544}" type="presOf" srcId="{38ACEB96-027A-4DC5-A66F-7C3925CC308D}" destId="{60A52126-BC30-427E-95AB-E8E12DBF3A56}" srcOrd="0" destOrd="0" presId="urn:microsoft.com/office/officeart/2005/8/layout/vProcess5"/>
    <dgm:cxn modelId="{C190AE82-6CA0-4A13-9540-BDEFE82BE7BA}" type="presOf" srcId="{560CB81E-6558-4847-869F-B3F58AF66CD2}" destId="{FDD8FFA8-C97B-4DB6-8D3F-533AAA1AE19D}" srcOrd="1" destOrd="0" presId="urn:microsoft.com/office/officeart/2005/8/layout/vProcess5"/>
    <dgm:cxn modelId="{8D04B229-A0BD-45C1-86AC-1ACA11184AD5}" srcId="{38ACEB96-027A-4DC5-A66F-7C3925CC308D}" destId="{B7E754EF-304A-481A-907D-A9EE4D7A4909}" srcOrd="0" destOrd="0" parTransId="{758A0A54-3BEB-4A5F-AC76-3EB49575A6C7}" sibTransId="{068B0945-169B-4672-AAE1-0777ACE11229}"/>
    <dgm:cxn modelId="{0FE7CAC4-D542-4334-B058-3DADD6879905}" type="presOf" srcId="{67E0DC47-B429-4297-AEA0-435FA5CC43ED}" destId="{CC12D5CB-CA14-4DBB-82D1-8D606286D2C4}" srcOrd="1" destOrd="0" presId="urn:microsoft.com/office/officeart/2005/8/layout/vProcess5"/>
    <dgm:cxn modelId="{A422456D-7503-4B43-9993-DE208E5B8D5D}" srcId="{38ACEB96-027A-4DC5-A66F-7C3925CC308D}" destId="{3234AC13-58BB-4800-BCE7-B57ACEFDE995}" srcOrd="3" destOrd="0" parTransId="{754675D9-2C07-453E-B0AF-6D4A8B00A3A6}" sibTransId="{3866A535-EA00-4D48-BD8B-C759F0BCCB9D}"/>
    <dgm:cxn modelId="{B2BFB2C1-35D5-4FB3-9168-490808C63957}" type="presOf" srcId="{560CB81E-6558-4847-869F-B3F58AF66CD2}" destId="{555333A5-0F9D-4ADE-A40B-634D8059BDC4}" srcOrd="0" destOrd="0" presId="urn:microsoft.com/office/officeart/2005/8/layout/vProcess5"/>
    <dgm:cxn modelId="{7EE04907-942D-4ACB-817D-33E5362A0278}" type="presOf" srcId="{3234AC13-58BB-4800-BCE7-B57ACEFDE995}" destId="{C5CDC219-F092-43CC-9C50-A870459D77DA}" srcOrd="0" destOrd="0" presId="urn:microsoft.com/office/officeart/2005/8/layout/vProcess5"/>
    <dgm:cxn modelId="{EAFBFA2F-DD67-4843-A3AF-987BEDEBEE39}" srcId="{38ACEB96-027A-4DC5-A66F-7C3925CC308D}" destId="{560CB81E-6558-4847-869F-B3F58AF66CD2}" srcOrd="1" destOrd="0" parTransId="{AEA4D496-732A-48AB-A08D-D3FED4D27453}" sibTransId="{473B6C4C-F21C-462E-9F87-F4CB2004ECD0}"/>
    <dgm:cxn modelId="{E72C97B3-F0F2-49DC-9520-918F4E3E28CC}" srcId="{38ACEB96-027A-4DC5-A66F-7C3925CC308D}" destId="{67E0DC47-B429-4297-AEA0-435FA5CC43ED}" srcOrd="2" destOrd="0" parTransId="{B5838E9B-B636-4083-B07A-53501566363B}" sibTransId="{3808871D-80BF-42EE-86C5-FAC5340CB210}"/>
    <dgm:cxn modelId="{FA4259E0-4A99-4F8D-9EDF-CE897C088CC1}" type="presOf" srcId="{67E0DC47-B429-4297-AEA0-435FA5CC43ED}" destId="{A01214FC-5AB1-4D05-A00D-C60484ECA8F4}" srcOrd="0" destOrd="0" presId="urn:microsoft.com/office/officeart/2005/8/layout/vProcess5"/>
    <dgm:cxn modelId="{9585112B-AFA8-4B98-A242-36BAE6D30604}" type="presOf" srcId="{B7E754EF-304A-481A-907D-A9EE4D7A4909}" destId="{A4A787DA-66FC-4E2B-BBCA-1CB8B0B74292}" srcOrd="0" destOrd="0" presId="urn:microsoft.com/office/officeart/2005/8/layout/vProcess5"/>
    <dgm:cxn modelId="{33EB0329-F233-4A82-96E9-645656A5C1C4}" type="presOf" srcId="{B7E754EF-304A-481A-907D-A9EE4D7A4909}" destId="{4913A76E-4A94-485B-9BAE-DBB682922542}" srcOrd="1" destOrd="0" presId="urn:microsoft.com/office/officeart/2005/8/layout/vProcess5"/>
    <dgm:cxn modelId="{B878BE7D-5EC8-4346-8B26-431E3A751004}" type="presOf" srcId="{3808871D-80BF-42EE-86C5-FAC5340CB210}" destId="{23932A08-D116-4EC4-A460-E215D59EC6F7}" srcOrd="0" destOrd="0" presId="urn:microsoft.com/office/officeart/2005/8/layout/vProcess5"/>
    <dgm:cxn modelId="{A3E3087A-1C40-48C1-B016-B2C9B4E5C561}" type="presParOf" srcId="{60A52126-BC30-427E-95AB-E8E12DBF3A56}" destId="{A7AA6654-B38E-4C40-A7A1-CBA30C1C5D94}" srcOrd="0" destOrd="0" presId="urn:microsoft.com/office/officeart/2005/8/layout/vProcess5"/>
    <dgm:cxn modelId="{A742AFC7-4835-4DEA-B72F-8F3558387DB9}" type="presParOf" srcId="{60A52126-BC30-427E-95AB-E8E12DBF3A56}" destId="{A4A787DA-66FC-4E2B-BBCA-1CB8B0B74292}" srcOrd="1" destOrd="0" presId="urn:microsoft.com/office/officeart/2005/8/layout/vProcess5"/>
    <dgm:cxn modelId="{7DE2D7E8-275A-4A5E-8D33-3421AD0859D9}" type="presParOf" srcId="{60A52126-BC30-427E-95AB-E8E12DBF3A56}" destId="{555333A5-0F9D-4ADE-A40B-634D8059BDC4}" srcOrd="2" destOrd="0" presId="urn:microsoft.com/office/officeart/2005/8/layout/vProcess5"/>
    <dgm:cxn modelId="{0F0AB809-B7A8-4B4D-980A-C43AA1B64119}" type="presParOf" srcId="{60A52126-BC30-427E-95AB-E8E12DBF3A56}" destId="{A01214FC-5AB1-4D05-A00D-C60484ECA8F4}" srcOrd="3" destOrd="0" presId="urn:microsoft.com/office/officeart/2005/8/layout/vProcess5"/>
    <dgm:cxn modelId="{1394BEB0-4CCA-49A3-BD69-DA11EBCB3906}" type="presParOf" srcId="{60A52126-BC30-427E-95AB-E8E12DBF3A56}" destId="{C5CDC219-F092-43CC-9C50-A870459D77DA}" srcOrd="4" destOrd="0" presId="urn:microsoft.com/office/officeart/2005/8/layout/vProcess5"/>
    <dgm:cxn modelId="{D7189CCD-0A67-413A-97A3-2E21F6A62DE7}" type="presParOf" srcId="{60A52126-BC30-427E-95AB-E8E12DBF3A56}" destId="{2FD2B53C-7339-4951-99E9-42A849A82A8C}" srcOrd="5" destOrd="0" presId="urn:microsoft.com/office/officeart/2005/8/layout/vProcess5"/>
    <dgm:cxn modelId="{A3704CF1-2BB2-42AB-9E23-8C532A2826B7}" type="presParOf" srcId="{60A52126-BC30-427E-95AB-E8E12DBF3A56}" destId="{F8D5709B-6C47-4EB3-8EC2-9C8FDA874EAF}" srcOrd="6" destOrd="0" presId="urn:microsoft.com/office/officeart/2005/8/layout/vProcess5"/>
    <dgm:cxn modelId="{08AF6394-E58B-453F-A312-CE06980C57E6}" type="presParOf" srcId="{60A52126-BC30-427E-95AB-E8E12DBF3A56}" destId="{23932A08-D116-4EC4-A460-E215D59EC6F7}" srcOrd="7" destOrd="0" presId="urn:microsoft.com/office/officeart/2005/8/layout/vProcess5"/>
    <dgm:cxn modelId="{C7FB5AD7-9984-4146-8F05-88C36D070FD8}" type="presParOf" srcId="{60A52126-BC30-427E-95AB-E8E12DBF3A56}" destId="{4913A76E-4A94-485B-9BAE-DBB682922542}" srcOrd="8" destOrd="0" presId="urn:microsoft.com/office/officeart/2005/8/layout/vProcess5"/>
    <dgm:cxn modelId="{9C84AFF4-E875-4E46-94A5-B43255E28803}" type="presParOf" srcId="{60A52126-BC30-427E-95AB-E8E12DBF3A56}" destId="{FDD8FFA8-C97B-4DB6-8D3F-533AAA1AE19D}" srcOrd="9" destOrd="0" presId="urn:microsoft.com/office/officeart/2005/8/layout/vProcess5"/>
    <dgm:cxn modelId="{4F2274FF-9F16-425E-BF0D-CF9F3AD2C4E6}" type="presParOf" srcId="{60A52126-BC30-427E-95AB-E8E12DBF3A56}" destId="{CC12D5CB-CA14-4DBB-82D1-8D606286D2C4}" srcOrd="10" destOrd="0" presId="urn:microsoft.com/office/officeart/2005/8/layout/vProcess5"/>
    <dgm:cxn modelId="{15A1C9BF-89B3-4938-AB1D-BE553D62B402}" type="presParOf" srcId="{60A52126-BC30-427E-95AB-E8E12DBF3A56}" destId="{D5E542B4-A89D-4422-ACBC-D78AFAC9A1FB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AAB5F-2D6B-4695-A940-A62BDF2638A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5CEEAD19-99A9-4A77-99E5-A12A11F9DCD6}">
      <dgm:prSet phldrT="[Text]" custT="1"/>
      <dgm:spPr/>
      <dgm:t>
        <a:bodyPr/>
        <a:lstStyle/>
        <a:p>
          <a:r>
            <a:rPr lang="en-US" sz="2400" dirty="0" err="1" smtClean="0"/>
            <a:t>Hyperexcitability</a:t>
          </a:r>
          <a:r>
            <a:rPr lang="en-US" sz="2400" dirty="0" smtClean="0"/>
            <a:t> </a:t>
          </a:r>
        </a:p>
        <a:p>
          <a:r>
            <a:rPr lang="en-US" sz="1800" dirty="0" smtClean="0"/>
            <a:t>In a mass of neurons</a:t>
          </a:r>
          <a:endParaRPr lang="en-IN" sz="1800" dirty="0"/>
        </a:p>
      </dgm:t>
    </dgm:pt>
    <dgm:pt modelId="{15359DE7-C1DD-4F0A-B507-7890749F1F07}" type="parTrans" cxnId="{5B0B0189-CBF2-4B56-A193-6D7B703D9385}">
      <dgm:prSet/>
      <dgm:spPr/>
      <dgm:t>
        <a:bodyPr/>
        <a:lstStyle/>
        <a:p>
          <a:endParaRPr lang="en-IN"/>
        </a:p>
      </dgm:t>
    </dgm:pt>
    <dgm:pt modelId="{9607F796-704D-4227-82B1-171B171C641D}" type="sibTrans" cxnId="{5B0B0189-CBF2-4B56-A193-6D7B703D9385}">
      <dgm:prSet/>
      <dgm:spPr/>
      <dgm:t>
        <a:bodyPr/>
        <a:lstStyle/>
        <a:p>
          <a:endParaRPr lang="en-IN"/>
        </a:p>
      </dgm:t>
    </dgm:pt>
    <dgm:pt modelId="{0F9D65E9-4BD2-4151-8767-9C2D22323341}">
      <dgm:prSet phldrT="[Text]"/>
      <dgm:spPr/>
      <dgm:t>
        <a:bodyPr/>
        <a:lstStyle/>
        <a:p>
          <a:r>
            <a:rPr lang="en-US" dirty="0" smtClean="0"/>
            <a:t>Ion channels</a:t>
          </a:r>
          <a:endParaRPr lang="en-IN" dirty="0"/>
        </a:p>
      </dgm:t>
    </dgm:pt>
    <dgm:pt modelId="{93744B82-AC26-4468-B608-BB392B78A88D}" type="parTrans" cxnId="{1694CBCE-A40C-4F11-8DC8-EE2EE6EB45D0}">
      <dgm:prSet/>
      <dgm:spPr/>
      <dgm:t>
        <a:bodyPr/>
        <a:lstStyle/>
        <a:p>
          <a:endParaRPr lang="en-IN"/>
        </a:p>
      </dgm:t>
    </dgm:pt>
    <dgm:pt modelId="{16EE6D98-23A1-4430-9364-39ABFE48B381}" type="sibTrans" cxnId="{1694CBCE-A40C-4F11-8DC8-EE2EE6EB45D0}">
      <dgm:prSet/>
      <dgm:spPr/>
      <dgm:t>
        <a:bodyPr/>
        <a:lstStyle/>
        <a:p>
          <a:endParaRPr lang="en-IN"/>
        </a:p>
      </dgm:t>
    </dgm:pt>
    <dgm:pt modelId="{A40C6992-41FD-435F-AE53-5266ACC8FAD7}">
      <dgm:prSet phldrT="[Text]"/>
      <dgm:spPr/>
      <dgm:t>
        <a:bodyPr/>
        <a:lstStyle/>
        <a:p>
          <a:r>
            <a:rPr lang="en-US" dirty="0" smtClean="0"/>
            <a:t>Receptors/NTs</a:t>
          </a:r>
          <a:endParaRPr lang="en-IN" dirty="0"/>
        </a:p>
      </dgm:t>
    </dgm:pt>
    <dgm:pt modelId="{213C057A-E196-4904-B767-B57525005288}" type="parTrans" cxnId="{ABC1B9F1-7A4A-40EB-9193-628A1C5185E3}">
      <dgm:prSet/>
      <dgm:spPr/>
      <dgm:t>
        <a:bodyPr/>
        <a:lstStyle/>
        <a:p>
          <a:endParaRPr lang="en-IN"/>
        </a:p>
      </dgm:t>
    </dgm:pt>
    <dgm:pt modelId="{1A1C5A49-59CD-4C0D-8716-7F3CFD54A400}" type="sibTrans" cxnId="{ABC1B9F1-7A4A-40EB-9193-628A1C5185E3}">
      <dgm:prSet/>
      <dgm:spPr/>
      <dgm:t>
        <a:bodyPr/>
        <a:lstStyle/>
        <a:p>
          <a:endParaRPr lang="en-IN"/>
        </a:p>
      </dgm:t>
    </dgm:pt>
    <dgm:pt modelId="{FE396DFC-A0C9-443C-A800-3D696512D064}">
      <dgm:prSet phldrT="[Text]"/>
      <dgm:spPr/>
      <dgm:t>
        <a:bodyPr/>
        <a:lstStyle/>
        <a:p>
          <a:r>
            <a:rPr lang="en-US" dirty="0" smtClean="0"/>
            <a:t>Propagation</a:t>
          </a:r>
          <a:endParaRPr lang="en-IN" dirty="0"/>
        </a:p>
      </dgm:t>
    </dgm:pt>
    <dgm:pt modelId="{0C34BBEC-326B-4B1F-AD00-DBF368668E19}" type="parTrans" cxnId="{38391139-6E35-4D29-B09C-B4053B015EF0}">
      <dgm:prSet/>
      <dgm:spPr/>
      <dgm:t>
        <a:bodyPr/>
        <a:lstStyle/>
        <a:p>
          <a:endParaRPr lang="en-IN"/>
        </a:p>
      </dgm:t>
    </dgm:pt>
    <dgm:pt modelId="{6C2CFF86-516F-4E2F-B2A1-D2F5595EBBE9}" type="sibTrans" cxnId="{38391139-6E35-4D29-B09C-B4053B015EF0}">
      <dgm:prSet/>
      <dgm:spPr/>
      <dgm:t>
        <a:bodyPr/>
        <a:lstStyle/>
        <a:p>
          <a:endParaRPr lang="en-IN"/>
        </a:p>
      </dgm:t>
    </dgm:pt>
    <dgm:pt modelId="{6AABAEF2-F5F8-4FF6-9859-E7A280A23ACC}">
      <dgm:prSet phldrT="[Text]"/>
      <dgm:spPr/>
      <dgm:t>
        <a:bodyPr/>
        <a:lstStyle/>
        <a:p>
          <a:r>
            <a:rPr lang="en-US" dirty="0" smtClean="0"/>
            <a:t>Normal pathways</a:t>
          </a:r>
          <a:endParaRPr lang="en-IN" dirty="0"/>
        </a:p>
      </dgm:t>
    </dgm:pt>
    <dgm:pt modelId="{1141FBDC-90C9-442B-98D7-2BA22B8CA08B}" type="parTrans" cxnId="{529992B3-D619-4FFA-8B0E-19E89F5F25FE}">
      <dgm:prSet/>
      <dgm:spPr/>
      <dgm:t>
        <a:bodyPr/>
        <a:lstStyle/>
        <a:p>
          <a:endParaRPr lang="en-IN"/>
        </a:p>
      </dgm:t>
    </dgm:pt>
    <dgm:pt modelId="{749143A9-FAF7-46BB-8A83-18A963772B37}" type="sibTrans" cxnId="{529992B3-D619-4FFA-8B0E-19E89F5F25FE}">
      <dgm:prSet/>
      <dgm:spPr/>
      <dgm:t>
        <a:bodyPr/>
        <a:lstStyle/>
        <a:p>
          <a:endParaRPr lang="en-IN"/>
        </a:p>
      </dgm:t>
    </dgm:pt>
    <dgm:pt modelId="{8D0D854B-F109-4C5C-8164-FA7A760C96F7}">
      <dgm:prSet phldrT="[Text]"/>
      <dgm:spPr/>
      <dgm:t>
        <a:bodyPr/>
        <a:lstStyle/>
        <a:p>
          <a:r>
            <a:rPr lang="en-US" dirty="0" smtClean="0"/>
            <a:t>Abnormal pathways</a:t>
          </a:r>
          <a:endParaRPr lang="en-IN" dirty="0"/>
        </a:p>
      </dgm:t>
    </dgm:pt>
    <dgm:pt modelId="{C964F3F2-C0CA-43DF-AC10-7B5F93119804}" type="parTrans" cxnId="{5506AA8D-187C-4BF9-8859-9815A15581CF}">
      <dgm:prSet/>
      <dgm:spPr/>
      <dgm:t>
        <a:bodyPr/>
        <a:lstStyle/>
        <a:p>
          <a:endParaRPr lang="en-IN"/>
        </a:p>
      </dgm:t>
    </dgm:pt>
    <dgm:pt modelId="{6658F0E7-907C-4C2D-B74F-D29F32F70592}" type="sibTrans" cxnId="{5506AA8D-187C-4BF9-8859-9815A15581CF}">
      <dgm:prSet/>
      <dgm:spPr/>
      <dgm:t>
        <a:bodyPr/>
        <a:lstStyle/>
        <a:p>
          <a:endParaRPr lang="en-IN"/>
        </a:p>
      </dgm:t>
    </dgm:pt>
    <dgm:pt modelId="{57E5BC0F-30B0-4215-BF4E-FD16A4222E9E}">
      <dgm:prSet/>
      <dgm:spPr/>
      <dgm:t>
        <a:bodyPr/>
        <a:lstStyle/>
        <a:p>
          <a:r>
            <a:rPr lang="en-US" dirty="0" smtClean="0"/>
            <a:t>Hypersynchrony</a:t>
          </a:r>
          <a:endParaRPr lang="en-IN" dirty="0"/>
        </a:p>
      </dgm:t>
    </dgm:pt>
    <dgm:pt modelId="{D21CC18B-5598-4117-BB87-6B33EA83CC40}" type="parTrans" cxnId="{67DE2601-3923-4F54-9816-0FBED111DDE8}">
      <dgm:prSet/>
      <dgm:spPr/>
      <dgm:t>
        <a:bodyPr/>
        <a:lstStyle/>
        <a:p>
          <a:endParaRPr lang="en-IN"/>
        </a:p>
      </dgm:t>
    </dgm:pt>
    <dgm:pt modelId="{272A763D-D555-41BF-A70C-8F7D1E427A6B}" type="sibTrans" cxnId="{67DE2601-3923-4F54-9816-0FBED111DDE8}">
      <dgm:prSet/>
      <dgm:spPr/>
      <dgm:t>
        <a:bodyPr/>
        <a:lstStyle/>
        <a:p>
          <a:endParaRPr lang="en-IN"/>
        </a:p>
      </dgm:t>
    </dgm:pt>
    <dgm:pt modelId="{5F355147-D52C-4181-9849-0F4372D87CBB}">
      <dgm:prSet custT="1"/>
      <dgm:spPr/>
      <dgm:t>
        <a:bodyPr/>
        <a:lstStyle/>
        <a:p>
          <a:r>
            <a:rPr lang="en-US" sz="2000" dirty="0" smtClean="0"/>
            <a:t>Gap junctions</a:t>
          </a:r>
          <a:endParaRPr lang="en-IN" sz="2000" dirty="0"/>
        </a:p>
      </dgm:t>
    </dgm:pt>
    <dgm:pt modelId="{E45BD79C-B8AF-4DF8-B546-31BB2DF86E5E}" type="parTrans" cxnId="{6AAF8072-BA5A-4F89-92CA-27D862D9DDEB}">
      <dgm:prSet/>
      <dgm:spPr/>
      <dgm:t>
        <a:bodyPr/>
        <a:lstStyle/>
        <a:p>
          <a:endParaRPr lang="en-IN"/>
        </a:p>
      </dgm:t>
    </dgm:pt>
    <dgm:pt modelId="{8C42D7D3-5BB7-4184-B1E2-8E42C18782A6}" type="sibTrans" cxnId="{6AAF8072-BA5A-4F89-92CA-27D862D9DDEB}">
      <dgm:prSet/>
      <dgm:spPr/>
      <dgm:t>
        <a:bodyPr/>
        <a:lstStyle/>
        <a:p>
          <a:endParaRPr lang="en-IN"/>
        </a:p>
      </dgm:t>
    </dgm:pt>
    <dgm:pt modelId="{83D16AA1-12F1-41D9-8875-809B0AC8B3D8}">
      <dgm:prSet custT="1"/>
      <dgm:spPr/>
      <dgm:t>
        <a:bodyPr/>
        <a:lstStyle/>
        <a:p>
          <a:r>
            <a:rPr lang="en-US" sz="2000" dirty="0" err="1" smtClean="0"/>
            <a:t>Ephaptic</a:t>
          </a:r>
          <a:r>
            <a:rPr lang="en-US" sz="2000" dirty="0" smtClean="0"/>
            <a:t> Trans</a:t>
          </a:r>
          <a:endParaRPr lang="en-IN" sz="2000" dirty="0"/>
        </a:p>
      </dgm:t>
    </dgm:pt>
    <dgm:pt modelId="{981290F1-4441-49ED-922E-ABEC5B9FBBC2}" type="parTrans" cxnId="{1464CC41-89B8-4003-96C5-7211780A8A7D}">
      <dgm:prSet/>
      <dgm:spPr/>
      <dgm:t>
        <a:bodyPr/>
        <a:lstStyle/>
        <a:p>
          <a:endParaRPr lang="en-IN"/>
        </a:p>
      </dgm:t>
    </dgm:pt>
    <dgm:pt modelId="{B4B0236D-B967-4A7B-B394-E447DCC7E523}" type="sibTrans" cxnId="{1464CC41-89B8-4003-96C5-7211780A8A7D}">
      <dgm:prSet/>
      <dgm:spPr/>
      <dgm:t>
        <a:bodyPr/>
        <a:lstStyle/>
        <a:p>
          <a:endParaRPr lang="en-IN"/>
        </a:p>
      </dgm:t>
    </dgm:pt>
    <dgm:pt modelId="{A02AEB7C-BB7B-44C5-8067-1AC31B0492F0}">
      <dgm:prSet/>
      <dgm:spPr/>
      <dgm:t>
        <a:bodyPr/>
        <a:lstStyle/>
        <a:p>
          <a:r>
            <a:rPr lang="en-US" dirty="0" smtClean="0"/>
            <a:t>Non synaptic </a:t>
          </a:r>
          <a:r>
            <a:rPr lang="en-US" dirty="0" err="1" smtClean="0"/>
            <a:t>mech</a:t>
          </a:r>
          <a:endParaRPr lang="en-IN" dirty="0"/>
        </a:p>
      </dgm:t>
    </dgm:pt>
    <dgm:pt modelId="{65D7D6AB-3D6D-40D3-BCC3-E4B167913FED}" type="parTrans" cxnId="{E9915D74-B5EF-4161-8224-85389840807A}">
      <dgm:prSet/>
      <dgm:spPr/>
      <dgm:t>
        <a:bodyPr/>
        <a:lstStyle/>
        <a:p>
          <a:endParaRPr lang="en-IN"/>
        </a:p>
      </dgm:t>
    </dgm:pt>
    <dgm:pt modelId="{93ECA319-B861-408A-A9C0-5443297D03EF}" type="sibTrans" cxnId="{E9915D74-B5EF-4161-8224-85389840807A}">
      <dgm:prSet/>
      <dgm:spPr/>
      <dgm:t>
        <a:bodyPr/>
        <a:lstStyle/>
        <a:p>
          <a:endParaRPr lang="en-IN"/>
        </a:p>
      </dgm:t>
    </dgm:pt>
    <dgm:pt modelId="{3BE5D0B3-4FE1-4D4B-B752-0CFD08D33AB8}" type="pres">
      <dgm:prSet presAssocID="{2E3AAB5F-2D6B-4695-A940-A62BDF2638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95C690-4E4D-4698-80A1-4302278EC1A3}" type="pres">
      <dgm:prSet presAssocID="{5CEEAD19-99A9-4A77-99E5-A12A11F9DCD6}" presName="root" presStyleCnt="0"/>
      <dgm:spPr/>
    </dgm:pt>
    <dgm:pt modelId="{F8E85D51-39D2-4D14-9609-D733DE87F4A6}" type="pres">
      <dgm:prSet presAssocID="{5CEEAD19-99A9-4A77-99E5-A12A11F9DCD6}" presName="rootComposite" presStyleCnt="0"/>
      <dgm:spPr/>
    </dgm:pt>
    <dgm:pt modelId="{43161D9D-21DD-48E0-B05F-F2BB210EFB78}" type="pres">
      <dgm:prSet presAssocID="{5CEEAD19-99A9-4A77-99E5-A12A11F9DCD6}" presName="rootText" presStyleLbl="node1" presStyleIdx="0" presStyleCnt="3" custScaleX="132193"/>
      <dgm:spPr/>
      <dgm:t>
        <a:bodyPr/>
        <a:lstStyle/>
        <a:p>
          <a:endParaRPr lang="en-IN"/>
        </a:p>
      </dgm:t>
    </dgm:pt>
    <dgm:pt modelId="{8F150A55-4A23-4786-AF31-B7A1D3B4D145}" type="pres">
      <dgm:prSet presAssocID="{5CEEAD19-99A9-4A77-99E5-A12A11F9DCD6}" presName="rootConnector" presStyleLbl="node1" presStyleIdx="0" presStyleCnt="3"/>
      <dgm:spPr/>
      <dgm:t>
        <a:bodyPr/>
        <a:lstStyle/>
        <a:p>
          <a:endParaRPr lang="en-US"/>
        </a:p>
      </dgm:t>
    </dgm:pt>
    <dgm:pt modelId="{51353771-5391-4836-A080-B8BC7A9B3426}" type="pres">
      <dgm:prSet presAssocID="{5CEEAD19-99A9-4A77-99E5-A12A11F9DCD6}" presName="childShape" presStyleCnt="0"/>
      <dgm:spPr/>
    </dgm:pt>
    <dgm:pt modelId="{29B98D42-7693-4021-98CE-D87454846A43}" type="pres">
      <dgm:prSet presAssocID="{93744B82-AC26-4468-B608-BB392B78A88D}" presName="Name13" presStyleLbl="parChTrans1D2" presStyleIdx="0" presStyleCnt="7"/>
      <dgm:spPr/>
      <dgm:t>
        <a:bodyPr/>
        <a:lstStyle/>
        <a:p>
          <a:endParaRPr lang="en-US"/>
        </a:p>
      </dgm:t>
    </dgm:pt>
    <dgm:pt modelId="{A1B9D894-011C-4C24-AFDB-B2C6A7559F6A}" type="pres">
      <dgm:prSet presAssocID="{0F9D65E9-4BD2-4151-8767-9C2D22323341}" presName="childText" presStyleLbl="bgAcc1" presStyleIdx="0" presStyleCnt="7" custScaleX="117637" custScaleY="65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9865D-F622-458A-8BFD-33A3F2B992B0}" type="pres">
      <dgm:prSet presAssocID="{213C057A-E196-4904-B767-B57525005288}" presName="Name13" presStyleLbl="parChTrans1D2" presStyleIdx="1" presStyleCnt="7"/>
      <dgm:spPr/>
      <dgm:t>
        <a:bodyPr/>
        <a:lstStyle/>
        <a:p>
          <a:endParaRPr lang="en-US"/>
        </a:p>
      </dgm:t>
    </dgm:pt>
    <dgm:pt modelId="{C77E9E6E-9FDE-481B-9973-68010A951FA8}" type="pres">
      <dgm:prSet presAssocID="{A40C6992-41FD-435F-AE53-5266ACC8FAD7}" presName="childText" presStyleLbl="bgAcc1" presStyleIdx="1" presStyleCnt="7" custScaleX="117937" custScaleY="74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DEEF8-02CF-4969-9581-A3B3C82EAC0A}" type="pres">
      <dgm:prSet presAssocID="{65D7D6AB-3D6D-40D3-BCC3-E4B167913FED}" presName="Name13" presStyleLbl="parChTrans1D2" presStyleIdx="2" presStyleCnt="7"/>
      <dgm:spPr/>
      <dgm:t>
        <a:bodyPr/>
        <a:lstStyle/>
        <a:p>
          <a:endParaRPr lang="en-US"/>
        </a:p>
      </dgm:t>
    </dgm:pt>
    <dgm:pt modelId="{184E25D8-F30D-4974-8F6F-F89E715F8CBA}" type="pres">
      <dgm:prSet presAssocID="{A02AEB7C-BB7B-44C5-8067-1AC31B0492F0}" presName="childText" presStyleLbl="bgAcc1" presStyleIdx="2" presStyleCnt="7" custScaleX="117488" custScaleY="58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E305F-2743-4737-869B-A4B211CE775C}" type="pres">
      <dgm:prSet presAssocID="{57E5BC0F-30B0-4215-BF4E-FD16A4222E9E}" presName="root" presStyleCnt="0"/>
      <dgm:spPr/>
    </dgm:pt>
    <dgm:pt modelId="{CAC640A9-D040-4320-A80C-CE4DF97CC2A2}" type="pres">
      <dgm:prSet presAssocID="{57E5BC0F-30B0-4215-BF4E-FD16A4222E9E}" presName="rootComposite" presStyleCnt="0"/>
      <dgm:spPr/>
    </dgm:pt>
    <dgm:pt modelId="{1FEE3D28-E877-43B3-873C-F416781D0625}" type="pres">
      <dgm:prSet presAssocID="{57E5BC0F-30B0-4215-BF4E-FD16A4222E9E}" presName="rootText" presStyleLbl="node1" presStyleIdx="1" presStyleCnt="3" custScaleX="127801" custScaleY="102615" custLinFactNeighborX="-10341" custLinFactNeighborY="1084"/>
      <dgm:spPr/>
      <dgm:t>
        <a:bodyPr/>
        <a:lstStyle/>
        <a:p>
          <a:endParaRPr lang="en-IN"/>
        </a:p>
      </dgm:t>
    </dgm:pt>
    <dgm:pt modelId="{2BF2CC40-2712-436A-8AB8-9620ECB022B8}" type="pres">
      <dgm:prSet presAssocID="{57E5BC0F-30B0-4215-BF4E-FD16A4222E9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56F743-E938-4A3C-B71F-B125C822AECD}" type="pres">
      <dgm:prSet presAssocID="{57E5BC0F-30B0-4215-BF4E-FD16A4222E9E}" presName="childShape" presStyleCnt="0"/>
      <dgm:spPr/>
    </dgm:pt>
    <dgm:pt modelId="{1FDDC36B-454C-4A2E-95BB-9A0FDA23AB66}" type="pres">
      <dgm:prSet presAssocID="{E45BD79C-B8AF-4DF8-B546-31BB2DF86E5E}" presName="Name13" presStyleLbl="parChTrans1D2" presStyleIdx="3" presStyleCnt="7"/>
      <dgm:spPr/>
      <dgm:t>
        <a:bodyPr/>
        <a:lstStyle/>
        <a:p>
          <a:endParaRPr lang="en-US"/>
        </a:p>
      </dgm:t>
    </dgm:pt>
    <dgm:pt modelId="{2D1E9CF9-6383-40DD-BB14-FCCE0F099A66}" type="pres">
      <dgm:prSet presAssocID="{5F355147-D52C-4181-9849-0F4372D87CBB}" presName="childText" presStyleLbl="bgAcc1" presStyleIdx="3" presStyleCnt="7" custScaleX="121678" custScaleY="55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158BA-ED8F-4D32-89C8-18AC89E8F825}" type="pres">
      <dgm:prSet presAssocID="{981290F1-4441-49ED-922E-ABEC5B9FBBC2}" presName="Name13" presStyleLbl="parChTrans1D2" presStyleIdx="4" presStyleCnt="7"/>
      <dgm:spPr/>
      <dgm:t>
        <a:bodyPr/>
        <a:lstStyle/>
        <a:p>
          <a:endParaRPr lang="en-US"/>
        </a:p>
      </dgm:t>
    </dgm:pt>
    <dgm:pt modelId="{BEF9515F-F3B5-44EC-B907-965C9E5E1F31}" type="pres">
      <dgm:prSet presAssocID="{83D16AA1-12F1-41D9-8875-809B0AC8B3D8}" presName="childText" presStyleLbl="bgAcc1" presStyleIdx="4" presStyleCnt="7" custScaleX="129092" custScaleY="53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5A250-9A4D-44B7-8732-D83E5E63140C}" type="pres">
      <dgm:prSet presAssocID="{FE396DFC-A0C9-443C-A800-3D696512D064}" presName="root" presStyleCnt="0"/>
      <dgm:spPr/>
    </dgm:pt>
    <dgm:pt modelId="{73A6BAC8-9424-4776-8679-84FDC2ED4E6E}" type="pres">
      <dgm:prSet presAssocID="{FE396DFC-A0C9-443C-A800-3D696512D064}" presName="rootComposite" presStyleCnt="0"/>
      <dgm:spPr/>
    </dgm:pt>
    <dgm:pt modelId="{D7B150BA-C8B7-48B9-9D56-A348F5B347B9}" type="pres">
      <dgm:prSet presAssocID="{FE396DFC-A0C9-443C-A800-3D696512D064}" presName="rootText" presStyleLbl="node1" presStyleIdx="2" presStyleCnt="3" custLinFactNeighborX="-10092" custLinFactNeighborY="0"/>
      <dgm:spPr/>
      <dgm:t>
        <a:bodyPr/>
        <a:lstStyle/>
        <a:p>
          <a:endParaRPr lang="en-US"/>
        </a:p>
      </dgm:t>
    </dgm:pt>
    <dgm:pt modelId="{5D7374B5-A705-4C63-AA34-7D9202BDBAA3}" type="pres">
      <dgm:prSet presAssocID="{FE396DFC-A0C9-443C-A800-3D696512D064}" presName="rootConnector" presStyleLbl="node1" presStyleIdx="2" presStyleCnt="3"/>
      <dgm:spPr/>
      <dgm:t>
        <a:bodyPr/>
        <a:lstStyle/>
        <a:p>
          <a:endParaRPr lang="en-US"/>
        </a:p>
      </dgm:t>
    </dgm:pt>
    <dgm:pt modelId="{C9A5177D-0CDC-4857-BBB0-6880D7D748B5}" type="pres">
      <dgm:prSet presAssocID="{FE396DFC-A0C9-443C-A800-3D696512D064}" presName="childShape" presStyleCnt="0"/>
      <dgm:spPr/>
    </dgm:pt>
    <dgm:pt modelId="{24CFD3E2-92A4-4009-A6D8-A973D3A18DC0}" type="pres">
      <dgm:prSet presAssocID="{1141FBDC-90C9-442B-98D7-2BA22B8CA08B}" presName="Name13" presStyleLbl="parChTrans1D2" presStyleIdx="5" presStyleCnt="7"/>
      <dgm:spPr/>
      <dgm:t>
        <a:bodyPr/>
        <a:lstStyle/>
        <a:p>
          <a:endParaRPr lang="en-US"/>
        </a:p>
      </dgm:t>
    </dgm:pt>
    <dgm:pt modelId="{83FAD113-767E-4EC6-9B51-2A0405931487}" type="pres">
      <dgm:prSet presAssocID="{6AABAEF2-F5F8-4FF6-9859-E7A280A23ACC}" presName="childText" presStyleLbl="bgAcc1" presStyleIdx="5" presStyleCnt="7" custScaleX="83797" custScaleY="87139" custLinFactNeighborX="-8375" custLinFactNeighborY="1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5D46-57DE-4DB3-BD16-F7C3A0D992FC}" type="pres">
      <dgm:prSet presAssocID="{C964F3F2-C0CA-43DF-AC10-7B5F93119804}" presName="Name13" presStyleLbl="parChTrans1D2" presStyleIdx="6" presStyleCnt="7"/>
      <dgm:spPr/>
      <dgm:t>
        <a:bodyPr/>
        <a:lstStyle/>
        <a:p>
          <a:endParaRPr lang="en-US"/>
        </a:p>
      </dgm:t>
    </dgm:pt>
    <dgm:pt modelId="{4AB06089-AC3A-4E2B-A1F6-BD21BF6F3F24}" type="pres">
      <dgm:prSet presAssocID="{8D0D854B-F109-4C5C-8164-FA7A760C96F7}" presName="childText" presStyleLbl="bgAcc1" presStyleIdx="6" presStyleCnt="7" custScaleX="83292" custScaleY="86633" custLinFactNeighborX="-7661" custLinFactNeighborY="-17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A7A24A6-DCD5-4267-9B86-FCA88871E6A8}" type="presOf" srcId="{1141FBDC-90C9-442B-98D7-2BA22B8CA08B}" destId="{24CFD3E2-92A4-4009-A6D8-A973D3A18DC0}" srcOrd="0" destOrd="0" presId="urn:microsoft.com/office/officeart/2005/8/layout/hierarchy3"/>
    <dgm:cxn modelId="{60FF3163-E2DF-498E-9B7F-6025C1E5A22D}" type="presOf" srcId="{A40C6992-41FD-435F-AE53-5266ACC8FAD7}" destId="{C77E9E6E-9FDE-481B-9973-68010A951FA8}" srcOrd="0" destOrd="0" presId="urn:microsoft.com/office/officeart/2005/8/layout/hierarchy3"/>
    <dgm:cxn modelId="{F8E1C6C9-6DAA-4005-8AFF-028C5DACC8D0}" type="presOf" srcId="{A02AEB7C-BB7B-44C5-8067-1AC31B0492F0}" destId="{184E25D8-F30D-4974-8F6F-F89E715F8CBA}" srcOrd="0" destOrd="0" presId="urn:microsoft.com/office/officeart/2005/8/layout/hierarchy3"/>
    <dgm:cxn modelId="{1464CC41-89B8-4003-96C5-7211780A8A7D}" srcId="{57E5BC0F-30B0-4215-BF4E-FD16A4222E9E}" destId="{83D16AA1-12F1-41D9-8875-809B0AC8B3D8}" srcOrd="1" destOrd="0" parTransId="{981290F1-4441-49ED-922E-ABEC5B9FBBC2}" sibTransId="{B4B0236D-B967-4A7B-B394-E447DCC7E523}"/>
    <dgm:cxn modelId="{67DE2601-3923-4F54-9816-0FBED111DDE8}" srcId="{2E3AAB5F-2D6B-4695-A940-A62BDF2638A0}" destId="{57E5BC0F-30B0-4215-BF4E-FD16A4222E9E}" srcOrd="1" destOrd="0" parTransId="{D21CC18B-5598-4117-BB87-6B33EA83CC40}" sibTransId="{272A763D-D555-41BF-A70C-8F7D1E427A6B}"/>
    <dgm:cxn modelId="{CCF875EF-DE3A-4EC7-AC43-E8C6DECBEA9F}" type="presOf" srcId="{57E5BC0F-30B0-4215-BF4E-FD16A4222E9E}" destId="{1FEE3D28-E877-43B3-873C-F416781D0625}" srcOrd="0" destOrd="0" presId="urn:microsoft.com/office/officeart/2005/8/layout/hierarchy3"/>
    <dgm:cxn modelId="{5506AA8D-187C-4BF9-8859-9815A15581CF}" srcId="{FE396DFC-A0C9-443C-A800-3D696512D064}" destId="{8D0D854B-F109-4C5C-8164-FA7A760C96F7}" srcOrd="1" destOrd="0" parTransId="{C964F3F2-C0CA-43DF-AC10-7B5F93119804}" sibTransId="{6658F0E7-907C-4C2D-B74F-D29F32F70592}"/>
    <dgm:cxn modelId="{C133E50E-7B91-435F-B105-0B6B5A95692F}" type="presOf" srcId="{981290F1-4441-49ED-922E-ABEC5B9FBBC2}" destId="{86C158BA-ED8F-4D32-89C8-18AC89E8F825}" srcOrd="0" destOrd="0" presId="urn:microsoft.com/office/officeart/2005/8/layout/hierarchy3"/>
    <dgm:cxn modelId="{5B0B0189-CBF2-4B56-A193-6D7B703D9385}" srcId="{2E3AAB5F-2D6B-4695-A940-A62BDF2638A0}" destId="{5CEEAD19-99A9-4A77-99E5-A12A11F9DCD6}" srcOrd="0" destOrd="0" parTransId="{15359DE7-C1DD-4F0A-B507-7890749F1F07}" sibTransId="{9607F796-704D-4227-82B1-171B171C641D}"/>
    <dgm:cxn modelId="{8B19BEE6-CB5B-49C4-AEC4-D8925BE4D970}" type="presOf" srcId="{83D16AA1-12F1-41D9-8875-809B0AC8B3D8}" destId="{BEF9515F-F3B5-44EC-B907-965C9E5E1F31}" srcOrd="0" destOrd="0" presId="urn:microsoft.com/office/officeart/2005/8/layout/hierarchy3"/>
    <dgm:cxn modelId="{071541A1-8A7D-4139-BD79-19E30A4FBF6E}" type="presOf" srcId="{57E5BC0F-30B0-4215-BF4E-FD16A4222E9E}" destId="{2BF2CC40-2712-436A-8AB8-9620ECB022B8}" srcOrd="1" destOrd="0" presId="urn:microsoft.com/office/officeart/2005/8/layout/hierarchy3"/>
    <dgm:cxn modelId="{3176F0AC-7F1A-4747-952F-C84E02B66D7C}" type="presOf" srcId="{0F9D65E9-4BD2-4151-8767-9C2D22323341}" destId="{A1B9D894-011C-4C24-AFDB-B2C6A7559F6A}" srcOrd="0" destOrd="0" presId="urn:microsoft.com/office/officeart/2005/8/layout/hierarchy3"/>
    <dgm:cxn modelId="{9BB148B1-7E00-48DD-9B96-EBCEB02FF0D1}" type="presOf" srcId="{FE396DFC-A0C9-443C-A800-3D696512D064}" destId="{5D7374B5-A705-4C63-AA34-7D9202BDBAA3}" srcOrd="1" destOrd="0" presId="urn:microsoft.com/office/officeart/2005/8/layout/hierarchy3"/>
    <dgm:cxn modelId="{C5D44657-9D19-4143-8FAE-3E527C65EB2F}" type="presOf" srcId="{8D0D854B-F109-4C5C-8164-FA7A760C96F7}" destId="{4AB06089-AC3A-4E2B-A1F6-BD21BF6F3F24}" srcOrd="0" destOrd="0" presId="urn:microsoft.com/office/officeart/2005/8/layout/hierarchy3"/>
    <dgm:cxn modelId="{50EAA6F8-9982-4E2E-93A2-737AE99C76C4}" type="presOf" srcId="{6AABAEF2-F5F8-4FF6-9859-E7A280A23ACC}" destId="{83FAD113-767E-4EC6-9B51-2A0405931487}" srcOrd="0" destOrd="0" presId="urn:microsoft.com/office/officeart/2005/8/layout/hierarchy3"/>
    <dgm:cxn modelId="{B2B84999-F994-410D-8196-F14FFB574356}" type="presOf" srcId="{C964F3F2-C0CA-43DF-AC10-7B5F93119804}" destId="{4A245D46-57DE-4DB3-BD16-F7C3A0D992FC}" srcOrd="0" destOrd="0" presId="urn:microsoft.com/office/officeart/2005/8/layout/hierarchy3"/>
    <dgm:cxn modelId="{38391139-6E35-4D29-B09C-B4053B015EF0}" srcId="{2E3AAB5F-2D6B-4695-A940-A62BDF2638A0}" destId="{FE396DFC-A0C9-443C-A800-3D696512D064}" srcOrd="2" destOrd="0" parTransId="{0C34BBEC-326B-4B1F-AD00-DBF368668E19}" sibTransId="{6C2CFF86-516F-4E2F-B2A1-D2F5595EBBE9}"/>
    <dgm:cxn modelId="{830FD143-8BA3-4755-A9F6-D3B04B20C081}" type="presOf" srcId="{2E3AAB5F-2D6B-4695-A940-A62BDF2638A0}" destId="{3BE5D0B3-4FE1-4D4B-B752-0CFD08D33AB8}" srcOrd="0" destOrd="0" presId="urn:microsoft.com/office/officeart/2005/8/layout/hierarchy3"/>
    <dgm:cxn modelId="{354BCC50-B2B3-4B98-B04B-133C8BE013A0}" type="presOf" srcId="{65D7D6AB-3D6D-40D3-BCC3-E4B167913FED}" destId="{6F2DEEF8-02CF-4969-9581-A3B3C82EAC0A}" srcOrd="0" destOrd="0" presId="urn:microsoft.com/office/officeart/2005/8/layout/hierarchy3"/>
    <dgm:cxn modelId="{9E892514-8F3B-43B6-BB65-E3CEF7D86782}" type="presOf" srcId="{E45BD79C-B8AF-4DF8-B546-31BB2DF86E5E}" destId="{1FDDC36B-454C-4A2E-95BB-9A0FDA23AB66}" srcOrd="0" destOrd="0" presId="urn:microsoft.com/office/officeart/2005/8/layout/hierarchy3"/>
    <dgm:cxn modelId="{529992B3-D619-4FFA-8B0E-19E89F5F25FE}" srcId="{FE396DFC-A0C9-443C-A800-3D696512D064}" destId="{6AABAEF2-F5F8-4FF6-9859-E7A280A23ACC}" srcOrd="0" destOrd="0" parTransId="{1141FBDC-90C9-442B-98D7-2BA22B8CA08B}" sibTransId="{749143A9-FAF7-46BB-8A83-18A963772B37}"/>
    <dgm:cxn modelId="{7A1C3AA3-9899-4F76-AF7C-E88C987F2D80}" type="presOf" srcId="{5CEEAD19-99A9-4A77-99E5-A12A11F9DCD6}" destId="{8F150A55-4A23-4786-AF31-B7A1D3B4D145}" srcOrd="1" destOrd="0" presId="urn:microsoft.com/office/officeart/2005/8/layout/hierarchy3"/>
    <dgm:cxn modelId="{885BE2C9-CD3E-426E-A2E8-8F3221F00E17}" type="presOf" srcId="{5CEEAD19-99A9-4A77-99E5-A12A11F9DCD6}" destId="{43161D9D-21DD-48E0-B05F-F2BB210EFB78}" srcOrd="0" destOrd="0" presId="urn:microsoft.com/office/officeart/2005/8/layout/hierarchy3"/>
    <dgm:cxn modelId="{6AAF8072-BA5A-4F89-92CA-27D862D9DDEB}" srcId="{57E5BC0F-30B0-4215-BF4E-FD16A4222E9E}" destId="{5F355147-D52C-4181-9849-0F4372D87CBB}" srcOrd="0" destOrd="0" parTransId="{E45BD79C-B8AF-4DF8-B546-31BB2DF86E5E}" sibTransId="{8C42D7D3-5BB7-4184-B1E2-8E42C18782A6}"/>
    <dgm:cxn modelId="{ABC1B9F1-7A4A-40EB-9193-628A1C5185E3}" srcId="{5CEEAD19-99A9-4A77-99E5-A12A11F9DCD6}" destId="{A40C6992-41FD-435F-AE53-5266ACC8FAD7}" srcOrd="1" destOrd="0" parTransId="{213C057A-E196-4904-B767-B57525005288}" sibTransId="{1A1C5A49-59CD-4C0D-8716-7F3CFD54A400}"/>
    <dgm:cxn modelId="{1694CBCE-A40C-4F11-8DC8-EE2EE6EB45D0}" srcId="{5CEEAD19-99A9-4A77-99E5-A12A11F9DCD6}" destId="{0F9D65E9-4BD2-4151-8767-9C2D22323341}" srcOrd="0" destOrd="0" parTransId="{93744B82-AC26-4468-B608-BB392B78A88D}" sibTransId="{16EE6D98-23A1-4430-9364-39ABFE48B381}"/>
    <dgm:cxn modelId="{E9915D74-B5EF-4161-8224-85389840807A}" srcId="{5CEEAD19-99A9-4A77-99E5-A12A11F9DCD6}" destId="{A02AEB7C-BB7B-44C5-8067-1AC31B0492F0}" srcOrd="2" destOrd="0" parTransId="{65D7D6AB-3D6D-40D3-BCC3-E4B167913FED}" sibTransId="{93ECA319-B861-408A-A9C0-5443297D03EF}"/>
    <dgm:cxn modelId="{941E5B2B-CBD9-44E1-AF01-98A35918F799}" type="presOf" srcId="{93744B82-AC26-4468-B608-BB392B78A88D}" destId="{29B98D42-7693-4021-98CE-D87454846A43}" srcOrd="0" destOrd="0" presId="urn:microsoft.com/office/officeart/2005/8/layout/hierarchy3"/>
    <dgm:cxn modelId="{883502F2-92FB-42D5-BDFB-5156C7AC3289}" type="presOf" srcId="{213C057A-E196-4904-B767-B57525005288}" destId="{63B9865D-F622-458A-8BFD-33A3F2B992B0}" srcOrd="0" destOrd="0" presId="urn:microsoft.com/office/officeart/2005/8/layout/hierarchy3"/>
    <dgm:cxn modelId="{782840DE-27C2-4010-958C-69C2F27E3010}" type="presOf" srcId="{5F355147-D52C-4181-9849-0F4372D87CBB}" destId="{2D1E9CF9-6383-40DD-BB14-FCCE0F099A66}" srcOrd="0" destOrd="0" presId="urn:microsoft.com/office/officeart/2005/8/layout/hierarchy3"/>
    <dgm:cxn modelId="{2BEB2898-45EB-4660-8AA4-5A2BF7BF00EF}" type="presOf" srcId="{FE396DFC-A0C9-443C-A800-3D696512D064}" destId="{D7B150BA-C8B7-48B9-9D56-A348F5B347B9}" srcOrd="0" destOrd="0" presId="urn:microsoft.com/office/officeart/2005/8/layout/hierarchy3"/>
    <dgm:cxn modelId="{99109FC8-203A-4C34-B2AF-3ACF1C93A92D}" type="presParOf" srcId="{3BE5D0B3-4FE1-4D4B-B752-0CFD08D33AB8}" destId="{6095C690-4E4D-4698-80A1-4302278EC1A3}" srcOrd="0" destOrd="0" presId="urn:microsoft.com/office/officeart/2005/8/layout/hierarchy3"/>
    <dgm:cxn modelId="{11B9E692-AFF7-463E-A7DA-B0B254B52F03}" type="presParOf" srcId="{6095C690-4E4D-4698-80A1-4302278EC1A3}" destId="{F8E85D51-39D2-4D14-9609-D733DE87F4A6}" srcOrd="0" destOrd="0" presId="urn:microsoft.com/office/officeart/2005/8/layout/hierarchy3"/>
    <dgm:cxn modelId="{219E5D06-22CB-4391-87BC-F5CB8F6E1DAA}" type="presParOf" srcId="{F8E85D51-39D2-4D14-9609-D733DE87F4A6}" destId="{43161D9D-21DD-48E0-B05F-F2BB210EFB78}" srcOrd="0" destOrd="0" presId="urn:microsoft.com/office/officeart/2005/8/layout/hierarchy3"/>
    <dgm:cxn modelId="{F2CA377E-EEC7-444A-8E1E-BAECB9C70DA3}" type="presParOf" srcId="{F8E85D51-39D2-4D14-9609-D733DE87F4A6}" destId="{8F150A55-4A23-4786-AF31-B7A1D3B4D145}" srcOrd="1" destOrd="0" presId="urn:microsoft.com/office/officeart/2005/8/layout/hierarchy3"/>
    <dgm:cxn modelId="{D914933D-B1DF-4312-AA49-34C4A705F903}" type="presParOf" srcId="{6095C690-4E4D-4698-80A1-4302278EC1A3}" destId="{51353771-5391-4836-A080-B8BC7A9B3426}" srcOrd="1" destOrd="0" presId="urn:microsoft.com/office/officeart/2005/8/layout/hierarchy3"/>
    <dgm:cxn modelId="{B64D59AC-254B-4B37-84B0-216A83C31436}" type="presParOf" srcId="{51353771-5391-4836-A080-B8BC7A9B3426}" destId="{29B98D42-7693-4021-98CE-D87454846A43}" srcOrd="0" destOrd="0" presId="urn:microsoft.com/office/officeart/2005/8/layout/hierarchy3"/>
    <dgm:cxn modelId="{CF3BFCD7-D5AF-4626-9436-14E28A9BF761}" type="presParOf" srcId="{51353771-5391-4836-A080-B8BC7A9B3426}" destId="{A1B9D894-011C-4C24-AFDB-B2C6A7559F6A}" srcOrd="1" destOrd="0" presId="urn:microsoft.com/office/officeart/2005/8/layout/hierarchy3"/>
    <dgm:cxn modelId="{8BEEE68A-FC8C-41C3-AF3B-4B6408F1E45C}" type="presParOf" srcId="{51353771-5391-4836-A080-B8BC7A9B3426}" destId="{63B9865D-F622-458A-8BFD-33A3F2B992B0}" srcOrd="2" destOrd="0" presId="urn:microsoft.com/office/officeart/2005/8/layout/hierarchy3"/>
    <dgm:cxn modelId="{C84E1CB2-3418-4B68-BDDE-2276E716C230}" type="presParOf" srcId="{51353771-5391-4836-A080-B8BC7A9B3426}" destId="{C77E9E6E-9FDE-481B-9973-68010A951FA8}" srcOrd="3" destOrd="0" presId="urn:microsoft.com/office/officeart/2005/8/layout/hierarchy3"/>
    <dgm:cxn modelId="{27874195-AC93-4177-B9B0-81C7C51A71D4}" type="presParOf" srcId="{51353771-5391-4836-A080-B8BC7A9B3426}" destId="{6F2DEEF8-02CF-4969-9581-A3B3C82EAC0A}" srcOrd="4" destOrd="0" presId="urn:microsoft.com/office/officeart/2005/8/layout/hierarchy3"/>
    <dgm:cxn modelId="{D7E7226D-FB3C-4F68-9C35-426D7DBF770F}" type="presParOf" srcId="{51353771-5391-4836-A080-B8BC7A9B3426}" destId="{184E25D8-F30D-4974-8F6F-F89E715F8CBA}" srcOrd="5" destOrd="0" presId="urn:microsoft.com/office/officeart/2005/8/layout/hierarchy3"/>
    <dgm:cxn modelId="{BEDE1F94-F4E3-4D62-96EF-171F0B7F41F5}" type="presParOf" srcId="{3BE5D0B3-4FE1-4D4B-B752-0CFD08D33AB8}" destId="{90DE305F-2743-4737-869B-A4B211CE775C}" srcOrd="1" destOrd="0" presId="urn:microsoft.com/office/officeart/2005/8/layout/hierarchy3"/>
    <dgm:cxn modelId="{543AA341-CDA0-4800-8F5F-C30A76F47C6D}" type="presParOf" srcId="{90DE305F-2743-4737-869B-A4B211CE775C}" destId="{CAC640A9-D040-4320-A80C-CE4DF97CC2A2}" srcOrd="0" destOrd="0" presId="urn:microsoft.com/office/officeart/2005/8/layout/hierarchy3"/>
    <dgm:cxn modelId="{41D95127-0615-451E-A2A3-BF9111D28C50}" type="presParOf" srcId="{CAC640A9-D040-4320-A80C-CE4DF97CC2A2}" destId="{1FEE3D28-E877-43B3-873C-F416781D0625}" srcOrd="0" destOrd="0" presId="urn:microsoft.com/office/officeart/2005/8/layout/hierarchy3"/>
    <dgm:cxn modelId="{81F1D0B0-6656-42A0-8591-CDEBB1C602D1}" type="presParOf" srcId="{CAC640A9-D040-4320-A80C-CE4DF97CC2A2}" destId="{2BF2CC40-2712-436A-8AB8-9620ECB022B8}" srcOrd="1" destOrd="0" presId="urn:microsoft.com/office/officeart/2005/8/layout/hierarchy3"/>
    <dgm:cxn modelId="{1E933E37-8E61-4EB7-9B24-B4B68D958E0F}" type="presParOf" srcId="{90DE305F-2743-4737-869B-A4B211CE775C}" destId="{2C56F743-E938-4A3C-B71F-B125C822AECD}" srcOrd="1" destOrd="0" presId="urn:microsoft.com/office/officeart/2005/8/layout/hierarchy3"/>
    <dgm:cxn modelId="{161CDA15-2121-4126-AECB-5DEA17D6886A}" type="presParOf" srcId="{2C56F743-E938-4A3C-B71F-B125C822AECD}" destId="{1FDDC36B-454C-4A2E-95BB-9A0FDA23AB66}" srcOrd="0" destOrd="0" presId="urn:microsoft.com/office/officeart/2005/8/layout/hierarchy3"/>
    <dgm:cxn modelId="{BE329D82-FBBD-4322-B6F2-951E322EF995}" type="presParOf" srcId="{2C56F743-E938-4A3C-B71F-B125C822AECD}" destId="{2D1E9CF9-6383-40DD-BB14-FCCE0F099A66}" srcOrd="1" destOrd="0" presId="urn:microsoft.com/office/officeart/2005/8/layout/hierarchy3"/>
    <dgm:cxn modelId="{FD85BC05-2966-4C4B-B43D-2889B28248B0}" type="presParOf" srcId="{2C56F743-E938-4A3C-B71F-B125C822AECD}" destId="{86C158BA-ED8F-4D32-89C8-18AC89E8F825}" srcOrd="2" destOrd="0" presId="urn:microsoft.com/office/officeart/2005/8/layout/hierarchy3"/>
    <dgm:cxn modelId="{92CEEE85-7E25-4175-B8F0-11CEC6CCF31B}" type="presParOf" srcId="{2C56F743-E938-4A3C-B71F-B125C822AECD}" destId="{BEF9515F-F3B5-44EC-B907-965C9E5E1F31}" srcOrd="3" destOrd="0" presId="urn:microsoft.com/office/officeart/2005/8/layout/hierarchy3"/>
    <dgm:cxn modelId="{926F7466-89DC-4A52-B718-25E7F0466BB1}" type="presParOf" srcId="{3BE5D0B3-4FE1-4D4B-B752-0CFD08D33AB8}" destId="{3D35A250-9A4D-44B7-8732-D83E5E63140C}" srcOrd="2" destOrd="0" presId="urn:microsoft.com/office/officeart/2005/8/layout/hierarchy3"/>
    <dgm:cxn modelId="{7D3CD5A0-ED4E-4DE3-9EBD-9126D934CC6E}" type="presParOf" srcId="{3D35A250-9A4D-44B7-8732-D83E5E63140C}" destId="{73A6BAC8-9424-4776-8679-84FDC2ED4E6E}" srcOrd="0" destOrd="0" presId="urn:microsoft.com/office/officeart/2005/8/layout/hierarchy3"/>
    <dgm:cxn modelId="{940D2149-FBDA-4BED-8BED-CBE669ACE111}" type="presParOf" srcId="{73A6BAC8-9424-4776-8679-84FDC2ED4E6E}" destId="{D7B150BA-C8B7-48B9-9D56-A348F5B347B9}" srcOrd="0" destOrd="0" presId="urn:microsoft.com/office/officeart/2005/8/layout/hierarchy3"/>
    <dgm:cxn modelId="{8061F64A-59E0-4492-B2F0-8741AEF50899}" type="presParOf" srcId="{73A6BAC8-9424-4776-8679-84FDC2ED4E6E}" destId="{5D7374B5-A705-4C63-AA34-7D9202BDBAA3}" srcOrd="1" destOrd="0" presId="urn:microsoft.com/office/officeart/2005/8/layout/hierarchy3"/>
    <dgm:cxn modelId="{588DBA8F-55A0-4937-9370-5DF2B0FA7ED1}" type="presParOf" srcId="{3D35A250-9A4D-44B7-8732-D83E5E63140C}" destId="{C9A5177D-0CDC-4857-BBB0-6880D7D748B5}" srcOrd="1" destOrd="0" presId="urn:microsoft.com/office/officeart/2005/8/layout/hierarchy3"/>
    <dgm:cxn modelId="{D1093F0B-E23C-4C0F-804D-0D24512AAF59}" type="presParOf" srcId="{C9A5177D-0CDC-4857-BBB0-6880D7D748B5}" destId="{24CFD3E2-92A4-4009-A6D8-A973D3A18DC0}" srcOrd="0" destOrd="0" presId="urn:microsoft.com/office/officeart/2005/8/layout/hierarchy3"/>
    <dgm:cxn modelId="{5468778C-C3BB-41AE-AC26-5143FA380CA4}" type="presParOf" srcId="{C9A5177D-0CDC-4857-BBB0-6880D7D748B5}" destId="{83FAD113-767E-4EC6-9B51-2A0405931487}" srcOrd="1" destOrd="0" presId="urn:microsoft.com/office/officeart/2005/8/layout/hierarchy3"/>
    <dgm:cxn modelId="{0401D5A5-B506-4F8B-9B79-4F22585480B0}" type="presParOf" srcId="{C9A5177D-0CDC-4857-BBB0-6880D7D748B5}" destId="{4A245D46-57DE-4DB3-BD16-F7C3A0D992FC}" srcOrd="2" destOrd="0" presId="urn:microsoft.com/office/officeart/2005/8/layout/hierarchy3"/>
    <dgm:cxn modelId="{00CBE44A-40D5-48E7-BB37-836870DD4619}" type="presParOf" srcId="{C9A5177D-0CDC-4857-BBB0-6880D7D748B5}" destId="{4AB06089-AC3A-4E2B-A1F6-BD21BF6F3F24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AAB5F-2D6B-4695-A940-A62BDF2638A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5CEEAD19-99A9-4A77-99E5-A12A11F9DCD6}">
      <dgm:prSet phldrT="[Text]" custT="1"/>
      <dgm:spPr/>
      <dgm:t>
        <a:bodyPr/>
        <a:lstStyle/>
        <a:p>
          <a:r>
            <a:rPr lang="en-US" sz="2400" dirty="0" err="1" smtClean="0"/>
            <a:t>Hyperexcitability</a:t>
          </a:r>
          <a:r>
            <a:rPr lang="en-US" sz="2400" dirty="0" smtClean="0"/>
            <a:t> </a:t>
          </a:r>
        </a:p>
        <a:p>
          <a:r>
            <a:rPr lang="en-US" sz="1800" dirty="0" smtClean="0"/>
            <a:t>In a mass of neurons</a:t>
          </a:r>
          <a:endParaRPr lang="en-IN" sz="1800" dirty="0"/>
        </a:p>
      </dgm:t>
    </dgm:pt>
    <dgm:pt modelId="{15359DE7-C1DD-4F0A-B507-7890749F1F07}" type="parTrans" cxnId="{5B0B0189-CBF2-4B56-A193-6D7B703D9385}">
      <dgm:prSet/>
      <dgm:spPr/>
      <dgm:t>
        <a:bodyPr/>
        <a:lstStyle/>
        <a:p>
          <a:endParaRPr lang="en-IN"/>
        </a:p>
      </dgm:t>
    </dgm:pt>
    <dgm:pt modelId="{9607F796-704D-4227-82B1-171B171C641D}" type="sibTrans" cxnId="{5B0B0189-CBF2-4B56-A193-6D7B703D9385}">
      <dgm:prSet/>
      <dgm:spPr/>
      <dgm:t>
        <a:bodyPr/>
        <a:lstStyle/>
        <a:p>
          <a:endParaRPr lang="en-IN"/>
        </a:p>
      </dgm:t>
    </dgm:pt>
    <dgm:pt modelId="{0F9D65E9-4BD2-4151-8767-9C2D22323341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Ion channels</a:t>
          </a:r>
          <a:endParaRPr lang="en-IN" dirty="0"/>
        </a:p>
      </dgm:t>
    </dgm:pt>
    <dgm:pt modelId="{93744B82-AC26-4468-B608-BB392B78A88D}" type="parTrans" cxnId="{1694CBCE-A40C-4F11-8DC8-EE2EE6EB45D0}">
      <dgm:prSet/>
      <dgm:spPr/>
      <dgm:t>
        <a:bodyPr/>
        <a:lstStyle/>
        <a:p>
          <a:endParaRPr lang="en-IN"/>
        </a:p>
      </dgm:t>
    </dgm:pt>
    <dgm:pt modelId="{16EE6D98-23A1-4430-9364-39ABFE48B381}" type="sibTrans" cxnId="{1694CBCE-A40C-4F11-8DC8-EE2EE6EB45D0}">
      <dgm:prSet/>
      <dgm:spPr/>
      <dgm:t>
        <a:bodyPr/>
        <a:lstStyle/>
        <a:p>
          <a:endParaRPr lang="en-IN"/>
        </a:p>
      </dgm:t>
    </dgm:pt>
    <dgm:pt modelId="{A40C6992-41FD-435F-AE53-5266ACC8FAD7}">
      <dgm:prSet phldrT="[Text]"/>
      <dgm:spPr/>
      <dgm:t>
        <a:bodyPr/>
        <a:lstStyle/>
        <a:p>
          <a:r>
            <a:rPr lang="en-US" dirty="0" smtClean="0"/>
            <a:t>Receptors/NTs</a:t>
          </a:r>
          <a:endParaRPr lang="en-IN" dirty="0"/>
        </a:p>
      </dgm:t>
    </dgm:pt>
    <dgm:pt modelId="{213C057A-E196-4904-B767-B57525005288}" type="parTrans" cxnId="{ABC1B9F1-7A4A-40EB-9193-628A1C5185E3}">
      <dgm:prSet/>
      <dgm:spPr/>
      <dgm:t>
        <a:bodyPr/>
        <a:lstStyle/>
        <a:p>
          <a:endParaRPr lang="en-IN"/>
        </a:p>
      </dgm:t>
    </dgm:pt>
    <dgm:pt modelId="{1A1C5A49-59CD-4C0D-8716-7F3CFD54A400}" type="sibTrans" cxnId="{ABC1B9F1-7A4A-40EB-9193-628A1C5185E3}">
      <dgm:prSet/>
      <dgm:spPr/>
      <dgm:t>
        <a:bodyPr/>
        <a:lstStyle/>
        <a:p>
          <a:endParaRPr lang="en-IN"/>
        </a:p>
      </dgm:t>
    </dgm:pt>
    <dgm:pt modelId="{FE396DFC-A0C9-443C-A800-3D696512D064}">
      <dgm:prSet phldrT="[Text]"/>
      <dgm:spPr/>
      <dgm:t>
        <a:bodyPr/>
        <a:lstStyle/>
        <a:p>
          <a:r>
            <a:rPr lang="en-US" dirty="0" smtClean="0"/>
            <a:t>Propagation</a:t>
          </a:r>
          <a:endParaRPr lang="en-IN" dirty="0"/>
        </a:p>
      </dgm:t>
    </dgm:pt>
    <dgm:pt modelId="{0C34BBEC-326B-4B1F-AD00-DBF368668E19}" type="parTrans" cxnId="{38391139-6E35-4D29-B09C-B4053B015EF0}">
      <dgm:prSet/>
      <dgm:spPr/>
      <dgm:t>
        <a:bodyPr/>
        <a:lstStyle/>
        <a:p>
          <a:endParaRPr lang="en-IN"/>
        </a:p>
      </dgm:t>
    </dgm:pt>
    <dgm:pt modelId="{6C2CFF86-516F-4E2F-B2A1-D2F5595EBBE9}" type="sibTrans" cxnId="{38391139-6E35-4D29-B09C-B4053B015EF0}">
      <dgm:prSet/>
      <dgm:spPr/>
      <dgm:t>
        <a:bodyPr/>
        <a:lstStyle/>
        <a:p>
          <a:endParaRPr lang="en-IN"/>
        </a:p>
      </dgm:t>
    </dgm:pt>
    <dgm:pt modelId="{6AABAEF2-F5F8-4FF6-9859-E7A280A23ACC}">
      <dgm:prSet phldrT="[Text]"/>
      <dgm:spPr/>
      <dgm:t>
        <a:bodyPr/>
        <a:lstStyle/>
        <a:p>
          <a:r>
            <a:rPr lang="en-US" dirty="0" smtClean="0"/>
            <a:t>Normal pathways</a:t>
          </a:r>
          <a:endParaRPr lang="en-IN" dirty="0"/>
        </a:p>
      </dgm:t>
    </dgm:pt>
    <dgm:pt modelId="{1141FBDC-90C9-442B-98D7-2BA22B8CA08B}" type="parTrans" cxnId="{529992B3-D619-4FFA-8B0E-19E89F5F25FE}">
      <dgm:prSet/>
      <dgm:spPr/>
      <dgm:t>
        <a:bodyPr/>
        <a:lstStyle/>
        <a:p>
          <a:endParaRPr lang="en-IN"/>
        </a:p>
      </dgm:t>
    </dgm:pt>
    <dgm:pt modelId="{749143A9-FAF7-46BB-8A83-18A963772B37}" type="sibTrans" cxnId="{529992B3-D619-4FFA-8B0E-19E89F5F25FE}">
      <dgm:prSet/>
      <dgm:spPr/>
      <dgm:t>
        <a:bodyPr/>
        <a:lstStyle/>
        <a:p>
          <a:endParaRPr lang="en-IN"/>
        </a:p>
      </dgm:t>
    </dgm:pt>
    <dgm:pt modelId="{8D0D854B-F109-4C5C-8164-FA7A760C96F7}">
      <dgm:prSet phldrT="[Text]"/>
      <dgm:spPr/>
      <dgm:t>
        <a:bodyPr/>
        <a:lstStyle/>
        <a:p>
          <a:r>
            <a:rPr lang="en-US" dirty="0" smtClean="0"/>
            <a:t>Abnormal pathways</a:t>
          </a:r>
          <a:endParaRPr lang="en-IN" dirty="0"/>
        </a:p>
      </dgm:t>
    </dgm:pt>
    <dgm:pt modelId="{C964F3F2-C0CA-43DF-AC10-7B5F93119804}" type="parTrans" cxnId="{5506AA8D-187C-4BF9-8859-9815A15581CF}">
      <dgm:prSet/>
      <dgm:spPr/>
      <dgm:t>
        <a:bodyPr/>
        <a:lstStyle/>
        <a:p>
          <a:endParaRPr lang="en-IN"/>
        </a:p>
      </dgm:t>
    </dgm:pt>
    <dgm:pt modelId="{6658F0E7-907C-4C2D-B74F-D29F32F70592}" type="sibTrans" cxnId="{5506AA8D-187C-4BF9-8859-9815A15581CF}">
      <dgm:prSet/>
      <dgm:spPr/>
      <dgm:t>
        <a:bodyPr/>
        <a:lstStyle/>
        <a:p>
          <a:endParaRPr lang="en-IN"/>
        </a:p>
      </dgm:t>
    </dgm:pt>
    <dgm:pt modelId="{57E5BC0F-30B0-4215-BF4E-FD16A4222E9E}">
      <dgm:prSet/>
      <dgm:spPr/>
      <dgm:t>
        <a:bodyPr/>
        <a:lstStyle/>
        <a:p>
          <a:r>
            <a:rPr lang="en-US" dirty="0" smtClean="0"/>
            <a:t>Hypersynchrony</a:t>
          </a:r>
          <a:endParaRPr lang="en-IN" dirty="0"/>
        </a:p>
      </dgm:t>
    </dgm:pt>
    <dgm:pt modelId="{D21CC18B-5598-4117-BB87-6B33EA83CC40}" type="parTrans" cxnId="{67DE2601-3923-4F54-9816-0FBED111DDE8}">
      <dgm:prSet/>
      <dgm:spPr/>
      <dgm:t>
        <a:bodyPr/>
        <a:lstStyle/>
        <a:p>
          <a:endParaRPr lang="en-IN"/>
        </a:p>
      </dgm:t>
    </dgm:pt>
    <dgm:pt modelId="{272A763D-D555-41BF-A70C-8F7D1E427A6B}" type="sibTrans" cxnId="{67DE2601-3923-4F54-9816-0FBED111DDE8}">
      <dgm:prSet/>
      <dgm:spPr/>
      <dgm:t>
        <a:bodyPr/>
        <a:lstStyle/>
        <a:p>
          <a:endParaRPr lang="en-IN"/>
        </a:p>
      </dgm:t>
    </dgm:pt>
    <dgm:pt modelId="{5F355147-D52C-4181-9849-0F4372D87CBB}">
      <dgm:prSet custT="1"/>
      <dgm:spPr/>
      <dgm:t>
        <a:bodyPr/>
        <a:lstStyle/>
        <a:p>
          <a:r>
            <a:rPr lang="en-US" sz="2000" dirty="0" smtClean="0"/>
            <a:t>Gap junctions</a:t>
          </a:r>
          <a:endParaRPr lang="en-IN" sz="2000" dirty="0"/>
        </a:p>
      </dgm:t>
    </dgm:pt>
    <dgm:pt modelId="{E45BD79C-B8AF-4DF8-B546-31BB2DF86E5E}" type="parTrans" cxnId="{6AAF8072-BA5A-4F89-92CA-27D862D9DDEB}">
      <dgm:prSet/>
      <dgm:spPr/>
      <dgm:t>
        <a:bodyPr/>
        <a:lstStyle/>
        <a:p>
          <a:endParaRPr lang="en-IN"/>
        </a:p>
      </dgm:t>
    </dgm:pt>
    <dgm:pt modelId="{8C42D7D3-5BB7-4184-B1E2-8E42C18782A6}" type="sibTrans" cxnId="{6AAF8072-BA5A-4F89-92CA-27D862D9DDEB}">
      <dgm:prSet/>
      <dgm:spPr/>
      <dgm:t>
        <a:bodyPr/>
        <a:lstStyle/>
        <a:p>
          <a:endParaRPr lang="en-IN"/>
        </a:p>
      </dgm:t>
    </dgm:pt>
    <dgm:pt modelId="{83D16AA1-12F1-41D9-8875-809B0AC8B3D8}">
      <dgm:prSet custT="1"/>
      <dgm:spPr/>
      <dgm:t>
        <a:bodyPr/>
        <a:lstStyle/>
        <a:p>
          <a:r>
            <a:rPr lang="en-US" sz="2000" dirty="0" err="1" smtClean="0"/>
            <a:t>Ephaptic</a:t>
          </a:r>
          <a:r>
            <a:rPr lang="en-US" sz="2000" dirty="0" smtClean="0"/>
            <a:t> Trans</a:t>
          </a:r>
          <a:endParaRPr lang="en-IN" sz="2000" dirty="0"/>
        </a:p>
      </dgm:t>
    </dgm:pt>
    <dgm:pt modelId="{981290F1-4441-49ED-922E-ABEC5B9FBBC2}" type="parTrans" cxnId="{1464CC41-89B8-4003-96C5-7211780A8A7D}">
      <dgm:prSet/>
      <dgm:spPr/>
      <dgm:t>
        <a:bodyPr/>
        <a:lstStyle/>
        <a:p>
          <a:endParaRPr lang="en-IN"/>
        </a:p>
      </dgm:t>
    </dgm:pt>
    <dgm:pt modelId="{B4B0236D-B967-4A7B-B394-E447DCC7E523}" type="sibTrans" cxnId="{1464CC41-89B8-4003-96C5-7211780A8A7D}">
      <dgm:prSet/>
      <dgm:spPr/>
      <dgm:t>
        <a:bodyPr/>
        <a:lstStyle/>
        <a:p>
          <a:endParaRPr lang="en-IN"/>
        </a:p>
      </dgm:t>
    </dgm:pt>
    <dgm:pt modelId="{A02AEB7C-BB7B-44C5-8067-1AC31B0492F0}">
      <dgm:prSet/>
      <dgm:spPr/>
      <dgm:t>
        <a:bodyPr/>
        <a:lstStyle/>
        <a:p>
          <a:r>
            <a:rPr lang="en-US" dirty="0" smtClean="0"/>
            <a:t>Non synaptic </a:t>
          </a:r>
          <a:r>
            <a:rPr lang="en-US" dirty="0" err="1" smtClean="0"/>
            <a:t>mech</a:t>
          </a:r>
          <a:endParaRPr lang="en-IN" dirty="0"/>
        </a:p>
      </dgm:t>
    </dgm:pt>
    <dgm:pt modelId="{65D7D6AB-3D6D-40D3-BCC3-E4B167913FED}" type="parTrans" cxnId="{E9915D74-B5EF-4161-8224-85389840807A}">
      <dgm:prSet/>
      <dgm:spPr/>
      <dgm:t>
        <a:bodyPr/>
        <a:lstStyle/>
        <a:p>
          <a:endParaRPr lang="en-IN"/>
        </a:p>
      </dgm:t>
    </dgm:pt>
    <dgm:pt modelId="{93ECA319-B861-408A-A9C0-5443297D03EF}" type="sibTrans" cxnId="{E9915D74-B5EF-4161-8224-85389840807A}">
      <dgm:prSet/>
      <dgm:spPr/>
      <dgm:t>
        <a:bodyPr/>
        <a:lstStyle/>
        <a:p>
          <a:endParaRPr lang="en-IN"/>
        </a:p>
      </dgm:t>
    </dgm:pt>
    <dgm:pt modelId="{3BE5D0B3-4FE1-4D4B-B752-0CFD08D33AB8}" type="pres">
      <dgm:prSet presAssocID="{2E3AAB5F-2D6B-4695-A940-A62BDF2638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95C690-4E4D-4698-80A1-4302278EC1A3}" type="pres">
      <dgm:prSet presAssocID="{5CEEAD19-99A9-4A77-99E5-A12A11F9DCD6}" presName="root" presStyleCnt="0"/>
      <dgm:spPr/>
    </dgm:pt>
    <dgm:pt modelId="{F8E85D51-39D2-4D14-9609-D733DE87F4A6}" type="pres">
      <dgm:prSet presAssocID="{5CEEAD19-99A9-4A77-99E5-A12A11F9DCD6}" presName="rootComposite" presStyleCnt="0"/>
      <dgm:spPr/>
    </dgm:pt>
    <dgm:pt modelId="{43161D9D-21DD-48E0-B05F-F2BB210EFB78}" type="pres">
      <dgm:prSet presAssocID="{5CEEAD19-99A9-4A77-99E5-A12A11F9DCD6}" presName="rootText" presStyleLbl="node1" presStyleIdx="0" presStyleCnt="3" custScaleX="132193"/>
      <dgm:spPr/>
      <dgm:t>
        <a:bodyPr/>
        <a:lstStyle/>
        <a:p>
          <a:endParaRPr lang="en-IN"/>
        </a:p>
      </dgm:t>
    </dgm:pt>
    <dgm:pt modelId="{8F150A55-4A23-4786-AF31-B7A1D3B4D145}" type="pres">
      <dgm:prSet presAssocID="{5CEEAD19-99A9-4A77-99E5-A12A11F9DCD6}" presName="rootConnector" presStyleLbl="node1" presStyleIdx="0" presStyleCnt="3"/>
      <dgm:spPr/>
      <dgm:t>
        <a:bodyPr/>
        <a:lstStyle/>
        <a:p>
          <a:endParaRPr lang="en-US"/>
        </a:p>
      </dgm:t>
    </dgm:pt>
    <dgm:pt modelId="{51353771-5391-4836-A080-B8BC7A9B3426}" type="pres">
      <dgm:prSet presAssocID="{5CEEAD19-99A9-4A77-99E5-A12A11F9DCD6}" presName="childShape" presStyleCnt="0"/>
      <dgm:spPr/>
    </dgm:pt>
    <dgm:pt modelId="{29B98D42-7693-4021-98CE-D87454846A43}" type="pres">
      <dgm:prSet presAssocID="{93744B82-AC26-4468-B608-BB392B78A88D}" presName="Name13" presStyleLbl="parChTrans1D2" presStyleIdx="0" presStyleCnt="7"/>
      <dgm:spPr/>
      <dgm:t>
        <a:bodyPr/>
        <a:lstStyle/>
        <a:p>
          <a:endParaRPr lang="en-US"/>
        </a:p>
      </dgm:t>
    </dgm:pt>
    <dgm:pt modelId="{A1B9D894-011C-4C24-AFDB-B2C6A7559F6A}" type="pres">
      <dgm:prSet presAssocID="{0F9D65E9-4BD2-4151-8767-9C2D22323341}" presName="childText" presStyleLbl="bgAcc1" presStyleIdx="0" presStyleCnt="7" custScaleX="117637" custScaleY="65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9865D-F622-458A-8BFD-33A3F2B992B0}" type="pres">
      <dgm:prSet presAssocID="{213C057A-E196-4904-B767-B57525005288}" presName="Name13" presStyleLbl="parChTrans1D2" presStyleIdx="1" presStyleCnt="7"/>
      <dgm:spPr/>
      <dgm:t>
        <a:bodyPr/>
        <a:lstStyle/>
        <a:p>
          <a:endParaRPr lang="en-US"/>
        </a:p>
      </dgm:t>
    </dgm:pt>
    <dgm:pt modelId="{C77E9E6E-9FDE-481B-9973-68010A951FA8}" type="pres">
      <dgm:prSet presAssocID="{A40C6992-41FD-435F-AE53-5266ACC8FAD7}" presName="childText" presStyleLbl="bgAcc1" presStyleIdx="1" presStyleCnt="7" custScaleX="117937" custScaleY="74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DEEF8-02CF-4969-9581-A3B3C82EAC0A}" type="pres">
      <dgm:prSet presAssocID="{65D7D6AB-3D6D-40D3-BCC3-E4B167913FED}" presName="Name13" presStyleLbl="parChTrans1D2" presStyleIdx="2" presStyleCnt="7"/>
      <dgm:spPr/>
      <dgm:t>
        <a:bodyPr/>
        <a:lstStyle/>
        <a:p>
          <a:endParaRPr lang="en-US"/>
        </a:p>
      </dgm:t>
    </dgm:pt>
    <dgm:pt modelId="{184E25D8-F30D-4974-8F6F-F89E715F8CBA}" type="pres">
      <dgm:prSet presAssocID="{A02AEB7C-BB7B-44C5-8067-1AC31B0492F0}" presName="childText" presStyleLbl="bgAcc1" presStyleIdx="2" presStyleCnt="7" custScaleX="117488" custScaleY="58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E305F-2743-4737-869B-A4B211CE775C}" type="pres">
      <dgm:prSet presAssocID="{57E5BC0F-30B0-4215-BF4E-FD16A4222E9E}" presName="root" presStyleCnt="0"/>
      <dgm:spPr/>
    </dgm:pt>
    <dgm:pt modelId="{CAC640A9-D040-4320-A80C-CE4DF97CC2A2}" type="pres">
      <dgm:prSet presAssocID="{57E5BC0F-30B0-4215-BF4E-FD16A4222E9E}" presName="rootComposite" presStyleCnt="0"/>
      <dgm:spPr/>
    </dgm:pt>
    <dgm:pt modelId="{1FEE3D28-E877-43B3-873C-F416781D0625}" type="pres">
      <dgm:prSet presAssocID="{57E5BC0F-30B0-4215-BF4E-FD16A4222E9E}" presName="rootText" presStyleLbl="node1" presStyleIdx="1" presStyleCnt="3" custScaleX="127801" custScaleY="102615" custLinFactNeighborX="-10341" custLinFactNeighborY="1084"/>
      <dgm:spPr/>
      <dgm:t>
        <a:bodyPr/>
        <a:lstStyle/>
        <a:p>
          <a:endParaRPr lang="en-IN"/>
        </a:p>
      </dgm:t>
    </dgm:pt>
    <dgm:pt modelId="{2BF2CC40-2712-436A-8AB8-9620ECB022B8}" type="pres">
      <dgm:prSet presAssocID="{57E5BC0F-30B0-4215-BF4E-FD16A4222E9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56F743-E938-4A3C-B71F-B125C822AECD}" type="pres">
      <dgm:prSet presAssocID="{57E5BC0F-30B0-4215-BF4E-FD16A4222E9E}" presName="childShape" presStyleCnt="0"/>
      <dgm:spPr/>
    </dgm:pt>
    <dgm:pt modelId="{1FDDC36B-454C-4A2E-95BB-9A0FDA23AB66}" type="pres">
      <dgm:prSet presAssocID="{E45BD79C-B8AF-4DF8-B546-31BB2DF86E5E}" presName="Name13" presStyleLbl="parChTrans1D2" presStyleIdx="3" presStyleCnt="7"/>
      <dgm:spPr/>
      <dgm:t>
        <a:bodyPr/>
        <a:lstStyle/>
        <a:p>
          <a:endParaRPr lang="en-US"/>
        </a:p>
      </dgm:t>
    </dgm:pt>
    <dgm:pt modelId="{2D1E9CF9-6383-40DD-BB14-FCCE0F099A66}" type="pres">
      <dgm:prSet presAssocID="{5F355147-D52C-4181-9849-0F4372D87CBB}" presName="childText" presStyleLbl="bgAcc1" presStyleIdx="3" presStyleCnt="7" custScaleX="121678" custScaleY="55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158BA-ED8F-4D32-89C8-18AC89E8F825}" type="pres">
      <dgm:prSet presAssocID="{981290F1-4441-49ED-922E-ABEC5B9FBBC2}" presName="Name13" presStyleLbl="parChTrans1D2" presStyleIdx="4" presStyleCnt="7"/>
      <dgm:spPr/>
      <dgm:t>
        <a:bodyPr/>
        <a:lstStyle/>
        <a:p>
          <a:endParaRPr lang="en-US"/>
        </a:p>
      </dgm:t>
    </dgm:pt>
    <dgm:pt modelId="{BEF9515F-F3B5-44EC-B907-965C9E5E1F31}" type="pres">
      <dgm:prSet presAssocID="{83D16AA1-12F1-41D9-8875-809B0AC8B3D8}" presName="childText" presStyleLbl="bgAcc1" presStyleIdx="4" presStyleCnt="7" custScaleX="129092" custScaleY="53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5A250-9A4D-44B7-8732-D83E5E63140C}" type="pres">
      <dgm:prSet presAssocID="{FE396DFC-A0C9-443C-A800-3D696512D064}" presName="root" presStyleCnt="0"/>
      <dgm:spPr/>
    </dgm:pt>
    <dgm:pt modelId="{73A6BAC8-9424-4776-8679-84FDC2ED4E6E}" type="pres">
      <dgm:prSet presAssocID="{FE396DFC-A0C9-443C-A800-3D696512D064}" presName="rootComposite" presStyleCnt="0"/>
      <dgm:spPr/>
    </dgm:pt>
    <dgm:pt modelId="{D7B150BA-C8B7-48B9-9D56-A348F5B347B9}" type="pres">
      <dgm:prSet presAssocID="{FE396DFC-A0C9-443C-A800-3D696512D064}" presName="rootText" presStyleLbl="node1" presStyleIdx="2" presStyleCnt="3" custLinFactNeighborX="-10092" custLinFactNeighborY="0"/>
      <dgm:spPr/>
      <dgm:t>
        <a:bodyPr/>
        <a:lstStyle/>
        <a:p>
          <a:endParaRPr lang="en-US"/>
        </a:p>
      </dgm:t>
    </dgm:pt>
    <dgm:pt modelId="{5D7374B5-A705-4C63-AA34-7D9202BDBAA3}" type="pres">
      <dgm:prSet presAssocID="{FE396DFC-A0C9-443C-A800-3D696512D064}" presName="rootConnector" presStyleLbl="node1" presStyleIdx="2" presStyleCnt="3"/>
      <dgm:spPr/>
      <dgm:t>
        <a:bodyPr/>
        <a:lstStyle/>
        <a:p>
          <a:endParaRPr lang="en-US"/>
        </a:p>
      </dgm:t>
    </dgm:pt>
    <dgm:pt modelId="{C9A5177D-0CDC-4857-BBB0-6880D7D748B5}" type="pres">
      <dgm:prSet presAssocID="{FE396DFC-A0C9-443C-A800-3D696512D064}" presName="childShape" presStyleCnt="0"/>
      <dgm:spPr/>
    </dgm:pt>
    <dgm:pt modelId="{24CFD3E2-92A4-4009-A6D8-A973D3A18DC0}" type="pres">
      <dgm:prSet presAssocID="{1141FBDC-90C9-442B-98D7-2BA22B8CA08B}" presName="Name13" presStyleLbl="parChTrans1D2" presStyleIdx="5" presStyleCnt="7"/>
      <dgm:spPr/>
      <dgm:t>
        <a:bodyPr/>
        <a:lstStyle/>
        <a:p>
          <a:endParaRPr lang="en-US"/>
        </a:p>
      </dgm:t>
    </dgm:pt>
    <dgm:pt modelId="{83FAD113-767E-4EC6-9B51-2A0405931487}" type="pres">
      <dgm:prSet presAssocID="{6AABAEF2-F5F8-4FF6-9859-E7A280A23ACC}" presName="childText" presStyleLbl="bgAcc1" presStyleIdx="5" presStyleCnt="7" custScaleX="83797" custScaleY="87139" custLinFactNeighborX="-8375" custLinFactNeighborY="1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5D46-57DE-4DB3-BD16-F7C3A0D992FC}" type="pres">
      <dgm:prSet presAssocID="{C964F3F2-C0CA-43DF-AC10-7B5F93119804}" presName="Name13" presStyleLbl="parChTrans1D2" presStyleIdx="6" presStyleCnt="7"/>
      <dgm:spPr/>
      <dgm:t>
        <a:bodyPr/>
        <a:lstStyle/>
        <a:p>
          <a:endParaRPr lang="en-US"/>
        </a:p>
      </dgm:t>
    </dgm:pt>
    <dgm:pt modelId="{4AB06089-AC3A-4E2B-A1F6-BD21BF6F3F24}" type="pres">
      <dgm:prSet presAssocID="{8D0D854B-F109-4C5C-8164-FA7A760C96F7}" presName="childText" presStyleLbl="bgAcc1" presStyleIdx="6" presStyleCnt="7" custScaleX="83292" custScaleY="86633" custLinFactNeighborX="-7661" custLinFactNeighborY="-17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E650816-26F9-4AF1-9B0D-8220648E98FA}" type="presOf" srcId="{5CEEAD19-99A9-4A77-99E5-A12A11F9DCD6}" destId="{8F150A55-4A23-4786-AF31-B7A1D3B4D145}" srcOrd="1" destOrd="0" presId="urn:microsoft.com/office/officeart/2005/8/layout/hierarchy3"/>
    <dgm:cxn modelId="{DFC69FCE-9F89-4C9A-B113-BD423116EBFF}" type="presOf" srcId="{1141FBDC-90C9-442B-98D7-2BA22B8CA08B}" destId="{24CFD3E2-92A4-4009-A6D8-A973D3A18DC0}" srcOrd="0" destOrd="0" presId="urn:microsoft.com/office/officeart/2005/8/layout/hierarchy3"/>
    <dgm:cxn modelId="{73D5A91D-6F0D-429D-9D32-7AF564D86A97}" type="presOf" srcId="{E45BD79C-B8AF-4DF8-B546-31BB2DF86E5E}" destId="{1FDDC36B-454C-4A2E-95BB-9A0FDA23AB66}" srcOrd="0" destOrd="0" presId="urn:microsoft.com/office/officeart/2005/8/layout/hierarchy3"/>
    <dgm:cxn modelId="{7D0A36E1-B3EA-4611-BD2A-96825F91EA69}" type="presOf" srcId="{2E3AAB5F-2D6B-4695-A940-A62BDF2638A0}" destId="{3BE5D0B3-4FE1-4D4B-B752-0CFD08D33AB8}" srcOrd="0" destOrd="0" presId="urn:microsoft.com/office/officeart/2005/8/layout/hierarchy3"/>
    <dgm:cxn modelId="{1464CC41-89B8-4003-96C5-7211780A8A7D}" srcId="{57E5BC0F-30B0-4215-BF4E-FD16A4222E9E}" destId="{83D16AA1-12F1-41D9-8875-809B0AC8B3D8}" srcOrd="1" destOrd="0" parTransId="{981290F1-4441-49ED-922E-ABEC5B9FBBC2}" sibTransId="{B4B0236D-B967-4A7B-B394-E447DCC7E523}"/>
    <dgm:cxn modelId="{67DE2601-3923-4F54-9816-0FBED111DDE8}" srcId="{2E3AAB5F-2D6B-4695-A940-A62BDF2638A0}" destId="{57E5BC0F-30B0-4215-BF4E-FD16A4222E9E}" srcOrd="1" destOrd="0" parTransId="{D21CC18B-5598-4117-BB87-6B33EA83CC40}" sibTransId="{272A763D-D555-41BF-A70C-8F7D1E427A6B}"/>
    <dgm:cxn modelId="{0EF3DEF1-51F0-45E4-9DC7-DD817138F685}" type="presOf" srcId="{C964F3F2-C0CA-43DF-AC10-7B5F93119804}" destId="{4A245D46-57DE-4DB3-BD16-F7C3A0D992FC}" srcOrd="0" destOrd="0" presId="urn:microsoft.com/office/officeart/2005/8/layout/hierarchy3"/>
    <dgm:cxn modelId="{5506AA8D-187C-4BF9-8859-9815A15581CF}" srcId="{FE396DFC-A0C9-443C-A800-3D696512D064}" destId="{8D0D854B-F109-4C5C-8164-FA7A760C96F7}" srcOrd="1" destOrd="0" parTransId="{C964F3F2-C0CA-43DF-AC10-7B5F93119804}" sibTransId="{6658F0E7-907C-4C2D-B74F-D29F32F70592}"/>
    <dgm:cxn modelId="{A705E9BB-4E54-42D1-8652-26395794CAB2}" type="presOf" srcId="{5F355147-D52C-4181-9849-0F4372D87CBB}" destId="{2D1E9CF9-6383-40DD-BB14-FCCE0F099A66}" srcOrd="0" destOrd="0" presId="urn:microsoft.com/office/officeart/2005/8/layout/hierarchy3"/>
    <dgm:cxn modelId="{962E8E09-6273-4320-A900-8A9431FC3268}" type="presOf" srcId="{8D0D854B-F109-4C5C-8164-FA7A760C96F7}" destId="{4AB06089-AC3A-4E2B-A1F6-BD21BF6F3F24}" srcOrd="0" destOrd="0" presId="urn:microsoft.com/office/officeart/2005/8/layout/hierarchy3"/>
    <dgm:cxn modelId="{5B0B0189-CBF2-4B56-A193-6D7B703D9385}" srcId="{2E3AAB5F-2D6B-4695-A940-A62BDF2638A0}" destId="{5CEEAD19-99A9-4A77-99E5-A12A11F9DCD6}" srcOrd="0" destOrd="0" parTransId="{15359DE7-C1DD-4F0A-B507-7890749F1F07}" sibTransId="{9607F796-704D-4227-82B1-171B171C641D}"/>
    <dgm:cxn modelId="{F5663603-CB65-4583-9872-16DB38BF9263}" type="presOf" srcId="{0F9D65E9-4BD2-4151-8767-9C2D22323341}" destId="{A1B9D894-011C-4C24-AFDB-B2C6A7559F6A}" srcOrd="0" destOrd="0" presId="urn:microsoft.com/office/officeart/2005/8/layout/hierarchy3"/>
    <dgm:cxn modelId="{D6397C6C-F36D-4D45-8C45-346870D224D1}" type="presOf" srcId="{57E5BC0F-30B0-4215-BF4E-FD16A4222E9E}" destId="{2BF2CC40-2712-436A-8AB8-9620ECB022B8}" srcOrd="1" destOrd="0" presId="urn:microsoft.com/office/officeart/2005/8/layout/hierarchy3"/>
    <dgm:cxn modelId="{E9490D2B-1469-4D25-816D-0FB5D71B25A1}" type="presOf" srcId="{6AABAEF2-F5F8-4FF6-9859-E7A280A23ACC}" destId="{83FAD113-767E-4EC6-9B51-2A0405931487}" srcOrd="0" destOrd="0" presId="urn:microsoft.com/office/officeart/2005/8/layout/hierarchy3"/>
    <dgm:cxn modelId="{84057D66-B93F-4091-B585-0B135F82AE18}" type="presOf" srcId="{A02AEB7C-BB7B-44C5-8067-1AC31B0492F0}" destId="{184E25D8-F30D-4974-8F6F-F89E715F8CBA}" srcOrd="0" destOrd="0" presId="urn:microsoft.com/office/officeart/2005/8/layout/hierarchy3"/>
    <dgm:cxn modelId="{0FC8DF37-1D14-4F69-998A-FB1A890DE618}" type="presOf" srcId="{65D7D6AB-3D6D-40D3-BCC3-E4B167913FED}" destId="{6F2DEEF8-02CF-4969-9581-A3B3C82EAC0A}" srcOrd="0" destOrd="0" presId="urn:microsoft.com/office/officeart/2005/8/layout/hierarchy3"/>
    <dgm:cxn modelId="{38391139-6E35-4D29-B09C-B4053B015EF0}" srcId="{2E3AAB5F-2D6B-4695-A940-A62BDF2638A0}" destId="{FE396DFC-A0C9-443C-A800-3D696512D064}" srcOrd="2" destOrd="0" parTransId="{0C34BBEC-326B-4B1F-AD00-DBF368668E19}" sibTransId="{6C2CFF86-516F-4E2F-B2A1-D2F5595EBBE9}"/>
    <dgm:cxn modelId="{529992B3-D619-4FFA-8B0E-19E89F5F25FE}" srcId="{FE396DFC-A0C9-443C-A800-3D696512D064}" destId="{6AABAEF2-F5F8-4FF6-9859-E7A280A23ACC}" srcOrd="0" destOrd="0" parTransId="{1141FBDC-90C9-442B-98D7-2BA22B8CA08B}" sibTransId="{749143A9-FAF7-46BB-8A83-18A963772B37}"/>
    <dgm:cxn modelId="{CB1A1103-566B-475F-AE86-E695D42D351C}" type="presOf" srcId="{57E5BC0F-30B0-4215-BF4E-FD16A4222E9E}" destId="{1FEE3D28-E877-43B3-873C-F416781D0625}" srcOrd="0" destOrd="0" presId="urn:microsoft.com/office/officeart/2005/8/layout/hierarchy3"/>
    <dgm:cxn modelId="{DEDF344F-8947-4538-8F4C-633B9F3461AD}" type="presOf" srcId="{981290F1-4441-49ED-922E-ABEC5B9FBBC2}" destId="{86C158BA-ED8F-4D32-89C8-18AC89E8F825}" srcOrd="0" destOrd="0" presId="urn:microsoft.com/office/officeart/2005/8/layout/hierarchy3"/>
    <dgm:cxn modelId="{6D6D6C4D-EE53-41D5-8AAC-A98DC6D8EC4B}" type="presOf" srcId="{FE396DFC-A0C9-443C-A800-3D696512D064}" destId="{5D7374B5-A705-4C63-AA34-7D9202BDBAA3}" srcOrd="1" destOrd="0" presId="urn:microsoft.com/office/officeart/2005/8/layout/hierarchy3"/>
    <dgm:cxn modelId="{6AAF8072-BA5A-4F89-92CA-27D862D9DDEB}" srcId="{57E5BC0F-30B0-4215-BF4E-FD16A4222E9E}" destId="{5F355147-D52C-4181-9849-0F4372D87CBB}" srcOrd="0" destOrd="0" parTransId="{E45BD79C-B8AF-4DF8-B546-31BB2DF86E5E}" sibTransId="{8C42D7D3-5BB7-4184-B1E2-8E42C18782A6}"/>
    <dgm:cxn modelId="{AF4F6750-F2A9-4C5C-B6DD-FC12C41F00D0}" type="presOf" srcId="{FE396DFC-A0C9-443C-A800-3D696512D064}" destId="{D7B150BA-C8B7-48B9-9D56-A348F5B347B9}" srcOrd="0" destOrd="0" presId="urn:microsoft.com/office/officeart/2005/8/layout/hierarchy3"/>
    <dgm:cxn modelId="{ABC1B9F1-7A4A-40EB-9193-628A1C5185E3}" srcId="{5CEEAD19-99A9-4A77-99E5-A12A11F9DCD6}" destId="{A40C6992-41FD-435F-AE53-5266ACC8FAD7}" srcOrd="1" destOrd="0" parTransId="{213C057A-E196-4904-B767-B57525005288}" sibTransId="{1A1C5A49-59CD-4C0D-8716-7F3CFD54A400}"/>
    <dgm:cxn modelId="{1694CBCE-A40C-4F11-8DC8-EE2EE6EB45D0}" srcId="{5CEEAD19-99A9-4A77-99E5-A12A11F9DCD6}" destId="{0F9D65E9-4BD2-4151-8767-9C2D22323341}" srcOrd="0" destOrd="0" parTransId="{93744B82-AC26-4468-B608-BB392B78A88D}" sibTransId="{16EE6D98-23A1-4430-9364-39ABFE48B381}"/>
    <dgm:cxn modelId="{449A2691-C1C8-49A1-9E0B-86B7876BB507}" type="presOf" srcId="{A40C6992-41FD-435F-AE53-5266ACC8FAD7}" destId="{C77E9E6E-9FDE-481B-9973-68010A951FA8}" srcOrd="0" destOrd="0" presId="urn:microsoft.com/office/officeart/2005/8/layout/hierarchy3"/>
    <dgm:cxn modelId="{26EF6B5E-9E18-405C-AB29-36E8C034BD53}" type="presOf" srcId="{93744B82-AC26-4468-B608-BB392B78A88D}" destId="{29B98D42-7693-4021-98CE-D87454846A43}" srcOrd="0" destOrd="0" presId="urn:microsoft.com/office/officeart/2005/8/layout/hierarchy3"/>
    <dgm:cxn modelId="{E9915D74-B5EF-4161-8224-85389840807A}" srcId="{5CEEAD19-99A9-4A77-99E5-A12A11F9DCD6}" destId="{A02AEB7C-BB7B-44C5-8067-1AC31B0492F0}" srcOrd="2" destOrd="0" parTransId="{65D7D6AB-3D6D-40D3-BCC3-E4B167913FED}" sibTransId="{93ECA319-B861-408A-A9C0-5443297D03EF}"/>
    <dgm:cxn modelId="{1E8F51F0-8755-48EB-9887-E7E489A58CFB}" type="presOf" srcId="{5CEEAD19-99A9-4A77-99E5-A12A11F9DCD6}" destId="{43161D9D-21DD-48E0-B05F-F2BB210EFB78}" srcOrd="0" destOrd="0" presId="urn:microsoft.com/office/officeart/2005/8/layout/hierarchy3"/>
    <dgm:cxn modelId="{3BC37881-9A28-407B-AD72-B7AC7D4C408C}" type="presOf" srcId="{83D16AA1-12F1-41D9-8875-809B0AC8B3D8}" destId="{BEF9515F-F3B5-44EC-B907-965C9E5E1F31}" srcOrd="0" destOrd="0" presId="urn:microsoft.com/office/officeart/2005/8/layout/hierarchy3"/>
    <dgm:cxn modelId="{F04F856E-F3E0-467D-A5F7-9D7F0145C729}" type="presOf" srcId="{213C057A-E196-4904-B767-B57525005288}" destId="{63B9865D-F622-458A-8BFD-33A3F2B992B0}" srcOrd="0" destOrd="0" presId="urn:microsoft.com/office/officeart/2005/8/layout/hierarchy3"/>
    <dgm:cxn modelId="{6B0DF3BF-BCF5-47EB-A7E6-A7087471470A}" type="presParOf" srcId="{3BE5D0B3-4FE1-4D4B-B752-0CFD08D33AB8}" destId="{6095C690-4E4D-4698-80A1-4302278EC1A3}" srcOrd="0" destOrd="0" presId="urn:microsoft.com/office/officeart/2005/8/layout/hierarchy3"/>
    <dgm:cxn modelId="{FA87B5E1-62D0-4AF0-B65F-86556D1806EC}" type="presParOf" srcId="{6095C690-4E4D-4698-80A1-4302278EC1A3}" destId="{F8E85D51-39D2-4D14-9609-D733DE87F4A6}" srcOrd="0" destOrd="0" presId="urn:microsoft.com/office/officeart/2005/8/layout/hierarchy3"/>
    <dgm:cxn modelId="{ABC06353-1931-44AD-A730-AD0CEF8A481D}" type="presParOf" srcId="{F8E85D51-39D2-4D14-9609-D733DE87F4A6}" destId="{43161D9D-21DD-48E0-B05F-F2BB210EFB78}" srcOrd="0" destOrd="0" presId="urn:microsoft.com/office/officeart/2005/8/layout/hierarchy3"/>
    <dgm:cxn modelId="{CB4EA187-84C5-4C24-BA0B-E4F9A536AAB5}" type="presParOf" srcId="{F8E85D51-39D2-4D14-9609-D733DE87F4A6}" destId="{8F150A55-4A23-4786-AF31-B7A1D3B4D145}" srcOrd="1" destOrd="0" presId="urn:microsoft.com/office/officeart/2005/8/layout/hierarchy3"/>
    <dgm:cxn modelId="{10056CE6-53A5-4105-8B90-2D8988919165}" type="presParOf" srcId="{6095C690-4E4D-4698-80A1-4302278EC1A3}" destId="{51353771-5391-4836-A080-B8BC7A9B3426}" srcOrd="1" destOrd="0" presId="urn:microsoft.com/office/officeart/2005/8/layout/hierarchy3"/>
    <dgm:cxn modelId="{5D52640E-9043-43B0-AB9A-10CA4D709337}" type="presParOf" srcId="{51353771-5391-4836-A080-B8BC7A9B3426}" destId="{29B98D42-7693-4021-98CE-D87454846A43}" srcOrd="0" destOrd="0" presId="urn:microsoft.com/office/officeart/2005/8/layout/hierarchy3"/>
    <dgm:cxn modelId="{5C270AC2-4076-4456-AB9D-5684BCAD335A}" type="presParOf" srcId="{51353771-5391-4836-A080-B8BC7A9B3426}" destId="{A1B9D894-011C-4C24-AFDB-B2C6A7559F6A}" srcOrd="1" destOrd="0" presId="urn:microsoft.com/office/officeart/2005/8/layout/hierarchy3"/>
    <dgm:cxn modelId="{02453F1E-4E50-4C01-A4E6-677B615E2E21}" type="presParOf" srcId="{51353771-5391-4836-A080-B8BC7A9B3426}" destId="{63B9865D-F622-458A-8BFD-33A3F2B992B0}" srcOrd="2" destOrd="0" presId="urn:microsoft.com/office/officeart/2005/8/layout/hierarchy3"/>
    <dgm:cxn modelId="{326E2C24-E629-44D6-B84C-FADBA20BA0F2}" type="presParOf" srcId="{51353771-5391-4836-A080-B8BC7A9B3426}" destId="{C77E9E6E-9FDE-481B-9973-68010A951FA8}" srcOrd="3" destOrd="0" presId="urn:microsoft.com/office/officeart/2005/8/layout/hierarchy3"/>
    <dgm:cxn modelId="{B2A25BA2-C6A4-4A71-98D3-C36A10AC8240}" type="presParOf" srcId="{51353771-5391-4836-A080-B8BC7A9B3426}" destId="{6F2DEEF8-02CF-4969-9581-A3B3C82EAC0A}" srcOrd="4" destOrd="0" presId="urn:microsoft.com/office/officeart/2005/8/layout/hierarchy3"/>
    <dgm:cxn modelId="{62D247AB-A4F1-4EFF-8AB1-275E8FBA25B0}" type="presParOf" srcId="{51353771-5391-4836-A080-B8BC7A9B3426}" destId="{184E25D8-F30D-4974-8F6F-F89E715F8CBA}" srcOrd="5" destOrd="0" presId="urn:microsoft.com/office/officeart/2005/8/layout/hierarchy3"/>
    <dgm:cxn modelId="{F66B088C-C7DB-471C-BB33-EE0FBDB6D3C2}" type="presParOf" srcId="{3BE5D0B3-4FE1-4D4B-B752-0CFD08D33AB8}" destId="{90DE305F-2743-4737-869B-A4B211CE775C}" srcOrd="1" destOrd="0" presId="urn:microsoft.com/office/officeart/2005/8/layout/hierarchy3"/>
    <dgm:cxn modelId="{6EDE4697-69A3-4A94-9BEA-6079952C6389}" type="presParOf" srcId="{90DE305F-2743-4737-869B-A4B211CE775C}" destId="{CAC640A9-D040-4320-A80C-CE4DF97CC2A2}" srcOrd="0" destOrd="0" presId="urn:microsoft.com/office/officeart/2005/8/layout/hierarchy3"/>
    <dgm:cxn modelId="{EF2BA3AF-8EF0-4BAD-8126-40B2D7040068}" type="presParOf" srcId="{CAC640A9-D040-4320-A80C-CE4DF97CC2A2}" destId="{1FEE3D28-E877-43B3-873C-F416781D0625}" srcOrd="0" destOrd="0" presId="urn:microsoft.com/office/officeart/2005/8/layout/hierarchy3"/>
    <dgm:cxn modelId="{38697E72-0156-4703-83EB-4DDB3D93A632}" type="presParOf" srcId="{CAC640A9-D040-4320-A80C-CE4DF97CC2A2}" destId="{2BF2CC40-2712-436A-8AB8-9620ECB022B8}" srcOrd="1" destOrd="0" presId="urn:microsoft.com/office/officeart/2005/8/layout/hierarchy3"/>
    <dgm:cxn modelId="{56540DC5-BB98-44FC-811C-52C8933B48C5}" type="presParOf" srcId="{90DE305F-2743-4737-869B-A4B211CE775C}" destId="{2C56F743-E938-4A3C-B71F-B125C822AECD}" srcOrd="1" destOrd="0" presId="urn:microsoft.com/office/officeart/2005/8/layout/hierarchy3"/>
    <dgm:cxn modelId="{A46A7C37-59DA-435A-8512-AEA5778C285A}" type="presParOf" srcId="{2C56F743-E938-4A3C-B71F-B125C822AECD}" destId="{1FDDC36B-454C-4A2E-95BB-9A0FDA23AB66}" srcOrd="0" destOrd="0" presId="urn:microsoft.com/office/officeart/2005/8/layout/hierarchy3"/>
    <dgm:cxn modelId="{A0A9B11F-8B6A-4650-B027-4CD7A1342111}" type="presParOf" srcId="{2C56F743-E938-4A3C-B71F-B125C822AECD}" destId="{2D1E9CF9-6383-40DD-BB14-FCCE0F099A66}" srcOrd="1" destOrd="0" presId="urn:microsoft.com/office/officeart/2005/8/layout/hierarchy3"/>
    <dgm:cxn modelId="{643F3CBB-AB0F-49A1-8840-87EACA477D2F}" type="presParOf" srcId="{2C56F743-E938-4A3C-B71F-B125C822AECD}" destId="{86C158BA-ED8F-4D32-89C8-18AC89E8F825}" srcOrd="2" destOrd="0" presId="urn:microsoft.com/office/officeart/2005/8/layout/hierarchy3"/>
    <dgm:cxn modelId="{10EAC083-6754-4CB9-BCC5-0575A39EBE0C}" type="presParOf" srcId="{2C56F743-E938-4A3C-B71F-B125C822AECD}" destId="{BEF9515F-F3B5-44EC-B907-965C9E5E1F31}" srcOrd="3" destOrd="0" presId="urn:microsoft.com/office/officeart/2005/8/layout/hierarchy3"/>
    <dgm:cxn modelId="{B1C6BE2D-B5CC-4562-A638-8745500CF73D}" type="presParOf" srcId="{3BE5D0B3-4FE1-4D4B-B752-0CFD08D33AB8}" destId="{3D35A250-9A4D-44B7-8732-D83E5E63140C}" srcOrd="2" destOrd="0" presId="urn:microsoft.com/office/officeart/2005/8/layout/hierarchy3"/>
    <dgm:cxn modelId="{4350E5B3-6760-4FD3-84AF-878D98E5DD01}" type="presParOf" srcId="{3D35A250-9A4D-44B7-8732-D83E5E63140C}" destId="{73A6BAC8-9424-4776-8679-84FDC2ED4E6E}" srcOrd="0" destOrd="0" presId="urn:microsoft.com/office/officeart/2005/8/layout/hierarchy3"/>
    <dgm:cxn modelId="{F4B3CEFD-050B-4523-874D-E383709E9BED}" type="presParOf" srcId="{73A6BAC8-9424-4776-8679-84FDC2ED4E6E}" destId="{D7B150BA-C8B7-48B9-9D56-A348F5B347B9}" srcOrd="0" destOrd="0" presId="urn:microsoft.com/office/officeart/2005/8/layout/hierarchy3"/>
    <dgm:cxn modelId="{732537C4-9854-45CD-8117-49BD608E233B}" type="presParOf" srcId="{73A6BAC8-9424-4776-8679-84FDC2ED4E6E}" destId="{5D7374B5-A705-4C63-AA34-7D9202BDBAA3}" srcOrd="1" destOrd="0" presId="urn:microsoft.com/office/officeart/2005/8/layout/hierarchy3"/>
    <dgm:cxn modelId="{27075B87-434D-4E8B-ABF1-0802FC1FDC5D}" type="presParOf" srcId="{3D35A250-9A4D-44B7-8732-D83E5E63140C}" destId="{C9A5177D-0CDC-4857-BBB0-6880D7D748B5}" srcOrd="1" destOrd="0" presId="urn:microsoft.com/office/officeart/2005/8/layout/hierarchy3"/>
    <dgm:cxn modelId="{9676D294-137E-4130-8AF8-E955E2017163}" type="presParOf" srcId="{C9A5177D-0CDC-4857-BBB0-6880D7D748B5}" destId="{24CFD3E2-92A4-4009-A6D8-A973D3A18DC0}" srcOrd="0" destOrd="0" presId="urn:microsoft.com/office/officeart/2005/8/layout/hierarchy3"/>
    <dgm:cxn modelId="{32CEBCCA-1815-4FF6-B5E0-A2B678111FDD}" type="presParOf" srcId="{C9A5177D-0CDC-4857-BBB0-6880D7D748B5}" destId="{83FAD113-767E-4EC6-9B51-2A0405931487}" srcOrd="1" destOrd="0" presId="urn:microsoft.com/office/officeart/2005/8/layout/hierarchy3"/>
    <dgm:cxn modelId="{E77CAC06-5440-4054-90AD-A41E3351BB66}" type="presParOf" srcId="{C9A5177D-0CDC-4857-BBB0-6880D7D748B5}" destId="{4A245D46-57DE-4DB3-BD16-F7C3A0D992FC}" srcOrd="2" destOrd="0" presId="urn:microsoft.com/office/officeart/2005/8/layout/hierarchy3"/>
    <dgm:cxn modelId="{F9CFAD41-5D94-4384-8EFF-0F07149787EB}" type="presParOf" srcId="{C9A5177D-0CDC-4857-BBB0-6880D7D748B5}" destId="{4AB06089-AC3A-4E2B-A1F6-BD21BF6F3F24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AAB5F-2D6B-4695-A940-A62BDF2638A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5CEEAD19-99A9-4A77-99E5-A12A11F9DCD6}">
      <dgm:prSet phldrT="[Text]" custT="1"/>
      <dgm:spPr/>
      <dgm:t>
        <a:bodyPr/>
        <a:lstStyle/>
        <a:p>
          <a:r>
            <a:rPr lang="en-US" sz="2400" dirty="0" err="1" smtClean="0"/>
            <a:t>Hyperexcitability</a:t>
          </a:r>
          <a:r>
            <a:rPr lang="en-US" sz="2400" dirty="0" smtClean="0"/>
            <a:t> </a:t>
          </a:r>
        </a:p>
        <a:p>
          <a:r>
            <a:rPr lang="en-US" sz="1800" dirty="0" smtClean="0"/>
            <a:t>In a mass of neurons</a:t>
          </a:r>
          <a:endParaRPr lang="en-IN" sz="1800" dirty="0"/>
        </a:p>
      </dgm:t>
    </dgm:pt>
    <dgm:pt modelId="{15359DE7-C1DD-4F0A-B507-7890749F1F07}" type="parTrans" cxnId="{5B0B0189-CBF2-4B56-A193-6D7B703D9385}">
      <dgm:prSet/>
      <dgm:spPr/>
      <dgm:t>
        <a:bodyPr/>
        <a:lstStyle/>
        <a:p>
          <a:endParaRPr lang="en-IN"/>
        </a:p>
      </dgm:t>
    </dgm:pt>
    <dgm:pt modelId="{9607F796-704D-4227-82B1-171B171C641D}" type="sibTrans" cxnId="{5B0B0189-CBF2-4B56-A193-6D7B703D9385}">
      <dgm:prSet/>
      <dgm:spPr/>
      <dgm:t>
        <a:bodyPr/>
        <a:lstStyle/>
        <a:p>
          <a:endParaRPr lang="en-IN"/>
        </a:p>
      </dgm:t>
    </dgm:pt>
    <dgm:pt modelId="{0F9D65E9-4BD2-4151-8767-9C2D22323341}">
      <dgm:prSet phldrT="[Text]"/>
      <dgm:spPr/>
      <dgm:t>
        <a:bodyPr/>
        <a:lstStyle/>
        <a:p>
          <a:r>
            <a:rPr lang="en-US" dirty="0" smtClean="0"/>
            <a:t>Ion channels</a:t>
          </a:r>
          <a:endParaRPr lang="en-IN" dirty="0"/>
        </a:p>
      </dgm:t>
    </dgm:pt>
    <dgm:pt modelId="{93744B82-AC26-4468-B608-BB392B78A88D}" type="parTrans" cxnId="{1694CBCE-A40C-4F11-8DC8-EE2EE6EB45D0}">
      <dgm:prSet/>
      <dgm:spPr/>
      <dgm:t>
        <a:bodyPr/>
        <a:lstStyle/>
        <a:p>
          <a:endParaRPr lang="en-IN"/>
        </a:p>
      </dgm:t>
    </dgm:pt>
    <dgm:pt modelId="{16EE6D98-23A1-4430-9364-39ABFE48B381}" type="sibTrans" cxnId="{1694CBCE-A40C-4F11-8DC8-EE2EE6EB45D0}">
      <dgm:prSet/>
      <dgm:spPr/>
      <dgm:t>
        <a:bodyPr/>
        <a:lstStyle/>
        <a:p>
          <a:endParaRPr lang="en-IN"/>
        </a:p>
      </dgm:t>
    </dgm:pt>
    <dgm:pt modelId="{A40C6992-41FD-435F-AE53-5266ACC8FAD7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Receptors/NTs</a:t>
          </a:r>
          <a:endParaRPr lang="en-IN" dirty="0"/>
        </a:p>
      </dgm:t>
    </dgm:pt>
    <dgm:pt modelId="{213C057A-E196-4904-B767-B57525005288}" type="parTrans" cxnId="{ABC1B9F1-7A4A-40EB-9193-628A1C5185E3}">
      <dgm:prSet/>
      <dgm:spPr/>
      <dgm:t>
        <a:bodyPr/>
        <a:lstStyle/>
        <a:p>
          <a:endParaRPr lang="en-IN"/>
        </a:p>
      </dgm:t>
    </dgm:pt>
    <dgm:pt modelId="{1A1C5A49-59CD-4C0D-8716-7F3CFD54A400}" type="sibTrans" cxnId="{ABC1B9F1-7A4A-40EB-9193-628A1C5185E3}">
      <dgm:prSet/>
      <dgm:spPr/>
      <dgm:t>
        <a:bodyPr/>
        <a:lstStyle/>
        <a:p>
          <a:endParaRPr lang="en-IN"/>
        </a:p>
      </dgm:t>
    </dgm:pt>
    <dgm:pt modelId="{FE396DFC-A0C9-443C-A800-3D696512D064}">
      <dgm:prSet phldrT="[Text]"/>
      <dgm:spPr/>
      <dgm:t>
        <a:bodyPr/>
        <a:lstStyle/>
        <a:p>
          <a:r>
            <a:rPr lang="en-US" dirty="0" smtClean="0"/>
            <a:t>Propagation</a:t>
          </a:r>
          <a:endParaRPr lang="en-IN" dirty="0"/>
        </a:p>
      </dgm:t>
    </dgm:pt>
    <dgm:pt modelId="{0C34BBEC-326B-4B1F-AD00-DBF368668E19}" type="parTrans" cxnId="{38391139-6E35-4D29-B09C-B4053B015EF0}">
      <dgm:prSet/>
      <dgm:spPr/>
      <dgm:t>
        <a:bodyPr/>
        <a:lstStyle/>
        <a:p>
          <a:endParaRPr lang="en-IN"/>
        </a:p>
      </dgm:t>
    </dgm:pt>
    <dgm:pt modelId="{6C2CFF86-516F-4E2F-B2A1-D2F5595EBBE9}" type="sibTrans" cxnId="{38391139-6E35-4D29-B09C-B4053B015EF0}">
      <dgm:prSet/>
      <dgm:spPr/>
      <dgm:t>
        <a:bodyPr/>
        <a:lstStyle/>
        <a:p>
          <a:endParaRPr lang="en-IN"/>
        </a:p>
      </dgm:t>
    </dgm:pt>
    <dgm:pt modelId="{6AABAEF2-F5F8-4FF6-9859-E7A280A23ACC}">
      <dgm:prSet phldrT="[Text]"/>
      <dgm:spPr/>
      <dgm:t>
        <a:bodyPr/>
        <a:lstStyle/>
        <a:p>
          <a:r>
            <a:rPr lang="en-US" dirty="0" smtClean="0"/>
            <a:t>Normal pathways</a:t>
          </a:r>
          <a:endParaRPr lang="en-IN" dirty="0"/>
        </a:p>
      </dgm:t>
    </dgm:pt>
    <dgm:pt modelId="{1141FBDC-90C9-442B-98D7-2BA22B8CA08B}" type="parTrans" cxnId="{529992B3-D619-4FFA-8B0E-19E89F5F25FE}">
      <dgm:prSet/>
      <dgm:spPr/>
      <dgm:t>
        <a:bodyPr/>
        <a:lstStyle/>
        <a:p>
          <a:endParaRPr lang="en-IN"/>
        </a:p>
      </dgm:t>
    </dgm:pt>
    <dgm:pt modelId="{749143A9-FAF7-46BB-8A83-18A963772B37}" type="sibTrans" cxnId="{529992B3-D619-4FFA-8B0E-19E89F5F25FE}">
      <dgm:prSet/>
      <dgm:spPr/>
      <dgm:t>
        <a:bodyPr/>
        <a:lstStyle/>
        <a:p>
          <a:endParaRPr lang="en-IN"/>
        </a:p>
      </dgm:t>
    </dgm:pt>
    <dgm:pt modelId="{8D0D854B-F109-4C5C-8164-FA7A760C96F7}">
      <dgm:prSet phldrT="[Text]"/>
      <dgm:spPr/>
      <dgm:t>
        <a:bodyPr/>
        <a:lstStyle/>
        <a:p>
          <a:r>
            <a:rPr lang="en-US" dirty="0" smtClean="0"/>
            <a:t>Abnormal pathways</a:t>
          </a:r>
          <a:endParaRPr lang="en-IN" dirty="0"/>
        </a:p>
      </dgm:t>
    </dgm:pt>
    <dgm:pt modelId="{C964F3F2-C0CA-43DF-AC10-7B5F93119804}" type="parTrans" cxnId="{5506AA8D-187C-4BF9-8859-9815A15581CF}">
      <dgm:prSet/>
      <dgm:spPr/>
      <dgm:t>
        <a:bodyPr/>
        <a:lstStyle/>
        <a:p>
          <a:endParaRPr lang="en-IN"/>
        </a:p>
      </dgm:t>
    </dgm:pt>
    <dgm:pt modelId="{6658F0E7-907C-4C2D-B74F-D29F32F70592}" type="sibTrans" cxnId="{5506AA8D-187C-4BF9-8859-9815A15581CF}">
      <dgm:prSet/>
      <dgm:spPr/>
      <dgm:t>
        <a:bodyPr/>
        <a:lstStyle/>
        <a:p>
          <a:endParaRPr lang="en-IN"/>
        </a:p>
      </dgm:t>
    </dgm:pt>
    <dgm:pt modelId="{57E5BC0F-30B0-4215-BF4E-FD16A4222E9E}">
      <dgm:prSet/>
      <dgm:spPr/>
      <dgm:t>
        <a:bodyPr/>
        <a:lstStyle/>
        <a:p>
          <a:r>
            <a:rPr lang="en-US" dirty="0" smtClean="0"/>
            <a:t>Hypersynchrony</a:t>
          </a:r>
          <a:endParaRPr lang="en-IN" dirty="0"/>
        </a:p>
      </dgm:t>
    </dgm:pt>
    <dgm:pt modelId="{D21CC18B-5598-4117-BB87-6B33EA83CC40}" type="parTrans" cxnId="{67DE2601-3923-4F54-9816-0FBED111DDE8}">
      <dgm:prSet/>
      <dgm:spPr/>
      <dgm:t>
        <a:bodyPr/>
        <a:lstStyle/>
        <a:p>
          <a:endParaRPr lang="en-IN"/>
        </a:p>
      </dgm:t>
    </dgm:pt>
    <dgm:pt modelId="{272A763D-D555-41BF-A70C-8F7D1E427A6B}" type="sibTrans" cxnId="{67DE2601-3923-4F54-9816-0FBED111DDE8}">
      <dgm:prSet/>
      <dgm:spPr/>
      <dgm:t>
        <a:bodyPr/>
        <a:lstStyle/>
        <a:p>
          <a:endParaRPr lang="en-IN"/>
        </a:p>
      </dgm:t>
    </dgm:pt>
    <dgm:pt modelId="{5F355147-D52C-4181-9849-0F4372D87CBB}">
      <dgm:prSet custT="1"/>
      <dgm:spPr/>
      <dgm:t>
        <a:bodyPr/>
        <a:lstStyle/>
        <a:p>
          <a:r>
            <a:rPr lang="en-US" sz="2000" dirty="0" smtClean="0"/>
            <a:t>Gap junctions</a:t>
          </a:r>
          <a:endParaRPr lang="en-IN" sz="2000" dirty="0"/>
        </a:p>
      </dgm:t>
    </dgm:pt>
    <dgm:pt modelId="{E45BD79C-B8AF-4DF8-B546-31BB2DF86E5E}" type="parTrans" cxnId="{6AAF8072-BA5A-4F89-92CA-27D862D9DDEB}">
      <dgm:prSet/>
      <dgm:spPr/>
      <dgm:t>
        <a:bodyPr/>
        <a:lstStyle/>
        <a:p>
          <a:endParaRPr lang="en-IN"/>
        </a:p>
      </dgm:t>
    </dgm:pt>
    <dgm:pt modelId="{8C42D7D3-5BB7-4184-B1E2-8E42C18782A6}" type="sibTrans" cxnId="{6AAF8072-BA5A-4F89-92CA-27D862D9DDEB}">
      <dgm:prSet/>
      <dgm:spPr/>
      <dgm:t>
        <a:bodyPr/>
        <a:lstStyle/>
        <a:p>
          <a:endParaRPr lang="en-IN"/>
        </a:p>
      </dgm:t>
    </dgm:pt>
    <dgm:pt modelId="{83D16AA1-12F1-41D9-8875-809B0AC8B3D8}">
      <dgm:prSet custT="1"/>
      <dgm:spPr/>
      <dgm:t>
        <a:bodyPr/>
        <a:lstStyle/>
        <a:p>
          <a:r>
            <a:rPr lang="en-US" sz="2000" dirty="0" err="1" smtClean="0"/>
            <a:t>Ephaptic</a:t>
          </a:r>
          <a:r>
            <a:rPr lang="en-US" sz="2000" dirty="0" smtClean="0"/>
            <a:t> Trans</a:t>
          </a:r>
          <a:endParaRPr lang="en-IN" sz="2000" dirty="0"/>
        </a:p>
      </dgm:t>
    </dgm:pt>
    <dgm:pt modelId="{981290F1-4441-49ED-922E-ABEC5B9FBBC2}" type="parTrans" cxnId="{1464CC41-89B8-4003-96C5-7211780A8A7D}">
      <dgm:prSet/>
      <dgm:spPr/>
      <dgm:t>
        <a:bodyPr/>
        <a:lstStyle/>
        <a:p>
          <a:endParaRPr lang="en-IN"/>
        </a:p>
      </dgm:t>
    </dgm:pt>
    <dgm:pt modelId="{B4B0236D-B967-4A7B-B394-E447DCC7E523}" type="sibTrans" cxnId="{1464CC41-89B8-4003-96C5-7211780A8A7D}">
      <dgm:prSet/>
      <dgm:spPr/>
      <dgm:t>
        <a:bodyPr/>
        <a:lstStyle/>
        <a:p>
          <a:endParaRPr lang="en-IN"/>
        </a:p>
      </dgm:t>
    </dgm:pt>
    <dgm:pt modelId="{A02AEB7C-BB7B-44C5-8067-1AC31B0492F0}">
      <dgm:prSet/>
      <dgm:spPr/>
      <dgm:t>
        <a:bodyPr/>
        <a:lstStyle/>
        <a:p>
          <a:r>
            <a:rPr lang="en-US" dirty="0" smtClean="0"/>
            <a:t>Non synaptic </a:t>
          </a:r>
          <a:r>
            <a:rPr lang="en-US" dirty="0" err="1" smtClean="0"/>
            <a:t>mech</a:t>
          </a:r>
          <a:endParaRPr lang="en-IN" dirty="0"/>
        </a:p>
      </dgm:t>
    </dgm:pt>
    <dgm:pt modelId="{65D7D6AB-3D6D-40D3-BCC3-E4B167913FED}" type="parTrans" cxnId="{E9915D74-B5EF-4161-8224-85389840807A}">
      <dgm:prSet/>
      <dgm:spPr/>
      <dgm:t>
        <a:bodyPr/>
        <a:lstStyle/>
        <a:p>
          <a:endParaRPr lang="en-IN"/>
        </a:p>
      </dgm:t>
    </dgm:pt>
    <dgm:pt modelId="{93ECA319-B861-408A-A9C0-5443297D03EF}" type="sibTrans" cxnId="{E9915D74-B5EF-4161-8224-85389840807A}">
      <dgm:prSet/>
      <dgm:spPr/>
      <dgm:t>
        <a:bodyPr/>
        <a:lstStyle/>
        <a:p>
          <a:endParaRPr lang="en-IN"/>
        </a:p>
      </dgm:t>
    </dgm:pt>
    <dgm:pt modelId="{3BE5D0B3-4FE1-4D4B-B752-0CFD08D33AB8}" type="pres">
      <dgm:prSet presAssocID="{2E3AAB5F-2D6B-4695-A940-A62BDF2638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95C690-4E4D-4698-80A1-4302278EC1A3}" type="pres">
      <dgm:prSet presAssocID="{5CEEAD19-99A9-4A77-99E5-A12A11F9DCD6}" presName="root" presStyleCnt="0"/>
      <dgm:spPr/>
    </dgm:pt>
    <dgm:pt modelId="{F8E85D51-39D2-4D14-9609-D733DE87F4A6}" type="pres">
      <dgm:prSet presAssocID="{5CEEAD19-99A9-4A77-99E5-A12A11F9DCD6}" presName="rootComposite" presStyleCnt="0"/>
      <dgm:spPr/>
    </dgm:pt>
    <dgm:pt modelId="{43161D9D-21DD-48E0-B05F-F2BB210EFB78}" type="pres">
      <dgm:prSet presAssocID="{5CEEAD19-99A9-4A77-99E5-A12A11F9DCD6}" presName="rootText" presStyleLbl="node1" presStyleIdx="0" presStyleCnt="3" custScaleX="132193"/>
      <dgm:spPr/>
      <dgm:t>
        <a:bodyPr/>
        <a:lstStyle/>
        <a:p>
          <a:endParaRPr lang="en-IN"/>
        </a:p>
      </dgm:t>
    </dgm:pt>
    <dgm:pt modelId="{8F150A55-4A23-4786-AF31-B7A1D3B4D145}" type="pres">
      <dgm:prSet presAssocID="{5CEEAD19-99A9-4A77-99E5-A12A11F9DCD6}" presName="rootConnector" presStyleLbl="node1" presStyleIdx="0" presStyleCnt="3"/>
      <dgm:spPr/>
      <dgm:t>
        <a:bodyPr/>
        <a:lstStyle/>
        <a:p>
          <a:endParaRPr lang="en-US"/>
        </a:p>
      </dgm:t>
    </dgm:pt>
    <dgm:pt modelId="{51353771-5391-4836-A080-B8BC7A9B3426}" type="pres">
      <dgm:prSet presAssocID="{5CEEAD19-99A9-4A77-99E5-A12A11F9DCD6}" presName="childShape" presStyleCnt="0"/>
      <dgm:spPr/>
    </dgm:pt>
    <dgm:pt modelId="{29B98D42-7693-4021-98CE-D87454846A43}" type="pres">
      <dgm:prSet presAssocID="{93744B82-AC26-4468-B608-BB392B78A88D}" presName="Name13" presStyleLbl="parChTrans1D2" presStyleIdx="0" presStyleCnt="7"/>
      <dgm:spPr/>
      <dgm:t>
        <a:bodyPr/>
        <a:lstStyle/>
        <a:p>
          <a:endParaRPr lang="en-US"/>
        </a:p>
      </dgm:t>
    </dgm:pt>
    <dgm:pt modelId="{A1B9D894-011C-4C24-AFDB-B2C6A7559F6A}" type="pres">
      <dgm:prSet presAssocID="{0F9D65E9-4BD2-4151-8767-9C2D22323341}" presName="childText" presStyleLbl="bgAcc1" presStyleIdx="0" presStyleCnt="7" custScaleX="117637" custScaleY="65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9865D-F622-458A-8BFD-33A3F2B992B0}" type="pres">
      <dgm:prSet presAssocID="{213C057A-E196-4904-B767-B57525005288}" presName="Name13" presStyleLbl="parChTrans1D2" presStyleIdx="1" presStyleCnt="7"/>
      <dgm:spPr/>
      <dgm:t>
        <a:bodyPr/>
        <a:lstStyle/>
        <a:p>
          <a:endParaRPr lang="en-US"/>
        </a:p>
      </dgm:t>
    </dgm:pt>
    <dgm:pt modelId="{C77E9E6E-9FDE-481B-9973-68010A951FA8}" type="pres">
      <dgm:prSet presAssocID="{A40C6992-41FD-435F-AE53-5266ACC8FAD7}" presName="childText" presStyleLbl="bgAcc1" presStyleIdx="1" presStyleCnt="7" custScaleX="117937" custScaleY="74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DEEF8-02CF-4969-9581-A3B3C82EAC0A}" type="pres">
      <dgm:prSet presAssocID="{65D7D6AB-3D6D-40D3-BCC3-E4B167913FED}" presName="Name13" presStyleLbl="parChTrans1D2" presStyleIdx="2" presStyleCnt="7"/>
      <dgm:spPr/>
      <dgm:t>
        <a:bodyPr/>
        <a:lstStyle/>
        <a:p>
          <a:endParaRPr lang="en-US"/>
        </a:p>
      </dgm:t>
    </dgm:pt>
    <dgm:pt modelId="{184E25D8-F30D-4974-8F6F-F89E715F8CBA}" type="pres">
      <dgm:prSet presAssocID="{A02AEB7C-BB7B-44C5-8067-1AC31B0492F0}" presName="childText" presStyleLbl="bgAcc1" presStyleIdx="2" presStyleCnt="7" custScaleX="117488" custScaleY="58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E305F-2743-4737-869B-A4B211CE775C}" type="pres">
      <dgm:prSet presAssocID="{57E5BC0F-30B0-4215-BF4E-FD16A4222E9E}" presName="root" presStyleCnt="0"/>
      <dgm:spPr/>
    </dgm:pt>
    <dgm:pt modelId="{CAC640A9-D040-4320-A80C-CE4DF97CC2A2}" type="pres">
      <dgm:prSet presAssocID="{57E5BC0F-30B0-4215-BF4E-FD16A4222E9E}" presName="rootComposite" presStyleCnt="0"/>
      <dgm:spPr/>
    </dgm:pt>
    <dgm:pt modelId="{1FEE3D28-E877-43B3-873C-F416781D0625}" type="pres">
      <dgm:prSet presAssocID="{57E5BC0F-30B0-4215-BF4E-FD16A4222E9E}" presName="rootText" presStyleLbl="node1" presStyleIdx="1" presStyleCnt="3" custScaleX="127801" custScaleY="102615" custLinFactNeighborX="-10341" custLinFactNeighborY="1084"/>
      <dgm:spPr/>
      <dgm:t>
        <a:bodyPr/>
        <a:lstStyle/>
        <a:p>
          <a:endParaRPr lang="en-IN"/>
        </a:p>
      </dgm:t>
    </dgm:pt>
    <dgm:pt modelId="{2BF2CC40-2712-436A-8AB8-9620ECB022B8}" type="pres">
      <dgm:prSet presAssocID="{57E5BC0F-30B0-4215-BF4E-FD16A4222E9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56F743-E938-4A3C-B71F-B125C822AECD}" type="pres">
      <dgm:prSet presAssocID="{57E5BC0F-30B0-4215-BF4E-FD16A4222E9E}" presName="childShape" presStyleCnt="0"/>
      <dgm:spPr/>
    </dgm:pt>
    <dgm:pt modelId="{1FDDC36B-454C-4A2E-95BB-9A0FDA23AB66}" type="pres">
      <dgm:prSet presAssocID="{E45BD79C-B8AF-4DF8-B546-31BB2DF86E5E}" presName="Name13" presStyleLbl="parChTrans1D2" presStyleIdx="3" presStyleCnt="7"/>
      <dgm:spPr/>
      <dgm:t>
        <a:bodyPr/>
        <a:lstStyle/>
        <a:p>
          <a:endParaRPr lang="en-US"/>
        </a:p>
      </dgm:t>
    </dgm:pt>
    <dgm:pt modelId="{2D1E9CF9-6383-40DD-BB14-FCCE0F099A66}" type="pres">
      <dgm:prSet presAssocID="{5F355147-D52C-4181-9849-0F4372D87CBB}" presName="childText" presStyleLbl="bgAcc1" presStyleIdx="3" presStyleCnt="7" custScaleX="121678" custScaleY="55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158BA-ED8F-4D32-89C8-18AC89E8F825}" type="pres">
      <dgm:prSet presAssocID="{981290F1-4441-49ED-922E-ABEC5B9FBBC2}" presName="Name13" presStyleLbl="parChTrans1D2" presStyleIdx="4" presStyleCnt="7"/>
      <dgm:spPr/>
      <dgm:t>
        <a:bodyPr/>
        <a:lstStyle/>
        <a:p>
          <a:endParaRPr lang="en-US"/>
        </a:p>
      </dgm:t>
    </dgm:pt>
    <dgm:pt modelId="{BEF9515F-F3B5-44EC-B907-965C9E5E1F31}" type="pres">
      <dgm:prSet presAssocID="{83D16AA1-12F1-41D9-8875-809B0AC8B3D8}" presName="childText" presStyleLbl="bgAcc1" presStyleIdx="4" presStyleCnt="7" custScaleX="129092" custScaleY="53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5A250-9A4D-44B7-8732-D83E5E63140C}" type="pres">
      <dgm:prSet presAssocID="{FE396DFC-A0C9-443C-A800-3D696512D064}" presName="root" presStyleCnt="0"/>
      <dgm:spPr/>
    </dgm:pt>
    <dgm:pt modelId="{73A6BAC8-9424-4776-8679-84FDC2ED4E6E}" type="pres">
      <dgm:prSet presAssocID="{FE396DFC-A0C9-443C-A800-3D696512D064}" presName="rootComposite" presStyleCnt="0"/>
      <dgm:spPr/>
    </dgm:pt>
    <dgm:pt modelId="{D7B150BA-C8B7-48B9-9D56-A348F5B347B9}" type="pres">
      <dgm:prSet presAssocID="{FE396DFC-A0C9-443C-A800-3D696512D064}" presName="rootText" presStyleLbl="node1" presStyleIdx="2" presStyleCnt="3" custLinFactNeighborX="-10092" custLinFactNeighborY="0"/>
      <dgm:spPr/>
      <dgm:t>
        <a:bodyPr/>
        <a:lstStyle/>
        <a:p>
          <a:endParaRPr lang="en-US"/>
        </a:p>
      </dgm:t>
    </dgm:pt>
    <dgm:pt modelId="{5D7374B5-A705-4C63-AA34-7D9202BDBAA3}" type="pres">
      <dgm:prSet presAssocID="{FE396DFC-A0C9-443C-A800-3D696512D064}" presName="rootConnector" presStyleLbl="node1" presStyleIdx="2" presStyleCnt="3"/>
      <dgm:spPr/>
      <dgm:t>
        <a:bodyPr/>
        <a:lstStyle/>
        <a:p>
          <a:endParaRPr lang="en-US"/>
        </a:p>
      </dgm:t>
    </dgm:pt>
    <dgm:pt modelId="{C9A5177D-0CDC-4857-BBB0-6880D7D748B5}" type="pres">
      <dgm:prSet presAssocID="{FE396DFC-A0C9-443C-A800-3D696512D064}" presName="childShape" presStyleCnt="0"/>
      <dgm:spPr/>
    </dgm:pt>
    <dgm:pt modelId="{24CFD3E2-92A4-4009-A6D8-A973D3A18DC0}" type="pres">
      <dgm:prSet presAssocID="{1141FBDC-90C9-442B-98D7-2BA22B8CA08B}" presName="Name13" presStyleLbl="parChTrans1D2" presStyleIdx="5" presStyleCnt="7"/>
      <dgm:spPr/>
      <dgm:t>
        <a:bodyPr/>
        <a:lstStyle/>
        <a:p>
          <a:endParaRPr lang="en-US"/>
        </a:p>
      </dgm:t>
    </dgm:pt>
    <dgm:pt modelId="{83FAD113-767E-4EC6-9B51-2A0405931487}" type="pres">
      <dgm:prSet presAssocID="{6AABAEF2-F5F8-4FF6-9859-E7A280A23ACC}" presName="childText" presStyleLbl="bgAcc1" presStyleIdx="5" presStyleCnt="7" custScaleX="83797" custScaleY="87139" custLinFactNeighborX="-8375" custLinFactNeighborY="1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5D46-57DE-4DB3-BD16-F7C3A0D992FC}" type="pres">
      <dgm:prSet presAssocID="{C964F3F2-C0CA-43DF-AC10-7B5F93119804}" presName="Name13" presStyleLbl="parChTrans1D2" presStyleIdx="6" presStyleCnt="7"/>
      <dgm:spPr/>
      <dgm:t>
        <a:bodyPr/>
        <a:lstStyle/>
        <a:p>
          <a:endParaRPr lang="en-US"/>
        </a:p>
      </dgm:t>
    </dgm:pt>
    <dgm:pt modelId="{4AB06089-AC3A-4E2B-A1F6-BD21BF6F3F24}" type="pres">
      <dgm:prSet presAssocID="{8D0D854B-F109-4C5C-8164-FA7A760C96F7}" presName="childText" presStyleLbl="bgAcc1" presStyleIdx="6" presStyleCnt="7" custScaleX="83292" custScaleY="86633" custLinFactNeighborX="-7661" custLinFactNeighborY="-17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AC71473-B439-4173-ABB5-9E0DBAED9DC4}" type="presOf" srcId="{A40C6992-41FD-435F-AE53-5266ACC8FAD7}" destId="{C77E9E6E-9FDE-481B-9973-68010A951FA8}" srcOrd="0" destOrd="0" presId="urn:microsoft.com/office/officeart/2005/8/layout/hierarchy3"/>
    <dgm:cxn modelId="{529992B3-D619-4FFA-8B0E-19E89F5F25FE}" srcId="{FE396DFC-A0C9-443C-A800-3D696512D064}" destId="{6AABAEF2-F5F8-4FF6-9859-E7A280A23ACC}" srcOrd="0" destOrd="0" parTransId="{1141FBDC-90C9-442B-98D7-2BA22B8CA08B}" sibTransId="{749143A9-FAF7-46BB-8A83-18A963772B37}"/>
    <dgm:cxn modelId="{DC3CD491-0F9C-49EB-84F2-72B0449F30DB}" type="presOf" srcId="{981290F1-4441-49ED-922E-ABEC5B9FBBC2}" destId="{86C158BA-ED8F-4D32-89C8-18AC89E8F825}" srcOrd="0" destOrd="0" presId="urn:microsoft.com/office/officeart/2005/8/layout/hierarchy3"/>
    <dgm:cxn modelId="{5506AA8D-187C-4BF9-8859-9815A15581CF}" srcId="{FE396DFC-A0C9-443C-A800-3D696512D064}" destId="{8D0D854B-F109-4C5C-8164-FA7A760C96F7}" srcOrd="1" destOrd="0" parTransId="{C964F3F2-C0CA-43DF-AC10-7B5F93119804}" sibTransId="{6658F0E7-907C-4C2D-B74F-D29F32F70592}"/>
    <dgm:cxn modelId="{6827D3CB-1A77-426F-98AB-BF7D84946EF5}" type="presOf" srcId="{5CEEAD19-99A9-4A77-99E5-A12A11F9DCD6}" destId="{43161D9D-21DD-48E0-B05F-F2BB210EFB78}" srcOrd="0" destOrd="0" presId="urn:microsoft.com/office/officeart/2005/8/layout/hierarchy3"/>
    <dgm:cxn modelId="{5B0B0189-CBF2-4B56-A193-6D7B703D9385}" srcId="{2E3AAB5F-2D6B-4695-A940-A62BDF2638A0}" destId="{5CEEAD19-99A9-4A77-99E5-A12A11F9DCD6}" srcOrd="0" destOrd="0" parTransId="{15359DE7-C1DD-4F0A-B507-7890749F1F07}" sibTransId="{9607F796-704D-4227-82B1-171B171C641D}"/>
    <dgm:cxn modelId="{6AAF8072-BA5A-4F89-92CA-27D862D9DDEB}" srcId="{57E5BC0F-30B0-4215-BF4E-FD16A4222E9E}" destId="{5F355147-D52C-4181-9849-0F4372D87CBB}" srcOrd="0" destOrd="0" parTransId="{E45BD79C-B8AF-4DF8-B546-31BB2DF86E5E}" sibTransId="{8C42D7D3-5BB7-4184-B1E2-8E42C18782A6}"/>
    <dgm:cxn modelId="{E9915D74-B5EF-4161-8224-85389840807A}" srcId="{5CEEAD19-99A9-4A77-99E5-A12A11F9DCD6}" destId="{A02AEB7C-BB7B-44C5-8067-1AC31B0492F0}" srcOrd="2" destOrd="0" parTransId="{65D7D6AB-3D6D-40D3-BCC3-E4B167913FED}" sibTransId="{93ECA319-B861-408A-A9C0-5443297D03EF}"/>
    <dgm:cxn modelId="{3927C359-D7F8-4835-B5DF-037029D519DF}" type="presOf" srcId="{213C057A-E196-4904-B767-B57525005288}" destId="{63B9865D-F622-458A-8BFD-33A3F2B992B0}" srcOrd="0" destOrd="0" presId="urn:microsoft.com/office/officeart/2005/8/layout/hierarchy3"/>
    <dgm:cxn modelId="{ABC1B9F1-7A4A-40EB-9193-628A1C5185E3}" srcId="{5CEEAD19-99A9-4A77-99E5-A12A11F9DCD6}" destId="{A40C6992-41FD-435F-AE53-5266ACC8FAD7}" srcOrd="1" destOrd="0" parTransId="{213C057A-E196-4904-B767-B57525005288}" sibTransId="{1A1C5A49-59CD-4C0D-8716-7F3CFD54A400}"/>
    <dgm:cxn modelId="{E0114135-A0C1-40F2-97A5-20DFA4B05B50}" type="presOf" srcId="{5CEEAD19-99A9-4A77-99E5-A12A11F9DCD6}" destId="{8F150A55-4A23-4786-AF31-B7A1D3B4D145}" srcOrd="1" destOrd="0" presId="urn:microsoft.com/office/officeart/2005/8/layout/hierarchy3"/>
    <dgm:cxn modelId="{1464CC41-89B8-4003-96C5-7211780A8A7D}" srcId="{57E5BC0F-30B0-4215-BF4E-FD16A4222E9E}" destId="{83D16AA1-12F1-41D9-8875-809B0AC8B3D8}" srcOrd="1" destOrd="0" parTransId="{981290F1-4441-49ED-922E-ABEC5B9FBBC2}" sibTransId="{B4B0236D-B967-4A7B-B394-E447DCC7E523}"/>
    <dgm:cxn modelId="{67DE2601-3923-4F54-9816-0FBED111DDE8}" srcId="{2E3AAB5F-2D6B-4695-A940-A62BDF2638A0}" destId="{57E5BC0F-30B0-4215-BF4E-FD16A4222E9E}" srcOrd="1" destOrd="0" parTransId="{D21CC18B-5598-4117-BB87-6B33EA83CC40}" sibTransId="{272A763D-D555-41BF-A70C-8F7D1E427A6B}"/>
    <dgm:cxn modelId="{38391139-6E35-4D29-B09C-B4053B015EF0}" srcId="{2E3AAB5F-2D6B-4695-A940-A62BDF2638A0}" destId="{FE396DFC-A0C9-443C-A800-3D696512D064}" srcOrd="2" destOrd="0" parTransId="{0C34BBEC-326B-4B1F-AD00-DBF368668E19}" sibTransId="{6C2CFF86-516F-4E2F-B2A1-D2F5595EBBE9}"/>
    <dgm:cxn modelId="{F826AADE-BECA-4FF1-B8A4-1F68C728F839}" type="presOf" srcId="{C964F3F2-C0CA-43DF-AC10-7B5F93119804}" destId="{4A245D46-57DE-4DB3-BD16-F7C3A0D992FC}" srcOrd="0" destOrd="0" presId="urn:microsoft.com/office/officeart/2005/8/layout/hierarchy3"/>
    <dgm:cxn modelId="{0A3B2EC6-E7A4-4837-AA0C-6F3E9A2DF5E5}" type="presOf" srcId="{1141FBDC-90C9-442B-98D7-2BA22B8CA08B}" destId="{24CFD3E2-92A4-4009-A6D8-A973D3A18DC0}" srcOrd="0" destOrd="0" presId="urn:microsoft.com/office/officeart/2005/8/layout/hierarchy3"/>
    <dgm:cxn modelId="{FBC900BD-C5ED-4C7B-8E3A-570DA3B798BB}" type="presOf" srcId="{83D16AA1-12F1-41D9-8875-809B0AC8B3D8}" destId="{BEF9515F-F3B5-44EC-B907-965C9E5E1F31}" srcOrd="0" destOrd="0" presId="urn:microsoft.com/office/officeart/2005/8/layout/hierarchy3"/>
    <dgm:cxn modelId="{3A1839B7-2122-433B-B904-058A62FFB8E2}" type="presOf" srcId="{93744B82-AC26-4468-B608-BB392B78A88D}" destId="{29B98D42-7693-4021-98CE-D87454846A43}" srcOrd="0" destOrd="0" presId="urn:microsoft.com/office/officeart/2005/8/layout/hierarchy3"/>
    <dgm:cxn modelId="{2DC797D7-608B-4DDF-834B-0F7B72CDD1B0}" type="presOf" srcId="{E45BD79C-B8AF-4DF8-B546-31BB2DF86E5E}" destId="{1FDDC36B-454C-4A2E-95BB-9A0FDA23AB66}" srcOrd="0" destOrd="0" presId="urn:microsoft.com/office/officeart/2005/8/layout/hierarchy3"/>
    <dgm:cxn modelId="{5AFC9D0B-49A0-4E15-A4A1-1B32DC6BCF2E}" type="presOf" srcId="{FE396DFC-A0C9-443C-A800-3D696512D064}" destId="{5D7374B5-A705-4C63-AA34-7D9202BDBAA3}" srcOrd="1" destOrd="0" presId="urn:microsoft.com/office/officeart/2005/8/layout/hierarchy3"/>
    <dgm:cxn modelId="{158D722B-C241-461B-8955-9B9F1F1509C8}" type="presOf" srcId="{8D0D854B-F109-4C5C-8164-FA7A760C96F7}" destId="{4AB06089-AC3A-4E2B-A1F6-BD21BF6F3F24}" srcOrd="0" destOrd="0" presId="urn:microsoft.com/office/officeart/2005/8/layout/hierarchy3"/>
    <dgm:cxn modelId="{C2C6E736-293C-477B-BBC8-BE31459CD4C4}" type="presOf" srcId="{5F355147-D52C-4181-9849-0F4372D87CBB}" destId="{2D1E9CF9-6383-40DD-BB14-FCCE0F099A66}" srcOrd="0" destOrd="0" presId="urn:microsoft.com/office/officeart/2005/8/layout/hierarchy3"/>
    <dgm:cxn modelId="{1F869287-E714-4FDE-B3C3-9076817D4B15}" type="presOf" srcId="{A02AEB7C-BB7B-44C5-8067-1AC31B0492F0}" destId="{184E25D8-F30D-4974-8F6F-F89E715F8CBA}" srcOrd="0" destOrd="0" presId="urn:microsoft.com/office/officeart/2005/8/layout/hierarchy3"/>
    <dgm:cxn modelId="{138A3220-D558-4CF5-8D87-1E6C2B53A791}" type="presOf" srcId="{2E3AAB5F-2D6B-4695-A940-A62BDF2638A0}" destId="{3BE5D0B3-4FE1-4D4B-B752-0CFD08D33AB8}" srcOrd="0" destOrd="0" presId="urn:microsoft.com/office/officeart/2005/8/layout/hierarchy3"/>
    <dgm:cxn modelId="{3B3B06A4-76F7-40FD-87EA-03204E98A818}" type="presOf" srcId="{FE396DFC-A0C9-443C-A800-3D696512D064}" destId="{D7B150BA-C8B7-48B9-9D56-A348F5B347B9}" srcOrd="0" destOrd="0" presId="urn:microsoft.com/office/officeart/2005/8/layout/hierarchy3"/>
    <dgm:cxn modelId="{E45CE7F8-9CE7-4C3B-829F-B434B59A9111}" type="presOf" srcId="{57E5BC0F-30B0-4215-BF4E-FD16A4222E9E}" destId="{2BF2CC40-2712-436A-8AB8-9620ECB022B8}" srcOrd="1" destOrd="0" presId="urn:microsoft.com/office/officeart/2005/8/layout/hierarchy3"/>
    <dgm:cxn modelId="{1694CBCE-A40C-4F11-8DC8-EE2EE6EB45D0}" srcId="{5CEEAD19-99A9-4A77-99E5-A12A11F9DCD6}" destId="{0F9D65E9-4BD2-4151-8767-9C2D22323341}" srcOrd="0" destOrd="0" parTransId="{93744B82-AC26-4468-B608-BB392B78A88D}" sibTransId="{16EE6D98-23A1-4430-9364-39ABFE48B381}"/>
    <dgm:cxn modelId="{0AE072CD-F279-4E77-845F-33916778DFDE}" type="presOf" srcId="{0F9D65E9-4BD2-4151-8767-9C2D22323341}" destId="{A1B9D894-011C-4C24-AFDB-B2C6A7559F6A}" srcOrd="0" destOrd="0" presId="urn:microsoft.com/office/officeart/2005/8/layout/hierarchy3"/>
    <dgm:cxn modelId="{48A8CEBD-EDD5-40D8-992D-26B3F0AC1331}" type="presOf" srcId="{65D7D6AB-3D6D-40D3-BCC3-E4B167913FED}" destId="{6F2DEEF8-02CF-4969-9581-A3B3C82EAC0A}" srcOrd="0" destOrd="0" presId="urn:microsoft.com/office/officeart/2005/8/layout/hierarchy3"/>
    <dgm:cxn modelId="{02884249-10A6-4581-A69D-48BC007F1C21}" type="presOf" srcId="{57E5BC0F-30B0-4215-BF4E-FD16A4222E9E}" destId="{1FEE3D28-E877-43B3-873C-F416781D0625}" srcOrd="0" destOrd="0" presId="urn:microsoft.com/office/officeart/2005/8/layout/hierarchy3"/>
    <dgm:cxn modelId="{269CEA2D-50FB-44A8-8E1A-0FD9EF36B006}" type="presOf" srcId="{6AABAEF2-F5F8-4FF6-9859-E7A280A23ACC}" destId="{83FAD113-767E-4EC6-9B51-2A0405931487}" srcOrd="0" destOrd="0" presId="urn:microsoft.com/office/officeart/2005/8/layout/hierarchy3"/>
    <dgm:cxn modelId="{D88FD11D-395A-4C27-887F-B7E1F845A0B5}" type="presParOf" srcId="{3BE5D0B3-4FE1-4D4B-B752-0CFD08D33AB8}" destId="{6095C690-4E4D-4698-80A1-4302278EC1A3}" srcOrd="0" destOrd="0" presId="urn:microsoft.com/office/officeart/2005/8/layout/hierarchy3"/>
    <dgm:cxn modelId="{D08C2866-9622-42A6-99D8-44CEC48920A5}" type="presParOf" srcId="{6095C690-4E4D-4698-80A1-4302278EC1A3}" destId="{F8E85D51-39D2-4D14-9609-D733DE87F4A6}" srcOrd="0" destOrd="0" presId="urn:microsoft.com/office/officeart/2005/8/layout/hierarchy3"/>
    <dgm:cxn modelId="{E425302D-0BC6-4033-B479-8339B8B0EB5F}" type="presParOf" srcId="{F8E85D51-39D2-4D14-9609-D733DE87F4A6}" destId="{43161D9D-21DD-48E0-B05F-F2BB210EFB78}" srcOrd="0" destOrd="0" presId="urn:microsoft.com/office/officeart/2005/8/layout/hierarchy3"/>
    <dgm:cxn modelId="{9C1809E3-2CC5-4A89-ABD8-A0D957EF51E6}" type="presParOf" srcId="{F8E85D51-39D2-4D14-9609-D733DE87F4A6}" destId="{8F150A55-4A23-4786-AF31-B7A1D3B4D145}" srcOrd="1" destOrd="0" presId="urn:microsoft.com/office/officeart/2005/8/layout/hierarchy3"/>
    <dgm:cxn modelId="{FFD9E4D0-BCAC-473F-A78C-639EC146A781}" type="presParOf" srcId="{6095C690-4E4D-4698-80A1-4302278EC1A3}" destId="{51353771-5391-4836-A080-B8BC7A9B3426}" srcOrd="1" destOrd="0" presId="urn:microsoft.com/office/officeart/2005/8/layout/hierarchy3"/>
    <dgm:cxn modelId="{B58D8474-3DEE-4F6C-9322-2F0767C18ED9}" type="presParOf" srcId="{51353771-5391-4836-A080-B8BC7A9B3426}" destId="{29B98D42-7693-4021-98CE-D87454846A43}" srcOrd="0" destOrd="0" presId="urn:microsoft.com/office/officeart/2005/8/layout/hierarchy3"/>
    <dgm:cxn modelId="{EC91EEE0-CCD9-499E-A5E8-5C09C9558FF2}" type="presParOf" srcId="{51353771-5391-4836-A080-B8BC7A9B3426}" destId="{A1B9D894-011C-4C24-AFDB-B2C6A7559F6A}" srcOrd="1" destOrd="0" presId="urn:microsoft.com/office/officeart/2005/8/layout/hierarchy3"/>
    <dgm:cxn modelId="{8FB9D8E2-0A11-444A-BD32-8AAB9CE98C0D}" type="presParOf" srcId="{51353771-5391-4836-A080-B8BC7A9B3426}" destId="{63B9865D-F622-458A-8BFD-33A3F2B992B0}" srcOrd="2" destOrd="0" presId="urn:microsoft.com/office/officeart/2005/8/layout/hierarchy3"/>
    <dgm:cxn modelId="{76C04ECA-8AA4-45CA-963E-CFC0E7AA4106}" type="presParOf" srcId="{51353771-5391-4836-A080-B8BC7A9B3426}" destId="{C77E9E6E-9FDE-481B-9973-68010A951FA8}" srcOrd="3" destOrd="0" presId="urn:microsoft.com/office/officeart/2005/8/layout/hierarchy3"/>
    <dgm:cxn modelId="{724B3503-57CA-4F29-A9D1-39D84C351CB1}" type="presParOf" srcId="{51353771-5391-4836-A080-B8BC7A9B3426}" destId="{6F2DEEF8-02CF-4969-9581-A3B3C82EAC0A}" srcOrd="4" destOrd="0" presId="urn:microsoft.com/office/officeart/2005/8/layout/hierarchy3"/>
    <dgm:cxn modelId="{9162914B-E46F-4ECA-A5A3-83256D353A34}" type="presParOf" srcId="{51353771-5391-4836-A080-B8BC7A9B3426}" destId="{184E25D8-F30D-4974-8F6F-F89E715F8CBA}" srcOrd="5" destOrd="0" presId="urn:microsoft.com/office/officeart/2005/8/layout/hierarchy3"/>
    <dgm:cxn modelId="{44DDE61B-9156-4050-B209-DB2961A0BD3D}" type="presParOf" srcId="{3BE5D0B3-4FE1-4D4B-B752-0CFD08D33AB8}" destId="{90DE305F-2743-4737-869B-A4B211CE775C}" srcOrd="1" destOrd="0" presId="urn:microsoft.com/office/officeart/2005/8/layout/hierarchy3"/>
    <dgm:cxn modelId="{953A2C83-CF3E-4B57-A4FF-D75BDF771819}" type="presParOf" srcId="{90DE305F-2743-4737-869B-A4B211CE775C}" destId="{CAC640A9-D040-4320-A80C-CE4DF97CC2A2}" srcOrd="0" destOrd="0" presId="urn:microsoft.com/office/officeart/2005/8/layout/hierarchy3"/>
    <dgm:cxn modelId="{EA974E68-DADD-4423-8543-97BC82EFDAC6}" type="presParOf" srcId="{CAC640A9-D040-4320-A80C-CE4DF97CC2A2}" destId="{1FEE3D28-E877-43B3-873C-F416781D0625}" srcOrd="0" destOrd="0" presId="urn:microsoft.com/office/officeart/2005/8/layout/hierarchy3"/>
    <dgm:cxn modelId="{3C9E4E4D-78B8-4E09-BFD6-7352DC861808}" type="presParOf" srcId="{CAC640A9-D040-4320-A80C-CE4DF97CC2A2}" destId="{2BF2CC40-2712-436A-8AB8-9620ECB022B8}" srcOrd="1" destOrd="0" presId="urn:microsoft.com/office/officeart/2005/8/layout/hierarchy3"/>
    <dgm:cxn modelId="{209E95EF-92A5-4010-828B-360B22BA4581}" type="presParOf" srcId="{90DE305F-2743-4737-869B-A4B211CE775C}" destId="{2C56F743-E938-4A3C-B71F-B125C822AECD}" srcOrd="1" destOrd="0" presId="urn:microsoft.com/office/officeart/2005/8/layout/hierarchy3"/>
    <dgm:cxn modelId="{6C069231-4184-4B24-8EFA-1B7773CBD180}" type="presParOf" srcId="{2C56F743-E938-4A3C-B71F-B125C822AECD}" destId="{1FDDC36B-454C-4A2E-95BB-9A0FDA23AB66}" srcOrd="0" destOrd="0" presId="urn:microsoft.com/office/officeart/2005/8/layout/hierarchy3"/>
    <dgm:cxn modelId="{B787DA99-E489-4DEC-B5FE-BB2ABCF57CE6}" type="presParOf" srcId="{2C56F743-E938-4A3C-B71F-B125C822AECD}" destId="{2D1E9CF9-6383-40DD-BB14-FCCE0F099A66}" srcOrd="1" destOrd="0" presId="urn:microsoft.com/office/officeart/2005/8/layout/hierarchy3"/>
    <dgm:cxn modelId="{6B3991EF-7751-43C6-803E-231CCFC089D8}" type="presParOf" srcId="{2C56F743-E938-4A3C-B71F-B125C822AECD}" destId="{86C158BA-ED8F-4D32-89C8-18AC89E8F825}" srcOrd="2" destOrd="0" presId="urn:microsoft.com/office/officeart/2005/8/layout/hierarchy3"/>
    <dgm:cxn modelId="{D50CB71D-AA54-4DAA-B354-4345FE265AC2}" type="presParOf" srcId="{2C56F743-E938-4A3C-B71F-B125C822AECD}" destId="{BEF9515F-F3B5-44EC-B907-965C9E5E1F31}" srcOrd="3" destOrd="0" presId="urn:microsoft.com/office/officeart/2005/8/layout/hierarchy3"/>
    <dgm:cxn modelId="{D1722496-1ABE-4AE6-B2CF-9007DD68639D}" type="presParOf" srcId="{3BE5D0B3-4FE1-4D4B-B752-0CFD08D33AB8}" destId="{3D35A250-9A4D-44B7-8732-D83E5E63140C}" srcOrd="2" destOrd="0" presId="urn:microsoft.com/office/officeart/2005/8/layout/hierarchy3"/>
    <dgm:cxn modelId="{F4A8DE9D-2585-4B60-B0A2-72822DEBAF63}" type="presParOf" srcId="{3D35A250-9A4D-44B7-8732-D83E5E63140C}" destId="{73A6BAC8-9424-4776-8679-84FDC2ED4E6E}" srcOrd="0" destOrd="0" presId="urn:microsoft.com/office/officeart/2005/8/layout/hierarchy3"/>
    <dgm:cxn modelId="{418C1A4B-827E-4A29-A7DD-4ED15BD35EED}" type="presParOf" srcId="{73A6BAC8-9424-4776-8679-84FDC2ED4E6E}" destId="{D7B150BA-C8B7-48B9-9D56-A348F5B347B9}" srcOrd="0" destOrd="0" presId="urn:microsoft.com/office/officeart/2005/8/layout/hierarchy3"/>
    <dgm:cxn modelId="{E1F19337-EB85-4133-AFB4-959FF466573B}" type="presParOf" srcId="{73A6BAC8-9424-4776-8679-84FDC2ED4E6E}" destId="{5D7374B5-A705-4C63-AA34-7D9202BDBAA3}" srcOrd="1" destOrd="0" presId="urn:microsoft.com/office/officeart/2005/8/layout/hierarchy3"/>
    <dgm:cxn modelId="{AA2E9823-66D4-4950-B43E-002D668E2A43}" type="presParOf" srcId="{3D35A250-9A4D-44B7-8732-D83E5E63140C}" destId="{C9A5177D-0CDC-4857-BBB0-6880D7D748B5}" srcOrd="1" destOrd="0" presId="urn:microsoft.com/office/officeart/2005/8/layout/hierarchy3"/>
    <dgm:cxn modelId="{88DE3226-2D10-47FE-BE2C-D5AC6DBC7A28}" type="presParOf" srcId="{C9A5177D-0CDC-4857-BBB0-6880D7D748B5}" destId="{24CFD3E2-92A4-4009-A6D8-A973D3A18DC0}" srcOrd="0" destOrd="0" presId="urn:microsoft.com/office/officeart/2005/8/layout/hierarchy3"/>
    <dgm:cxn modelId="{C6120A76-99BD-444B-A885-B406610CE044}" type="presParOf" srcId="{C9A5177D-0CDC-4857-BBB0-6880D7D748B5}" destId="{83FAD113-767E-4EC6-9B51-2A0405931487}" srcOrd="1" destOrd="0" presId="urn:microsoft.com/office/officeart/2005/8/layout/hierarchy3"/>
    <dgm:cxn modelId="{62CBC171-DAA0-4864-8676-60C083F1519E}" type="presParOf" srcId="{C9A5177D-0CDC-4857-BBB0-6880D7D748B5}" destId="{4A245D46-57DE-4DB3-BD16-F7C3A0D992FC}" srcOrd="2" destOrd="0" presId="urn:microsoft.com/office/officeart/2005/8/layout/hierarchy3"/>
    <dgm:cxn modelId="{07460840-59E6-426F-970F-F3AA99B31565}" type="presParOf" srcId="{C9A5177D-0CDC-4857-BBB0-6880D7D748B5}" destId="{4AB06089-AC3A-4E2B-A1F6-BD21BF6F3F24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3AAB5F-2D6B-4695-A940-A62BDF2638A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5CEEAD19-99A9-4A77-99E5-A12A11F9DCD6}">
      <dgm:prSet phldrT="[Text]" custT="1"/>
      <dgm:spPr/>
      <dgm:t>
        <a:bodyPr/>
        <a:lstStyle/>
        <a:p>
          <a:r>
            <a:rPr lang="en-US" sz="2400" dirty="0" err="1" smtClean="0"/>
            <a:t>Hyperexcitability</a:t>
          </a:r>
          <a:r>
            <a:rPr lang="en-US" sz="2400" dirty="0" smtClean="0"/>
            <a:t> </a:t>
          </a:r>
        </a:p>
        <a:p>
          <a:r>
            <a:rPr lang="en-US" sz="1800" dirty="0" smtClean="0"/>
            <a:t>In a mass of neurons</a:t>
          </a:r>
          <a:endParaRPr lang="en-IN" sz="1800" dirty="0"/>
        </a:p>
      </dgm:t>
    </dgm:pt>
    <dgm:pt modelId="{15359DE7-C1DD-4F0A-B507-7890749F1F07}" type="parTrans" cxnId="{5B0B0189-CBF2-4B56-A193-6D7B703D9385}">
      <dgm:prSet/>
      <dgm:spPr/>
      <dgm:t>
        <a:bodyPr/>
        <a:lstStyle/>
        <a:p>
          <a:endParaRPr lang="en-IN"/>
        </a:p>
      </dgm:t>
    </dgm:pt>
    <dgm:pt modelId="{9607F796-704D-4227-82B1-171B171C641D}" type="sibTrans" cxnId="{5B0B0189-CBF2-4B56-A193-6D7B703D9385}">
      <dgm:prSet/>
      <dgm:spPr/>
      <dgm:t>
        <a:bodyPr/>
        <a:lstStyle/>
        <a:p>
          <a:endParaRPr lang="en-IN"/>
        </a:p>
      </dgm:t>
    </dgm:pt>
    <dgm:pt modelId="{0F9D65E9-4BD2-4151-8767-9C2D22323341}">
      <dgm:prSet phldrT="[Text]"/>
      <dgm:spPr/>
      <dgm:t>
        <a:bodyPr/>
        <a:lstStyle/>
        <a:p>
          <a:r>
            <a:rPr lang="en-US" dirty="0" smtClean="0"/>
            <a:t>Ion channels</a:t>
          </a:r>
          <a:endParaRPr lang="en-IN" dirty="0"/>
        </a:p>
      </dgm:t>
    </dgm:pt>
    <dgm:pt modelId="{93744B82-AC26-4468-B608-BB392B78A88D}" type="parTrans" cxnId="{1694CBCE-A40C-4F11-8DC8-EE2EE6EB45D0}">
      <dgm:prSet/>
      <dgm:spPr/>
      <dgm:t>
        <a:bodyPr/>
        <a:lstStyle/>
        <a:p>
          <a:endParaRPr lang="en-IN"/>
        </a:p>
      </dgm:t>
    </dgm:pt>
    <dgm:pt modelId="{16EE6D98-23A1-4430-9364-39ABFE48B381}" type="sibTrans" cxnId="{1694CBCE-A40C-4F11-8DC8-EE2EE6EB45D0}">
      <dgm:prSet/>
      <dgm:spPr/>
      <dgm:t>
        <a:bodyPr/>
        <a:lstStyle/>
        <a:p>
          <a:endParaRPr lang="en-IN"/>
        </a:p>
      </dgm:t>
    </dgm:pt>
    <dgm:pt modelId="{A40C6992-41FD-435F-AE53-5266ACC8FAD7}">
      <dgm:prSet phldrT="[Text]"/>
      <dgm:spPr/>
      <dgm:t>
        <a:bodyPr/>
        <a:lstStyle/>
        <a:p>
          <a:r>
            <a:rPr lang="en-US" dirty="0" smtClean="0"/>
            <a:t>Receptors/NTs</a:t>
          </a:r>
          <a:endParaRPr lang="en-IN" dirty="0"/>
        </a:p>
      </dgm:t>
    </dgm:pt>
    <dgm:pt modelId="{213C057A-E196-4904-B767-B57525005288}" type="parTrans" cxnId="{ABC1B9F1-7A4A-40EB-9193-628A1C5185E3}">
      <dgm:prSet/>
      <dgm:spPr/>
      <dgm:t>
        <a:bodyPr/>
        <a:lstStyle/>
        <a:p>
          <a:endParaRPr lang="en-IN"/>
        </a:p>
      </dgm:t>
    </dgm:pt>
    <dgm:pt modelId="{1A1C5A49-59CD-4C0D-8716-7F3CFD54A400}" type="sibTrans" cxnId="{ABC1B9F1-7A4A-40EB-9193-628A1C5185E3}">
      <dgm:prSet/>
      <dgm:spPr/>
      <dgm:t>
        <a:bodyPr/>
        <a:lstStyle/>
        <a:p>
          <a:endParaRPr lang="en-IN"/>
        </a:p>
      </dgm:t>
    </dgm:pt>
    <dgm:pt modelId="{FE396DFC-A0C9-443C-A800-3D696512D064}">
      <dgm:prSet phldrT="[Text]"/>
      <dgm:spPr/>
      <dgm:t>
        <a:bodyPr/>
        <a:lstStyle/>
        <a:p>
          <a:r>
            <a:rPr lang="en-US" dirty="0" smtClean="0"/>
            <a:t>Propagation</a:t>
          </a:r>
          <a:endParaRPr lang="en-IN" dirty="0"/>
        </a:p>
      </dgm:t>
    </dgm:pt>
    <dgm:pt modelId="{0C34BBEC-326B-4B1F-AD00-DBF368668E19}" type="parTrans" cxnId="{38391139-6E35-4D29-B09C-B4053B015EF0}">
      <dgm:prSet/>
      <dgm:spPr/>
      <dgm:t>
        <a:bodyPr/>
        <a:lstStyle/>
        <a:p>
          <a:endParaRPr lang="en-IN"/>
        </a:p>
      </dgm:t>
    </dgm:pt>
    <dgm:pt modelId="{6C2CFF86-516F-4E2F-B2A1-D2F5595EBBE9}" type="sibTrans" cxnId="{38391139-6E35-4D29-B09C-B4053B015EF0}">
      <dgm:prSet/>
      <dgm:spPr/>
      <dgm:t>
        <a:bodyPr/>
        <a:lstStyle/>
        <a:p>
          <a:endParaRPr lang="en-IN"/>
        </a:p>
      </dgm:t>
    </dgm:pt>
    <dgm:pt modelId="{6AABAEF2-F5F8-4FF6-9859-E7A280A23ACC}">
      <dgm:prSet phldrT="[Text]"/>
      <dgm:spPr/>
      <dgm:t>
        <a:bodyPr/>
        <a:lstStyle/>
        <a:p>
          <a:r>
            <a:rPr lang="en-US" dirty="0" smtClean="0"/>
            <a:t>Normal pathways</a:t>
          </a:r>
          <a:endParaRPr lang="en-IN" dirty="0"/>
        </a:p>
      </dgm:t>
    </dgm:pt>
    <dgm:pt modelId="{1141FBDC-90C9-442B-98D7-2BA22B8CA08B}" type="parTrans" cxnId="{529992B3-D619-4FFA-8B0E-19E89F5F25FE}">
      <dgm:prSet/>
      <dgm:spPr/>
      <dgm:t>
        <a:bodyPr/>
        <a:lstStyle/>
        <a:p>
          <a:endParaRPr lang="en-IN"/>
        </a:p>
      </dgm:t>
    </dgm:pt>
    <dgm:pt modelId="{749143A9-FAF7-46BB-8A83-18A963772B37}" type="sibTrans" cxnId="{529992B3-D619-4FFA-8B0E-19E89F5F25FE}">
      <dgm:prSet/>
      <dgm:spPr/>
      <dgm:t>
        <a:bodyPr/>
        <a:lstStyle/>
        <a:p>
          <a:endParaRPr lang="en-IN"/>
        </a:p>
      </dgm:t>
    </dgm:pt>
    <dgm:pt modelId="{8D0D854B-F109-4C5C-8164-FA7A760C96F7}">
      <dgm:prSet phldrT="[Text]"/>
      <dgm:spPr/>
      <dgm:t>
        <a:bodyPr/>
        <a:lstStyle/>
        <a:p>
          <a:r>
            <a:rPr lang="en-US" dirty="0" smtClean="0"/>
            <a:t>Abnormal pathways</a:t>
          </a:r>
          <a:endParaRPr lang="en-IN" dirty="0"/>
        </a:p>
      </dgm:t>
    </dgm:pt>
    <dgm:pt modelId="{C964F3F2-C0CA-43DF-AC10-7B5F93119804}" type="parTrans" cxnId="{5506AA8D-187C-4BF9-8859-9815A15581CF}">
      <dgm:prSet/>
      <dgm:spPr/>
      <dgm:t>
        <a:bodyPr/>
        <a:lstStyle/>
        <a:p>
          <a:endParaRPr lang="en-IN"/>
        </a:p>
      </dgm:t>
    </dgm:pt>
    <dgm:pt modelId="{6658F0E7-907C-4C2D-B74F-D29F32F70592}" type="sibTrans" cxnId="{5506AA8D-187C-4BF9-8859-9815A15581CF}">
      <dgm:prSet/>
      <dgm:spPr/>
      <dgm:t>
        <a:bodyPr/>
        <a:lstStyle/>
        <a:p>
          <a:endParaRPr lang="en-IN"/>
        </a:p>
      </dgm:t>
    </dgm:pt>
    <dgm:pt modelId="{57E5BC0F-30B0-4215-BF4E-FD16A4222E9E}">
      <dgm:prSet/>
      <dgm:spPr/>
      <dgm:t>
        <a:bodyPr/>
        <a:lstStyle/>
        <a:p>
          <a:r>
            <a:rPr lang="en-US" dirty="0" smtClean="0"/>
            <a:t>Hypersynchrony</a:t>
          </a:r>
          <a:endParaRPr lang="en-IN" dirty="0"/>
        </a:p>
      </dgm:t>
    </dgm:pt>
    <dgm:pt modelId="{D21CC18B-5598-4117-BB87-6B33EA83CC40}" type="parTrans" cxnId="{67DE2601-3923-4F54-9816-0FBED111DDE8}">
      <dgm:prSet/>
      <dgm:spPr/>
      <dgm:t>
        <a:bodyPr/>
        <a:lstStyle/>
        <a:p>
          <a:endParaRPr lang="en-IN"/>
        </a:p>
      </dgm:t>
    </dgm:pt>
    <dgm:pt modelId="{272A763D-D555-41BF-A70C-8F7D1E427A6B}" type="sibTrans" cxnId="{67DE2601-3923-4F54-9816-0FBED111DDE8}">
      <dgm:prSet/>
      <dgm:spPr/>
      <dgm:t>
        <a:bodyPr/>
        <a:lstStyle/>
        <a:p>
          <a:endParaRPr lang="en-IN"/>
        </a:p>
      </dgm:t>
    </dgm:pt>
    <dgm:pt modelId="{5F355147-D52C-4181-9849-0F4372D87CBB}">
      <dgm:prSet custT="1"/>
      <dgm:spPr/>
      <dgm:t>
        <a:bodyPr/>
        <a:lstStyle/>
        <a:p>
          <a:r>
            <a:rPr lang="en-US" sz="2000" dirty="0" smtClean="0"/>
            <a:t>Gap junctions</a:t>
          </a:r>
          <a:endParaRPr lang="en-IN" sz="2000" dirty="0"/>
        </a:p>
      </dgm:t>
    </dgm:pt>
    <dgm:pt modelId="{E45BD79C-B8AF-4DF8-B546-31BB2DF86E5E}" type="parTrans" cxnId="{6AAF8072-BA5A-4F89-92CA-27D862D9DDEB}">
      <dgm:prSet/>
      <dgm:spPr/>
      <dgm:t>
        <a:bodyPr/>
        <a:lstStyle/>
        <a:p>
          <a:endParaRPr lang="en-IN"/>
        </a:p>
      </dgm:t>
    </dgm:pt>
    <dgm:pt modelId="{8C42D7D3-5BB7-4184-B1E2-8E42C18782A6}" type="sibTrans" cxnId="{6AAF8072-BA5A-4F89-92CA-27D862D9DDEB}">
      <dgm:prSet/>
      <dgm:spPr/>
      <dgm:t>
        <a:bodyPr/>
        <a:lstStyle/>
        <a:p>
          <a:endParaRPr lang="en-IN"/>
        </a:p>
      </dgm:t>
    </dgm:pt>
    <dgm:pt modelId="{83D16AA1-12F1-41D9-8875-809B0AC8B3D8}">
      <dgm:prSet custT="1"/>
      <dgm:spPr/>
      <dgm:t>
        <a:bodyPr/>
        <a:lstStyle/>
        <a:p>
          <a:r>
            <a:rPr lang="en-US" sz="2000" dirty="0" err="1" smtClean="0"/>
            <a:t>Ephaptic</a:t>
          </a:r>
          <a:r>
            <a:rPr lang="en-US" sz="2000" dirty="0" smtClean="0"/>
            <a:t> Trans</a:t>
          </a:r>
          <a:endParaRPr lang="en-IN" sz="2000" dirty="0"/>
        </a:p>
      </dgm:t>
    </dgm:pt>
    <dgm:pt modelId="{981290F1-4441-49ED-922E-ABEC5B9FBBC2}" type="parTrans" cxnId="{1464CC41-89B8-4003-96C5-7211780A8A7D}">
      <dgm:prSet/>
      <dgm:spPr/>
      <dgm:t>
        <a:bodyPr/>
        <a:lstStyle/>
        <a:p>
          <a:endParaRPr lang="en-IN"/>
        </a:p>
      </dgm:t>
    </dgm:pt>
    <dgm:pt modelId="{B4B0236D-B967-4A7B-B394-E447DCC7E523}" type="sibTrans" cxnId="{1464CC41-89B8-4003-96C5-7211780A8A7D}">
      <dgm:prSet/>
      <dgm:spPr/>
      <dgm:t>
        <a:bodyPr/>
        <a:lstStyle/>
        <a:p>
          <a:endParaRPr lang="en-IN"/>
        </a:p>
      </dgm:t>
    </dgm:pt>
    <dgm:pt modelId="{A02AEB7C-BB7B-44C5-8067-1AC31B0492F0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Non synaptic </a:t>
          </a:r>
          <a:r>
            <a:rPr lang="en-US" dirty="0" err="1" smtClean="0"/>
            <a:t>mech</a:t>
          </a:r>
          <a:endParaRPr lang="en-IN" dirty="0"/>
        </a:p>
      </dgm:t>
    </dgm:pt>
    <dgm:pt modelId="{65D7D6AB-3D6D-40D3-BCC3-E4B167913FED}" type="parTrans" cxnId="{E9915D74-B5EF-4161-8224-85389840807A}">
      <dgm:prSet/>
      <dgm:spPr/>
      <dgm:t>
        <a:bodyPr/>
        <a:lstStyle/>
        <a:p>
          <a:endParaRPr lang="en-IN"/>
        </a:p>
      </dgm:t>
    </dgm:pt>
    <dgm:pt modelId="{93ECA319-B861-408A-A9C0-5443297D03EF}" type="sibTrans" cxnId="{E9915D74-B5EF-4161-8224-85389840807A}">
      <dgm:prSet/>
      <dgm:spPr/>
      <dgm:t>
        <a:bodyPr/>
        <a:lstStyle/>
        <a:p>
          <a:endParaRPr lang="en-IN"/>
        </a:p>
      </dgm:t>
    </dgm:pt>
    <dgm:pt modelId="{3BE5D0B3-4FE1-4D4B-B752-0CFD08D33AB8}" type="pres">
      <dgm:prSet presAssocID="{2E3AAB5F-2D6B-4695-A940-A62BDF2638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95C690-4E4D-4698-80A1-4302278EC1A3}" type="pres">
      <dgm:prSet presAssocID="{5CEEAD19-99A9-4A77-99E5-A12A11F9DCD6}" presName="root" presStyleCnt="0"/>
      <dgm:spPr/>
    </dgm:pt>
    <dgm:pt modelId="{F8E85D51-39D2-4D14-9609-D733DE87F4A6}" type="pres">
      <dgm:prSet presAssocID="{5CEEAD19-99A9-4A77-99E5-A12A11F9DCD6}" presName="rootComposite" presStyleCnt="0"/>
      <dgm:spPr/>
    </dgm:pt>
    <dgm:pt modelId="{43161D9D-21DD-48E0-B05F-F2BB210EFB78}" type="pres">
      <dgm:prSet presAssocID="{5CEEAD19-99A9-4A77-99E5-A12A11F9DCD6}" presName="rootText" presStyleLbl="node1" presStyleIdx="0" presStyleCnt="3" custScaleX="132193"/>
      <dgm:spPr/>
      <dgm:t>
        <a:bodyPr/>
        <a:lstStyle/>
        <a:p>
          <a:endParaRPr lang="en-IN"/>
        </a:p>
      </dgm:t>
    </dgm:pt>
    <dgm:pt modelId="{8F150A55-4A23-4786-AF31-B7A1D3B4D145}" type="pres">
      <dgm:prSet presAssocID="{5CEEAD19-99A9-4A77-99E5-A12A11F9DCD6}" presName="rootConnector" presStyleLbl="node1" presStyleIdx="0" presStyleCnt="3"/>
      <dgm:spPr/>
      <dgm:t>
        <a:bodyPr/>
        <a:lstStyle/>
        <a:p>
          <a:endParaRPr lang="en-US"/>
        </a:p>
      </dgm:t>
    </dgm:pt>
    <dgm:pt modelId="{51353771-5391-4836-A080-B8BC7A9B3426}" type="pres">
      <dgm:prSet presAssocID="{5CEEAD19-99A9-4A77-99E5-A12A11F9DCD6}" presName="childShape" presStyleCnt="0"/>
      <dgm:spPr/>
    </dgm:pt>
    <dgm:pt modelId="{29B98D42-7693-4021-98CE-D87454846A43}" type="pres">
      <dgm:prSet presAssocID="{93744B82-AC26-4468-B608-BB392B78A88D}" presName="Name13" presStyleLbl="parChTrans1D2" presStyleIdx="0" presStyleCnt="7"/>
      <dgm:spPr/>
      <dgm:t>
        <a:bodyPr/>
        <a:lstStyle/>
        <a:p>
          <a:endParaRPr lang="en-US"/>
        </a:p>
      </dgm:t>
    </dgm:pt>
    <dgm:pt modelId="{A1B9D894-011C-4C24-AFDB-B2C6A7559F6A}" type="pres">
      <dgm:prSet presAssocID="{0F9D65E9-4BD2-4151-8767-9C2D22323341}" presName="childText" presStyleLbl="bgAcc1" presStyleIdx="0" presStyleCnt="7" custScaleX="117637" custScaleY="65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9865D-F622-458A-8BFD-33A3F2B992B0}" type="pres">
      <dgm:prSet presAssocID="{213C057A-E196-4904-B767-B57525005288}" presName="Name13" presStyleLbl="parChTrans1D2" presStyleIdx="1" presStyleCnt="7"/>
      <dgm:spPr/>
      <dgm:t>
        <a:bodyPr/>
        <a:lstStyle/>
        <a:p>
          <a:endParaRPr lang="en-US"/>
        </a:p>
      </dgm:t>
    </dgm:pt>
    <dgm:pt modelId="{C77E9E6E-9FDE-481B-9973-68010A951FA8}" type="pres">
      <dgm:prSet presAssocID="{A40C6992-41FD-435F-AE53-5266ACC8FAD7}" presName="childText" presStyleLbl="bgAcc1" presStyleIdx="1" presStyleCnt="7" custScaleX="117937" custScaleY="74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DEEF8-02CF-4969-9581-A3B3C82EAC0A}" type="pres">
      <dgm:prSet presAssocID="{65D7D6AB-3D6D-40D3-BCC3-E4B167913FED}" presName="Name13" presStyleLbl="parChTrans1D2" presStyleIdx="2" presStyleCnt="7"/>
      <dgm:spPr/>
      <dgm:t>
        <a:bodyPr/>
        <a:lstStyle/>
        <a:p>
          <a:endParaRPr lang="en-US"/>
        </a:p>
      </dgm:t>
    </dgm:pt>
    <dgm:pt modelId="{184E25D8-F30D-4974-8F6F-F89E715F8CBA}" type="pres">
      <dgm:prSet presAssocID="{A02AEB7C-BB7B-44C5-8067-1AC31B0492F0}" presName="childText" presStyleLbl="bgAcc1" presStyleIdx="2" presStyleCnt="7" custScaleX="117488" custScaleY="58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E305F-2743-4737-869B-A4B211CE775C}" type="pres">
      <dgm:prSet presAssocID="{57E5BC0F-30B0-4215-BF4E-FD16A4222E9E}" presName="root" presStyleCnt="0"/>
      <dgm:spPr/>
    </dgm:pt>
    <dgm:pt modelId="{CAC640A9-D040-4320-A80C-CE4DF97CC2A2}" type="pres">
      <dgm:prSet presAssocID="{57E5BC0F-30B0-4215-BF4E-FD16A4222E9E}" presName="rootComposite" presStyleCnt="0"/>
      <dgm:spPr/>
    </dgm:pt>
    <dgm:pt modelId="{1FEE3D28-E877-43B3-873C-F416781D0625}" type="pres">
      <dgm:prSet presAssocID="{57E5BC0F-30B0-4215-BF4E-FD16A4222E9E}" presName="rootText" presStyleLbl="node1" presStyleIdx="1" presStyleCnt="3" custScaleX="127801" custScaleY="102615" custLinFactNeighborX="-10341" custLinFactNeighborY="1084"/>
      <dgm:spPr/>
      <dgm:t>
        <a:bodyPr/>
        <a:lstStyle/>
        <a:p>
          <a:endParaRPr lang="en-IN"/>
        </a:p>
      </dgm:t>
    </dgm:pt>
    <dgm:pt modelId="{2BF2CC40-2712-436A-8AB8-9620ECB022B8}" type="pres">
      <dgm:prSet presAssocID="{57E5BC0F-30B0-4215-BF4E-FD16A4222E9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56F743-E938-4A3C-B71F-B125C822AECD}" type="pres">
      <dgm:prSet presAssocID="{57E5BC0F-30B0-4215-BF4E-FD16A4222E9E}" presName="childShape" presStyleCnt="0"/>
      <dgm:spPr/>
    </dgm:pt>
    <dgm:pt modelId="{1FDDC36B-454C-4A2E-95BB-9A0FDA23AB66}" type="pres">
      <dgm:prSet presAssocID="{E45BD79C-B8AF-4DF8-B546-31BB2DF86E5E}" presName="Name13" presStyleLbl="parChTrans1D2" presStyleIdx="3" presStyleCnt="7"/>
      <dgm:spPr/>
      <dgm:t>
        <a:bodyPr/>
        <a:lstStyle/>
        <a:p>
          <a:endParaRPr lang="en-US"/>
        </a:p>
      </dgm:t>
    </dgm:pt>
    <dgm:pt modelId="{2D1E9CF9-6383-40DD-BB14-FCCE0F099A66}" type="pres">
      <dgm:prSet presAssocID="{5F355147-D52C-4181-9849-0F4372D87CBB}" presName="childText" presStyleLbl="bgAcc1" presStyleIdx="3" presStyleCnt="7" custScaleX="121678" custScaleY="55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158BA-ED8F-4D32-89C8-18AC89E8F825}" type="pres">
      <dgm:prSet presAssocID="{981290F1-4441-49ED-922E-ABEC5B9FBBC2}" presName="Name13" presStyleLbl="parChTrans1D2" presStyleIdx="4" presStyleCnt="7"/>
      <dgm:spPr/>
      <dgm:t>
        <a:bodyPr/>
        <a:lstStyle/>
        <a:p>
          <a:endParaRPr lang="en-US"/>
        </a:p>
      </dgm:t>
    </dgm:pt>
    <dgm:pt modelId="{BEF9515F-F3B5-44EC-B907-965C9E5E1F31}" type="pres">
      <dgm:prSet presAssocID="{83D16AA1-12F1-41D9-8875-809B0AC8B3D8}" presName="childText" presStyleLbl="bgAcc1" presStyleIdx="4" presStyleCnt="7" custScaleX="129092" custScaleY="53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5A250-9A4D-44B7-8732-D83E5E63140C}" type="pres">
      <dgm:prSet presAssocID="{FE396DFC-A0C9-443C-A800-3D696512D064}" presName="root" presStyleCnt="0"/>
      <dgm:spPr/>
    </dgm:pt>
    <dgm:pt modelId="{73A6BAC8-9424-4776-8679-84FDC2ED4E6E}" type="pres">
      <dgm:prSet presAssocID="{FE396DFC-A0C9-443C-A800-3D696512D064}" presName="rootComposite" presStyleCnt="0"/>
      <dgm:spPr/>
    </dgm:pt>
    <dgm:pt modelId="{D7B150BA-C8B7-48B9-9D56-A348F5B347B9}" type="pres">
      <dgm:prSet presAssocID="{FE396DFC-A0C9-443C-A800-3D696512D064}" presName="rootText" presStyleLbl="node1" presStyleIdx="2" presStyleCnt="3" custLinFactNeighborX="-10092" custLinFactNeighborY="0"/>
      <dgm:spPr/>
      <dgm:t>
        <a:bodyPr/>
        <a:lstStyle/>
        <a:p>
          <a:endParaRPr lang="en-US"/>
        </a:p>
      </dgm:t>
    </dgm:pt>
    <dgm:pt modelId="{5D7374B5-A705-4C63-AA34-7D9202BDBAA3}" type="pres">
      <dgm:prSet presAssocID="{FE396DFC-A0C9-443C-A800-3D696512D064}" presName="rootConnector" presStyleLbl="node1" presStyleIdx="2" presStyleCnt="3"/>
      <dgm:spPr/>
      <dgm:t>
        <a:bodyPr/>
        <a:lstStyle/>
        <a:p>
          <a:endParaRPr lang="en-US"/>
        </a:p>
      </dgm:t>
    </dgm:pt>
    <dgm:pt modelId="{C9A5177D-0CDC-4857-BBB0-6880D7D748B5}" type="pres">
      <dgm:prSet presAssocID="{FE396DFC-A0C9-443C-A800-3D696512D064}" presName="childShape" presStyleCnt="0"/>
      <dgm:spPr/>
    </dgm:pt>
    <dgm:pt modelId="{24CFD3E2-92A4-4009-A6D8-A973D3A18DC0}" type="pres">
      <dgm:prSet presAssocID="{1141FBDC-90C9-442B-98D7-2BA22B8CA08B}" presName="Name13" presStyleLbl="parChTrans1D2" presStyleIdx="5" presStyleCnt="7"/>
      <dgm:spPr/>
      <dgm:t>
        <a:bodyPr/>
        <a:lstStyle/>
        <a:p>
          <a:endParaRPr lang="en-US"/>
        </a:p>
      </dgm:t>
    </dgm:pt>
    <dgm:pt modelId="{83FAD113-767E-4EC6-9B51-2A0405931487}" type="pres">
      <dgm:prSet presAssocID="{6AABAEF2-F5F8-4FF6-9859-E7A280A23ACC}" presName="childText" presStyleLbl="bgAcc1" presStyleIdx="5" presStyleCnt="7" custScaleX="83797" custScaleY="87139" custLinFactNeighborX="-8375" custLinFactNeighborY="1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5D46-57DE-4DB3-BD16-F7C3A0D992FC}" type="pres">
      <dgm:prSet presAssocID="{C964F3F2-C0CA-43DF-AC10-7B5F93119804}" presName="Name13" presStyleLbl="parChTrans1D2" presStyleIdx="6" presStyleCnt="7"/>
      <dgm:spPr/>
      <dgm:t>
        <a:bodyPr/>
        <a:lstStyle/>
        <a:p>
          <a:endParaRPr lang="en-US"/>
        </a:p>
      </dgm:t>
    </dgm:pt>
    <dgm:pt modelId="{4AB06089-AC3A-4E2B-A1F6-BD21BF6F3F24}" type="pres">
      <dgm:prSet presAssocID="{8D0D854B-F109-4C5C-8164-FA7A760C96F7}" presName="childText" presStyleLbl="bgAcc1" presStyleIdx="6" presStyleCnt="7" custScaleX="83292" custScaleY="86633" custLinFactNeighborX="-7661" custLinFactNeighborY="-17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9EAF7EF-45AE-44EF-95B2-EB49AB013F71}" type="presOf" srcId="{E45BD79C-B8AF-4DF8-B546-31BB2DF86E5E}" destId="{1FDDC36B-454C-4A2E-95BB-9A0FDA23AB66}" srcOrd="0" destOrd="0" presId="urn:microsoft.com/office/officeart/2005/8/layout/hierarchy3"/>
    <dgm:cxn modelId="{82E8186E-A57A-4441-AE5D-763CBB703E4C}" type="presOf" srcId="{5CEEAD19-99A9-4A77-99E5-A12A11F9DCD6}" destId="{8F150A55-4A23-4786-AF31-B7A1D3B4D145}" srcOrd="1" destOrd="0" presId="urn:microsoft.com/office/officeart/2005/8/layout/hierarchy3"/>
    <dgm:cxn modelId="{07B774E5-00FD-4A18-A708-C903F0F8CA67}" type="presOf" srcId="{0F9D65E9-4BD2-4151-8767-9C2D22323341}" destId="{A1B9D894-011C-4C24-AFDB-B2C6A7559F6A}" srcOrd="0" destOrd="0" presId="urn:microsoft.com/office/officeart/2005/8/layout/hierarchy3"/>
    <dgm:cxn modelId="{1464CC41-89B8-4003-96C5-7211780A8A7D}" srcId="{57E5BC0F-30B0-4215-BF4E-FD16A4222E9E}" destId="{83D16AA1-12F1-41D9-8875-809B0AC8B3D8}" srcOrd="1" destOrd="0" parTransId="{981290F1-4441-49ED-922E-ABEC5B9FBBC2}" sibTransId="{B4B0236D-B967-4A7B-B394-E447DCC7E523}"/>
    <dgm:cxn modelId="{67DE2601-3923-4F54-9816-0FBED111DDE8}" srcId="{2E3AAB5F-2D6B-4695-A940-A62BDF2638A0}" destId="{57E5BC0F-30B0-4215-BF4E-FD16A4222E9E}" srcOrd="1" destOrd="0" parTransId="{D21CC18B-5598-4117-BB87-6B33EA83CC40}" sibTransId="{272A763D-D555-41BF-A70C-8F7D1E427A6B}"/>
    <dgm:cxn modelId="{56624674-9355-4C68-BB39-17C9DD7E9DD1}" type="presOf" srcId="{A02AEB7C-BB7B-44C5-8067-1AC31B0492F0}" destId="{184E25D8-F30D-4974-8F6F-F89E715F8CBA}" srcOrd="0" destOrd="0" presId="urn:microsoft.com/office/officeart/2005/8/layout/hierarchy3"/>
    <dgm:cxn modelId="{5506AA8D-187C-4BF9-8859-9815A15581CF}" srcId="{FE396DFC-A0C9-443C-A800-3D696512D064}" destId="{8D0D854B-F109-4C5C-8164-FA7A760C96F7}" srcOrd="1" destOrd="0" parTransId="{C964F3F2-C0CA-43DF-AC10-7B5F93119804}" sibTransId="{6658F0E7-907C-4C2D-B74F-D29F32F70592}"/>
    <dgm:cxn modelId="{860C08D5-699B-4F31-BB56-D84B71CEB27E}" type="presOf" srcId="{5F355147-D52C-4181-9849-0F4372D87CBB}" destId="{2D1E9CF9-6383-40DD-BB14-FCCE0F099A66}" srcOrd="0" destOrd="0" presId="urn:microsoft.com/office/officeart/2005/8/layout/hierarchy3"/>
    <dgm:cxn modelId="{91D1A725-3B43-47AC-AF25-6920C6C07B53}" type="presOf" srcId="{57E5BC0F-30B0-4215-BF4E-FD16A4222E9E}" destId="{1FEE3D28-E877-43B3-873C-F416781D0625}" srcOrd="0" destOrd="0" presId="urn:microsoft.com/office/officeart/2005/8/layout/hierarchy3"/>
    <dgm:cxn modelId="{5B0B0189-CBF2-4B56-A193-6D7B703D9385}" srcId="{2E3AAB5F-2D6B-4695-A940-A62BDF2638A0}" destId="{5CEEAD19-99A9-4A77-99E5-A12A11F9DCD6}" srcOrd="0" destOrd="0" parTransId="{15359DE7-C1DD-4F0A-B507-7890749F1F07}" sibTransId="{9607F796-704D-4227-82B1-171B171C641D}"/>
    <dgm:cxn modelId="{4ADFD338-9D27-4895-89B7-4CE746999AA0}" type="presOf" srcId="{FE396DFC-A0C9-443C-A800-3D696512D064}" destId="{5D7374B5-A705-4C63-AA34-7D9202BDBAA3}" srcOrd="1" destOrd="0" presId="urn:microsoft.com/office/officeart/2005/8/layout/hierarchy3"/>
    <dgm:cxn modelId="{70780523-FAFA-4D8C-B3D7-A0FDB03A3552}" type="presOf" srcId="{1141FBDC-90C9-442B-98D7-2BA22B8CA08B}" destId="{24CFD3E2-92A4-4009-A6D8-A973D3A18DC0}" srcOrd="0" destOrd="0" presId="urn:microsoft.com/office/officeart/2005/8/layout/hierarchy3"/>
    <dgm:cxn modelId="{A1DEF864-B5CB-4093-BF17-9991F4B46C66}" type="presOf" srcId="{2E3AAB5F-2D6B-4695-A940-A62BDF2638A0}" destId="{3BE5D0B3-4FE1-4D4B-B752-0CFD08D33AB8}" srcOrd="0" destOrd="0" presId="urn:microsoft.com/office/officeart/2005/8/layout/hierarchy3"/>
    <dgm:cxn modelId="{38391139-6E35-4D29-B09C-B4053B015EF0}" srcId="{2E3AAB5F-2D6B-4695-A940-A62BDF2638A0}" destId="{FE396DFC-A0C9-443C-A800-3D696512D064}" srcOrd="2" destOrd="0" parTransId="{0C34BBEC-326B-4B1F-AD00-DBF368668E19}" sibTransId="{6C2CFF86-516F-4E2F-B2A1-D2F5595EBBE9}"/>
    <dgm:cxn modelId="{529992B3-D619-4FFA-8B0E-19E89F5F25FE}" srcId="{FE396DFC-A0C9-443C-A800-3D696512D064}" destId="{6AABAEF2-F5F8-4FF6-9859-E7A280A23ACC}" srcOrd="0" destOrd="0" parTransId="{1141FBDC-90C9-442B-98D7-2BA22B8CA08B}" sibTransId="{749143A9-FAF7-46BB-8A83-18A963772B37}"/>
    <dgm:cxn modelId="{2593E5C3-C279-48CE-9546-465336B7E6DD}" type="presOf" srcId="{A40C6992-41FD-435F-AE53-5266ACC8FAD7}" destId="{C77E9E6E-9FDE-481B-9973-68010A951FA8}" srcOrd="0" destOrd="0" presId="urn:microsoft.com/office/officeart/2005/8/layout/hierarchy3"/>
    <dgm:cxn modelId="{AF25365C-6C92-4099-9302-E1567E1CF30C}" type="presOf" srcId="{C964F3F2-C0CA-43DF-AC10-7B5F93119804}" destId="{4A245D46-57DE-4DB3-BD16-F7C3A0D992FC}" srcOrd="0" destOrd="0" presId="urn:microsoft.com/office/officeart/2005/8/layout/hierarchy3"/>
    <dgm:cxn modelId="{AC7F6974-775F-4D75-B760-A5140BB7E562}" type="presOf" srcId="{83D16AA1-12F1-41D9-8875-809B0AC8B3D8}" destId="{BEF9515F-F3B5-44EC-B907-965C9E5E1F31}" srcOrd="0" destOrd="0" presId="urn:microsoft.com/office/officeart/2005/8/layout/hierarchy3"/>
    <dgm:cxn modelId="{6AAF8072-BA5A-4F89-92CA-27D862D9DDEB}" srcId="{57E5BC0F-30B0-4215-BF4E-FD16A4222E9E}" destId="{5F355147-D52C-4181-9849-0F4372D87CBB}" srcOrd="0" destOrd="0" parTransId="{E45BD79C-B8AF-4DF8-B546-31BB2DF86E5E}" sibTransId="{8C42D7D3-5BB7-4184-B1E2-8E42C18782A6}"/>
    <dgm:cxn modelId="{FE9140C2-6885-4C32-8F17-0755DCE3386B}" type="presOf" srcId="{6AABAEF2-F5F8-4FF6-9859-E7A280A23ACC}" destId="{83FAD113-767E-4EC6-9B51-2A0405931487}" srcOrd="0" destOrd="0" presId="urn:microsoft.com/office/officeart/2005/8/layout/hierarchy3"/>
    <dgm:cxn modelId="{ABC1B9F1-7A4A-40EB-9193-628A1C5185E3}" srcId="{5CEEAD19-99A9-4A77-99E5-A12A11F9DCD6}" destId="{A40C6992-41FD-435F-AE53-5266ACC8FAD7}" srcOrd="1" destOrd="0" parTransId="{213C057A-E196-4904-B767-B57525005288}" sibTransId="{1A1C5A49-59CD-4C0D-8716-7F3CFD54A400}"/>
    <dgm:cxn modelId="{1694CBCE-A40C-4F11-8DC8-EE2EE6EB45D0}" srcId="{5CEEAD19-99A9-4A77-99E5-A12A11F9DCD6}" destId="{0F9D65E9-4BD2-4151-8767-9C2D22323341}" srcOrd="0" destOrd="0" parTransId="{93744B82-AC26-4468-B608-BB392B78A88D}" sibTransId="{16EE6D98-23A1-4430-9364-39ABFE48B381}"/>
    <dgm:cxn modelId="{3880A8A5-E255-4982-AD57-CFF593C6A20D}" type="presOf" srcId="{8D0D854B-F109-4C5C-8164-FA7A760C96F7}" destId="{4AB06089-AC3A-4E2B-A1F6-BD21BF6F3F24}" srcOrd="0" destOrd="0" presId="urn:microsoft.com/office/officeart/2005/8/layout/hierarchy3"/>
    <dgm:cxn modelId="{E9915D74-B5EF-4161-8224-85389840807A}" srcId="{5CEEAD19-99A9-4A77-99E5-A12A11F9DCD6}" destId="{A02AEB7C-BB7B-44C5-8067-1AC31B0492F0}" srcOrd="2" destOrd="0" parTransId="{65D7D6AB-3D6D-40D3-BCC3-E4B167913FED}" sibTransId="{93ECA319-B861-408A-A9C0-5443297D03EF}"/>
    <dgm:cxn modelId="{E03507FA-672D-4BDB-ABE1-AAF98FF868DA}" type="presOf" srcId="{5CEEAD19-99A9-4A77-99E5-A12A11F9DCD6}" destId="{43161D9D-21DD-48E0-B05F-F2BB210EFB78}" srcOrd="0" destOrd="0" presId="urn:microsoft.com/office/officeart/2005/8/layout/hierarchy3"/>
    <dgm:cxn modelId="{5C3D621D-9F83-4D28-8A59-0BD71199B319}" type="presOf" srcId="{57E5BC0F-30B0-4215-BF4E-FD16A4222E9E}" destId="{2BF2CC40-2712-436A-8AB8-9620ECB022B8}" srcOrd="1" destOrd="0" presId="urn:microsoft.com/office/officeart/2005/8/layout/hierarchy3"/>
    <dgm:cxn modelId="{E6D9349B-98CC-4426-B8A3-6D85C85831DE}" type="presOf" srcId="{93744B82-AC26-4468-B608-BB392B78A88D}" destId="{29B98D42-7693-4021-98CE-D87454846A43}" srcOrd="0" destOrd="0" presId="urn:microsoft.com/office/officeart/2005/8/layout/hierarchy3"/>
    <dgm:cxn modelId="{441EF11C-9A3F-4CC8-814C-00F75B917E6A}" type="presOf" srcId="{FE396DFC-A0C9-443C-A800-3D696512D064}" destId="{D7B150BA-C8B7-48B9-9D56-A348F5B347B9}" srcOrd="0" destOrd="0" presId="urn:microsoft.com/office/officeart/2005/8/layout/hierarchy3"/>
    <dgm:cxn modelId="{090F421E-2065-4E7A-828A-4E95A79FDFAB}" type="presOf" srcId="{213C057A-E196-4904-B767-B57525005288}" destId="{63B9865D-F622-458A-8BFD-33A3F2B992B0}" srcOrd="0" destOrd="0" presId="urn:microsoft.com/office/officeart/2005/8/layout/hierarchy3"/>
    <dgm:cxn modelId="{EBC4EAC8-916C-450B-A5B5-0E1AB76ECBF4}" type="presOf" srcId="{65D7D6AB-3D6D-40D3-BCC3-E4B167913FED}" destId="{6F2DEEF8-02CF-4969-9581-A3B3C82EAC0A}" srcOrd="0" destOrd="0" presId="urn:microsoft.com/office/officeart/2005/8/layout/hierarchy3"/>
    <dgm:cxn modelId="{658BEE3A-6399-49CC-9E1C-669C56CFE699}" type="presOf" srcId="{981290F1-4441-49ED-922E-ABEC5B9FBBC2}" destId="{86C158BA-ED8F-4D32-89C8-18AC89E8F825}" srcOrd="0" destOrd="0" presId="urn:microsoft.com/office/officeart/2005/8/layout/hierarchy3"/>
    <dgm:cxn modelId="{ED828944-CA22-4251-9D24-513F81920DD1}" type="presParOf" srcId="{3BE5D0B3-4FE1-4D4B-B752-0CFD08D33AB8}" destId="{6095C690-4E4D-4698-80A1-4302278EC1A3}" srcOrd="0" destOrd="0" presId="urn:microsoft.com/office/officeart/2005/8/layout/hierarchy3"/>
    <dgm:cxn modelId="{6EF94ADE-E266-48DA-9A74-C50FD1E0FBB5}" type="presParOf" srcId="{6095C690-4E4D-4698-80A1-4302278EC1A3}" destId="{F8E85D51-39D2-4D14-9609-D733DE87F4A6}" srcOrd="0" destOrd="0" presId="urn:microsoft.com/office/officeart/2005/8/layout/hierarchy3"/>
    <dgm:cxn modelId="{0A066A73-B665-4D3C-824D-01B8894F83A5}" type="presParOf" srcId="{F8E85D51-39D2-4D14-9609-D733DE87F4A6}" destId="{43161D9D-21DD-48E0-B05F-F2BB210EFB78}" srcOrd="0" destOrd="0" presId="urn:microsoft.com/office/officeart/2005/8/layout/hierarchy3"/>
    <dgm:cxn modelId="{8D7D7EA2-2468-46BA-A323-47C1426274F7}" type="presParOf" srcId="{F8E85D51-39D2-4D14-9609-D733DE87F4A6}" destId="{8F150A55-4A23-4786-AF31-B7A1D3B4D145}" srcOrd="1" destOrd="0" presId="urn:microsoft.com/office/officeart/2005/8/layout/hierarchy3"/>
    <dgm:cxn modelId="{C636E041-42B1-4DA4-96F7-AA19CF80AE9C}" type="presParOf" srcId="{6095C690-4E4D-4698-80A1-4302278EC1A3}" destId="{51353771-5391-4836-A080-B8BC7A9B3426}" srcOrd="1" destOrd="0" presId="urn:microsoft.com/office/officeart/2005/8/layout/hierarchy3"/>
    <dgm:cxn modelId="{818C49D9-C5BF-4C52-88AA-93FD0D600552}" type="presParOf" srcId="{51353771-5391-4836-A080-B8BC7A9B3426}" destId="{29B98D42-7693-4021-98CE-D87454846A43}" srcOrd="0" destOrd="0" presId="urn:microsoft.com/office/officeart/2005/8/layout/hierarchy3"/>
    <dgm:cxn modelId="{24569202-04D2-47D8-86ED-59378D10B2DC}" type="presParOf" srcId="{51353771-5391-4836-A080-B8BC7A9B3426}" destId="{A1B9D894-011C-4C24-AFDB-B2C6A7559F6A}" srcOrd="1" destOrd="0" presId="urn:microsoft.com/office/officeart/2005/8/layout/hierarchy3"/>
    <dgm:cxn modelId="{8F86CC97-43D0-46AB-B8B6-2323F1B8E6BD}" type="presParOf" srcId="{51353771-5391-4836-A080-B8BC7A9B3426}" destId="{63B9865D-F622-458A-8BFD-33A3F2B992B0}" srcOrd="2" destOrd="0" presId="urn:microsoft.com/office/officeart/2005/8/layout/hierarchy3"/>
    <dgm:cxn modelId="{F2E44AAE-3FD6-4A06-84A5-3DE2E2CC4FDA}" type="presParOf" srcId="{51353771-5391-4836-A080-B8BC7A9B3426}" destId="{C77E9E6E-9FDE-481B-9973-68010A951FA8}" srcOrd="3" destOrd="0" presId="urn:microsoft.com/office/officeart/2005/8/layout/hierarchy3"/>
    <dgm:cxn modelId="{16B1B8D2-F91A-4FF6-B128-45D84102264B}" type="presParOf" srcId="{51353771-5391-4836-A080-B8BC7A9B3426}" destId="{6F2DEEF8-02CF-4969-9581-A3B3C82EAC0A}" srcOrd="4" destOrd="0" presId="urn:microsoft.com/office/officeart/2005/8/layout/hierarchy3"/>
    <dgm:cxn modelId="{18135316-7ADE-4A8C-99E1-BDC0FD4BFFEC}" type="presParOf" srcId="{51353771-5391-4836-A080-B8BC7A9B3426}" destId="{184E25D8-F30D-4974-8F6F-F89E715F8CBA}" srcOrd="5" destOrd="0" presId="urn:microsoft.com/office/officeart/2005/8/layout/hierarchy3"/>
    <dgm:cxn modelId="{F7390F9E-B5C7-4CCA-B5AB-A920E4CCE2C0}" type="presParOf" srcId="{3BE5D0B3-4FE1-4D4B-B752-0CFD08D33AB8}" destId="{90DE305F-2743-4737-869B-A4B211CE775C}" srcOrd="1" destOrd="0" presId="urn:microsoft.com/office/officeart/2005/8/layout/hierarchy3"/>
    <dgm:cxn modelId="{3C8CCC70-5F7E-497A-8F94-FFEC7FB7B555}" type="presParOf" srcId="{90DE305F-2743-4737-869B-A4B211CE775C}" destId="{CAC640A9-D040-4320-A80C-CE4DF97CC2A2}" srcOrd="0" destOrd="0" presId="urn:microsoft.com/office/officeart/2005/8/layout/hierarchy3"/>
    <dgm:cxn modelId="{737183F5-0ED3-434D-811A-F5C0CE55A6DE}" type="presParOf" srcId="{CAC640A9-D040-4320-A80C-CE4DF97CC2A2}" destId="{1FEE3D28-E877-43B3-873C-F416781D0625}" srcOrd="0" destOrd="0" presId="urn:microsoft.com/office/officeart/2005/8/layout/hierarchy3"/>
    <dgm:cxn modelId="{75F8D59B-30E8-48CD-A519-CB7124800416}" type="presParOf" srcId="{CAC640A9-D040-4320-A80C-CE4DF97CC2A2}" destId="{2BF2CC40-2712-436A-8AB8-9620ECB022B8}" srcOrd="1" destOrd="0" presId="urn:microsoft.com/office/officeart/2005/8/layout/hierarchy3"/>
    <dgm:cxn modelId="{A3FD5114-9AF2-4305-9F52-2F034F902F12}" type="presParOf" srcId="{90DE305F-2743-4737-869B-A4B211CE775C}" destId="{2C56F743-E938-4A3C-B71F-B125C822AECD}" srcOrd="1" destOrd="0" presId="urn:microsoft.com/office/officeart/2005/8/layout/hierarchy3"/>
    <dgm:cxn modelId="{3FCA1055-C1BA-40D6-B522-E72A7D45A5B2}" type="presParOf" srcId="{2C56F743-E938-4A3C-B71F-B125C822AECD}" destId="{1FDDC36B-454C-4A2E-95BB-9A0FDA23AB66}" srcOrd="0" destOrd="0" presId="urn:microsoft.com/office/officeart/2005/8/layout/hierarchy3"/>
    <dgm:cxn modelId="{33D00971-12DB-4C2C-87C6-BBA613CAF4EC}" type="presParOf" srcId="{2C56F743-E938-4A3C-B71F-B125C822AECD}" destId="{2D1E9CF9-6383-40DD-BB14-FCCE0F099A66}" srcOrd="1" destOrd="0" presId="urn:microsoft.com/office/officeart/2005/8/layout/hierarchy3"/>
    <dgm:cxn modelId="{B0ED4FA8-003F-45E6-B4E8-753F0B403EF4}" type="presParOf" srcId="{2C56F743-E938-4A3C-B71F-B125C822AECD}" destId="{86C158BA-ED8F-4D32-89C8-18AC89E8F825}" srcOrd="2" destOrd="0" presId="urn:microsoft.com/office/officeart/2005/8/layout/hierarchy3"/>
    <dgm:cxn modelId="{C3D0F045-2A9B-4444-B9C6-6E16A413D35C}" type="presParOf" srcId="{2C56F743-E938-4A3C-B71F-B125C822AECD}" destId="{BEF9515F-F3B5-44EC-B907-965C9E5E1F31}" srcOrd="3" destOrd="0" presId="urn:microsoft.com/office/officeart/2005/8/layout/hierarchy3"/>
    <dgm:cxn modelId="{6B6EFF69-F4CA-4666-A12F-24FF379FD0C3}" type="presParOf" srcId="{3BE5D0B3-4FE1-4D4B-B752-0CFD08D33AB8}" destId="{3D35A250-9A4D-44B7-8732-D83E5E63140C}" srcOrd="2" destOrd="0" presId="urn:microsoft.com/office/officeart/2005/8/layout/hierarchy3"/>
    <dgm:cxn modelId="{AF848BD0-03F8-4337-A4FF-3A8A9DC31390}" type="presParOf" srcId="{3D35A250-9A4D-44B7-8732-D83E5E63140C}" destId="{73A6BAC8-9424-4776-8679-84FDC2ED4E6E}" srcOrd="0" destOrd="0" presId="urn:microsoft.com/office/officeart/2005/8/layout/hierarchy3"/>
    <dgm:cxn modelId="{D7038BDD-78EA-43B4-9473-0CA2D02CE70B}" type="presParOf" srcId="{73A6BAC8-9424-4776-8679-84FDC2ED4E6E}" destId="{D7B150BA-C8B7-48B9-9D56-A348F5B347B9}" srcOrd="0" destOrd="0" presId="urn:microsoft.com/office/officeart/2005/8/layout/hierarchy3"/>
    <dgm:cxn modelId="{7EFDF66D-312B-4018-A40C-A52C84C9841E}" type="presParOf" srcId="{73A6BAC8-9424-4776-8679-84FDC2ED4E6E}" destId="{5D7374B5-A705-4C63-AA34-7D9202BDBAA3}" srcOrd="1" destOrd="0" presId="urn:microsoft.com/office/officeart/2005/8/layout/hierarchy3"/>
    <dgm:cxn modelId="{55BE213F-30AA-4410-86BA-4F32FEE40040}" type="presParOf" srcId="{3D35A250-9A4D-44B7-8732-D83E5E63140C}" destId="{C9A5177D-0CDC-4857-BBB0-6880D7D748B5}" srcOrd="1" destOrd="0" presId="urn:microsoft.com/office/officeart/2005/8/layout/hierarchy3"/>
    <dgm:cxn modelId="{AA9BC763-110D-43D3-B999-39BC625BADF3}" type="presParOf" srcId="{C9A5177D-0CDC-4857-BBB0-6880D7D748B5}" destId="{24CFD3E2-92A4-4009-A6D8-A973D3A18DC0}" srcOrd="0" destOrd="0" presId="urn:microsoft.com/office/officeart/2005/8/layout/hierarchy3"/>
    <dgm:cxn modelId="{72127366-CDFC-4FBC-839B-461063E43101}" type="presParOf" srcId="{C9A5177D-0CDC-4857-BBB0-6880D7D748B5}" destId="{83FAD113-767E-4EC6-9B51-2A0405931487}" srcOrd="1" destOrd="0" presId="urn:microsoft.com/office/officeart/2005/8/layout/hierarchy3"/>
    <dgm:cxn modelId="{E70C27AB-1B35-4733-8B71-22F033B42FDE}" type="presParOf" srcId="{C9A5177D-0CDC-4857-BBB0-6880D7D748B5}" destId="{4A245D46-57DE-4DB3-BD16-F7C3A0D992FC}" srcOrd="2" destOrd="0" presId="urn:microsoft.com/office/officeart/2005/8/layout/hierarchy3"/>
    <dgm:cxn modelId="{99430622-5A97-4F15-A657-85072CAE4867}" type="presParOf" srcId="{C9A5177D-0CDC-4857-BBB0-6880D7D748B5}" destId="{4AB06089-AC3A-4E2B-A1F6-BD21BF6F3F24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787DA-66FC-4E2B-BBCA-1CB8B0B74292}">
      <dsp:nvSpPr>
        <dsp:cNvPr id="0" name=""/>
        <dsp:cNvSpPr/>
      </dsp:nvSpPr>
      <dsp:spPr>
        <a:xfrm>
          <a:off x="442390" y="180198"/>
          <a:ext cx="5698899" cy="712499"/>
        </a:xfrm>
        <a:prstGeom prst="roundRect">
          <a:avLst>
            <a:gd name="adj" fmla="val 1000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Brain damaging insult </a:t>
          </a:r>
          <a:r>
            <a:rPr lang="en-US" sz="1600" b="0" kern="1200" dirty="0" smtClean="0"/>
            <a:t>(</a:t>
          </a:r>
          <a:r>
            <a:rPr lang="en-US" sz="1600" b="0" kern="1200" dirty="0" err="1" smtClean="0"/>
            <a:t>eg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stroke,TBI</a:t>
          </a:r>
          <a:r>
            <a:rPr lang="en-US" sz="1600" b="0" kern="1200" dirty="0" smtClean="0"/>
            <a:t>)</a:t>
          </a:r>
          <a:endParaRPr lang="en-IN" sz="2400" b="0" kern="1200" dirty="0"/>
        </a:p>
      </dsp:txBody>
      <dsp:txXfrm>
        <a:off x="463258" y="201066"/>
        <a:ext cx="4630939" cy="670763"/>
      </dsp:txXfrm>
    </dsp:sp>
    <dsp:sp modelId="{555333A5-0F9D-4ADE-A40B-634D8059BDC4}">
      <dsp:nvSpPr>
        <dsp:cNvPr id="0" name=""/>
        <dsp:cNvSpPr/>
      </dsp:nvSpPr>
      <dsp:spPr>
        <a:xfrm>
          <a:off x="1122682" y="1491999"/>
          <a:ext cx="5441082" cy="624833"/>
        </a:xfrm>
        <a:prstGeom prst="roundRect">
          <a:avLst>
            <a:gd name="adj" fmla="val 1000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Molecular &amp; cellular alterations</a:t>
          </a:r>
          <a:endParaRPr lang="en-IN" sz="2400" kern="1200" dirty="0"/>
        </a:p>
      </dsp:txBody>
      <dsp:txXfrm>
        <a:off x="1140983" y="1510300"/>
        <a:ext cx="4372438" cy="588231"/>
      </dsp:txXfrm>
    </dsp:sp>
    <dsp:sp modelId="{A01214FC-5AB1-4D05-A00D-C60484ECA8F4}">
      <dsp:nvSpPr>
        <dsp:cNvPr id="0" name=""/>
        <dsp:cNvSpPr/>
      </dsp:nvSpPr>
      <dsp:spPr>
        <a:xfrm>
          <a:off x="1665835" y="2731793"/>
          <a:ext cx="5441082" cy="681181"/>
        </a:xfrm>
        <a:prstGeom prst="roundRect">
          <a:avLst>
            <a:gd name="adj" fmla="val 1000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Hyperexcitability</a:t>
          </a:r>
          <a:endParaRPr lang="en-IN" sz="2500" kern="1200" dirty="0"/>
        </a:p>
      </dsp:txBody>
      <dsp:txXfrm>
        <a:off x="1685786" y="2751744"/>
        <a:ext cx="4375939" cy="641279"/>
      </dsp:txXfrm>
    </dsp:sp>
    <dsp:sp modelId="{C5CDC219-F092-43CC-9C50-A870459D77DA}">
      <dsp:nvSpPr>
        <dsp:cNvPr id="0" name=""/>
        <dsp:cNvSpPr/>
      </dsp:nvSpPr>
      <dsp:spPr>
        <a:xfrm>
          <a:off x="1954562" y="4043588"/>
          <a:ext cx="5966394" cy="593526"/>
        </a:xfrm>
        <a:prstGeom prst="roundRect">
          <a:avLst>
            <a:gd name="adj" fmla="val 1000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Recurrent spontaneous seizures</a:t>
          </a:r>
          <a:endParaRPr lang="en-IN" sz="2500" kern="1200" dirty="0"/>
        </a:p>
      </dsp:txBody>
      <dsp:txXfrm>
        <a:off x="1971946" y="4060972"/>
        <a:ext cx="4799944" cy="558758"/>
      </dsp:txXfrm>
    </dsp:sp>
    <dsp:sp modelId="{2FD2B53C-7339-4951-99E9-42A849A82A8C}">
      <dsp:nvSpPr>
        <dsp:cNvPr id="0" name=""/>
        <dsp:cNvSpPr/>
      </dsp:nvSpPr>
      <dsp:spPr>
        <a:xfrm>
          <a:off x="5886297" y="821740"/>
          <a:ext cx="697382" cy="697382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/>
        </a:p>
      </dsp:txBody>
      <dsp:txXfrm>
        <a:off x="6043208" y="821740"/>
        <a:ext cx="383560" cy="524780"/>
      </dsp:txXfrm>
    </dsp:sp>
    <dsp:sp modelId="{F8D5709B-6C47-4EB3-8EC2-9C8FDA874EAF}">
      <dsp:nvSpPr>
        <dsp:cNvPr id="0" name=""/>
        <dsp:cNvSpPr/>
      </dsp:nvSpPr>
      <dsp:spPr>
        <a:xfrm>
          <a:off x="6437680" y="2089708"/>
          <a:ext cx="697382" cy="697382"/>
        </a:xfrm>
        <a:prstGeom prst="downArrow">
          <a:avLst>
            <a:gd name="adj1" fmla="val 55000"/>
            <a:gd name="adj2" fmla="val 45000"/>
          </a:avLst>
        </a:prstGeom>
        <a:solidFill>
          <a:srgbClr val="FFC000"/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/>
        </a:p>
      </dsp:txBody>
      <dsp:txXfrm>
        <a:off x="6594591" y="2089708"/>
        <a:ext cx="383560" cy="524780"/>
      </dsp:txXfrm>
    </dsp:sp>
    <dsp:sp modelId="{23932A08-D116-4EC4-A460-E215D59EC6F7}">
      <dsp:nvSpPr>
        <dsp:cNvPr id="0" name=""/>
        <dsp:cNvSpPr/>
      </dsp:nvSpPr>
      <dsp:spPr>
        <a:xfrm>
          <a:off x="6980834" y="3357676"/>
          <a:ext cx="697382" cy="697382"/>
        </a:xfrm>
        <a:prstGeom prst="downArrow">
          <a:avLst>
            <a:gd name="adj1" fmla="val 55000"/>
            <a:gd name="adj2" fmla="val 4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/>
        </a:p>
      </dsp:txBody>
      <dsp:txXfrm>
        <a:off x="7137745" y="3357676"/>
        <a:ext cx="383560" cy="524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1D9D-21DD-48E0-B05F-F2BB210EFB78}">
      <dsp:nvSpPr>
        <dsp:cNvPr id="0" name=""/>
        <dsp:cNvSpPr/>
      </dsp:nvSpPr>
      <dsp:spPr>
        <a:xfrm>
          <a:off x="167" y="348712"/>
          <a:ext cx="2762750" cy="10449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Hyperexcitability</a:t>
          </a:r>
          <a:r>
            <a:rPr lang="en-U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a mass of neurons</a:t>
          </a:r>
          <a:endParaRPr lang="en-IN" sz="1800" kern="1200" dirty="0"/>
        </a:p>
      </dsp:txBody>
      <dsp:txXfrm>
        <a:off x="30773" y="379318"/>
        <a:ext cx="2701538" cy="983756"/>
      </dsp:txXfrm>
    </dsp:sp>
    <dsp:sp modelId="{29B98D42-7693-4021-98CE-D87454846A43}">
      <dsp:nvSpPr>
        <dsp:cNvPr id="0" name=""/>
        <dsp:cNvSpPr/>
      </dsp:nvSpPr>
      <dsp:spPr>
        <a:xfrm>
          <a:off x="276442" y="1393680"/>
          <a:ext cx="276275" cy="60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944"/>
              </a:lnTo>
              <a:lnTo>
                <a:pt x="276275" y="603944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9D894-011C-4C24-AFDB-B2C6A7559F6A}">
      <dsp:nvSpPr>
        <dsp:cNvPr id="0" name=""/>
        <dsp:cNvSpPr/>
      </dsp:nvSpPr>
      <dsp:spPr>
        <a:xfrm>
          <a:off x="552717" y="1654922"/>
          <a:ext cx="1966831" cy="6854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Ion channels</a:t>
          </a:r>
          <a:endParaRPr lang="en-IN" sz="2000" kern="1200" dirty="0"/>
        </a:p>
      </dsp:txBody>
      <dsp:txXfrm>
        <a:off x="572792" y="1674997"/>
        <a:ext cx="1926681" cy="645255"/>
      </dsp:txXfrm>
    </dsp:sp>
    <dsp:sp modelId="{63B9865D-F622-458A-8BFD-33A3F2B992B0}">
      <dsp:nvSpPr>
        <dsp:cNvPr id="0" name=""/>
        <dsp:cNvSpPr/>
      </dsp:nvSpPr>
      <dsp:spPr>
        <a:xfrm>
          <a:off x="276442" y="1393680"/>
          <a:ext cx="276275" cy="159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60"/>
              </a:lnTo>
              <a:lnTo>
                <a:pt x="276275" y="159866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E9E6E-9FDE-481B-9973-68010A951FA8}">
      <dsp:nvSpPr>
        <dsp:cNvPr id="0" name=""/>
        <dsp:cNvSpPr/>
      </dsp:nvSpPr>
      <dsp:spPr>
        <a:xfrm>
          <a:off x="552717" y="2601570"/>
          <a:ext cx="1971847" cy="781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Receptors/NTs</a:t>
          </a:r>
          <a:endParaRPr lang="en-IN" sz="2000" kern="1200" dirty="0"/>
        </a:p>
      </dsp:txBody>
      <dsp:txXfrm>
        <a:off x="575608" y="2624461"/>
        <a:ext cx="1926065" cy="735760"/>
      </dsp:txXfrm>
    </dsp:sp>
    <dsp:sp modelId="{6F2DEEF8-02CF-4969-9581-A3B3C82EAC0A}">
      <dsp:nvSpPr>
        <dsp:cNvPr id="0" name=""/>
        <dsp:cNvSpPr/>
      </dsp:nvSpPr>
      <dsp:spPr>
        <a:xfrm>
          <a:off x="276442" y="1393680"/>
          <a:ext cx="276275" cy="255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396"/>
              </a:lnTo>
              <a:lnTo>
                <a:pt x="276275" y="255839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E25D8-F30D-4974-8F6F-F89E715F8CBA}">
      <dsp:nvSpPr>
        <dsp:cNvPr id="0" name=""/>
        <dsp:cNvSpPr/>
      </dsp:nvSpPr>
      <dsp:spPr>
        <a:xfrm>
          <a:off x="552717" y="3644355"/>
          <a:ext cx="1964340" cy="6154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 synaptic </a:t>
          </a:r>
          <a:r>
            <a:rPr lang="en-US" sz="2000" kern="1200" dirty="0" err="1" smtClean="0"/>
            <a:t>mech</a:t>
          </a:r>
          <a:endParaRPr lang="en-IN" sz="2000" kern="1200" dirty="0"/>
        </a:p>
      </dsp:txBody>
      <dsp:txXfrm>
        <a:off x="570743" y="3662381"/>
        <a:ext cx="1928288" cy="579392"/>
      </dsp:txXfrm>
    </dsp:sp>
    <dsp:sp modelId="{1FEE3D28-E877-43B3-873C-F416781D0625}">
      <dsp:nvSpPr>
        <dsp:cNvPr id="0" name=""/>
        <dsp:cNvSpPr/>
      </dsp:nvSpPr>
      <dsp:spPr>
        <a:xfrm>
          <a:off x="3069281" y="360039"/>
          <a:ext cx="2670960" cy="1072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Hypersynchrony</a:t>
          </a:r>
          <a:endParaRPr lang="en-IN" sz="2700" kern="1200" dirty="0"/>
        </a:p>
      </dsp:txBody>
      <dsp:txXfrm>
        <a:off x="3100687" y="391445"/>
        <a:ext cx="2608148" cy="1009482"/>
      </dsp:txXfrm>
    </dsp:sp>
    <dsp:sp modelId="{1FDDC36B-454C-4A2E-95BB-9A0FDA23AB66}">
      <dsp:nvSpPr>
        <dsp:cNvPr id="0" name=""/>
        <dsp:cNvSpPr/>
      </dsp:nvSpPr>
      <dsp:spPr>
        <a:xfrm>
          <a:off x="3336378" y="1432334"/>
          <a:ext cx="483216" cy="539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95"/>
              </a:lnTo>
              <a:lnTo>
                <a:pt x="483216" y="539595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E9CF9-6383-40DD-BB14-FCCE0F099A66}">
      <dsp:nvSpPr>
        <dsp:cNvPr id="0" name=""/>
        <dsp:cNvSpPr/>
      </dsp:nvSpPr>
      <dsp:spPr>
        <a:xfrm>
          <a:off x="3819594" y="1682248"/>
          <a:ext cx="2034395" cy="57936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Gap junctions</a:t>
          </a:r>
          <a:endParaRPr lang="en-IN" sz="2000" kern="1200" dirty="0"/>
        </a:p>
      </dsp:txBody>
      <dsp:txXfrm>
        <a:off x="3836563" y="1699217"/>
        <a:ext cx="2000457" cy="545423"/>
      </dsp:txXfrm>
    </dsp:sp>
    <dsp:sp modelId="{86C158BA-ED8F-4D32-89C8-18AC89E8F825}">
      <dsp:nvSpPr>
        <dsp:cNvPr id="0" name=""/>
        <dsp:cNvSpPr/>
      </dsp:nvSpPr>
      <dsp:spPr>
        <a:xfrm>
          <a:off x="3336378" y="1432334"/>
          <a:ext cx="483216" cy="1368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626"/>
              </a:lnTo>
              <a:lnTo>
                <a:pt x="483216" y="136862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9515F-F3B5-44EC-B907-965C9E5E1F31}">
      <dsp:nvSpPr>
        <dsp:cNvPr id="0" name=""/>
        <dsp:cNvSpPr/>
      </dsp:nvSpPr>
      <dsp:spPr>
        <a:xfrm>
          <a:off x="3819594" y="2522852"/>
          <a:ext cx="2158353" cy="5562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Ephaptic</a:t>
          </a:r>
          <a:r>
            <a:rPr lang="en-US" sz="2000" kern="1200" dirty="0" smtClean="0"/>
            <a:t> Trans</a:t>
          </a:r>
          <a:endParaRPr lang="en-IN" sz="2000" kern="1200" dirty="0"/>
        </a:p>
      </dsp:txBody>
      <dsp:txXfrm>
        <a:off x="3835885" y="2539143"/>
        <a:ext cx="2125771" cy="523633"/>
      </dsp:txXfrm>
    </dsp:sp>
    <dsp:sp modelId="{D7B150BA-C8B7-48B9-9D56-A348F5B347B9}">
      <dsp:nvSpPr>
        <dsp:cNvPr id="0" name=""/>
        <dsp:cNvSpPr/>
      </dsp:nvSpPr>
      <dsp:spPr>
        <a:xfrm>
          <a:off x="6267930" y="348712"/>
          <a:ext cx="2089937" cy="10449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Propagation</a:t>
          </a:r>
          <a:endParaRPr lang="en-IN" sz="2700" kern="1200" dirty="0"/>
        </a:p>
      </dsp:txBody>
      <dsp:txXfrm>
        <a:off x="6298536" y="379318"/>
        <a:ext cx="2028725" cy="983756"/>
      </dsp:txXfrm>
    </dsp:sp>
    <dsp:sp modelId="{24CFD3E2-92A4-4009-A6D8-A973D3A18DC0}">
      <dsp:nvSpPr>
        <dsp:cNvPr id="0" name=""/>
        <dsp:cNvSpPr/>
      </dsp:nvSpPr>
      <dsp:spPr>
        <a:xfrm>
          <a:off x="6476924" y="1393680"/>
          <a:ext cx="279884" cy="737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293"/>
              </a:lnTo>
              <a:lnTo>
                <a:pt x="279884" y="737293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AD113-767E-4EC6-9B51-2A0405931487}">
      <dsp:nvSpPr>
        <dsp:cNvPr id="0" name=""/>
        <dsp:cNvSpPr/>
      </dsp:nvSpPr>
      <dsp:spPr>
        <a:xfrm>
          <a:off x="6756809" y="1675686"/>
          <a:ext cx="1401043" cy="910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Normal pathways</a:t>
          </a:r>
          <a:endParaRPr lang="en-IN" sz="2000" kern="1200" dirty="0"/>
        </a:p>
      </dsp:txBody>
      <dsp:txXfrm>
        <a:off x="6783479" y="1702356"/>
        <a:ext cx="1347703" cy="857235"/>
      </dsp:txXfrm>
    </dsp:sp>
    <dsp:sp modelId="{4A245D46-57DE-4DB3-BD16-F7C3A0D992FC}">
      <dsp:nvSpPr>
        <dsp:cNvPr id="0" name=""/>
        <dsp:cNvSpPr/>
      </dsp:nvSpPr>
      <dsp:spPr>
        <a:xfrm>
          <a:off x="6476924" y="1393680"/>
          <a:ext cx="291822" cy="186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280"/>
              </a:lnTo>
              <a:lnTo>
                <a:pt x="291822" y="186728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06089-AC3A-4E2B-A1F6-BD21BF6F3F24}">
      <dsp:nvSpPr>
        <dsp:cNvPr id="0" name=""/>
        <dsp:cNvSpPr/>
      </dsp:nvSpPr>
      <dsp:spPr>
        <a:xfrm>
          <a:off x="6768746" y="2808317"/>
          <a:ext cx="1392600" cy="9052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Abnormal pathways</a:t>
          </a:r>
          <a:endParaRPr lang="en-IN" sz="2000" kern="1200" dirty="0"/>
        </a:p>
      </dsp:txBody>
      <dsp:txXfrm>
        <a:off x="6795261" y="2834832"/>
        <a:ext cx="1339570" cy="852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1D9D-21DD-48E0-B05F-F2BB210EFB78}">
      <dsp:nvSpPr>
        <dsp:cNvPr id="0" name=""/>
        <dsp:cNvSpPr/>
      </dsp:nvSpPr>
      <dsp:spPr>
        <a:xfrm>
          <a:off x="167" y="348712"/>
          <a:ext cx="2762750" cy="10449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Hyperexcitability</a:t>
          </a:r>
          <a:r>
            <a:rPr lang="en-U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a mass of neurons</a:t>
          </a:r>
          <a:endParaRPr lang="en-IN" sz="1800" kern="1200" dirty="0"/>
        </a:p>
      </dsp:txBody>
      <dsp:txXfrm>
        <a:off x="30773" y="379318"/>
        <a:ext cx="2701538" cy="983756"/>
      </dsp:txXfrm>
    </dsp:sp>
    <dsp:sp modelId="{29B98D42-7693-4021-98CE-D87454846A43}">
      <dsp:nvSpPr>
        <dsp:cNvPr id="0" name=""/>
        <dsp:cNvSpPr/>
      </dsp:nvSpPr>
      <dsp:spPr>
        <a:xfrm>
          <a:off x="276442" y="1393680"/>
          <a:ext cx="276275" cy="60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944"/>
              </a:lnTo>
              <a:lnTo>
                <a:pt x="276275" y="603944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9D894-011C-4C24-AFDB-B2C6A7559F6A}">
      <dsp:nvSpPr>
        <dsp:cNvPr id="0" name=""/>
        <dsp:cNvSpPr/>
      </dsp:nvSpPr>
      <dsp:spPr>
        <a:xfrm>
          <a:off x="552717" y="1654922"/>
          <a:ext cx="1966831" cy="68540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Ion channels</a:t>
          </a:r>
          <a:endParaRPr lang="en-IN" sz="2000" kern="1200" dirty="0"/>
        </a:p>
      </dsp:txBody>
      <dsp:txXfrm>
        <a:off x="572792" y="1674997"/>
        <a:ext cx="1926681" cy="645255"/>
      </dsp:txXfrm>
    </dsp:sp>
    <dsp:sp modelId="{63B9865D-F622-458A-8BFD-33A3F2B992B0}">
      <dsp:nvSpPr>
        <dsp:cNvPr id="0" name=""/>
        <dsp:cNvSpPr/>
      </dsp:nvSpPr>
      <dsp:spPr>
        <a:xfrm>
          <a:off x="276442" y="1393680"/>
          <a:ext cx="276275" cy="159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60"/>
              </a:lnTo>
              <a:lnTo>
                <a:pt x="276275" y="159866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E9E6E-9FDE-481B-9973-68010A951FA8}">
      <dsp:nvSpPr>
        <dsp:cNvPr id="0" name=""/>
        <dsp:cNvSpPr/>
      </dsp:nvSpPr>
      <dsp:spPr>
        <a:xfrm>
          <a:off x="552717" y="2601570"/>
          <a:ext cx="1971847" cy="781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Receptors/NTs</a:t>
          </a:r>
          <a:endParaRPr lang="en-IN" sz="2000" kern="1200" dirty="0"/>
        </a:p>
      </dsp:txBody>
      <dsp:txXfrm>
        <a:off x="575608" y="2624461"/>
        <a:ext cx="1926065" cy="735760"/>
      </dsp:txXfrm>
    </dsp:sp>
    <dsp:sp modelId="{6F2DEEF8-02CF-4969-9581-A3B3C82EAC0A}">
      <dsp:nvSpPr>
        <dsp:cNvPr id="0" name=""/>
        <dsp:cNvSpPr/>
      </dsp:nvSpPr>
      <dsp:spPr>
        <a:xfrm>
          <a:off x="276442" y="1393680"/>
          <a:ext cx="276275" cy="255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396"/>
              </a:lnTo>
              <a:lnTo>
                <a:pt x="276275" y="255839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E25D8-F30D-4974-8F6F-F89E715F8CBA}">
      <dsp:nvSpPr>
        <dsp:cNvPr id="0" name=""/>
        <dsp:cNvSpPr/>
      </dsp:nvSpPr>
      <dsp:spPr>
        <a:xfrm>
          <a:off x="552717" y="3644355"/>
          <a:ext cx="1964340" cy="6154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 synaptic </a:t>
          </a:r>
          <a:r>
            <a:rPr lang="en-US" sz="2000" kern="1200" dirty="0" err="1" smtClean="0"/>
            <a:t>mech</a:t>
          </a:r>
          <a:endParaRPr lang="en-IN" sz="2000" kern="1200" dirty="0"/>
        </a:p>
      </dsp:txBody>
      <dsp:txXfrm>
        <a:off x="570743" y="3662381"/>
        <a:ext cx="1928288" cy="579392"/>
      </dsp:txXfrm>
    </dsp:sp>
    <dsp:sp modelId="{1FEE3D28-E877-43B3-873C-F416781D0625}">
      <dsp:nvSpPr>
        <dsp:cNvPr id="0" name=""/>
        <dsp:cNvSpPr/>
      </dsp:nvSpPr>
      <dsp:spPr>
        <a:xfrm>
          <a:off x="3069281" y="360039"/>
          <a:ext cx="2670960" cy="1072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Hypersynchrony</a:t>
          </a:r>
          <a:endParaRPr lang="en-IN" sz="2700" kern="1200" dirty="0"/>
        </a:p>
      </dsp:txBody>
      <dsp:txXfrm>
        <a:off x="3100687" y="391445"/>
        <a:ext cx="2608148" cy="1009482"/>
      </dsp:txXfrm>
    </dsp:sp>
    <dsp:sp modelId="{1FDDC36B-454C-4A2E-95BB-9A0FDA23AB66}">
      <dsp:nvSpPr>
        <dsp:cNvPr id="0" name=""/>
        <dsp:cNvSpPr/>
      </dsp:nvSpPr>
      <dsp:spPr>
        <a:xfrm>
          <a:off x="3336378" y="1432334"/>
          <a:ext cx="483216" cy="539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95"/>
              </a:lnTo>
              <a:lnTo>
                <a:pt x="483216" y="539595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E9CF9-6383-40DD-BB14-FCCE0F099A66}">
      <dsp:nvSpPr>
        <dsp:cNvPr id="0" name=""/>
        <dsp:cNvSpPr/>
      </dsp:nvSpPr>
      <dsp:spPr>
        <a:xfrm>
          <a:off x="3819594" y="1682248"/>
          <a:ext cx="2034395" cy="57936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Gap junctions</a:t>
          </a:r>
          <a:endParaRPr lang="en-IN" sz="2000" kern="1200" dirty="0"/>
        </a:p>
      </dsp:txBody>
      <dsp:txXfrm>
        <a:off x="3836563" y="1699217"/>
        <a:ext cx="2000457" cy="545423"/>
      </dsp:txXfrm>
    </dsp:sp>
    <dsp:sp modelId="{86C158BA-ED8F-4D32-89C8-18AC89E8F825}">
      <dsp:nvSpPr>
        <dsp:cNvPr id="0" name=""/>
        <dsp:cNvSpPr/>
      </dsp:nvSpPr>
      <dsp:spPr>
        <a:xfrm>
          <a:off x="3336378" y="1432334"/>
          <a:ext cx="483216" cy="1368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626"/>
              </a:lnTo>
              <a:lnTo>
                <a:pt x="483216" y="136862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9515F-F3B5-44EC-B907-965C9E5E1F31}">
      <dsp:nvSpPr>
        <dsp:cNvPr id="0" name=""/>
        <dsp:cNvSpPr/>
      </dsp:nvSpPr>
      <dsp:spPr>
        <a:xfrm>
          <a:off x="3819594" y="2522852"/>
          <a:ext cx="2158353" cy="5562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Ephaptic</a:t>
          </a:r>
          <a:r>
            <a:rPr lang="en-US" sz="2000" kern="1200" dirty="0" smtClean="0"/>
            <a:t> Trans</a:t>
          </a:r>
          <a:endParaRPr lang="en-IN" sz="2000" kern="1200" dirty="0"/>
        </a:p>
      </dsp:txBody>
      <dsp:txXfrm>
        <a:off x="3835885" y="2539143"/>
        <a:ext cx="2125771" cy="523633"/>
      </dsp:txXfrm>
    </dsp:sp>
    <dsp:sp modelId="{D7B150BA-C8B7-48B9-9D56-A348F5B347B9}">
      <dsp:nvSpPr>
        <dsp:cNvPr id="0" name=""/>
        <dsp:cNvSpPr/>
      </dsp:nvSpPr>
      <dsp:spPr>
        <a:xfrm>
          <a:off x="6267930" y="348712"/>
          <a:ext cx="2089937" cy="10449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Propagation</a:t>
          </a:r>
          <a:endParaRPr lang="en-IN" sz="2700" kern="1200" dirty="0"/>
        </a:p>
      </dsp:txBody>
      <dsp:txXfrm>
        <a:off x="6298536" y="379318"/>
        <a:ext cx="2028725" cy="983756"/>
      </dsp:txXfrm>
    </dsp:sp>
    <dsp:sp modelId="{24CFD3E2-92A4-4009-A6D8-A973D3A18DC0}">
      <dsp:nvSpPr>
        <dsp:cNvPr id="0" name=""/>
        <dsp:cNvSpPr/>
      </dsp:nvSpPr>
      <dsp:spPr>
        <a:xfrm>
          <a:off x="6476924" y="1393680"/>
          <a:ext cx="279884" cy="737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293"/>
              </a:lnTo>
              <a:lnTo>
                <a:pt x="279884" y="737293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AD113-767E-4EC6-9B51-2A0405931487}">
      <dsp:nvSpPr>
        <dsp:cNvPr id="0" name=""/>
        <dsp:cNvSpPr/>
      </dsp:nvSpPr>
      <dsp:spPr>
        <a:xfrm>
          <a:off x="6756809" y="1675686"/>
          <a:ext cx="1401043" cy="910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Normal pathways</a:t>
          </a:r>
          <a:endParaRPr lang="en-IN" sz="2000" kern="1200" dirty="0"/>
        </a:p>
      </dsp:txBody>
      <dsp:txXfrm>
        <a:off x="6783479" y="1702356"/>
        <a:ext cx="1347703" cy="857235"/>
      </dsp:txXfrm>
    </dsp:sp>
    <dsp:sp modelId="{4A245D46-57DE-4DB3-BD16-F7C3A0D992FC}">
      <dsp:nvSpPr>
        <dsp:cNvPr id="0" name=""/>
        <dsp:cNvSpPr/>
      </dsp:nvSpPr>
      <dsp:spPr>
        <a:xfrm>
          <a:off x="6476924" y="1393680"/>
          <a:ext cx="291822" cy="186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280"/>
              </a:lnTo>
              <a:lnTo>
                <a:pt x="291822" y="186728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06089-AC3A-4E2B-A1F6-BD21BF6F3F24}">
      <dsp:nvSpPr>
        <dsp:cNvPr id="0" name=""/>
        <dsp:cNvSpPr/>
      </dsp:nvSpPr>
      <dsp:spPr>
        <a:xfrm>
          <a:off x="6768746" y="2808317"/>
          <a:ext cx="1392600" cy="9052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Abnormal pathways</a:t>
          </a:r>
          <a:endParaRPr lang="en-IN" sz="2000" kern="1200" dirty="0"/>
        </a:p>
      </dsp:txBody>
      <dsp:txXfrm>
        <a:off x="6795261" y="2834832"/>
        <a:ext cx="1339570" cy="852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1D9D-21DD-48E0-B05F-F2BB210EFB78}">
      <dsp:nvSpPr>
        <dsp:cNvPr id="0" name=""/>
        <dsp:cNvSpPr/>
      </dsp:nvSpPr>
      <dsp:spPr>
        <a:xfrm>
          <a:off x="167" y="348712"/>
          <a:ext cx="2762750" cy="10449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Hyperexcitability</a:t>
          </a:r>
          <a:r>
            <a:rPr lang="en-U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a mass of neurons</a:t>
          </a:r>
          <a:endParaRPr lang="en-IN" sz="1800" kern="1200" dirty="0"/>
        </a:p>
      </dsp:txBody>
      <dsp:txXfrm>
        <a:off x="30773" y="379318"/>
        <a:ext cx="2701538" cy="983756"/>
      </dsp:txXfrm>
    </dsp:sp>
    <dsp:sp modelId="{29B98D42-7693-4021-98CE-D87454846A43}">
      <dsp:nvSpPr>
        <dsp:cNvPr id="0" name=""/>
        <dsp:cNvSpPr/>
      </dsp:nvSpPr>
      <dsp:spPr>
        <a:xfrm>
          <a:off x="276442" y="1393680"/>
          <a:ext cx="276275" cy="60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944"/>
              </a:lnTo>
              <a:lnTo>
                <a:pt x="276275" y="603944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9D894-011C-4C24-AFDB-B2C6A7559F6A}">
      <dsp:nvSpPr>
        <dsp:cNvPr id="0" name=""/>
        <dsp:cNvSpPr/>
      </dsp:nvSpPr>
      <dsp:spPr>
        <a:xfrm>
          <a:off x="552717" y="1654922"/>
          <a:ext cx="1966831" cy="6854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Ion channels</a:t>
          </a:r>
          <a:endParaRPr lang="en-IN" sz="2000" kern="1200" dirty="0"/>
        </a:p>
      </dsp:txBody>
      <dsp:txXfrm>
        <a:off x="572792" y="1674997"/>
        <a:ext cx="1926681" cy="645255"/>
      </dsp:txXfrm>
    </dsp:sp>
    <dsp:sp modelId="{63B9865D-F622-458A-8BFD-33A3F2B992B0}">
      <dsp:nvSpPr>
        <dsp:cNvPr id="0" name=""/>
        <dsp:cNvSpPr/>
      </dsp:nvSpPr>
      <dsp:spPr>
        <a:xfrm>
          <a:off x="276442" y="1393680"/>
          <a:ext cx="276275" cy="159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60"/>
              </a:lnTo>
              <a:lnTo>
                <a:pt x="276275" y="159866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E9E6E-9FDE-481B-9973-68010A951FA8}">
      <dsp:nvSpPr>
        <dsp:cNvPr id="0" name=""/>
        <dsp:cNvSpPr/>
      </dsp:nvSpPr>
      <dsp:spPr>
        <a:xfrm>
          <a:off x="552717" y="2601570"/>
          <a:ext cx="1971847" cy="781542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Receptors/NTs</a:t>
          </a:r>
          <a:endParaRPr lang="en-IN" sz="2000" kern="1200" dirty="0"/>
        </a:p>
      </dsp:txBody>
      <dsp:txXfrm>
        <a:off x="575608" y="2624461"/>
        <a:ext cx="1926065" cy="735760"/>
      </dsp:txXfrm>
    </dsp:sp>
    <dsp:sp modelId="{6F2DEEF8-02CF-4969-9581-A3B3C82EAC0A}">
      <dsp:nvSpPr>
        <dsp:cNvPr id="0" name=""/>
        <dsp:cNvSpPr/>
      </dsp:nvSpPr>
      <dsp:spPr>
        <a:xfrm>
          <a:off x="276442" y="1393680"/>
          <a:ext cx="276275" cy="255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396"/>
              </a:lnTo>
              <a:lnTo>
                <a:pt x="276275" y="255839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E25D8-F30D-4974-8F6F-F89E715F8CBA}">
      <dsp:nvSpPr>
        <dsp:cNvPr id="0" name=""/>
        <dsp:cNvSpPr/>
      </dsp:nvSpPr>
      <dsp:spPr>
        <a:xfrm>
          <a:off x="552717" y="3644355"/>
          <a:ext cx="1964340" cy="6154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 synaptic </a:t>
          </a:r>
          <a:r>
            <a:rPr lang="en-US" sz="2000" kern="1200" dirty="0" err="1" smtClean="0"/>
            <a:t>mech</a:t>
          </a:r>
          <a:endParaRPr lang="en-IN" sz="2000" kern="1200" dirty="0"/>
        </a:p>
      </dsp:txBody>
      <dsp:txXfrm>
        <a:off x="570743" y="3662381"/>
        <a:ext cx="1928288" cy="579392"/>
      </dsp:txXfrm>
    </dsp:sp>
    <dsp:sp modelId="{1FEE3D28-E877-43B3-873C-F416781D0625}">
      <dsp:nvSpPr>
        <dsp:cNvPr id="0" name=""/>
        <dsp:cNvSpPr/>
      </dsp:nvSpPr>
      <dsp:spPr>
        <a:xfrm>
          <a:off x="3069281" y="360039"/>
          <a:ext cx="2670960" cy="1072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Hypersynchrony</a:t>
          </a:r>
          <a:endParaRPr lang="en-IN" sz="2700" kern="1200" dirty="0"/>
        </a:p>
      </dsp:txBody>
      <dsp:txXfrm>
        <a:off x="3100687" y="391445"/>
        <a:ext cx="2608148" cy="1009482"/>
      </dsp:txXfrm>
    </dsp:sp>
    <dsp:sp modelId="{1FDDC36B-454C-4A2E-95BB-9A0FDA23AB66}">
      <dsp:nvSpPr>
        <dsp:cNvPr id="0" name=""/>
        <dsp:cNvSpPr/>
      </dsp:nvSpPr>
      <dsp:spPr>
        <a:xfrm>
          <a:off x="3336378" y="1432334"/>
          <a:ext cx="483216" cy="539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95"/>
              </a:lnTo>
              <a:lnTo>
                <a:pt x="483216" y="539595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E9CF9-6383-40DD-BB14-FCCE0F099A66}">
      <dsp:nvSpPr>
        <dsp:cNvPr id="0" name=""/>
        <dsp:cNvSpPr/>
      </dsp:nvSpPr>
      <dsp:spPr>
        <a:xfrm>
          <a:off x="3819594" y="1682248"/>
          <a:ext cx="2034395" cy="57936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Gap junctions</a:t>
          </a:r>
          <a:endParaRPr lang="en-IN" sz="2000" kern="1200" dirty="0"/>
        </a:p>
      </dsp:txBody>
      <dsp:txXfrm>
        <a:off x="3836563" y="1699217"/>
        <a:ext cx="2000457" cy="545423"/>
      </dsp:txXfrm>
    </dsp:sp>
    <dsp:sp modelId="{86C158BA-ED8F-4D32-89C8-18AC89E8F825}">
      <dsp:nvSpPr>
        <dsp:cNvPr id="0" name=""/>
        <dsp:cNvSpPr/>
      </dsp:nvSpPr>
      <dsp:spPr>
        <a:xfrm>
          <a:off x="3336378" y="1432334"/>
          <a:ext cx="483216" cy="1368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626"/>
              </a:lnTo>
              <a:lnTo>
                <a:pt x="483216" y="136862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9515F-F3B5-44EC-B907-965C9E5E1F31}">
      <dsp:nvSpPr>
        <dsp:cNvPr id="0" name=""/>
        <dsp:cNvSpPr/>
      </dsp:nvSpPr>
      <dsp:spPr>
        <a:xfrm>
          <a:off x="3819594" y="2522852"/>
          <a:ext cx="2158353" cy="5562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Ephaptic</a:t>
          </a:r>
          <a:r>
            <a:rPr lang="en-US" sz="2000" kern="1200" dirty="0" smtClean="0"/>
            <a:t> Trans</a:t>
          </a:r>
          <a:endParaRPr lang="en-IN" sz="2000" kern="1200" dirty="0"/>
        </a:p>
      </dsp:txBody>
      <dsp:txXfrm>
        <a:off x="3835885" y="2539143"/>
        <a:ext cx="2125771" cy="523633"/>
      </dsp:txXfrm>
    </dsp:sp>
    <dsp:sp modelId="{D7B150BA-C8B7-48B9-9D56-A348F5B347B9}">
      <dsp:nvSpPr>
        <dsp:cNvPr id="0" name=""/>
        <dsp:cNvSpPr/>
      </dsp:nvSpPr>
      <dsp:spPr>
        <a:xfrm>
          <a:off x="6267930" y="348712"/>
          <a:ext cx="2089937" cy="10449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Propagation</a:t>
          </a:r>
          <a:endParaRPr lang="en-IN" sz="2700" kern="1200" dirty="0"/>
        </a:p>
      </dsp:txBody>
      <dsp:txXfrm>
        <a:off x="6298536" y="379318"/>
        <a:ext cx="2028725" cy="983756"/>
      </dsp:txXfrm>
    </dsp:sp>
    <dsp:sp modelId="{24CFD3E2-92A4-4009-A6D8-A973D3A18DC0}">
      <dsp:nvSpPr>
        <dsp:cNvPr id="0" name=""/>
        <dsp:cNvSpPr/>
      </dsp:nvSpPr>
      <dsp:spPr>
        <a:xfrm>
          <a:off x="6476924" y="1393680"/>
          <a:ext cx="279884" cy="737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293"/>
              </a:lnTo>
              <a:lnTo>
                <a:pt x="279884" y="737293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AD113-767E-4EC6-9B51-2A0405931487}">
      <dsp:nvSpPr>
        <dsp:cNvPr id="0" name=""/>
        <dsp:cNvSpPr/>
      </dsp:nvSpPr>
      <dsp:spPr>
        <a:xfrm>
          <a:off x="6756809" y="1675686"/>
          <a:ext cx="1401043" cy="910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Normal pathways</a:t>
          </a:r>
          <a:endParaRPr lang="en-IN" sz="2000" kern="1200" dirty="0"/>
        </a:p>
      </dsp:txBody>
      <dsp:txXfrm>
        <a:off x="6783479" y="1702356"/>
        <a:ext cx="1347703" cy="857235"/>
      </dsp:txXfrm>
    </dsp:sp>
    <dsp:sp modelId="{4A245D46-57DE-4DB3-BD16-F7C3A0D992FC}">
      <dsp:nvSpPr>
        <dsp:cNvPr id="0" name=""/>
        <dsp:cNvSpPr/>
      </dsp:nvSpPr>
      <dsp:spPr>
        <a:xfrm>
          <a:off x="6476924" y="1393680"/>
          <a:ext cx="291822" cy="186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280"/>
              </a:lnTo>
              <a:lnTo>
                <a:pt x="291822" y="186728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06089-AC3A-4E2B-A1F6-BD21BF6F3F24}">
      <dsp:nvSpPr>
        <dsp:cNvPr id="0" name=""/>
        <dsp:cNvSpPr/>
      </dsp:nvSpPr>
      <dsp:spPr>
        <a:xfrm>
          <a:off x="6768746" y="2808317"/>
          <a:ext cx="1392600" cy="9052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Abnormal pathways</a:t>
          </a:r>
          <a:endParaRPr lang="en-IN" sz="2000" kern="1200" dirty="0"/>
        </a:p>
      </dsp:txBody>
      <dsp:txXfrm>
        <a:off x="6795261" y="2834832"/>
        <a:ext cx="1339570" cy="852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61D9D-21DD-48E0-B05F-F2BB210EFB78}">
      <dsp:nvSpPr>
        <dsp:cNvPr id="0" name=""/>
        <dsp:cNvSpPr/>
      </dsp:nvSpPr>
      <dsp:spPr>
        <a:xfrm>
          <a:off x="167" y="348712"/>
          <a:ext cx="2762750" cy="10449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Hyperexcitability</a:t>
          </a:r>
          <a:r>
            <a:rPr lang="en-U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a mass of neurons</a:t>
          </a:r>
          <a:endParaRPr lang="en-IN" sz="1800" kern="1200" dirty="0"/>
        </a:p>
      </dsp:txBody>
      <dsp:txXfrm>
        <a:off x="30773" y="379318"/>
        <a:ext cx="2701538" cy="983756"/>
      </dsp:txXfrm>
    </dsp:sp>
    <dsp:sp modelId="{29B98D42-7693-4021-98CE-D87454846A43}">
      <dsp:nvSpPr>
        <dsp:cNvPr id="0" name=""/>
        <dsp:cNvSpPr/>
      </dsp:nvSpPr>
      <dsp:spPr>
        <a:xfrm>
          <a:off x="276442" y="1393680"/>
          <a:ext cx="276275" cy="60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944"/>
              </a:lnTo>
              <a:lnTo>
                <a:pt x="276275" y="603944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9D894-011C-4C24-AFDB-B2C6A7559F6A}">
      <dsp:nvSpPr>
        <dsp:cNvPr id="0" name=""/>
        <dsp:cNvSpPr/>
      </dsp:nvSpPr>
      <dsp:spPr>
        <a:xfrm>
          <a:off x="552717" y="1654922"/>
          <a:ext cx="1966831" cy="68540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Ion channels</a:t>
          </a:r>
          <a:endParaRPr lang="en-IN" sz="2000" kern="1200" dirty="0"/>
        </a:p>
      </dsp:txBody>
      <dsp:txXfrm>
        <a:off x="572792" y="1674997"/>
        <a:ext cx="1926681" cy="645255"/>
      </dsp:txXfrm>
    </dsp:sp>
    <dsp:sp modelId="{63B9865D-F622-458A-8BFD-33A3F2B992B0}">
      <dsp:nvSpPr>
        <dsp:cNvPr id="0" name=""/>
        <dsp:cNvSpPr/>
      </dsp:nvSpPr>
      <dsp:spPr>
        <a:xfrm>
          <a:off x="276442" y="1393680"/>
          <a:ext cx="276275" cy="159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660"/>
              </a:lnTo>
              <a:lnTo>
                <a:pt x="276275" y="159866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E9E6E-9FDE-481B-9973-68010A951FA8}">
      <dsp:nvSpPr>
        <dsp:cNvPr id="0" name=""/>
        <dsp:cNvSpPr/>
      </dsp:nvSpPr>
      <dsp:spPr>
        <a:xfrm>
          <a:off x="552717" y="2601570"/>
          <a:ext cx="1971847" cy="78154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Receptors/NTs</a:t>
          </a:r>
          <a:endParaRPr lang="en-IN" sz="2000" kern="1200" dirty="0"/>
        </a:p>
      </dsp:txBody>
      <dsp:txXfrm>
        <a:off x="575608" y="2624461"/>
        <a:ext cx="1926065" cy="735760"/>
      </dsp:txXfrm>
    </dsp:sp>
    <dsp:sp modelId="{6F2DEEF8-02CF-4969-9581-A3B3C82EAC0A}">
      <dsp:nvSpPr>
        <dsp:cNvPr id="0" name=""/>
        <dsp:cNvSpPr/>
      </dsp:nvSpPr>
      <dsp:spPr>
        <a:xfrm>
          <a:off x="276442" y="1393680"/>
          <a:ext cx="276275" cy="255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8396"/>
              </a:lnTo>
              <a:lnTo>
                <a:pt x="276275" y="255839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E25D8-F30D-4974-8F6F-F89E715F8CBA}">
      <dsp:nvSpPr>
        <dsp:cNvPr id="0" name=""/>
        <dsp:cNvSpPr/>
      </dsp:nvSpPr>
      <dsp:spPr>
        <a:xfrm>
          <a:off x="552717" y="3644355"/>
          <a:ext cx="1964340" cy="615444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 synaptic </a:t>
          </a:r>
          <a:r>
            <a:rPr lang="en-US" sz="2000" kern="1200" dirty="0" err="1" smtClean="0"/>
            <a:t>mech</a:t>
          </a:r>
          <a:endParaRPr lang="en-IN" sz="2000" kern="1200" dirty="0"/>
        </a:p>
      </dsp:txBody>
      <dsp:txXfrm>
        <a:off x="570743" y="3662381"/>
        <a:ext cx="1928288" cy="579392"/>
      </dsp:txXfrm>
    </dsp:sp>
    <dsp:sp modelId="{1FEE3D28-E877-43B3-873C-F416781D0625}">
      <dsp:nvSpPr>
        <dsp:cNvPr id="0" name=""/>
        <dsp:cNvSpPr/>
      </dsp:nvSpPr>
      <dsp:spPr>
        <a:xfrm>
          <a:off x="3069281" y="360039"/>
          <a:ext cx="2670960" cy="1072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Hypersynchrony</a:t>
          </a:r>
          <a:endParaRPr lang="en-IN" sz="2700" kern="1200" dirty="0"/>
        </a:p>
      </dsp:txBody>
      <dsp:txXfrm>
        <a:off x="3100687" y="391445"/>
        <a:ext cx="2608148" cy="1009482"/>
      </dsp:txXfrm>
    </dsp:sp>
    <dsp:sp modelId="{1FDDC36B-454C-4A2E-95BB-9A0FDA23AB66}">
      <dsp:nvSpPr>
        <dsp:cNvPr id="0" name=""/>
        <dsp:cNvSpPr/>
      </dsp:nvSpPr>
      <dsp:spPr>
        <a:xfrm>
          <a:off x="3336378" y="1432334"/>
          <a:ext cx="483216" cy="539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95"/>
              </a:lnTo>
              <a:lnTo>
                <a:pt x="483216" y="539595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E9CF9-6383-40DD-BB14-FCCE0F099A66}">
      <dsp:nvSpPr>
        <dsp:cNvPr id="0" name=""/>
        <dsp:cNvSpPr/>
      </dsp:nvSpPr>
      <dsp:spPr>
        <a:xfrm>
          <a:off x="3819594" y="1682248"/>
          <a:ext cx="2034395" cy="57936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Gap junctions</a:t>
          </a:r>
          <a:endParaRPr lang="en-IN" sz="2000" kern="1200" dirty="0"/>
        </a:p>
      </dsp:txBody>
      <dsp:txXfrm>
        <a:off x="3836563" y="1699217"/>
        <a:ext cx="2000457" cy="545423"/>
      </dsp:txXfrm>
    </dsp:sp>
    <dsp:sp modelId="{86C158BA-ED8F-4D32-89C8-18AC89E8F825}">
      <dsp:nvSpPr>
        <dsp:cNvPr id="0" name=""/>
        <dsp:cNvSpPr/>
      </dsp:nvSpPr>
      <dsp:spPr>
        <a:xfrm>
          <a:off x="3336378" y="1432334"/>
          <a:ext cx="483216" cy="1368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626"/>
              </a:lnTo>
              <a:lnTo>
                <a:pt x="483216" y="1368626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9515F-F3B5-44EC-B907-965C9E5E1F31}">
      <dsp:nvSpPr>
        <dsp:cNvPr id="0" name=""/>
        <dsp:cNvSpPr/>
      </dsp:nvSpPr>
      <dsp:spPr>
        <a:xfrm>
          <a:off x="3819594" y="2522852"/>
          <a:ext cx="2158353" cy="5562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Ephaptic</a:t>
          </a:r>
          <a:r>
            <a:rPr lang="en-US" sz="2000" kern="1200" dirty="0" smtClean="0"/>
            <a:t> Trans</a:t>
          </a:r>
          <a:endParaRPr lang="en-IN" sz="2000" kern="1200" dirty="0"/>
        </a:p>
      </dsp:txBody>
      <dsp:txXfrm>
        <a:off x="3835885" y="2539143"/>
        <a:ext cx="2125771" cy="523633"/>
      </dsp:txXfrm>
    </dsp:sp>
    <dsp:sp modelId="{D7B150BA-C8B7-48B9-9D56-A348F5B347B9}">
      <dsp:nvSpPr>
        <dsp:cNvPr id="0" name=""/>
        <dsp:cNvSpPr/>
      </dsp:nvSpPr>
      <dsp:spPr>
        <a:xfrm>
          <a:off x="6267930" y="348712"/>
          <a:ext cx="2089937" cy="10449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Propagation</a:t>
          </a:r>
          <a:endParaRPr lang="en-IN" sz="2700" kern="1200" dirty="0"/>
        </a:p>
      </dsp:txBody>
      <dsp:txXfrm>
        <a:off x="6298536" y="379318"/>
        <a:ext cx="2028725" cy="983756"/>
      </dsp:txXfrm>
    </dsp:sp>
    <dsp:sp modelId="{24CFD3E2-92A4-4009-A6D8-A973D3A18DC0}">
      <dsp:nvSpPr>
        <dsp:cNvPr id="0" name=""/>
        <dsp:cNvSpPr/>
      </dsp:nvSpPr>
      <dsp:spPr>
        <a:xfrm>
          <a:off x="6476924" y="1393680"/>
          <a:ext cx="279884" cy="737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293"/>
              </a:lnTo>
              <a:lnTo>
                <a:pt x="279884" y="737293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AD113-767E-4EC6-9B51-2A0405931487}">
      <dsp:nvSpPr>
        <dsp:cNvPr id="0" name=""/>
        <dsp:cNvSpPr/>
      </dsp:nvSpPr>
      <dsp:spPr>
        <a:xfrm>
          <a:off x="6756809" y="1675686"/>
          <a:ext cx="1401043" cy="9105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Normal pathways</a:t>
          </a:r>
          <a:endParaRPr lang="en-IN" sz="2000" kern="1200" dirty="0"/>
        </a:p>
      </dsp:txBody>
      <dsp:txXfrm>
        <a:off x="6783479" y="1702356"/>
        <a:ext cx="1347703" cy="857235"/>
      </dsp:txXfrm>
    </dsp:sp>
    <dsp:sp modelId="{4A245D46-57DE-4DB3-BD16-F7C3A0D992FC}">
      <dsp:nvSpPr>
        <dsp:cNvPr id="0" name=""/>
        <dsp:cNvSpPr/>
      </dsp:nvSpPr>
      <dsp:spPr>
        <a:xfrm>
          <a:off x="6476924" y="1393680"/>
          <a:ext cx="291822" cy="186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280"/>
              </a:lnTo>
              <a:lnTo>
                <a:pt x="291822" y="1867280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06089-AC3A-4E2B-A1F6-BD21BF6F3F24}">
      <dsp:nvSpPr>
        <dsp:cNvPr id="0" name=""/>
        <dsp:cNvSpPr/>
      </dsp:nvSpPr>
      <dsp:spPr>
        <a:xfrm>
          <a:off x="6768746" y="2808317"/>
          <a:ext cx="1392600" cy="9052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Abnormal pathways</a:t>
          </a:r>
          <a:endParaRPr lang="en-IN" sz="2000" kern="1200" dirty="0"/>
        </a:p>
      </dsp:txBody>
      <dsp:txXfrm>
        <a:off x="6795261" y="2834832"/>
        <a:ext cx="1339570" cy="852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AA58-7C58-4A50-B241-AD134B80986D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FFFD8-D877-4FC8-A607-4C05D7C554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142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FD8-D877-4FC8-A607-4C05D7C554F5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8027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FD8-D877-4FC8-A607-4C05D7C554F5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8315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2B53E-8325-409F-B0E8-1FD1DF62BCA4}" type="slidenum">
              <a:rPr lang="en-US"/>
              <a:pPr/>
              <a:t>24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F291EA-F64D-4397-9F91-18B9CADDDB7B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75AAAC-0D61-4A15-B338-579269C01534}" type="slidenum">
              <a:rPr lang="de-DE" smtClean="0"/>
              <a:pPr eaLnBrk="1" hangingPunct="1"/>
              <a:t>26</a:t>
            </a:fld>
            <a:endParaRPr lang="de-DE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701675"/>
            <a:ext cx="4586287" cy="3440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338" y="4352925"/>
            <a:ext cx="4997450" cy="4140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900" smtClean="0">
                <a:solidFill>
                  <a:srgbClr val="FF0000"/>
                </a:solidFill>
                <a:cs typeface="Times New Roman" pitchFamily="18" charset="0"/>
              </a:rPr>
              <a:t>Under excessive glutaminergic  conditions ………And initiates the process of epileptogenesis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Studies have shown…….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170E9E-0792-4C95-A1A5-016B9F6E56E8}" type="slidenum">
              <a:rPr lang="en-IN" smtClean="0"/>
              <a:pPr eaLnBrk="1" hangingPunct="1"/>
              <a:t>28</a:t>
            </a:fld>
            <a:endParaRPr lang="en-I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Thus implicating role of glutamate and its receptors in epileptogenesis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43F9D8-22E1-4B5C-9D56-4E5894B49652}" type="slidenum">
              <a:rPr lang="en-IN" smtClean="0"/>
              <a:pPr eaLnBrk="1" hangingPunct="1"/>
              <a:t>29</a:t>
            </a:fld>
            <a:endParaRPr lang="en-I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/>
              <a:t>Principle inhibitory neurotransmitter in cortical structures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FD8-D877-4FC8-A607-4C05D7C554F5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2900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B8D8B3-0071-47BF-B488-DADAE23E406C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Evidence for involvement of Ach in development of seizures comes from the fact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28024-90C7-48BF-8320-8B9A4522B5F0}" type="slidenum">
              <a:rPr lang="en-IN" smtClean="0"/>
              <a:pPr eaLnBrk="1" hangingPunct="1"/>
              <a:t>33</a:t>
            </a:fld>
            <a:endParaRPr lang="en-I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Has mainly……….  ……….It has been shown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C309E4-CF4D-48CB-9D89-41F553BC9EDC}" type="slidenum">
              <a:rPr lang="en-IN" smtClean="0"/>
              <a:pPr eaLnBrk="1" hangingPunct="1"/>
              <a:t>34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2DB081-821F-425E-81F0-CFB5E001BD0F}" type="slidenum">
              <a:rPr lang="en-IN" smtClean="0"/>
              <a:pPr eaLnBrk="1" hangingPunct="1"/>
              <a:t>6</a:t>
            </a:fld>
            <a:endParaRPr lang="en-I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2B53E-8325-409F-B0E8-1FD1DF62BCA4}" type="slidenum">
              <a:rPr lang="en-US"/>
              <a:pPr/>
              <a:t>36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Glial cells maintains neuronal excitability in various ways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B91E7D-07B5-45D2-984A-45F31FA2EEF4}" type="slidenum">
              <a:rPr lang="en-IN" smtClean="0"/>
              <a:pPr eaLnBrk="1" hangingPunct="1"/>
              <a:t>38</a:t>
            </a:fld>
            <a:endParaRPr lang="en-I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facilitating increased synchronization of electrical activity……..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0D3308-1BE0-4B29-AABD-066A76BE91E9}" type="slidenum">
              <a:rPr lang="en-IN" smtClean="0"/>
              <a:pPr eaLnBrk="1" hangingPunct="1"/>
              <a:t>40</a:t>
            </a:fld>
            <a:endParaRPr lang="en-I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humans, SE is often associated with some underlying cause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TBI, stroke. Thus, it is difficult to assess the contribution of the initial brain damaging insult and SE separately to the risk of epileptogenesis in humans.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FD8-D877-4FC8-A607-4C05D7C554F5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61392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dirty="0" smtClean="0"/>
              <a:t>Most of the currently available molecular and cellular data on the epileptogenic process originate from models in which epileptogenesis is initiated by status </a:t>
            </a:r>
            <a:r>
              <a:rPr lang="en-IN" dirty="0" err="1" smtClean="0"/>
              <a:t>epilepticus</a:t>
            </a:r>
            <a:r>
              <a:rPr lang="en-IN" dirty="0" smtClean="0"/>
              <a:t> in adult animals</a:t>
            </a:r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EEEC51-D4F5-48F9-8A65-E46FC0719D3A}" type="slidenum">
              <a:rPr lang="en-IN" smtClean="0"/>
              <a:pPr eaLnBrk="1" hangingPunct="1"/>
              <a:t>42</a:t>
            </a:fld>
            <a:endParaRPr lang="en-I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rats, the duration of the latency period shows clear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etiology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dependency; approximately 1–4 weeks after SE and several weeks to months after TBI or stroke.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FD8-D877-4FC8-A607-4C05D7C554F5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52551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phenomenon </a:t>
            </a: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C5FB5E-66F9-4786-860B-E67450099807}" type="slidenum">
              <a:rPr lang="en-IN" smtClean="0"/>
              <a:pPr eaLnBrk="1" hangingPunct="1"/>
              <a:t>46</a:t>
            </a:fld>
            <a:endParaRPr lang="en-I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8069F7-47D4-4FB2-9EA2-DE790B043EFD}" type="slidenum">
              <a:rPr lang="en-IN" smtClean="0"/>
              <a:pPr eaLnBrk="1" hangingPunct="1"/>
              <a:t>52</a:t>
            </a:fld>
            <a:endParaRPr lang="en-I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Of the partial epilepsies, temporal lobe epilepsy (TLE) is very common and has been extensively studied 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9FFD4C-5E82-4A86-B468-B369B49BB76B}" type="slidenum">
              <a:rPr lang="en-IN" smtClean="0"/>
              <a:pPr eaLnBrk="1" hangingPunct="1"/>
              <a:t>53</a:t>
            </a:fld>
            <a:endParaRPr lang="en-I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smtClean="0"/>
              <a:t>Best described changes during epileptogenesis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AEE710-79BB-4998-A6C9-300E221191F0}" type="slidenum">
              <a:rPr lang="en-IN" smtClean="0"/>
              <a:pPr eaLnBrk="1" hangingPunct="1"/>
              <a:t>56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Development of ictogenesis depends upon Hyperexicitability of neurons</a:t>
            </a: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C058B2-690A-4E4A-9996-C153900DDECE}" type="slidenum">
              <a:rPr lang="en-IN" smtClean="0"/>
              <a:pPr eaLnBrk="1" hangingPunct="1"/>
              <a:t>11</a:t>
            </a:fld>
            <a:endParaRPr lang="en-I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But the Shown</a:t>
            </a: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B34310-FB4B-4F9E-B13C-A633A1C4C1EE}" type="slidenum">
              <a:rPr lang="en-IN" smtClean="0"/>
              <a:pPr eaLnBrk="1" hangingPunct="1"/>
              <a:t>57</a:t>
            </a:fld>
            <a:endParaRPr lang="en-I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smtClean="0"/>
              <a:t>It has been shown in </a:t>
            </a: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36AC36-6B34-4EB0-A990-4970E4922EB7}" type="slidenum">
              <a:rPr lang="en-IN" smtClean="0"/>
              <a:pPr eaLnBrk="1" hangingPunct="1"/>
              <a:t>59</a:t>
            </a:fld>
            <a:endParaRPr lang="en-I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Underlying ……. And same rhythm may be involved in </a:t>
            </a: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EC88E8-0B9A-44DF-BB9F-E81967EF297F}" type="slidenum">
              <a:rPr lang="en-IN" smtClean="0"/>
              <a:pPr eaLnBrk="1" hangingPunct="1"/>
              <a:t>63</a:t>
            </a:fld>
            <a:endParaRPr lang="en-I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Therefore, early treatment of the primary epileptic lesion may be needed to prevent development of a secondary, potentially irreversible, focus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FD8-D877-4FC8-A607-4C05D7C554F5}" type="slidenum">
              <a:rPr lang="en-IN" smtClean="0"/>
              <a:pPr/>
              <a:t>71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36566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47C5B-6D46-4DD5-B070-FB56A9667425}" type="slidenum">
              <a:rPr lang="en-US"/>
              <a:pPr/>
              <a:t>72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Epilepsy was thought to be caused by abnormal or excessive sensory input to the cortex and was presumed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acquired through heredity or life-style or to develop through the experiencing of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nonepileptic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(symptomatic) seizures. He agreed with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Gowers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seizures begat seizures. And, like many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epileptologists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today, he believed that</a:t>
            </a:r>
          </a:p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seizures destroyed the brain, progressively impairing memory and cognitive functioning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FD8-D877-4FC8-A607-4C05D7C554F5}" type="slidenum">
              <a:rPr lang="en-IN" smtClean="0"/>
              <a:pPr/>
              <a:t>96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87657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FD8-D877-4FC8-A607-4C05D7C554F5}" type="slidenum">
              <a:rPr lang="en-IN" smtClean="0"/>
              <a:pPr/>
              <a:t>99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4282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2B53E-8325-409F-B0E8-1FD1DF62BCA4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Mechanism which leads to abnormal ……..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9FBFC8-B6A8-45FD-B66E-F5E00E2FB31A}" type="slidenum">
              <a:rPr lang="en-IN" smtClean="0"/>
              <a:pPr eaLnBrk="1" hangingPunct="1"/>
              <a:t>14</a:t>
            </a:fld>
            <a:endParaRPr lang="en-I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7EB423-4CD7-4A48-BCF8-B407DF91E46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2B53E-8325-409F-B0E8-1FD1DF62BCA4}" type="slidenum">
              <a:rPr lang="en-US"/>
              <a:pPr/>
              <a:t>16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2D2D7-8C84-48AC-940E-DFC2B686DAAB}" type="slidenum">
              <a:rPr lang="en-US"/>
              <a:pPr/>
              <a:t>19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current, so-called because it is inhibited by the activation of muscarinic acetylcholine receptors, is particularly important in controlling neuronal excitability.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13640-6F5E-4703-86CB-A216ADDAA3BF}" type="slidenum">
              <a:rPr lang="en-US"/>
              <a:pPr/>
              <a:t>22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2433-F067-487F-8AA8-5F7BF3446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2444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B12DB75-711B-4DDF-93A9-9EF39FA5251F}" type="datetimeFigureOut">
              <a:rPr lang="en-IN" smtClean="0"/>
              <a:pPr/>
              <a:t>01-01-2007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B2EF705-1BE4-4612-979C-B2CA9C11E2F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EPILEPTOGENESIS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Faculty : Dr. Sanjay </a:t>
            </a:r>
            <a:r>
              <a:rPr lang="en-US" dirty="0" err="1" smtClean="0"/>
              <a:t>Prakash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868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536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82588"/>
            <a:ext cx="6335712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43000"/>
            <a:ext cx="609600" cy="4572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97" b="6197"/>
          <a:stretch>
            <a:fillRect/>
          </a:stretch>
        </p:blipFill>
        <p:spPr bwMode="auto">
          <a:xfrm>
            <a:off x="2214563" y="393700"/>
            <a:ext cx="2952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4650"/>
            <a:ext cx="971550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1" r="33679"/>
          <a:stretch>
            <a:fillRect/>
          </a:stretch>
        </p:blipFill>
        <p:spPr bwMode="auto">
          <a:xfrm>
            <a:off x="6643688" y="1425575"/>
            <a:ext cx="1620837" cy="1074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714750"/>
            <a:ext cx="1047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50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IN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5521" y="1014081"/>
            <a:ext cx="7358063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800" b="1" dirty="0"/>
              <a:t>Changes in Epileptogenesis</a:t>
            </a:r>
            <a:endParaRPr lang="en-IN" sz="2800" dirty="0"/>
          </a:p>
        </p:txBody>
      </p:sp>
      <p:sp>
        <p:nvSpPr>
          <p:cNvPr id="6" name="Bent-Up Arrow 5"/>
          <p:cNvSpPr/>
          <p:nvPr/>
        </p:nvSpPr>
        <p:spPr>
          <a:xfrm rot="5400000">
            <a:off x="892969" y="2018507"/>
            <a:ext cx="928687" cy="463550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>
            <a:off x="1731963" y="2143125"/>
            <a:ext cx="2500312" cy="714375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↑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Excitation (LTP)</a:t>
            </a: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eg</a:t>
            </a:r>
            <a:r>
              <a:rPr lang="en-US" b="1" dirty="0">
                <a:solidFill>
                  <a:schemeClr val="tx1"/>
                </a:solidFill>
              </a:rPr>
              <a:t> Glutamate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1963" y="3000375"/>
            <a:ext cx="2500312" cy="6429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↓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Inhibiton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eg</a:t>
            </a:r>
            <a:r>
              <a:rPr lang="en-US" b="1" dirty="0">
                <a:solidFill>
                  <a:schemeClr val="tx1"/>
                </a:solidFill>
              </a:rPr>
              <a:t> GABA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1963" y="4643438"/>
            <a:ext cx="2500312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Changes in ion concentration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1963" y="3714750"/>
            <a:ext cx="2500312" cy="857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Alteration in voltage-gated ion channels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31963" y="5429250"/>
            <a:ext cx="2500312" cy="71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Glial</a:t>
            </a:r>
            <a:r>
              <a:rPr lang="en-US" b="1" dirty="0">
                <a:solidFill>
                  <a:schemeClr val="tx1"/>
                </a:solidFill>
              </a:rPr>
              <a:t> cell dysfunction</a:t>
            </a:r>
          </a:p>
        </p:txBody>
      </p:sp>
      <p:sp>
        <p:nvSpPr>
          <p:cNvPr id="17" name="Bent-Up Arrow 16"/>
          <p:cNvSpPr/>
          <p:nvPr/>
        </p:nvSpPr>
        <p:spPr>
          <a:xfrm rot="5400000">
            <a:off x="910431" y="2875757"/>
            <a:ext cx="928687" cy="463550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5400000">
            <a:off x="981869" y="3661569"/>
            <a:ext cx="785812" cy="463550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5400000">
            <a:off x="910431" y="4447382"/>
            <a:ext cx="928687" cy="463550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Bent-Up Arrow 19"/>
          <p:cNvSpPr/>
          <p:nvPr/>
        </p:nvSpPr>
        <p:spPr>
          <a:xfrm rot="5400000">
            <a:off x="946150" y="5268913"/>
            <a:ext cx="857250" cy="463550"/>
          </a:xfrm>
          <a:prstGeom prst="bent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 Same Side Corner Rectangle 21"/>
          <p:cNvSpPr/>
          <p:nvPr/>
        </p:nvSpPr>
        <p:spPr>
          <a:xfrm>
            <a:off x="5072063" y="2143125"/>
            <a:ext cx="2500312" cy="714375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Neurodegenration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2063" y="3000375"/>
            <a:ext cx="2500312" cy="6429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Gliosis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72063" y="3765919"/>
            <a:ext cx="2500312" cy="6429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Acquired </a:t>
            </a:r>
            <a:r>
              <a:rPr lang="en-US" b="1" dirty="0" err="1">
                <a:solidFill>
                  <a:schemeClr val="tx1"/>
                </a:solidFill>
              </a:rPr>
              <a:t>channelopathies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72063" y="4550735"/>
            <a:ext cx="2500312" cy="6429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Changes in ECM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72063" y="5301208"/>
            <a:ext cx="2500312" cy="6429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Neurogenesis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929563" y="1928813"/>
            <a:ext cx="0" cy="4452517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7643813" y="2571750"/>
            <a:ext cx="285750" cy="15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7643813" y="3357563"/>
            <a:ext cx="285750" cy="1587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7643813" y="4213225"/>
            <a:ext cx="285750" cy="15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7643813" y="4856163"/>
            <a:ext cx="285750" cy="1587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7643813" y="5784850"/>
            <a:ext cx="285750" cy="15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7643812" y="6381330"/>
            <a:ext cx="285750" cy="1588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072063" y="6021288"/>
            <a:ext cx="2500312" cy="6429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Altered gene expression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2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RR &gt; 10: strong causal association with epilepsy</a:t>
            </a:r>
            <a:br>
              <a:rPr lang="en-US" sz="3200" dirty="0" smtClean="0"/>
            </a:br>
            <a:r>
              <a:rPr lang="en-US" sz="3200" dirty="0" smtClean="0"/>
              <a:t>RR 4-10: probable association</a:t>
            </a:r>
            <a:endParaRPr lang="en-IN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535399"/>
            <a:ext cx="6192687" cy="44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99204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Relative risk for </a:t>
            </a:r>
            <a:r>
              <a:rPr lang="en-IN" dirty="0" smtClean="0"/>
              <a:t>unprovoked seizures </a:t>
            </a:r>
            <a:r>
              <a:rPr lang="en-IN" dirty="0"/>
              <a:t>after common brain injuries</a:t>
            </a:r>
            <a:r>
              <a:rPr lang="en-IN" dirty="0" smtClean="0"/>
              <a:t>. The dotted </a:t>
            </a:r>
            <a:r>
              <a:rPr lang="en-IN" dirty="0"/>
              <a:t>line represents </a:t>
            </a:r>
            <a:r>
              <a:rPr lang="en-IN" dirty="0" smtClean="0"/>
              <a:t>the general </a:t>
            </a:r>
            <a:r>
              <a:rPr lang="en-IN" dirty="0"/>
              <a:t>population risk for </a:t>
            </a:r>
            <a:r>
              <a:rPr lang="en-IN" dirty="0" smtClean="0"/>
              <a:t>unprovoked seizures</a:t>
            </a:r>
            <a:r>
              <a:rPr lang="en-IN" dirty="0"/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39752" y="206084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44552" y="2276872"/>
            <a:ext cx="567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96952" y="3356992"/>
            <a:ext cx="406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7704" y="3573016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29709" y="4653136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91680" y="3789040"/>
            <a:ext cx="1370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84949" y="5301208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27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Prerequisites of Epileptogenesis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803225903"/>
              </p:ext>
            </p:extLst>
          </p:nvPr>
        </p:nvGraphicFramePr>
        <p:xfrm>
          <a:off x="323528" y="1628800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314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278D13"/>
                </a:solidFill>
              </a:rPr>
              <a:t>	</a:t>
            </a:r>
            <a:r>
              <a:rPr lang="en-US" sz="3600" b="1" smtClean="0"/>
              <a:t> Abnormal hyperexcitable state</a:t>
            </a:r>
            <a:endParaRPr lang="en-US" sz="3600" b="1"/>
          </a:p>
        </p:txBody>
      </p:sp>
      <p:sp>
        <p:nvSpPr>
          <p:cNvPr id="4" name="Rectangle 3"/>
          <p:cNvSpPr/>
          <p:nvPr/>
        </p:nvSpPr>
        <p:spPr>
          <a:xfrm>
            <a:off x="273050" y="1785938"/>
            <a:ext cx="372745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600" b="1" dirty="0">
                <a:latin typeface="+mn-lt"/>
              </a:rPr>
              <a:t>Synaptic mechanisms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0563" y="1785938"/>
            <a:ext cx="450215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600" b="1" dirty="0">
                <a:latin typeface="+mn-lt"/>
              </a:rPr>
              <a:t>Non-synaptic mechanisms</a:t>
            </a:r>
          </a:p>
        </p:txBody>
      </p:sp>
      <p:sp>
        <p:nvSpPr>
          <p:cNvPr id="6" name="Up Arrow 5"/>
          <p:cNvSpPr/>
          <p:nvPr/>
        </p:nvSpPr>
        <p:spPr>
          <a:xfrm>
            <a:off x="857250" y="3071813"/>
            <a:ext cx="357188" cy="78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28750" y="3214688"/>
            <a:ext cx="2133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Excitatory</a:t>
            </a:r>
            <a:r>
              <a:rPr lang="en-US"/>
              <a:t> </a:t>
            </a:r>
          </a:p>
          <a:p>
            <a:pPr algn="ctr"/>
            <a:r>
              <a:rPr lang="en-US"/>
              <a:t>neurotransmission </a:t>
            </a:r>
          </a:p>
        </p:txBody>
      </p:sp>
      <p:sp>
        <p:nvSpPr>
          <p:cNvPr id="8" name="Down Arrow 7"/>
          <p:cNvSpPr/>
          <p:nvPr/>
        </p:nvSpPr>
        <p:spPr>
          <a:xfrm>
            <a:off x="857250" y="4357688"/>
            <a:ext cx="357188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28750" y="4286250"/>
            <a:ext cx="227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Inhibitory</a:t>
            </a:r>
            <a:r>
              <a:rPr lang="en-US" sz="2000"/>
              <a:t> </a:t>
            </a:r>
          </a:p>
          <a:p>
            <a:r>
              <a:rPr lang="en-US" sz="2000"/>
              <a:t>neurotransmission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4714875" y="3000375"/>
            <a:ext cx="428625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43500" y="2928938"/>
            <a:ext cx="3633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</a:pPr>
            <a:r>
              <a:rPr lang="en-US" sz="2000"/>
              <a:t>Changes in ion concentrations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43500" y="3571875"/>
            <a:ext cx="375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</a:pPr>
            <a:r>
              <a:rPr lang="en-US" sz="2000"/>
              <a:t>Ionic channels and transporters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43500" y="4071938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</a:pPr>
            <a:r>
              <a:rPr lang="en-US" sz="2000"/>
              <a:t>Electrotonic coupling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143500" y="4572000"/>
            <a:ext cx="335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Electrical ﬁeld </a:t>
            </a:r>
            <a:r>
              <a:rPr lang="en-US" sz="2000" dirty="0" smtClean="0"/>
              <a:t>effects </a:t>
            </a:r>
            <a:endParaRPr lang="en-US" sz="2000" dirty="0"/>
          </a:p>
          <a:p>
            <a:r>
              <a:rPr lang="en-US" sz="2000" dirty="0"/>
              <a:t>(</a:t>
            </a:r>
            <a:r>
              <a:rPr lang="en-US" sz="2000" dirty="0" err="1"/>
              <a:t>ephaptic</a:t>
            </a:r>
            <a:r>
              <a:rPr lang="en-US" sz="2000" dirty="0"/>
              <a:t> transmission)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143500" y="5429250"/>
            <a:ext cx="233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</a:pPr>
            <a:r>
              <a:rPr lang="en-US" sz="2000"/>
              <a:t>Other mechanisms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4714875" y="3643313"/>
            <a:ext cx="428625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714875" y="4143375"/>
            <a:ext cx="428625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714875" y="4643438"/>
            <a:ext cx="428625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714875" y="5500688"/>
            <a:ext cx="428625" cy="2857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84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57375"/>
            <a:ext cx="7993063" cy="427513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1400" dirty="0" smtClean="0"/>
          </a:p>
          <a:p>
            <a:pPr eaLnBrk="1" hangingPunct="1">
              <a:spcAft>
                <a:spcPct val="45000"/>
              </a:spcAft>
            </a:pPr>
            <a:r>
              <a:rPr lang="en-US" dirty="0" smtClean="0"/>
              <a:t>Contribute to generation of </a:t>
            </a:r>
            <a:r>
              <a:rPr lang="en-US" b="1" i="1" dirty="0" smtClean="0"/>
              <a:t>paroxysmal </a:t>
            </a:r>
            <a:r>
              <a:rPr lang="en-US" b="1" i="1" dirty="0" err="1" smtClean="0"/>
              <a:t>depolarisation</a:t>
            </a:r>
            <a:r>
              <a:rPr lang="en-US" b="1" i="1" dirty="0" smtClean="0"/>
              <a:t> shifts</a:t>
            </a:r>
            <a:r>
              <a:rPr lang="en-US" dirty="0" smtClean="0"/>
              <a:t> in individual neurons </a:t>
            </a:r>
          </a:p>
          <a:p>
            <a:pPr eaLnBrk="1" hangingPunct="1">
              <a:spcAft>
                <a:spcPct val="45000"/>
              </a:spcAft>
            </a:pPr>
            <a:r>
              <a:rPr lang="en-US" dirty="0" smtClean="0"/>
              <a:t>Provide mechanism for </a:t>
            </a:r>
            <a:r>
              <a:rPr lang="en-US" b="1" i="1" dirty="0" err="1" smtClean="0"/>
              <a:t>synchronisation</a:t>
            </a:r>
            <a:r>
              <a:rPr lang="en-US" dirty="0" smtClean="0"/>
              <a:t> of </a:t>
            </a:r>
            <a:r>
              <a:rPr lang="en-US" dirty="0" err="1" smtClean="0"/>
              <a:t>epileptiform</a:t>
            </a:r>
            <a:r>
              <a:rPr lang="en-US" dirty="0" smtClean="0"/>
              <a:t> discharges</a:t>
            </a:r>
          </a:p>
          <a:p>
            <a:pPr eaLnBrk="1" hangingPunct="1">
              <a:spcAft>
                <a:spcPct val="45000"/>
              </a:spcAft>
            </a:pPr>
            <a:r>
              <a:rPr lang="en-US" dirty="0" smtClean="0"/>
              <a:t>Set off slow </a:t>
            </a:r>
            <a:r>
              <a:rPr lang="en-US" dirty="0" err="1" smtClean="0"/>
              <a:t>depolarisation</a:t>
            </a:r>
            <a:r>
              <a:rPr lang="en-US" dirty="0" smtClean="0"/>
              <a:t> and burst discharge in some neurons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	</a:t>
            </a:r>
            <a:r>
              <a:rPr lang="en-US" sz="3600" b="1" dirty="0" smtClean="0"/>
              <a:t>Excitatory potentials</a:t>
            </a:r>
          </a:p>
        </p:txBody>
      </p:sp>
    </p:spTree>
    <p:extLst>
      <p:ext uri="{BB962C8B-B14F-4D97-AF65-F5344CB8AC3E}">
        <p14:creationId xmlns="" xmlns:p14="http://schemas.microsoft.com/office/powerpoint/2010/main" val="23171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Prerequisites of Epileptogenesis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891868150"/>
              </p:ext>
            </p:extLst>
          </p:nvPr>
        </p:nvGraphicFramePr>
        <p:xfrm>
          <a:off x="323528" y="1628800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769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Changes in ion channels: Na channel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for depolarization during action potential</a:t>
            </a:r>
          </a:p>
          <a:p>
            <a:r>
              <a:rPr lang="en-US" dirty="0"/>
              <a:t>Blocking fast channel inactivation leads to increased </a:t>
            </a:r>
            <a:r>
              <a:rPr lang="en-US" dirty="0" smtClean="0"/>
              <a:t>excitability - </a:t>
            </a:r>
            <a:r>
              <a:rPr lang="en-IN" dirty="0" smtClean="0"/>
              <a:t>switches neocortical pyramidal </a:t>
            </a:r>
            <a:r>
              <a:rPr lang="en-IN" dirty="0"/>
              <a:t>neurons from regular spiking to burst firing</a:t>
            </a:r>
            <a:endParaRPr lang="en-US" dirty="0"/>
          </a:p>
          <a:p>
            <a:pPr lvl="1"/>
            <a:r>
              <a:rPr lang="en-US" dirty="0"/>
              <a:t>Induces </a:t>
            </a:r>
            <a:r>
              <a:rPr lang="en-US" dirty="0" smtClean="0"/>
              <a:t>‘</a:t>
            </a:r>
            <a:r>
              <a:rPr lang="en-US" b="1" dirty="0" smtClean="0"/>
              <a:t>paroxysmal </a:t>
            </a:r>
            <a:r>
              <a:rPr lang="en-US" b="1" dirty="0"/>
              <a:t>depolarization </a:t>
            </a:r>
            <a:r>
              <a:rPr lang="en-US" b="1" dirty="0" smtClean="0"/>
              <a:t>shifts’</a:t>
            </a:r>
            <a:endParaRPr lang="en-US" b="1" dirty="0"/>
          </a:p>
          <a:p>
            <a:pPr lvl="1"/>
            <a:r>
              <a:rPr lang="en-US" dirty="0"/>
              <a:t>Increasing </a:t>
            </a:r>
            <a:r>
              <a:rPr lang="en-US" dirty="0" smtClean="0"/>
              <a:t>synchrony</a:t>
            </a:r>
          </a:p>
          <a:p>
            <a:pPr lvl="1"/>
            <a:endParaRPr lang="en-US" dirty="0"/>
          </a:p>
          <a:p>
            <a:r>
              <a:rPr lang="en-US" dirty="0"/>
              <a:t>Role of Na channels in epilepsy suggested based on observed effect of AEDs on Na currents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226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964488" cy="879376"/>
          </a:xfrm>
        </p:spPr>
        <p:txBody>
          <a:bodyPr>
            <a:noAutofit/>
          </a:bodyPr>
          <a:lstStyle/>
          <a:p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smtClean="0"/>
              <a:t>paroxysmal depolarizing shift </a:t>
            </a:r>
            <a:r>
              <a:rPr lang="en-IN" sz="2800" dirty="0"/>
              <a:t>of a neuron in a seizure focus 	</a:t>
            </a:r>
            <a:br>
              <a:rPr lang="en-IN" sz="2800" dirty="0"/>
            </a:b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5"/>
            <a:ext cx="391464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18346"/>
            <a:ext cx="3960440" cy="299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97" y="4580576"/>
            <a:ext cx="9098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</a:t>
            </a:r>
            <a:r>
              <a:rPr lang="en-IN" b="1" dirty="0" smtClean="0"/>
              <a:t>PDS</a:t>
            </a:r>
            <a:r>
              <a:rPr lang="en-IN" dirty="0" smtClean="0"/>
              <a:t> </a:t>
            </a:r>
            <a:r>
              <a:rPr lang="en-IN" dirty="0"/>
              <a:t>consists of a large depolarization that triggers a burst of action potentials.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depolarization is largely dependent on </a:t>
            </a:r>
            <a:r>
              <a:rPr lang="en-IN" b="1" dirty="0" smtClean="0"/>
              <a:t>AMPA</a:t>
            </a:r>
            <a:r>
              <a:rPr lang="en-IN" dirty="0" smtClean="0"/>
              <a:t> </a:t>
            </a:r>
            <a:r>
              <a:rPr lang="en-IN" dirty="0"/>
              <a:t>and </a:t>
            </a:r>
            <a:r>
              <a:rPr lang="en-IN" dirty="0" smtClean="0"/>
              <a:t>N</a:t>
            </a:r>
            <a:r>
              <a:rPr lang="en-IN" b="1" dirty="0" smtClean="0"/>
              <a:t>MDA</a:t>
            </a:r>
            <a:r>
              <a:rPr lang="en-IN" dirty="0"/>
              <a:t> </a:t>
            </a:r>
            <a:r>
              <a:rPr lang="en-IN" dirty="0" smtClean="0"/>
              <a:t>channels </a:t>
            </a:r>
            <a:r>
              <a:rPr lang="en-IN" dirty="0"/>
              <a:t>activated </a:t>
            </a:r>
            <a:endParaRPr lang="en-IN" dirty="0" smtClean="0"/>
          </a:p>
          <a:p>
            <a:r>
              <a:rPr lang="en-IN" dirty="0" smtClean="0"/>
              <a:t>by </a:t>
            </a:r>
            <a:r>
              <a:rPr lang="en-IN" dirty="0"/>
              <a:t>the </a:t>
            </a:r>
            <a:r>
              <a:rPr lang="en-IN" dirty="0" smtClean="0"/>
              <a:t>EAA </a:t>
            </a:r>
            <a:r>
              <a:rPr lang="en-IN" dirty="0"/>
              <a:t>glutamate and by </a:t>
            </a:r>
            <a:r>
              <a:rPr lang="en-IN" dirty="0" smtClean="0"/>
              <a:t>VGCC.. </a:t>
            </a:r>
            <a:r>
              <a:rPr lang="en-IN" dirty="0"/>
              <a:t>After the depolarization, the cell is hyperpolarized </a:t>
            </a:r>
            <a:endParaRPr lang="en-IN" dirty="0" smtClean="0"/>
          </a:p>
          <a:p>
            <a:r>
              <a:rPr lang="en-IN" dirty="0" smtClean="0"/>
              <a:t>by </a:t>
            </a:r>
            <a:r>
              <a:rPr lang="en-IN" dirty="0"/>
              <a:t>activation of </a:t>
            </a:r>
            <a:r>
              <a:rPr lang="en-IN" b="1" dirty="0"/>
              <a:t>GABA </a:t>
            </a:r>
            <a:r>
              <a:rPr lang="en-IN" dirty="0" smtClean="0"/>
              <a:t>receptors as </a:t>
            </a:r>
            <a:r>
              <a:rPr lang="en-IN" dirty="0"/>
              <a:t>well as voltage- and </a:t>
            </a:r>
            <a:r>
              <a:rPr lang="en-IN" dirty="0" err="1" smtClean="0"/>
              <a:t>Ca</a:t>
            </a:r>
            <a:r>
              <a:rPr lang="en-IN" dirty="0" smtClean="0"/>
              <a:t>-dependent </a:t>
            </a:r>
            <a:r>
              <a:rPr lang="en-IN" dirty="0"/>
              <a:t>K+ channels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simplified version of the circuitry impinging on a cortical pyramidal </a:t>
            </a:r>
            <a:r>
              <a:rPr lang="en-IN" dirty="0" smtClean="0"/>
              <a:t>neuron. </a:t>
            </a:r>
          </a:p>
          <a:p>
            <a:r>
              <a:rPr lang="en-IN" dirty="0" smtClean="0"/>
              <a:t>Recurrent </a:t>
            </a:r>
            <a:r>
              <a:rPr lang="en-IN" dirty="0"/>
              <a:t>axon branches activate inhibitory neurons and cause </a:t>
            </a:r>
            <a:r>
              <a:rPr lang="en-IN" b="1" dirty="0"/>
              <a:t>feedback </a:t>
            </a:r>
            <a:r>
              <a:rPr lang="en-IN" b="1" dirty="0" smtClean="0"/>
              <a:t>inhibition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Extrinsic </a:t>
            </a:r>
            <a:r>
              <a:rPr lang="en-IN" dirty="0"/>
              <a:t>excitatory inputs can also activate feed-forward inhibition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675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Channels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sz="2000" dirty="0"/>
              <a:t>Important </a:t>
            </a:r>
            <a:r>
              <a:rPr lang="en-US" sz="2000" dirty="0" smtClean="0"/>
              <a:t>for </a:t>
            </a:r>
            <a:r>
              <a:rPr lang="en-US" sz="2000" dirty="0"/>
              <a:t>membrane </a:t>
            </a:r>
            <a:r>
              <a:rPr lang="en-US" sz="2000" dirty="0" smtClean="0"/>
              <a:t>repolarization.</a:t>
            </a:r>
          </a:p>
          <a:p>
            <a:endParaRPr lang="en-US" sz="2000" dirty="0"/>
          </a:p>
          <a:p>
            <a:r>
              <a:rPr lang="en-US" sz="2000" dirty="0"/>
              <a:t>M current controls sub-threshold membrane </a:t>
            </a:r>
            <a:r>
              <a:rPr lang="en-US" sz="2000" dirty="0" smtClean="0"/>
              <a:t>excitability.</a:t>
            </a:r>
          </a:p>
          <a:p>
            <a:endParaRPr lang="en-US" sz="2000" dirty="0"/>
          </a:p>
          <a:p>
            <a:r>
              <a:rPr lang="en-US" sz="2000" dirty="0"/>
              <a:t>K Channel blockade produces </a:t>
            </a:r>
            <a:r>
              <a:rPr lang="en-US" sz="2000" dirty="0" err="1"/>
              <a:t>epileptiform</a:t>
            </a:r>
            <a:r>
              <a:rPr lang="en-US" sz="2000" dirty="0"/>
              <a:t> discharges in </a:t>
            </a:r>
            <a:r>
              <a:rPr lang="en-US" sz="2000" dirty="0" smtClean="0"/>
              <a:t>vitro.</a:t>
            </a:r>
          </a:p>
          <a:p>
            <a:endParaRPr lang="en-US" sz="2000" dirty="0" smtClean="0"/>
          </a:p>
          <a:p>
            <a:r>
              <a:rPr lang="en-IN" sz="2000" dirty="0" err="1"/>
              <a:t>Epileptiform</a:t>
            </a:r>
            <a:r>
              <a:rPr lang="en-IN" sz="2000" dirty="0"/>
              <a:t> discharges </a:t>
            </a:r>
            <a:r>
              <a:rPr lang="en-IN" sz="2000" dirty="0" smtClean="0"/>
              <a:t>can be induced by increasing </a:t>
            </a:r>
            <a:r>
              <a:rPr lang="en-IN" sz="2000" dirty="0"/>
              <a:t>the </a:t>
            </a:r>
            <a:r>
              <a:rPr lang="en-IN" sz="2000" dirty="0" smtClean="0"/>
              <a:t>extracellular K </a:t>
            </a:r>
            <a:r>
              <a:rPr lang="en-IN" sz="2000" dirty="0"/>
              <a:t>concentration, </a:t>
            </a:r>
            <a:r>
              <a:rPr lang="en-IN" sz="2000" dirty="0" smtClean="0"/>
              <a:t>thus reducing </a:t>
            </a:r>
            <a:r>
              <a:rPr lang="en-IN" sz="2000" dirty="0"/>
              <a:t>the strength of the outward K</a:t>
            </a:r>
            <a:r>
              <a:rPr lang="en-IN" sz="2000" dirty="0" smtClean="0"/>
              <a:t> currents as </a:t>
            </a:r>
            <a:r>
              <a:rPr lang="en-IN" sz="2000" dirty="0"/>
              <a:t>a result of the decreased </a:t>
            </a:r>
            <a:r>
              <a:rPr lang="en-IN" sz="2000" dirty="0" smtClean="0"/>
              <a:t>IC/EC </a:t>
            </a:r>
            <a:r>
              <a:rPr lang="en-IN" sz="2000" dirty="0" err="1" smtClean="0"/>
              <a:t>conc</a:t>
            </a:r>
            <a:r>
              <a:rPr lang="en-IN" sz="2000" dirty="0" smtClean="0"/>
              <a:t> </a:t>
            </a:r>
            <a:r>
              <a:rPr lang="en-IN" sz="2000" dirty="0"/>
              <a:t>gradient</a:t>
            </a:r>
            <a:r>
              <a:rPr lang="en-IN" sz="2000" dirty="0" smtClean="0"/>
              <a:t>.</a:t>
            </a:r>
          </a:p>
          <a:p>
            <a:endParaRPr lang="en-US" sz="2000" dirty="0"/>
          </a:p>
          <a:p>
            <a:pPr marL="182880" lvl="1"/>
            <a:r>
              <a:rPr lang="en-US" dirty="0" smtClean="0"/>
              <a:t>Shown </a:t>
            </a:r>
            <a:r>
              <a:rPr lang="en-US" dirty="0"/>
              <a:t>to induce spikes in CA3 region that leads to </a:t>
            </a:r>
            <a:r>
              <a:rPr lang="en-US" dirty="0" err="1"/>
              <a:t>Sz</a:t>
            </a:r>
            <a:r>
              <a:rPr lang="en-US" dirty="0"/>
              <a:t> activity in CA1 area </a:t>
            </a:r>
            <a:r>
              <a:rPr lang="en-US" b="1" dirty="0" smtClean="0"/>
              <a:t>(</a:t>
            </a:r>
            <a:r>
              <a:rPr lang="en-US" b="1" dirty="0"/>
              <a:t>K induced epileptogenesis</a:t>
            </a:r>
            <a:r>
              <a:rPr lang="en-US" b="1" dirty="0" smtClean="0"/>
              <a:t>)</a:t>
            </a:r>
          </a:p>
          <a:p>
            <a:pPr marL="182880" lvl="1"/>
            <a:endParaRPr lang="en-US" b="1" dirty="0" smtClean="0"/>
          </a:p>
          <a:p>
            <a:pPr marL="182880" lvl="1"/>
            <a:r>
              <a:rPr lang="en-US" dirty="0"/>
              <a:t>M current defect identified in benign neonatal familial convulsions</a:t>
            </a:r>
          </a:p>
          <a:p>
            <a:pPr marL="182880" lvl="1"/>
            <a:endParaRPr lang="en-US" b="1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5617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Scheme of Presentation</a:t>
            </a:r>
            <a:endParaRPr lang="en-I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 &amp; concept of epileptogenesis</a:t>
            </a:r>
          </a:p>
          <a:p>
            <a:r>
              <a:rPr lang="en-US" sz="2800" dirty="0" smtClean="0"/>
              <a:t>Mechanisms of Epileptogenesis</a:t>
            </a:r>
          </a:p>
          <a:p>
            <a:r>
              <a:rPr lang="en-US" sz="2800" dirty="0" smtClean="0"/>
              <a:t>Role of ion channels, NTs/ receptors</a:t>
            </a:r>
          </a:p>
          <a:p>
            <a:r>
              <a:rPr lang="en-US" sz="2800" dirty="0" smtClean="0"/>
              <a:t>Animal models of epileptogenesis</a:t>
            </a:r>
          </a:p>
          <a:p>
            <a:r>
              <a:rPr lang="en-US" sz="2800" dirty="0" smtClean="0"/>
              <a:t>Kindling phenomenon</a:t>
            </a:r>
          </a:p>
          <a:p>
            <a:r>
              <a:rPr lang="en-US" sz="2800" dirty="0" smtClean="0"/>
              <a:t>Mechanisms in human epileptogenesis</a:t>
            </a:r>
          </a:p>
          <a:p>
            <a:r>
              <a:rPr lang="en-US" sz="2800" dirty="0" smtClean="0"/>
              <a:t>Epilepsy prevention</a:t>
            </a:r>
          </a:p>
          <a:p>
            <a:r>
              <a:rPr lang="en-US" sz="2800" dirty="0" smtClean="0"/>
              <a:t>Recent advances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18944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98" y="476672"/>
            <a:ext cx="8495565" cy="7844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Few familial gen epilepsy syndromes </a:t>
            </a:r>
            <a:r>
              <a:rPr lang="en-US" sz="3200" dirty="0" err="1" smtClean="0"/>
              <a:t>assoc</a:t>
            </a:r>
            <a:r>
              <a:rPr lang="en-US" sz="3200" dirty="0" smtClean="0"/>
              <a:t> with ion channel mutations</a:t>
            </a:r>
            <a:endParaRPr lang="en-US" sz="3200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23" b="13930"/>
          <a:stretch>
            <a:fillRect/>
          </a:stretch>
        </p:blipFill>
        <p:spPr bwMode="auto">
          <a:xfrm>
            <a:off x="285750" y="1412776"/>
            <a:ext cx="864235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127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86058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750" y="4786313"/>
            <a:ext cx="8643938" cy="1928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A- Sodium and potassium channels are responsible for the primary components of the action potential</a:t>
            </a:r>
          </a:p>
          <a:p>
            <a:pPr>
              <a:defRPr/>
            </a:pP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B- Mutations in 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SCN1B - A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llow increased passage of sodium current, which leads to greater depolarization during action potential and an increased tendency to fire repetitive bursts</a:t>
            </a:r>
          </a:p>
          <a:p>
            <a:pPr>
              <a:defRPr/>
            </a:pP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C- Mutations in 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KCNQ2 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7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KCNQ3 - D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ecrease the potassium outflow underlying the longer-lasting “M current,” – loss of sustained </a:t>
            </a:r>
            <a:r>
              <a:rPr lang="en-US" sz="17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repolarisation</a:t>
            </a:r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repetitive firing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00688" y="5857875"/>
            <a:ext cx="242887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8625" y="6143625"/>
            <a:ext cx="142875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1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 Channels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Different types of channels (T, N, L, P, Q)</a:t>
            </a:r>
          </a:p>
          <a:p>
            <a:r>
              <a:rPr lang="en-US" sz="2800"/>
              <a:t>Ca currents contribute to the paroxysmal depolarization shift</a:t>
            </a:r>
          </a:p>
          <a:p>
            <a:r>
              <a:rPr lang="en-US" sz="2800"/>
              <a:t>May be responsible for long-term structural changes affecting excitability and synaptic efficacy</a:t>
            </a:r>
          </a:p>
          <a:p>
            <a:r>
              <a:rPr lang="en-US" sz="2800"/>
              <a:t>Participate in cytotoxicity</a:t>
            </a:r>
          </a:p>
          <a:p>
            <a:r>
              <a:rPr lang="en-US" sz="2800"/>
              <a:t>Activation of T-type channels is thought to underlie the abnormal thalamocortical rhythmicity associated with 3-Hz  spike-and-wave in absence</a:t>
            </a:r>
          </a:p>
        </p:txBody>
      </p:sp>
    </p:spTree>
    <p:extLst>
      <p:ext uri="{BB962C8B-B14F-4D97-AF65-F5344CB8AC3E}">
        <p14:creationId xmlns="" xmlns:p14="http://schemas.microsoft.com/office/powerpoint/2010/main" val="31142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Acquired </a:t>
            </a:r>
            <a:r>
              <a:rPr lang="en-US" sz="3600" dirty="0" err="1" smtClean="0"/>
              <a:t>channelopathy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73616" cy="4876800"/>
          </a:xfrm>
        </p:spPr>
        <p:txBody>
          <a:bodyPr/>
          <a:lstStyle/>
          <a:p>
            <a:r>
              <a:rPr lang="en-IN" dirty="0" smtClean="0"/>
              <a:t>Brain </a:t>
            </a:r>
            <a:r>
              <a:rPr lang="en-IN" dirty="0"/>
              <a:t>injury can result in </a:t>
            </a:r>
            <a:r>
              <a:rPr lang="en-IN" dirty="0" smtClean="0"/>
              <a:t>changes in </a:t>
            </a:r>
            <a:r>
              <a:rPr lang="en-IN" dirty="0"/>
              <a:t>both ligand-gated and receptor-gated ion channels that are </a:t>
            </a:r>
            <a:r>
              <a:rPr lang="en-IN" dirty="0" smtClean="0"/>
              <a:t>associated </a:t>
            </a:r>
            <a:r>
              <a:rPr lang="en-IN" dirty="0"/>
              <a:t>with altered function when investigated using </a:t>
            </a:r>
            <a:r>
              <a:rPr lang="en-IN" dirty="0" smtClean="0"/>
              <a:t>single-cell electrophysiology.</a:t>
            </a:r>
          </a:p>
          <a:p>
            <a:r>
              <a:rPr lang="en-IN" dirty="0"/>
              <a:t>This phenomenon, called </a:t>
            </a:r>
            <a:r>
              <a:rPr lang="en-IN" dirty="0" smtClean="0"/>
              <a:t>acquired </a:t>
            </a:r>
            <a:r>
              <a:rPr lang="en-IN" dirty="0" err="1"/>
              <a:t>channelopathy</a:t>
            </a:r>
            <a:r>
              <a:rPr lang="en-IN" dirty="0"/>
              <a:t>, has been described in the dendritic, somatic</a:t>
            </a:r>
            <a:r>
              <a:rPr lang="en-IN" dirty="0" smtClean="0"/>
              <a:t>, and </a:t>
            </a:r>
            <a:r>
              <a:rPr lang="en-IN" dirty="0"/>
              <a:t>axonal </a:t>
            </a:r>
            <a:r>
              <a:rPr lang="en-IN" dirty="0" smtClean="0"/>
              <a:t>channels</a:t>
            </a:r>
          </a:p>
          <a:p>
            <a:r>
              <a:rPr lang="en-IN" dirty="0"/>
              <a:t>Whether the same </a:t>
            </a:r>
            <a:r>
              <a:rPr lang="en-IN" dirty="0" smtClean="0"/>
              <a:t>neuron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can have multiple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</a:t>
            </a:r>
            <a:r>
              <a:rPr lang="en-IN" dirty="0" err="1" smtClean="0"/>
              <a:t>channelopathies</a:t>
            </a:r>
            <a:r>
              <a:rPr lang="en-IN" dirty="0" smtClean="0"/>
              <a:t> </a:t>
            </a:r>
            <a:r>
              <a:rPr lang="en-IN" dirty="0"/>
              <a:t>is not known.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54" y="3933056"/>
            <a:ext cx="3981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19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Prerequisites of Epileptogenesis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558632242"/>
              </p:ext>
            </p:extLst>
          </p:nvPr>
        </p:nvGraphicFramePr>
        <p:xfrm>
          <a:off x="323528" y="1628800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769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14500"/>
            <a:ext cx="8631238" cy="4572000"/>
          </a:xfrm>
        </p:spPr>
        <p:txBody>
          <a:bodyPr/>
          <a:lstStyle/>
          <a:p>
            <a:pPr eaLnBrk="1" hangingPunct="1"/>
            <a:r>
              <a:rPr lang="en-US" sz="2600" smtClean="0"/>
              <a:t>Major neurotransmitters in brain are</a:t>
            </a:r>
          </a:p>
          <a:p>
            <a:pPr lvl="1" eaLnBrk="1" hangingPunct="1"/>
            <a:r>
              <a:rPr lang="en-US" sz="2300" b="1" smtClean="0"/>
              <a:t>Glutamate</a:t>
            </a:r>
          </a:p>
          <a:p>
            <a:pPr lvl="1" eaLnBrk="1" hangingPunct="1"/>
            <a:r>
              <a:rPr lang="en-US" sz="2300" b="1" smtClean="0"/>
              <a:t>Gamma-amino-butyric acid (GABA)</a:t>
            </a:r>
          </a:p>
          <a:p>
            <a:pPr lvl="1" eaLnBrk="1" hangingPunct="1"/>
            <a:r>
              <a:rPr lang="en-US" sz="2300" smtClean="0"/>
              <a:t>Acetylcholine (Ach)</a:t>
            </a:r>
          </a:p>
          <a:p>
            <a:pPr lvl="1" eaLnBrk="1" hangingPunct="1"/>
            <a:r>
              <a:rPr lang="en-US" sz="2300" smtClean="0"/>
              <a:t>Adenosine</a:t>
            </a:r>
          </a:p>
          <a:p>
            <a:pPr lvl="1" eaLnBrk="1" hangingPunct="1"/>
            <a:r>
              <a:rPr lang="en-US" sz="2300" smtClean="0"/>
              <a:t>Norepinephrine, dopamine, serotonin &amp; histamine</a:t>
            </a:r>
          </a:p>
          <a:p>
            <a:pPr lvl="1" eaLnBrk="1" hangingPunct="1">
              <a:buFont typeface="Verdana" pitchFamily="34" charset="0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Other molecules- neuropeptides &amp; hormones, play modulatory roles that modify neurotransmission over longer periods</a:t>
            </a:r>
          </a:p>
          <a:p>
            <a:pPr eaLnBrk="1" hangingPunct="1"/>
            <a:endParaRPr lang="en-US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	Neurotransmitters/ receptor changes </a:t>
            </a:r>
          </a:p>
        </p:txBody>
      </p:sp>
    </p:spTree>
    <p:extLst>
      <p:ext uri="{BB962C8B-B14F-4D97-AF65-F5344CB8AC3E}">
        <p14:creationId xmlns="" xmlns:p14="http://schemas.microsoft.com/office/powerpoint/2010/main" val="29753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1784" y="477823"/>
            <a:ext cx="7790744" cy="879475"/>
          </a:xfrm>
        </p:spPr>
        <p:txBody>
          <a:bodyPr/>
          <a:lstStyle/>
          <a:p>
            <a:pPr>
              <a:defRPr/>
            </a:pPr>
            <a:r>
              <a:rPr lang="de-DE" sz="3600" b="1" dirty="0" smtClean="0"/>
              <a:t>Role of Glutamate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54138" y="1949450"/>
            <a:ext cx="2789237" cy="3336925"/>
            <a:chOff x="1046" y="1026"/>
            <a:chExt cx="1977" cy="2102"/>
          </a:xfrm>
        </p:grpSpPr>
        <p:sp>
          <p:nvSpPr>
            <p:cNvPr id="26653" name="Rectangle 4"/>
            <p:cNvSpPr>
              <a:spLocks noChangeArrowheads="1"/>
            </p:cNvSpPr>
            <p:nvPr/>
          </p:nvSpPr>
          <p:spPr bwMode="auto">
            <a:xfrm>
              <a:off x="1046" y="1026"/>
              <a:ext cx="1896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en-US"/>
            </a:p>
            <a:p>
              <a:pPr>
                <a:lnSpc>
                  <a:spcPct val="115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26654" name="Line 10"/>
            <p:cNvSpPr>
              <a:spLocks noChangeShapeType="1"/>
            </p:cNvSpPr>
            <p:nvPr/>
          </p:nvSpPr>
          <p:spPr bwMode="auto">
            <a:xfrm rot="7598724" flipH="1">
              <a:off x="2735" y="1534"/>
              <a:ext cx="40" cy="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655" name="Line 24"/>
            <p:cNvSpPr>
              <a:spLocks noChangeShapeType="1"/>
            </p:cNvSpPr>
            <p:nvPr/>
          </p:nvSpPr>
          <p:spPr bwMode="auto">
            <a:xfrm rot="5400000" flipH="1">
              <a:off x="2530" y="2956"/>
              <a:ext cx="0" cy="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656" name="Line 25"/>
            <p:cNvSpPr>
              <a:spLocks noChangeShapeType="1"/>
            </p:cNvSpPr>
            <p:nvPr/>
          </p:nvSpPr>
          <p:spPr bwMode="auto">
            <a:xfrm rot="5400000" flipH="1">
              <a:off x="2530" y="2140"/>
              <a:ext cx="0" cy="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6628" name="Group 28"/>
          <p:cNvGrpSpPr>
            <a:grpSpLocks/>
          </p:cNvGrpSpPr>
          <p:nvPr/>
        </p:nvGrpSpPr>
        <p:grpSpPr bwMode="auto">
          <a:xfrm>
            <a:off x="3695700" y="2965450"/>
            <a:ext cx="1447800" cy="3392488"/>
            <a:chOff x="2702" y="1832"/>
            <a:chExt cx="1026" cy="2137"/>
          </a:xfrm>
          <a:solidFill>
            <a:srgbClr val="FFC000"/>
          </a:solidFill>
        </p:grpSpPr>
        <p:grpSp>
          <p:nvGrpSpPr>
            <p:cNvPr id="26639" name="Group 27"/>
            <p:cNvGrpSpPr>
              <a:grpSpLocks/>
            </p:cNvGrpSpPr>
            <p:nvPr/>
          </p:nvGrpSpPr>
          <p:grpSpPr bwMode="auto">
            <a:xfrm>
              <a:off x="2702" y="1832"/>
              <a:ext cx="1026" cy="1865"/>
              <a:chOff x="2702" y="1832"/>
              <a:chExt cx="1026" cy="1865"/>
            </a:xfrm>
            <a:grpFill/>
          </p:grpSpPr>
          <p:sp>
            <p:nvSpPr>
              <p:cNvPr id="26641" name="Freeform 11"/>
              <p:cNvSpPr>
                <a:spLocks/>
              </p:cNvSpPr>
              <p:nvPr/>
            </p:nvSpPr>
            <p:spPr bwMode="auto">
              <a:xfrm>
                <a:off x="2702" y="1832"/>
                <a:ext cx="1026" cy="1865"/>
              </a:xfrm>
              <a:custGeom>
                <a:avLst/>
                <a:gdLst>
                  <a:gd name="T0" fmla="*/ 908 w 122"/>
                  <a:gd name="T1" fmla="*/ 0 h 262"/>
                  <a:gd name="T2" fmla="*/ 1026 w 122"/>
                  <a:gd name="T3" fmla="*/ 100 h 262"/>
                  <a:gd name="T4" fmla="*/ 1026 w 122"/>
                  <a:gd name="T5" fmla="*/ 1758 h 262"/>
                  <a:gd name="T6" fmla="*/ 908 w 122"/>
                  <a:gd name="T7" fmla="*/ 1865 h 262"/>
                  <a:gd name="T8" fmla="*/ 118 w 122"/>
                  <a:gd name="T9" fmla="*/ 1865 h 262"/>
                  <a:gd name="T10" fmla="*/ 0 w 122"/>
                  <a:gd name="T11" fmla="*/ 1758 h 262"/>
                  <a:gd name="T12" fmla="*/ 0 w 122"/>
                  <a:gd name="T13" fmla="*/ 100 h 262"/>
                  <a:gd name="T14" fmla="*/ 118 w 122"/>
                  <a:gd name="T15" fmla="*/ 0 h 262"/>
                  <a:gd name="T16" fmla="*/ 908 w 122"/>
                  <a:gd name="T17" fmla="*/ 0 h 2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"/>
                  <a:gd name="T28" fmla="*/ 0 h 262"/>
                  <a:gd name="T29" fmla="*/ 122 w 122"/>
                  <a:gd name="T30" fmla="*/ 262 h 2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" h="262">
                    <a:moveTo>
                      <a:pt x="108" y="0"/>
                    </a:moveTo>
                    <a:cubicBezTo>
                      <a:pt x="116" y="0"/>
                      <a:pt x="122" y="6"/>
                      <a:pt x="122" y="14"/>
                    </a:cubicBezTo>
                    <a:lnTo>
                      <a:pt x="122" y="247"/>
                    </a:lnTo>
                    <a:cubicBezTo>
                      <a:pt x="122" y="255"/>
                      <a:pt x="116" y="262"/>
                      <a:pt x="108" y="262"/>
                    </a:cubicBezTo>
                    <a:lnTo>
                      <a:pt x="14" y="262"/>
                    </a:lnTo>
                    <a:cubicBezTo>
                      <a:pt x="6" y="262"/>
                      <a:pt x="0" y="255"/>
                      <a:pt x="0" y="247"/>
                    </a:cubicBezTo>
                    <a:lnTo>
                      <a:pt x="0" y="14"/>
                    </a:lnTo>
                    <a:cubicBezTo>
                      <a:pt x="0" y="6"/>
                      <a:pt x="6" y="0"/>
                      <a:pt x="14" y="0"/>
                    </a:cubicBezTo>
                    <a:lnTo>
                      <a:pt x="10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42" name="Freeform 12"/>
              <p:cNvSpPr>
                <a:spLocks/>
              </p:cNvSpPr>
              <p:nvPr/>
            </p:nvSpPr>
            <p:spPr bwMode="auto">
              <a:xfrm>
                <a:off x="3006" y="2101"/>
                <a:ext cx="216" cy="224"/>
              </a:xfrm>
              <a:custGeom>
                <a:avLst/>
                <a:gdLst>
                  <a:gd name="T0" fmla="*/ 216 w 192"/>
                  <a:gd name="T1" fmla="*/ 217 h 224"/>
                  <a:gd name="T2" fmla="*/ 14 w 192"/>
                  <a:gd name="T3" fmla="*/ 0 h 224"/>
                  <a:gd name="T4" fmla="*/ 0 w 192"/>
                  <a:gd name="T5" fmla="*/ 14 h 224"/>
                  <a:gd name="T6" fmla="*/ 203 w 192"/>
                  <a:gd name="T7" fmla="*/ 224 h 224"/>
                  <a:gd name="T8" fmla="*/ 216 w 192"/>
                  <a:gd name="T9" fmla="*/ 21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4"/>
                  <a:gd name="T17" fmla="*/ 192 w 192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4">
                    <a:moveTo>
                      <a:pt x="192" y="217"/>
                    </a:moveTo>
                    <a:lnTo>
                      <a:pt x="12" y="0"/>
                    </a:lnTo>
                    <a:lnTo>
                      <a:pt x="0" y="14"/>
                    </a:lnTo>
                    <a:lnTo>
                      <a:pt x="180" y="224"/>
                    </a:lnTo>
                    <a:lnTo>
                      <a:pt x="192" y="2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43" name="Freeform 13"/>
              <p:cNvSpPr>
                <a:spLocks/>
              </p:cNvSpPr>
              <p:nvPr/>
            </p:nvSpPr>
            <p:spPr bwMode="auto">
              <a:xfrm>
                <a:off x="2959" y="2479"/>
                <a:ext cx="216" cy="224"/>
              </a:xfrm>
              <a:custGeom>
                <a:avLst/>
                <a:gdLst>
                  <a:gd name="T0" fmla="*/ 14 w 192"/>
                  <a:gd name="T1" fmla="*/ 224 h 224"/>
                  <a:gd name="T2" fmla="*/ 216 w 192"/>
                  <a:gd name="T3" fmla="*/ 14 h 224"/>
                  <a:gd name="T4" fmla="*/ 203 w 192"/>
                  <a:gd name="T5" fmla="*/ 0 h 224"/>
                  <a:gd name="T6" fmla="*/ 0 w 192"/>
                  <a:gd name="T7" fmla="*/ 210 h 224"/>
                  <a:gd name="T8" fmla="*/ 14 w 192"/>
                  <a:gd name="T9" fmla="*/ 224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4"/>
                  <a:gd name="T17" fmla="*/ 192 w 192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4">
                    <a:moveTo>
                      <a:pt x="12" y="224"/>
                    </a:moveTo>
                    <a:lnTo>
                      <a:pt x="192" y="14"/>
                    </a:lnTo>
                    <a:lnTo>
                      <a:pt x="180" y="0"/>
                    </a:lnTo>
                    <a:lnTo>
                      <a:pt x="0" y="210"/>
                    </a:lnTo>
                    <a:lnTo>
                      <a:pt x="1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44" name="Freeform 14"/>
              <p:cNvSpPr>
                <a:spLocks/>
              </p:cNvSpPr>
              <p:nvPr/>
            </p:nvSpPr>
            <p:spPr bwMode="auto">
              <a:xfrm>
                <a:off x="2966" y="2857"/>
                <a:ext cx="216" cy="224"/>
              </a:xfrm>
              <a:custGeom>
                <a:avLst/>
                <a:gdLst>
                  <a:gd name="T0" fmla="*/ 216 w 192"/>
                  <a:gd name="T1" fmla="*/ 210 h 224"/>
                  <a:gd name="T2" fmla="*/ 14 w 192"/>
                  <a:gd name="T3" fmla="*/ 0 h 224"/>
                  <a:gd name="T4" fmla="*/ 0 w 192"/>
                  <a:gd name="T5" fmla="*/ 14 h 224"/>
                  <a:gd name="T6" fmla="*/ 203 w 192"/>
                  <a:gd name="T7" fmla="*/ 224 h 224"/>
                  <a:gd name="T8" fmla="*/ 216 w 192"/>
                  <a:gd name="T9" fmla="*/ 210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4"/>
                  <a:gd name="T17" fmla="*/ 192 w 192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4">
                    <a:moveTo>
                      <a:pt x="192" y="210"/>
                    </a:moveTo>
                    <a:lnTo>
                      <a:pt x="12" y="0"/>
                    </a:lnTo>
                    <a:lnTo>
                      <a:pt x="0" y="14"/>
                    </a:lnTo>
                    <a:lnTo>
                      <a:pt x="180" y="224"/>
                    </a:lnTo>
                    <a:lnTo>
                      <a:pt x="192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45" name="Freeform 15"/>
              <p:cNvSpPr>
                <a:spLocks/>
              </p:cNvSpPr>
              <p:nvPr/>
            </p:nvSpPr>
            <p:spPr bwMode="auto">
              <a:xfrm>
                <a:off x="2932" y="3214"/>
                <a:ext cx="216" cy="231"/>
              </a:xfrm>
              <a:custGeom>
                <a:avLst/>
                <a:gdLst>
                  <a:gd name="T0" fmla="*/ 7 w 192"/>
                  <a:gd name="T1" fmla="*/ 231 h 231"/>
                  <a:gd name="T2" fmla="*/ 216 w 192"/>
                  <a:gd name="T3" fmla="*/ 14 h 231"/>
                  <a:gd name="T4" fmla="*/ 203 w 192"/>
                  <a:gd name="T5" fmla="*/ 0 h 231"/>
                  <a:gd name="T6" fmla="*/ 0 w 192"/>
                  <a:gd name="T7" fmla="*/ 217 h 231"/>
                  <a:gd name="T8" fmla="*/ 7 w 192"/>
                  <a:gd name="T9" fmla="*/ 231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31"/>
                  <a:gd name="T17" fmla="*/ 192 w 192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31">
                    <a:moveTo>
                      <a:pt x="6" y="231"/>
                    </a:moveTo>
                    <a:lnTo>
                      <a:pt x="192" y="14"/>
                    </a:lnTo>
                    <a:lnTo>
                      <a:pt x="180" y="0"/>
                    </a:lnTo>
                    <a:lnTo>
                      <a:pt x="0" y="217"/>
                    </a:lnTo>
                    <a:lnTo>
                      <a:pt x="6" y="2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46" name="Freeform 16"/>
              <p:cNvSpPr>
                <a:spLocks/>
              </p:cNvSpPr>
              <p:nvPr/>
            </p:nvSpPr>
            <p:spPr bwMode="auto">
              <a:xfrm>
                <a:off x="3209" y="3214"/>
                <a:ext cx="222" cy="231"/>
              </a:xfrm>
              <a:custGeom>
                <a:avLst/>
                <a:gdLst>
                  <a:gd name="T0" fmla="*/ 222 w 198"/>
                  <a:gd name="T1" fmla="*/ 217 h 231"/>
                  <a:gd name="T2" fmla="*/ 13 w 198"/>
                  <a:gd name="T3" fmla="*/ 0 h 231"/>
                  <a:gd name="T4" fmla="*/ 0 w 198"/>
                  <a:gd name="T5" fmla="*/ 14 h 231"/>
                  <a:gd name="T6" fmla="*/ 209 w 198"/>
                  <a:gd name="T7" fmla="*/ 231 h 231"/>
                  <a:gd name="T8" fmla="*/ 222 w 198"/>
                  <a:gd name="T9" fmla="*/ 217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231"/>
                  <a:gd name="T17" fmla="*/ 198 w 198"/>
                  <a:gd name="T18" fmla="*/ 231 h 2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231">
                    <a:moveTo>
                      <a:pt x="198" y="217"/>
                    </a:moveTo>
                    <a:lnTo>
                      <a:pt x="12" y="0"/>
                    </a:lnTo>
                    <a:lnTo>
                      <a:pt x="0" y="14"/>
                    </a:lnTo>
                    <a:lnTo>
                      <a:pt x="186" y="231"/>
                    </a:lnTo>
                    <a:lnTo>
                      <a:pt x="198" y="2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647" name="Rectangle 17"/>
              <p:cNvSpPr>
                <a:spLocks noChangeArrowheads="1"/>
              </p:cNvSpPr>
              <p:nvPr/>
            </p:nvSpPr>
            <p:spPr bwMode="auto">
              <a:xfrm>
                <a:off x="2810" y="1928"/>
                <a:ext cx="780" cy="12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de-DE" sz="1300"/>
                  <a:t>COOH</a:t>
                </a:r>
              </a:p>
            </p:txBody>
          </p:sp>
          <p:sp>
            <p:nvSpPr>
              <p:cNvPr id="26648" name="Rectangle 18"/>
              <p:cNvSpPr>
                <a:spLocks noChangeArrowheads="1"/>
              </p:cNvSpPr>
              <p:nvPr/>
            </p:nvSpPr>
            <p:spPr bwMode="auto">
              <a:xfrm>
                <a:off x="3161" y="3456"/>
                <a:ext cx="489" cy="12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r"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de-DE" sz="1300"/>
                  <a:t>COOH</a:t>
                </a:r>
              </a:p>
            </p:txBody>
          </p:sp>
          <p:sp>
            <p:nvSpPr>
              <p:cNvPr id="26649" name="Rectangle 19"/>
              <p:cNvSpPr>
                <a:spLocks noChangeArrowheads="1"/>
              </p:cNvSpPr>
              <p:nvPr/>
            </p:nvSpPr>
            <p:spPr bwMode="auto">
              <a:xfrm>
                <a:off x="3078" y="2336"/>
                <a:ext cx="506" cy="12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de-DE" sz="1300"/>
                  <a:t>CH</a:t>
                </a:r>
                <a:r>
                  <a:rPr lang="de-DE" sz="1300" baseline="-25000"/>
                  <a:t>2</a:t>
                </a:r>
                <a:endParaRPr lang="de-DE" sz="1300"/>
              </a:p>
            </p:txBody>
          </p:sp>
          <p:sp>
            <p:nvSpPr>
              <p:cNvPr id="26650" name="Rectangle 20"/>
              <p:cNvSpPr>
                <a:spLocks noChangeArrowheads="1"/>
              </p:cNvSpPr>
              <p:nvPr/>
            </p:nvSpPr>
            <p:spPr bwMode="auto">
              <a:xfrm>
                <a:off x="2846" y="2710"/>
                <a:ext cx="505" cy="12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de-DE" sz="1300"/>
                  <a:t>CH</a:t>
                </a:r>
                <a:r>
                  <a:rPr lang="de-DE" sz="1300" baseline="-25000"/>
                  <a:t>2</a:t>
                </a:r>
                <a:endParaRPr lang="de-DE" sz="1300"/>
              </a:p>
            </p:txBody>
          </p:sp>
          <p:sp>
            <p:nvSpPr>
              <p:cNvPr id="26651" name="Rectangle 21"/>
              <p:cNvSpPr>
                <a:spLocks noChangeArrowheads="1"/>
              </p:cNvSpPr>
              <p:nvPr/>
            </p:nvSpPr>
            <p:spPr bwMode="auto">
              <a:xfrm>
                <a:off x="3078" y="3076"/>
                <a:ext cx="506" cy="12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de-DE" sz="1300"/>
                  <a:t>CH</a:t>
                </a:r>
              </a:p>
            </p:txBody>
          </p:sp>
          <p:sp>
            <p:nvSpPr>
              <p:cNvPr id="26652" name="Rectangle 22"/>
              <p:cNvSpPr>
                <a:spLocks noChangeArrowheads="1"/>
              </p:cNvSpPr>
              <p:nvPr/>
            </p:nvSpPr>
            <p:spPr bwMode="auto">
              <a:xfrm>
                <a:off x="2810" y="3456"/>
                <a:ext cx="505" cy="125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de-DE" sz="1300"/>
                  <a:t>H</a:t>
                </a:r>
                <a:r>
                  <a:rPr lang="de-DE" sz="1300" baseline="-25000"/>
                  <a:t>2</a:t>
                </a:r>
                <a:r>
                  <a:rPr lang="de-DE" sz="1300"/>
                  <a:t>N</a:t>
                </a:r>
              </a:p>
            </p:txBody>
          </p:sp>
        </p:grpSp>
        <p:sp>
          <p:nvSpPr>
            <p:cNvPr id="26640" name="Rectangle 26"/>
            <p:cNvSpPr>
              <a:spLocks noChangeArrowheads="1"/>
            </p:cNvSpPr>
            <p:nvPr/>
          </p:nvSpPr>
          <p:spPr bwMode="auto">
            <a:xfrm>
              <a:off x="2738" y="3712"/>
              <a:ext cx="923" cy="25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r>
                <a:rPr lang="de-DE" b="1"/>
                <a:t>Glutamate</a:t>
              </a:r>
            </a:p>
          </p:txBody>
        </p:sp>
      </p:grp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021388" y="1685925"/>
            <a:ext cx="29083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b="1" dirty="0"/>
              <a:t>Pathology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dirty="0"/>
              <a:t>Free radical formation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de-DE" dirty="0"/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dirty="0"/>
              <a:t>Excitotoxicity</a:t>
            </a:r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de-DE" dirty="0"/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de-DE" dirty="0"/>
          </a:p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dirty="0"/>
              <a:t>Neuronal death</a:t>
            </a: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rot="-5400000">
            <a:off x="5318919" y="4396581"/>
            <a:ext cx="363538" cy="714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rot="-7598724">
            <a:off x="5479257" y="2261394"/>
            <a:ext cx="120650" cy="1074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rot="-7598724">
            <a:off x="5479257" y="3190081"/>
            <a:ext cx="120650" cy="1074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" name="Down Arrow 35"/>
          <p:cNvSpPr/>
          <p:nvPr/>
        </p:nvSpPr>
        <p:spPr>
          <a:xfrm>
            <a:off x="6072188" y="5072063"/>
            <a:ext cx="484187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357813" y="5786438"/>
            <a:ext cx="2513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i="1"/>
              <a:t>Epileptogenesis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869950" y="1643063"/>
            <a:ext cx="14160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b="1"/>
              <a:t>Physiology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57250" y="2286000"/>
            <a:ext cx="19288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n-US"/>
              <a:t>Major excitatory neurotransmitter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85813" y="33718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Fast &amp; prolonged phase of excitatory neurotransmission</a:t>
            </a:r>
            <a:br>
              <a:rPr lang="en-US"/>
            </a:br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57250" y="4857750"/>
            <a:ext cx="17145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/>
              <a:t>Development </a:t>
            </a:r>
            <a:br>
              <a:rPr lang="en-US"/>
            </a:br>
            <a:r>
              <a:rPr lang="en-US"/>
              <a:t>Plasticity</a:t>
            </a:r>
          </a:p>
        </p:txBody>
      </p:sp>
    </p:spTree>
    <p:extLst>
      <p:ext uri="{BB962C8B-B14F-4D97-AF65-F5344CB8AC3E}">
        <p14:creationId xmlns="" xmlns:p14="http://schemas.microsoft.com/office/powerpoint/2010/main" val="1869795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Glutamate receptors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Ionotropic</a:t>
            </a:r>
            <a:r>
              <a:rPr lang="en-US" dirty="0" smtClean="0"/>
              <a:t> &amp; metabotropic</a:t>
            </a:r>
          </a:p>
          <a:p>
            <a:r>
              <a:rPr lang="en-US" dirty="0" err="1" smtClean="0"/>
              <a:t>Ionotropic</a:t>
            </a:r>
            <a:r>
              <a:rPr lang="en-US" dirty="0" smtClean="0"/>
              <a:t>- AMPA, NMDA, </a:t>
            </a:r>
            <a:r>
              <a:rPr lang="en-US" dirty="0" err="1" smtClean="0"/>
              <a:t>Kainate</a:t>
            </a:r>
            <a:endParaRPr lang="en-US" dirty="0" smtClean="0"/>
          </a:p>
          <a:p>
            <a:r>
              <a:rPr lang="en-US" dirty="0" smtClean="0"/>
              <a:t>AMPA- fast excitatory transmission, by Na-K channel</a:t>
            </a:r>
          </a:p>
          <a:p>
            <a:pPr marL="0" indent="0">
              <a:buNone/>
            </a:pPr>
            <a:r>
              <a:rPr lang="en-US" dirty="0" smtClean="0"/>
              <a:t>            - coexists with NMDA receptors in all synapses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- Mg block over NMDA rec released by opening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AMPA channel- prolonged excitation</a:t>
            </a:r>
          </a:p>
          <a:p>
            <a:r>
              <a:rPr lang="en-US" dirty="0" smtClean="0"/>
              <a:t>NMDA- </a:t>
            </a:r>
            <a:r>
              <a:rPr lang="en-US" dirty="0" err="1" smtClean="0"/>
              <a:t>Ca</a:t>
            </a:r>
            <a:r>
              <a:rPr lang="en-US" dirty="0" smtClean="0"/>
              <a:t> channel</a:t>
            </a:r>
          </a:p>
          <a:p>
            <a:r>
              <a:rPr lang="en-US" dirty="0" err="1" smtClean="0"/>
              <a:t>Kainate</a:t>
            </a:r>
            <a:r>
              <a:rPr lang="en-US" dirty="0" smtClean="0"/>
              <a:t>- </a:t>
            </a:r>
            <a:r>
              <a:rPr lang="en-US" dirty="0" err="1" smtClean="0"/>
              <a:t>Kainic</a:t>
            </a:r>
            <a:r>
              <a:rPr lang="en-US" dirty="0" smtClean="0"/>
              <a:t> acid induced SE in </a:t>
            </a:r>
            <a:r>
              <a:rPr lang="en-US" dirty="0" err="1" smtClean="0"/>
              <a:t>exp</a:t>
            </a:r>
            <a:r>
              <a:rPr lang="en-US" dirty="0" smtClean="0"/>
              <a:t> models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132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	Role of Glutamate</a:t>
            </a:r>
            <a:endParaRPr lang="en-US" sz="3600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Excessive stimulation of NMDA ( </a:t>
            </a:r>
            <a:r>
              <a:rPr lang="en-US" sz="2600" dirty="0" err="1" smtClean="0"/>
              <a:t>eg</a:t>
            </a:r>
            <a:r>
              <a:rPr lang="en-US" sz="2600" dirty="0" smtClean="0"/>
              <a:t>. in SE) contributes to </a:t>
            </a:r>
            <a:r>
              <a:rPr lang="en-US" sz="2600" dirty="0" err="1" smtClean="0"/>
              <a:t>Ca</a:t>
            </a:r>
            <a:r>
              <a:rPr lang="en-US" sz="2600" dirty="0" smtClean="0"/>
              <a:t>++ mediated neuronal injury </a:t>
            </a:r>
          </a:p>
          <a:p>
            <a:pPr lvl="1" eaLnBrk="1" hangingPunct="1"/>
            <a:r>
              <a:rPr lang="en-US" sz="2800" dirty="0" smtClean="0">
                <a:sym typeface="Wingdings 3" pitchFamily="18" charset="2"/>
              </a:rPr>
              <a:t>↑ </a:t>
            </a:r>
            <a:r>
              <a:rPr lang="en-US" sz="2200" dirty="0" smtClean="0"/>
              <a:t>cell death </a:t>
            </a:r>
          </a:p>
          <a:p>
            <a:pPr lvl="1"/>
            <a:r>
              <a:rPr lang="en-US" sz="2800" dirty="0">
                <a:solidFill>
                  <a:srgbClr val="292934"/>
                </a:solidFill>
                <a:sym typeface="Wingdings 3" pitchFamily="18" charset="2"/>
              </a:rPr>
              <a:t>↑ </a:t>
            </a:r>
            <a:r>
              <a:rPr lang="en-US" sz="2200" dirty="0" smtClean="0"/>
              <a:t>neurogenesis &amp; reactive synaptogenesis </a:t>
            </a:r>
          </a:p>
          <a:p>
            <a:pPr lvl="1"/>
            <a:r>
              <a:rPr lang="en-US" sz="2200" dirty="0" smtClean="0"/>
              <a:t>further </a:t>
            </a:r>
            <a:r>
              <a:rPr lang="en-US" sz="2800" dirty="0">
                <a:solidFill>
                  <a:srgbClr val="292934"/>
                </a:solidFill>
                <a:sym typeface="Wingdings 3" pitchFamily="18" charset="2"/>
              </a:rPr>
              <a:t>↑</a:t>
            </a:r>
            <a:r>
              <a:rPr lang="en-US" sz="2200" dirty="0" smtClean="0"/>
              <a:t> excitability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Changes in NMDA R expression &amp; function in human tissue from </a:t>
            </a:r>
            <a:r>
              <a:rPr lang="en-US" sz="2600" dirty="0" err="1" smtClean="0"/>
              <a:t>pt</a:t>
            </a:r>
            <a:r>
              <a:rPr lang="en-US" sz="2600" dirty="0" smtClean="0"/>
              <a:t> undergoing surgical resection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756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43062"/>
            <a:ext cx="8229600" cy="5026297"/>
          </a:xfrm>
        </p:spPr>
        <p:txBody>
          <a:bodyPr>
            <a:normAutofit/>
          </a:bodyPr>
          <a:lstStyle/>
          <a:p>
            <a:r>
              <a:rPr lang="en-US" dirty="0"/>
              <a:t>Involved in long term </a:t>
            </a:r>
            <a:r>
              <a:rPr lang="en-US" dirty="0" smtClean="0"/>
              <a:t>potentiation</a:t>
            </a:r>
          </a:p>
          <a:p>
            <a:pPr eaLnBrk="1" hangingPunct="1"/>
            <a:r>
              <a:rPr lang="en-US" dirty="0" smtClean="0"/>
              <a:t>Experimental animal studies have shown that </a:t>
            </a:r>
          </a:p>
          <a:p>
            <a:pPr lvl="1" eaLnBrk="1" hangingPunct="1"/>
            <a:r>
              <a:rPr lang="en-US" dirty="0" smtClean="0"/>
              <a:t>NMDA, AMPA &amp; </a:t>
            </a:r>
            <a:r>
              <a:rPr lang="en-US" dirty="0" err="1" smtClean="0"/>
              <a:t>kainate</a:t>
            </a:r>
            <a:r>
              <a:rPr lang="en-US" dirty="0" smtClean="0"/>
              <a:t> agonists induce </a:t>
            </a:r>
            <a:r>
              <a:rPr lang="en-US" dirty="0" err="1" smtClean="0"/>
              <a:t>Sz</a:t>
            </a:r>
            <a:r>
              <a:rPr lang="en-US" dirty="0" smtClean="0"/>
              <a:t> activity</a:t>
            </a:r>
          </a:p>
          <a:p>
            <a:pPr lvl="1" eaLnBrk="1" hangingPunct="1"/>
            <a:r>
              <a:rPr lang="en-US" dirty="0" smtClean="0"/>
              <a:t>Their antagonists suppress </a:t>
            </a:r>
            <a:r>
              <a:rPr lang="en-US" dirty="0" err="1" smtClean="0"/>
              <a:t>Sz</a:t>
            </a:r>
            <a:r>
              <a:rPr lang="en-US" dirty="0" smtClean="0"/>
              <a:t> activity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 studies of Cortical dysplasia have shown correlation between </a:t>
            </a:r>
            <a:r>
              <a:rPr lang="en-US" dirty="0" err="1" smtClean="0"/>
              <a:t>cytoarchitectural</a:t>
            </a:r>
            <a:r>
              <a:rPr lang="en-US" dirty="0" smtClean="0"/>
              <a:t> abnormalities and specific NMDA (NR1&amp; NR2B) and AMPA (GluR2-3) receptor subunits</a:t>
            </a:r>
          </a:p>
          <a:p>
            <a:pPr eaLnBrk="1" hangingPunct="1"/>
            <a:r>
              <a:rPr lang="en-US" dirty="0" smtClean="0"/>
              <a:t>MTLE-HS: AMPA receptors are denser in both </a:t>
            </a:r>
            <a:r>
              <a:rPr lang="en-US" dirty="0" err="1" smtClean="0"/>
              <a:t>int</a:t>
            </a:r>
            <a:r>
              <a:rPr lang="en-US" dirty="0" smtClean="0"/>
              <a:t> &amp; </a:t>
            </a:r>
            <a:r>
              <a:rPr lang="en-US" dirty="0" err="1" smtClean="0"/>
              <a:t>ext</a:t>
            </a:r>
            <a:r>
              <a:rPr lang="en-US" dirty="0" smtClean="0"/>
              <a:t> molecular layers of dentate </a:t>
            </a:r>
            <a:r>
              <a:rPr lang="en-US" dirty="0" err="1" smtClean="0"/>
              <a:t>gyrus</a:t>
            </a:r>
            <a:endParaRPr lang="en-US" dirty="0" smtClean="0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95536" y="6167437"/>
            <a:ext cx="8215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err="1"/>
              <a:t>Moddel</a:t>
            </a:r>
            <a:r>
              <a:rPr lang="en-US" sz="1400" dirty="0"/>
              <a:t> G. et al. The NMDA receptor NR2B subunit contributes to epileptogenesis in human cortical dysplasia. </a:t>
            </a:r>
            <a:r>
              <a:rPr lang="en-US" sz="1400" b="1" dirty="0"/>
              <a:t>Brain Res 2005;1046(1–2):10–23</a:t>
            </a:r>
          </a:p>
        </p:txBody>
      </p:sp>
    </p:spTree>
    <p:extLst>
      <p:ext uri="{BB962C8B-B14F-4D97-AF65-F5344CB8AC3E}">
        <p14:creationId xmlns="" xmlns:p14="http://schemas.microsoft.com/office/powerpoint/2010/main" val="15208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–</a:t>
            </a:r>
            <a:r>
              <a:rPr lang="en-US" dirty="0"/>
              <a:t> gradual </a:t>
            </a:r>
            <a:r>
              <a:rPr lang="en-US" dirty="0" smtClean="0"/>
              <a:t>transformation </a:t>
            </a:r>
            <a:r>
              <a:rPr lang="en-US" dirty="0"/>
              <a:t>of normal neuronal network into chronically </a:t>
            </a:r>
            <a:r>
              <a:rPr lang="en-US" dirty="0" err="1"/>
              <a:t>hyperexcitable</a:t>
            </a:r>
            <a:r>
              <a:rPr lang="en-US" dirty="0"/>
              <a:t> one </a:t>
            </a:r>
            <a:r>
              <a:rPr lang="en-US" dirty="0" smtClean="0"/>
              <a:t>resulting in </a:t>
            </a:r>
            <a:r>
              <a:rPr lang="en-US" dirty="0"/>
              <a:t>recurrent, spontaneous </a:t>
            </a:r>
            <a:r>
              <a:rPr lang="en-US" dirty="0" smtClean="0"/>
              <a:t>seizures.</a:t>
            </a:r>
          </a:p>
          <a:p>
            <a:endParaRPr lang="en-US" dirty="0"/>
          </a:p>
          <a:p>
            <a:r>
              <a:rPr lang="en-IN" dirty="0" smtClean="0"/>
              <a:t>Epileptogenesis </a:t>
            </a:r>
            <a:r>
              <a:rPr lang="en-IN" dirty="0"/>
              <a:t>refers to a phenomenon in </a:t>
            </a:r>
            <a:r>
              <a:rPr lang="en-IN" dirty="0" smtClean="0"/>
              <a:t>which the </a:t>
            </a:r>
            <a:r>
              <a:rPr lang="en-IN" dirty="0"/>
              <a:t>brain undergoes molecular and cellular alterations after </a:t>
            </a:r>
            <a:r>
              <a:rPr lang="en-IN" dirty="0" smtClean="0"/>
              <a:t>a brain-damaging </a:t>
            </a:r>
            <a:r>
              <a:rPr lang="en-IN" dirty="0"/>
              <a:t>insult, which increase its excitability and </a:t>
            </a:r>
            <a:r>
              <a:rPr lang="en-IN" dirty="0" smtClean="0"/>
              <a:t>eventually lead </a:t>
            </a:r>
            <a:r>
              <a:rPr lang="en-IN" dirty="0"/>
              <a:t>to the occurrence of </a:t>
            </a:r>
            <a:r>
              <a:rPr lang="en-IN" dirty="0" smtClean="0"/>
              <a:t>recurrent spontaneous </a:t>
            </a:r>
            <a:r>
              <a:rPr lang="en-IN" dirty="0"/>
              <a:t>seizures.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443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	Role of GABA</a:t>
            </a:r>
            <a:endParaRPr lang="en-US" sz="3600" b="1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897983"/>
          </a:xfrm>
        </p:spPr>
        <p:txBody>
          <a:bodyPr>
            <a:normAutofit/>
          </a:bodyPr>
          <a:lstStyle/>
          <a:p>
            <a:pPr eaLnBrk="1" hangingPunct="1"/>
            <a:r>
              <a:rPr lang="en-IN" dirty="0" smtClean="0"/>
              <a:t>GABA receptors  are divided into two subtypes   </a:t>
            </a:r>
            <a:r>
              <a:rPr lang="en-IN" b="1" dirty="0" smtClean="0"/>
              <a:t>GABA</a:t>
            </a:r>
            <a:r>
              <a:rPr lang="en-IN" b="1" baseline="-25000" dirty="0" smtClean="0"/>
              <a:t>A</a:t>
            </a:r>
            <a:r>
              <a:rPr lang="en-IN" b="1" dirty="0" smtClean="0"/>
              <a:t> </a:t>
            </a:r>
            <a:r>
              <a:rPr lang="en-IN" dirty="0" smtClean="0"/>
              <a:t>and </a:t>
            </a:r>
            <a:r>
              <a:rPr lang="en-IN" b="1" dirty="0" smtClean="0"/>
              <a:t>GABA</a:t>
            </a:r>
            <a:r>
              <a:rPr lang="en-IN" b="1" baseline="-25000" dirty="0" smtClean="0"/>
              <a:t>B</a:t>
            </a:r>
          </a:p>
          <a:p>
            <a:pPr eaLnBrk="1" hangingPunct="1"/>
            <a:endParaRPr lang="en-IN" b="1" baseline="-25000" dirty="0" smtClean="0"/>
          </a:p>
          <a:p>
            <a:r>
              <a:rPr lang="en-IN" dirty="0"/>
              <a:t>The inflow of </a:t>
            </a:r>
            <a:r>
              <a:rPr lang="en-IN" dirty="0" err="1" smtClean="0"/>
              <a:t>Cl</a:t>
            </a:r>
            <a:r>
              <a:rPr lang="en-IN" dirty="0" smtClean="0"/>
              <a:t> </a:t>
            </a:r>
            <a:r>
              <a:rPr lang="en-IN" dirty="0"/>
              <a:t>ions and outflow </a:t>
            </a:r>
            <a:r>
              <a:rPr lang="en-IN" dirty="0" smtClean="0"/>
              <a:t>of K ions prompted </a:t>
            </a:r>
            <a:r>
              <a:rPr lang="en-IN" dirty="0"/>
              <a:t>by binding of GABA to </a:t>
            </a:r>
            <a:r>
              <a:rPr lang="en-IN" dirty="0" smtClean="0"/>
              <a:t>its receptors leads </a:t>
            </a:r>
            <a:r>
              <a:rPr lang="en-IN" dirty="0"/>
              <a:t>to membrane </a:t>
            </a:r>
            <a:r>
              <a:rPr lang="en-IN" dirty="0" smtClean="0"/>
              <a:t>hyperpolarisation and IPSPs.</a:t>
            </a:r>
          </a:p>
          <a:p>
            <a:endParaRPr lang="en-IN" dirty="0" smtClean="0"/>
          </a:p>
          <a:p>
            <a:r>
              <a:rPr lang="en-IN" dirty="0" smtClean="0"/>
              <a:t>Most excitatory neurotransmission is </a:t>
            </a:r>
            <a:r>
              <a:rPr lang="en-IN" dirty="0"/>
              <a:t>meant to link relatively distant </a:t>
            </a:r>
            <a:r>
              <a:rPr lang="en-IN" dirty="0" smtClean="0"/>
              <a:t>regions</a:t>
            </a:r>
            <a:r>
              <a:rPr lang="en-IN" dirty="0"/>
              <a:t> </a:t>
            </a:r>
            <a:r>
              <a:rPr lang="en-IN" dirty="0" smtClean="0"/>
              <a:t>whereas the local circuitry  </a:t>
            </a:r>
            <a:r>
              <a:rPr lang="en-IN" dirty="0" err="1"/>
              <a:t>interneuronal</a:t>
            </a:r>
            <a:r>
              <a:rPr lang="en-IN" dirty="0"/>
              <a:t> </a:t>
            </a:r>
            <a:r>
              <a:rPr lang="en-IN" dirty="0" smtClean="0"/>
              <a:t>network belongs to the inhibitory GABA transmission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2471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3536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	GABA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 and Early Life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463855" cy="5184576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en-US" dirty="0" smtClean="0"/>
              <a:t>During early development, GABA acts as an excitatory neurotransmitter. </a:t>
            </a:r>
            <a:endParaRPr lang="en-US" sz="2600" dirty="0" smtClean="0"/>
          </a:p>
          <a:p>
            <a:pPr marL="469900" indent="-469900" eaLnBrk="1" hangingPunct="1"/>
            <a:r>
              <a:rPr lang="en-US" dirty="0" smtClean="0"/>
              <a:t>In immature neurons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is high, as K-</a:t>
            </a:r>
            <a:r>
              <a:rPr lang="en-US" dirty="0" err="1" smtClean="0"/>
              <a:t>Cl</a:t>
            </a:r>
            <a:r>
              <a:rPr lang="en-US" baseline="30000" dirty="0" smtClean="0"/>
              <a:t>-  </a:t>
            </a:r>
            <a:r>
              <a:rPr lang="en-US" dirty="0" smtClean="0"/>
              <a:t>transporter is not fully expressed </a:t>
            </a:r>
          </a:p>
          <a:p>
            <a:pPr marL="0" indent="0" eaLnBrk="1" hangingPunct="1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Opening of GABA/ </a:t>
            </a:r>
            <a:r>
              <a:rPr lang="en-US" sz="2300" dirty="0" err="1" smtClean="0"/>
              <a:t>Cl</a:t>
            </a:r>
            <a:r>
              <a:rPr lang="en-US" sz="2300" dirty="0" smtClean="0"/>
              <a:t> channels : ↑</a:t>
            </a:r>
            <a:r>
              <a:rPr lang="en-US" sz="2300" dirty="0" smtClean="0">
                <a:sym typeface="Wingdings 3" pitchFamily="18" charset="2"/>
              </a:rPr>
              <a:t> ef</a:t>
            </a:r>
            <a:r>
              <a:rPr lang="en-US" sz="2300" dirty="0" smtClean="0"/>
              <a:t>flux </a:t>
            </a:r>
            <a:r>
              <a:rPr lang="en-US" sz="2300" dirty="0" err="1" smtClean="0"/>
              <a:t>Cl</a:t>
            </a:r>
            <a:r>
              <a:rPr lang="en-US" sz="2300" dirty="0" smtClean="0"/>
              <a:t> →</a:t>
            </a:r>
            <a:r>
              <a:rPr lang="en-US" sz="2300" dirty="0" smtClean="0">
                <a:sym typeface="Wingdings 3" pitchFamily="18" charset="2"/>
              </a:rPr>
              <a:t> </a:t>
            </a:r>
            <a:r>
              <a:rPr lang="en-US" sz="2300" dirty="0" smtClean="0"/>
              <a:t>depolarizes</a:t>
            </a:r>
          </a:p>
          <a:p>
            <a:pPr marL="0" indent="0" eaLnBrk="1" hangingPunct="1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immature neurons </a:t>
            </a:r>
          </a:p>
          <a:p>
            <a:pPr marL="0" indent="0" eaLnBrk="1" hangingPunct="1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↑</a:t>
            </a:r>
            <a:r>
              <a:rPr lang="en-US" sz="2300" dirty="0" smtClean="0">
                <a:sym typeface="Wingdings 3" pitchFamily="18" charset="2"/>
              </a:rPr>
              <a:t> activation of VGCC </a:t>
            </a:r>
            <a:r>
              <a:rPr lang="en-US" sz="2300" dirty="0"/>
              <a:t>→</a:t>
            </a:r>
            <a:r>
              <a:rPr lang="en-US" sz="2300" dirty="0" smtClean="0">
                <a:sym typeface="Wingdings 3" pitchFamily="18" charset="2"/>
              </a:rPr>
              <a:t> </a:t>
            </a:r>
            <a:r>
              <a:rPr lang="en-US" sz="2300" dirty="0"/>
              <a:t>↑</a:t>
            </a:r>
            <a:r>
              <a:rPr lang="en-US" sz="2300" dirty="0">
                <a:sym typeface="Wingdings 3" pitchFamily="18" charset="2"/>
              </a:rPr>
              <a:t> </a:t>
            </a:r>
            <a:r>
              <a:rPr lang="en-US" sz="2300" dirty="0" err="1" smtClean="0">
                <a:sym typeface="Wingdings 3" pitchFamily="18" charset="2"/>
              </a:rPr>
              <a:t>Ca</a:t>
            </a:r>
            <a:r>
              <a:rPr lang="en-US" sz="2300" baseline="30000" dirty="0" smtClean="0">
                <a:sym typeface="Wingdings 3" pitchFamily="18" charset="2"/>
              </a:rPr>
              <a:t>++</a:t>
            </a:r>
            <a:r>
              <a:rPr lang="en-US" sz="2300" dirty="0" smtClean="0">
                <a:sym typeface="Wingdings 3" pitchFamily="18" charset="2"/>
              </a:rPr>
              <a:t> influx</a:t>
            </a:r>
            <a:r>
              <a:rPr lang="en-US" sz="2300" dirty="0" smtClean="0"/>
              <a:t> </a:t>
            </a:r>
            <a:r>
              <a:rPr lang="en-US" sz="2300" dirty="0"/>
              <a:t>→</a:t>
            </a:r>
            <a:r>
              <a:rPr lang="en-US" sz="2300" dirty="0" smtClean="0">
                <a:sym typeface="Wingdings 3" pitchFamily="18" charset="2"/>
              </a:rPr>
              <a:t> excitation</a:t>
            </a:r>
          </a:p>
          <a:p>
            <a:pPr marL="0" indent="0" eaLnBrk="1" hangingPunct="1">
              <a:buNone/>
            </a:pPr>
            <a:endParaRPr lang="en-US" sz="2300" dirty="0" smtClean="0"/>
          </a:p>
          <a:p>
            <a:r>
              <a:rPr lang="en-IN" dirty="0" smtClean="0"/>
              <a:t>GABA &amp; NMDA receptor synergistic </a:t>
            </a:r>
            <a:r>
              <a:rPr lang="en-IN" dirty="0"/>
              <a:t>effect during the </a:t>
            </a:r>
            <a:r>
              <a:rPr lang="en-IN" dirty="0" smtClean="0"/>
              <a:t>early/late </a:t>
            </a:r>
            <a:r>
              <a:rPr lang="en-IN" dirty="0"/>
              <a:t>postnatal period may provide a synaptic </a:t>
            </a:r>
            <a:r>
              <a:rPr lang="en-IN" dirty="0" smtClean="0"/>
              <a:t>substrate for </a:t>
            </a:r>
            <a:r>
              <a:rPr lang="en-IN" dirty="0"/>
              <a:t>the neuronal </a:t>
            </a:r>
            <a:r>
              <a:rPr lang="en-IN" dirty="0" err="1"/>
              <a:t>hyperexcitability</a:t>
            </a:r>
            <a:r>
              <a:rPr lang="en-IN" dirty="0"/>
              <a:t> seen in early life or later onset epileptogenesis.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9595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	Role of Acetylcholine</a:t>
            </a:r>
            <a:endParaRPr lang="en-US" sz="36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51520" y="1882775"/>
            <a:ext cx="8568952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IN" dirty="0" err="1" smtClean="0"/>
              <a:t>ACh</a:t>
            </a:r>
            <a:r>
              <a:rPr lang="en-IN" dirty="0" smtClean="0"/>
              <a:t> has variety of effects as neuromodulator</a:t>
            </a:r>
          </a:p>
          <a:p>
            <a:pPr eaLnBrk="1" hangingPunct="1"/>
            <a:endParaRPr lang="en-IN" dirty="0" smtClean="0"/>
          </a:p>
          <a:p>
            <a:r>
              <a:rPr lang="en-IN" dirty="0" smtClean="0"/>
              <a:t>Causes slow depolarization by blocking a </a:t>
            </a:r>
            <a:r>
              <a:rPr lang="en-IN" dirty="0" err="1" smtClean="0"/>
              <a:t>tonically</a:t>
            </a:r>
            <a:r>
              <a:rPr lang="en-IN" dirty="0" smtClean="0"/>
              <a:t> - active K</a:t>
            </a:r>
            <a:r>
              <a:rPr lang="en-IN" baseline="30000" dirty="0" smtClean="0"/>
              <a:t>+</a:t>
            </a:r>
            <a:r>
              <a:rPr lang="en-IN" dirty="0" smtClean="0"/>
              <a:t> current </a:t>
            </a:r>
            <a:r>
              <a:rPr lang="en-US" dirty="0" smtClean="0"/>
              <a:t>→ </a:t>
            </a:r>
            <a:r>
              <a:rPr lang="en-US" dirty="0"/>
              <a:t>↑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IN" dirty="0" smtClean="0"/>
              <a:t>neuronal excitability</a:t>
            </a:r>
          </a:p>
          <a:p>
            <a:endParaRPr lang="en-IN" dirty="0" smtClean="0"/>
          </a:p>
          <a:p>
            <a:r>
              <a:rPr lang="en-IN" dirty="0"/>
              <a:t>The channel is non-selective and permeable </a:t>
            </a:r>
            <a:r>
              <a:rPr lang="en-IN" dirty="0" smtClean="0"/>
              <a:t>to +</a:t>
            </a:r>
            <a:r>
              <a:rPr lang="en-IN" dirty="0" err="1" smtClean="0"/>
              <a:t>vely</a:t>
            </a:r>
            <a:r>
              <a:rPr lang="en-IN" dirty="0" smtClean="0"/>
              <a:t> </a:t>
            </a:r>
            <a:r>
              <a:rPr lang="en-IN" dirty="0"/>
              <a:t>charged </a:t>
            </a:r>
            <a:r>
              <a:rPr lang="en-IN" dirty="0" smtClean="0"/>
              <a:t>ions: Na, Ca,  and K , which pass </a:t>
            </a:r>
            <a:r>
              <a:rPr lang="en-IN" dirty="0"/>
              <a:t>through the channel with roughly equal efficiency</a:t>
            </a:r>
            <a:endParaRPr lang="en-IN" dirty="0" smtClean="0"/>
          </a:p>
          <a:p>
            <a:pPr eaLnBrk="1" hangingPunct="1"/>
            <a:endParaRPr lang="en-IN" dirty="0" smtClean="0"/>
          </a:p>
          <a:p>
            <a:r>
              <a:rPr lang="en-IN" dirty="0" smtClean="0"/>
              <a:t> </a:t>
            </a:r>
            <a:r>
              <a:rPr lang="en-US" dirty="0"/>
              <a:t>↑</a:t>
            </a:r>
            <a:r>
              <a:rPr lang="en-US" dirty="0">
                <a:sym typeface="Wingdings 3" pitchFamily="18" charset="2"/>
              </a:rPr>
              <a:t> </a:t>
            </a:r>
            <a:r>
              <a:rPr lang="en-IN" dirty="0" smtClean="0"/>
              <a:t>amplitude of LTP by enhancing currents through NMDA-R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9708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5237" y="1665312"/>
            <a:ext cx="8229600" cy="4572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Pilocarpine</a:t>
            </a:r>
            <a:r>
              <a:rPr lang="en-US" dirty="0" smtClean="0"/>
              <a:t> can cause severe </a:t>
            </a:r>
            <a:r>
              <a:rPr lang="en-US" dirty="0" err="1" smtClean="0"/>
              <a:t>Szs</a:t>
            </a:r>
            <a:r>
              <a:rPr lang="en-US" dirty="0" smtClean="0"/>
              <a:t> in animals – which may progress into SE </a:t>
            </a:r>
            <a:r>
              <a:rPr lang="en-US" dirty="0"/>
              <a:t>→</a:t>
            </a:r>
            <a:r>
              <a:rPr lang="en-US" dirty="0" smtClean="0"/>
              <a:t> 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 smtClean="0"/>
              <a:t>permanent neuronal loss &amp; synaptic </a:t>
            </a:r>
            <a:r>
              <a:rPr lang="en-US" dirty="0" err="1" smtClean="0"/>
              <a:t>reorganisation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endParaRPr lang="en-US" dirty="0" smtClean="0"/>
          </a:p>
          <a:p>
            <a:r>
              <a:rPr lang="en-IN" dirty="0"/>
              <a:t>27 </a:t>
            </a:r>
            <a:r>
              <a:rPr lang="en-IN" dirty="0" smtClean="0"/>
              <a:t>individuals from </a:t>
            </a:r>
            <a:r>
              <a:rPr lang="en-IN" dirty="0"/>
              <a:t>a large Australian family affected by </a:t>
            </a:r>
            <a:r>
              <a:rPr lang="en-IN" dirty="0" smtClean="0"/>
              <a:t>ADNFLE were found to have a </a:t>
            </a:r>
            <a:r>
              <a:rPr lang="en-IN" dirty="0"/>
              <a:t>mutation </a:t>
            </a:r>
            <a:r>
              <a:rPr lang="en-IN" dirty="0" smtClean="0"/>
              <a:t>in </a:t>
            </a:r>
            <a:r>
              <a:rPr lang="en-IN" i="1" dirty="0" smtClean="0"/>
              <a:t>CHRNA4 </a:t>
            </a:r>
            <a:r>
              <a:rPr lang="en-IN" dirty="0"/>
              <a:t>coding for the 4 subunit of the </a:t>
            </a:r>
            <a:r>
              <a:rPr lang="en-IN" dirty="0" smtClean="0"/>
              <a:t>nicotinic acetylcholine receptor</a:t>
            </a:r>
          </a:p>
          <a:p>
            <a:endParaRPr lang="en-IN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586" y="6237312"/>
            <a:ext cx="892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Phillips HA et al. Localization of a gene for autosomal dominant </a:t>
            </a:r>
            <a:r>
              <a:rPr lang="en-IN" sz="1600" dirty="0" smtClean="0"/>
              <a:t>nocturnal  </a:t>
            </a:r>
            <a:r>
              <a:rPr lang="en-IN" sz="1600" dirty="0"/>
              <a:t>frontal lobe epilepsy to chromosome 20q13.2. </a:t>
            </a:r>
            <a:r>
              <a:rPr lang="en-IN" sz="1600" i="1" dirty="0"/>
              <a:t>Nat Genet </a:t>
            </a:r>
            <a:r>
              <a:rPr lang="en-IN" sz="1600" dirty="0"/>
              <a:t>1995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5367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	Role of Adenosine</a:t>
            </a:r>
            <a:endParaRPr lang="en-US" sz="36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Inhibitory effect on brain function</a:t>
            </a:r>
          </a:p>
          <a:p>
            <a:pPr eaLnBrk="1" hangingPunct="1">
              <a:spcBef>
                <a:spcPct val="45000"/>
              </a:spcBef>
            </a:pPr>
            <a:endParaRPr lang="en-US" dirty="0" smtClean="0"/>
          </a:p>
          <a:p>
            <a:pPr eaLnBrk="1" hangingPunct="1">
              <a:spcBef>
                <a:spcPct val="45000"/>
              </a:spcBef>
            </a:pPr>
            <a:r>
              <a:rPr lang="en-US" dirty="0" smtClean="0"/>
              <a:t>A1 receptor activation leads to reduction in excitatory transmission &amp; in postsynaptic excitability</a:t>
            </a:r>
          </a:p>
          <a:p>
            <a:pPr eaLnBrk="1" hangingPunct="1">
              <a:spcBef>
                <a:spcPct val="45000"/>
              </a:spcBef>
            </a:pPr>
            <a:endParaRPr lang="en-US" dirty="0" smtClean="0"/>
          </a:p>
          <a:p>
            <a:pPr eaLnBrk="1" hangingPunct="1">
              <a:spcBef>
                <a:spcPct val="45000"/>
              </a:spcBef>
            </a:pPr>
            <a:r>
              <a:rPr lang="en-US" dirty="0" smtClean="0"/>
              <a:t>During </a:t>
            </a:r>
            <a:r>
              <a:rPr lang="en-US" dirty="0" err="1" smtClean="0"/>
              <a:t>Sz</a:t>
            </a:r>
            <a:r>
              <a:rPr lang="en-US" dirty="0" smtClean="0"/>
              <a:t> brain adenosine concentration rise markedly which may play role in termination of seizures &amp; postictal depression of neural activity.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7702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7302"/>
            <a:ext cx="773794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19750"/>
            <a:ext cx="5256584" cy="68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6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Prerequisites of Epileptogenesis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598396923"/>
              </p:ext>
            </p:extLst>
          </p:nvPr>
        </p:nvGraphicFramePr>
        <p:xfrm>
          <a:off x="323528" y="1628800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769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" y="317150"/>
            <a:ext cx="8686800" cy="13985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Non synaptic </a:t>
            </a:r>
            <a:r>
              <a:rPr lang="en-US" sz="3600" dirty="0" smtClean="0"/>
              <a:t>factors: </a:t>
            </a:r>
            <a:r>
              <a:rPr lang="en-US" sz="3200" dirty="0"/>
              <a:t>Changes in Extracellular space (ECS</a:t>
            </a:r>
            <a:r>
              <a:rPr lang="en-US" sz="3200" dirty="0" smtClean="0"/>
              <a:t>)  </a:t>
            </a:r>
            <a:endParaRPr lang="en-US" sz="36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 sz="2700" dirty="0" smtClean="0"/>
          </a:p>
          <a:p>
            <a:pPr eaLnBrk="1" hangingPunct="1"/>
            <a:r>
              <a:rPr lang="en-US" sz="2700" dirty="0" smtClean="0"/>
              <a:t>Reductions in ECS induce </a:t>
            </a:r>
            <a:r>
              <a:rPr lang="en-US" sz="2700" dirty="0" err="1" smtClean="0"/>
              <a:t>Sz</a:t>
            </a:r>
            <a:r>
              <a:rPr lang="en-US" sz="2700" dirty="0" smtClean="0"/>
              <a:t> like activity that is independent of chemical synaptic mechanisms</a:t>
            </a:r>
          </a:p>
          <a:p>
            <a:pPr eaLnBrk="1" hangingPunct="1"/>
            <a:endParaRPr lang="en-US" sz="2700" dirty="0" smtClean="0"/>
          </a:p>
          <a:p>
            <a:pPr eaLnBrk="1" hangingPunct="1"/>
            <a:r>
              <a:rPr lang="en-US" sz="2700" dirty="0" smtClean="0"/>
              <a:t>Rx with furosemide – which ↓ </a:t>
            </a:r>
            <a:r>
              <a:rPr lang="en-US" sz="2700" dirty="0" err="1" smtClean="0"/>
              <a:t>es</a:t>
            </a:r>
            <a:r>
              <a:rPr lang="en-US" sz="2700" dirty="0" smtClean="0"/>
              <a:t> ECS has shown to precipitate a variety of </a:t>
            </a:r>
            <a:r>
              <a:rPr lang="en-US" sz="2700" dirty="0" err="1" smtClean="0"/>
              <a:t>Szs</a:t>
            </a:r>
            <a:endParaRPr lang="en-US" sz="2700" dirty="0" smtClean="0"/>
          </a:p>
          <a:p>
            <a:pPr eaLnBrk="1" hangingPunct="1"/>
            <a:endParaRPr lang="en-US" sz="2700" dirty="0" smtClean="0"/>
          </a:p>
        </p:txBody>
      </p:sp>
    </p:spTree>
    <p:extLst>
      <p:ext uri="{BB962C8B-B14F-4D97-AF65-F5344CB8AC3E}">
        <p14:creationId xmlns="" xmlns:p14="http://schemas.microsoft.com/office/powerpoint/2010/main" val="28989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/>
              <a:t>	</a:t>
            </a:r>
            <a:r>
              <a:rPr lang="en-US" sz="3600" b="1" dirty="0" err="1" smtClean="0"/>
              <a:t>Glial</a:t>
            </a:r>
            <a:r>
              <a:rPr lang="en-US" sz="3600" b="1" dirty="0" smtClean="0"/>
              <a:t> Cells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IN" dirty="0" smtClean="0"/>
              <a:t>Glial cells support homeostatic regulation of neuronal microenvironment</a:t>
            </a:r>
          </a:p>
          <a:p>
            <a:pPr eaLnBrk="1" hangingPunct="1"/>
            <a:r>
              <a:rPr lang="en-US" dirty="0" smtClean="0"/>
              <a:t>Strategically located near excitatory neurons.</a:t>
            </a:r>
            <a:endParaRPr lang="en-IN" dirty="0" smtClean="0"/>
          </a:p>
          <a:p>
            <a:pPr eaLnBrk="1" hangingPunct="1"/>
            <a:r>
              <a:rPr lang="en-US" dirty="0" smtClean="0"/>
              <a:t>Acts as a buffer for excess NTs, voltage spread and ATP</a:t>
            </a:r>
            <a:endParaRPr lang="en-IN" dirty="0" smtClean="0"/>
          </a:p>
          <a:p>
            <a:pPr eaLnBrk="1" hangingPunct="1"/>
            <a:endParaRPr lang="en-IN" dirty="0" smtClean="0"/>
          </a:p>
          <a:p>
            <a:pPr eaLnBrk="1" hangingPunct="1"/>
            <a:r>
              <a:rPr lang="en-IN" dirty="0" smtClean="0"/>
              <a:t>Role in synaptic neurotransmission </a:t>
            </a:r>
          </a:p>
          <a:p>
            <a:pPr lvl="1" eaLnBrk="1" hangingPunct="1"/>
            <a:r>
              <a:rPr lang="en-IN" dirty="0" smtClean="0"/>
              <a:t>Through expression of glial glutamate receptors</a:t>
            </a:r>
          </a:p>
          <a:p>
            <a:pPr lvl="1" eaLnBrk="1" hangingPunct="1"/>
            <a:r>
              <a:rPr lang="en-IN" dirty="0" smtClean="0"/>
              <a:t>Uptake of excitatory NT - GLT-1</a:t>
            </a:r>
          </a:p>
          <a:p>
            <a:pPr eaLnBrk="1" hangingPunct="1"/>
            <a:endParaRPr lang="en-IN" dirty="0" smtClean="0"/>
          </a:p>
          <a:p>
            <a:pPr eaLnBrk="1" hangingPunct="1">
              <a:spcBef>
                <a:spcPct val="40000"/>
              </a:spcBef>
            </a:pPr>
            <a:r>
              <a:rPr lang="en-IN" dirty="0" smtClean="0"/>
              <a:t>Active K+ uptake normalises the K gradient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273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 sz="2600" dirty="0" smtClean="0"/>
          </a:p>
          <a:p>
            <a:pPr lvl="1" eaLnBrk="1" hangingPunct="1"/>
            <a:r>
              <a:rPr lang="en-US" sz="2500" dirty="0">
                <a:sym typeface="Wingdings 3" pitchFamily="18" charset="2"/>
              </a:rPr>
              <a:t>↓</a:t>
            </a:r>
            <a:r>
              <a:rPr lang="en-US" sz="2500" dirty="0" err="1" smtClean="0"/>
              <a:t>ed</a:t>
            </a:r>
            <a:r>
              <a:rPr lang="en-US" sz="2500" dirty="0" smtClean="0"/>
              <a:t> glial connectivity thru gap junction </a:t>
            </a:r>
          </a:p>
          <a:p>
            <a:pPr lvl="1" eaLnBrk="1" hangingPunct="1"/>
            <a:r>
              <a:rPr lang="en-US" sz="2500" dirty="0" smtClean="0"/>
              <a:t>Loss of buffering capacity or </a:t>
            </a:r>
          </a:p>
          <a:p>
            <a:pPr lvl="1"/>
            <a:r>
              <a:rPr lang="en-US" sz="2500" dirty="0">
                <a:sym typeface="Wingdings 3" pitchFamily="18" charset="2"/>
              </a:rPr>
              <a:t>↓ </a:t>
            </a:r>
            <a:r>
              <a:rPr lang="en-US" sz="2500" dirty="0" err="1" smtClean="0">
                <a:sym typeface="Wingdings 3" pitchFamily="18" charset="2"/>
              </a:rPr>
              <a:t>ed</a:t>
            </a:r>
            <a:r>
              <a:rPr lang="en-US" sz="2500" dirty="0" smtClean="0">
                <a:sym typeface="Wingdings 3" pitchFamily="18" charset="2"/>
              </a:rPr>
              <a:t> g</a:t>
            </a:r>
            <a:r>
              <a:rPr lang="en-US" sz="2500" dirty="0" smtClean="0"/>
              <a:t>lutamate clearance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600" dirty="0" smtClean="0"/>
              <a:t>                   </a:t>
            </a:r>
            <a:r>
              <a:rPr lang="en-US" sz="3600" dirty="0"/>
              <a:t>→</a:t>
            </a:r>
            <a:r>
              <a:rPr lang="en-US" sz="3600" dirty="0" smtClean="0"/>
              <a:t> </a:t>
            </a:r>
            <a:r>
              <a:rPr lang="en-US" sz="2600" dirty="0" smtClean="0"/>
              <a:t>facilitate hypersynchrony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Failure of glial protective mechanism may signal </a:t>
            </a:r>
            <a:r>
              <a:rPr lang="en-US" sz="2600" dirty="0" err="1" smtClean="0"/>
              <a:t>ictal</a:t>
            </a:r>
            <a:r>
              <a:rPr lang="en-US" sz="2600" dirty="0" smtClean="0"/>
              <a:t> transformation &amp; secondary </a:t>
            </a:r>
            <a:r>
              <a:rPr lang="en-US" sz="2600" dirty="0" err="1" smtClean="0"/>
              <a:t>generalisation</a:t>
            </a:r>
            <a:r>
              <a:rPr lang="en-US" sz="2600" dirty="0" smtClean="0"/>
              <a:t> of focal discharge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08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Sequence of epileptogenesis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749118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469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5810367" cy="1144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Role of electrical interactions in hypersynchrony</a:t>
            </a:r>
            <a:endParaRPr lang="en-US" sz="3200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28625" y="2564904"/>
            <a:ext cx="8286750" cy="3889870"/>
          </a:xfrm>
        </p:spPr>
        <p:txBody>
          <a:bodyPr/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 </a:t>
            </a:r>
            <a:r>
              <a:rPr lang="en-IN" sz="2600" b="1" i="1" dirty="0" err="1" smtClean="0"/>
              <a:t>electrotonic</a:t>
            </a:r>
            <a:r>
              <a:rPr lang="en-IN" sz="2600" b="1" i="1" dirty="0" smtClean="0"/>
              <a:t> coupling </a:t>
            </a:r>
            <a:r>
              <a:rPr lang="en-IN" sz="2600" dirty="0" smtClean="0"/>
              <a:t>through</a:t>
            </a:r>
            <a:r>
              <a:rPr lang="en-IN" sz="2600" b="1" i="1" dirty="0" smtClean="0"/>
              <a:t> gap junctions </a:t>
            </a:r>
            <a:r>
              <a:rPr lang="en-IN" sz="2600" dirty="0" smtClean="0"/>
              <a:t>play imp role in neural integration &amp; synchronization </a:t>
            </a:r>
          </a:p>
          <a:p>
            <a:pPr eaLnBrk="1" hangingPunct="1"/>
            <a:r>
              <a:rPr lang="en-IN" sz="2600" dirty="0" smtClean="0"/>
              <a:t>More so in </a:t>
            </a:r>
            <a:r>
              <a:rPr lang="en-IN" sz="2600" dirty="0" smtClean="0">
                <a:solidFill>
                  <a:schemeClr val="tx2"/>
                </a:solidFill>
              </a:rPr>
              <a:t>granule cells </a:t>
            </a:r>
            <a:r>
              <a:rPr lang="en-IN" sz="2600" dirty="0" smtClean="0"/>
              <a:t>&amp; </a:t>
            </a:r>
            <a:r>
              <a:rPr lang="en-IN" sz="2600" dirty="0" smtClean="0">
                <a:solidFill>
                  <a:schemeClr val="tx2"/>
                </a:solidFill>
              </a:rPr>
              <a:t>pyramidal cells </a:t>
            </a:r>
            <a:r>
              <a:rPr lang="en-IN" sz="2600" dirty="0" smtClean="0"/>
              <a:t>of hippocampus</a:t>
            </a:r>
          </a:p>
          <a:p>
            <a:pPr eaLnBrk="1" hangingPunct="1"/>
            <a:endParaRPr lang="en-IN" sz="2600" dirty="0" smtClean="0"/>
          </a:p>
          <a:p>
            <a:pPr eaLnBrk="1" hangingPunct="1"/>
            <a:r>
              <a:rPr lang="en-IN" sz="2500" dirty="0" smtClean="0"/>
              <a:t>Current flow through ECS - </a:t>
            </a:r>
            <a:r>
              <a:rPr lang="en-IN" sz="2500" b="1" i="1" dirty="0" err="1" smtClean="0"/>
              <a:t>ephaptic</a:t>
            </a:r>
            <a:r>
              <a:rPr lang="en-IN" sz="2500" dirty="0" smtClean="0"/>
              <a:t> </a:t>
            </a:r>
            <a:r>
              <a:rPr lang="en-IN" sz="2500" b="1" i="1" dirty="0" smtClean="0"/>
              <a:t>transmission</a:t>
            </a:r>
            <a:r>
              <a:rPr lang="en-IN" sz="2500" dirty="0" smtClean="0"/>
              <a:t> also synchronize hippocampal pyramidal cells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60" y="260648"/>
            <a:ext cx="291465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77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Our understanding of epileptogenesis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Comes largely from </a:t>
            </a:r>
            <a:r>
              <a:rPr lang="en-IN" dirty="0"/>
              <a:t>animal studies that have investigated status </a:t>
            </a:r>
            <a:r>
              <a:rPr lang="en-IN" dirty="0" err="1" smtClean="0"/>
              <a:t>epilepticus</a:t>
            </a:r>
            <a:r>
              <a:rPr lang="en-IN" dirty="0" smtClean="0"/>
              <a:t> induced epileptogenesis.</a:t>
            </a:r>
          </a:p>
          <a:p>
            <a:r>
              <a:rPr lang="en-US" dirty="0" smtClean="0"/>
              <a:t>Animal studies classically mimic symptomatic epilepsies in humans.</a:t>
            </a:r>
          </a:p>
          <a:p>
            <a:r>
              <a:rPr lang="en-US" dirty="0" smtClean="0"/>
              <a:t>Most common model is the chemically/electrically induced SE model</a:t>
            </a:r>
          </a:p>
          <a:p>
            <a:r>
              <a:rPr lang="en-US" dirty="0" smtClean="0"/>
              <a:t>Caveats: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heterogeneity of SE, TBI, stroke in humans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only GTCS &amp; limbic SE modeled in rodents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Initial brain insult </a:t>
            </a:r>
            <a:r>
              <a:rPr lang="en-US" dirty="0" err="1" smtClean="0"/>
              <a:t>vs</a:t>
            </a:r>
            <a:r>
              <a:rPr lang="en-US" dirty="0" smtClean="0"/>
              <a:t> SE (in humans)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00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	Animal Models </a:t>
            </a:r>
            <a:endParaRPr lang="en-US" sz="3600" b="1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r>
              <a:rPr lang="en-US" sz="2600" dirty="0" smtClean="0"/>
              <a:t>Post SE</a:t>
            </a:r>
          </a:p>
          <a:p>
            <a:pPr lvl="1"/>
            <a:r>
              <a:rPr lang="en-US" sz="2200" dirty="0" err="1" smtClean="0"/>
              <a:t>Chemoconvulsant</a:t>
            </a:r>
            <a:r>
              <a:rPr lang="en-US" sz="2200" dirty="0" smtClean="0"/>
              <a:t> - </a:t>
            </a:r>
            <a:r>
              <a:rPr lang="en-US" sz="2200" dirty="0" err="1" smtClean="0"/>
              <a:t>Pilocarpine</a:t>
            </a:r>
            <a:r>
              <a:rPr lang="en-US" sz="2200" dirty="0" smtClean="0"/>
              <a:t>, </a:t>
            </a:r>
            <a:r>
              <a:rPr lang="en-US" sz="2200" dirty="0" err="1" smtClean="0"/>
              <a:t>Kainic</a:t>
            </a:r>
            <a:r>
              <a:rPr lang="en-US" sz="2200" dirty="0" smtClean="0"/>
              <a:t> acid, </a:t>
            </a:r>
            <a:r>
              <a:rPr lang="en-US" sz="2200" dirty="0" err="1" smtClean="0"/>
              <a:t>Bicuculline</a:t>
            </a:r>
            <a:endParaRPr lang="en-US" sz="2200" dirty="0" smtClean="0"/>
          </a:p>
          <a:p>
            <a:pPr lvl="1"/>
            <a:r>
              <a:rPr lang="en-US" sz="2200" dirty="0" smtClean="0"/>
              <a:t>Stimulation – Kindling – amygdala, </a:t>
            </a:r>
            <a:r>
              <a:rPr lang="en-US" sz="2200" dirty="0" err="1" smtClean="0"/>
              <a:t>intrahippocampal</a:t>
            </a:r>
            <a:endParaRPr lang="en-US" sz="2200" dirty="0" smtClean="0"/>
          </a:p>
          <a:p>
            <a:r>
              <a:rPr lang="en-US" sz="2600" dirty="0" smtClean="0"/>
              <a:t>Post traumatic Epilepsy</a:t>
            </a:r>
          </a:p>
          <a:p>
            <a:pPr lvl="1"/>
            <a:r>
              <a:rPr lang="en-US" sz="2200" dirty="0" smtClean="0"/>
              <a:t>Lateral fluid percussion</a:t>
            </a:r>
          </a:p>
          <a:p>
            <a:r>
              <a:rPr lang="en-US" sz="2600" dirty="0" smtClean="0"/>
              <a:t>Post Stroke epilepsy</a:t>
            </a:r>
          </a:p>
          <a:p>
            <a:pPr lvl="1"/>
            <a:r>
              <a:rPr lang="en-US" sz="2200" dirty="0" smtClean="0"/>
              <a:t>Cortical </a:t>
            </a:r>
            <a:r>
              <a:rPr lang="en-US" sz="2200" dirty="0" err="1" smtClean="0"/>
              <a:t>prothrombosis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Cortical </a:t>
            </a:r>
            <a:r>
              <a:rPr lang="en-US" sz="2200" dirty="0" err="1" smtClean="0"/>
              <a:t>endothelin</a:t>
            </a:r>
            <a:endParaRPr lang="en-US" sz="2200" dirty="0" smtClean="0"/>
          </a:p>
          <a:p>
            <a:r>
              <a:rPr lang="en-US" sz="2600" dirty="0" smtClean="0"/>
              <a:t>Hypoxia-ischemia</a:t>
            </a:r>
          </a:p>
          <a:p>
            <a:pPr lvl="1"/>
            <a:r>
              <a:rPr lang="en-US" sz="2200" dirty="0" smtClean="0"/>
              <a:t>Carotid artery ligation + hypoxia</a:t>
            </a:r>
          </a:p>
        </p:txBody>
      </p:sp>
    </p:spTree>
    <p:extLst>
      <p:ext uri="{BB962C8B-B14F-4D97-AF65-F5344CB8AC3E}">
        <p14:creationId xmlns="" xmlns:p14="http://schemas.microsoft.com/office/powerpoint/2010/main" val="27985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/>
              <a:t>Epilepsy Phenotype in TBI, Stroke, post-SE epilepsy Models</a:t>
            </a:r>
            <a:endParaRPr lang="en-IN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44050"/>
            <a:ext cx="9144001" cy="250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79512" y="3140968"/>
            <a:ext cx="87849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3356992"/>
            <a:ext cx="87849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50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12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Cellular alterations in diff epileptogenic models</a:t>
            </a:r>
            <a:endParaRPr lang="en-IN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0" y="1412776"/>
            <a:ext cx="8871168" cy="318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9512" y="3573016"/>
            <a:ext cx="4680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9512" y="2636912"/>
            <a:ext cx="4680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19625"/>
            <a:ext cx="2987824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19624"/>
            <a:ext cx="2987404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19625"/>
            <a:ext cx="2931309" cy="21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38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Kindling &amp; Sec epileptogenesis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rmAutofit/>
          </a:bodyPr>
          <a:lstStyle/>
          <a:p>
            <a:r>
              <a:rPr lang="en-IN" dirty="0"/>
              <a:t>Kindling is the process by which repeatedly </a:t>
            </a:r>
            <a:r>
              <a:rPr lang="en-IN" b="1" dirty="0" smtClean="0"/>
              <a:t>induced</a:t>
            </a:r>
            <a:r>
              <a:rPr lang="en-IN" dirty="0" smtClean="0"/>
              <a:t> seizures </a:t>
            </a:r>
            <a:r>
              <a:rPr lang="en-IN" dirty="0"/>
              <a:t>result in an increasing seizure duration </a:t>
            </a:r>
            <a:r>
              <a:rPr lang="en-IN" dirty="0" smtClean="0"/>
              <a:t>until a moment when spontaneous </a:t>
            </a:r>
            <a:r>
              <a:rPr lang="en-IN" dirty="0" err="1" smtClean="0"/>
              <a:t>Sz</a:t>
            </a:r>
            <a:r>
              <a:rPr lang="en-IN" dirty="0" smtClean="0"/>
              <a:t> develop.</a:t>
            </a:r>
          </a:p>
          <a:p>
            <a:endParaRPr lang="en-US" dirty="0"/>
          </a:p>
          <a:p>
            <a:r>
              <a:rPr lang="en-US" b="1" i="1" dirty="0" err="1"/>
              <a:t>Gowers</a:t>
            </a:r>
            <a:r>
              <a:rPr lang="en-US" dirty="0"/>
              <a:t>’ famous statement ‘</a:t>
            </a:r>
            <a:r>
              <a:rPr lang="en-US" b="1" i="1" dirty="0"/>
              <a:t>seizures beget seizures</a:t>
            </a:r>
            <a:r>
              <a:rPr lang="en-US" dirty="0"/>
              <a:t>’ </a:t>
            </a:r>
            <a:r>
              <a:rPr lang="en-US" dirty="0" smtClean="0"/>
              <a:t>a century ago initiated a controversy present till date.</a:t>
            </a:r>
          </a:p>
          <a:p>
            <a:endParaRPr lang="en-US" dirty="0"/>
          </a:p>
          <a:p>
            <a:r>
              <a:rPr lang="en-US" dirty="0"/>
              <a:t>Phenomena of </a:t>
            </a:r>
            <a:r>
              <a:rPr lang="en-US" b="1" i="1" dirty="0"/>
              <a:t>secondary </a:t>
            </a:r>
            <a:r>
              <a:rPr lang="en-US" b="1" i="1" dirty="0" smtClean="0"/>
              <a:t>epileptogenesis</a:t>
            </a:r>
            <a:r>
              <a:rPr lang="en-US" dirty="0" smtClean="0"/>
              <a:t>, </a:t>
            </a:r>
            <a:r>
              <a:rPr lang="en-US" b="1" i="1" dirty="0" smtClean="0"/>
              <a:t>mirror </a:t>
            </a:r>
            <a:r>
              <a:rPr lang="en-US" b="1" i="1" dirty="0"/>
              <a:t>focus</a:t>
            </a:r>
            <a:r>
              <a:rPr lang="en-US" dirty="0"/>
              <a:t> &amp; </a:t>
            </a:r>
            <a:r>
              <a:rPr lang="en-US" b="1" i="1" dirty="0"/>
              <a:t>kindling</a:t>
            </a:r>
            <a:r>
              <a:rPr lang="en-US" dirty="0"/>
              <a:t> suggest that in </a:t>
            </a:r>
            <a:r>
              <a:rPr lang="en-US" dirty="0" err="1" smtClean="0"/>
              <a:t>exp</a:t>
            </a:r>
            <a:r>
              <a:rPr lang="en-US" dirty="0" smtClean="0"/>
              <a:t> animals </a:t>
            </a:r>
            <a:r>
              <a:rPr lang="en-US" dirty="0"/>
              <a:t>&amp; possibly in </a:t>
            </a:r>
            <a:r>
              <a:rPr lang="en-US" dirty="0" smtClean="0"/>
              <a:t>humans </a:t>
            </a:r>
            <a:r>
              <a:rPr lang="en-US" dirty="0"/>
              <a:t>with intractable </a:t>
            </a:r>
            <a:r>
              <a:rPr lang="en-US" dirty="0" smtClean="0"/>
              <a:t>epilepsy</a:t>
            </a:r>
            <a:r>
              <a:rPr lang="en-IN" dirty="0" smtClean="0"/>
              <a:t> </a:t>
            </a:r>
            <a:r>
              <a:rPr lang="en-IN" dirty="0"/>
              <a:t>repeated seizures may promote additional seizures</a:t>
            </a:r>
            <a:endParaRPr lang="en-US" dirty="0"/>
          </a:p>
          <a:p>
            <a:endParaRPr lang="en-US" dirty="0"/>
          </a:p>
          <a:p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6554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/>
              <a:t>	The Kindling Phenomenon</a:t>
            </a:r>
            <a:endParaRPr lang="en-US" sz="3600" b="1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r>
              <a:rPr lang="en-US" sz="2600" dirty="0" smtClean="0"/>
              <a:t>Daily, </a:t>
            </a:r>
            <a:r>
              <a:rPr lang="en-US" sz="2600" dirty="0" err="1" smtClean="0"/>
              <a:t>subconvulsive</a:t>
            </a:r>
            <a:r>
              <a:rPr lang="en-US" sz="2600" dirty="0" smtClean="0"/>
              <a:t> stimulation of brain regions like hippocampus or amygdala result in </a:t>
            </a:r>
          </a:p>
          <a:p>
            <a:pPr lvl="1"/>
            <a:r>
              <a:rPr lang="en-US" sz="2200" dirty="0" smtClean="0"/>
              <a:t>Electrical </a:t>
            </a:r>
            <a:r>
              <a:rPr lang="en-US" sz="2200" dirty="0" err="1" smtClean="0"/>
              <a:t>afterdischarges</a:t>
            </a:r>
            <a:r>
              <a:rPr lang="en-US" sz="2200" dirty="0" smtClean="0"/>
              <a:t> </a:t>
            </a:r>
            <a:endParaRPr lang="en-US" sz="2200" dirty="0" smtClean="0">
              <a:sym typeface="Wingdings 3" pitchFamily="18" charset="2"/>
            </a:endParaRPr>
          </a:p>
          <a:p>
            <a:pPr lvl="1"/>
            <a:r>
              <a:rPr lang="en-US" sz="2200" dirty="0" smtClean="0"/>
              <a:t>Stimulation induced clinical </a:t>
            </a:r>
            <a:r>
              <a:rPr lang="en-US" sz="2200" dirty="0" err="1" smtClean="0"/>
              <a:t>Szs</a:t>
            </a:r>
            <a:r>
              <a:rPr lang="en-US" sz="2200" dirty="0" smtClean="0"/>
              <a:t>, and eventually</a:t>
            </a:r>
          </a:p>
          <a:p>
            <a:pPr lvl="1"/>
            <a:r>
              <a:rPr lang="en-US" sz="2200" dirty="0" smtClean="0"/>
              <a:t>In some instances, spontaneous </a:t>
            </a:r>
            <a:r>
              <a:rPr lang="en-US" sz="2200" dirty="0" err="1" smtClean="0"/>
              <a:t>Szs</a:t>
            </a:r>
            <a:r>
              <a:rPr lang="en-US" sz="2200" dirty="0" smtClean="0"/>
              <a:t> </a:t>
            </a:r>
          </a:p>
          <a:p>
            <a:endParaRPr lang="en-US" sz="2600" dirty="0" smtClean="0"/>
          </a:p>
          <a:p>
            <a:r>
              <a:rPr lang="en-US" sz="2600" dirty="0" smtClean="0"/>
              <a:t>This process involves long-lasting biochemical and/or structural changes in CNS</a:t>
            </a:r>
          </a:p>
        </p:txBody>
      </p:sp>
    </p:spTree>
    <p:extLst>
      <p:ext uri="{BB962C8B-B14F-4D97-AF65-F5344CB8AC3E}">
        <p14:creationId xmlns="" xmlns:p14="http://schemas.microsoft.com/office/powerpoint/2010/main" val="53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Proposed Mechanisms of  Kindling</a:t>
            </a:r>
            <a:endParaRPr lang="en-US" sz="3600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smtClean="0"/>
              <a:t>Excessive </a:t>
            </a:r>
            <a:r>
              <a:rPr lang="en-US" sz="2600" smtClean="0">
                <a:sym typeface="Wingdings 3" pitchFamily="18" charset="2"/>
              </a:rPr>
              <a:t></a:t>
            </a:r>
            <a:r>
              <a:rPr lang="en-US" sz="2600" smtClean="0"/>
              <a:t> in [Ca2+]</a:t>
            </a:r>
            <a:r>
              <a:rPr lang="en-US" sz="2600" smtClean="0">
                <a:latin typeface="Arial" charset="0"/>
                <a:cs typeface="Arial" charset="0"/>
              </a:rPr>
              <a:t>i</a:t>
            </a:r>
            <a:r>
              <a:rPr lang="en-US" sz="2600" smtClean="0"/>
              <a:t> mediated by NMDA R</a:t>
            </a:r>
          </a:p>
          <a:p>
            <a:pPr>
              <a:lnSpc>
                <a:spcPct val="150000"/>
              </a:lnSpc>
            </a:pPr>
            <a:endParaRPr lang="en-US" sz="800" smtClean="0"/>
          </a:p>
          <a:p>
            <a:pPr>
              <a:lnSpc>
                <a:spcPct val="150000"/>
              </a:lnSpc>
            </a:pPr>
            <a:r>
              <a:rPr lang="en-US" sz="2600" smtClean="0"/>
              <a:t>Long lasting increase in EPSP, producing LTP</a:t>
            </a:r>
          </a:p>
          <a:p>
            <a:pPr>
              <a:lnSpc>
                <a:spcPct val="150000"/>
              </a:lnSpc>
            </a:pPr>
            <a:endParaRPr lang="en-US" sz="800" smtClean="0"/>
          </a:p>
          <a:p>
            <a:pPr>
              <a:lnSpc>
                <a:spcPct val="150000"/>
              </a:lnSpc>
            </a:pPr>
            <a:r>
              <a:rPr lang="en-US" sz="2600" smtClean="0"/>
              <a:t>Paroxysmal depolarisation shifts</a:t>
            </a:r>
          </a:p>
          <a:p>
            <a:pPr>
              <a:lnSpc>
                <a:spcPct val="150000"/>
              </a:lnSpc>
            </a:pPr>
            <a:endParaRPr lang="en-US" sz="800" smtClean="0"/>
          </a:p>
          <a:p>
            <a:pPr>
              <a:lnSpc>
                <a:spcPct val="150000"/>
              </a:lnSpc>
            </a:pPr>
            <a:r>
              <a:rPr lang="en-US" sz="2600" smtClean="0"/>
              <a:t>Progressive neuronal loss</a:t>
            </a:r>
          </a:p>
          <a:p>
            <a:endParaRPr lang="en-US" sz="800" smtClean="0"/>
          </a:p>
          <a:p>
            <a:r>
              <a:rPr lang="en-IN" sz="2600" smtClean="0"/>
              <a:t>Morphological reorganization of neurons &amp; neural circuits</a:t>
            </a:r>
            <a:r>
              <a:rPr lang="en-US" sz="260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27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8329613" cy="5883275"/>
          </a:xfrm>
        </p:spPr>
        <p:txBody>
          <a:bodyPr/>
          <a:lstStyle/>
          <a:p>
            <a:r>
              <a:rPr lang="en-US" sz="2600" b="1" i="1" dirty="0" smtClean="0">
                <a:solidFill>
                  <a:srgbClr val="F2960E"/>
                </a:solidFill>
              </a:rPr>
              <a:t>Primary epileptogenic zone</a:t>
            </a:r>
            <a:r>
              <a:rPr lang="en-US" sz="2600" dirty="0" smtClean="0"/>
              <a:t> - has macroscopic abnormality &amp; can generate </a:t>
            </a:r>
            <a:r>
              <a:rPr lang="en-US" sz="2600" dirty="0" err="1" smtClean="0"/>
              <a:t>Szs</a:t>
            </a:r>
            <a:r>
              <a:rPr lang="en-US" sz="2600" dirty="0" smtClean="0"/>
              <a:t> independently</a:t>
            </a:r>
          </a:p>
          <a:p>
            <a:endParaRPr lang="en-US" sz="2600" b="1" i="1" dirty="0" smtClean="0"/>
          </a:p>
          <a:p>
            <a:endParaRPr lang="en-US" sz="2600" b="1" i="1" dirty="0" smtClean="0">
              <a:solidFill>
                <a:srgbClr val="F2960E"/>
              </a:solidFill>
            </a:endParaRPr>
          </a:p>
          <a:p>
            <a:r>
              <a:rPr lang="en-US" sz="2600" b="1" i="1" dirty="0" smtClean="0">
                <a:solidFill>
                  <a:srgbClr val="F2960E"/>
                </a:solidFill>
              </a:rPr>
              <a:t>Secondary epileptogenic zone</a:t>
            </a:r>
            <a:r>
              <a:rPr lang="en-US" sz="2600" dirty="0" smtClean="0"/>
              <a:t> becomes epileptogenic d/t of influence of primary area which is separated from it by at least 1 synapse </a:t>
            </a:r>
          </a:p>
          <a:p>
            <a:endParaRPr lang="en-US" sz="2600" b="1" i="1" dirty="0" smtClean="0"/>
          </a:p>
          <a:p>
            <a:endParaRPr lang="en-US" sz="2600" b="1" i="1" dirty="0" smtClean="0">
              <a:solidFill>
                <a:srgbClr val="F2960E"/>
              </a:solidFill>
            </a:endParaRPr>
          </a:p>
          <a:p>
            <a:r>
              <a:rPr lang="en-US" sz="2600" b="1" i="1" dirty="0" smtClean="0">
                <a:solidFill>
                  <a:srgbClr val="F2960E"/>
                </a:solidFill>
              </a:rPr>
              <a:t>Mirror focus</a:t>
            </a:r>
            <a:r>
              <a:rPr lang="en-US" sz="2600" dirty="0" smtClean="0"/>
              <a:t> - secondary epileptogenic zone is located in contralateral </a:t>
            </a:r>
            <a:r>
              <a:rPr lang="en-US" sz="2600" dirty="0" err="1" smtClean="0"/>
              <a:t>homotopic</a:t>
            </a:r>
            <a:r>
              <a:rPr lang="en-US" sz="2600" dirty="0" smtClean="0"/>
              <a:t> area with regard to primary zone </a:t>
            </a:r>
          </a:p>
        </p:txBody>
      </p:sp>
    </p:spTree>
    <p:extLst>
      <p:ext uri="{BB962C8B-B14F-4D97-AF65-F5344CB8AC3E}">
        <p14:creationId xmlns="" xmlns:p14="http://schemas.microsoft.com/office/powerpoint/2010/main" val="34910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86015"/>
          </a:xfrm>
        </p:spPr>
        <p:txBody>
          <a:bodyPr>
            <a:normAutofit/>
          </a:bodyPr>
          <a:lstStyle/>
          <a:p>
            <a:r>
              <a:rPr lang="en-US" dirty="0" smtClean="0"/>
              <a:t>Recent studies have shown that many of cellular &amp; functional changes noted with kindling are similar to those seen in humans with intractable TLE</a:t>
            </a:r>
          </a:p>
          <a:p>
            <a:endParaRPr lang="en-US" dirty="0" smtClean="0"/>
          </a:p>
          <a:p>
            <a:r>
              <a:rPr lang="en-US" dirty="0" smtClean="0"/>
              <a:t>Occurrence of kindling has not been directly demonstrated in human hippocampal circuitry and TLE </a:t>
            </a:r>
            <a:r>
              <a:rPr lang="en-IN" dirty="0"/>
              <a:t>due to the inability to serially </a:t>
            </a:r>
            <a:r>
              <a:rPr lang="en-IN" dirty="0" smtClean="0"/>
              <a:t>study functional and </a:t>
            </a:r>
            <a:r>
              <a:rPr lang="en-IN" dirty="0"/>
              <a:t>cellular </a:t>
            </a:r>
            <a:r>
              <a:rPr lang="en-IN" dirty="0" smtClean="0"/>
              <a:t>alterations.</a:t>
            </a:r>
          </a:p>
          <a:p>
            <a:endParaRPr lang="en-US" dirty="0"/>
          </a:p>
          <a:p>
            <a:r>
              <a:rPr lang="en-IN" dirty="0"/>
              <a:t>The closest parallel </a:t>
            </a:r>
            <a:r>
              <a:rPr lang="en-IN" dirty="0" smtClean="0"/>
              <a:t>in humans to </a:t>
            </a:r>
            <a:r>
              <a:rPr lang="en-IN" dirty="0"/>
              <a:t>repeated </a:t>
            </a:r>
            <a:r>
              <a:rPr lang="en-IN" b="1" dirty="0"/>
              <a:t>induced </a:t>
            </a:r>
            <a:r>
              <a:rPr lang="en-IN" dirty="0"/>
              <a:t>seizures is electroconvulsive therapy (ECT) used to treat severe depression. In this group of patients the incidence of epilepsy is extremely low</a:t>
            </a:r>
          </a:p>
          <a:p>
            <a:endParaRPr lang="en-I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48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Definition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8229600" cy="4876800"/>
          </a:xfrm>
        </p:spPr>
        <p:txBody>
          <a:bodyPr/>
          <a:lstStyle/>
          <a:p>
            <a:r>
              <a:rPr lang="en-IN" dirty="0"/>
              <a:t>The term epileptogenesis is most often associated </a:t>
            </a:r>
            <a:r>
              <a:rPr lang="en-IN" dirty="0" smtClean="0"/>
              <a:t>with the </a:t>
            </a:r>
            <a:r>
              <a:rPr lang="en-IN" dirty="0"/>
              <a:t>development of </a:t>
            </a:r>
            <a:r>
              <a:rPr lang="en-IN" dirty="0" smtClean="0"/>
              <a:t>symptomatic(acquired</a:t>
            </a:r>
            <a:r>
              <a:rPr lang="en-IN" dirty="0"/>
              <a:t>) epilepsy </a:t>
            </a:r>
            <a:r>
              <a:rPr lang="en-IN" dirty="0" smtClean="0"/>
              <a:t>that presents </a:t>
            </a:r>
            <a:r>
              <a:rPr lang="en-IN" dirty="0"/>
              <a:t>with an </a:t>
            </a:r>
            <a:r>
              <a:rPr lang="en-IN" dirty="0" smtClean="0"/>
              <a:t>identifiable </a:t>
            </a:r>
            <a:r>
              <a:rPr lang="en-IN" dirty="0"/>
              <a:t>structural lesion in </a:t>
            </a:r>
            <a:r>
              <a:rPr lang="en-IN" dirty="0" smtClean="0"/>
              <a:t>the brain.</a:t>
            </a:r>
          </a:p>
          <a:p>
            <a:endParaRPr lang="en-IN" dirty="0"/>
          </a:p>
          <a:p>
            <a:r>
              <a:rPr lang="en-IN" dirty="0" smtClean="0"/>
              <a:t>However epileptogenesis also seems to </a:t>
            </a:r>
            <a:r>
              <a:rPr lang="en-IN" dirty="0"/>
              <a:t>occurs </a:t>
            </a:r>
            <a:r>
              <a:rPr lang="en-IN" dirty="0" smtClean="0"/>
              <a:t>in genetic </a:t>
            </a:r>
            <a:r>
              <a:rPr lang="en-IN" dirty="0"/>
              <a:t>epilepsies, in which it is </a:t>
            </a:r>
            <a:r>
              <a:rPr lang="en-IN" dirty="0" smtClean="0"/>
              <a:t>regulated by developmental </a:t>
            </a:r>
            <a:r>
              <a:rPr lang="en-IN" dirty="0"/>
              <a:t>programming of gene expression </a:t>
            </a:r>
            <a:r>
              <a:rPr lang="en-IN" dirty="0" smtClean="0"/>
              <a:t>leading to </a:t>
            </a:r>
            <a:r>
              <a:rPr lang="en-IN" dirty="0"/>
              <a:t>abnormal circuitry during maturation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1318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181167" cy="48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547664" y="4077072"/>
            <a:ext cx="61811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19672" y="4365104"/>
            <a:ext cx="61811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98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z="2600" smtClean="0"/>
              <a:t>It is not clear if </a:t>
            </a:r>
            <a:r>
              <a:rPr lang="en-US" sz="2600" b="1" i="1" smtClean="0"/>
              <a:t>independent secondary epileptogenesis</a:t>
            </a:r>
            <a:r>
              <a:rPr lang="en-US" sz="2600" smtClean="0"/>
              <a:t> occurs in humans</a:t>
            </a:r>
          </a:p>
          <a:p>
            <a:endParaRPr lang="en-US" sz="2600" smtClean="0"/>
          </a:p>
          <a:p>
            <a:r>
              <a:rPr lang="en-US" sz="2600" smtClean="0"/>
              <a:t>If  it does occur, early surgery would clearly be indicated, before development of an independent mirror focus</a:t>
            </a:r>
          </a:p>
          <a:p>
            <a:endParaRPr lang="en-US" sz="2600" smtClean="0"/>
          </a:p>
          <a:p>
            <a:r>
              <a:rPr lang="en-US" sz="2600" smtClean="0"/>
              <a:t>Overall, kindling currently is best regarded as a model of seizure-induced circuit plasticity</a:t>
            </a:r>
          </a:p>
          <a:p>
            <a:endParaRPr lang="en-US" sz="2600" smtClean="0"/>
          </a:p>
        </p:txBody>
      </p:sp>
    </p:spTree>
    <p:extLst>
      <p:ext uri="{BB962C8B-B14F-4D97-AF65-F5344CB8AC3E}">
        <p14:creationId xmlns="" xmlns:p14="http://schemas.microsoft.com/office/powerpoint/2010/main" val="8489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	Epileptogenesis in humans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TBI, stroke, infection etc. results in epilepsy </a:t>
            </a:r>
          </a:p>
          <a:p>
            <a:pPr>
              <a:defRPr/>
            </a:pPr>
            <a:r>
              <a:rPr lang="en-US" sz="2600" dirty="0" smtClean="0"/>
              <a:t>Mechanisms may be different, certain features are common : </a:t>
            </a:r>
          </a:p>
          <a:p>
            <a:pPr lvl="1">
              <a:defRPr/>
            </a:pPr>
            <a:endParaRPr lang="en-US" sz="2500" b="1" i="1" dirty="0" smtClean="0"/>
          </a:p>
          <a:p>
            <a:pPr lvl="1">
              <a:defRPr/>
            </a:pPr>
            <a:r>
              <a:rPr lang="en-US" sz="2500" b="1" i="1" dirty="0" smtClean="0"/>
              <a:t>Latent period </a:t>
            </a:r>
            <a:r>
              <a:rPr lang="en-US" sz="2500" dirty="0" smtClean="0"/>
              <a:t>– </a:t>
            </a:r>
            <a:r>
              <a:rPr lang="en-US" sz="2500" dirty="0" err="1" smtClean="0"/>
              <a:t>wks</a:t>
            </a:r>
            <a:r>
              <a:rPr lang="en-US" sz="2500" dirty="0" smtClean="0"/>
              <a:t> to </a:t>
            </a:r>
            <a:r>
              <a:rPr lang="en-US" sz="2500" dirty="0" err="1" smtClean="0"/>
              <a:t>yrs</a:t>
            </a:r>
            <a:r>
              <a:rPr lang="en-US" sz="2500" dirty="0" smtClean="0"/>
              <a:t> </a:t>
            </a:r>
            <a:r>
              <a:rPr lang="en-US" sz="2500" dirty="0" err="1" smtClean="0"/>
              <a:t>betw</a:t>
            </a:r>
            <a:r>
              <a:rPr lang="en-US" sz="2500" dirty="0" smtClean="0"/>
              <a:t> injury &amp; epilepsy </a:t>
            </a:r>
          </a:p>
          <a:p>
            <a:pPr lvl="1">
              <a:defRPr/>
            </a:pPr>
            <a:r>
              <a:rPr lang="en-US" sz="2500" dirty="0" smtClean="0"/>
              <a:t>Anatomic changes with </a:t>
            </a:r>
            <a:r>
              <a:rPr lang="en-US" sz="2500" b="1" i="1" dirty="0" smtClean="0"/>
              <a:t>neuronal loss </a:t>
            </a:r>
          </a:p>
          <a:p>
            <a:pPr lvl="1">
              <a:defRPr/>
            </a:pPr>
            <a:r>
              <a:rPr lang="en-US" sz="2500" dirty="0" smtClean="0"/>
              <a:t>Involvement of </a:t>
            </a:r>
            <a:r>
              <a:rPr lang="en-US" sz="2500" dirty="0" err="1" smtClean="0"/>
              <a:t>synaptically</a:t>
            </a:r>
            <a:r>
              <a:rPr lang="en-US" sz="2500" dirty="0" smtClean="0"/>
              <a:t> connected but anatomically distant sites </a:t>
            </a:r>
          </a:p>
          <a:p>
            <a:pPr lvl="1">
              <a:defRPr/>
            </a:pPr>
            <a:r>
              <a:rPr lang="en-US" sz="2500" dirty="0" smtClean="0"/>
              <a:t>Its </a:t>
            </a:r>
            <a:r>
              <a:rPr lang="en-US" sz="2500" b="1" i="1" dirty="0" smtClean="0"/>
              <a:t>long duration</a:t>
            </a:r>
            <a:r>
              <a:rPr lang="en-US" sz="2500" dirty="0" smtClean="0"/>
              <a:t> or even permanence </a:t>
            </a:r>
          </a:p>
          <a:p>
            <a:pPr marL="447675" lvl="1" indent="-382588">
              <a:buSzPct val="80000"/>
              <a:buFont typeface="Wingdings 2" pitchFamily="18" charset="2"/>
              <a:buChar char=""/>
              <a:defRPr/>
            </a:pPr>
            <a:endParaRPr lang="en-US" sz="2400" dirty="0" smtClean="0"/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48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568952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Temporal Lobe Epilepsy: most studied of all partial epilepsies</a:t>
            </a:r>
            <a:endParaRPr lang="en-US" sz="3100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IN" sz="2600" smtClean="0"/>
              <a:t>In pts c TLE, hippocampus is hardened &amp; sclerotic</a:t>
            </a:r>
          </a:p>
          <a:p>
            <a:r>
              <a:rPr lang="en-IN" sz="2600" smtClean="0"/>
              <a:t>Cellular alterations responsible for sclerosis are</a:t>
            </a:r>
          </a:p>
          <a:p>
            <a:pPr lvl="1"/>
            <a:r>
              <a:rPr lang="en-US" sz="2400" b="1" smtClean="0"/>
              <a:t>Neurodegeneration</a:t>
            </a:r>
          </a:p>
          <a:p>
            <a:pPr lvl="1"/>
            <a:r>
              <a:rPr lang="en-US" sz="2400" b="1" smtClean="0"/>
              <a:t>Neurogenesis </a:t>
            </a:r>
          </a:p>
          <a:p>
            <a:pPr lvl="1"/>
            <a:r>
              <a:rPr lang="en-US" sz="2400" b="1" smtClean="0"/>
              <a:t>Gliosis</a:t>
            </a:r>
          </a:p>
          <a:p>
            <a:pPr lvl="1"/>
            <a:r>
              <a:rPr lang="en-US" sz="2400" b="1" smtClean="0"/>
              <a:t>Axonal growth and mossy fiber sprouting</a:t>
            </a:r>
          </a:p>
          <a:p>
            <a:pPr lvl="1"/>
            <a:r>
              <a:rPr lang="en-US" sz="2400" b="1" smtClean="0"/>
              <a:t>Angiogenesis</a:t>
            </a:r>
          </a:p>
          <a:p>
            <a:pPr lvl="1"/>
            <a:r>
              <a:rPr lang="en-US" sz="2400" b="1" smtClean="0"/>
              <a:t>Changes in ECM</a:t>
            </a:r>
          </a:p>
          <a:p>
            <a:pPr lvl="1"/>
            <a:r>
              <a:rPr lang="en-US" sz="2400" b="1" smtClean="0"/>
              <a:t>Acquired chnnelopathies</a:t>
            </a:r>
          </a:p>
          <a:p>
            <a:endParaRPr lang="en-US" sz="2600" smtClean="0"/>
          </a:p>
        </p:txBody>
      </p:sp>
    </p:spTree>
    <p:extLst>
      <p:ext uri="{BB962C8B-B14F-4D97-AF65-F5344CB8AC3E}">
        <p14:creationId xmlns="" xmlns:p14="http://schemas.microsoft.com/office/powerpoint/2010/main" val="21592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12" y="1412776"/>
            <a:ext cx="6480719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877272"/>
            <a:ext cx="8430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. During the entire epileptogenic process, these alterations are subject to </a:t>
            </a:r>
            <a:endParaRPr lang="en-IN" dirty="0" smtClean="0"/>
          </a:p>
          <a:p>
            <a:r>
              <a:rPr lang="en-IN" dirty="0" smtClean="0"/>
              <a:t>modulation </a:t>
            </a:r>
            <a:r>
              <a:rPr lang="en-IN" dirty="0"/>
              <a:t>by genetic background</a:t>
            </a:r>
            <a:r>
              <a:rPr lang="en-IN" dirty="0" smtClean="0"/>
              <a:t>, developmentally </a:t>
            </a:r>
            <a:r>
              <a:rPr lang="en-IN" dirty="0"/>
              <a:t>regulated genetic programs</a:t>
            </a:r>
            <a:r>
              <a:rPr lang="en-IN" dirty="0" smtClean="0"/>
              <a:t>,</a:t>
            </a:r>
          </a:p>
          <a:p>
            <a:r>
              <a:rPr lang="en-IN" dirty="0" smtClean="0"/>
              <a:t> </a:t>
            </a:r>
            <a:r>
              <a:rPr lang="en-IN" dirty="0"/>
              <a:t>or epigenetic factors.</a:t>
            </a:r>
          </a:p>
        </p:txBody>
      </p:sp>
    </p:spTree>
    <p:extLst>
      <p:ext uri="{BB962C8B-B14F-4D97-AF65-F5344CB8AC3E}">
        <p14:creationId xmlns="" xmlns:p14="http://schemas.microsoft.com/office/powerpoint/2010/main" val="28282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325"/>
            <a:ext cx="8604250" cy="847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Normal hippocampus: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77219"/>
            <a:ext cx="3816350" cy="24479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Primary neurons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800" dirty="0" err="1" smtClean="0"/>
              <a:t>Cornu</a:t>
            </a:r>
            <a:r>
              <a:rPr lang="en-US" sz="1800" dirty="0" smtClean="0"/>
              <a:t> </a:t>
            </a:r>
            <a:r>
              <a:rPr lang="en-US" sz="1800" dirty="0" err="1" smtClean="0"/>
              <a:t>Ammonis</a:t>
            </a:r>
            <a:r>
              <a:rPr lang="en-US" sz="1800" dirty="0" smtClean="0"/>
              <a:t> - Pyramidal cells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800" dirty="0" smtClean="0"/>
              <a:t>Dentate </a:t>
            </a:r>
            <a:r>
              <a:rPr lang="en-US" sz="1800" dirty="0" err="1" smtClean="0"/>
              <a:t>gyrus</a:t>
            </a:r>
            <a:r>
              <a:rPr lang="en-US" sz="1800" dirty="0" smtClean="0"/>
              <a:t> - Granule cells</a:t>
            </a:r>
            <a:r>
              <a:rPr lang="en-US" sz="2400" dirty="0" smtClean="0"/>
              <a:t>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800" dirty="0" smtClean="0"/>
              <a:t>Dentate </a:t>
            </a:r>
            <a:r>
              <a:rPr lang="en-US" sz="1800" dirty="0" err="1" smtClean="0"/>
              <a:t>gyrus</a:t>
            </a:r>
            <a:r>
              <a:rPr lang="en-US" sz="1800" dirty="0" smtClean="0"/>
              <a:t> acts as a gatekeeper of excitability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468313" y="1162050"/>
            <a:ext cx="8135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65000"/>
            </a:pPr>
            <a:r>
              <a:rPr lang="en-US" sz="2000"/>
              <a:t> Hippocampus consists of the CA1 through CA4 &amp; dentate gyrus </a:t>
            </a:r>
          </a:p>
        </p:txBody>
      </p:sp>
      <p:pic>
        <p:nvPicPr>
          <p:cNvPr id="7168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6188" y="1714500"/>
            <a:ext cx="5219700" cy="3290888"/>
          </a:xfrm>
          <a:noFill/>
        </p:spPr>
      </p:pic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323850" y="5157788"/>
            <a:ext cx="86407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  <a:buClr>
                <a:schemeClr val="accent1"/>
              </a:buClr>
              <a:buSzPct val="65000"/>
            </a:pPr>
            <a:r>
              <a:rPr lang="en-US" sz="2000"/>
              <a:t>Hippocampal circuitry consists of a trisynaptic excitatory pathway – from </a:t>
            </a:r>
            <a:r>
              <a:rPr lang="en-US" sz="2000">
                <a:solidFill>
                  <a:srgbClr val="F8A208"/>
                </a:solidFill>
              </a:rPr>
              <a:t>entorhinal cortex</a:t>
            </a:r>
            <a:r>
              <a:rPr lang="en-US" sz="2000"/>
              <a:t> to dentate </a:t>
            </a:r>
            <a:r>
              <a:rPr lang="en-US" sz="2000">
                <a:solidFill>
                  <a:srgbClr val="F8A208"/>
                </a:solidFill>
              </a:rPr>
              <a:t>granule cells</a:t>
            </a:r>
            <a:r>
              <a:rPr lang="en-US" sz="2000"/>
              <a:t>, which project to </a:t>
            </a:r>
            <a:r>
              <a:rPr lang="en-US" sz="2000">
                <a:solidFill>
                  <a:srgbClr val="F8A208"/>
                </a:solidFill>
              </a:rPr>
              <a:t>CA3 </a:t>
            </a:r>
            <a:r>
              <a:rPr lang="en-US" sz="2000"/>
              <a:t>pyramidal neurons via mossy fibers, &amp; from there to </a:t>
            </a:r>
            <a:r>
              <a:rPr lang="en-US" sz="2000">
                <a:solidFill>
                  <a:srgbClr val="F8A208"/>
                </a:solidFill>
              </a:rPr>
              <a:t>CA1 </a:t>
            </a:r>
            <a:r>
              <a:rPr lang="en-US" sz="2000"/>
              <a:t>region through Schaffer collaterals </a:t>
            </a:r>
          </a:p>
        </p:txBody>
      </p:sp>
    </p:spTree>
    <p:extLst>
      <p:ext uri="{BB962C8B-B14F-4D97-AF65-F5344CB8AC3E}">
        <p14:creationId xmlns="" xmlns:p14="http://schemas.microsoft.com/office/powerpoint/2010/main" val="15180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99032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 </a:t>
            </a:r>
            <a:r>
              <a:rPr lang="en-US" sz="3600" dirty="0" err="1" smtClean="0"/>
              <a:t>Neurodegeneration</a:t>
            </a:r>
            <a:endParaRPr lang="en-US" sz="3600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6025"/>
          </a:xfrm>
        </p:spPr>
        <p:txBody>
          <a:bodyPr>
            <a:normAutofit/>
          </a:bodyPr>
          <a:lstStyle/>
          <a:p>
            <a:r>
              <a:rPr lang="en-IN" dirty="0" smtClean="0"/>
              <a:t>Occurs in </a:t>
            </a:r>
            <a:r>
              <a:rPr lang="en-IN" dirty="0" err="1" smtClean="0"/>
              <a:t>hilus</a:t>
            </a:r>
            <a:r>
              <a:rPr lang="en-IN" dirty="0" smtClean="0"/>
              <a:t> (mossy cells, </a:t>
            </a:r>
            <a:r>
              <a:rPr lang="en-IN" dirty="0" err="1" smtClean="0"/>
              <a:t>somatostatin</a:t>
            </a:r>
            <a:r>
              <a:rPr lang="en-IN" dirty="0" smtClean="0"/>
              <a:t> interneurons), CA1, CA3  pyramidal cells &amp;  – also in amygdala &amp; many ET areas, like thalamus &amp; cerebellum</a:t>
            </a:r>
          </a:p>
          <a:p>
            <a:endParaRPr lang="en-IN" dirty="0" smtClean="0"/>
          </a:p>
          <a:p>
            <a:r>
              <a:rPr lang="en-IN" dirty="0" smtClean="0"/>
              <a:t>MRI data - hippocampal &amp; cortical atrophy in </a:t>
            </a:r>
            <a:r>
              <a:rPr lang="en-IN" dirty="0" err="1" smtClean="0"/>
              <a:t>pts</a:t>
            </a:r>
            <a:r>
              <a:rPr lang="en-IN" dirty="0" smtClean="0"/>
              <a:t> with newly diagnosed &amp; chronic epilepsy</a:t>
            </a:r>
          </a:p>
          <a:p>
            <a:endParaRPr lang="en-IN" dirty="0" smtClean="0"/>
          </a:p>
          <a:p>
            <a:r>
              <a:rPr lang="en-IN" dirty="0" smtClean="0"/>
              <a:t>Currently, data on whether recurrent </a:t>
            </a:r>
            <a:r>
              <a:rPr lang="en-IN" dirty="0" err="1" smtClean="0"/>
              <a:t>Sz</a:t>
            </a:r>
            <a:r>
              <a:rPr lang="en-IN" dirty="0" smtClean="0"/>
              <a:t> contribute to </a:t>
            </a:r>
            <a:r>
              <a:rPr lang="en-IN" dirty="0" err="1" smtClean="0"/>
              <a:t>neurodegeneration</a:t>
            </a:r>
            <a:r>
              <a:rPr lang="en-IN" dirty="0" smtClean="0"/>
              <a:t> is controversial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71438" y="5978525"/>
            <a:ext cx="900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Liu RS. et al. Progressive neocortical damage in epilepsy. Ann Neurol 2003;53:312–24.</a:t>
            </a:r>
          </a:p>
        </p:txBody>
      </p:sp>
    </p:spTree>
    <p:extLst>
      <p:ext uri="{BB962C8B-B14F-4D97-AF65-F5344CB8AC3E}">
        <p14:creationId xmlns="" xmlns:p14="http://schemas.microsoft.com/office/powerpoint/2010/main" val="1982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40275"/>
          </a:xfrm>
        </p:spPr>
        <p:txBody>
          <a:bodyPr/>
          <a:lstStyle/>
          <a:p>
            <a:r>
              <a:rPr lang="en-IN" sz="2500" dirty="0" smtClean="0"/>
              <a:t>Animal models - even substantial protection of hippocampal neurons after SE does not prevent epileptogenesis</a:t>
            </a:r>
          </a:p>
          <a:p>
            <a:endParaRPr lang="en-IN" sz="2500" dirty="0" smtClean="0"/>
          </a:p>
          <a:p>
            <a:r>
              <a:rPr lang="en-IN" sz="2500" dirty="0" err="1" smtClean="0"/>
              <a:t>Neurodegeneration</a:t>
            </a:r>
            <a:r>
              <a:rPr lang="en-IN" sz="2500" dirty="0" smtClean="0"/>
              <a:t> is not mandatory for epileptogenesis, at least in immature brain </a:t>
            </a:r>
          </a:p>
          <a:p>
            <a:endParaRPr lang="en-IN" sz="2500" dirty="0" smtClean="0"/>
          </a:p>
          <a:p>
            <a:r>
              <a:rPr lang="en-IN" sz="2500" dirty="0" smtClean="0"/>
              <a:t>However, alleviation of </a:t>
            </a:r>
            <a:r>
              <a:rPr lang="en-IN" sz="2500" dirty="0" err="1" smtClean="0"/>
              <a:t>neurodegeneration</a:t>
            </a:r>
            <a:r>
              <a:rPr lang="en-IN" sz="2500" dirty="0" smtClean="0"/>
              <a:t> reduced </a:t>
            </a:r>
            <a:r>
              <a:rPr lang="en-IN" sz="2500" dirty="0" err="1" smtClean="0"/>
              <a:t>behavioral</a:t>
            </a:r>
            <a:r>
              <a:rPr lang="en-IN" sz="2500" dirty="0" smtClean="0"/>
              <a:t> consequences after SE</a:t>
            </a:r>
            <a:endParaRPr lang="en-US" sz="2500" dirty="0" smtClean="0"/>
          </a:p>
          <a:p>
            <a:endParaRPr lang="en-US" dirty="0" smtClean="0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285750" y="5976938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Brandt C, et al. N-Methyl-D-aspartate receptor blockade after status epilepticus protects against limbic brain damage but not against epilepsy in the kainate model of temporal lobe epilepsy. Neuroscience 2003;118.</a:t>
            </a:r>
          </a:p>
        </p:txBody>
      </p:sp>
    </p:spTree>
    <p:extLst>
      <p:ext uri="{BB962C8B-B14F-4D97-AF65-F5344CB8AC3E}">
        <p14:creationId xmlns="" xmlns:p14="http://schemas.microsoft.com/office/powerpoint/2010/main" val="3128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	</a:t>
            </a:r>
            <a:r>
              <a:rPr lang="en-US" sz="3600" dirty="0" err="1" smtClean="0"/>
              <a:t>Neurogenesis</a:t>
            </a:r>
            <a:endParaRPr lang="en-US" sz="3600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528636" y="1471058"/>
            <a:ext cx="8229600" cy="4857750"/>
          </a:xfrm>
        </p:spPr>
        <p:txBody>
          <a:bodyPr>
            <a:normAutofit/>
          </a:bodyPr>
          <a:lstStyle/>
          <a:p>
            <a:r>
              <a:rPr lang="en-IN" dirty="0" smtClean="0"/>
              <a:t>Neural precursor cells have been isolated from surgical specimens obtained from </a:t>
            </a:r>
            <a:r>
              <a:rPr lang="en-IN" dirty="0" err="1" smtClean="0"/>
              <a:t>pts</a:t>
            </a:r>
            <a:r>
              <a:rPr lang="en-IN" dirty="0" smtClean="0"/>
              <a:t> c intractable TLE</a:t>
            </a:r>
          </a:p>
          <a:p>
            <a:endParaRPr lang="en-IN" dirty="0" smtClean="0"/>
          </a:p>
          <a:p>
            <a:r>
              <a:rPr lang="en-US" dirty="0" smtClean="0"/>
              <a:t>Postnatal neurogenesis in the hippocampus can occur throughout life. </a:t>
            </a:r>
            <a:r>
              <a:rPr lang="en-US" sz="1400" dirty="0" smtClean="0"/>
              <a:t>( Eriksson P S et al, Nat Med 1998)</a:t>
            </a:r>
          </a:p>
          <a:p>
            <a:endParaRPr lang="en-US" sz="1400" dirty="0" smtClean="0"/>
          </a:p>
          <a:p>
            <a:r>
              <a:rPr lang="en-US" dirty="0" smtClean="0"/>
              <a:t>New dentate granule cells become </a:t>
            </a:r>
            <a:r>
              <a:rPr lang="en-US" dirty="0" err="1" smtClean="0"/>
              <a:t>abn</a:t>
            </a:r>
            <a:r>
              <a:rPr lang="en-US" dirty="0" smtClean="0"/>
              <a:t> integrated in neuronal circuits.</a:t>
            </a:r>
          </a:p>
          <a:p>
            <a:endParaRPr lang="en-IN" dirty="0" smtClean="0"/>
          </a:p>
          <a:p>
            <a:r>
              <a:rPr lang="en-IN" dirty="0" smtClean="0"/>
              <a:t>Data also suggest that </a:t>
            </a:r>
            <a:r>
              <a:rPr lang="en-IN" dirty="0" err="1" smtClean="0"/>
              <a:t>Szs</a:t>
            </a:r>
            <a:r>
              <a:rPr lang="en-IN" dirty="0" smtClean="0"/>
              <a:t> induce neurogenesis in early </a:t>
            </a:r>
            <a:r>
              <a:rPr lang="en-IN" dirty="0" err="1" smtClean="0"/>
              <a:t>dev</a:t>
            </a:r>
            <a:r>
              <a:rPr lang="en-IN" dirty="0" smtClean="0"/>
              <a:t> period too- relevant for epileptogenesis </a:t>
            </a: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285749" y="6066871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err="1"/>
              <a:t>Blümcke</a:t>
            </a:r>
            <a:r>
              <a:rPr lang="en-US" sz="1400" dirty="0"/>
              <a:t> I, et al. Increase of </a:t>
            </a:r>
            <a:r>
              <a:rPr lang="en-US" sz="1400" dirty="0" err="1"/>
              <a:t>nestin-immunoreactive</a:t>
            </a:r>
            <a:r>
              <a:rPr lang="en-US" sz="1400" dirty="0"/>
              <a:t> neural precursor cells in the dentate </a:t>
            </a:r>
            <a:r>
              <a:rPr lang="en-US" sz="1400" dirty="0" err="1"/>
              <a:t>gyrus</a:t>
            </a:r>
            <a:r>
              <a:rPr lang="en-US" sz="1400" dirty="0"/>
              <a:t> of pediatric patients with early-onset temporal lobe epilepsy. Hippocampus 2001;11:311–21.</a:t>
            </a:r>
          </a:p>
        </p:txBody>
      </p:sp>
    </p:spTree>
    <p:extLst>
      <p:ext uri="{BB962C8B-B14F-4D97-AF65-F5344CB8AC3E}">
        <p14:creationId xmlns="" xmlns:p14="http://schemas.microsoft.com/office/powerpoint/2010/main" val="25232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Axonal growth and mossy fiber sprouting</a:t>
            </a:r>
            <a:endParaRPr lang="en-US" sz="3600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214313" y="1309687"/>
            <a:ext cx="8229600" cy="4572000"/>
          </a:xfrm>
        </p:spPr>
        <p:txBody>
          <a:bodyPr/>
          <a:lstStyle/>
          <a:p>
            <a:r>
              <a:rPr lang="en-IN" sz="2600" dirty="0" smtClean="0"/>
              <a:t>Experimental models - many epileptogenic insults trigger mossy </a:t>
            </a:r>
            <a:r>
              <a:rPr lang="en-IN" sz="2600" dirty="0" err="1" smtClean="0"/>
              <a:t>ﬁber</a:t>
            </a:r>
            <a:r>
              <a:rPr lang="en-IN" sz="2600" dirty="0" smtClean="0"/>
              <a:t> sprouting</a:t>
            </a:r>
          </a:p>
          <a:p>
            <a:r>
              <a:rPr lang="en-IN" sz="2600" dirty="0" smtClean="0"/>
              <a:t>Also been described in hippocampus of surgical </a:t>
            </a:r>
            <a:r>
              <a:rPr lang="en-IN" sz="2600" dirty="0" err="1" smtClean="0"/>
              <a:t>pts</a:t>
            </a:r>
            <a:r>
              <a:rPr lang="en-IN" sz="2600" dirty="0" smtClean="0"/>
              <a:t> c epilepsy of various </a:t>
            </a:r>
            <a:r>
              <a:rPr lang="en-IN" sz="2600" dirty="0" err="1" smtClean="0"/>
              <a:t>etiologies</a:t>
            </a:r>
            <a:endParaRPr lang="en-US" sz="2600" dirty="0" smtClean="0"/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214313" y="6213180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err="1"/>
              <a:t>Mathern</a:t>
            </a:r>
            <a:r>
              <a:rPr lang="en-US" sz="1400" dirty="0"/>
              <a:t> </a:t>
            </a:r>
            <a:r>
              <a:rPr lang="en-US" sz="1400" dirty="0" err="1"/>
              <a:t>GW,et</a:t>
            </a:r>
            <a:r>
              <a:rPr lang="en-US" sz="1400" dirty="0"/>
              <a:t> al. Childhood generalized and mesial temporal epilepsies demonstrate different amounts and patterns of hippocampal neuron loss and mossy </a:t>
            </a:r>
            <a:r>
              <a:rPr lang="en-US" sz="1400" dirty="0" err="1"/>
              <a:t>ﬁbre</a:t>
            </a:r>
            <a:r>
              <a:rPr lang="en-US" sz="1400" dirty="0"/>
              <a:t> synaptic reorganization. Brain 1996;119(Pt. 3):965–87.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955427"/>
            <a:ext cx="3532354" cy="32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79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en-IN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z="2600" b="1" i="1" dirty="0" err="1">
                <a:solidFill>
                  <a:schemeClr val="accent1"/>
                </a:solidFill>
              </a:rPr>
              <a:t>Ictogenesis</a:t>
            </a:r>
            <a:r>
              <a:rPr lang="en-US" sz="2600" dirty="0"/>
              <a:t> – initiation and propagation of </a:t>
            </a:r>
            <a:r>
              <a:rPr lang="en-US" sz="2600" dirty="0" smtClean="0"/>
              <a:t> a seizure in </a:t>
            </a:r>
            <a:r>
              <a:rPr lang="en-US" sz="2600" dirty="0"/>
              <a:t>time &amp; space – rapid &amp; definitive electrical and chemical event occurring in sec to min  </a:t>
            </a:r>
            <a:endParaRPr lang="en-IN" sz="2600" dirty="0"/>
          </a:p>
          <a:p>
            <a:endParaRPr lang="en-US" sz="2600" b="1" i="1" dirty="0" smtClean="0">
              <a:solidFill>
                <a:schemeClr val="accent1"/>
              </a:solidFill>
            </a:endParaRPr>
          </a:p>
          <a:p>
            <a:endParaRPr lang="en-US" sz="2600" b="1" i="1" dirty="0">
              <a:solidFill>
                <a:schemeClr val="accent1"/>
              </a:solidFill>
            </a:endParaRPr>
          </a:p>
          <a:p>
            <a:r>
              <a:rPr lang="en-US" sz="2600" b="1" i="1" dirty="0" smtClean="0">
                <a:solidFill>
                  <a:schemeClr val="accent1"/>
                </a:solidFill>
              </a:rPr>
              <a:t>Seizure </a:t>
            </a:r>
            <a:r>
              <a:rPr lang="en-US" sz="2600" b="1" i="1" dirty="0">
                <a:solidFill>
                  <a:schemeClr val="accent1"/>
                </a:solidFill>
              </a:rPr>
              <a:t>expression</a:t>
            </a:r>
            <a:r>
              <a:rPr lang="en-US" sz="2600" i="1" dirty="0">
                <a:solidFill>
                  <a:schemeClr val="tx2"/>
                </a:solidFill>
              </a:rPr>
              <a:t> </a:t>
            </a:r>
            <a:r>
              <a:rPr lang="en-US" sz="2600" dirty="0"/>
              <a:t>- which is concerned with processes that trigger &amp; generate </a:t>
            </a:r>
            <a:r>
              <a:rPr lang="en-US" sz="2600" dirty="0" err="1"/>
              <a:t>Szs</a:t>
            </a:r>
            <a:r>
              <a:rPr lang="en-US" sz="2600" dirty="0"/>
              <a:t>, because </a:t>
            </a:r>
            <a:r>
              <a:rPr lang="en-US" sz="2600" dirty="0" err="1"/>
              <a:t>Szs</a:t>
            </a:r>
            <a:r>
              <a:rPr lang="en-US" sz="2600" dirty="0"/>
              <a:t> can arise in </a:t>
            </a:r>
            <a:r>
              <a:rPr lang="en-US" sz="2600" dirty="0" err="1"/>
              <a:t>nonepileptic</a:t>
            </a:r>
            <a:r>
              <a:rPr lang="en-US" sz="2600" dirty="0"/>
              <a:t> brain exposed to acute insults</a:t>
            </a:r>
          </a:p>
          <a:p>
            <a:pPr eaLnBrk="1" hangingPunct="1"/>
            <a:endParaRPr lang="en-US" sz="2600" b="1" i="1" dirty="0" smtClean="0">
              <a:solidFill>
                <a:schemeClr val="accent1"/>
              </a:solidFill>
            </a:endParaRPr>
          </a:p>
          <a:p>
            <a:pPr eaLnBrk="1" hangingPunct="1"/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2498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668962"/>
          </a:xfrm>
        </p:spPr>
        <p:txBody>
          <a:bodyPr/>
          <a:lstStyle/>
          <a:p>
            <a:r>
              <a:rPr lang="en-US" sz="2600" dirty="0" smtClean="0"/>
              <a:t>It causes synaptic reorganization of mossy fiber (axons of granule cells) so that they project &amp; make excitatory contact c granule cell dendrites, resulting in recurrent excitatory circuit which eventually leads to seizures</a:t>
            </a:r>
            <a:r>
              <a:rPr lang="en-US" sz="3200" dirty="0" smtClean="0"/>
              <a:t> </a:t>
            </a:r>
          </a:p>
          <a:p>
            <a:endParaRPr lang="en-US" dirty="0" smtClean="0"/>
          </a:p>
        </p:txBody>
      </p:sp>
      <p:pic>
        <p:nvPicPr>
          <p:cNvPr id="7782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71813"/>
            <a:ext cx="79200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36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788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288"/>
            <a:ext cx="82296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21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332656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	</a:t>
            </a:r>
            <a:r>
              <a:rPr lang="en-US" sz="3600" dirty="0" err="1" smtClean="0"/>
              <a:t>Angiogensis</a:t>
            </a:r>
            <a:endParaRPr lang="en-US" sz="3600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67544" y="1489074"/>
            <a:ext cx="8254975" cy="4964261"/>
          </a:xfrm>
        </p:spPr>
        <p:txBody>
          <a:bodyPr>
            <a:noAutofit/>
          </a:bodyPr>
          <a:lstStyle/>
          <a:p>
            <a:r>
              <a:rPr lang="en-IN" dirty="0" smtClean="0"/>
              <a:t>Recent experimental evidence suggests that prolonged </a:t>
            </a:r>
            <a:r>
              <a:rPr lang="en-IN" dirty="0" err="1" smtClean="0"/>
              <a:t>Sz</a:t>
            </a:r>
            <a:r>
              <a:rPr lang="en-IN" dirty="0" smtClean="0"/>
              <a:t> or brief </a:t>
            </a:r>
            <a:r>
              <a:rPr lang="en-IN" dirty="0" err="1" smtClean="0"/>
              <a:t>Szs</a:t>
            </a:r>
            <a:r>
              <a:rPr lang="en-IN" dirty="0" smtClean="0"/>
              <a:t>, in animals &amp; humans may be associated with opening of BBB &amp; angiogenesis</a:t>
            </a:r>
          </a:p>
          <a:p>
            <a:endParaRPr lang="en-IN" dirty="0" smtClean="0"/>
          </a:p>
          <a:p>
            <a:r>
              <a:rPr lang="en-IN" dirty="0" smtClean="0"/>
              <a:t>Disruption of BBB can trigger </a:t>
            </a:r>
            <a:r>
              <a:rPr lang="en-IN" dirty="0" err="1" smtClean="0"/>
              <a:t>epileptiform</a:t>
            </a:r>
            <a:r>
              <a:rPr lang="en-IN" dirty="0" smtClean="0"/>
              <a:t> activity </a:t>
            </a:r>
            <a:r>
              <a:rPr lang="en-IN" dirty="0" smtClean="0">
                <a:sym typeface="Wingdings 3" pitchFamily="18" charset="2"/>
              </a:rPr>
              <a:t>leading</a:t>
            </a:r>
            <a:r>
              <a:rPr lang="en-IN" dirty="0" smtClean="0"/>
              <a:t> to a vicious cycle.</a:t>
            </a:r>
          </a:p>
          <a:p>
            <a:endParaRPr lang="en-IN" dirty="0" smtClean="0"/>
          </a:p>
          <a:p>
            <a:r>
              <a:rPr lang="en-IN" dirty="0"/>
              <a:t>But so far, enhancement of angiogenesis has been used to increase post-TBI and </a:t>
            </a:r>
            <a:r>
              <a:rPr lang="en-IN" dirty="0" err="1"/>
              <a:t>poststroke</a:t>
            </a:r>
            <a:r>
              <a:rPr lang="en-IN" dirty="0"/>
              <a:t> motor recovery </a:t>
            </a:r>
          </a:p>
          <a:p>
            <a:endParaRPr lang="en-IN" dirty="0"/>
          </a:p>
          <a:p>
            <a:r>
              <a:rPr lang="en-IN" dirty="0"/>
              <a:t>There are no data on whether this would affect epileptogenesis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128356" y="6550025"/>
            <a:ext cx="8929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Van </a:t>
            </a:r>
            <a:r>
              <a:rPr lang="en-US" sz="1400" dirty="0" err="1"/>
              <a:t>Vliet</a:t>
            </a:r>
            <a:r>
              <a:rPr lang="en-US" sz="1400" dirty="0"/>
              <a:t> EA, et al. Blood–brain barrier leakage may lead to progression of temporal lobe epilepsy. Brain 2007</a:t>
            </a:r>
          </a:p>
        </p:txBody>
      </p:sp>
    </p:spTree>
    <p:extLst>
      <p:ext uri="{BB962C8B-B14F-4D97-AF65-F5344CB8AC3E}">
        <p14:creationId xmlns="" xmlns:p14="http://schemas.microsoft.com/office/powerpoint/2010/main" val="29868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64488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Absence seizures: prototype model of gen. epilepsy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70000"/>
              </a:spcBef>
            </a:pPr>
            <a:r>
              <a:rPr lang="en-US" sz="2600" smtClean="0"/>
              <a:t>Mechanism – involves alteration in circuitry b/w thalamus &amp; cerebral cortex (thalamocortical oscillatory rhythm)</a:t>
            </a:r>
          </a:p>
          <a:p>
            <a:pPr eaLnBrk="1" hangingPunct="1">
              <a:spcBef>
                <a:spcPct val="70000"/>
              </a:spcBef>
            </a:pPr>
            <a:endParaRPr lang="en-US" sz="1600" smtClean="0"/>
          </a:p>
          <a:p>
            <a:pPr eaLnBrk="1" hangingPunct="1">
              <a:spcBef>
                <a:spcPct val="70000"/>
              </a:spcBef>
            </a:pPr>
            <a:r>
              <a:rPr lang="en-US" sz="2600" smtClean="0"/>
              <a:t>Thalamocortical rhythms form substrate of</a:t>
            </a:r>
          </a:p>
          <a:p>
            <a:pPr lvl="1" eaLnBrk="1" hangingPunct="1">
              <a:spcBef>
                <a:spcPct val="70000"/>
              </a:spcBef>
            </a:pPr>
            <a:r>
              <a:rPr lang="en-US" sz="2400" smtClean="0"/>
              <a:t>Neurobiology of sleep </a:t>
            </a:r>
          </a:p>
          <a:p>
            <a:pPr lvl="1" eaLnBrk="1" hangingPunct="1">
              <a:spcBef>
                <a:spcPct val="70000"/>
              </a:spcBef>
            </a:pPr>
            <a:r>
              <a:rPr lang="en-US" sz="2400" smtClean="0"/>
              <a:t>generation of sleep spindles </a:t>
            </a:r>
          </a:p>
          <a:p>
            <a:pPr eaLnBrk="1" hangingPunct="1">
              <a:spcBef>
                <a:spcPct val="70000"/>
              </a:spcBef>
            </a:pPr>
            <a:r>
              <a:rPr lang="en-US" sz="2600" smtClean="0"/>
              <a:t>Generation of generalized spike and wave EEG pattern</a:t>
            </a:r>
          </a:p>
        </p:txBody>
      </p:sp>
    </p:spTree>
    <p:extLst>
      <p:ext uri="{BB962C8B-B14F-4D97-AF65-F5344CB8AC3E}">
        <p14:creationId xmlns="" xmlns:p14="http://schemas.microsoft.com/office/powerpoint/2010/main" val="23050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sz="2600" dirty="0" smtClean="0"/>
              <a:t>3 neuronal populations - involved in this circuitry - </a:t>
            </a:r>
          </a:p>
          <a:p>
            <a:pPr lvl="1" eaLnBrk="1" hangingPunct="1">
              <a:spcBef>
                <a:spcPct val="15000"/>
              </a:spcBef>
            </a:pPr>
            <a:endParaRPr lang="en-US" sz="2400" b="1" i="1" dirty="0" smtClean="0">
              <a:solidFill>
                <a:schemeClr val="tx2"/>
              </a:solidFill>
            </a:endParaRPr>
          </a:p>
          <a:p>
            <a:pPr lvl="1" eaLnBrk="1" hangingPunct="1">
              <a:spcBef>
                <a:spcPct val="15000"/>
              </a:spcBef>
            </a:pPr>
            <a:r>
              <a:rPr lang="en-US" sz="2400" b="1" i="1" dirty="0" smtClean="0"/>
              <a:t>Thalamic relay neurons</a:t>
            </a:r>
            <a:r>
              <a:rPr lang="en-US" sz="2400" dirty="0" smtClean="0"/>
              <a:t> or </a:t>
            </a:r>
            <a:r>
              <a:rPr lang="en-US" sz="2400" dirty="0" err="1" smtClean="0"/>
              <a:t>thalamocortical</a:t>
            </a:r>
            <a:r>
              <a:rPr lang="en-US" sz="2400" dirty="0" smtClean="0"/>
              <a:t> neurons , </a:t>
            </a:r>
          </a:p>
          <a:p>
            <a:pPr lvl="1" eaLnBrk="1" hangingPunct="1">
              <a:spcBef>
                <a:spcPct val="15000"/>
              </a:spcBef>
            </a:pPr>
            <a:endParaRPr lang="en-US" sz="2400" b="1" i="1" dirty="0" smtClean="0"/>
          </a:p>
          <a:p>
            <a:pPr lvl="1" eaLnBrk="1" hangingPunct="1">
              <a:spcBef>
                <a:spcPct val="15000"/>
              </a:spcBef>
            </a:pPr>
            <a:r>
              <a:rPr lang="en-US" sz="2400" b="1" i="1" dirty="0" smtClean="0"/>
              <a:t>Thalamic reticular neurons</a:t>
            </a:r>
            <a:r>
              <a:rPr lang="en-US" sz="2400" dirty="0" smtClean="0"/>
              <a:t> ,  </a:t>
            </a:r>
          </a:p>
          <a:p>
            <a:pPr lvl="1" eaLnBrk="1" hangingPunct="1">
              <a:spcBef>
                <a:spcPct val="15000"/>
              </a:spcBef>
            </a:pPr>
            <a:endParaRPr lang="en-US" sz="2400" b="1" i="1" dirty="0" smtClean="0"/>
          </a:p>
          <a:p>
            <a:pPr lvl="1" eaLnBrk="1" hangingPunct="1">
              <a:spcBef>
                <a:spcPct val="15000"/>
              </a:spcBef>
            </a:pPr>
            <a:r>
              <a:rPr lang="en-US" sz="2400" b="1" i="1" dirty="0" smtClean="0"/>
              <a:t>Cortical pyramidal neurons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242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F2960E"/>
                </a:solidFill>
              </a:rPr>
              <a:t>T</a:t>
            </a:r>
            <a:r>
              <a:rPr lang="en-US" b="1" dirty="0" smtClean="0">
                <a:solidFill>
                  <a:srgbClr val="F2960E"/>
                </a:solidFill>
              </a:rPr>
              <a:t>halamic relay neurons</a:t>
            </a:r>
            <a:r>
              <a:rPr lang="en-US" dirty="0" smtClean="0"/>
              <a:t> can activate cortical pyramidal neurons either in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Tonic mode - wakefulness &amp; REM sleep, or 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Burst mode - non-REM sleep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Burst mode firing- function of T-type calcium channels</a:t>
            </a:r>
          </a:p>
          <a:p>
            <a:pPr eaLnBrk="1" hangingPunct="1">
              <a:spcBef>
                <a:spcPct val="45000"/>
              </a:spcBef>
            </a:pPr>
            <a:endParaRPr lang="en-US" sz="2600" dirty="0" smtClean="0"/>
          </a:p>
          <a:p>
            <a:pPr eaLnBrk="1" hangingPunct="1">
              <a:spcBef>
                <a:spcPct val="45000"/>
              </a:spcBef>
            </a:pPr>
            <a:r>
              <a:rPr lang="en-US" dirty="0" smtClean="0"/>
              <a:t>Mode of </a:t>
            </a:r>
            <a:r>
              <a:rPr lang="en-US" dirty="0" err="1" smtClean="0"/>
              <a:t>thalamocortical</a:t>
            </a:r>
            <a:r>
              <a:rPr lang="en-US" dirty="0" smtClean="0"/>
              <a:t> activation is controlled largely by input from </a:t>
            </a:r>
            <a:r>
              <a:rPr lang="en-US" b="1" dirty="0" smtClean="0">
                <a:solidFill>
                  <a:srgbClr val="F2960E"/>
                </a:solidFill>
              </a:rPr>
              <a:t>thalamic reticular neurons</a:t>
            </a:r>
            <a:r>
              <a:rPr lang="en-US" dirty="0" smtClean="0"/>
              <a:t>, which hyperpolarize relay neurons (by sending IPSPs), allowing them to fire in bursts</a:t>
            </a:r>
          </a:p>
          <a:p>
            <a:pPr eaLnBrk="1" hangingPunct="1">
              <a:spcBef>
                <a:spcPct val="45000"/>
              </a:spcBef>
            </a:pPr>
            <a:r>
              <a:rPr lang="en-US" dirty="0" smtClean="0"/>
              <a:t>IPSP- GABA(A) mediated- 8 Hz network frequency</a:t>
            </a:r>
          </a:p>
          <a:p>
            <a:pPr eaLnBrk="1" hangingPunct="1">
              <a:spcBef>
                <a:spcPct val="45000"/>
              </a:spcBef>
            </a:pPr>
            <a:r>
              <a:rPr lang="en-US" dirty="0" smtClean="0"/>
              <a:t>IPSP- GABA (B) mediated- 3 Hz frequency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9734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	Normal </a:t>
            </a:r>
            <a:r>
              <a:rPr lang="en-US" sz="3600" dirty="0" err="1" smtClean="0"/>
              <a:t>Thalamocortical</a:t>
            </a:r>
            <a:r>
              <a:rPr lang="en-US" sz="3600" dirty="0" smtClean="0"/>
              <a:t> Circuit</a:t>
            </a:r>
          </a:p>
        </p:txBody>
      </p:sp>
    </p:spTree>
    <p:extLst>
      <p:ext uri="{BB962C8B-B14F-4D97-AF65-F5344CB8AC3E}">
        <p14:creationId xmlns="" xmlns:p14="http://schemas.microsoft.com/office/powerpoint/2010/main" val="28128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6567"/>
            <a:ext cx="8286750" cy="5000625"/>
          </a:xfr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68313" y="5212159"/>
            <a:ext cx="8424862" cy="167322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lang="en-US" sz="1300" dirty="0"/>
              <a:t>B During wakefulness, the cortex is activated by the thalamus in a tonic mode, allowing for processing of external sensory inputs. This results in a desynchronized EEG. </a:t>
            </a:r>
          </a:p>
          <a:p>
            <a:pPr eaLnBrk="1" hangingPunct="1">
              <a:spcBef>
                <a:spcPct val="45000"/>
              </a:spcBef>
            </a:pPr>
            <a:r>
              <a:rPr lang="en-US" sz="1300" dirty="0"/>
              <a:t>During non-REM sleep, the cortex is activated in a burst mode, resulting in the EEG appearance of rhythmic sleep spindles. </a:t>
            </a:r>
          </a:p>
          <a:p>
            <a:pPr eaLnBrk="1" hangingPunct="1">
              <a:spcBef>
                <a:spcPct val="45000"/>
              </a:spcBef>
            </a:pPr>
            <a:r>
              <a:rPr lang="en-US" sz="1300" b="1" dirty="0"/>
              <a:t>During an absence seizure, the normal </a:t>
            </a:r>
            <a:r>
              <a:rPr lang="en-US" sz="1300" b="1" dirty="0" err="1"/>
              <a:t>thalamocortical</a:t>
            </a:r>
            <a:r>
              <a:rPr lang="en-US" sz="1300" b="1" dirty="0"/>
              <a:t> circuit becomes dysfunctional, allowing burst activation of the cortex to occur during wakefulness, which results in the EEG appearance of rhythmic spike-wave discharges and interrupts responsiveness to external stimuli.</a:t>
            </a:r>
          </a:p>
        </p:txBody>
      </p:sp>
    </p:spTree>
    <p:extLst>
      <p:ext uri="{BB962C8B-B14F-4D97-AF65-F5344CB8AC3E}">
        <p14:creationId xmlns="" xmlns:p14="http://schemas.microsoft.com/office/powerpoint/2010/main" val="17076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IN" sz="2600" dirty="0" smtClean="0"/>
              <a:t>Precise abnormality of circuit yet to be determined.</a:t>
            </a:r>
          </a:p>
          <a:p>
            <a:endParaRPr lang="en-IN" sz="2200" dirty="0" smtClean="0"/>
          </a:p>
          <a:p>
            <a:pPr lvl="1"/>
            <a:r>
              <a:rPr lang="en-IN" sz="2400" dirty="0" smtClean="0"/>
              <a:t>T-type calcium channels may be primary culprits</a:t>
            </a:r>
          </a:p>
          <a:p>
            <a:pPr marL="274320" lvl="1" indent="0">
              <a:buNone/>
            </a:pPr>
            <a:r>
              <a:rPr lang="en-US" sz="2400" dirty="0" smtClean="0"/>
              <a:t>    - </a:t>
            </a:r>
            <a:r>
              <a:rPr lang="en-US" dirty="0" smtClean="0"/>
              <a:t>Specific action of </a:t>
            </a:r>
            <a:r>
              <a:rPr lang="en-US" dirty="0" err="1" smtClean="0"/>
              <a:t>Ethosuximide</a:t>
            </a:r>
            <a:r>
              <a:rPr lang="en-US" dirty="0" smtClean="0"/>
              <a:t> is proof</a:t>
            </a:r>
            <a:endParaRPr lang="en-IN" dirty="0" smtClean="0"/>
          </a:p>
          <a:p>
            <a:pPr lvl="1"/>
            <a:endParaRPr lang="en-IN" sz="2200" dirty="0" smtClean="0"/>
          </a:p>
          <a:p>
            <a:pPr lvl="1"/>
            <a:r>
              <a:rPr lang="en-IN" sz="2400" dirty="0" smtClean="0"/>
              <a:t>Altered GABA receptor function, </a:t>
            </a:r>
            <a:r>
              <a:rPr lang="en-IN" sz="2400" dirty="0" err="1" smtClean="0"/>
              <a:t>esp</a:t>
            </a:r>
            <a:r>
              <a:rPr lang="en-IN" sz="2400" dirty="0" smtClean="0"/>
              <a:t> GABA(B)</a:t>
            </a:r>
          </a:p>
          <a:p>
            <a:pPr marL="274320" lvl="1" indent="0">
              <a:buNone/>
            </a:pPr>
            <a:r>
              <a:rPr lang="en-US" sz="2400" dirty="0" smtClean="0"/>
              <a:t>    - </a:t>
            </a:r>
            <a:r>
              <a:rPr lang="en-US" dirty="0" smtClean="0"/>
              <a:t>Baclofen, a GABA (B) agonist  increase SWD on EEG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- BZDs ( GABA (A) agonist) suppress absence </a:t>
            </a:r>
            <a:r>
              <a:rPr lang="en-US" dirty="0" err="1" smtClean="0"/>
              <a:t>Sz</a:t>
            </a:r>
            <a:endParaRPr lang="en-IN" dirty="0" smtClean="0"/>
          </a:p>
          <a:p>
            <a:pPr lvl="1"/>
            <a:endParaRPr lang="en-IN" sz="2200" dirty="0" smtClean="0"/>
          </a:p>
          <a:p>
            <a:pPr lvl="1"/>
            <a:r>
              <a:rPr lang="en-IN" sz="2200" dirty="0" smtClean="0"/>
              <a:t>Combination of factors may be involved, including changes in modulatory input from brain stem</a:t>
            </a:r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23156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Traumatic brain injury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rmAutofit fontScale="92500"/>
          </a:bodyPr>
          <a:lstStyle/>
          <a:p>
            <a:r>
              <a:rPr lang="en-IN" dirty="0"/>
              <a:t>The risk for development of late seizures is </a:t>
            </a:r>
            <a:r>
              <a:rPr lang="en-IN" dirty="0" smtClean="0"/>
              <a:t>directly related </a:t>
            </a:r>
            <a:r>
              <a:rPr lang="en-IN" dirty="0"/>
              <a:t>to the severity of the brain </a:t>
            </a:r>
            <a:r>
              <a:rPr lang="en-IN" dirty="0" smtClean="0"/>
              <a:t>injury.</a:t>
            </a:r>
          </a:p>
          <a:p>
            <a:r>
              <a:rPr lang="en-US" dirty="0" smtClean="0"/>
              <a:t>Penetrating head injury, hemorrhage, cortical injury, early seizures.</a:t>
            </a:r>
          </a:p>
          <a:p>
            <a:r>
              <a:rPr lang="en-IN" dirty="0" err="1" smtClean="0"/>
              <a:t>Mech</a:t>
            </a:r>
            <a:r>
              <a:rPr lang="en-IN" dirty="0" smtClean="0"/>
              <a:t>: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- selective </a:t>
            </a:r>
            <a:r>
              <a:rPr lang="en-IN" dirty="0"/>
              <a:t>damage to vulnerable </a:t>
            </a:r>
            <a:r>
              <a:rPr lang="en-IN" dirty="0" smtClean="0"/>
              <a:t>brain areas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(hippocampus),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-  irritating effects </a:t>
            </a:r>
            <a:r>
              <a:rPr lang="en-IN" dirty="0"/>
              <a:t>of </a:t>
            </a:r>
            <a:r>
              <a:rPr lang="en-IN" dirty="0" err="1"/>
              <a:t>intracerebral</a:t>
            </a:r>
            <a:r>
              <a:rPr lang="en-IN" dirty="0"/>
              <a:t> </a:t>
            </a:r>
            <a:r>
              <a:rPr lang="en-IN" dirty="0" err="1" smtClean="0"/>
              <a:t>hemorrhage</a:t>
            </a:r>
            <a:r>
              <a:rPr lang="en-IN" dirty="0" smtClean="0"/>
              <a:t>,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- cortical damage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Patients with </a:t>
            </a:r>
            <a:r>
              <a:rPr lang="en-IN" dirty="0"/>
              <a:t>moderate to severe TBI </a:t>
            </a:r>
            <a:r>
              <a:rPr lang="en-IN" dirty="0" smtClean="0"/>
              <a:t>are potential candidates for </a:t>
            </a:r>
            <a:r>
              <a:rPr lang="en-IN" dirty="0"/>
              <a:t>clinical trials with putative </a:t>
            </a:r>
            <a:r>
              <a:rPr lang="en-IN" dirty="0" err="1" smtClean="0"/>
              <a:t>antiepileptogenic</a:t>
            </a:r>
            <a:r>
              <a:rPr lang="en-IN" dirty="0" smtClean="0"/>
              <a:t> agents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07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Epileptogenesis by brain tumors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Epileptogenic activity probably arises in the cortex adjacent to the tumour; lesions are usually electrically inert.</a:t>
            </a:r>
          </a:p>
          <a:p>
            <a:r>
              <a:rPr lang="en-US" dirty="0"/>
              <a:t>Slow growing tumors/ developmental tumors more epileptogenic</a:t>
            </a:r>
            <a:endParaRPr lang="en-IN" dirty="0"/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24"/>
          <a:stretch/>
        </p:blipFill>
        <p:spPr bwMode="auto">
          <a:xfrm>
            <a:off x="2084975" y="3926923"/>
            <a:ext cx="7023240" cy="293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31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Epileptogenesis</a:t>
            </a:r>
            <a:r>
              <a:rPr lang="en-US" sz="3200" dirty="0" smtClean="0"/>
              <a:t>  ≈  Latent period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Autofit/>
          </a:bodyPr>
          <a:lstStyle/>
          <a:p>
            <a:r>
              <a:rPr lang="en-IN" dirty="0" smtClean="0"/>
              <a:t>refers </a:t>
            </a:r>
            <a:r>
              <a:rPr lang="en-IN" dirty="0"/>
              <a:t>to </a:t>
            </a:r>
            <a:r>
              <a:rPr lang="en-IN" dirty="0" smtClean="0"/>
              <a:t>a period of variable duration that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- begins </a:t>
            </a:r>
            <a:r>
              <a:rPr lang="en-IN" dirty="0"/>
              <a:t>after the occurrence of insult </a:t>
            </a:r>
            <a:r>
              <a:rPr lang="en-IN" dirty="0" smtClean="0"/>
              <a:t>(e.g. TBI </a:t>
            </a:r>
            <a:r>
              <a:rPr lang="en-IN" dirty="0"/>
              <a:t>or stroke), </a:t>
            </a:r>
            <a:r>
              <a:rPr lang="en-IN" dirty="0" smtClean="0"/>
              <a:t>or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- </a:t>
            </a:r>
            <a:r>
              <a:rPr lang="en-IN" dirty="0"/>
              <a:t>even during </a:t>
            </a:r>
            <a:r>
              <a:rPr lang="en-IN" dirty="0" smtClean="0"/>
              <a:t>the insult </a:t>
            </a:r>
            <a:r>
              <a:rPr lang="en-IN" dirty="0"/>
              <a:t>(prolonged </a:t>
            </a:r>
            <a:r>
              <a:rPr lang="en-IN" dirty="0" smtClean="0"/>
              <a:t>febrile </a:t>
            </a:r>
            <a:r>
              <a:rPr lang="en-IN" dirty="0" err="1" smtClean="0"/>
              <a:t>Sz,or</a:t>
            </a:r>
            <a:r>
              <a:rPr lang="en-IN" dirty="0" smtClean="0"/>
              <a:t> encephalitis)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- and </a:t>
            </a:r>
            <a:r>
              <a:rPr lang="en-IN" dirty="0"/>
              <a:t>ends at the time of the appearance </a:t>
            </a:r>
            <a:r>
              <a:rPr lang="en-IN" dirty="0" smtClean="0"/>
              <a:t>of  the first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spontaneous </a:t>
            </a:r>
            <a:r>
              <a:rPr lang="en-IN" dirty="0"/>
              <a:t>seizure</a:t>
            </a:r>
            <a:r>
              <a:rPr lang="en-IN" dirty="0" smtClean="0"/>
              <a:t>.</a:t>
            </a:r>
          </a:p>
          <a:p>
            <a:endParaRPr lang="en-US" dirty="0"/>
          </a:p>
          <a:p>
            <a:r>
              <a:rPr lang="en-IN" dirty="0"/>
              <a:t> In addition, </a:t>
            </a:r>
            <a:r>
              <a:rPr lang="en-IN" dirty="0" smtClean="0"/>
              <a:t>most genetically </a:t>
            </a:r>
            <a:r>
              <a:rPr lang="en-IN" dirty="0"/>
              <a:t>determined epilepsy syndromes do </a:t>
            </a:r>
            <a:r>
              <a:rPr lang="en-IN" dirty="0" smtClean="0"/>
              <a:t>not become clinically </a:t>
            </a:r>
            <a:r>
              <a:rPr lang="en-IN" dirty="0"/>
              <a:t>manifest until well after birth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/>
              <a:t>T</a:t>
            </a:r>
            <a:r>
              <a:rPr lang="en-IN" dirty="0" smtClean="0"/>
              <a:t>he latent period </a:t>
            </a:r>
            <a:r>
              <a:rPr lang="en-IN" dirty="0"/>
              <a:t>after a CNS insult offers a potential “window</a:t>
            </a:r>
            <a:r>
              <a:rPr lang="en-IN" dirty="0" smtClean="0"/>
              <a:t>” for </a:t>
            </a:r>
            <a:r>
              <a:rPr lang="en-IN" dirty="0"/>
              <a:t>intervention to prevent epilepsy.</a:t>
            </a:r>
          </a:p>
        </p:txBody>
      </p:sp>
    </p:spTree>
    <p:extLst>
      <p:ext uri="{BB962C8B-B14F-4D97-AF65-F5344CB8AC3E}">
        <p14:creationId xmlns="" xmlns:p14="http://schemas.microsoft.com/office/powerpoint/2010/main" val="22396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D2533C"/>
                </a:solidFill>
              </a:rPr>
              <a:t>Epileptogenesis by brain tumors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768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Developmental </a:t>
            </a:r>
            <a:r>
              <a:rPr lang="en-IN" sz="2000" dirty="0"/>
              <a:t>tumours </a:t>
            </a:r>
            <a:r>
              <a:rPr lang="en-IN" sz="2000" dirty="0" smtClean="0"/>
              <a:t>consist </a:t>
            </a:r>
            <a:r>
              <a:rPr lang="en-IN" sz="2000" dirty="0"/>
              <a:t>of </a:t>
            </a:r>
            <a:r>
              <a:rPr lang="en-IN" sz="2000" dirty="0" smtClean="0"/>
              <a:t>well-differentiated </a:t>
            </a:r>
            <a:r>
              <a:rPr lang="en-IN" sz="2000" dirty="0"/>
              <a:t>cells that can release </a:t>
            </a:r>
            <a:r>
              <a:rPr lang="en-IN" sz="2000" dirty="0" smtClean="0"/>
              <a:t>NTs </a:t>
            </a:r>
            <a:r>
              <a:rPr lang="en-IN" sz="2000" dirty="0"/>
              <a:t>with a role in </a:t>
            </a:r>
            <a:r>
              <a:rPr lang="en-IN" sz="2000" dirty="0" smtClean="0"/>
              <a:t>epileptogenesis</a:t>
            </a:r>
            <a:r>
              <a:rPr lang="en-IN" sz="2000" dirty="0"/>
              <a:t>. 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These </a:t>
            </a:r>
            <a:r>
              <a:rPr lang="en-IN" sz="2000" dirty="0"/>
              <a:t>slow growing might partly isolate brain regions </a:t>
            </a:r>
            <a:r>
              <a:rPr lang="en-IN" sz="2000" dirty="0" smtClean="0"/>
              <a:t>through </a:t>
            </a:r>
            <a:r>
              <a:rPr lang="en-IN" sz="2000" dirty="0"/>
              <a:t>mechanic or vascular mechanisms, and such </a:t>
            </a:r>
            <a:r>
              <a:rPr lang="en-IN" sz="2000" dirty="0" smtClean="0"/>
              <a:t>relative </a:t>
            </a:r>
            <a:r>
              <a:rPr lang="en-IN" sz="2000" dirty="0" err="1" smtClean="0"/>
              <a:t>deafferentation</a:t>
            </a:r>
            <a:r>
              <a:rPr lang="en-IN" sz="2000" dirty="0" smtClean="0"/>
              <a:t> </a:t>
            </a:r>
            <a:r>
              <a:rPr lang="en-IN" sz="2000" dirty="0"/>
              <a:t>of circumscribed cortical areas </a:t>
            </a:r>
            <a:r>
              <a:rPr lang="en-IN" sz="2000" dirty="0" smtClean="0"/>
              <a:t>has </a:t>
            </a:r>
            <a:r>
              <a:rPr lang="en-IN" sz="2000" dirty="0"/>
              <a:t>intrinsic epileptogenic </a:t>
            </a:r>
            <a:r>
              <a:rPr lang="en-IN" sz="2000" dirty="0" smtClean="0"/>
              <a:t>propensity</a:t>
            </a:r>
          </a:p>
          <a:p>
            <a:endParaRPr lang="en-IN" sz="2000" dirty="0" smtClean="0"/>
          </a:p>
          <a:p>
            <a:r>
              <a:rPr lang="en-IN" sz="2000" dirty="0"/>
              <a:t>Rapidly progressive brain tumours (</a:t>
            </a:r>
            <a:r>
              <a:rPr lang="en-IN" sz="2000" dirty="0" err="1"/>
              <a:t>eg</a:t>
            </a:r>
            <a:r>
              <a:rPr lang="en-IN" sz="2000" dirty="0" smtClean="0"/>
              <a:t>, metastasis, GBM) </a:t>
            </a:r>
            <a:r>
              <a:rPr lang="en-IN" sz="2000" dirty="0"/>
              <a:t>are thought to </a:t>
            </a:r>
            <a:r>
              <a:rPr lang="en-IN" sz="2000" dirty="0" smtClean="0"/>
              <a:t>induce </a:t>
            </a:r>
            <a:r>
              <a:rPr lang="en-IN" sz="2000" dirty="0"/>
              <a:t>epilepsy through abrupt ways of tissue damage </a:t>
            </a:r>
            <a:r>
              <a:rPr lang="en-IN" sz="2000" dirty="0" smtClean="0"/>
              <a:t>such </a:t>
            </a:r>
            <a:r>
              <a:rPr lang="en-IN" sz="2000" dirty="0"/>
              <a:t>as tissue necrosis or deposition of </a:t>
            </a:r>
            <a:r>
              <a:rPr lang="en-IN" sz="2000" dirty="0" err="1"/>
              <a:t>haemosiderin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1806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Morphological changes in </a:t>
            </a:r>
            <a:r>
              <a:rPr lang="en-IN" sz="3200" dirty="0" err="1"/>
              <a:t>peritumoral</a:t>
            </a:r>
            <a:r>
              <a:rPr lang="en-IN" sz="3200" dirty="0"/>
              <a:t>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Aberrant </a:t>
            </a:r>
            <a:r>
              <a:rPr lang="en-IN" dirty="0"/>
              <a:t>neuronal </a:t>
            </a:r>
            <a:r>
              <a:rPr lang="en-IN" dirty="0" smtClean="0"/>
              <a:t>migration.</a:t>
            </a:r>
            <a:endParaRPr lang="en-IN" dirty="0"/>
          </a:p>
          <a:p>
            <a:r>
              <a:rPr lang="en-IN" dirty="0" smtClean="0"/>
              <a:t>Changes </a:t>
            </a:r>
            <a:r>
              <a:rPr lang="en-IN" dirty="0"/>
              <a:t>in synaptic </a:t>
            </a:r>
            <a:r>
              <a:rPr lang="en-IN" dirty="0" smtClean="0"/>
              <a:t>vesicles.</a:t>
            </a:r>
          </a:p>
          <a:p>
            <a:r>
              <a:rPr lang="en-IN" dirty="0"/>
              <a:t>E</a:t>
            </a:r>
            <a:r>
              <a:rPr lang="en-IN" dirty="0" smtClean="0"/>
              <a:t>nhanced intercellular communication </a:t>
            </a:r>
            <a:r>
              <a:rPr lang="en-IN" dirty="0"/>
              <a:t>through increased expression of gap-junction </a:t>
            </a:r>
            <a:r>
              <a:rPr lang="en-IN" dirty="0" smtClean="0"/>
              <a:t>channels.</a:t>
            </a:r>
          </a:p>
          <a:p>
            <a:r>
              <a:rPr lang="en-IN" dirty="0"/>
              <a:t>P</a:t>
            </a:r>
            <a:r>
              <a:rPr lang="en-IN" dirty="0" smtClean="0"/>
              <a:t>ersistent </a:t>
            </a:r>
            <a:r>
              <a:rPr lang="en-IN" dirty="0"/>
              <a:t>neurons in white </a:t>
            </a:r>
            <a:r>
              <a:rPr lang="en-IN" dirty="0" smtClean="0"/>
              <a:t>matter.</a:t>
            </a:r>
          </a:p>
          <a:p>
            <a:r>
              <a:rPr lang="en-IN" dirty="0" smtClean="0"/>
              <a:t>Differences </a:t>
            </a:r>
            <a:r>
              <a:rPr lang="en-IN" dirty="0"/>
              <a:t>in </a:t>
            </a:r>
            <a:r>
              <a:rPr lang="en-IN" dirty="0" smtClean="0"/>
              <a:t>angiogenesis</a:t>
            </a:r>
          </a:p>
          <a:p>
            <a:r>
              <a:rPr lang="en-US" dirty="0" smtClean="0"/>
              <a:t>Genetic factors</a:t>
            </a:r>
            <a:endParaRPr lang="en-IN" dirty="0" smtClean="0"/>
          </a:p>
          <a:p>
            <a:r>
              <a:rPr lang="en-IN" dirty="0" smtClean="0"/>
              <a:t>Secondary epileptogenesis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955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role of gene expression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expression of genes with widely variable functions may be altered in acute or chronic seizures</a:t>
            </a:r>
          </a:p>
          <a:p>
            <a:pPr lvl="1"/>
            <a:r>
              <a:rPr lang="en-US" sz="2400" dirty="0"/>
              <a:t>Growth</a:t>
            </a:r>
          </a:p>
          <a:p>
            <a:pPr lvl="1"/>
            <a:r>
              <a:rPr lang="en-US" sz="2400" dirty="0"/>
              <a:t>Angiogenesis</a:t>
            </a:r>
          </a:p>
          <a:p>
            <a:pPr lvl="1"/>
            <a:r>
              <a:rPr lang="en-US" sz="2400" dirty="0"/>
              <a:t>Transcription factors</a:t>
            </a:r>
          </a:p>
          <a:p>
            <a:pPr lvl="1"/>
            <a:r>
              <a:rPr lang="en-US" sz="2400" dirty="0"/>
              <a:t>Cell-signaling molecules</a:t>
            </a:r>
          </a:p>
          <a:p>
            <a:pPr lvl="1"/>
            <a:r>
              <a:rPr lang="en-US" sz="2400" dirty="0"/>
              <a:t>Cytoskeletal elements</a:t>
            </a:r>
          </a:p>
          <a:p>
            <a:pPr lvl="1"/>
            <a:r>
              <a:rPr lang="en-US" sz="2400" dirty="0"/>
              <a:t>Neurotransmitter receptor subunits and uptake sites</a:t>
            </a:r>
          </a:p>
          <a:p>
            <a:pPr lvl="1"/>
            <a:r>
              <a:rPr lang="en-US" sz="2400" dirty="0"/>
              <a:t>Ion channels</a:t>
            </a:r>
          </a:p>
        </p:txBody>
      </p:sp>
    </p:spTree>
    <p:extLst>
      <p:ext uri="{BB962C8B-B14F-4D97-AF65-F5344CB8AC3E}">
        <p14:creationId xmlns="" xmlns:p14="http://schemas.microsoft.com/office/powerpoint/2010/main" val="16511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3272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Proposed </a:t>
            </a:r>
            <a:r>
              <a:rPr lang="en-US" sz="3600" dirty="0" err="1" smtClean="0"/>
              <a:t>antiepileptogenic</a:t>
            </a:r>
            <a:r>
              <a:rPr lang="en-US" sz="3600" dirty="0" smtClean="0"/>
              <a:t>/ </a:t>
            </a:r>
            <a:r>
              <a:rPr lang="en-US" sz="3600" dirty="0" err="1" smtClean="0"/>
              <a:t>Sz</a:t>
            </a:r>
            <a:r>
              <a:rPr lang="en-US" sz="3600" dirty="0" smtClean="0"/>
              <a:t> modifying agents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Prevention of Epilepsy</a:t>
            </a:r>
          </a:p>
          <a:p>
            <a:r>
              <a:rPr lang="en-US" dirty="0" err="1" smtClean="0"/>
              <a:t>Rapamycin</a:t>
            </a:r>
            <a:r>
              <a:rPr lang="en-US" dirty="0" smtClean="0"/>
              <a:t>- </a:t>
            </a:r>
            <a:r>
              <a:rPr lang="en-US" dirty="0" err="1" smtClean="0"/>
              <a:t>mTOR</a:t>
            </a:r>
            <a:r>
              <a:rPr lang="en-US" dirty="0" smtClean="0"/>
              <a:t> inhibitor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</a:t>
            </a:r>
            <a:r>
              <a:rPr lang="en-US" b="1" dirty="0" err="1" smtClean="0"/>
              <a:t>Sz</a:t>
            </a:r>
            <a:r>
              <a:rPr lang="en-US" b="1" dirty="0" smtClean="0"/>
              <a:t> modification ( </a:t>
            </a:r>
            <a:r>
              <a:rPr lang="en-US" b="1" dirty="0" err="1" smtClean="0"/>
              <a:t>freq</a:t>
            </a:r>
            <a:r>
              <a:rPr lang="en-US" b="1" dirty="0" smtClean="0"/>
              <a:t> &amp; severity)</a:t>
            </a:r>
          </a:p>
          <a:p>
            <a:r>
              <a:rPr lang="en-US" dirty="0"/>
              <a:t>BDNF, FGF-2 </a:t>
            </a:r>
            <a:r>
              <a:rPr lang="en-US" dirty="0" smtClean="0"/>
              <a:t>, EPO: </a:t>
            </a:r>
            <a:r>
              <a:rPr lang="en-US" dirty="0" err="1" smtClean="0"/>
              <a:t>neurotrophins</a:t>
            </a:r>
            <a:endParaRPr lang="en-US" dirty="0" smtClean="0"/>
          </a:p>
          <a:p>
            <a:r>
              <a:rPr lang="en-US" dirty="0" smtClean="0"/>
              <a:t>NSAIDs- </a:t>
            </a:r>
            <a:r>
              <a:rPr lang="en-US" dirty="0" err="1" smtClean="0"/>
              <a:t>Celecoxib</a:t>
            </a:r>
            <a:r>
              <a:rPr lang="en-US" dirty="0" smtClean="0"/>
              <a:t>, </a:t>
            </a:r>
            <a:r>
              <a:rPr lang="en-US" dirty="0" err="1" smtClean="0"/>
              <a:t>Parecoxib</a:t>
            </a:r>
            <a:endParaRPr lang="en-US" dirty="0"/>
          </a:p>
          <a:p>
            <a:r>
              <a:rPr lang="en-US" dirty="0" err="1" smtClean="0"/>
              <a:t>Atipamezole</a:t>
            </a:r>
            <a:r>
              <a:rPr lang="en-US" dirty="0" smtClean="0"/>
              <a:t>: </a:t>
            </a:r>
            <a:r>
              <a:rPr lang="en-US" dirty="0" err="1" smtClean="0"/>
              <a:t>proconvulsant</a:t>
            </a:r>
            <a:endParaRPr lang="en-US" dirty="0" smtClean="0"/>
          </a:p>
          <a:p>
            <a:r>
              <a:rPr lang="en-US" dirty="0" err="1" smtClean="0"/>
              <a:t>Rimonobant</a:t>
            </a:r>
            <a:r>
              <a:rPr lang="en-US" dirty="0" smtClean="0"/>
              <a:t> in TBI model: </a:t>
            </a:r>
            <a:r>
              <a:rPr lang="en-US" dirty="0" err="1" smtClean="0"/>
              <a:t>cann</a:t>
            </a:r>
            <a:r>
              <a:rPr lang="en-US" dirty="0" smtClean="0"/>
              <a:t> 1 rec antagonist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080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Recent advances</a:t>
            </a:r>
            <a:endParaRPr lang="en-IN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091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Concept of </a:t>
            </a:r>
            <a:r>
              <a:rPr lang="en-US" sz="3600" dirty="0" err="1"/>
              <a:t>M</a:t>
            </a:r>
            <a:r>
              <a:rPr lang="en-US" sz="3600" dirty="0" err="1" smtClean="0"/>
              <a:t>icroseizures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876800"/>
          </a:xfrm>
        </p:spPr>
        <p:txBody>
          <a:bodyPr>
            <a:normAutofit/>
          </a:bodyPr>
          <a:lstStyle/>
          <a:p>
            <a:r>
              <a:rPr lang="en-IN" sz="2000" dirty="0"/>
              <a:t>The smallest functional units of the </a:t>
            </a:r>
            <a:r>
              <a:rPr lang="en-IN" sz="2000" dirty="0" smtClean="0"/>
              <a:t>cortex are </a:t>
            </a:r>
            <a:r>
              <a:rPr lang="en-IN" sz="2000" dirty="0"/>
              <a:t>arrangements of cells called cortical columns. 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Each </a:t>
            </a:r>
            <a:r>
              <a:rPr lang="en-IN" sz="2000" dirty="0"/>
              <a:t>column is a network of neurons </a:t>
            </a:r>
            <a:r>
              <a:rPr lang="en-IN" sz="2000" dirty="0" smtClean="0"/>
              <a:t>measuring </a:t>
            </a:r>
            <a:r>
              <a:rPr lang="en-IN" sz="2000" dirty="0"/>
              <a:t>an average of </a:t>
            </a:r>
            <a:r>
              <a:rPr lang="en-IN" sz="2000" dirty="0" smtClean="0"/>
              <a:t> </a:t>
            </a:r>
            <a:r>
              <a:rPr lang="en-IN" sz="2000" dirty="0"/>
              <a:t>300 microns </a:t>
            </a:r>
            <a:r>
              <a:rPr lang="en-IN" sz="2000" dirty="0" smtClean="0"/>
              <a:t>across, &amp; is </a:t>
            </a:r>
            <a:r>
              <a:rPr lang="en-IN" sz="2000" dirty="0"/>
              <a:t>made up of only 1,000 to 7,500 </a:t>
            </a:r>
            <a:r>
              <a:rPr lang="en-IN" sz="2000" dirty="0" smtClean="0"/>
              <a:t>neurons.</a:t>
            </a:r>
          </a:p>
          <a:p>
            <a:endParaRPr lang="en-IN" sz="2000" dirty="0" smtClean="0"/>
          </a:p>
          <a:p>
            <a:r>
              <a:rPr lang="en-IN" sz="2000" dirty="0"/>
              <a:t>A</a:t>
            </a:r>
            <a:r>
              <a:rPr lang="en-IN" sz="2000" dirty="0" smtClean="0"/>
              <a:t> </a:t>
            </a:r>
            <a:r>
              <a:rPr lang="en-IN" sz="2000" dirty="0"/>
              <a:t>standard intracranial electrode records from an area approximately 10 </a:t>
            </a:r>
            <a:r>
              <a:rPr lang="en-IN" sz="2000" dirty="0" smtClean="0"/>
              <a:t>sq.mm </a:t>
            </a:r>
            <a:r>
              <a:rPr lang="en-IN" sz="2000" dirty="0"/>
              <a:t>and captures the activity of thousands of cortical columns and millions of neurons. </a:t>
            </a:r>
          </a:p>
        </p:txBody>
      </p:sp>
    </p:spTree>
    <p:extLst>
      <p:ext uri="{BB962C8B-B14F-4D97-AF65-F5344CB8AC3E}">
        <p14:creationId xmlns="" xmlns:p14="http://schemas.microsoft.com/office/powerpoint/2010/main" val="8041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The Mayo Clinic experiment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435280" cy="5040560"/>
          </a:xfrm>
        </p:spPr>
        <p:txBody>
          <a:bodyPr>
            <a:normAutofit lnSpcReduction="10000"/>
          </a:bodyPr>
          <a:lstStyle/>
          <a:p>
            <a:r>
              <a:rPr lang="en-IN" sz="2000" dirty="0"/>
              <a:t>Stead </a:t>
            </a:r>
            <a:r>
              <a:rPr lang="en-IN" sz="2000" dirty="0" smtClean="0"/>
              <a:t>M et al,</a:t>
            </a:r>
            <a:r>
              <a:rPr lang="en-IN" sz="2000" i="1" dirty="0" smtClean="0"/>
              <a:t> </a:t>
            </a:r>
            <a:r>
              <a:rPr lang="en-IN" sz="2000" dirty="0" smtClean="0"/>
              <a:t>Epilepsia</a:t>
            </a:r>
            <a:r>
              <a:rPr lang="en-IN" sz="2000" i="1" dirty="0"/>
              <a:t> </a:t>
            </a:r>
            <a:r>
              <a:rPr lang="en-IN" sz="2000" dirty="0" smtClean="0"/>
              <a:t>2007; Worrell GA et al, Brain 2004</a:t>
            </a:r>
          </a:p>
          <a:p>
            <a:endParaRPr lang="en-IN" dirty="0" smtClean="0"/>
          </a:p>
          <a:p>
            <a:r>
              <a:rPr lang="en-IN" dirty="0"/>
              <a:t>To discover if seizures originate in a single cortical column, </a:t>
            </a:r>
            <a:r>
              <a:rPr lang="en-IN" dirty="0" err="1"/>
              <a:t>Drs.</a:t>
            </a:r>
            <a:r>
              <a:rPr lang="en-IN" dirty="0"/>
              <a:t> Worrell and Stead </a:t>
            </a:r>
            <a:r>
              <a:rPr lang="en-IN" dirty="0" smtClean="0"/>
              <a:t>found </a:t>
            </a:r>
            <a:r>
              <a:rPr lang="en-IN" dirty="0"/>
              <a:t>a totally new way to record human neuronal </a:t>
            </a:r>
            <a:r>
              <a:rPr lang="en-IN" dirty="0" smtClean="0"/>
              <a:t>activity.</a:t>
            </a:r>
          </a:p>
          <a:p>
            <a:endParaRPr lang="en-IN" dirty="0" smtClean="0"/>
          </a:p>
          <a:p>
            <a:r>
              <a:rPr lang="en-IN" dirty="0"/>
              <a:t>A unique, first-of-its-kind </a:t>
            </a:r>
            <a:r>
              <a:rPr lang="en-IN" dirty="0" smtClean="0"/>
              <a:t>system capable </a:t>
            </a:r>
            <a:r>
              <a:rPr lang="en-IN" dirty="0"/>
              <a:t>of recording from over 300 </a:t>
            </a:r>
            <a:r>
              <a:rPr lang="en-IN" dirty="0" smtClean="0"/>
              <a:t>microelectrodes </a:t>
            </a:r>
            <a:r>
              <a:rPr lang="en-IN" dirty="0"/>
              <a:t>at 32,500 Hz for days to </a:t>
            </a:r>
            <a:r>
              <a:rPr lang="en-IN" dirty="0" smtClean="0"/>
              <a:t>weeks was used </a:t>
            </a:r>
            <a:r>
              <a:rPr lang="en-IN" sz="1800" dirty="0" smtClean="0"/>
              <a:t>(world's </a:t>
            </a:r>
            <a:r>
              <a:rPr lang="en-IN" sz="1800" dirty="0"/>
              <a:t>largest data recording acquisition </a:t>
            </a:r>
            <a:r>
              <a:rPr lang="en-IN" sz="1800" dirty="0" smtClean="0"/>
              <a:t>systems).</a:t>
            </a:r>
          </a:p>
          <a:p>
            <a:endParaRPr lang="en-IN" sz="1800" dirty="0" smtClean="0"/>
          </a:p>
          <a:p>
            <a:r>
              <a:rPr lang="en-IN" dirty="0" smtClean="0"/>
              <a:t>Neurosurgeons implanted </a:t>
            </a:r>
            <a:r>
              <a:rPr lang="en-IN" dirty="0"/>
              <a:t>microelectrode arrays along with standard clinical EEG electrodes during brain-mapping </a:t>
            </a:r>
            <a:r>
              <a:rPr lang="en-IN" dirty="0" smtClean="0"/>
              <a:t>surgery.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03" t="10702"/>
          <a:stretch/>
        </p:blipFill>
        <p:spPr bwMode="auto">
          <a:xfrm>
            <a:off x="7267680" y="32010"/>
            <a:ext cx="1850065" cy="212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Microelectrode </a:t>
            </a:r>
            <a:r>
              <a:rPr lang="en-US" sz="3200" dirty="0" err="1" smtClean="0"/>
              <a:t>vs</a:t>
            </a:r>
            <a:r>
              <a:rPr lang="en-US" sz="3200" dirty="0" smtClean="0"/>
              <a:t> a routine IC electrode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510"/>
          <a:stretch/>
        </p:blipFill>
        <p:spPr bwMode="auto">
          <a:xfrm>
            <a:off x="1464258" y="1591820"/>
            <a:ext cx="6120680" cy="378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122" y="537321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Standard clinical EEG recording electrodes (left) </a:t>
            </a:r>
            <a:r>
              <a:rPr lang="en-IN" dirty="0" smtClean="0"/>
              <a:t>cover about </a:t>
            </a:r>
            <a:r>
              <a:rPr lang="en-IN" dirty="0"/>
              <a:t>4000 </a:t>
            </a:r>
            <a:r>
              <a:rPr lang="en-IN" dirty="0" smtClean="0"/>
              <a:t>times the </a:t>
            </a:r>
            <a:r>
              <a:rPr lang="en-IN" dirty="0"/>
              <a:t>cortical surface area of a microelectrode (right) </a:t>
            </a:r>
            <a:r>
              <a:rPr lang="en-IN" dirty="0" smtClean="0"/>
              <a:t>and </a:t>
            </a:r>
            <a:r>
              <a:rPr lang="en-IN" dirty="0"/>
              <a:t>averages the activity of hundreds of cortical columns. </a:t>
            </a:r>
            <a:r>
              <a:rPr lang="en-IN" dirty="0" smtClean="0"/>
              <a:t>A microelectrode </a:t>
            </a:r>
            <a:r>
              <a:rPr lang="en-IN" dirty="0"/>
              <a:t>can record from a single cortical </a:t>
            </a:r>
            <a:r>
              <a:rPr lang="en-IN" dirty="0" err="1" smtClean="0"/>
              <a:t>column,allowing</a:t>
            </a:r>
            <a:r>
              <a:rPr lang="en-IN" dirty="0" smtClean="0"/>
              <a:t> </a:t>
            </a:r>
            <a:r>
              <a:rPr lang="en-IN" dirty="0"/>
              <a:t>us to see events such as microseizures</a:t>
            </a:r>
          </a:p>
        </p:txBody>
      </p:sp>
    </p:spTree>
    <p:extLst>
      <p:ext uri="{BB962C8B-B14F-4D97-AF65-F5344CB8AC3E}">
        <p14:creationId xmlns="" xmlns:p14="http://schemas.microsoft.com/office/powerpoint/2010/main" val="38743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S</a:t>
            </a:r>
            <a:r>
              <a:rPr lang="en-IN" sz="2000" dirty="0" smtClean="0"/>
              <a:t>ynchronous activity was recorded </a:t>
            </a:r>
            <a:r>
              <a:rPr lang="en-IN" sz="2000" dirty="0"/>
              <a:t>coming from an area the size of a single cortical column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r>
              <a:rPr lang="en-IN" sz="2000" dirty="0"/>
              <a:t>M</a:t>
            </a:r>
            <a:r>
              <a:rPr lang="en-IN" sz="2000" dirty="0" smtClean="0"/>
              <a:t>icroseizures </a:t>
            </a:r>
            <a:r>
              <a:rPr lang="en-IN" sz="2000" dirty="0"/>
              <a:t>are sparsely distributed, more frequent in brain regions that generate seizures, and sporadically evolve into clinical seizures</a:t>
            </a:r>
            <a:r>
              <a:rPr lang="en-IN" sz="2000" dirty="0" smtClean="0"/>
              <a:t>.</a:t>
            </a:r>
          </a:p>
          <a:p>
            <a:endParaRPr lang="en-IN" sz="2000" dirty="0" smtClean="0"/>
          </a:p>
          <a:p>
            <a:r>
              <a:rPr lang="en-IN" sz="2000" dirty="0" smtClean="0"/>
              <a:t> </a:t>
            </a:r>
            <a:r>
              <a:rPr lang="en-IN" sz="2000" dirty="0"/>
              <a:t>Rare microseizures are even observed in patients without regular seizures, but not on a scale that characterizes epilepsy</a:t>
            </a:r>
            <a:r>
              <a:rPr lang="en-IN" sz="2000" dirty="0" smtClean="0"/>
              <a:t>.</a:t>
            </a:r>
          </a:p>
          <a:p>
            <a:endParaRPr lang="en-IN" sz="2000" dirty="0" smtClean="0"/>
          </a:p>
          <a:p>
            <a:r>
              <a:rPr lang="en-IN" sz="2000" dirty="0" smtClean="0"/>
              <a:t>These observations suggest </a:t>
            </a:r>
            <a:r>
              <a:rPr lang="en-IN" sz="2000" dirty="0"/>
              <a:t>that a full-blown, clinically </a:t>
            </a:r>
            <a:r>
              <a:rPr lang="en-IN" sz="2000" dirty="0" smtClean="0"/>
              <a:t>detectable seizure </a:t>
            </a:r>
            <a:r>
              <a:rPr lang="en-IN" sz="2000" dirty="0"/>
              <a:t>develops when these microseizures begin </a:t>
            </a:r>
            <a:r>
              <a:rPr lang="en-IN" sz="2000" dirty="0" smtClean="0"/>
              <a:t>to enlarge</a:t>
            </a:r>
            <a:r>
              <a:rPr lang="en-IN" sz="2000" dirty="0"/>
              <a:t>, coalesce, and eventually reach critical mass.</a:t>
            </a:r>
          </a:p>
        </p:txBody>
      </p:sp>
    </p:spTree>
    <p:extLst>
      <p:ext uri="{BB962C8B-B14F-4D97-AF65-F5344CB8AC3E}">
        <p14:creationId xmlns="" xmlns:p14="http://schemas.microsoft.com/office/powerpoint/2010/main" val="31066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8840"/>
            <a:ext cx="4716016" cy="345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27712" y="1772816"/>
            <a:ext cx="4316288" cy="4718304"/>
          </a:xfrm>
        </p:spPr>
        <p:txBody>
          <a:bodyPr>
            <a:normAutofit/>
          </a:bodyPr>
          <a:lstStyle/>
          <a:p>
            <a:r>
              <a:rPr lang="en-IN" sz="2000" dirty="0"/>
              <a:t>This figure illustrates the group's hypothesis: 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seizure </a:t>
            </a:r>
            <a:r>
              <a:rPr lang="en-IN" sz="2000" dirty="0"/>
              <a:t>generating cortex is composed of discontinuous, pathological microdomains (cortical columns) that generate microseizures and high frequency oscillations. 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These </a:t>
            </a:r>
            <a:r>
              <a:rPr lang="en-IN" sz="2000" dirty="0"/>
              <a:t>aberrations can recruit normal brain tissue and escalate into a clinical seizure.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29024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Does epileptogenesis extend beyond latency phase?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R</a:t>
            </a:r>
            <a:r>
              <a:rPr lang="en-IN" dirty="0" smtClean="0"/>
              <a:t>ecent data suggest </a:t>
            </a:r>
            <a:r>
              <a:rPr lang="en-IN" dirty="0"/>
              <a:t>that molecular and cellular changes </a:t>
            </a:r>
            <a:r>
              <a:rPr lang="en-IN" dirty="0" smtClean="0"/>
              <a:t>triggered by </a:t>
            </a:r>
            <a:r>
              <a:rPr lang="en-IN" dirty="0"/>
              <a:t>an epileptogenic insult can continue to progress </a:t>
            </a:r>
            <a:r>
              <a:rPr lang="en-IN" dirty="0" smtClean="0"/>
              <a:t>after the </a:t>
            </a:r>
            <a:r>
              <a:rPr lang="en-IN" dirty="0"/>
              <a:t>epilepsy </a:t>
            </a:r>
            <a:r>
              <a:rPr lang="en-IN" dirty="0" smtClean="0"/>
              <a:t>diagnosis.</a:t>
            </a:r>
          </a:p>
          <a:p>
            <a:r>
              <a:rPr lang="en-US" dirty="0" err="1" smtClean="0"/>
              <a:t>Sz</a:t>
            </a:r>
            <a:r>
              <a:rPr lang="en-US" dirty="0" smtClean="0"/>
              <a:t> modification by Rx can alter the underlying epileptogenic process</a:t>
            </a:r>
          </a:p>
          <a:p>
            <a:endParaRPr lang="en-US" dirty="0" smtClean="0"/>
          </a:p>
          <a:p>
            <a:r>
              <a:rPr lang="en-US" dirty="0" smtClean="0"/>
              <a:t>So epileptogenesis = latent phase + epilepsy phase</a:t>
            </a:r>
          </a:p>
          <a:p>
            <a:endParaRPr lang="en-US" dirty="0" smtClean="0"/>
          </a:p>
          <a:p>
            <a:r>
              <a:rPr lang="en-US" dirty="0" smtClean="0"/>
              <a:t>This approach is also helpful for </a:t>
            </a:r>
            <a:r>
              <a:rPr lang="en-US" dirty="0" err="1" smtClean="0"/>
              <a:t>antiepileptogenic</a:t>
            </a:r>
            <a:r>
              <a:rPr lang="en-US" dirty="0" smtClean="0"/>
              <a:t> strategies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sz="1800" dirty="0"/>
          </a:p>
          <a:p>
            <a:r>
              <a:rPr lang="en-IN" sz="1600" dirty="0" err="1" smtClean="0"/>
              <a:t>Pitkanen</a:t>
            </a:r>
            <a:r>
              <a:rPr lang="en-IN" sz="1600" dirty="0" smtClean="0"/>
              <a:t> </a:t>
            </a:r>
            <a:r>
              <a:rPr lang="en-IN" sz="1600" dirty="0"/>
              <a:t>A, </a:t>
            </a:r>
            <a:r>
              <a:rPr lang="en-IN" sz="1600" dirty="0" err="1"/>
              <a:t>Sutula</a:t>
            </a:r>
            <a:r>
              <a:rPr lang="en-IN" sz="1600" dirty="0"/>
              <a:t> TP. Is epilepsy a progressive disorder? </a:t>
            </a:r>
            <a:r>
              <a:rPr lang="fr-FR" sz="1600" dirty="0" smtClean="0"/>
              <a:t>Lancet </a:t>
            </a:r>
            <a:r>
              <a:rPr lang="fr-FR" sz="1600" dirty="0" err="1"/>
              <a:t>Neurol</a:t>
            </a:r>
            <a:r>
              <a:rPr lang="fr-FR" sz="1600" dirty="0"/>
              <a:t> </a:t>
            </a:r>
            <a:r>
              <a:rPr lang="fr-FR" sz="1600" dirty="0" smtClean="0"/>
              <a:t>2002</a:t>
            </a:r>
            <a:endParaRPr lang="en-IN" sz="1600" dirty="0"/>
          </a:p>
        </p:txBody>
      </p:sp>
    </p:spTree>
    <p:extLst>
      <p:ext uri="{BB962C8B-B14F-4D97-AF65-F5344CB8AC3E}">
        <p14:creationId xmlns="" xmlns:p14="http://schemas.microsoft.com/office/powerpoint/2010/main" val="27573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How do microseizures transition to clinical seizures in patients with epilepsy</a:t>
            </a:r>
            <a:r>
              <a:rPr lang="en-IN" sz="2800" dirty="0" smtClean="0"/>
              <a:t>?-</a:t>
            </a:r>
            <a:r>
              <a:rPr lang="en-US" sz="2800" dirty="0"/>
              <a:t>The sick column hypothesis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findings of Drs. Stead and Worrell support the hypothesis that in patients with </a:t>
            </a:r>
            <a:r>
              <a:rPr lang="en-IN" dirty="0" smtClean="0"/>
              <a:t>epilepsy-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individual </a:t>
            </a:r>
            <a:r>
              <a:rPr lang="en-IN" dirty="0"/>
              <a:t>microdomains the size of cortical columns </a:t>
            </a:r>
            <a:r>
              <a:rPr lang="en-IN" dirty="0" smtClean="0"/>
              <a:t>  generate </a:t>
            </a:r>
            <a:r>
              <a:rPr lang="en-IN" dirty="0"/>
              <a:t>frequent hypersynchronous discharges, which recruit other columns of neurons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r>
              <a:rPr lang="en-IN" dirty="0" smtClean="0"/>
              <a:t>This </a:t>
            </a:r>
            <a:r>
              <a:rPr lang="en-IN" dirty="0"/>
              <a:t>confirmation adds to the evidence that seizures may begin well before they produce observable symptoms and long before they are detected by standard EEG</a:t>
            </a:r>
          </a:p>
        </p:txBody>
      </p:sp>
    </p:spTree>
    <p:extLst>
      <p:ext uri="{BB962C8B-B14F-4D97-AF65-F5344CB8AC3E}">
        <p14:creationId xmlns="" xmlns:p14="http://schemas.microsoft.com/office/powerpoint/2010/main" val="3919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47328"/>
          </a:xfrm>
        </p:spPr>
        <p:txBody>
          <a:bodyPr>
            <a:noAutofit/>
          </a:bodyPr>
          <a:lstStyle/>
          <a:p>
            <a:r>
              <a:rPr lang="en-IN" sz="3200" dirty="0" smtClean="0"/>
              <a:t>New </a:t>
            </a:r>
            <a:r>
              <a:rPr lang="en-IN" sz="3200" dirty="0"/>
              <a:t>d</a:t>
            </a:r>
            <a:r>
              <a:rPr lang="en-IN" sz="3200" dirty="0" smtClean="0"/>
              <a:t>evices </a:t>
            </a:r>
            <a:r>
              <a:rPr lang="en-IN" sz="3200" dirty="0"/>
              <a:t>in the p</a:t>
            </a:r>
            <a:r>
              <a:rPr lang="en-IN" sz="3200" dirty="0" smtClean="0"/>
              <a:t>ipeline to detect/ interrupt seizures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5639"/>
            <a:ext cx="8507288" cy="4876800"/>
          </a:xfrm>
        </p:spPr>
        <p:txBody>
          <a:bodyPr/>
          <a:lstStyle/>
          <a:p>
            <a:r>
              <a:rPr lang="en-IN" dirty="0"/>
              <a:t>E</a:t>
            </a:r>
            <a:r>
              <a:rPr lang="en-IN" dirty="0" smtClean="0"/>
              <a:t>ncouragement </a:t>
            </a:r>
            <a:r>
              <a:rPr lang="en-IN" dirty="0"/>
              <a:t>by the success of implants used to treat cardiac </a:t>
            </a:r>
            <a:r>
              <a:rPr lang="en-IN" dirty="0" smtClean="0"/>
              <a:t>dysrhythmias.</a:t>
            </a:r>
          </a:p>
          <a:p>
            <a:endParaRPr lang="en-IN" dirty="0" smtClean="0"/>
          </a:p>
          <a:p>
            <a:r>
              <a:rPr lang="en-IN" dirty="0" smtClean="0"/>
              <a:t>Examples in use are </a:t>
            </a:r>
            <a:r>
              <a:rPr lang="en-IN" dirty="0"/>
              <a:t>the </a:t>
            </a:r>
            <a:r>
              <a:rPr lang="en-IN" dirty="0" err="1"/>
              <a:t>vagus</a:t>
            </a:r>
            <a:r>
              <a:rPr lang="en-IN" dirty="0"/>
              <a:t> nerve </a:t>
            </a:r>
            <a:r>
              <a:rPr lang="en-IN" dirty="0" smtClean="0"/>
              <a:t>stimulator, and </a:t>
            </a:r>
            <a:r>
              <a:rPr lang="en-IN" dirty="0"/>
              <a:t>the anterior thalamic nucleus </a:t>
            </a:r>
            <a:r>
              <a:rPr lang="en-IN" dirty="0" smtClean="0"/>
              <a:t>stimulator </a:t>
            </a:r>
            <a:r>
              <a:rPr lang="en-IN" dirty="0"/>
              <a:t>which is in clinical trials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/>
              <a:t>The next wave consists of responsive devices, or implants that extract data from an </a:t>
            </a:r>
            <a:r>
              <a:rPr lang="en-IN" dirty="0" smtClean="0"/>
              <a:t>intracranial electroencephalogram </a:t>
            </a:r>
            <a:r>
              <a:rPr lang="en-IN" dirty="0"/>
              <a:t>(IEEG), </a:t>
            </a:r>
          </a:p>
        </p:txBody>
      </p:sp>
    </p:spTree>
    <p:extLst>
      <p:ext uri="{BB962C8B-B14F-4D97-AF65-F5344CB8AC3E}">
        <p14:creationId xmlns="" xmlns:p14="http://schemas.microsoft.com/office/powerpoint/2010/main" val="28244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Responsive devices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IEEG indicates </a:t>
            </a:r>
            <a:r>
              <a:rPr lang="en-IN" dirty="0"/>
              <a:t>that a seizure has started, typically before the appearance of clinical signs or symptoms.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device then uses the data to trigger intervention in one of several forms: electrical stimulation, electric field or magnetic stimulation, local drug infusion, or focal cooling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r>
              <a:rPr lang="en-IN" dirty="0" smtClean="0"/>
              <a:t> </a:t>
            </a:r>
            <a:r>
              <a:rPr lang="en-IN" dirty="0"/>
              <a:t>The intervention would be based on previously determined IEEG measures determined from the patient's seizure pattern.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480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496944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do we need to know about </a:t>
            </a:r>
            <a:r>
              <a:rPr lang="en-US" sz="3600" dirty="0" err="1" smtClean="0"/>
              <a:t>epileptogenesis</a:t>
            </a:r>
            <a:r>
              <a:rPr lang="en-US" sz="3600" dirty="0" smtClean="0"/>
              <a:t>?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76800"/>
          </a:xfrm>
        </p:spPr>
        <p:txBody>
          <a:bodyPr>
            <a:normAutofit/>
          </a:bodyPr>
          <a:lstStyle/>
          <a:p>
            <a:r>
              <a:rPr lang="en-IN" dirty="0"/>
              <a:t>Epilepsy prevention has not been a major focus of </a:t>
            </a:r>
            <a:r>
              <a:rPr lang="en-IN" dirty="0" smtClean="0"/>
              <a:t>research despite </a:t>
            </a:r>
            <a:r>
              <a:rPr lang="en-IN" dirty="0"/>
              <a:t>the fact that epilepsy is a major </a:t>
            </a:r>
            <a:r>
              <a:rPr lang="en-IN" dirty="0" smtClean="0"/>
              <a:t>medical problem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Epilepsy </a:t>
            </a:r>
            <a:r>
              <a:rPr lang="en-IN" dirty="0"/>
              <a:t>develops over time, so there is </a:t>
            </a:r>
            <a:r>
              <a:rPr lang="en-IN" dirty="0" smtClean="0"/>
              <a:t>opportunity to </a:t>
            </a:r>
            <a:r>
              <a:rPr lang="en-IN" dirty="0"/>
              <a:t>intervene, and risk factors can often be </a:t>
            </a:r>
            <a:r>
              <a:rPr lang="en-IN" dirty="0" smtClean="0"/>
              <a:t>identified.</a:t>
            </a:r>
          </a:p>
          <a:p>
            <a:endParaRPr lang="en-IN" dirty="0" smtClean="0"/>
          </a:p>
          <a:p>
            <a:r>
              <a:rPr lang="en-US" dirty="0" smtClean="0"/>
              <a:t>Risk factors: </a:t>
            </a:r>
            <a:r>
              <a:rPr lang="en-IN" dirty="0" smtClean="0"/>
              <a:t>head injury, ICH, brain tumors</a:t>
            </a:r>
            <a:r>
              <a:rPr lang="en-IN" dirty="0"/>
              <a:t>, </a:t>
            </a:r>
            <a:r>
              <a:rPr lang="en-IN" dirty="0" smtClean="0"/>
              <a:t>SE, chronic neurodegenerative diseases,  </a:t>
            </a:r>
            <a:r>
              <a:rPr lang="en-IN" dirty="0"/>
              <a:t>children with </a:t>
            </a:r>
            <a:r>
              <a:rPr lang="en-IN" dirty="0" smtClean="0"/>
              <a:t>prolonged FS, </a:t>
            </a:r>
            <a:r>
              <a:rPr lang="en-IN" dirty="0"/>
              <a:t>dysplastic brains, and </a:t>
            </a:r>
            <a:r>
              <a:rPr lang="en-IN" dirty="0" smtClean="0"/>
              <a:t>certain genetic forms </a:t>
            </a:r>
            <a:r>
              <a:rPr lang="en-IN" dirty="0"/>
              <a:t>of </a:t>
            </a:r>
            <a:r>
              <a:rPr lang="en-IN" dirty="0" smtClean="0"/>
              <a:t>epilepsy.</a:t>
            </a:r>
          </a:p>
          <a:p>
            <a:endParaRPr lang="en-IN" dirty="0" smtClean="0"/>
          </a:p>
          <a:p>
            <a:r>
              <a:rPr lang="en-IN" dirty="0"/>
              <a:t>However, at the present time, nothing </a:t>
            </a:r>
            <a:r>
              <a:rPr lang="en-IN" dirty="0" smtClean="0"/>
              <a:t>can be </a:t>
            </a:r>
            <a:r>
              <a:rPr lang="en-IN" dirty="0"/>
              <a:t>done to reduce the risk of epilepsy in these individuals.</a:t>
            </a:r>
          </a:p>
        </p:txBody>
      </p:sp>
    </p:spTree>
    <p:extLst>
      <p:ext uri="{BB962C8B-B14F-4D97-AF65-F5344CB8AC3E}">
        <p14:creationId xmlns="" xmlns:p14="http://schemas.microsoft.com/office/powerpoint/2010/main" val="13288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it so ?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876800"/>
          </a:xfrm>
        </p:spPr>
        <p:txBody>
          <a:bodyPr/>
          <a:lstStyle/>
          <a:p>
            <a:r>
              <a:rPr lang="en-IN" dirty="0"/>
              <a:t>I</a:t>
            </a:r>
            <a:r>
              <a:rPr lang="en-IN" dirty="0" smtClean="0"/>
              <a:t>nsufficient </a:t>
            </a:r>
            <a:r>
              <a:rPr lang="en-IN" dirty="0"/>
              <a:t>basic scientific information about </a:t>
            </a:r>
            <a:r>
              <a:rPr lang="en-IN" dirty="0" smtClean="0"/>
              <a:t>intervention strategies</a:t>
            </a:r>
            <a:endParaRPr lang="en-US" dirty="0"/>
          </a:p>
          <a:p>
            <a:r>
              <a:rPr lang="en-US" dirty="0" smtClean="0"/>
              <a:t>Clinical trials mainly dealing with symptomatic therapy and very few with epilepsy prevention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03535"/>
            <a:ext cx="4788024" cy="358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2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For this reason, </a:t>
            </a:r>
            <a:r>
              <a:rPr lang="en-IN" dirty="0" smtClean="0"/>
              <a:t>the recognition of </a:t>
            </a:r>
            <a:r>
              <a:rPr lang="en-IN" dirty="0"/>
              <a:t>a new </a:t>
            </a:r>
            <a:r>
              <a:rPr lang="en-IN" dirty="0" smtClean="0"/>
              <a:t>syndrome has been proposed : </a:t>
            </a:r>
            <a:r>
              <a:rPr lang="en-IN" dirty="0"/>
              <a:t>the risk of epilepsy </a:t>
            </a:r>
            <a:r>
              <a:rPr lang="en-IN" dirty="0" smtClean="0"/>
              <a:t>development (</a:t>
            </a:r>
            <a:r>
              <a:rPr lang="en-IN" dirty="0"/>
              <a:t>RED) syndrome.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RED syndrome </a:t>
            </a:r>
            <a:r>
              <a:rPr lang="en-IN" dirty="0" smtClean="0"/>
              <a:t>recognizes that </a:t>
            </a:r>
            <a:r>
              <a:rPr lang="en-IN" dirty="0"/>
              <a:t>after a variety of brain “injuries” (</a:t>
            </a:r>
            <a:r>
              <a:rPr lang="en-IN" dirty="0" err="1"/>
              <a:t>eg</a:t>
            </a:r>
            <a:r>
              <a:rPr lang="en-IN" dirty="0"/>
              <a:t>, trauma</a:t>
            </a:r>
            <a:r>
              <a:rPr lang="en-IN" dirty="0" smtClean="0"/>
              <a:t>, SE, </a:t>
            </a:r>
            <a:r>
              <a:rPr lang="en-IN" dirty="0"/>
              <a:t>ischemia, </a:t>
            </a:r>
            <a:r>
              <a:rPr lang="en-IN" dirty="0" smtClean="0"/>
              <a:t>CNS infection), a </a:t>
            </a:r>
            <a:r>
              <a:rPr lang="en-IN" dirty="0"/>
              <a:t>process has begun that leads to the </a:t>
            </a:r>
            <a:r>
              <a:rPr lang="en-IN" dirty="0" smtClean="0"/>
              <a:t>development of epilepsy </a:t>
            </a:r>
            <a:r>
              <a:rPr lang="en-IN" dirty="0"/>
              <a:t>in </a:t>
            </a:r>
            <a:r>
              <a:rPr lang="en-IN" dirty="0" smtClean="0"/>
              <a:t>a substantial </a:t>
            </a:r>
            <a:r>
              <a:rPr lang="en-IN" dirty="0"/>
              <a:t>fraction of individuals.</a:t>
            </a:r>
          </a:p>
        </p:txBody>
      </p:sp>
    </p:spTree>
    <p:extLst>
      <p:ext uri="{BB962C8B-B14F-4D97-AF65-F5344CB8AC3E}">
        <p14:creationId xmlns="" xmlns:p14="http://schemas.microsoft.com/office/powerpoint/2010/main" val="16894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long-term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/>
          <a:lstStyle/>
          <a:p>
            <a:r>
              <a:rPr lang="en-IN" dirty="0" smtClean="0"/>
              <a:t>To </a:t>
            </a:r>
            <a:r>
              <a:rPr lang="en-IN" dirty="0"/>
              <a:t>“cure” </a:t>
            </a:r>
            <a:r>
              <a:rPr lang="en-IN" dirty="0" smtClean="0"/>
              <a:t>epilepsy by </a:t>
            </a:r>
            <a:r>
              <a:rPr lang="en-IN" dirty="0"/>
              <a:t>preventing its development in at-risk individuals. </a:t>
            </a:r>
            <a:endParaRPr lang="en-IN" dirty="0" smtClean="0"/>
          </a:p>
          <a:p>
            <a:r>
              <a:rPr lang="en-IN" dirty="0" smtClean="0"/>
              <a:t>To accomplish this</a:t>
            </a:r>
            <a:r>
              <a:rPr lang="en-IN" dirty="0"/>
              <a:t>, it will be necessary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- to  </a:t>
            </a:r>
            <a:r>
              <a:rPr lang="en-IN" dirty="0"/>
              <a:t>develop a consensus for the need for clinical </a:t>
            </a:r>
            <a:r>
              <a:rPr lang="en-IN" dirty="0" smtClean="0"/>
              <a:t>trials             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in </a:t>
            </a:r>
            <a:r>
              <a:rPr lang="en-IN" dirty="0" err="1"/>
              <a:t>antiepileptogenesis</a:t>
            </a:r>
            <a:r>
              <a:rPr lang="en-IN" dirty="0"/>
              <a:t>,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- to </a:t>
            </a:r>
            <a:r>
              <a:rPr lang="en-IN" dirty="0"/>
              <a:t>develop the clinical </a:t>
            </a:r>
            <a:r>
              <a:rPr lang="en-IN" dirty="0" smtClean="0"/>
              <a:t>infrastructure for performing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</a:t>
            </a:r>
            <a:r>
              <a:rPr lang="en-IN" dirty="0"/>
              <a:t>such trials in a network of </a:t>
            </a:r>
            <a:r>
              <a:rPr lang="en-IN" dirty="0" err="1"/>
              <a:t>centers</a:t>
            </a:r>
            <a:r>
              <a:rPr lang="en-IN" dirty="0"/>
              <a:t>,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- to develop </a:t>
            </a:r>
            <a:r>
              <a:rPr lang="en-IN" dirty="0"/>
              <a:t>better clinical trial paradigms, and </a:t>
            </a:r>
            <a:r>
              <a:rPr lang="en-IN" dirty="0" smtClean="0"/>
              <a:t>to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partner with those </a:t>
            </a:r>
            <a:r>
              <a:rPr lang="en-IN" dirty="0"/>
              <a:t>who perform basic research in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</a:t>
            </a:r>
            <a:r>
              <a:rPr lang="en-IN" dirty="0" err="1" smtClean="0"/>
              <a:t>antiepileptogenesis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557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38672"/>
          </a:xfrm>
        </p:spPr>
        <p:txBody>
          <a:bodyPr>
            <a:noAutofit/>
          </a:bodyPr>
          <a:lstStyle/>
          <a:p>
            <a:pPr algn="ctr"/>
            <a:r>
              <a:rPr lang="en-IN" sz="3200" i="1" dirty="0" smtClean="0"/>
              <a:t/>
            </a:r>
            <a:br>
              <a:rPr lang="en-IN" sz="3200" i="1" dirty="0" smtClean="0"/>
            </a:br>
            <a:r>
              <a:rPr lang="en-IN" sz="3200" i="1" dirty="0" smtClean="0"/>
              <a:t/>
            </a:r>
            <a:br>
              <a:rPr lang="en-IN" sz="3200" i="1" dirty="0" smtClean="0"/>
            </a:br>
            <a:r>
              <a:rPr lang="en-IN" sz="3200" dirty="0" smtClean="0">
                <a:solidFill>
                  <a:srgbClr val="00B050"/>
                </a:solidFill>
              </a:rPr>
              <a:t>Epilepsy </a:t>
            </a:r>
            <a:r>
              <a:rPr lang="en-IN" sz="3200" dirty="0">
                <a:solidFill>
                  <a:srgbClr val="00B050"/>
                </a:solidFill>
              </a:rPr>
              <a:t>would cease to be considered divine the day it </a:t>
            </a:r>
            <a:r>
              <a:rPr lang="en-IN" sz="3200" dirty="0" smtClean="0">
                <a:solidFill>
                  <a:srgbClr val="00B050"/>
                </a:solidFill>
              </a:rPr>
              <a:t>is </a:t>
            </a:r>
            <a:r>
              <a:rPr lang="en-IN" sz="3200" dirty="0">
                <a:solidFill>
                  <a:srgbClr val="00B050"/>
                </a:solidFill>
              </a:rPr>
              <a:t>understood </a:t>
            </a:r>
            <a:r>
              <a:rPr lang="en-IN" sz="3200" i="1" dirty="0" smtClean="0"/>
              <a:t/>
            </a:r>
            <a:br>
              <a:rPr lang="en-IN" sz="3200" i="1" dirty="0" smtClean="0"/>
            </a:br>
            <a:r>
              <a:rPr lang="en-IN" sz="3200" i="1" dirty="0" smtClean="0"/>
              <a:t>                           </a:t>
            </a:r>
            <a:r>
              <a:rPr lang="en-IN" sz="2800" dirty="0" smtClean="0"/>
              <a:t>- </a:t>
            </a:r>
            <a:r>
              <a:rPr lang="en-IN" sz="2800" dirty="0"/>
              <a:t>Hippocrates </a:t>
            </a:r>
            <a:r>
              <a:rPr lang="en-IN" sz="1800" dirty="0"/>
              <a:t>(460 </a:t>
            </a:r>
            <a:r>
              <a:rPr lang="en-IN" sz="1800" dirty="0" smtClean="0"/>
              <a:t>BC - 377 </a:t>
            </a:r>
            <a:r>
              <a:rPr lang="en-IN" sz="1800" dirty="0"/>
              <a:t>BC)</a:t>
            </a:r>
            <a:br>
              <a:rPr lang="en-IN" sz="1800" dirty="0"/>
            </a:br>
            <a:r>
              <a:rPr lang="en-IN" sz="3200" i="1" dirty="0"/>
              <a:t/>
            </a:r>
            <a:br>
              <a:rPr lang="en-IN" sz="3200" i="1" dirty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1584176"/>
          </a:xfrm>
        </p:spPr>
        <p:txBody>
          <a:bodyPr/>
          <a:lstStyle/>
          <a:p>
            <a:pPr algn="ctr"/>
            <a:endParaRPr lang="en-US" sz="2800" i="1" dirty="0" smtClean="0"/>
          </a:p>
          <a:p>
            <a:pPr marL="0" indent="0" algn="ctr">
              <a:buNone/>
            </a:pPr>
            <a:r>
              <a:rPr lang="en-US" sz="3600" b="1" dirty="0" smtClean="0"/>
              <a:t>THANK YOU</a:t>
            </a:r>
          </a:p>
          <a:p>
            <a:pPr algn="ctr"/>
            <a:endParaRPr lang="en-IN" sz="3200" i="1" dirty="0" smtClean="0"/>
          </a:p>
          <a:p>
            <a:pPr algn="ctr"/>
            <a:endParaRPr lang="en-IN" sz="2800" i="1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002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Topics not covered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Epileptogenesis in FCDs</a:t>
            </a:r>
          </a:p>
          <a:p>
            <a:r>
              <a:rPr lang="en-US" dirty="0" smtClean="0"/>
              <a:t>Epileptogenesis in developing brain</a:t>
            </a:r>
          </a:p>
          <a:p>
            <a:r>
              <a:rPr lang="en-US" dirty="0" smtClean="0"/>
              <a:t>Epigenetics of epileptogenesis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666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	</a:t>
            </a:r>
            <a:r>
              <a:rPr lang="en-US" b="1" dirty="0" err="1" smtClean="0"/>
              <a:t>Referecnes</a:t>
            </a:r>
            <a:endParaRPr lang="en-US" b="1" dirty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/>
              <a:t>Principles of Neurosciences Eric J </a:t>
            </a:r>
            <a:r>
              <a:rPr lang="en-US" sz="2400" dirty="0" err="1" smtClean="0"/>
              <a:t>Kandel</a:t>
            </a:r>
            <a:r>
              <a:rPr lang="en-US" sz="2400" dirty="0" smtClean="0"/>
              <a:t>. 4th edition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/>
              <a:t>Mechanisms of </a:t>
            </a:r>
            <a:r>
              <a:rPr lang="en-US" sz="2400" dirty="0" err="1" smtClean="0"/>
              <a:t>epileptogenesis</a:t>
            </a:r>
            <a:r>
              <a:rPr lang="en-US" sz="2400" dirty="0" smtClean="0"/>
              <a:t> – Neurology Clinics of North America </a:t>
            </a:r>
            <a:r>
              <a:rPr lang="en-US" sz="2400" dirty="0" err="1" smtClean="0"/>
              <a:t>Vol</a:t>
            </a:r>
            <a:r>
              <a:rPr lang="en-US" sz="2400" dirty="0" smtClean="0"/>
              <a:t> 19: May 2001 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/>
              <a:t>Mechanisms of disease:  Epilepsy. Bernard S. Chang et al. N </a:t>
            </a:r>
            <a:r>
              <a:rPr lang="en-US" sz="2400" dirty="0" err="1" smtClean="0"/>
              <a:t>Engl</a:t>
            </a:r>
            <a:r>
              <a:rPr lang="en-US" sz="2400" dirty="0" smtClean="0"/>
              <a:t> J Med 2003;349:1257-66.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40000"/>
              </a:spcBef>
              <a:buFont typeface="Wingdings" pitchFamily="2" charset="2"/>
              <a:buAutoNum type="arabicPeriod"/>
            </a:pPr>
            <a:r>
              <a:rPr lang="en-US" sz="2400" dirty="0" smtClean="0"/>
              <a:t>Recent advances in </a:t>
            </a:r>
            <a:r>
              <a:rPr lang="en-US" sz="2400" dirty="0" err="1" smtClean="0"/>
              <a:t>epileptogenesis</a:t>
            </a:r>
            <a:r>
              <a:rPr lang="en-US" sz="2400" dirty="0" smtClean="0"/>
              <a:t>  </a:t>
            </a:r>
            <a:r>
              <a:rPr lang="en-US" sz="2400" dirty="0" err="1" smtClean="0"/>
              <a:t>Jayant</a:t>
            </a:r>
            <a:r>
              <a:rPr lang="en-US" sz="2400" dirty="0" smtClean="0"/>
              <a:t> N. </a:t>
            </a:r>
            <a:r>
              <a:rPr lang="en-US" sz="2400" dirty="0" err="1" smtClean="0"/>
              <a:t>Acharya</a:t>
            </a:r>
            <a:r>
              <a:rPr lang="en-US" sz="2400" dirty="0" smtClean="0"/>
              <a:t>. Current Science, Vol. 82, No. 6, 25 March 2002. </a:t>
            </a:r>
          </a:p>
        </p:txBody>
      </p:sp>
    </p:spTree>
    <p:extLst>
      <p:ext uri="{BB962C8B-B14F-4D97-AF65-F5344CB8AC3E}">
        <p14:creationId xmlns="" xmlns:p14="http://schemas.microsoft.com/office/powerpoint/2010/main" val="30503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sz="3600" b="1" dirty="0" smtClean="0"/>
              <a:t>	</a:t>
            </a:r>
            <a:endParaRPr lang="en-US" sz="3600" b="1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56071" y="1000125"/>
            <a:ext cx="5048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latin typeface="+mn-lt"/>
              </a:rPr>
              <a:t>Epileptogenesis </a:t>
            </a:r>
            <a:r>
              <a:rPr lang="en-US" sz="2600" dirty="0" smtClean="0"/>
              <a:t>: various causes</a:t>
            </a:r>
            <a:endParaRPr lang="en-US" sz="26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75" y="3143250"/>
            <a:ext cx="155098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latin typeface="+mn-lt"/>
              </a:rPr>
              <a:t>GENETIC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3338" y="3071813"/>
            <a:ext cx="18796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>
                <a:latin typeface="+mn-lt"/>
              </a:rPr>
              <a:t>ACQUIRED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5450" y="4071938"/>
            <a:ext cx="30194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85000"/>
              <a:buFont typeface="Symbol" pitchFamily="18" charset="2"/>
              <a:buNone/>
              <a:defRPr/>
            </a:pPr>
            <a:r>
              <a:rPr lang="en-US" sz="2400" b="1" dirty="0">
                <a:latin typeface="+mn-lt"/>
              </a:rPr>
              <a:t>Channel mutations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43075" y="4786313"/>
            <a:ext cx="6858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85000"/>
              <a:buFont typeface="Symbol" pitchFamily="18" charset="2"/>
              <a:buNone/>
              <a:defRPr/>
            </a:pPr>
            <a:r>
              <a:rPr lang="en-US" sz="2400" b="1" dirty="0">
                <a:latin typeface="+mn-lt"/>
              </a:rPr>
              <a:t>IGE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14500" y="5500688"/>
            <a:ext cx="8143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85000"/>
              <a:buFont typeface="Symbol" pitchFamily="18" charset="2"/>
              <a:buNone/>
              <a:defRPr/>
            </a:pPr>
            <a:r>
              <a:rPr lang="en-US" sz="2400" b="1" dirty="0">
                <a:latin typeface="+mn-lt"/>
              </a:rPr>
              <a:t>PME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8925" y="4429125"/>
            <a:ext cx="11033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85000"/>
              <a:buFont typeface="Symbol" pitchFamily="18" charset="2"/>
              <a:buNone/>
              <a:defRPr/>
            </a:pPr>
            <a:r>
              <a:rPr lang="en-US" sz="2400" b="1" dirty="0">
                <a:latin typeface="+mn-lt"/>
              </a:rPr>
              <a:t>Acute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3013" y="4416425"/>
            <a:ext cx="13636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85000"/>
              <a:buFont typeface="Symbol" pitchFamily="18" charset="2"/>
              <a:buNone/>
              <a:defRPr/>
            </a:pPr>
            <a:r>
              <a:rPr lang="en-US" sz="2400" b="1" dirty="0">
                <a:latin typeface="+mn-lt"/>
              </a:rPr>
              <a:t>Chronic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1857375" y="1643063"/>
            <a:ext cx="2428875" cy="128587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86250" y="1643063"/>
            <a:ext cx="2571750" cy="135731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423025" y="3506788"/>
            <a:ext cx="763587" cy="10366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7351713" y="3614738"/>
            <a:ext cx="692150" cy="7493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78594" y="4750594"/>
            <a:ext cx="207168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214438" y="4286250"/>
            <a:ext cx="428625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214438" y="5000625"/>
            <a:ext cx="500062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214438" y="5784850"/>
            <a:ext cx="428625" cy="158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025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None/>
            </a:pPr>
            <a:r>
              <a:rPr lang="en-US" sz="2400" dirty="0" smtClean="0"/>
              <a:t>5. The relevance of secondary </a:t>
            </a:r>
            <a:r>
              <a:rPr lang="en-US" sz="2400" dirty="0" err="1" smtClean="0"/>
              <a:t>epileptogenesis</a:t>
            </a:r>
            <a:r>
              <a:rPr lang="en-US" sz="2400" dirty="0" smtClean="0"/>
              <a:t> to the treatment of epilepsy: Kindling &amp; the mirror focus. Eli S. Golden. </a:t>
            </a:r>
            <a:r>
              <a:rPr lang="en-US" sz="2400" dirty="0" err="1" smtClean="0"/>
              <a:t>Epilepsia</a:t>
            </a:r>
            <a:r>
              <a:rPr lang="en-US" sz="2400" dirty="0" smtClean="0"/>
              <a:t> 1984 S156-168</a:t>
            </a:r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dirty="0" smtClean="0"/>
              <a:t>6. </a:t>
            </a:r>
            <a:r>
              <a:rPr lang="en-US" sz="2400" dirty="0" smtClean="0"/>
              <a:t>Pathophysiology of epilepsy. S. </a:t>
            </a:r>
            <a:r>
              <a:rPr lang="en-US" sz="2400" dirty="0" err="1" smtClean="0"/>
              <a:t>Engelborghs</a:t>
            </a:r>
            <a:r>
              <a:rPr lang="en-US" sz="2400" dirty="0" smtClean="0"/>
              <a:t>. </a:t>
            </a:r>
            <a:r>
              <a:rPr lang="en-US" sz="2400" dirty="0" err="1" smtClean="0"/>
              <a:t>Acta</a:t>
            </a:r>
            <a:r>
              <a:rPr lang="en-US" sz="2400" dirty="0" smtClean="0"/>
              <a:t> neurol. </a:t>
            </a:r>
            <a:r>
              <a:rPr lang="en-US" sz="2400" dirty="0" err="1" smtClean="0"/>
              <a:t>belg.</a:t>
            </a:r>
            <a:r>
              <a:rPr lang="en-US" sz="2400" dirty="0" smtClean="0"/>
              <a:t>, 2000, 100, 201-213</a:t>
            </a:r>
          </a:p>
          <a:p>
            <a:pPr marL="533400" indent="-533400" eaLnBrk="1" hangingPunct="1">
              <a:spcBef>
                <a:spcPct val="40000"/>
              </a:spcBef>
              <a:buFont typeface="Wingdings" pitchFamily="2" charset="2"/>
              <a:buAutoNum type="arabicPeriod" startAt="7"/>
            </a:pPr>
            <a:r>
              <a:rPr lang="en-IN" sz="2400" dirty="0" smtClean="0"/>
              <a:t>Molecular and cellular basis of epileptogenesis in symptomatic epilepsy. </a:t>
            </a:r>
            <a:r>
              <a:rPr lang="en-IN" sz="2400" dirty="0" err="1" smtClean="0"/>
              <a:t>Asla</a:t>
            </a:r>
            <a:r>
              <a:rPr lang="en-IN" sz="2400" dirty="0" smtClean="0"/>
              <a:t> </a:t>
            </a:r>
            <a:r>
              <a:rPr lang="en-IN" sz="2400" dirty="0" err="1" smtClean="0"/>
              <a:t>Pitkänen</a:t>
            </a:r>
            <a:r>
              <a:rPr lang="en-IN" sz="2400" dirty="0" smtClean="0"/>
              <a:t>. Epilepsy &amp; </a:t>
            </a:r>
            <a:r>
              <a:rPr lang="en-IN" sz="2400" dirty="0" err="1" smtClean="0"/>
              <a:t>Behavior</a:t>
            </a:r>
            <a:r>
              <a:rPr lang="en-IN" sz="2400" dirty="0" smtClean="0"/>
              <a:t> 14 (2009) 16–25</a:t>
            </a:r>
          </a:p>
          <a:p>
            <a:pPr marL="533400" indent="-533400">
              <a:spcBef>
                <a:spcPct val="40000"/>
              </a:spcBef>
              <a:buFont typeface="Wingdings" pitchFamily="2" charset="2"/>
              <a:buAutoNum type="arabicPeriod" startAt="7"/>
            </a:pPr>
            <a:r>
              <a:rPr lang="en-IN" dirty="0"/>
              <a:t>Neurology Today: Dec 2006, </a:t>
            </a:r>
            <a:r>
              <a:rPr lang="en-IN" dirty="0" err="1"/>
              <a:t>Vol</a:t>
            </a:r>
            <a:r>
              <a:rPr lang="en-IN" dirty="0"/>
              <a:t> 6, Issue 23; p 13-14</a:t>
            </a:r>
          </a:p>
          <a:p>
            <a:pPr marL="533400" indent="-533400" eaLnBrk="1" hangingPunct="1">
              <a:spcBef>
                <a:spcPct val="40000"/>
              </a:spcBef>
              <a:buFont typeface="Wingdings" pitchFamily="2" charset="2"/>
              <a:buAutoNum type="arabicPeriod" startAt="7"/>
            </a:pPr>
            <a:endParaRPr lang="en-IN" sz="2400" dirty="0" smtClean="0"/>
          </a:p>
          <a:p>
            <a:pPr marL="533400" indent="-533400" eaLnBrk="1" hangingPunct="1">
              <a:spcBef>
                <a:spcPct val="40000"/>
              </a:spcBef>
              <a:buFont typeface="Wingdings" pitchFamily="2" charset="2"/>
              <a:buAutoNum type="arabicPeriod" startAt="7"/>
            </a:pPr>
            <a:endParaRPr lang="en-US" sz="2400" dirty="0" smtClean="0"/>
          </a:p>
          <a:p>
            <a:pPr marL="533400" indent="-533400" eaLnBrk="1" hangingPunct="1">
              <a:spcBef>
                <a:spcPct val="40000"/>
              </a:spcBef>
              <a:buFont typeface="Wingdings" pitchFamily="2" charset="2"/>
              <a:buAutoNum type="arabicPeriod" startAt="7"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5915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Pyramidal neurons spared in MTLE-HS</a:t>
            </a:r>
          </a:p>
          <a:p>
            <a:pPr marL="0" indent="0">
              <a:buNone/>
            </a:pPr>
            <a:r>
              <a:rPr lang="en-US" dirty="0" smtClean="0"/>
              <a:t> 1. CA1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2. CA2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3. CA3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4. CA4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23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ADNFLE is caused by mutation in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 channel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 channel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GABA receptor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Ach receptor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5682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following was found to reduce epileptogenesis: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Erythropoeitin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Parecoxib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Tacrolimus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Rapamycin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450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41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64" y="1600200"/>
            <a:ext cx="494147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22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248472" cy="4718304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1904: </a:t>
            </a:r>
            <a:r>
              <a:rPr lang="en-IN" sz="2400" dirty="0" smtClean="0"/>
              <a:t>The </a:t>
            </a:r>
            <a:r>
              <a:rPr lang="en-IN" sz="2400" dirty="0"/>
              <a:t>term "</a:t>
            </a:r>
            <a:r>
              <a:rPr lang="en-IN" sz="2400" dirty="0" err="1"/>
              <a:t>epileptologist</a:t>
            </a:r>
            <a:r>
              <a:rPr lang="en-IN" sz="2400" dirty="0"/>
              <a:t>" was first used to describe a person who specializes in epilepsy.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William </a:t>
            </a:r>
            <a:r>
              <a:rPr lang="en-IN" sz="2400" dirty="0" err="1"/>
              <a:t>Spratling</a:t>
            </a:r>
            <a:r>
              <a:rPr lang="en-IN" sz="2400" dirty="0"/>
              <a:t>, the neurologist who coined the word, is now regarded as North America's first </a:t>
            </a:r>
            <a:r>
              <a:rPr lang="en-IN" sz="2400" dirty="0" err="1"/>
              <a:t>epileptologist</a:t>
            </a:r>
            <a:r>
              <a:rPr lang="en-IN" sz="2400" dirty="0"/>
              <a:t>.</a:t>
            </a:r>
          </a:p>
          <a:p>
            <a:endParaRPr lang="en-IN" sz="2400" dirty="0"/>
          </a:p>
        </p:txBody>
      </p:sp>
      <p:pic>
        <p:nvPicPr>
          <p:cNvPr id="4100" name="Picture 4" descr="http://upload.wikimedia.org/wikipedia/commons/thumb/a/a6/Spratling.JPG/220px-Spratl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071242" cy="4564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61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Mechanism of febrile seizures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Several genes have been implicated in the susceptibility to febrile </a:t>
            </a:r>
            <a:r>
              <a:rPr lang="en-IN" sz="2000" dirty="0" smtClean="0"/>
              <a:t>seizures,  those coding </a:t>
            </a:r>
            <a:r>
              <a:rPr lang="en-IN" sz="2000" dirty="0"/>
              <a:t>sodium </a:t>
            </a:r>
            <a:r>
              <a:rPr lang="en-IN" sz="2000" dirty="0" smtClean="0"/>
              <a:t>channels, GABA-A receptors,  </a:t>
            </a:r>
            <a:r>
              <a:rPr lang="en-IN" sz="2000" dirty="0"/>
              <a:t>and </a:t>
            </a:r>
            <a:r>
              <a:rPr lang="en-IN" sz="2000" dirty="0" smtClean="0"/>
              <a:t>interleukins.</a:t>
            </a:r>
          </a:p>
          <a:p>
            <a:r>
              <a:rPr lang="en-IN" sz="2000" dirty="0"/>
              <a:t>The fever-promoting, </a:t>
            </a:r>
            <a:r>
              <a:rPr lang="en-IN" sz="2000" dirty="0" err="1"/>
              <a:t>pyrogen</a:t>
            </a:r>
            <a:r>
              <a:rPr lang="en-IN" sz="2000" dirty="0"/>
              <a:t>, interleukin-1β contributes to fever generation and, conversely</a:t>
            </a:r>
            <a:r>
              <a:rPr lang="en-IN" sz="2000" dirty="0" smtClean="0"/>
              <a:t>, fever </a:t>
            </a:r>
            <a:r>
              <a:rPr lang="en-IN" sz="2000" dirty="0"/>
              <a:t>leads to the synthesis of this cytokine in </a:t>
            </a:r>
            <a:r>
              <a:rPr lang="en-IN" sz="2000" dirty="0" smtClean="0"/>
              <a:t>hippocampus. </a:t>
            </a:r>
          </a:p>
          <a:p>
            <a:endParaRPr lang="en-IN" sz="2000" dirty="0" smtClean="0"/>
          </a:p>
          <a:p>
            <a:r>
              <a:rPr lang="en-IN" sz="2000" dirty="0" smtClean="0"/>
              <a:t>In </a:t>
            </a:r>
            <a:r>
              <a:rPr lang="en-IN" sz="2000" dirty="0"/>
              <a:t>addition</a:t>
            </a:r>
            <a:r>
              <a:rPr lang="en-IN" sz="2000" dirty="0" smtClean="0"/>
              <a:t>, interleukin-1β</a:t>
            </a:r>
            <a:r>
              <a:rPr lang="en-IN" sz="2000" dirty="0"/>
              <a:t>, has been shown to increase neuronal excitability, acting via both glutamate </a:t>
            </a:r>
            <a:r>
              <a:rPr lang="en-IN" sz="2000" dirty="0" smtClean="0"/>
              <a:t>and GABA.</a:t>
            </a:r>
          </a:p>
          <a:p>
            <a:endParaRPr lang="en-IN" sz="2000" dirty="0" smtClean="0"/>
          </a:p>
          <a:p>
            <a:r>
              <a:rPr lang="en-IN" sz="2000" dirty="0"/>
              <a:t>mice lacking the receptor for this </a:t>
            </a:r>
            <a:r>
              <a:rPr lang="en-IN" sz="2000" dirty="0" smtClean="0"/>
              <a:t>cytokine required much higher temperatures </a:t>
            </a:r>
            <a:r>
              <a:rPr lang="en-IN" sz="2000" dirty="0"/>
              <a:t>to elicit </a:t>
            </a:r>
            <a:r>
              <a:rPr lang="en-IN" sz="2000" dirty="0" err="1"/>
              <a:t>hyperthermic</a:t>
            </a:r>
            <a:r>
              <a:rPr lang="en-IN" sz="2000" dirty="0"/>
              <a:t> </a:t>
            </a:r>
            <a:r>
              <a:rPr lang="en-IN" sz="2000" dirty="0" smtClean="0"/>
              <a:t>seizures. </a:t>
            </a:r>
          </a:p>
        </p:txBody>
      </p:sp>
    </p:spTree>
    <p:extLst>
      <p:ext uri="{BB962C8B-B14F-4D97-AF65-F5344CB8AC3E}">
        <p14:creationId xmlns="" xmlns:p14="http://schemas.microsoft.com/office/powerpoint/2010/main" val="18421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6552728" cy="541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08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….brief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58" y="1981200"/>
            <a:ext cx="8229600" cy="4876800"/>
          </a:xfrm>
        </p:spPr>
        <p:txBody>
          <a:bodyPr/>
          <a:lstStyle/>
          <a:p>
            <a:r>
              <a:rPr lang="en-IN" b="1" dirty="0"/>
              <a:t>1859-1906</a:t>
            </a:r>
            <a:r>
              <a:rPr lang="en-IN" b="1" dirty="0" smtClean="0"/>
              <a:t>: </a:t>
            </a:r>
            <a:r>
              <a:rPr lang="en-IN" dirty="0" smtClean="0"/>
              <a:t>Under </a:t>
            </a:r>
            <a:r>
              <a:rPr lang="en-IN" dirty="0"/>
              <a:t>the leadership of three English </a:t>
            </a:r>
            <a:r>
              <a:rPr lang="en-IN" dirty="0" smtClean="0"/>
              <a:t>neurologists- John </a:t>
            </a:r>
            <a:r>
              <a:rPr lang="en-IN" dirty="0" err="1"/>
              <a:t>Hughlings</a:t>
            </a:r>
            <a:r>
              <a:rPr lang="en-IN" dirty="0"/>
              <a:t> </a:t>
            </a:r>
            <a:r>
              <a:rPr lang="en-IN" dirty="0" smtClean="0"/>
              <a:t>Jackson, Russell </a:t>
            </a:r>
            <a:r>
              <a:rPr lang="en-IN" dirty="0"/>
              <a:t>Reynolds, and Sir </a:t>
            </a:r>
            <a:r>
              <a:rPr lang="en-IN" dirty="0" smtClean="0"/>
              <a:t>William Richard </a:t>
            </a:r>
            <a:r>
              <a:rPr lang="en-IN" dirty="0" err="1"/>
              <a:t>Gowers</a:t>
            </a:r>
            <a:r>
              <a:rPr lang="en-IN" dirty="0"/>
              <a:t>--the modern medical era of epilepsy </a:t>
            </a:r>
            <a:r>
              <a:rPr lang="en-IN" dirty="0" smtClean="0"/>
              <a:t>begins.</a:t>
            </a:r>
          </a:p>
          <a:p>
            <a:r>
              <a:rPr lang="en-IN" dirty="0" smtClean="0"/>
              <a:t>Pioneers of modern epilepsy surgery: Wilder Penfield, </a:t>
            </a:r>
            <a:r>
              <a:rPr lang="en-IN" dirty="0"/>
              <a:t>Victor </a:t>
            </a:r>
            <a:r>
              <a:rPr lang="en-IN" dirty="0" smtClean="0"/>
              <a:t>Horsley &amp; Herbert Jasper</a:t>
            </a:r>
            <a:endParaRPr lang="en-IN" dirty="0"/>
          </a:p>
          <a:p>
            <a:endParaRPr lang="en-IN" dirty="0"/>
          </a:p>
        </p:txBody>
      </p:sp>
      <p:pic>
        <p:nvPicPr>
          <p:cNvPr id="3076" name="Picture 4" descr="http://www.baillement.com/image-ter/jacks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86" y="113116"/>
            <a:ext cx="1296144" cy="1805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hilosopedia.org/images/thumb/6/66/Vhorsley.jpg/180px-Vhors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76066"/>
            <a:ext cx="1872208" cy="205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ages.suite101.com/436043_com_penfiel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71887"/>
            <a:ext cx="1865758" cy="1865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bilan.usherbrooke.ca/voutes/voute5/herbert_Jasp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17" y="4809416"/>
            <a:ext cx="1874139" cy="192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old.rcplondon.ac.uk/history-heritage/exhibitions/Fellows-Founders-Innovators/PublishingImages/William-Gower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7973"/>
            <a:ext cx="1275029" cy="1832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44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3243</TotalTime>
  <Words>5026</Words>
  <Application>Microsoft Office PowerPoint</Application>
  <PresentationFormat>On-screen Show (4:3)</PresentationFormat>
  <Paragraphs>687</Paragraphs>
  <Slides>99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Clarity</vt:lpstr>
      <vt:lpstr>EPILEPTOGENESIS</vt:lpstr>
      <vt:lpstr>Scheme of Presentation</vt:lpstr>
      <vt:lpstr>Definition</vt:lpstr>
      <vt:lpstr>Sequence of epileptogenesis</vt:lpstr>
      <vt:lpstr>Definition</vt:lpstr>
      <vt:lpstr>Slide 6</vt:lpstr>
      <vt:lpstr>Epileptogenesis  ≈  Latent period</vt:lpstr>
      <vt:lpstr>Does epileptogenesis extend beyond latency phase?</vt:lpstr>
      <vt:lpstr> </vt:lpstr>
      <vt:lpstr>Slide 10</vt:lpstr>
      <vt:lpstr>Slide 11</vt:lpstr>
      <vt:lpstr>RR &gt; 10: strong causal association with epilepsy RR 4-10: probable association</vt:lpstr>
      <vt:lpstr>Prerequisites of Epileptogenesis</vt:lpstr>
      <vt:lpstr>  Abnormal hyperexcitable state</vt:lpstr>
      <vt:lpstr> Excitatory potentials</vt:lpstr>
      <vt:lpstr>Prerequisites of Epileptogenesis</vt:lpstr>
      <vt:lpstr>Changes in ion channels: Na channel</vt:lpstr>
      <vt:lpstr> paroxysmal depolarizing shift of a neuron in a seizure focus   </vt:lpstr>
      <vt:lpstr>K Channels</vt:lpstr>
      <vt:lpstr>Few familial gen epilepsy syndromes assoc with ion channel mutations</vt:lpstr>
      <vt:lpstr>Slide 21</vt:lpstr>
      <vt:lpstr>Ca Channels</vt:lpstr>
      <vt:lpstr>Acquired channelopathy</vt:lpstr>
      <vt:lpstr>Prerequisites of Epileptogenesis</vt:lpstr>
      <vt:lpstr> Neurotransmitters/ receptor changes </vt:lpstr>
      <vt:lpstr>Role of Glutamate </vt:lpstr>
      <vt:lpstr>Glutamate receptors</vt:lpstr>
      <vt:lpstr> Role of Glutamate</vt:lpstr>
      <vt:lpstr>Slide 29</vt:lpstr>
      <vt:lpstr> Role of GABA</vt:lpstr>
      <vt:lpstr> GABAA and Early Life</vt:lpstr>
      <vt:lpstr> Role of Acetylcholine</vt:lpstr>
      <vt:lpstr>Slide 33</vt:lpstr>
      <vt:lpstr> Role of Adenosine</vt:lpstr>
      <vt:lpstr>Slide 35</vt:lpstr>
      <vt:lpstr>Prerequisites of Epileptogenesis</vt:lpstr>
      <vt:lpstr>Non synaptic factors: Changes in Extracellular space (ECS)  </vt:lpstr>
      <vt:lpstr> Glial Cells </vt:lpstr>
      <vt:lpstr>Slide 39</vt:lpstr>
      <vt:lpstr>Role of electrical interactions in hypersynchrony</vt:lpstr>
      <vt:lpstr>Our understanding of epileptogenesis</vt:lpstr>
      <vt:lpstr> Animal Models </vt:lpstr>
      <vt:lpstr>Epilepsy Phenotype in TBI, Stroke, post-SE epilepsy Models</vt:lpstr>
      <vt:lpstr>Cellular alterations in diff epileptogenic models</vt:lpstr>
      <vt:lpstr>Kindling &amp; Sec epileptogenesis</vt:lpstr>
      <vt:lpstr> The Kindling Phenomenon</vt:lpstr>
      <vt:lpstr>Proposed Mechanisms of  Kindling</vt:lpstr>
      <vt:lpstr>Slide 48</vt:lpstr>
      <vt:lpstr>Slide 49</vt:lpstr>
      <vt:lpstr>Slide 50</vt:lpstr>
      <vt:lpstr>Slide 51</vt:lpstr>
      <vt:lpstr> Epileptogenesis in humans</vt:lpstr>
      <vt:lpstr>Temporal Lobe Epilepsy: most studied of all partial epilepsies</vt:lpstr>
      <vt:lpstr>Slide 54</vt:lpstr>
      <vt:lpstr>Normal hippocampus:</vt:lpstr>
      <vt:lpstr> Neurodegeneration</vt:lpstr>
      <vt:lpstr>Slide 57</vt:lpstr>
      <vt:lpstr> Neurogenesis</vt:lpstr>
      <vt:lpstr>Axonal growth and mossy fiber sprouting</vt:lpstr>
      <vt:lpstr>Slide 60</vt:lpstr>
      <vt:lpstr>Slide 61</vt:lpstr>
      <vt:lpstr> Angiogensis</vt:lpstr>
      <vt:lpstr>Absence seizures: prototype model of gen. epilepsy</vt:lpstr>
      <vt:lpstr>Slide 64</vt:lpstr>
      <vt:lpstr> Normal Thalamocortical Circuit</vt:lpstr>
      <vt:lpstr>Slide 66</vt:lpstr>
      <vt:lpstr>Slide 67</vt:lpstr>
      <vt:lpstr>Traumatic brain injury</vt:lpstr>
      <vt:lpstr>Epileptogenesis by brain tumors</vt:lpstr>
      <vt:lpstr>Epileptogenesis by brain tumors</vt:lpstr>
      <vt:lpstr>Morphological changes in peritumoral tissue</vt:lpstr>
      <vt:lpstr>The role of gene expression</vt:lpstr>
      <vt:lpstr> Proposed antiepileptogenic/ Sz modifying agents</vt:lpstr>
      <vt:lpstr>Recent advances</vt:lpstr>
      <vt:lpstr>Concept of Microseizures</vt:lpstr>
      <vt:lpstr> The Mayo Clinic experiment</vt:lpstr>
      <vt:lpstr>Microelectrode vs a routine IC electrode</vt:lpstr>
      <vt:lpstr>Slide 78</vt:lpstr>
      <vt:lpstr>Slide 79</vt:lpstr>
      <vt:lpstr>How do microseizures transition to clinical seizures in patients with epilepsy?-The sick column hypothesis</vt:lpstr>
      <vt:lpstr>New devices in the pipeline to detect/ interrupt seizures</vt:lpstr>
      <vt:lpstr>Responsive devices</vt:lpstr>
      <vt:lpstr>Why do we need to know about epileptogenesis?</vt:lpstr>
      <vt:lpstr>Why is it so ?</vt:lpstr>
      <vt:lpstr>Slide 85</vt:lpstr>
      <vt:lpstr>long-term goal</vt:lpstr>
      <vt:lpstr>  Epilepsy would cease to be considered divine the day it is understood                             - Hippocrates (460 BC - 377 BC)  </vt:lpstr>
      <vt:lpstr>Topics not covered</vt:lpstr>
      <vt:lpstr> Referecnes</vt:lpstr>
      <vt:lpstr>Slide 90</vt:lpstr>
      <vt:lpstr>Q</vt:lpstr>
      <vt:lpstr>Q</vt:lpstr>
      <vt:lpstr>Q</vt:lpstr>
      <vt:lpstr>Slide 94</vt:lpstr>
      <vt:lpstr>Slide 95</vt:lpstr>
      <vt:lpstr>Slide 96</vt:lpstr>
      <vt:lpstr>Mechanism of febrile seizures</vt:lpstr>
      <vt:lpstr>Slide 98</vt:lpstr>
      <vt:lpstr>….brief history</vt:lpstr>
    </vt:vector>
  </TitlesOfParts>
  <Company>DELLNBX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EPILEPTOGENESIS</dc:title>
  <dc:creator>himanshu</dc:creator>
  <cp:lastModifiedBy>User</cp:lastModifiedBy>
  <cp:revision>138</cp:revision>
  <dcterms:created xsi:type="dcterms:W3CDTF">2011-07-26T19:04:50Z</dcterms:created>
  <dcterms:modified xsi:type="dcterms:W3CDTF">2006-12-31T20:02:03Z</dcterms:modified>
</cp:coreProperties>
</file>