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3" r:id="rId3"/>
    <p:sldId id="291" r:id="rId4"/>
    <p:sldId id="292" r:id="rId5"/>
    <p:sldId id="258" r:id="rId6"/>
    <p:sldId id="288" r:id="rId7"/>
    <p:sldId id="289" r:id="rId8"/>
    <p:sldId id="290" r:id="rId9"/>
    <p:sldId id="260" r:id="rId10"/>
    <p:sldId id="264" r:id="rId11"/>
    <p:sldId id="269" r:id="rId12"/>
    <p:sldId id="282" r:id="rId13"/>
    <p:sldId id="270" r:id="rId14"/>
    <p:sldId id="271" r:id="rId15"/>
    <p:sldId id="272" r:id="rId16"/>
    <p:sldId id="287" r:id="rId17"/>
    <p:sldId id="296" r:id="rId18"/>
    <p:sldId id="295" r:id="rId19"/>
    <p:sldId id="274" r:id="rId20"/>
    <p:sldId id="297" r:id="rId21"/>
    <p:sldId id="275" r:id="rId22"/>
    <p:sldId id="283" r:id="rId23"/>
    <p:sldId id="284" r:id="rId24"/>
    <p:sldId id="285" r:id="rId25"/>
    <p:sldId id="276" r:id="rId26"/>
    <p:sldId id="301" r:id="rId27"/>
    <p:sldId id="277" r:id="rId28"/>
    <p:sldId id="298" r:id="rId29"/>
    <p:sldId id="280" r:id="rId30"/>
    <p:sldId id="279" r:id="rId31"/>
    <p:sldId id="300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71"/>
    <p:restoredTop sz="94681"/>
  </p:normalViewPr>
  <p:slideViewPr>
    <p:cSldViewPr>
      <p:cViewPr varScale="1">
        <p:scale>
          <a:sx n="41" d="100"/>
          <a:sy n="41" d="100"/>
        </p:scale>
        <p:origin x="48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B088-E9FF-4143-8E24-7332048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5217A-13CD-4C19-B5BF-070D084F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5131-4472-4168-8944-E8FCC481F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42F671A-A9A4-4F27-9637-C1972C798CEB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E53638-C909-4C7B-8CCB-3CABFE26B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iu%20J%5bAuthor%5d&amp;cauthor=true&amp;cauthor_uid=29202740" TargetMode="External"/><Relationship Id="rId7" Type="http://schemas.openxmlformats.org/officeDocument/2006/relationships/hyperlink" Target="https://www.ncbi.nlm.nih.gov/pubmed/?term=Zeng%20Y%5bAuthor%5d&amp;cauthor=true&amp;cauthor_uid=29202740" TargetMode="External"/><Relationship Id="rId2" Type="http://schemas.openxmlformats.org/officeDocument/2006/relationships/hyperlink" Target="https://www.ncbi.nlm.nih.gov/pubmed/?term=Wang%20J%5bAuthor%5d&amp;cauthor=true&amp;cauthor_uid=292027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He%20J%5bAuthor%5d&amp;cauthor=true&amp;cauthor_uid=29202740" TargetMode="External"/><Relationship Id="rId5" Type="http://schemas.openxmlformats.org/officeDocument/2006/relationships/hyperlink" Target="https://www.ncbi.nlm.nih.gov/pubmed/?term=Shen%20P%5bAuthor%5d&amp;cauthor=true&amp;cauthor_uid=29202740" TargetMode="External"/><Relationship Id="rId4" Type="http://schemas.openxmlformats.org/officeDocument/2006/relationships/hyperlink" Target="https://www.ncbi.nlm.nih.gov/pubmed/?term=Xie%20X%5bAuthor%5d&amp;cauthor=true&amp;cauthor_uid=2920274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Pleural Effusions</a:t>
            </a:r>
            <a:br>
              <a:rPr lang="en-US" smtClean="0">
                <a:solidFill>
                  <a:srgbClr val="000000"/>
                </a:solidFill>
              </a:rPr>
            </a:b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smtClean="0"/>
              <a:t>shah</a:t>
            </a:r>
            <a:endParaRPr lang="en-US" dirty="0" smtClean="0"/>
          </a:p>
          <a:p>
            <a:r>
              <a:rPr lang="en-US" dirty="0" smtClean="0"/>
              <a:t>Dept </a:t>
            </a:r>
            <a:r>
              <a:rPr lang="en-US" smtClean="0"/>
              <a:t>of </a:t>
            </a:r>
            <a:r>
              <a:rPr lang="en-US" smtClean="0"/>
              <a:t>respiratory </a:t>
            </a:r>
            <a:r>
              <a:rPr lang="en-US" dirty="0" err="1" smtClean="0"/>
              <a:t>Medicne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question: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86000"/>
            <a:ext cx="6324600" cy="2667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Pleuritic chest pain indicates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inflammation or irritation of the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hlinkClick r:id="rId2" action="ppaction://hlinksldjump"/>
              </a:rPr>
              <a:t>parietal pleura </a:t>
            </a:r>
            <a:r>
              <a:rPr lang="en-US" smtClean="0"/>
              <a:t>or </a:t>
            </a:r>
            <a:r>
              <a:rPr lang="en-US" smtClean="0">
                <a:hlinkClick r:id="rId3" action="ppaction://hlinksldjump"/>
              </a:rPr>
              <a:t>visceral pleura</a:t>
            </a:r>
            <a:r>
              <a:rPr lang="en-US" smtClean="0"/>
              <a:t>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Pleural effusions result from disruption of </a:t>
            </a:r>
            <a:r>
              <a:rPr lang="en-US" dirty="0" err="1" smtClean="0"/>
              <a:t>thE</a:t>
            </a:r>
            <a:r>
              <a:rPr lang="en-US" dirty="0" smtClean="0"/>
              <a:t> balance.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7772400" cy="4525963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</a:t>
            </a:r>
            <a:r>
              <a:rPr lang="en-US" sz="4000" dirty="0" smtClean="0"/>
              <a:t>1) hydrostatic and </a:t>
            </a:r>
            <a:r>
              <a:rPr lang="en-US" sz="4000" dirty="0" err="1" smtClean="0"/>
              <a:t>oncotic</a:t>
            </a:r>
            <a:r>
              <a:rPr lang="en-US" sz="4000" dirty="0" smtClean="0"/>
              <a:t> forces in the visceral and parietal pleural vessels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4000" dirty="0" smtClean="0"/>
              <a:t>(2) lymphatic drainage.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629400" cy="1143000"/>
          </a:xfrm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Transudate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Ultrafiltrate</a:t>
            </a:r>
            <a:r>
              <a:rPr lang="en-US" dirty="0" smtClean="0">
                <a:solidFill>
                  <a:schemeClr val="tx1"/>
                </a:solidFill>
              </a:rPr>
              <a:t> of plasma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 group of etiologies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Exudate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Produced by host of inflammatory conditions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Large group of etiologies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Transudate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8001000" cy="4191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Clear, pale yellow, watery substance</a:t>
            </a:r>
          </a:p>
          <a:p>
            <a:pPr eaLnBrk="1" hangingPunct="1"/>
            <a:r>
              <a:rPr lang="en-US" sz="3200" dirty="0" smtClean="0"/>
              <a:t>Influenced by systemic factors that alter the formation or absorption of fluid</a:t>
            </a:r>
          </a:p>
          <a:p>
            <a:pPr eaLnBrk="1" hangingPunct="1"/>
            <a:r>
              <a:rPr lang="en-US" sz="3200" dirty="0" smtClean="0"/>
              <a:t>Increase in </a:t>
            </a:r>
            <a:r>
              <a:rPr lang="en-US" sz="3200" dirty="0" smtClean="0">
                <a:solidFill>
                  <a:srgbClr val="FF0000"/>
                </a:solidFill>
              </a:rPr>
              <a:t>Hydrostatic pressure</a:t>
            </a:r>
          </a:p>
          <a:p>
            <a:pPr eaLnBrk="1" hangingPunct="1"/>
            <a:r>
              <a:rPr lang="en-US" sz="3200" dirty="0" smtClean="0"/>
              <a:t>Decrease in plasma </a:t>
            </a:r>
            <a:r>
              <a:rPr lang="en-US" sz="3200" dirty="0" err="1" smtClean="0">
                <a:solidFill>
                  <a:srgbClr val="FF0000"/>
                </a:solidFill>
              </a:rPr>
              <a:t>Oncotic</a:t>
            </a:r>
            <a:r>
              <a:rPr lang="en-US" sz="3200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4958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470525" y="5980113"/>
            <a:ext cx="11588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1981200" y="6019800"/>
            <a:ext cx="6858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1000"/>
            <a:ext cx="2667000" cy="884238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</a:rPr>
              <a:t>Exudate</a:t>
            </a:r>
            <a:endParaRPr lang="en-US" sz="4800" b="1" dirty="0" smtClean="0">
              <a:solidFill>
                <a:srgbClr val="FF0000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Pale yellow and cloudy substance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Influenced by local factors where fluid absorption is altered (inflammation, infection, cancer)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                   Lights Criteria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Rich in protein (serum protein greater than 0.5)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Ratio of pleural fluid LDH and serum LDH is &gt;0.6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Pleural fluid LDH is more the two-thirds normal upper limit for serum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Common causes: pneumonia, cancer, and trauma</a:t>
            </a:r>
            <a:r>
              <a:rPr lang="en-US" sz="2000" dirty="0" smtClean="0"/>
              <a:t> 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905000" y="6019800"/>
            <a:ext cx="8382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495800" y="6019800"/>
            <a:ext cx="20574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9906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causes of </a:t>
            </a:r>
            <a:r>
              <a:rPr lang="en-US" sz="4000" dirty="0" err="1" smtClean="0">
                <a:solidFill>
                  <a:srgbClr val="FF0000"/>
                </a:solidFill>
              </a:rPr>
              <a:t>TRaNSUDATE</a:t>
            </a:r>
            <a:r>
              <a:rPr lang="en-US" sz="4000" dirty="0" smtClean="0">
                <a:solidFill>
                  <a:srgbClr val="FF0000"/>
                </a:solidFill>
              </a:rPr>
              <a:t> Effusion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u="sng" dirty="0" smtClean="0"/>
              <a:t>Increase Hydrostatic pressure</a:t>
            </a:r>
          </a:p>
          <a:p>
            <a:pPr eaLnBrk="1" hangingPunct="1"/>
            <a:r>
              <a:rPr lang="en-US" dirty="0" smtClean="0"/>
              <a:t>    Congestive cardiac failure</a:t>
            </a:r>
          </a:p>
          <a:p>
            <a:pPr eaLnBrk="1" hangingPunct="1"/>
            <a:r>
              <a:rPr lang="en-US" dirty="0" smtClean="0"/>
              <a:t>     Pericardial effusion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u="sng" dirty="0" smtClean="0"/>
              <a:t>Decreased capillary </a:t>
            </a:r>
            <a:r>
              <a:rPr lang="en-US" u="sng" dirty="0" err="1" smtClean="0"/>
              <a:t>oncotic</a:t>
            </a:r>
            <a:r>
              <a:rPr lang="en-US" u="sng" dirty="0" smtClean="0"/>
              <a:t> pressure</a:t>
            </a:r>
          </a:p>
          <a:p>
            <a:pPr eaLnBrk="1" hangingPunct="1"/>
            <a:r>
              <a:rPr lang="en-US" dirty="0" smtClean="0"/>
              <a:t>     Cirrhosis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 eaLnBrk="1" hangingPunct="1"/>
            <a:r>
              <a:rPr lang="en-US" dirty="0" smtClean="0"/>
              <a:t>     Malnutrition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 </a:t>
            </a:r>
            <a:r>
              <a:rPr lang="en-US" u="sng" dirty="0" smtClean="0"/>
              <a:t>Transmission from peritoneum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Ascites</a:t>
            </a:r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(</a:t>
            </a:r>
            <a:r>
              <a:rPr lang="en-US" dirty="0" err="1" smtClean="0"/>
              <a:t>Meigs</a:t>
            </a:r>
            <a:r>
              <a:rPr lang="en-US" dirty="0" smtClean="0"/>
              <a:t> syndrome)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343400" y="3429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Causes of </a:t>
            </a:r>
            <a:r>
              <a:rPr lang="en-US" dirty="0" err="1" smtClean="0">
                <a:solidFill>
                  <a:srgbClr val="FF0000"/>
                </a:solidFill>
              </a:rPr>
              <a:t>exudative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effussion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NEOPLASMS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Carcinoma  lung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Mesotheli0ma</a:t>
            </a:r>
          </a:p>
          <a:p>
            <a:pPr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Metastases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ABDOMINAL DISEASES</a:t>
            </a:r>
          </a:p>
          <a:p>
            <a:r>
              <a:rPr lang="en-US" sz="1600" dirty="0" smtClean="0"/>
              <a:t>Pancreatitis</a:t>
            </a:r>
          </a:p>
          <a:p>
            <a:r>
              <a:rPr lang="en-US" sz="1600" dirty="0" err="1" smtClean="0"/>
              <a:t>Uraemia</a:t>
            </a:r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INFECTION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Pneumonia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Tuberculosis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AIDS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Fungal diseases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219200"/>
            <a:ext cx="352044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IMMUNE DISORDERS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SLE </a:t>
            </a:r>
          </a:p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Wegeners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granulomatosis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Rheumatic fever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Pulmonary embolism and infarction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Other causes</a:t>
            </a: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Sarcoidosis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Drug reaction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Radiation therapy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Asbestos exposure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Recurrent 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polyserositis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Oesophageal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rupture</a:t>
            </a:r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Pleural fluid types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TRANSUDATE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EXUDATE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PUS(EMPYEMA)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CHYLE(CHYLOTHORAX)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BLOOD(HEMOTHORAX)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EFFUSSION ON LUNG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 Vital capacity</a:t>
            </a:r>
          </a:p>
          <a:p>
            <a:endParaRPr lang="en-US" dirty="0" smtClean="0"/>
          </a:p>
          <a:p>
            <a:r>
              <a:rPr lang="en-US" dirty="0" smtClean="0"/>
              <a:t>On Diaphragm</a:t>
            </a:r>
          </a:p>
          <a:p>
            <a:endParaRPr lang="en-US" dirty="0" smtClean="0"/>
          </a:p>
          <a:p>
            <a:r>
              <a:rPr lang="en-US" dirty="0" smtClean="0"/>
              <a:t>On V-Q mismatch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Signs and symptoms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eaLnBrk="1" hangingPunct="1"/>
            <a:r>
              <a:rPr lang="en-US" sz="2800" smtClean="0"/>
              <a:t>Dyspnea</a:t>
            </a:r>
          </a:p>
          <a:p>
            <a:pPr eaLnBrk="1" hangingPunct="1"/>
            <a:r>
              <a:rPr lang="en-US" sz="2800" smtClean="0"/>
              <a:t>Cough, usually non-productive</a:t>
            </a:r>
          </a:p>
          <a:p>
            <a:pPr eaLnBrk="1" hangingPunct="1"/>
            <a:r>
              <a:rPr lang="en-US" sz="2800" smtClean="0"/>
              <a:t>Pleuritic chest pain</a:t>
            </a:r>
          </a:p>
          <a:p>
            <a:pPr eaLnBrk="1" hangingPunct="1"/>
            <a:r>
              <a:rPr lang="en-US" sz="2800" smtClean="0"/>
              <a:t>Chest pressure</a:t>
            </a:r>
          </a:p>
          <a:p>
            <a:pPr eaLnBrk="1" hangingPunct="1"/>
            <a:r>
              <a:rPr lang="en-US" sz="2800" smtClean="0"/>
              <a:t>Hypoxemia</a:t>
            </a:r>
          </a:p>
          <a:p>
            <a:pPr eaLnBrk="1" hangingPunct="1"/>
            <a:r>
              <a:rPr lang="en-US" sz="2800" smtClean="0"/>
              <a:t>Decreased breath sounds on the affected side</a:t>
            </a:r>
          </a:p>
          <a:p>
            <a:pPr eaLnBrk="1" hangingPunct="1"/>
            <a:r>
              <a:rPr lang="en-US" sz="2800" smtClean="0"/>
              <a:t>Some people may exhibit no symptoms!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221188" name="Picture 4" descr="j02327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7462">
            <a:off x="6629400" y="1295400"/>
            <a:ext cx="1895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1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Physiology of the normal lung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5334000" cy="3733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lungs are soft, spongy, cone-shaped organs located in the chest cavity.</a:t>
            </a:r>
          </a:p>
          <a:p>
            <a:pPr eaLnBrk="1" hangingPunct="1"/>
            <a:r>
              <a:rPr lang="en-US" sz="2800" dirty="0" smtClean="0"/>
              <a:t>They are separated by the </a:t>
            </a:r>
            <a:r>
              <a:rPr lang="en-US" sz="2800" dirty="0" err="1" smtClean="0"/>
              <a:t>mediastinum</a:t>
            </a:r>
            <a:r>
              <a:rPr lang="en-US" sz="2800" dirty="0" smtClean="0"/>
              <a:t> and the heart.</a:t>
            </a:r>
          </a:p>
          <a:p>
            <a:pPr eaLnBrk="1" hangingPunct="1"/>
            <a:r>
              <a:rPr lang="en-US" sz="2800" dirty="0" smtClean="0"/>
              <a:t>There are 3 lobes on the right lung and 2 lobes on the left lung.</a:t>
            </a:r>
          </a:p>
        </p:txBody>
      </p:sp>
      <p:pic>
        <p:nvPicPr>
          <p:cNvPr id="6148" name="Picture 22" descr="MCHM00250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828800"/>
            <a:ext cx="2857500" cy="344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sz="4800" dirty="0" smtClean="0">
                <a:solidFill>
                  <a:srgbClr val="FF0000"/>
                </a:solidFill>
              </a:rPr>
              <a:t>DIAGNOSIS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239000" cy="4191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000" dirty="0" smtClean="0"/>
              <a:t>Routine</a:t>
            </a:r>
          </a:p>
          <a:p>
            <a:endParaRPr lang="en-US" dirty="0" smtClean="0"/>
          </a:p>
          <a:p>
            <a:r>
              <a:rPr lang="en-US" sz="4000" dirty="0" smtClean="0"/>
              <a:t>Specific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5562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Diagnosis  {imaging}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radiograph (x-ray)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-CXR –Pa view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-Lateral </a:t>
            </a:r>
            <a:r>
              <a:rPr lang="en-US" sz="2800" dirty="0" err="1" smtClean="0"/>
              <a:t>Decubitus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  able to distinguish &gt;200ml of fluid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Chest ultrasound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-locates small amounts or isolated </a:t>
            </a:r>
            <a:r>
              <a:rPr lang="en-US" sz="2800" dirty="0" err="1" smtClean="0"/>
              <a:t>loculated</a:t>
            </a:r>
            <a:r>
              <a:rPr lang="en-US" sz="2800" dirty="0" smtClean="0"/>
              <a:t> pockets of fluid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-able to give precise position of accumulation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Computed Tomography (CT) scan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	-Differentiates between fluid collection, lung </a:t>
            </a:r>
            <a:r>
              <a:rPr lang="en-US" sz="2800" dirty="0" err="1" smtClean="0"/>
              <a:t>abcess</a:t>
            </a:r>
            <a:r>
              <a:rPr lang="en-US" sz="2800" dirty="0" smtClean="0"/>
              <a:t>, or tumor</a:t>
            </a:r>
          </a:p>
        </p:txBody>
      </p:sp>
      <p:pic>
        <p:nvPicPr>
          <p:cNvPr id="43012" name="Picture 4" descr="j033919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914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Workup:  Imaging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Upright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3048000" cy="4114800"/>
          </a:xfrm>
          <a:prstGeom prst="rect">
            <a:avLst/>
          </a:prstGeom>
          <a:noFill/>
        </p:spPr>
      </p:pic>
      <p:pic>
        <p:nvPicPr>
          <p:cNvPr id="5" name="Picture 5" descr="Upright CX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752600"/>
            <a:ext cx="364648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ateralDecub CX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3200400" cy="3581400"/>
          </a:xfrm>
          <a:prstGeom prst="rect">
            <a:avLst/>
          </a:prstGeom>
          <a:noFill/>
        </p:spPr>
      </p:pic>
      <p:pic>
        <p:nvPicPr>
          <p:cNvPr id="5" name="Picture 5" descr="Supine CX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3276600" cy="3506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TREATMENT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err="1" smtClean="0"/>
              <a:t>Thoracocentesis</a:t>
            </a:r>
            <a:endParaRPr lang="en-US" sz="3600" dirty="0" smtClean="0"/>
          </a:p>
          <a:p>
            <a:pPr>
              <a:buNone/>
            </a:pPr>
            <a:r>
              <a:rPr lang="en-US" dirty="0" smtClean="0"/>
              <a:t>            Diagnostic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err="1" smtClean="0"/>
              <a:t>Theurapeutic</a:t>
            </a:r>
            <a:r>
              <a:rPr lang="en-US" dirty="0" smtClean="0"/>
              <a:t>  </a:t>
            </a:r>
          </a:p>
          <a:p>
            <a:endParaRPr lang="en-US" sz="3600" dirty="0" smtClean="0"/>
          </a:p>
          <a:p>
            <a:r>
              <a:rPr lang="en-US" sz="3600" dirty="0" smtClean="0"/>
              <a:t>Treat primary cause                   (steroids)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4572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Diagnosis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Fluid analysis confirms a pleural effusion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Normal pleural fluid has the following characteristics:</a:t>
            </a:r>
            <a:r>
              <a:rPr lang="en-US" sz="28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clear </a:t>
            </a:r>
            <a:r>
              <a:rPr lang="en-US" sz="2000" dirty="0" err="1" smtClean="0"/>
              <a:t>ultrafiltrate</a:t>
            </a:r>
            <a:r>
              <a:rPr lang="en-US" sz="2000" dirty="0" smtClean="0"/>
              <a:t> of plasma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pH 7.60-7.64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protein content less than 2% (1-2 g/</a:t>
            </a:r>
            <a:r>
              <a:rPr lang="en-US" sz="2000" dirty="0" err="1" smtClean="0"/>
              <a:t>dL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fewer than 1000 WBCs per cubic millimeter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glucose content similar to that of plasma</a:t>
            </a:r>
          </a:p>
          <a:p>
            <a:r>
              <a:rPr lang="en-US" sz="2000" dirty="0" smtClean="0"/>
              <a:t> </a:t>
            </a:r>
            <a:r>
              <a:rPr lang="en-US" sz="2000" b="1" dirty="0" smtClean="0"/>
              <a:t>Adenosine </a:t>
            </a:r>
            <a:r>
              <a:rPr lang="en-US" sz="2000" b="1" dirty="0" err="1" smtClean="0"/>
              <a:t>Deaminase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)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lactate </a:t>
            </a:r>
            <a:r>
              <a:rPr lang="en-US" sz="2000" dirty="0" err="1" smtClean="0"/>
              <a:t>dehydrogenase</a:t>
            </a:r>
            <a:r>
              <a:rPr lang="en-US" sz="2000" dirty="0" smtClean="0"/>
              <a:t> (LDH) level less than 50% of plasma and sodium</a:t>
            </a:r>
          </a:p>
          <a:p>
            <a:pPr eaLnBrk="1" hangingPunct="1">
              <a:lnSpc>
                <a:spcPct val="90000"/>
              </a:lnSpc>
              <a:buClr>
                <a:srgbClr val="006699"/>
              </a:buClr>
            </a:pPr>
            <a:r>
              <a:rPr lang="en-US" sz="2000" dirty="0" smtClean="0"/>
              <a:t>potassium and calcium concentration similar to that of the interstitial fluid</a:t>
            </a:r>
            <a:r>
              <a:rPr lang="en-US" sz="2800" dirty="0" smtClean="0"/>
              <a:t> </a:t>
            </a:r>
          </a:p>
          <a:p>
            <a:pPr algn="r" eaLnBrk="1" hangingPunct="1">
              <a:lnSpc>
                <a:spcPct val="90000"/>
              </a:lnSpc>
              <a:buClr>
                <a:srgbClr val="006699"/>
              </a:buClr>
              <a:buFontTx/>
              <a:buNone/>
            </a:pPr>
            <a:r>
              <a:rPr lang="en-US" sz="1400" dirty="0" smtClean="0"/>
              <a:t>(</a:t>
            </a:r>
            <a:endParaRPr lang="en-US" sz="2800" dirty="0" smtClean="0"/>
          </a:p>
        </p:txBody>
      </p:sp>
      <p:pic>
        <p:nvPicPr>
          <p:cNvPr id="44036" name="Picture 4" descr="j039704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 Evaluation of Adenosine </a:t>
            </a:r>
            <a:r>
              <a:rPr lang="en-US" sz="2000" dirty="0" err="1" smtClean="0"/>
              <a:t>Deaminase</a:t>
            </a:r>
            <a:r>
              <a:rPr lang="en-US" sz="2000" dirty="0" smtClean="0"/>
              <a:t> (</a:t>
            </a:r>
            <a:r>
              <a:rPr lang="en-US" sz="2000" dirty="0" err="1" smtClean="0"/>
              <a:t>Ada</a:t>
            </a:r>
            <a:r>
              <a:rPr lang="en-US" sz="2000" dirty="0" smtClean="0"/>
              <a:t>) in </a:t>
            </a:r>
            <a:r>
              <a:rPr lang="en-US" sz="2000" dirty="0" err="1" smtClean="0"/>
              <a:t>Tuberculous</a:t>
            </a:r>
            <a:r>
              <a:rPr lang="en-US" sz="2000" dirty="0" smtClean="0"/>
              <a:t> </a:t>
            </a:r>
            <a:r>
              <a:rPr lang="en-US" sz="2200" dirty="0" smtClean="0"/>
              <a:t>Pleurisy</a:t>
            </a:r>
            <a:r>
              <a:rPr lang="en-US" dirty="0" smtClean="0"/>
              <a:t> </a:t>
            </a:r>
            <a:r>
              <a:rPr lang="en-US" sz="1300" dirty="0" smtClean="0"/>
              <a:t>American Journal of Medicine and Medical Sciences 2012, 2(1): 1-4 </a:t>
            </a: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1" y="1000124"/>
          <a:ext cx="7848599" cy="585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71"/>
                <a:gridCol w="1882871"/>
                <a:gridCol w="1882871"/>
                <a:gridCol w="2199986"/>
              </a:tblGrid>
              <a:tr h="5857876"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S. S.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Haque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Oxford Centre for Evidence-Based Medicine 2011 Levels of Evidence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 3Level 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Evidence</a:t>
                      </a:r>
                      <a:endParaRPr lang="en-IN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The purpose of this study is to find out the role of ADA levels in differentiation of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and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of different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etiolo-gies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ADA levels in non-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exudative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 rarely exceeded the cutoff; set for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disease .</a:t>
                      </a:r>
                    </a:p>
                    <a:p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 pleural fluid ADA levels were significantly higher in </a:t>
                      </a:r>
                      <a:r>
                        <a:rPr kumimoji="0"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kumimoji="0"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pleural effusions.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4800600" cy="868362"/>
          </a:xfrm>
        </p:spPr>
        <p:txBody>
          <a:bodyPr/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pic>
        <p:nvPicPr>
          <p:cNvPr id="46083" name="Pict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066800"/>
            <a:ext cx="3725863" cy="5562600"/>
          </a:xfrm>
        </p:spPr>
      </p:pic>
      <p:sp>
        <p:nvSpPr>
          <p:cNvPr id="46084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143000"/>
            <a:ext cx="41148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needle is inserted into the chest wall to remove the collection of fluid </a:t>
            </a:r>
          </a:p>
          <a:p>
            <a:pPr eaLnBrk="1" hangingPunct="1"/>
            <a:r>
              <a:rPr lang="en-US" sz="2800" dirty="0" smtClean="0"/>
              <a:t>50-100ml of fluid is sent for analysis</a:t>
            </a:r>
          </a:p>
          <a:p>
            <a:pPr eaLnBrk="1" hangingPunct="1"/>
            <a:r>
              <a:rPr lang="en-US" sz="2800" dirty="0" smtClean="0"/>
              <a:t>Determines the type of fluid (</a:t>
            </a:r>
            <a:r>
              <a:rPr lang="en-US" sz="2800" dirty="0" err="1" smtClean="0"/>
              <a:t>transudate</a:t>
            </a:r>
            <a:r>
              <a:rPr lang="en-US" sz="2800" dirty="0" smtClean="0"/>
              <a:t> or </a:t>
            </a:r>
            <a:r>
              <a:rPr lang="en-US" sz="2800" dirty="0" err="1" smtClean="0"/>
              <a:t>exudate</a:t>
            </a:r>
            <a:r>
              <a:rPr lang="en-US" sz="2800" dirty="0" smtClean="0"/>
              <a:t>)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5257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ThoraCOcentesis</a:t>
            </a:r>
            <a:endParaRPr lang="en-US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315200" cy="32004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Not a permanent solution, fluid may </a:t>
            </a:r>
            <a:r>
              <a:rPr lang="en-US" sz="2800" dirty="0" err="1" smtClean="0"/>
              <a:t>reaccumulate</a:t>
            </a:r>
            <a:r>
              <a:rPr lang="en-US" sz="2800" dirty="0" smtClean="0"/>
              <a:t> after a few days</a:t>
            </a:r>
          </a:p>
          <a:p>
            <a:pPr eaLnBrk="1" hangingPunct="1"/>
            <a:r>
              <a:rPr lang="en-US" sz="2800" dirty="0" smtClean="0"/>
              <a:t>Will temporarily relieve symptoms</a:t>
            </a:r>
          </a:p>
          <a:p>
            <a:pPr eaLnBrk="1" hangingPunct="1"/>
            <a:r>
              <a:rPr lang="en-US" sz="2800" dirty="0" smtClean="0"/>
              <a:t>Potential complications include bleeding, infection, and </a:t>
            </a:r>
            <a:r>
              <a:rPr lang="en-US" sz="2800" dirty="0" err="1" smtClean="0"/>
              <a:t>pneumothorax</a:t>
            </a:r>
            <a:endParaRPr lang="en-US" sz="2800" dirty="0" smtClean="0"/>
          </a:p>
        </p:txBody>
      </p:sp>
      <p:pic>
        <p:nvPicPr>
          <p:cNvPr id="238596" name="Picture 4" descr="MCj021524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3361873">
            <a:off x="4139747" y="1087677"/>
            <a:ext cx="1420813" cy="175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Pleural  Catheter (ICD)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03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Malignant </a:t>
            </a:r>
            <a:r>
              <a:rPr lang="en-US" sz="2400" dirty="0" err="1" smtClean="0"/>
              <a:t>Effussions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Small, flexible tube inserted into the chest to drain fluid from around the lungs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Contains a one-way valve that prevents air from entering and fluid from leaking out when capped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(under water seal drainage)</a:t>
            </a:r>
          </a:p>
        </p:txBody>
      </p:sp>
      <p:pic>
        <p:nvPicPr>
          <p:cNvPr id="5120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1" y="1447800"/>
            <a:ext cx="3810000" cy="4267200"/>
          </a:xfrm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4572000" y="1676400"/>
            <a:ext cx="12954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1524000"/>
            <a:ext cx="80756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The lungs are supplied with blood via the pulmonary and bronchial circulations.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Pulmonary circulation</a:t>
            </a:r>
            <a:r>
              <a:rPr lang="en-US" dirty="0" smtClean="0"/>
              <a:t>: supplied from the pulmonary artery and provides for gas exchange function of the lungs.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Bronchial circulation</a:t>
            </a:r>
            <a:r>
              <a:rPr lang="en-US" dirty="0" smtClean="0"/>
              <a:t>: distributes blood to the conducting airways and supporting structures of the lung.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Pleurodesis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goal of chemical pleurodesis is to cause an irritation between the two layers covering the lung.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sclerosant irritates the pleurae which results in inflammation and causes the pleurae to stick together.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procedure can be done at the bedside or in the operating room.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Do not administer with any anti-inflammatory 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4267200" y="1676400"/>
            <a:ext cx="4648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latin typeface="Book Antiqua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000" b="1" dirty="0"/>
              <a:t>The pleural fluid lactate dehydrogenase/adenosine </a:t>
            </a:r>
            <a:r>
              <a:rPr lang="en-US" sz="2000" b="1" dirty="0" err="1"/>
              <a:t>deaminase</a:t>
            </a:r>
            <a:r>
              <a:rPr lang="en-US" sz="2000" b="1" dirty="0"/>
              <a:t> ratio differentiates between </a:t>
            </a:r>
            <a:r>
              <a:rPr lang="en-US" sz="2000" b="1" dirty="0" err="1"/>
              <a:t>tuberculous</a:t>
            </a:r>
            <a:r>
              <a:rPr lang="en-US" sz="2000" b="1" dirty="0"/>
              <a:t> and </a:t>
            </a:r>
            <a:r>
              <a:rPr lang="en-US" sz="2000" b="1" dirty="0" err="1"/>
              <a:t>parapneumonic</a:t>
            </a:r>
            <a:r>
              <a:rPr lang="en-US" sz="2000" b="1" dirty="0"/>
              <a:t> pleural effusions.</a:t>
            </a:r>
            <a:br>
              <a:rPr lang="en-US" sz="2000" b="1" dirty="0"/>
            </a:b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105400">
                <a:tc>
                  <a:txBody>
                    <a:bodyPr/>
                    <a:lstStyle/>
                    <a:p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invalidUrl="https://www.ncbi.nlm.nih.gov/pubmed/?term=Wang J[Author]&amp;cauthor=true&amp;cauthor_uid=29202740"/>
                        </a:rPr>
                        <a:t>Wang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invalidUrl="https://www.ncbi.nlm.nih.gov/pubmed/?term=Liu J[Author]&amp;cauthor=true&amp;cauthor_uid=29202740"/>
                        </a:rPr>
                        <a:t>Liu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Xie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invalidUrl="https://www.ncbi.nlm.nih.gov/pubmed/?term=Xie X[Author]&amp;cauthor=true&amp;cauthor_uid=29202740"/>
                        </a:rPr>
                        <a:t> X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Shen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invalidUrl="https://www.ncbi.nlm.nih.gov/pubmed/?term=Shen P[Author]&amp;cauthor=true&amp;cauthor_uid=29202740"/>
                        </a:rPr>
                        <a:t> P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invalidUrl="https://www.ncbi.nlm.nih.gov/pubmed/?term=He J[Author]&amp;cauthor=true&amp;cauthor_uid=29202740"/>
                        </a:rPr>
                        <a:t>He J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8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invalidUrl="https://www.ncbi.nlm.nih.gov/pubmed/?term=Zeng Y[Author]&amp;cauthor=true&amp;cauthor_uid=29202740"/>
                        </a:rPr>
                        <a:t>Zeng Y</a:t>
                      </a:r>
                      <a:r>
                        <a:rPr lang="en-US" sz="1800" b="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Although pleural fluid lactate dehydrogenase (LDH) and adenosine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deaminase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(ADA) levels are often used to distinguish between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tuberculous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(TPE) and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parapneumonic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pleural effusion (PPE), this can be challenging as the LDH level may vary from normal to severely increased in PPE and a significantly elevated ADA is frequently measured in both conditions. In this study, we evaluated use of the pleural fluid LDH/ADA ratio as a new parameter to discriminate TPE from PPE.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retrospective study was conducted in patients with pathologically-confirmed TPE (n = 72) and PPE (n = 47) to compare </a:t>
                      </a:r>
                      <a:r>
                        <a:rPr lang="en-US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pleuralfluid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LDH and ADA levels and LDH/ADA ratios between the 2 groups. A receiver operating characteristic (ROC) curve was constructed for identifying TPE.</a:t>
                      </a:r>
                    </a:p>
                    <a:p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III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 pleural fluid LDH/ADA ratio, which can be determined from routine biochemical analysis, is highly predictive of TPE at a cut-off level of 16.20. Measurement of this parameter may be helpful for clinicians in distinguishing between TPE and PPE.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F0"/>
                </a:solidFill>
              </a:rPr>
              <a:t>The normal lung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52400" y="1600200"/>
            <a:ext cx="3276600" cy="3962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Intrapulmonary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-the pressure within the alveoli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-as the chest expands on inspiration the intrapulmonary pressure becomes more negative, which causes air to be sucked into the lungs.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1676400"/>
            <a:ext cx="35052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 dirty="0" err="1" smtClean="0">
                <a:solidFill>
                  <a:srgbClr val="FF0000"/>
                </a:solidFill>
              </a:rPr>
              <a:t>Intrapleural</a:t>
            </a:r>
            <a:r>
              <a:rPr lang="en-US" sz="2400" b="1" dirty="0" smtClean="0">
                <a:solidFill>
                  <a:srgbClr val="FF0000"/>
                </a:solidFill>
              </a:rPr>
              <a:t> pressure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-Negative pressure is created in the pleural space as the thoracic cage enlarges and the lungs recoil during normal inspiration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    -negative pressure may be lost if fluid collects in the pleural space, making  the lung unable to expand fully.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1400" b="1" dirty="0" smtClean="0"/>
          </a:p>
        </p:txBody>
      </p:sp>
      <p:pic>
        <p:nvPicPr>
          <p:cNvPr id="15365" name="Picture 6" descr="j019639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1379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153400" cy="8382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Normal lung     pleural effusion</a:t>
            </a:r>
          </a:p>
        </p:txBody>
      </p:sp>
      <p:pic>
        <p:nvPicPr>
          <p:cNvPr id="5125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3698875" cy="4572000"/>
          </a:xfrm>
        </p:spPr>
      </p:pic>
      <p:pic>
        <p:nvPicPr>
          <p:cNvPr id="5122" name="Picture 1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1371600"/>
            <a:ext cx="3816350" cy="4572000"/>
          </a:xfrm>
        </p:spPr>
      </p:pic>
      <p:sp>
        <p:nvSpPr>
          <p:cNvPr id="5124" name="Freeform 9"/>
          <p:cNvSpPr>
            <a:spLocks/>
          </p:cNvSpPr>
          <p:nvPr/>
        </p:nvSpPr>
        <p:spPr bwMode="auto">
          <a:xfrm>
            <a:off x="6477000" y="4648200"/>
            <a:ext cx="1001713" cy="914400"/>
          </a:xfrm>
          <a:custGeom>
            <a:avLst/>
            <a:gdLst>
              <a:gd name="T0" fmla="*/ 558 w 631"/>
              <a:gd name="T1" fmla="*/ 394 h 434"/>
              <a:gd name="T2" fmla="*/ 439 w 631"/>
              <a:gd name="T3" fmla="*/ 92 h 434"/>
              <a:gd name="T4" fmla="*/ 348 w 631"/>
              <a:gd name="T5" fmla="*/ 37 h 434"/>
              <a:gd name="T6" fmla="*/ 101 w 631"/>
              <a:gd name="T7" fmla="*/ 28 h 434"/>
              <a:gd name="T8" fmla="*/ 19 w 631"/>
              <a:gd name="T9" fmla="*/ 0 h 434"/>
              <a:gd name="T10" fmla="*/ 19 w 631"/>
              <a:gd name="T11" fmla="*/ 74 h 434"/>
              <a:gd name="T12" fmla="*/ 0 w 631"/>
              <a:gd name="T13" fmla="*/ 128 h 434"/>
              <a:gd name="T14" fmla="*/ 55 w 631"/>
              <a:gd name="T15" fmla="*/ 202 h 434"/>
              <a:gd name="T16" fmla="*/ 46 w 631"/>
              <a:gd name="T17" fmla="*/ 266 h 434"/>
              <a:gd name="T18" fmla="*/ 74 w 631"/>
              <a:gd name="T19" fmla="*/ 275 h 434"/>
              <a:gd name="T20" fmla="*/ 165 w 631"/>
              <a:gd name="T21" fmla="*/ 284 h 434"/>
              <a:gd name="T22" fmla="*/ 366 w 631"/>
              <a:gd name="T23" fmla="*/ 348 h 434"/>
              <a:gd name="T24" fmla="*/ 421 w 631"/>
              <a:gd name="T25" fmla="*/ 366 h 434"/>
              <a:gd name="T26" fmla="*/ 448 w 631"/>
              <a:gd name="T27" fmla="*/ 375 h 434"/>
              <a:gd name="T28" fmla="*/ 467 w 631"/>
              <a:gd name="T29" fmla="*/ 394 h 434"/>
              <a:gd name="T30" fmla="*/ 485 w 631"/>
              <a:gd name="T31" fmla="*/ 421 h 434"/>
              <a:gd name="T32" fmla="*/ 558 w 631"/>
              <a:gd name="T33" fmla="*/ 394 h 4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1"/>
              <a:gd name="T52" fmla="*/ 0 h 434"/>
              <a:gd name="T53" fmla="*/ 631 w 631"/>
              <a:gd name="T54" fmla="*/ 434 h 4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1" h="434">
                <a:moveTo>
                  <a:pt x="558" y="394"/>
                </a:moveTo>
                <a:cubicBezTo>
                  <a:pt x="549" y="96"/>
                  <a:pt x="631" y="113"/>
                  <a:pt x="439" y="92"/>
                </a:cubicBezTo>
                <a:cubicBezTo>
                  <a:pt x="404" y="80"/>
                  <a:pt x="385" y="39"/>
                  <a:pt x="348" y="37"/>
                </a:cubicBezTo>
                <a:cubicBezTo>
                  <a:pt x="266" y="32"/>
                  <a:pt x="183" y="31"/>
                  <a:pt x="101" y="28"/>
                </a:cubicBezTo>
                <a:cubicBezTo>
                  <a:pt x="37" y="7"/>
                  <a:pt x="64" y="17"/>
                  <a:pt x="19" y="0"/>
                </a:cubicBezTo>
                <a:cubicBezTo>
                  <a:pt x="31" y="38"/>
                  <a:pt x="32" y="26"/>
                  <a:pt x="19" y="74"/>
                </a:cubicBezTo>
                <a:cubicBezTo>
                  <a:pt x="14" y="92"/>
                  <a:pt x="0" y="128"/>
                  <a:pt x="0" y="128"/>
                </a:cubicBezTo>
                <a:cubicBezTo>
                  <a:pt x="22" y="150"/>
                  <a:pt x="55" y="202"/>
                  <a:pt x="55" y="202"/>
                </a:cubicBezTo>
                <a:cubicBezTo>
                  <a:pt x="52" y="223"/>
                  <a:pt x="41" y="245"/>
                  <a:pt x="46" y="266"/>
                </a:cubicBezTo>
                <a:cubicBezTo>
                  <a:pt x="48" y="275"/>
                  <a:pt x="64" y="274"/>
                  <a:pt x="74" y="275"/>
                </a:cubicBezTo>
                <a:cubicBezTo>
                  <a:pt x="104" y="280"/>
                  <a:pt x="135" y="281"/>
                  <a:pt x="165" y="284"/>
                </a:cubicBezTo>
                <a:cubicBezTo>
                  <a:pt x="233" y="301"/>
                  <a:pt x="299" y="326"/>
                  <a:pt x="366" y="348"/>
                </a:cubicBezTo>
                <a:cubicBezTo>
                  <a:pt x="421" y="366"/>
                  <a:pt x="367" y="348"/>
                  <a:pt x="421" y="366"/>
                </a:cubicBezTo>
                <a:cubicBezTo>
                  <a:pt x="430" y="369"/>
                  <a:pt x="448" y="375"/>
                  <a:pt x="448" y="375"/>
                </a:cubicBezTo>
                <a:cubicBezTo>
                  <a:pt x="454" y="381"/>
                  <a:pt x="461" y="387"/>
                  <a:pt x="467" y="394"/>
                </a:cubicBezTo>
                <a:cubicBezTo>
                  <a:pt x="474" y="402"/>
                  <a:pt x="474" y="419"/>
                  <a:pt x="485" y="421"/>
                </a:cubicBezTo>
                <a:cubicBezTo>
                  <a:pt x="544" y="434"/>
                  <a:pt x="543" y="424"/>
                  <a:pt x="558" y="394"/>
                </a:cubicBezTo>
                <a:close/>
              </a:path>
            </a:pathLst>
          </a:custGeom>
          <a:solidFill>
            <a:srgbClr val="FFFF00"/>
          </a:solidFill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2819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Pleural Space</a:t>
            </a:r>
          </a:p>
          <a:p>
            <a:pPr eaLnBrk="1" hangingPunct="1">
              <a:buFontTx/>
              <a:buNone/>
            </a:pPr>
            <a:endParaRPr lang="en-US" sz="1800" b="1" smtClean="0"/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1447800"/>
            <a:ext cx="3001963" cy="4267200"/>
          </a:xfrm>
        </p:spPr>
      </p:pic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2743200" y="1905000"/>
            <a:ext cx="3200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37338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391400" y="23622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8200" name="Line 10"/>
          <p:cNvSpPr>
            <a:spLocks noChangeShapeType="1"/>
          </p:cNvSpPr>
          <p:nvPr/>
        </p:nvSpPr>
        <p:spPr bwMode="auto">
          <a:xfrm flipH="1">
            <a:off x="6705600" y="2667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7162800" y="2667000"/>
            <a:ext cx="228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5181600" y="4191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304800" y="2286000"/>
            <a:ext cx="33528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thin, transparent, serous membrane which lines the thoracic cavity</a:t>
            </a:r>
          </a:p>
          <a:p>
            <a:pPr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n-US" sz="2400"/>
              <a:t> a potential space between the parietal pleura and visceral pleura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Visceral Pleura</a:t>
            </a:r>
          </a:p>
          <a:p>
            <a:pPr eaLnBrk="1" hangingPunct="1"/>
            <a:r>
              <a:rPr lang="en-US" sz="2800" smtClean="0"/>
              <a:t>Lines the entire surface of the lung</a:t>
            </a:r>
          </a:p>
          <a:p>
            <a:pPr eaLnBrk="1" hangingPunct="1"/>
            <a:r>
              <a:rPr lang="en-US" sz="2800" smtClean="0"/>
              <a:t>Contains NO sensory nerve endings that detect pain</a:t>
            </a:r>
          </a:p>
        </p:txBody>
      </p:sp>
      <p:pic>
        <p:nvPicPr>
          <p:cNvPr id="1024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524000"/>
            <a:ext cx="3373438" cy="4419600"/>
          </a:xfrm>
        </p:spPr>
      </p:pic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200400" y="1905000"/>
            <a:ext cx="2667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953000" y="5715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105400" y="4343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7467600" y="25146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 flipH="1">
            <a:off x="6781800" y="2743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13"/>
          <p:cNvSpPr>
            <a:spLocks noChangeShapeType="1"/>
          </p:cNvSpPr>
          <p:nvPr/>
        </p:nvSpPr>
        <p:spPr bwMode="auto">
          <a:xfrm flipH="1">
            <a:off x="7239000" y="2743200"/>
            <a:ext cx="152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Layers of the lung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Parietal Pleura</a:t>
            </a:r>
          </a:p>
          <a:p>
            <a:pPr eaLnBrk="1" hangingPunct="1"/>
            <a:r>
              <a:rPr lang="en-US" sz="2800" smtClean="0"/>
              <a:t>Lines the thoracic cavity, including the thoracic cage, mediastinum, and diaphragm</a:t>
            </a:r>
          </a:p>
          <a:p>
            <a:pPr eaLnBrk="1" hangingPunct="1"/>
            <a:r>
              <a:rPr lang="en-US" sz="2800" smtClean="0"/>
              <a:t>Contains sensory nerve endings that can detect pain</a:t>
            </a:r>
          </a:p>
        </p:txBody>
      </p:sp>
      <p:pic>
        <p:nvPicPr>
          <p:cNvPr id="922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76400"/>
            <a:ext cx="3276600" cy="4495800"/>
          </a:xfrm>
        </p:spPr>
      </p:pic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3581400" y="1905000"/>
            <a:ext cx="2514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105400" y="5791200"/>
            <a:ext cx="3810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Picture used with permission Allibone, 2006</a:t>
            </a:r>
          </a:p>
          <a:p>
            <a:pPr>
              <a:spcBef>
                <a:spcPct val="50000"/>
              </a:spcBef>
            </a:pPr>
            <a:endParaRPr lang="en-US" sz="140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33400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Lung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7620000" y="2514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Rib Cage</a:t>
            </a:r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 flipH="1">
            <a:off x="6934200" y="2819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 flipH="1">
            <a:off x="7391400" y="2819400"/>
            <a:ext cx="2286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181600" cy="1036638"/>
          </a:xfrm>
        </p:spPr>
        <p:txBody>
          <a:bodyPr/>
          <a:lstStyle/>
          <a:p>
            <a:pPr eaLnBrk="1" hangingPunct="1"/>
            <a:r>
              <a:rPr lang="en-US" dirty="0" err="1" smtClean="0"/>
              <a:t>PleuraL</a:t>
            </a:r>
            <a:r>
              <a:rPr lang="en-US" dirty="0" smtClean="0"/>
              <a:t>    FLUID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6248400" cy="46783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-S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erous fluid that allows for the parietal pleura (outer lining) and visceral pleura (inner lining) to glide over each other without separation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-Contains about 5-15ml of fluid at one time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Pleural fluid is produced by the parietal pleura and absorbed by the visceral pleura as a continuous process.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</a:t>
            </a:r>
            <a:endParaRPr lang="en-US" sz="1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-The visceral pleura absorbs fluid, which then drains into the lymphatic system and returns to the blood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-Protein in the circulation and balanced pressures keep excessive amounts of fluid from seeping out of the blood vessels into the pleural space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pic>
        <p:nvPicPr>
          <p:cNvPr id="7172" name="Picture 4" descr="MPj039052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00800" y="685800"/>
            <a:ext cx="1676400" cy="495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960</Words>
  <Application>Microsoft Office PowerPoint</Application>
  <PresentationFormat>On-screen Show (4:3)</PresentationFormat>
  <Paragraphs>242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Tahoma</vt:lpstr>
      <vt:lpstr>Trebuchet MS</vt:lpstr>
      <vt:lpstr>Wingdings</vt:lpstr>
      <vt:lpstr>Wingdings 2</vt:lpstr>
      <vt:lpstr>Opulent</vt:lpstr>
      <vt:lpstr>Pleural Effusions </vt:lpstr>
      <vt:lpstr>Physiology of the normal lung</vt:lpstr>
      <vt:lpstr>The normal lung</vt:lpstr>
      <vt:lpstr>The normal lung</vt:lpstr>
      <vt:lpstr>Normal lung     pleural effusion</vt:lpstr>
      <vt:lpstr>Layers of the lung</vt:lpstr>
      <vt:lpstr>Layers of the lung</vt:lpstr>
      <vt:lpstr>Layers of the lung</vt:lpstr>
      <vt:lpstr>PleuraL    FLUID</vt:lpstr>
      <vt:lpstr>Review question:</vt:lpstr>
      <vt:lpstr> Pleural effusions result from disruption of thE balance. </vt:lpstr>
      <vt:lpstr>        CLASSIFICATION</vt:lpstr>
      <vt:lpstr>Transudate</vt:lpstr>
      <vt:lpstr>Exudate</vt:lpstr>
      <vt:lpstr>causes of TRaNSUDATE Effusion</vt:lpstr>
      <vt:lpstr> Causes of exudative effussion</vt:lpstr>
      <vt:lpstr>Pleural fluid types</vt:lpstr>
      <vt:lpstr>EFFECTS OF EFFUSSION ON LUNG </vt:lpstr>
      <vt:lpstr>Signs and symptoms</vt:lpstr>
      <vt:lpstr>              DIAGNOSIS</vt:lpstr>
      <vt:lpstr>Diagnosis  {imaging}</vt:lpstr>
      <vt:lpstr>Workup:  Imaging </vt:lpstr>
      <vt:lpstr>PowerPoint Presentation</vt:lpstr>
      <vt:lpstr>        TREATMENT</vt:lpstr>
      <vt:lpstr>       Diagnosis</vt:lpstr>
      <vt:lpstr>  Evaluation of Adenosine Deaminase (Ada) in Tuberculous Pleurisy American Journal of Medicine and Medical Sciences 2012, 2(1): 1-4 </vt:lpstr>
      <vt:lpstr>ThoracOCentesis</vt:lpstr>
      <vt:lpstr>ThoraCOcentesis</vt:lpstr>
      <vt:lpstr>Pleural  Catheter (ICD)</vt:lpstr>
      <vt:lpstr>Chemical Pleurodesis</vt:lpstr>
      <vt:lpstr>PowerPoint Presentation</vt:lpstr>
      <vt:lpstr>The pleural fluid lactate dehydrogenase/adenosine deaminase ratio differentiates between tuberculous and parapneumonic pleural effusions. </vt:lpstr>
    </vt:vector>
  </TitlesOfParts>
  <Company>dhiraj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Effusions </dc:title>
  <dc:creator>tbchestopd</dc:creator>
  <cp:lastModifiedBy>star</cp:lastModifiedBy>
  <cp:revision>32</cp:revision>
  <dcterms:created xsi:type="dcterms:W3CDTF">2012-03-20T06:27:44Z</dcterms:created>
  <dcterms:modified xsi:type="dcterms:W3CDTF">2020-08-13T10:32:08Z</dcterms:modified>
</cp:coreProperties>
</file>