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3" r:id="rId4"/>
    <p:sldMasterId id="2147483715" r:id="rId5"/>
    <p:sldMasterId id="2147483728" r:id="rId6"/>
  </p:sldMasterIdLst>
  <p:notesMasterIdLst>
    <p:notesMasterId r:id="rId65"/>
  </p:notesMasterIdLst>
  <p:handoutMasterIdLst>
    <p:handoutMasterId r:id="rId66"/>
  </p:handoutMasterIdLst>
  <p:sldIdLst>
    <p:sldId id="297" r:id="rId7"/>
    <p:sldId id="298" r:id="rId8"/>
    <p:sldId id="301" r:id="rId9"/>
    <p:sldId id="302" r:id="rId10"/>
    <p:sldId id="343" r:id="rId11"/>
    <p:sldId id="299" r:id="rId12"/>
    <p:sldId id="344" r:id="rId13"/>
    <p:sldId id="340" r:id="rId14"/>
    <p:sldId id="261" r:id="rId15"/>
    <p:sldId id="309" r:id="rId16"/>
    <p:sldId id="342" r:id="rId17"/>
    <p:sldId id="341" r:id="rId18"/>
    <p:sldId id="308" r:id="rId19"/>
    <p:sldId id="264" r:id="rId20"/>
    <p:sldId id="266" r:id="rId21"/>
    <p:sldId id="270" r:id="rId22"/>
    <p:sldId id="275" r:id="rId23"/>
    <p:sldId id="271" r:id="rId24"/>
    <p:sldId id="272" r:id="rId25"/>
    <p:sldId id="273" r:id="rId26"/>
    <p:sldId id="274" r:id="rId27"/>
    <p:sldId id="277" r:id="rId28"/>
    <p:sldId id="278" r:id="rId29"/>
    <p:sldId id="282" r:id="rId30"/>
    <p:sldId id="281" r:id="rId31"/>
    <p:sldId id="311" r:id="rId32"/>
    <p:sldId id="312" r:id="rId33"/>
    <p:sldId id="313" r:id="rId34"/>
    <p:sldId id="314" r:id="rId35"/>
    <p:sldId id="318" r:id="rId36"/>
    <p:sldId id="319" r:id="rId37"/>
    <p:sldId id="320" r:id="rId38"/>
    <p:sldId id="321" r:id="rId39"/>
    <p:sldId id="322" r:id="rId40"/>
    <p:sldId id="315" r:id="rId41"/>
    <p:sldId id="316" r:id="rId42"/>
    <p:sldId id="317" r:id="rId43"/>
    <p:sldId id="310" r:id="rId44"/>
    <p:sldId id="323" r:id="rId45"/>
    <p:sldId id="324" r:id="rId46"/>
    <p:sldId id="325" r:id="rId47"/>
    <p:sldId id="326" r:id="rId48"/>
    <p:sldId id="327" r:id="rId49"/>
    <p:sldId id="328" r:id="rId50"/>
    <p:sldId id="329" r:id="rId51"/>
    <p:sldId id="330" r:id="rId52"/>
    <p:sldId id="331" r:id="rId53"/>
    <p:sldId id="296" r:id="rId54"/>
    <p:sldId id="332" r:id="rId55"/>
    <p:sldId id="294" r:id="rId56"/>
    <p:sldId id="292" r:id="rId57"/>
    <p:sldId id="293" r:id="rId58"/>
    <p:sldId id="333" r:id="rId59"/>
    <p:sldId id="334" r:id="rId60"/>
    <p:sldId id="335" r:id="rId61"/>
    <p:sldId id="336" r:id="rId62"/>
    <p:sldId id="337" r:id="rId63"/>
    <p:sldId id="33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6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984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2D49C-6A79-4735-86A6-448028434231}" type="datetimeFigureOut">
              <a:rPr lang="en-US" smtClean="0"/>
              <a:pPr/>
              <a:t>10/8/2017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DDB40-5324-45AB-A2D5-26D823DE5074}" type="slidenum">
              <a:rPr lang="en-US" smtClean="0"/>
              <a:pPr/>
              <a:t>‹#›</a:t>
            </a:fld>
            <a:endParaRPr lang="en-US"/>
          </a:p>
        </p:txBody>
      </p:sp>
    </p:spTree>
    <p:extLst>
      <p:ext uri="{BB962C8B-B14F-4D97-AF65-F5344CB8AC3E}">
        <p14:creationId xmlns:p14="http://schemas.microsoft.com/office/powerpoint/2010/main" val="329020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51DC7-C4DB-40E7-92D8-3E1AEABA8A10}" type="slidenum">
              <a:rPr lang="en-US"/>
              <a:pPr/>
              <a:t>14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51DC7-C4DB-40E7-92D8-3E1AEABA8A10}" type="slidenum">
              <a:rPr lang="en-US">
                <a:solidFill>
                  <a:prstClr val="black"/>
                </a:solidFill>
              </a:rPr>
              <a:pPr/>
              <a:t>27</a:t>
            </a:fld>
            <a:endParaRPr lang="en-US">
              <a:solidFill>
                <a:prstClr val="black"/>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Trk A: </a:t>
            </a:r>
            <a:r>
              <a:rPr lang="en-US" dirty="0" err="1" smtClean="0"/>
              <a:t>Tropo</a:t>
            </a:r>
            <a:r>
              <a:rPr lang="en-US" dirty="0" smtClean="0"/>
              <a:t>-myosin Receptor Kinase A</a:t>
            </a:r>
            <a:endParaRPr lang="en-IN" dirty="0"/>
          </a:p>
        </p:txBody>
      </p:sp>
      <p:sp>
        <p:nvSpPr>
          <p:cNvPr id="4" name="Slide Number Placeholder 3"/>
          <p:cNvSpPr>
            <a:spLocks noGrp="1"/>
          </p:cNvSpPr>
          <p:nvPr>
            <p:ph type="sldNum" sz="quarter" idx="10"/>
          </p:nvPr>
        </p:nvSpPr>
        <p:spPr/>
        <p:txBody>
          <a:bodyPr/>
          <a:lstStyle/>
          <a:p>
            <a:fld id="{F72DDB40-5324-45AB-A2D5-26D823DE5074}" type="slidenum">
              <a:rPr lang="en-US" smtClean="0"/>
              <a:pPr/>
              <a:t>38</a:t>
            </a:fld>
            <a:endParaRPr lang="en-US"/>
          </a:p>
        </p:txBody>
      </p:sp>
    </p:spTree>
    <p:extLst>
      <p:ext uri="{BB962C8B-B14F-4D97-AF65-F5344CB8AC3E}">
        <p14:creationId xmlns:p14="http://schemas.microsoft.com/office/powerpoint/2010/main" val="370460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A784C0-B7DA-4CD0-A5D0-56ADB300E21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0090A7-59F7-4660-B7D9-FF2BE282E3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91E6E3-420A-4EC3-AFF1-9BD8B42107B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06C1173-BF7E-4E67-8D9B-379A5622797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2E71B5-CABC-4827-8C75-173312CF061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8BF10-DEC0-4560-BDF7-926ACEF8569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DABE21-A961-4556-B683-1222D360303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9A72BC-C440-43CF-A333-DC1FFEF984C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513B09-4857-4AA5-927A-55656B5D7F4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69AC7D-3FEC-4C34-8A75-082BD63EBE0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9621C6-0AC3-42AF-835A-9BA54E9260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4ABD73-5147-42CC-BAB0-8D5D764EAF1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749186-F052-476B-80F4-3E5DDF29A0B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2280A6-A6A6-4907-AA23-82BBF624BDA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C52C81-B480-4908-B52E-B07AE5B3B1C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D8F99-2856-4549-8D1F-A76EFEC7DEC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A6A0D-A496-4A42-B201-7BCEB8637F9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4DC2919-E8DD-4172-A315-777B7C6B1C0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1379F4F-1D24-460A-A886-D9CA54CDC59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546B4DC-83AF-4BB4-AABD-276A27794AFC}" type="datetimeFigureOut">
              <a:rPr lang="en-US" smtClean="0"/>
              <a:pPr/>
              <a:t>10/8/2017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BA7C459-8B27-4206-8FD2-C24A8E3DEA75}"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546B4DC-83AF-4BB4-AABD-276A27794AFC}"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C459-8B27-4206-8FD2-C24A8E3DEA7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46B4DC-83AF-4BB4-AABD-276A27794AFC}" type="datetimeFigureOut">
              <a:rPr lang="en-US" smtClean="0"/>
              <a:pPr/>
              <a:t>10/8/2017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BA7C459-8B27-4206-8FD2-C24A8E3DEA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476F74-FFD2-4593-BD68-913DCBE7C8A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546B4DC-83AF-4BB4-AABD-276A27794AFC}"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7C459-8B27-4206-8FD2-C24A8E3DEA7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546B4DC-83AF-4BB4-AABD-276A27794AFC}"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7C459-8B27-4206-8FD2-C24A8E3DEA7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46B4DC-83AF-4BB4-AABD-276A27794AFC}"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7C459-8B27-4206-8FD2-C24A8E3DEA7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6B4DC-83AF-4BB4-AABD-276A27794AFC}"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7C459-8B27-4206-8FD2-C24A8E3DEA7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46B4DC-83AF-4BB4-AABD-276A27794AFC}"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7C459-8B27-4206-8FD2-C24A8E3DEA7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46B4DC-83AF-4BB4-AABD-276A27794AFC}" type="datetimeFigureOut">
              <a:rPr lang="en-US" smtClean="0"/>
              <a:pPr/>
              <a:t>10/8/2017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BA7C459-8B27-4206-8FD2-C24A8E3DEA7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6B4DC-83AF-4BB4-AABD-276A27794AFC}"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C459-8B27-4206-8FD2-C24A8E3DEA75}"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6B4DC-83AF-4BB4-AABD-276A27794AFC}"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7C459-8B27-4206-8FD2-C24A8E3DEA75}"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ltLang="zh-CN">
              <a:solidFill>
                <a:srgbClr val="696464"/>
              </a:solidFill>
            </a:endParaRPr>
          </a:p>
        </p:txBody>
      </p:sp>
      <p:sp>
        <p:nvSpPr>
          <p:cNvPr id="17" name="Footer Placeholder 16"/>
          <p:cNvSpPr>
            <a:spLocks noGrp="1"/>
          </p:cNvSpPr>
          <p:nvPr>
            <p:ph type="ftr" sz="quarter" idx="11"/>
          </p:nvPr>
        </p:nvSpPr>
        <p:spPr/>
        <p:txBody>
          <a:bodyPr/>
          <a:lstStyle/>
          <a:p>
            <a:endParaRPr lang="en-US" altLang="zh-CN">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1D5C5DC-3424-42C5-BE92-D627962F9BFA}" type="slidenum">
              <a:rPr lang="zh-CN" altLang="en-US" smtClean="0"/>
              <a:pPr/>
              <a:t>‹#›</a:t>
            </a:fld>
            <a:endParaRPr lang="en-US" altLang="zh-C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491859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ltLang="zh-CN">
              <a:solidFill>
                <a:srgbClr val="696464"/>
              </a:solidFill>
            </a:endParaRPr>
          </a:p>
        </p:txBody>
      </p:sp>
      <p:sp>
        <p:nvSpPr>
          <p:cNvPr id="5" name="Footer Placeholder 4"/>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380127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7D6632-AD1D-49B1-A86B-B745953DA908}"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10522049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zh-CN">
              <a:solidFill>
                <a:srgbClr val="696464"/>
              </a:solidFill>
            </a:endParaRPr>
          </a:p>
        </p:txBody>
      </p:sp>
      <p:sp>
        <p:nvSpPr>
          <p:cNvPr id="6" name="Footer Placeholder 5"/>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3543037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ltLang="zh-CN">
              <a:solidFill>
                <a:srgbClr val="696464"/>
              </a:solidFill>
            </a:endParaRPr>
          </a:p>
        </p:txBody>
      </p:sp>
      <p:sp>
        <p:nvSpPr>
          <p:cNvPr id="8" name="Footer Placeholder 7"/>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9" name="Slide Number Placeholder 8"/>
          <p:cNvSpPr>
            <a:spLocks noGrp="1"/>
          </p:cNvSpPr>
          <p:nvPr>
            <p:ph type="sldNum" sz="quarter" idx="12"/>
          </p:nvPr>
        </p:nvSpPr>
        <p:spPr/>
        <p:txBody>
          <a:bodyPr/>
          <a:lstStyle/>
          <a:p>
            <a:fld id="{6F42FDE4-A7DD-41A7-A0A6-9B649FB4333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945528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zh-CN">
              <a:solidFill>
                <a:srgbClr val="696464"/>
              </a:solidFill>
            </a:endParaRPr>
          </a:p>
        </p:txBody>
      </p:sp>
      <p:sp>
        <p:nvSpPr>
          <p:cNvPr id="4" name="Footer Placeholder 3"/>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5" name="Slide Number Placeholder 4"/>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420121613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696464"/>
              </a:solidFill>
            </a:endParaRPr>
          </a:p>
        </p:txBody>
      </p:sp>
      <p:sp>
        <p:nvSpPr>
          <p:cNvPr id="3" name="Footer Placeholder 2"/>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413753859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696464"/>
              </a:solidFill>
            </a:endParaRPr>
          </a:p>
        </p:txBody>
      </p:sp>
      <p:sp>
        <p:nvSpPr>
          <p:cNvPr id="6" name="Footer Placeholder 5"/>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3434641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92462183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solidFill>
                <a:srgbClr val="696464"/>
              </a:solidFill>
            </a:endParaRPr>
          </a:p>
        </p:txBody>
      </p:sp>
      <p:sp>
        <p:nvSpPr>
          <p:cNvPr id="5" name="Footer Placeholder 4"/>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166952383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solidFill>
                <a:srgbClr val="696464"/>
              </a:solidFill>
            </a:endParaRPr>
          </a:p>
        </p:txBody>
      </p:sp>
      <p:sp>
        <p:nvSpPr>
          <p:cNvPr id="5" name="Footer Placeholder 4"/>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321877515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222625" y="304800"/>
            <a:ext cx="11909425" cy="4724400"/>
            <a:chOff x="-2030" y="192"/>
            <a:chExt cx="7502" cy="2976"/>
          </a:xfrm>
        </p:grpSpPr>
        <p:sp>
          <p:nvSpPr>
            <p:cNvPr id="2355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a:solidFill>
                  <a:srgbClr val="000000"/>
                </a:solidFill>
              </a:endParaRPr>
            </a:p>
          </p:txBody>
        </p:sp>
        <p:sp>
          <p:nvSpPr>
            <p:cNvPr id="2355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endParaRPr lang="zh-CN" altLang="en-US" sz="2400">
                <a:solidFill>
                  <a:srgbClr val="000000"/>
                </a:solidFill>
                <a:latin typeface="Times New Roman" pitchFamily="18" charset="0"/>
                <a:ea typeface="SimSun" pitchFamily="2" charset="-122"/>
              </a:endParaRPr>
            </a:p>
          </p:txBody>
        </p:sp>
        <p:sp>
          <p:nvSpPr>
            <p:cNvPr id="2355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endParaRPr lang="zh-CN" altLang="en-US">
                <a:solidFill>
                  <a:srgbClr val="000000"/>
                </a:solidFill>
                <a:ea typeface="SimSun" pitchFamily="2" charset="-122"/>
              </a:endParaRPr>
            </a:p>
          </p:txBody>
        </p:sp>
      </p:grpSp>
      <p:sp>
        <p:nvSpPr>
          <p:cNvPr id="23558" name="Rectangle 6"/>
          <p:cNvSpPr>
            <a:spLocks noGrp="1" noChangeArrowheads="1"/>
          </p:cNvSpPr>
          <p:nvPr>
            <p:ph type="ctrTitle"/>
          </p:nvPr>
        </p:nvSpPr>
        <p:spPr>
          <a:xfrm>
            <a:off x="1443038" y="985838"/>
            <a:ext cx="7239000" cy="1444625"/>
          </a:xfrm>
        </p:spPr>
        <p:txBody>
          <a:bodyPr/>
          <a:lstStyle>
            <a:lvl1pPr>
              <a:defRPr sz="4400"/>
            </a:lvl1pPr>
          </a:lstStyle>
          <a:p>
            <a:r>
              <a:rPr lang="en-US" altLang="zh-CN"/>
              <a:t>Click to edit Master title style</a:t>
            </a:r>
          </a:p>
        </p:txBody>
      </p:sp>
      <p:sp>
        <p:nvSpPr>
          <p:cNvPr id="2355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ltLang="zh-CN"/>
              <a:t>Click to edit Master subtitle style</a:t>
            </a:r>
          </a:p>
        </p:txBody>
      </p:sp>
      <p:sp>
        <p:nvSpPr>
          <p:cNvPr id="23560" name="Rectangle 8"/>
          <p:cNvSpPr>
            <a:spLocks noGrp="1" noChangeArrowheads="1"/>
          </p:cNvSpPr>
          <p:nvPr>
            <p:ph type="dt" sz="half" idx="2"/>
          </p:nvPr>
        </p:nvSpPr>
        <p:spPr/>
        <p:txBody>
          <a:bodyPr/>
          <a:lstStyle>
            <a:lvl1pPr>
              <a:defRPr/>
            </a:lvl1pPr>
          </a:lstStyle>
          <a:p>
            <a:endParaRPr lang="en-US" altLang="zh-CN">
              <a:solidFill>
                <a:srgbClr val="000000"/>
              </a:solidFill>
            </a:endParaRPr>
          </a:p>
        </p:txBody>
      </p:sp>
      <p:sp>
        <p:nvSpPr>
          <p:cNvPr id="23561" name="Rectangle 9"/>
          <p:cNvSpPr>
            <a:spLocks noGrp="1" noChangeArrowheads="1"/>
          </p:cNvSpPr>
          <p:nvPr>
            <p:ph type="ftr" sz="quarter" idx="3"/>
          </p:nvPr>
        </p:nvSpPr>
        <p:spPr>
          <a:xfrm>
            <a:off x="3124200" y="6248400"/>
            <a:ext cx="2895600" cy="457200"/>
          </a:xfrm>
        </p:spPr>
        <p:txBody>
          <a:bodyPr/>
          <a:lstStyle>
            <a:lvl1pPr algn="ctr">
              <a:defRPr sz="1200" b="0">
                <a:solidFill>
                  <a:schemeClr val="tx1"/>
                </a:solidFill>
                <a:latin typeface="Verdana" pitchFamily="34" charset="0"/>
              </a:defRPr>
            </a:lvl1pPr>
          </a:lstStyle>
          <a:p>
            <a:endParaRPr lang="en-US" altLang="zh-CN">
              <a:solidFill>
                <a:srgbClr val="000000"/>
              </a:solidFill>
            </a:endParaRPr>
          </a:p>
        </p:txBody>
      </p:sp>
      <p:sp>
        <p:nvSpPr>
          <p:cNvPr id="23562" name="Rectangle 10"/>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ea typeface="SimSun" pitchFamily="2" charset="-122"/>
              </a:defRPr>
            </a:lvl1pPr>
          </a:lstStyle>
          <a:p>
            <a:fld id="{F1D5C5DC-3424-42C5-BE92-D627962F9BFA}"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075264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EFE656-8560-4A7F-82AE-082D81422E4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344200840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223399085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524000"/>
            <a:ext cx="3579812" cy="4418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524000"/>
            <a:ext cx="3581400" cy="4418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10060139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9242949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414322102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33063876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145704619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42788552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181947037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12900975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929DD0-43D5-473A-A31C-355C0D03E8A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06C1173-BF7E-4E67-8D9B-379A562279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336355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ltLang="zh-CN">
              <a:solidFill>
                <a:srgbClr val="696464"/>
              </a:solidFill>
            </a:endParaRPr>
          </a:p>
        </p:txBody>
      </p:sp>
      <p:sp>
        <p:nvSpPr>
          <p:cNvPr id="17" name="Footer Placeholder 16"/>
          <p:cNvSpPr>
            <a:spLocks noGrp="1"/>
          </p:cNvSpPr>
          <p:nvPr>
            <p:ph type="ftr" sz="quarter" idx="11"/>
          </p:nvPr>
        </p:nvSpPr>
        <p:spPr/>
        <p:txBody>
          <a:bodyPr/>
          <a:lstStyle/>
          <a:p>
            <a:endParaRPr lang="en-US" altLang="zh-CN">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1D5C5DC-3424-42C5-BE92-D627962F9BFA}" type="slidenum">
              <a:rPr lang="zh-CN" altLang="en-US" smtClean="0"/>
              <a:pPr/>
              <a:t>‹#›</a:t>
            </a:fld>
            <a:endParaRPr lang="en-US" altLang="zh-C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72341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ltLang="zh-CN">
              <a:solidFill>
                <a:srgbClr val="696464"/>
              </a:solidFill>
            </a:endParaRPr>
          </a:p>
        </p:txBody>
      </p:sp>
      <p:sp>
        <p:nvSpPr>
          <p:cNvPr id="5" name="Footer Placeholder 4"/>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4965140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24860634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zh-CN">
              <a:solidFill>
                <a:srgbClr val="696464"/>
              </a:solidFill>
            </a:endParaRPr>
          </a:p>
        </p:txBody>
      </p:sp>
      <p:sp>
        <p:nvSpPr>
          <p:cNvPr id="6" name="Footer Placeholder 5"/>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4264414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ltLang="zh-CN">
              <a:solidFill>
                <a:srgbClr val="696464"/>
              </a:solidFill>
            </a:endParaRPr>
          </a:p>
        </p:txBody>
      </p:sp>
      <p:sp>
        <p:nvSpPr>
          <p:cNvPr id="8" name="Footer Placeholder 7"/>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9" name="Slide Number Placeholder 8"/>
          <p:cNvSpPr>
            <a:spLocks noGrp="1"/>
          </p:cNvSpPr>
          <p:nvPr>
            <p:ph type="sldNum" sz="quarter" idx="12"/>
          </p:nvPr>
        </p:nvSpPr>
        <p:spPr/>
        <p:txBody>
          <a:bodyPr/>
          <a:lstStyle/>
          <a:p>
            <a:fld id="{6F42FDE4-A7DD-41A7-A0A6-9B649FB4333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1349106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zh-CN">
              <a:solidFill>
                <a:srgbClr val="696464"/>
              </a:solidFill>
            </a:endParaRPr>
          </a:p>
        </p:txBody>
      </p:sp>
      <p:sp>
        <p:nvSpPr>
          <p:cNvPr id="4" name="Footer Placeholder 3"/>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5" name="Slide Number Placeholder 4"/>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187997816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696464"/>
              </a:solidFill>
            </a:endParaRPr>
          </a:p>
        </p:txBody>
      </p:sp>
      <p:sp>
        <p:nvSpPr>
          <p:cNvPr id="3" name="Footer Placeholder 2"/>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330192793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696464"/>
              </a:solidFill>
            </a:endParaRPr>
          </a:p>
        </p:txBody>
      </p:sp>
      <p:sp>
        <p:nvSpPr>
          <p:cNvPr id="6" name="Footer Placeholder 5"/>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0159806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547168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775DB09-26E1-46F3-8B63-0CBBCFAA004B}"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solidFill>
                <a:srgbClr val="696464"/>
              </a:solidFill>
            </a:endParaRPr>
          </a:p>
        </p:txBody>
      </p:sp>
      <p:sp>
        <p:nvSpPr>
          <p:cNvPr id="5" name="Footer Placeholder 4"/>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25564392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solidFill>
                <a:srgbClr val="696464"/>
              </a:solidFill>
            </a:endParaRPr>
          </a:p>
        </p:txBody>
      </p:sp>
      <p:sp>
        <p:nvSpPr>
          <p:cNvPr id="5" name="Footer Placeholder 4"/>
          <p:cNvSpPr>
            <a:spLocks noGrp="1"/>
          </p:cNvSpPr>
          <p:nvPr>
            <p:ph type="ftr" sz="quarter" idx="11"/>
          </p:nvPr>
        </p:nvSpPr>
        <p:spPr/>
        <p:txBody>
          <a:body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30117507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457E82-5B7E-412F-9D69-52ED83A057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AF6F18-EA6F-4296-9249-23219047765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50000"/>
            <a:lum/>
          </a:blip>
          <a:srcRect/>
          <a:tile tx="25400" ty="25400" sx="100000" sy="100000" flip="x" algn="ctr"/>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2A4459-B762-4B79-9AE7-2D1E503DB5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50000"/>
            <a:lum/>
          </a:blip>
          <a:srcRect/>
          <a:tile tx="25400" ty="25400" sx="100000" sy="100000" flip="x" algn="ctr"/>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19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19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528302F-4398-4E79-84E8-DED0BDB2F2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25400" ty="25400" sx="100000" sy="100000" flip="x" algn="ctr"/>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546B4DC-83AF-4BB4-AABD-276A27794AFC}" type="datetimeFigureOut">
              <a:rPr lang="en-US" smtClean="0"/>
              <a:pPr/>
              <a:t>10/8/2017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BA7C459-8B27-4206-8FD2-C24A8E3DEA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25400" ty="25400" sx="100000" sy="100000" flip="x" algn="ctr"/>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ltLang="zh-CN">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412768708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fade/>
  </p:transition>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0"/>
            <a:lum/>
          </a:blip>
          <a:srcRect/>
          <a:tile tx="25400" ty="25400" sx="100000" sy="100000" flip="x" algn="ctr"/>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200400" y="-304800"/>
            <a:ext cx="11925300" cy="3810000"/>
            <a:chOff x="-2040" y="0"/>
            <a:chExt cx="7512" cy="2400"/>
          </a:xfrm>
        </p:grpSpPr>
        <p:sp>
          <p:nvSpPr>
            <p:cNvPr id="2253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endParaRPr lang="zh-CN" altLang="en-US" sz="2400">
                <a:solidFill>
                  <a:srgbClr val="000000"/>
                </a:solidFill>
                <a:latin typeface="Times New Roman" pitchFamily="18" charset="0"/>
                <a:ea typeface="SimSun" pitchFamily="2" charset="-122"/>
              </a:endParaRPr>
            </a:p>
          </p:txBody>
        </p:sp>
        <p:sp>
          <p:nvSpPr>
            <p:cNvPr id="2253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endParaRPr lang="zh-CN" altLang="en-US">
                <a:solidFill>
                  <a:srgbClr val="000000"/>
                </a:solidFill>
                <a:ea typeface="SimSun" pitchFamily="2" charset="-122"/>
              </a:endParaRPr>
            </a:p>
          </p:txBody>
        </p:sp>
        <p:sp>
          <p:nvSpPr>
            <p:cNvPr id="22533"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a:solidFill>
                  <a:srgbClr val="000000"/>
                </a:solidFill>
              </a:endParaRPr>
            </a:p>
          </p:txBody>
        </p:sp>
      </p:grpSp>
      <p:sp>
        <p:nvSpPr>
          <p:cNvPr id="22534" name="Rectangle 6"/>
          <p:cNvSpPr>
            <a:spLocks noGrp="1" noChangeArrowheads="1"/>
          </p:cNvSpPr>
          <p:nvPr>
            <p:ph type="title"/>
          </p:nvPr>
        </p:nvSpPr>
        <p:spPr bwMode="auto">
          <a:xfrm>
            <a:off x="1370013" y="301625"/>
            <a:ext cx="7313612" cy="765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2535" name="Rectangle 7"/>
          <p:cNvSpPr>
            <a:spLocks noGrp="1" noChangeArrowheads="1"/>
          </p:cNvSpPr>
          <p:nvPr>
            <p:ph type="body" idx="1"/>
          </p:nvPr>
        </p:nvSpPr>
        <p:spPr bwMode="auto">
          <a:xfrm>
            <a:off x="1370013" y="1524000"/>
            <a:ext cx="7313612" cy="4418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253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SimSun" pitchFamily="2" charset="-122"/>
              </a:defRPr>
            </a:lvl1pPr>
          </a:lstStyle>
          <a:p>
            <a:endParaRPr lang="en-US" altLang="zh-CN">
              <a:solidFill>
                <a:srgbClr val="000000"/>
              </a:solidFill>
            </a:endParaRPr>
          </a:p>
        </p:txBody>
      </p:sp>
      <p:sp>
        <p:nvSpPr>
          <p:cNvPr id="22537" name="Rectangle 9"/>
          <p:cNvSpPr>
            <a:spLocks noGrp="1" noChangeArrowheads="1"/>
          </p:cNvSpPr>
          <p:nvPr>
            <p:ph type="ftr" sz="quarter" idx="3"/>
          </p:nvPr>
        </p:nvSpPr>
        <p:spPr bwMode="auto">
          <a:xfrm>
            <a:off x="3657600" y="6019800"/>
            <a:ext cx="49530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2000" b="1">
                <a:solidFill>
                  <a:srgbClr val="CC6600"/>
                </a:solidFill>
                <a:latin typeface="Tahoma" pitchFamily="34" charset="0"/>
                <a:ea typeface="SimSun" pitchFamily="2" charset="-122"/>
              </a:defRPr>
            </a:lvl1pPr>
          </a:lstStyle>
          <a:p>
            <a:r>
              <a:rPr lang="en-US" altLang="zh-CN"/>
              <a:t>Tanveer Raza MD MS MBBS</a:t>
            </a:r>
          </a:p>
          <a:p>
            <a:r>
              <a:rPr lang="en-US" altLang="zh-CN"/>
              <a:t>razajju2@yahoo.com</a:t>
            </a:r>
          </a:p>
        </p:txBody>
      </p:sp>
    </p:spTree>
    <p:extLst>
      <p:ext uri="{BB962C8B-B14F-4D97-AF65-F5344CB8AC3E}">
        <p14:creationId xmlns:p14="http://schemas.microsoft.com/office/powerpoint/2010/main" val="367923278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ransition>
    <p:fade/>
  </p:transition>
  <p:hf sldNum="0" hdr="0" dt="0"/>
  <p:txStyles>
    <p:titleStyle>
      <a:lvl1pPr algn="l"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4000" b="1">
          <a:solidFill>
            <a:schemeClr val="tx2"/>
          </a:solidFill>
          <a:latin typeface="Arial" charset="0"/>
        </a:defRPr>
      </a:lvl2pPr>
      <a:lvl3pPr algn="l" rtl="0" fontAlgn="base">
        <a:spcBef>
          <a:spcPct val="0"/>
        </a:spcBef>
        <a:spcAft>
          <a:spcPct val="0"/>
        </a:spcAft>
        <a:defRPr sz="4000" b="1">
          <a:solidFill>
            <a:schemeClr val="tx2"/>
          </a:solidFill>
          <a:latin typeface="Arial" charset="0"/>
        </a:defRPr>
      </a:lvl3pPr>
      <a:lvl4pPr algn="l" rtl="0" fontAlgn="base">
        <a:spcBef>
          <a:spcPct val="0"/>
        </a:spcBef>
        <a:spcAft>
          <a:spcPct val="0"/>
        </a:spcAft>
        <a:defRPr sz="4000" b="1">
          <a:solidFill>
            <a:schemeClr val="tx2"/>
          </a:solidFill>
          <a:latin typeface="Arial" charset="0"/>
        </a:defRPr>
      </a:lvl4pPr>
      <a:lvl5pPr algn="l" rtl="0" fontAlgn="base">
        <a:spcBef>
          <a:spcPct val="0"/>
        </a:spcBef>
        <a:spcAft>
          <a:spcPct val="0"/>
        </a:spcAft>
        <a:defRPr sz="4000" b="1">
          <a:solidFill>
            <a:schemeClr val="tx2"/>
          </a:solidFill>
          <a:latin typeface="Arial" charset="0"/>
        </a:defRPr>
      </a:lvl5pPr>
      <a:lvl6pPr marL="457200" algn="l" rtl="0" fontAlgn="base">
        <a:spcBef>
          <a:spcPct val="0"/>
        </a:spcBef>
        <a:spcAft>
          <a:spcPct val="0"/>
        </a:spcAft>
        <a:defRPr sz="4000" b="1">
          <a:solidFill>
            <a:schemeClr val="tx2"/>
          </a:solidFill>
          <a:latin typeface="Arial" charset="0"/>
        </a:defRPr>
      </a:lvl6pPr>
      <a:lvl7pPr marL="914400" algn="l" rtl="0" fontAlgn="base">
        <a:spcBef>
          <a:spcPct val="0"/>
        </a:spcBef>
        <a:spcAft>
          <a:spcPct val="0"/>
        </a:spcAft>
        <a:defRPr sz="4000" b="1">
          <a:solidFill>
            <a:schemeClr val="tx2"/>
          </a:solidFill>
          <a:latin typeface="Arial" charset="0"/>
        </a:defRPr>
      </a:lvl7pPr>
      <a:lvl8pPr marL="1371600" algn="l" rtl="0" fontAlgn="base">
        <a:spcBef>
          <a:spcPct val="0"/>
        </a:spcBef>
        <a:spcAft>
          <a:spcPct val="0"/>
        </a:spcAft>
        <a:defRPr sz="4000" b="1">
          <a:solidFill>
            <a:schemeClr val="tx2"/>
          </a:solidFill>
          <a:latin typeface="Arial" charset="0"/>
        </a:defRPr>
      </a:lvl8pPr>
      <a:lvl9pPr marL="1828800" algn="l" rtl="0" fontAlgn="base">
        <a:spcBef>
          <a:spcPct val="0"/>
        </a:spcBef>
        <a:spcAft>
          <a:spcPct val="0"/>
        </a:spcAft>
        <a:defRPr sz="40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3200" b="1">
          <a:solidFill>
            <a:srgbClr val="660066"/>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800" b="1">
          <a:solidFill>
            <a:srgbClr val="003399"/>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800" b="1">
          <a:solidFill>
            <a:srgbClr val="A5002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2400" b="1">
          <a:solidFill>
            <a:srgbClr val="003300"/>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2400" b="1">
          <a:solidFill>
            <a:srgbClr val="663300"/>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2400" b="1">
          <a:solidFill>
            <a:srgbClr val="663300"/>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2400" b="1">
          <a:solidFill>
            <a:srgbClr val="663300"/>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2400" b="1">
          <a:solidFill>
            <a:srgbClr val="663300"/>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2400" b="1">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25400" ty="25400" sx="100000" sy="100000" flip="x" algn="ctr"/>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ltLang="zh-CN">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ltLang="zh-CN" smtClean="0">
                <a:solidFill>
                  <a:srgbClr val="696464"/>
                </a:solidFill>
              </a:rPr>
              <a:t>Tanveer Raza MD MS MBBS</a:t>
            </a:r>
          </a:p>
          <a:p>
            <a:r>
              <a:rPr lang="en-US" altLang="zh-CN" smtClean="0">
                <a:solidFill>
                  <a:srgbClr val="696464"/>
                </a:solidFill>
              </a:rPr>
              <a:t>razajju2@yahoo.com</a:t>
            </a:r>
            <a:endParaRPr lang="en-US" altLang="zh-CN">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26336320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fade/>
  </p:transition>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0.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4267200"/>
            <a:ext cx="6400800" cy="1752600"/>
          </a:xfrm>
        </p:spPr>
        <p:txBody>
          <a:bodyPr>
            <a:normAutofit/>
          </a:bodyPr>
          <a:lstStyle/>
          <a:p>
            <a:r>
              <a:rPr lang="en-US" b="1" dirty="0" smtClean="0">
                <a:solidFill>
                  <a:schemeClr val="tx1"/>
                </a:solidFill>
              </a:rPr>
              <a:t>Mrs. </a:t>
            </a:r>
            <a:r>
              <a:rPr lang="en-US" b="1" dirty="0" err="1" smtClean="0">
                <a:solidFill>
                  <a:schemeClr val="tx1"/>
                </a:solidFill>
              </a:rPr>
              <a:t>Hiral</a:t>
            </a:r>
            <a:r>
              <a:rPr lang="en-US" b="1" dirty="0" smtClean="0">
                <a:solidFill>
                  <a:schemeClr val="tx1"/>
                </a:solidFill>
              </a:rPr>
              <a:t> </a:t>
            </a:r>
            <a:r>
              <a:rPr lang="en-US" b="1" dirty="0" err="1" smtClean="0">
                <a:solidFill>
                  <a:schemeClr val="tx1"/>
                </a:solidFill>
              </a:rPr>
              <a:t>Panchal</a:t>
            </a:r>
            <a:endParaRPr lang="en-US" b="1" dirty="0">
              <a:solidFill>
                <a:schemeClr val="tx1"/>
              </a:solidFill>
            </a:endParaRPr>
          </a:p>
          <a:p>
            <a:r>
              <a:rPr lang="en-US" b="1" dirty="0" smtClean="0">
                <a:solidFill>
                  <a:schemeClr val="tx1"/>
                </a:solidFill>
              </a:rPr>
              <a:t>     Tutor &amp; PhD Scholar</a:t>
            </a:r>
          </a:p>
          <a:p>
            <a:r>
              <a:rPr lang="en-US" b="1" dirty="0" smtClean="0">
                <a:solidFill>
                  <a:schemeClr val="tx1"/>
                </a:solidFill>
              </a:rPr>
              <a:t>                Department of Physiology</a:t>
            </a:r>
            <a:endParaRPr lang="en-US" b="1" dirty="0">
              <a:solidFill>
                <a:schemeClr val="tx1"/>
              </a:solidFill>
            </a:endParaRPr>
          </a:p>
        </p:txBody>
      </p:sp>
      <p:sp>
        <p:nvSpPr>
          <p:cNvPr id="2" name="Title 1"/>
          <p:cNvSpPr>
            <a:spLocks noGrp="1"/>
          </p:cNvSpPr>
          <p:nvPr>
            <p:ph type="ctrTitle"/>
          </p:nvPr>
        </p:nvSpPr>
        <p:spPr>
          <a:xfrm>
            <a:off x="457200" y="1371600"/>
            <a:ext cx="7772400" cy="1143000"/>
          </a:xfrm>
        </p:spPr>
        <p:txBody>
          <a:bodyPr>
            <a:normAutofit fontScale="90000"/>
          </a:bodyPr>
          <a:lstStyle/>
          <a:p>
            <a:r>
              <a:rPr lang="en-US" b="1" dirty="0" smtClean="0"/>
              <a:t/>
            </a:r>
            <a:br>
              <a:rPr lang="en-US" b="1" dirty="0" smtClean="0"/>
            </a:br>
            <a:r>
              <a:rPr b="1" smtClean="0"/>
              <a:t/>
            </a:r>
            <a:br>
              <a:rPr b="1" smtClean="0"/>
            </a:br>
            <a:r>
              <a:rPr lang="en-US" b="1" dirty="0" smtClean="0"/>
              <a:t>SBKS MEDICAL INSTITUTE &amp; RESEARCH CENTER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905000"/>
          </a:xfrm>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 </a:t>
            </a:r>
            <a:r>
              <a:rPr lang="en-US" sz="3600" b="1" dirty="0" smtClean="0">
                <a:solidFill>
                  <a:schemeClr val="tx1"/>
                </a:solidFill>
                <a:latin typeface="+mn-lt"/>
              </a:rPr>
              <a:t>NEURON- </a:t>
            </a:r>
            <a:r>
              <a:rPr lang="en-US" sz="3600" dirty="0" smtClean="0">
                <a:solidFill>
                  <a:schemeClr val="tx1"/>
                </a:solidFill>
                <a:latin typeface="+mn-lt"/>
              </a:rPr>
              <a:t>Structural and functional unit of the nervous system.</a:t>
            </a:r>
            <a:br>
              <a:rPr lang="en-US" sz="3600" dirty="0" smtClean="0">
                <a:solidFill>
                  <a:schemeClr val="tx1"/>
                </a:solidFill>
                <a:latin typeface="+mn-lt"/>
              </a:rPr>
            </a:br>
            <a:endParaRPr lang="en-US" sz="3600" dirty="0">
              <a:latin typeface="+mn-lt"/>
            </a:endParaRPr>
          </a:p>
        </p:txBody>
      </p:sp>
      <p:pic>
        <p:nvPicPr>
          <p:cNvPr id="1026" name="Picture 2" descr="C:\Users\admin1\Desktop\images.jpg"/>
          <p:cNvPicPr>
            <a:picLocks noGrp="1" noChangeAspect="1" noChangeArrowheads="1"/>
          </p:cNvPicPr>
          <p:nvPr>
            <p:ph sz="quarter" idx="1"/>
          </p:nvPr>
        </p:nvPicPr>
        <p:blipFill>
          <a:blip r:embed="rId2">
            <a:duotone>
              <a:schemeClr val="accent1">
                <a:shade val="45000"/>
                <a:satMod val="135000"/>
              </a:schemeClr>
              <a:prstClr val="white"/>
            </a:duotone>
            <a:lum bright="-21000" contrast="6000"/>
          </a:blip>
          <a:srcRect/>
          <a:stretch>
            <a:fillRect/>
          </a:stretch>
        </p:blipFill>
        <p:spPr bwMode="auto">
          <a:xfrm>
            <a:off x="152400" y="1752600"/>
            <a:ext cx="86106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Desktop\lectures 2016-17\MBBS lec\NM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48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Desktop\lectures 2016-17\MBBS lec\NM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1\Desktop\Slide6.JPG"/>
          <p:cNvPicPr>
            <a:picLocks noGrp="1" noChangeAspect="1" noChangeArrowheads="1"/>
          </p:cNvPicPr>
          <p:nvPr>
            <p:ph sz="quarter" idx="1"/>
          </p:nvPr>
        </p:nvPicPr>
        <p:blipFill>
          <a:blip r:embed="rId2"/>
          <a:srcRect t="2469"/>
          <a:stretch>
            <a:fillRect/>
          </a:stretch>
        </p:blipFill>
        <p:spPr bwMode="auto">
          <a:xfrm>
            <a:off x="76200" y="152400"/>
            <a:ext cx="8991600" cy="6629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2" descr="FGu33_01-02"/>
          <p:cNvPicPr>
            <a:picLocks noChangeAspect="1" noChangeArrowheads="1"/>
          </p:cNvPicPr>
          <p:nvPr/>
        </p:nvPicPr>
        <p:blipFill>
          <a:blip r:embed="rId3"/>
          <a:srcRect/>
          <a:stretch>
            <a:fillRect/>
          </a:stretch>
        </p:blipFill>
        <p:spPr bwMode="auto">
          <a:xfrm>
            <a:off x="511175" y="2286000"/>
            <a:ext cx="8632825" cy="3263900"/>
          </a:xfrm>
          <a:prstGeom prst="rect">
            <a:avLst/>
          </a:prstGeom>
          <a:noFill/>
        </p:spPr>
      </p:pic>
      <p:sp>
        <p:nvSpPr>
          <p:cNvPr id="61444" name="Text Box 4"/>
          <p:cNvSpPr txBox="1">
            <a:spLocks noChangeArrowheads="1"/>
          </p:cNvSpPr>
          <p:nvPr/>
        </p:nvSpPr>
        <p:spPr bwMode="auto">
          <a:xfrm>
            <a:off x="1203325" y="5756275"/>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61445" name="AutoShape 5"/>
          <p:cNvSpPr>
            <a:spLocks noChangeArrowheads="1"/>
          </p:cNvSpPr>
          <p:nvPr/>
        </p:nvSpPr>
        <p:spPr bwMode="auto">
          <a:xfrm>
            <a:off x="304800" y="5638800"/>
            <a:ext cx="2798763" cy="838200"/>
          </a:xfrm>
          <a:prstGeom prst="wedgeRectCallout">
            <a:avLst>
              <a:gd name="adj1" fmla="val -30204"/>
              <a:gd name="adj2" fmla="val -127843"/>
            </a:avLst>
          </a:prstGeom>
          <a:solidFill>
            <a:schemeClr val="folHlink"/>
          </a:solidFill>
          <a:ln w="3175">
            <a:solidFill>
              <a:schemeClr val="bg2"/>
            </a:solidFill>
            <a:miter lim="800000"/>
            <a:headEnd/>
            <a:tailEnd/>
          </a:ln>
          <a:effectLst>
            <a:outerShdw dist="12700" dir="5400000" algn="ctr" rotWithShape="0">
              <a:schemeClr val="tx2"/>
            </a:outerShdw>
          </a:effectLst>
        </p:spPr>
        <p:txBody>
          <a:bodyPr lIns="27432" tIns="27432" rIns="27432" bIns="27432" anchor="ctr">
            <a:spAutoFit/>
          </a:bodyPr>
          <a:lstStyle/>
          <a:p>
            <a:pPr algn="ctr" eaLnBrk="0" hangingPunct="0">
              <a:lnSpc>
                <a:spcPct val="80000"/>
              </a:lnSpc>
            </a:pPr>
            <a:r>
              <a:rPr lang="en-US" sz="3200" b="1">
                <a:solidFill>
                  <a:schemeClr val="bg2"/>
                </a:solidFill>
                <a:latin typeface="Arial Narrow" pitchFamily="34" charset="0"/>
              </a:rPr>
              <a:t>Axon of another</a:t>
            </a:r>
            <a:br>
              <a:rPr lang="en-US" sz="3200" b="1">
                <a:solidFill>
                  <a:schemeClr val="bg2"/>
                </a:solidFill>
                <a:latin typeface="Arial Narrow" pitchFamily="34" charset="0"/>
              </a:rPr>
            </a:br>
            <a:r>
              <a:rPr lang="en-US" sz="3200" b="1">
                <a:solidFill>
                  <a:schemeClr val="bg2"/>
                </a:solidFill>
                <a:latin typeface="Arial Narrow" pitchFamily="34" charset="0"/>
              </a:rPr>
              <a:t>neuron</a:t>
            </a:r>
          </a:p>
        </p:txBody>
      </p:sp>
      <p:grpSp>
        <p:nvGrpSpPr>
          <p:cNvPr id="2" name="Group 6"/>
          <p:cNvGrpSpPr>
            <a:grpSpLocks/>
          </p:cNvGrpSpPr>
          <p:nvPr/>
        </p:nvGrpSpPr>
        <p:grpSpPr bwMode="auto">
          <a:xfrm>
            <a:off x="228600" y="1676400"/>
            <a:ext cx="5130800" cy="4410075"/>
            <a:chOff x="144" y="1056"/>
            <a:chExt cx="3232" cy="2778"/>
          </a:xfrm>
        </p:grpSpPr>
        <p:sp>
          <p:nvSpPr>
            <p:cNvPr id="61447" name="AutoShape 7"/>
            <p:cNvSpPr>
              <a:spLocks noChangeArrowheads="1"/>
            </p:cNvSpPr>
            <p:nvPr/>
          </p:nvSpPr>
          <p:spPr bwMode="auto">
            <a:xfrm>
              <a:off x="1680" y="1056"/>
              <a:ext cx="1004" cy="282"/>
            </a:xfrm>
            <a:prstGeom prst="wedgeRectCallout">
              <a:avLst>
                <a:gd name="adj1" fmla="val -55977"/>
                <a:gd name="adj2" fmla="val 391491"/>
              </a:avLst>
            </a:prstGeom>
            <a:solidFill>
              <a:schemeClr val="accent1"/>
            </a:solidFill>
            <a:ln w="3175">
              <a:solidFill>
                <a:schemeClr val="bg2"/>
              </a:solidFill>
              <a:miter lim="800000"/>
              <a:headEnd/>
              <a:tailEnd/>
            </a:ln>
            <a:effectLst>
              <a:outerShdw dist="12700" dir="5400000" algn="ctr" rotWithShape="0">
                <a:schemeClr val="tx2"/>
              </a:outerShdw>
            </a:effectLst>
          </p:spPr>
          <p:txBody>
            <a:bodyPr wrap="none" lIns="27432" tIns="27432" rIns="27432" bIns="27432" anchor="ctr">
              <a:spAutoFit/>
            </a:bodyPr>
            <a:lstStyle/>
            <a:p>
              <a:pPr algn="ctr" eaLnBrk="0" hangingPunct="0">
                <a:lnSpc>
                  <a:spcPct val="80000"/>
                </a:lnSpc>
              </a:pPr>
              <a:r>
                <a:rPr lang="en-US" sz="3200" b="1">
                  <a:solidFill>
                    <a:schemeClr val="bg2"/>
                  </a:solidFill>
                  <a:latin typeface="Arial Narrow" pitchFamily="34" charset="0"/>
                </a:rPr>
                <a:t>Cell Body</a:t>
              </a:r>
            </a:p>
          </p:txBody>
        </p:sp>
        <p:sp>
          <p:nvSpPr>
            <p:cNvPr id="61448" name="AutoShape 8"/>
            <p:cNvSpPr>
              <a:spLocks noChangeArrowheads="1"/>
            </p:cNvSpPr>
            <p:nvPr/>
          </p:nvSpPr>
          <p:spPr bwMode="auto">
            <a:xfrm>
              <a:off x="144" y="1104"/>
              <a:ext cx="1152" cy="282"/>
            </a:xfrm>
            <a:prstGeom prst="wedgeRectCallout">
              <a:avLst>
                <a:gd name="adj1" fmla="val 16319"/>
                <a:gd name="adj2" fmla="val 168181"/>
              </a:avLst>
            </a:prstGeom>
            <a:solidFill>
              <a:schemeClr val="accent1"/>
            </a:solidFill>
            <a:ln w="3175">
              <a:solidFill>
                <a:schemeClr val="bg2"/>
              </a:solidFill>
              <a:miter lim="800000"/>
              <a:headEnd/>
              <a:tailEnd/>
            </a:ln>
            <a:effectLst>
              <a:outerShdw dist="12700" dir="5400000" algn="ctr" rotWithShape="0">
                <a:schemeClr val="tx2"/>
              </a:outerShdw>
            </a:effectLst>
          </p:spPr>
          <p:txBody>
            <a:bodyPr lIns="27432" tIns="27432" rIns="27432" bIns="27432" anchor="ctr">
              <a:spAutoFit/>
            </a:bodyPr>
            <a:lstStyle/>
            <a:p>
              <a:pPr algn="ctr" eaLnBrk="0" hangingPunct="0">
                <a:lnSpc>
                  <a:spcPct val="80000"/>
                </a:lnSpc>
              </a:pPr>
              <a:r>
                <a:rPr lang="en-US" sz="3200" b="1">
                  <a:solidFill>
                    <a:schemeClr val="bg2"/>
                  </a:solidFill>
                  <a:latin typeface="Arial Narrow" pitchFamily="34" charset="0"/>
                </a:rPr>
                <a:t>Dendrites</a:t>
              </a:r>
            </a:p>
          </p:txBody>
        </p:sp>
        <p:sp>
          <p:nvSpPr>
            <p:cNvPr id="61449" name="AutoShape 9"/>
            <p:cNvSpPr>
              <a:spLocks noChangeArrowheads="1"/>
            </p:cNvSpPr>
            <p:nvPr/>
          </p:nvSpPr>
          <p:spPr bwMode="auto">
            <a:xfrm>
              <a:off x="2448" y="3552"/>
              <a:ext cx="561" cy="282"/>
            </a:xfrm>
            <a:prstGeom prst="wedgeRectCallout">
              <a:avLst>
                <a:gd name="adj1" fmla="val 31639"/>
                <a:gd name="adj2" fmla="val -357801"/>
              </a:avLst>
            </a:prstGeom>
            <a:solidFill>
              <a:schemeClr val="accent1"/>
            </a:solidFill>
            <a:ln w="3175">
              <a:solidFill>
                <a:schemeClr val="bg2"/>
              </a:solidFill>
              <a:miter lim="800000"/>
              <a:headEnd/>
              <a:tailEnd/>
            </a:ln>
            <a:effectLst>
              <a:outerShdw dist="12700" dir="5400000" algn="ctr" rotWithShape="0">
                <a:schemeClr val="tx2"/>
              </a:outerShdw>
            </a:effectLst>
          </p:spPr>
          <p:txBody>
            <a:bodyPr wrap="none" lIns="27432" tIns="27432" rIns="27432" bIns="27432" anchor="ctr">
              <a:spAutoFit/>
            </a:bodyPr>
            <a:lstStyle/>
            <a:p>
              <a:pPr algn="ctr" eaLnBrk="0" hangingPunct="0">
                <a:lnSpc>
                  <a:spcPct val="80000"/>
                </a:lnSpc>
              </a:pPr>
              <a:r>
                <a:rPr lang="en-US" sz="3200" b="1">
                  <a:solidFill>
                    <a:schemeClr val="bg2"/>
                  </a:solidFill>
                  <a:latin typeface="Arial Narrow" pitchFamily="34" charset="0"/>
                </a:rPr>
                <a:t>Axon</a:t>
              </a:r>
            </a:p>
          </p:txBody>
        </p:sp>
        <p:sp>
          <p:nvSpPr>
            <p:cNvPr id="61450" name="AutoShape 10"/>
            <p:cNvSpPr>
              <a:spLocks noChangeArrowheads="1"/>
            </p:cNvSpPr>
            <p:nvPr/>
          </p:nvSpPr>
          <p:spPr bwMode="auto">
            <a:xfrm>
              <a:off x="2640" y="1440"/>
              <a:ext cx="736" cy="528"/>
            </a:xfrm>
            <a:prstGeom prst="wedgeRectCallout">
              <a:avLst>
                <a:gd name="adj1" fmla="val -58560"/>
                <a:gd name="adj2" fmla="val 148296"/>
              </a:avLst>
            </a:prstGeom>
            <a:solidFill>
              <a:schemeClr val="accent1"/>
            </a:solidFill>
            <a:ln w="3175">
              <a:solidFill>
                <a:schemeClr val="bg2"/>
              </a:solidFill>
              <a:miter lim="800000"/>
              <a:headEnd/>
              <a:tailEnd/>
            </a:ln>
            <a:effectLst>
              <a:outerShdw dist="12700" dir="5400000" algn="ctr" rotWithShape="0">
                <a:schemeClr val="tx2"/>
              </a:outerShdw>
            </a:effectLst>
          </p:spPr>
          <p:txBody>
            <a:bodyPr wrap="none" lIns="27432" tIns="27432" rIns="27432" bIns="27432" anchor="ctr">
              <a:spAutoFit/>
            </a:bodyPr>
            <a:lstStyle/>
            <a:p>
              <a:pPr algn="ctr" eaLnBrk="0" hangingPunct="0">
                <a:lnSpc>
                  <a:spcPct val="80000"/>
                </a:lnSpc>
              </a:pPr>
              <a:r>
                <a:rPr lang="en-US" sz="3200" b="1">
                  <a:solidFill>
                    <a:schemeClr val="bg2"/>
                  </a:solidFill>
                  <a:latin typeface="Arial Narrow" pitchFamily="34" charset="0"/>
                </a:rPr>
                <a:t>Myelin</a:t>
              </a:r>
              <a:br>
                <a:rPr lang="en-US" sz="3200" b="1">
                  <a:solidFill>
                    <a:schemeClr val="bg2"/>
                  </a:solidFill>
                  <a:latin typeface="Arial Narrow" pitchFamily="34" charset="0"/>
                </a:rPr>
              </a:br>
              <a:r>
                <a:rPr lang="en-US" sz="3200" b="1">
                  <a:solidFill>
                    <a:schemeClr val="bg2"/>
                  </a:solidFill>
                  <a:latin typeface="Arial Narrow" pitchFamily="34" charset="0"/>
                </a:rPr>
                <a:t>Sheath</a:t>
              </a:r>
            </a:p>
          </p:txBody>
        </p:sp>
      </p:grpSp>
      <p:sp>
        <p:nvSpPr>
          <p:cNvPr id="61451" name="AutoShape 11"/>
          <p:cNvSpPr>
            <a:spLocks noChangeArrowheads="1"/>
          </p:cNvSpPr>
          <p:nvPr/>
        </p:nvSpPr>
        <p:spPr bwMode="auto">
          <a:xfrm>
            <a:off x="5867400" y="5562600"/>
            <a:ext cx="3048000" cy="838200"/>
          </a:xfrm>
          <a:prstGeom prst="wedgeRectCallout">
            <a:avLst>
              <a:gd name="adj1" fmla="val -7810"/>
              <a:gd name="adj2" fmla="val -136366"/>
            </a:avLst>
          </a:prstGeom>
          <a:solidFill>
            <a:srgbClr val="FFD2DB"/>
          </a:solidFill>
          <a:ln w="3175">
            <a:solidFill>
              <a:schemeClr val="bg2"/>
            </a:solidFill>
            <a:miter lim="800000"/>
            <a:headEnd/>
            <a:tailEnd/>
          </a:ln>
          <a:effectLst>
            <a:outerShdw dist="12700" dir="5400000" algn="ctr" rotWithShape="0">
              <a:schemeClr val="tx2"/>
            </a:outerShdw>
          </a:effectLst>
        </p:spPr>
        <p:txBody>
          <a:bodyPr lIns="27432" tIns="27432" rIns="27432" bIns="27432" anchor="ctr">
            <a:spAutoFit/>
          </a:bodyPr>
          <a:lstStyle/>
          <a:p>
            <a:pPr algn="ctr" eaLnBrk="0" hangingPunct="0">
              <a:lnSpc>
                <a:spcPct val="80000"/>
              </a:lnSpc>
            </a:pPr>
            <a:r>
              <a:rPr lang="en-US" sz="3200" b="1">
                <a:solidFill>
                  <a:schemeClr val="bg2"/>
                </a:solidFill>
                <a:latin typeface="Arial Narrow" pitchFamily="34" charset="0"/>
              </a:rPr>
              <a:t>Dendrites of another neuron</a:t>
            </a:r>
          </a:p>
        </p:txBody>
      </p:sp>
      <p:sp>
        <p:nvSpPr>
          <p:cNvPr id="13" name="Title 3"/>
          <p:cNvSpPr txBox="1">
            <a:spLocks/>
          </p:cNvSpPr>
          <p:nvPr/>
        </p:nvSpPr>
        <p:spPr bwMode="auto">
          <a:xfrm>
            <a:off x="685800" y="228600"/>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tx2"/>
                </a:solidFill>
                <a:effectLst/>
                <a:uLnTx/>
                <a:uFillTx/>
                <a:latin typeface="+mj-lt"/>
                <a:ea typeface="+mj-ea"/>
                <a:cs typeface="+mj-cs"/>
              </a:rPr>
              <a:t>Structure of the Neuron</a:t>
            </a:r>
            <a:endParaRPr kumimoji="0" lang="en-US" sz="44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61445"/>
                                        </p:tgtEl>
                                        <p:attrNameLst>
                                          <p:attrName>style.visibility</p:attrName>
                                        </p:attrNameLst>
                                      </p:cBhvr>
                                      <p:to>
                                        <p:strVal val="visible"/>
                                      </p:to>
                                    </p:set>
                                    <p:animEffect transition="in" filter="barn(outHorizontal)">
                                      <p:cBhvr>
                                        <p:cTn id="13" dur="500"/>
                                        <p:tgtEl>
                                          <p:spTgt spid="6144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61451"/>
                                        </p:tgtEl>
                                        <p:attrNameLst>
                                          <p:attrName>style.visibility</p:attrName>
                                        </p:attrNameLst>
                                      </p:cBhvr>
                                      <p:to>
                                        <p:strVal val="visible"/>
                                      </p:to>
                                    </p:set>
                                    <p:animEffect transition="in" filter="barn(outHorizontal)">
                                      <p:cBhvr>
                                        <p:cTn id="18" dur="5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autoUpdateAnimBg="0"/>
      <p:bldP spid="6145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bio_ch35_616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3400" y="1371600"/>
            <a:ext cx="8134350" cy="3705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 name="Group 3"/>
          <p:cNvGrpSpPr>
            <a:grpSpLocks/>
          </p:cNvGrpSpPr>
          <p:nvPr/>
        </p:nvGrpSpPr>
        <p:grpSpPr bwMode="auto">
          <a:xfrm>
            <a:off x="2035175" y="1903413"/>
            <a:ext cx="7115177" cy="3170238"/>
            <a:chOff x="1282" y="1199"/>
            <a:chExt cx="4482" cy="1997"/>
          </a:xfrm>
        </p:grpSpPr>
        <p:sp>
          <p:nvSpPr>
            <p:cNvPr id="5129" name="Text Box 4"/>
            <p:cNvSpPr txBox="1">
              <a:spLocks noChangeArrowheads="1"/>
            </p:cNvSpPr>
            <p:nvPr/>
          </p:nvSpPr>
          <p:spPr bwMode="auto">
            <a:xfrm>
              <a:off x="1282" y="1583"/>
              <a:ext cx="749" cy="173"/>
            </a:xfrm>
            <a:prstGeom prst="rect">
              <a:avLst/>
            </a:prstGeom>
            <a:noFill/>
            <a:ln w="9525">
              <a:noFill/>
              <a:miter lim="800000"/>
              <a:headEnd/>
              <a:tailEnd/>
            </a:ln>
          </p:spPr>
          <p:txBody>
            <a:bodyPr wrap="none">
              <a:spAutoFit/>
            </a:bodyPr>
            <a:lstStyle/>
            <a:p>
              <a:r>
                <a:rPr lang="en-US" sz="1200"/>
                <a:t>Axon terminals</a:t>
              </a:r>
            </a:p>
          </p:txBody>
        </p:sp>
        <p:sp>
          <p:nvSpPr>
            <p:cNvPr id="5130" name="Text Box 5"/>
            <p:cNvSpPr txBox="1">
              <a:spLocks noChangeArrowheads="1"/>
            </p:cNvSpPr>
            <p:nvPr/>
          </p:nvSpPr>
          <p:spPr bwMode="auto">
            <a:xfrm>
              <a:off x="2050" y="2015"/>
              <a:ext cx="813" cy="173"/>
            </a:xfrm>
            <a:prstGeom prst="rect">
              <a:avLst/>
            </a:prstGeom>
            <a:noFill/>
            <a:ln w="9525">
              <a:noFill/>
              <a:miter lim="800000"/>
              <a:headEnd/>
              <a:tailEnd/>
            </a:ln>
          </p:spPr>
          <p:txBody>
            <a:bodyPr wrap="none">
              <a:spAutoFit/>
            </a:bodyPr>
            <a:lstStyle/>
            <a:p>
              <a:r>
                <a:rPr lang="en-US" sz="1200"/>
                <a:t>4</a:t>
              </a:r>
              <a:r>
                <a:rPr lang="en-US" sz="1200" u="sng"/>
                <a:t>. Myelin sheath</a:t>
              </a:r>
            </a:p>
          </p:txBody>
        </p:sp>
        <p:sp>
          <p:nvSpPr>
            <p:cNvPr id="5131" name="Text Box 6"/>
            <p:cNvSpPr txBox="1">
              <a:spLocks noChangeArrowheads="1"/>
            </p:cNvSpPr>
            <p:nvPr/>
          </p:nvSpPr>
          <p:spPr bwMode="auto">
            <a:xfrm>
              <a:off x="1802" y="3023"/>
              <a:ext cx="392" cy="173"/>
            </a:xfrm>
            <a:prstGeom prst="rect">
              <a:avLst/>
            </a:prstGeom>
            <a:noFill/>
            <a:ln w="9525">
              <a:noFill/>
              <a:miter lim="800000"/>
              <a:headEnd/>
              <a:tailEnd/>
            </a:ln>
          </p:spPr>
          <p:txBody>
            <a:bodyPr wrap="none">
              <a:spAutoFit/>
            </a:bodyPr>
            <a:lstStyle/>
            <a:p>
              <a:r>
                <a:rPr lang="en-US" sz="1200"/>
                <a:t>Nodes</a:t>
              </a:r>
            </a:p>
          </p:txBody>
        </p:sp>
        <p:sp>
          <p:nvSpPr>
            <p:cNvPr id="5132" name="Text Box 7"/>
            <p:cNvSpPr txBox="1">
              <a:spLocks noChangeArrowheads="1"/>
            </p:cNvSpPr>
            <p:nvPr/>
          </p:nvSpPr>
          <p:spPr bwMode="auto">
            <a:xfrm>
              <a:off x="2728" y="1650"/>
              <a:ext cx="748" cy="194"/>
            </a:xfrm>
            <a:prstGeom prst="rect">
              <a:avLst/>
            </a:prstGeom>
            <a:noFill/>
            <a:ln w="9525">
              <a:noFill/>
              <a:miter lim="800000"/>
              <a:headEnd/>
              <a:tailEnd/>
            </a:ln>
          </p:spPr>
          <p:txBody>
            <a:bodyPr wrap="none">
              <a:spAutoFit/>
            </a:bodyPr>
            <a:lstStyle/>
            <a:p>
              <a:r>
                <a:rPr lang="en-US" sz="1400" b="1" u="sng" dirty="0"/>
                <a:t>1. Cell body</a:t>
              </a:r>
              <a:endParaRPr lang="en-US" sz="1200" b="1" u="sng" dirty="0"/>
            </a:p>
          </p:txBody>
        </p:sp>
        <p:sp>
          <p:nvSpPr>
            <p:cNvPr id="5133" name="Text Box 8"/>
            <p:cNvSpPr txBox="1">
              <a:spLocks noChangeArrowheads="1"/>
            </p:cNvSpPr>
            <p:nvPr/>
          </p:nvSpPr>
          <p:spPr bwMode="auto">
            <a:xfrm>
              <a:off x="3298" y="2994"/>
              <a:ext cx="441" cy="173"/>
            </a:xfrm>
            <a:prstGeom prst="rect">
              <a:avLst/>
            </a:prstGeom>
            <a:noFill/>
            <a:ln w="9525">
              <a:noFill/>
              <a:miter lim="800000"/>
              <a:headEnd/>
              <a:tailEnd/>
            </a:ln>
          </p:spPr>
          <p:txBody>
            <a:bodyPr wrap="none">
              <a:spAutoFit/>
            </a:bodyPr>
            <a:lstStyle/>
            <a:p>
              <a:r>
                <a:rPr lang="en-US" sz="1200" u="sng">
                  <a:solidFill>
                    <a:srgbClr val="0033CC"/>
                  </a:solidFill>
                </a:rPr>
                <a:t>3. Axon</a:t>
              </a:r>
            </a:p>
          </p:txBody>
        </p:sp>
        <p:sp>
          <p:nvSpPr>
            <p:cNvPr id="5134" name="Text Box 9"/>
            <p:cNvSpPr txBox="1">
              <a:spLocks noChangeArrowheads="1"/>
            </p:cNvSpPr>
            <p:nvPr/>
          </p:nvSpPr>
          <p:spPr bwMode="auto">
            <a:xfrm>
              <a:off x="4402" y="1199"/>
              <a:ext cx="618" cy="213"/>
            </a:xfrm>
            <a:prstGeom prst="rect">
              <a:avLst/>
            </a:prstGeom>
            <a:noFill/>
            <a:ln w="9525">
              <a:noFill/>
              <a:miter lim="800000"/>
              <a:headEnd/>
              <a:tailEnd/>
            </a:ln>
          </p:spPr>
          <p:txBody>
            <a:bodyPr wrap="none">
              <a:spAutoFit/>
            </a:bodyPr>
            <a:lstStyle/>
            <a:p>
              <a:r>
                <a:rPr lang="en-US" sz="1600" b="1" dirty="0"/>
                <a:t>Nucleus</a:t>
              </a:r>
              <a:endParaRPr lang="en-US" sz="1200" b="1" dirty="0"/>
            </a:p>
          </p:txBody>
        </p:sp>
        <p:sp>
          <p:nvSpPr>
            <p:cNvPr id="5135" name="Text Box 10"/>
            <p:cNvSpPr txBox="1">
              <a:spLocks noChangeArrowheads="1"/>
            </p:cNvSpPr>
            <p:nvPr/>
          </p:nvSpPr>
          <p:spPr bwMode="auto">
            <a:xfrm>
              <a:off x="4944" y="2869"/>
              <a:ext cx="820" cy="213"/>
            </a:xfrm>
            <a:prstGeom prst="rect">
              <a:avLst/>
            </a:prstGeom>
            <a:noFill/>
            <a:ln w="9525">
              <a:noFill/>
              <a:miter lim="800000"/>
              <a:headEnd/>
              <a:tailEnd/>
            </a:ln>
          </p:spPr>
          <p:txBody>
            <a:bodyPr wrap="none">
              <a:spAutoFit/>
            </a:bodyPr>
            <a:lstStyle/>
            <a:p>
              <a:r>
                <a:rPr lang="en-US" sz="1200" u="sng" dirty="0">
                  <a:solidFill>
                    <a:srgbClr val="FF0000"/>
                  </a:solidFill>
                </a:rPr>
                <a:t>2. </a:t>
              </a:r>
              <a:r>
                <a:rPr lang="en-US" sz="1600" b="1" u="sng" dirty="0"/>
                <a:t>Dendrites</a:t>
              </a:r>
              <a:endParaRPr lang="en-US" sz="1200" b="1" u="sng" dirty="0"/>
            </a:p>
          </p:txBody>
        </p:sp>
      </p:grpSp>
      <p:sp>
        <p:nvSpPr>
          <p:cNvPr id="113679" name="Text Box 15"/>
          <p:cNvSpPr txBox="1">
            <a:spLocks noChangeArrowheads="1"/>
          </p:cNvSpPr>
          <p:nvPr/>
        </p:nvSpPr>
        <p:spPr bwMode="auto">
          <a:xfrm>
            <a:off x="3733800" y="1295400"/>
            <a:ext cx="2819400" cy="1323439"/>
          </a:xfrm>
          <a:prstGeom prst="rect">
            <a:avLst/>
          </a:prstGeom>
          <a:noFill/>
          <a:ln w="9525">
            <a:noFill/>
            <a:miter lim="800000"/>
            <a:headEnd/>
            <a:tailEnd/>
          </a:ln>
        </p:spPr>
        <p:txBody>
          <a:bodyPr wrap="square">
            <a:spAutoFit/>
          </a:bodyPr>
          <a:lstStyle/>
          <a:p>
            <a:pPr>
              <a:spcBef>
                <a:spcPct val="50000"/>
              </a:spcBef>
            </a:pPr>
            <a:r>
              <a:rPr lang="en-US" sz="2000" b="1" u="sng" dirty="0">
                <a:solidFill>
                  <a:srgbClr val="009900"/>
                </a:solidFill>
              </a:rPr>
              <a:t>1. Cell body</a:t>
            </a:r>
            <a:r>
              <a:rPr lang="en-US" sz="2000" b="1" dirty="0">
                <a:solidFill>
                  <a:srgbClr val="009900"/>
                </a:solidFill>
              </a:rPr>
              <a:t>: Contains the nucleus and other cell organelles</a:t>
            </a:r>
          </a:p>
        </p:txBody>
      </p:sp>
      <p:sp>
        <p:nvSpPr>
          <p:cNvPr id="113680" name="Text Box 16"/>
          <p:cNvSpPr txBox="1">
            <a:spLocks noChangeArrowheads="1"/>
          </p:cNvSpPr>
          <p:nvPr/>
        </p:nvSpPr>
        <p:spPr bwMode="auto">
          <a:xfrm>
            <a:off x="6272214" y="4829176"/>
            <a:ext cx="2895600" cy="2092881"/>
          </a:xfrm>
          <a:prstGeom prst="rect">
            <a:avLst/>
          </a:prstGeom>
          <a:noFill/>
          <a:ln w="9525">
            <a:noFill/>
            <a:miter lim="800000"/>
            <a:headEnd/>
            <a:tailEnd/>
          </a:ln>
        </p:spPr>
        <p:txBody>
          <a:bodyPr>
            <a:spAutoFit/>
          </a:bodyPr>
          <a:lstStyle/>
          <a:p>
            <a:pPr>
              <a:spcBef>
                <a:spcPct val="50000"/>
              </a:spcBef>
            </a:pPr>
            <a:r>
              <a:rPr lang="en-US" sz="2000" b="1" u="sng" dirty="0">
                <a:solidFill>
                  <a:srgbClr val="FF0000"/>
                </a:solidFill>
              </a:rPr>
              <a:t>2. </a:t>
            </a:r>
            <a:r>
              <a:rPr lang="en-US" sz="2000" b="1" u="sng" dirty="0" smtClean="0">
                <a:solidFill>
                  <a:srgbClr val="FF0000"/>
                </a:solidFill>
              </a:rPr>
              <a:t>Dendrites</a:t>
            </a:r>
            <a:r>
              <a:rPr lang="en-US" sz="2000" dirty="0" smtClean="0">
                <a:solidFill>
                  <a:srgbClr val="FF0000"/>
                </a:solidFill>
              </a:rPr>
              <a:t>:        Short</a:t>
            </a:r>
            <a:r>
              <a:rPr lang="en-US" sz="2000" dirty="0">
                <a:solidFill>
                  <a:srgbClr val="FF0000"/>
                </a:solidFill>
              </a:rPr>
              <a:t>, branched extensions of the cell body  </a:t>
            </a:r>
          </a:p>
          <a:p>
            <a:pPr>
              <a:spcBef>
                <a:spcPct val="50000"/>
              </a:spcBef>
            </a:pPr>
            <a:r>
              <a:rPr lang="en-US" sz="2000" dirty="0">
                <a:solidFill>
                  <a:srgbClr val="FF0000"/>
                </a:solidFill>
              </a:rPr>
              <a:t>*</a:t>
            </a:r>
            <a:r>
              <a:rPr lang="en-US" sz="2000" u="sng" dirty="0">
                <a:solidFill>
                  <a:srgbClr val="FF0000"/>
                </a:solidFill>
              </a:rPr>
              <a:t>Function:</a:t>
            </a:r>
            <a:r>
              <a:rPr lang="en-US" sz="2000" dirty="0">
                <a:solidFill>
                  <a:srgbClr val="FF0000"/>
                </a:solidFill>
              </a:rPr>
              <a:t> receive stimuli*</a:t>
            </a:r>
            <a:endParaRPr lang="en-US" sz="2000" b="1" u="sng" dirty="0">
              <a:solidFill>
                <a:srgbClr val="FF0000"/>
              </a:solidFill>
            </a:endParaRPr>
          </a:p>
        </p:txBody>
      </p:sp>
      <p:sp>
        <p:nvSpPr>
          <p:cNvPr id="113681" name="Text Box 17"/>
          <p:cNvSpPr txBox="1">
            <a:spLocks noChangeArrowheads="1"/>
          </p:cNvSpPr>
          <p:nvPr/>
        </p:nvSpPr>
        <p:spPr bwMode="auto">
          <a:xfrm>
            <a:off x="2136775" y="5202704"/>
            <a:ext cx="4191000" cy="1477328"/>
          </a:xfrm>
          <a:prstGeom prst="rect">
            <a:avLst/>
          </a:prstGeom>
          <a:noFill/>
          <a:ln w="9525">
            <a:noFill/>
            <a:miter lim="800000"/>
            <a:headEnd/>
            <a:tailEnd/>
          </a:ln>
        </p:spPr>
        <p:txBody>
          <a:bodyPr>
            <a:spAutoFit/>
          </a:bodyPr>
          <a:lstStyle/>
          <a:p>
            <a:pPr>
              <a:spcBef>
                <a:spcPct val="50000"/>
              </a:spcBef>
            </a:pPr>
            <a:r>
              <a:rPr lang="en-US" sz="2000" b="1" u="sng" dirty="0">
                <a:solidFill>
                  <a:srgbClr val="0033CC"/>
                </a:solidFill>
              </a:rPr>
              <a:t>3. Axon:</a:t>
            </a:r>
            <a:r>
              <a:rPr lang="en-US" sz="2000" dirty="0">
                <a:solidFill>
                  <a:srgbClr val="0033CC"/>
                </a:solidFill>
              </a:rPr>
              <a:t> long, thin extension of the cell body </a:t>
            </a:r>
            <a:r>
              <a:rPr lang="en-US" sz="2000" dirty="0" smtClean="0">
                <a:solidFill>
                  <a:srgbClr val="0033CC"/>
                </a:solidFill>
              </a:rPr>
              <a:t> *</a:t>
            </a:r>
            <a:r>
              <a:rPr lang="en-US" sz="2000" u="sng" dirty="0">
                <a:solidFill>
                  <a:srgbClr val="0033CC"/>
                </a:solidFill>
              </a:rPr>
              <a:t>Function:</a:t>
            </a:r>
            <a:r>
              <a:rPr lang="en-US" sz="2000" dirty="0">
                <a:solidFill>
                  <a:srgbClr val="0033CC"/>
                </a:solidFill>
              </a:rPr>
              <a:t> sends nerve impulses away from the cell body*</a:t>
            </a:r>
          </a:p>
          <a:p>
            <a:pPr>
              <a:spcBef>
                <a:spcPct val="50000"/>
              </a:spcBef>
            </a:pPr>
            <a:r>
              <a:rPr lang="en-US" sz="2000" dirty="0">
                <a:solidFill>
                  <a:srgbClr val="0033CC"/>
                </a:solidFill>
              </a:rPr>
              <a:t>(Remember “A” for away!)</a:t>
            </a:r>
          </a:p>
        </p:txBody>
      </p:sp>
      <p:sp>
        <p:nvSpPr>
          <p:cNvPr id="5127" name="Rectangle 19"/>
          <p:cNvSpPr>
            <a:spLocks noChangeArrowheads="1"/>
          </p:cNvSpPr>
          <p:nvPr/>
        </p:nvSpPr>
        <p:spPr bwMode="auto">
          <a:xfrm>
            <a:off x="457200" y="228600"/>
            <a:ext cx="8686800" cy="1143000"/>
          </a:xfrm>
          <a:prstGeom prst="rect">
            <a:avLst/>
          </a:prstGeom>
          <a:noFill/>
          <a:ln w="9525">
            <a:noFill/>
            <a:miter lim="800000"/>
            <a:headEnd/>
            <a:tailEnd/>
          </a:ln>
        </p:spPr>
        <p:txBody>
          <a:bodyPr anchor="ctr"/>
          <a:lstStyle/>
          <a:p>
            <a:pPr algn="ctr" eaLnBrk="1" hangingPunct="1"/>
            <a:r>
              <a:rPr lang="en-US" sz="4400" b="1" dirty="0">
                <a:solidFill>
                  <a:schemeClr val="tx2"/>
                </a:solidFill>
              </a:rPr>
              <a:t>Structure of </a:t>
            </a:r>
            <a:r>
              <a:rPr lang="en-US" sz="4400" b="1" dirty="0" smtClean="0">
                <a:solidFill>
                  <a:schemeClr val="tx2"/>
                </a:solidFill>
              </a:rPr>
              <a:t>the </a:t>
            </a:r>
            <a:r>
              <a:rPr lang="en-US" sz="4400" b="1" dirty="0">
                <a:solidFill>
                  <a:schemeClr val="tx2"/>
                </a:solidFill>
              </a:rPr>
              <a:t>Neuron</a:t>
            </a:r>
          </a:p>
        </p:txBody>
      </p:sp>
      <p:sp>
        <p:nvSpPr>
          <p:cNvPr id="113684" name="Text Box 20"/>
          <p:cNvSpPr txBox="1">
            <a:spLocks noChangeArrowheads="1"/>
          </p:cNvSpPr>
          <p:nvPr/>
        </p:nvSpPr>
        <p:spPr bwMode="auto">
          <a:xfrm>
            <a:off x="-90714" y="4499826"/>
            <a:ext cx="2514600" cy="1477328"/>
          </a:xfrm>
          <a:prstGeom prst="rect">
            <a:avLst/>
          </a:prstGeom>
          <a:noFill/>
          <a:ln w="9525">
            <a:noFill/>
            <a:miter lim="800000"/>
            <a:headEnd/>
            <a:tailEnd/>
          </a:ln>
        </p:spPr>
        <p:txBody>
          <a:bodyPr>
            <a:spAutoFit/>
          </a:bodyPr>
          <a:lstStyle/>
          <a:p>
            <a:pPr>
              <a:spcBef>
                <a:spcPct val="50000"/>
              </a:spcBef>
            </a:pPr>
            <a:r>
              <a:rPr lang="en-US" sz="2000" dirty="0"/>
              <a:t>5</a:t>
            </a:r>
            <a:r>
              <a:rPr lang="en-US" sz="2000" dirty="0" smtClean="0"/>
              <a:t>. </a:t>
            </a:r>
            <a:r>
              <a:rPr lang="en-US" sz="2000" b="1" u="sng" dirty="0" smtClean="0"/>
              <a:t>Axon terminals</a:t>
            </a:r>
            <a:r>
              <a:rPr lang="en-US" sz="2000" dirty="0" smtClean="0"/>
              <a:t>: synaptic Knobs</a:t>
            </a:r>
          </a:p>
          <a:p>
            <a:pPr>
              <a:spcBef>
                <a:spcPct val="50000"/>
              </a:spcBef>
            </a:pPr>
            <a:r>
              <a:rPr lang="en-US" sz="2000" dirty="0" smtClean="0"/>
              <a:t>*store and release </a:t>
            </a:r>
            <a:r>
              <a:rPr lang="en-US" sz="2000" dirty="0" err="1" smtClean="0"/>
              <a:t>neurotransmiters</a:t>
            </a:r>
            <a:endParaRPr lang="en-US" sz="2000" u="sng" dirty="0"/>
          </a:p>
        </p:txBody>
      </p:sp>
      <p:sp>
        <p:nvSpPr>
          <p:cNvPr id="16" name="Text Box 20"/>
          <p:cNvSpPr txBox="1">
            <a:spLocks noChangeArrowheads="1"/>
          </p:cNvSpPr>
          <p:nvPr/>
        </p:nvSpPr>
        <p:spPr bwMode="auto">
          <a:xfrm>
            <a:off x="76200" y="1295400"/>
            <a:ext cx="2514600" cy="1323439"/>
          </a:xfrm>
          <a:prstGeom prst="rect">
            <a:avLst/>
          </a:prstGeom>
          <a:noFill/>
          <a:ln w="9525">
            <a:noFill/>
            <a:miter lim="800000"/>
            <a:headEnd/>
            <a:tailEnd/>
          </a:ln>
        </p:spPr>
        <p:txBody>
          <a:bodyPr>
            <a:spAutoFit/>
          </a:bodyPr>
          <a:lstStyle/>
          <a:p>
            <a:pPr>
              <a:spcBef>
                <a:spcPct val="50000"/>
              </a:spcBef>
            </a:pPr>
            <a:r>
              <a:rPr lang="en-US" sz="2000" b="1" dirty="0">
                <a:solidFill>
                  <a:srgbClr val="FF0000"/>
                </a:solidFill>
                <a:latin typeface="Times New Roman" pitchFamily="18" charset="0"/>
                <a:cs typeface="Times New Roman" pitchFamily="18" charset="0"/>
              </a:rPr>
              <a:t>4. </a:t>
            </a:r>
            <a:r>
              <a:rPr lang="en-US" sz="2000" b="1" u="sng" dirty="0">
                <a:solidFill>
                  <a:srgbClr val="FF0000"/>
                </a:solidFill>
                <a:latin typeface="Times New Roman" pitchFamily="18" charset="0"/>
                <a:cs typeface="Times New Roman" pitchFamily="18" charset="0"/>
              </a:rPr>
              <a:t>Myelin sheath</a:t>
            </a:r>
            <a:r>
              <a:rPr lang="en-US" sz="2000" b="1" dirty="0">
                <a:solidFill>
                  <a:srgbClr val="FF0000"/>
                </a:solidFill>
                <a:latin typeface="Times New Roman" pitchFamily="18" charset="0"/>
                <a:cs typeface="Times New Roman" pitchFamily="18" charset="0"/>
              </a:rPr>
              <a:t>: insulating membrane *increases speed of impulse*</a:t>
            </a:r>
            <a:endParaRPr lang="en-US" sz="2000" b="1" u="sng"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68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68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0" grpId="0"/>
      <p:bldP spid="1136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Nerve Cell Body</a:t>
            </a:r>
            <a:endParaRPr lang="en-US" b="1"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SOMA</a:t>
            </a:r>
          </a:p>
          <a:p>
            <a:r>
              <a:rPr lang="en-US" b="1" dirty="0" smtClean="0">
                <a:latin typeface="Times New Roman" pitchFamily="18" charset="0"/>
                <a:cs typeface="Times New Roman" pitchFamily="18" charset="0"/>
              </a:rPr>
              <a:t>PERIKARYON</a:t>
            </a: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Of various sizes and forms – </a:t>
            </a:r>
          </a:p>
          <a:p>
            <a:pPr lvl="2"/>
            <a:r>
              <a:rPr lang="en-US" b="1" dirty="0" err="1" smtClean="0">
                <a:latin typeface="Times New Roman" pitchFamily="18" charset="0"/>
                <a:cs typeface="Times New Roman" pitchFamily="18" charset="0"/>
              </a:rPr>
              <a:t>Stellate</a:t>
            </a:r>
            <a:r>
              <a:rPr lang="en-US" b="1" dirty="0" smtClean="0">
                <a:latin typeface="Times New Roman" pitchFamily="18" charset="0"/>
                <a:cs typeface="Times New Roman" pitchFamily="18" charset="0"/>
              </a:rPr>
              <a:t>,</a:t>
            </a:r>
          </a:p>
          <a:p>
            <a:pPr lvl="2"/>
            <a:r>
              <a:rPr lang="en-US" b="1" dirty="0" smtClean="0">
                <a:latin typeface="Times New Roman" pitchFamily="18" charset="0"/>
                <a:cs typeface="Times New Roman" pitchFamily="18" charset="0"/>
              </a:rPr>
              <a:t>Round</a:t>
            </a:r>
          </a:p>
          <a:p>
            <a:pPr lvl="2"/>
            <a:r>
              <a:rPr lang="en-US" b="1" dirty="0" smtClean="0">
                <a:latin typeface="Times New Roman" pitchFamily="18" charset="0"/>
                <a:cs typeface="Times New Roman" pitchFamily="18" charset="0"/>
              </a:rPr>
              <a:t>Pyramidal</a:t>
            </a:r>
          </a:p>
          <a:p>
            <a:pPr lvl="2"/>
            <a:r>
              <a:rPr lang="en-US" b="1" dirty="0" err="1" smtClean="0">
                <a:latin typeface="Times New Roman" pitchFamily="18" charset="0"/>
                <a:cs typeface="Times New Roman" pitchFamily="18" charset="0"/>
              </a:rPr>
              <a:t>Fusiform</a:t>
            </a: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cientopia.org/blogs/scicurious/files/2011/05/neurons7.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Its main composition are similar to a generalized cell. </a:t>
            </a:r>
          </a:p>
          <a:p>
            <a:pPr lvl="1"/>
            <a:r>
              <a:rPr lang="en-US" dirty="0" smtClean="0"/>
              <a:t>Nucleus,</a:t>
            </a:r>
          </a:p>
          <a:p>
            <a:pPr lvl="1"/>
            <a:r>
              <a:rPr lang="en-US" dirty="0" smtClean="0"/>
              <a:t>Cell membrane( </a:t>
            </a:r>
            <a:r>
              <a:rPr lang="en-US" dirty="0" err="1" smtClean="0"/>
              <a:t>neurilemma</a:t>
            </a:r>
            <a:r>
              <a:rPr lang="en-US" dirty="0" smtClean="0"/>
              <a:t>)</a:t>
            </a:r>
          </a:p>
          <a:p>
            <a:pPr lvl="1"/>
            <a:r>
              <a:rPr lang="en-US" dirty="0" smtClean="0"/>
              <a:t>cytoplasm</a:t>
            </a:r>
          </a:p>
          <a:p>
            <a:pPr lvl="1"/>
            <a:r>
              <a:rPr lang="en-US" dirty="0" smtClean="0"/>
              <a:t>Mitochondria, Ribosomes, ER, Golgi</a:t>
            </a:r>
          </a:p>
          <a:p>
            <a:r>
              <a:rPr lang="en-US" b="1" dirty="0" smtClean="0">
                <a:solidFill>
                  <a:srgbClr val="C00000"/>
                </a:solidFill>
              </a:rPr>
              <a:t>After fixation with special stains it also reveals:</a:t>
            </a:r>
          </a:p>
          <a:p>
            <a:pPr lvl="1"/>
            <a:r>
              <a:rPr lang="en-US" b="1" dirty="0" err="1" smtClean="0">
                <a:solidFill>
                  <a:srgbClr val="C00000"/>
                </a:solidFill>
              </a:rPr>
              <a:t>Nissl’s</a:t>
            </a:r>
            <a:r>
              <a:rPr lang="en-US" b="1" dirty="0" smtClean="0">
                <a:solidFill>
                  <a:srgbClr val="C00000"/>
                </a:solidFill>
              </a:rPr>
              <a:t> granules/bodies</a:t>
            </a:r>
          </a:p>
          <a:p>
            <a:pPr lvl="1"/>
            <a:r>
              <a:rPr lang="en-US" b="1" dirty="0" err="1" smtClean="0">
                <a:solidFill>
                  <a:srgbClr val="C00000"/>
                </a:solidFill>
              </a:rPr>
              <a:t>neurofibrillae</a:t>
            </a:r>
            <a:endParaRPr lang="en-US" b="1" dirty="0" smtClean="0">
              <a:solidFill>
                <a:srgbClr val="C00000"/>
              </a:solidFill>
            </a:endParaRPr>
          </a:p>
          <a:p>
            <a:pPr lvl="2"/>
            <a:endParaRPr lang="en-US" dirty="0" smtClean="0"/>
          </a:p>
        </p:txBody>
      </p:sp>
      <p:sp>
        <p:nvSpPr>
          <p:cNvPr id="4" name="Title 1"/>
          <p:cNvSpPr>
            <a:spLocks noGrp="1"/>
          </p:cNvSpPr>
          <p:nvPr>
            <p:ph type="title"/>
          </p:nvPr>
        </p:nvSpPr>
        <p:spPr/>
        <p:txBody>
          <a:bodyPr/>
          <a:lstStyle/>
          <a:p>
            <a:r>
              <a:rPr lang="en-US" b="1" dirty="0" smtClean="0"/>
              <a:t>Nerve Cell Body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lstStyle/>
          <a:p>
            <a:endParaRPr lang="en-US" dirty="0" smtClean="0"/>
          </a:p>
          <a:p>
            <a:r>
              <a:rPr lang="en-US" dirty="0" smtClean="0"/>
              <a:t>Modified rough endoplasmic reticulum</a:t>
            </a:r>
          </a:p>
          <a:p>
            <a:endParaRPr lang="en-US" dirty="0" smtClean="0"/>
          </a:p>
          <a:p>
            <a:r>
              <a:rPr lang="en-US" dirty="0" smtClean="0"/>
              <a:t>These are basophilic granules, composed of many thin, parallel arranged, membrane bound cavities(cisternae) which are covered by </a:t>
            </a:r>
            <a:r>
              <a:rPr lang="en-US" dirty="0" err="1" smtClean="0"/>
              <a:t>ribo</a:t>
            </a:r>
            <a:r>
              <a:rPr lang="en-US" dirty="0" smtClean="0"/>
              <a:t>-nucleoproteins(RNA with protein).</a:t>
            </a:r>
          </a:p>
        </p:txBody>
      </p:sp>
      <p:sp>
        <p:nvSpPr>
          <p:cNvPr id="4" name="Title 1"/>
          <p:cNvSpPr>
            <a:spLocks noGrp="1"/>
          </p:cNvSpPr>
          <p:nvPr>
            <p:ph type="title"/>
          </p:nvPr>
        </p:nvSpPr>
        <p:spPr/>
        <p:txBody>
          <a:bodyPr/>
          <a:lstStyle/>
          <a:p>
            <a:r>
              <a:rPr lang="en-US" b="1" dirty="0" smtClean="0"/>
              <a:t>Nerve Cell Body</a:t>
            </a:r>
            <a:endParaRPr lang="en-US" b="1" dirty="0"/>
          </a:p>
        </p:txBody>
      </p:sp>
      <p:sp>
        <p:nvSpPr>
          <p:cNvPr id="5" name="TextBox 4"/>
          <p:cNvSpPr txBox="1"/>
          <p:nvPr/>
        </p:nvSpPr>
        <p:spPr>
          <a:xfrm>
            <a:off x="1676400" y="1447800"/>
            <a:ext cx="5562600" cy="584775"/>
          </a:xfrm>
          <a:prstGeom prst="rect">
            <a:avLst/>
          </a:prstGeom>
          <a:noFill/>
        </p:spPr>
        <p:txBody>
          <a:bodyPr wrap="square" rtlCol="0">
            <a:spAutoFit/>
          </a:bodyPr>
          <a:lstStyle/>
          <a:p>
            <a:pPr algn="ctr"/>
            <a:r>
              <a:rPr lang="en-US" sz="3200" b="1" u="sng" dirty="0" err="1" smtClean="0"/>
              <a:t>Nissl</a:t>
            </a:r>
            <a:r>
              <a:rPr lang="en-US" sz="3200" b="1" u="sng" dirty="0" smtClean="0"/>
              <a:t> Granules/Bodies</a:t>
            </a:r>
            <a:endParaRPr lang="en-US" sz="3200"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457200" y="1600201"/>
            <a:ext cx="8229600" cy="2895599"/>
          </a:xfrm>
        </p:spPr>
        <p:txBody>
          <a:bodyPr/>
          <a:lstStyle/>
          <a:p>
            <a:pPr>
              <a:buNone/>
            </a:pPr>
            <a:endParaRPr lang="en-US" dirty="0" smtClean="0"/>
          </a:p>
          <a:p>
            <a:pPr>
              <a:buNone/>
            </a:pPr>
            <a:endParaRPr lang="en-US" dirty="0" smtClean="0"/>
          </a:p>
          <a:p>
            <a:pPr>
              <a:buNone/>
            </a:pPr>
            <a:r>
              <a:rPr lang="en-US" dirty="0" smtClean="0"/>
              <a:t>  </a:t>
            </a:r>
            <a:r>
              <a:rPr lang="en-US" sz="4400" b="1" i="1" u="sng" dirty="0" smtClean="0">
                <a:latin typeface="Algerian" pitchFamily="82" charset="0"/>
              </a:rPr>
              <a:t> </a:t>
            </a:r>
            <a:r>
              <a:rPr lang="en-US" sz="4400" b="1" i="1" u="sng" dirty="0" smtClean="0">
                <a:solidFill>
                  <a:srgbClr val="C00000"/>
                </a:solidFill>
                <a:latin typeface="Algerian" pitchFamily="82" charset="0"/>
              </a:rPr>
              <a:t>NERVE – MUSCLE PHYSIOLOGY</a:t>
            </a:r>
            <a:endParaRPr lang="en-US" sz="4400" b="1" i="1" u="sng" dirty="0">
              <a:solidFill>
                <a:srgbClr val="C00000"/>
              </a:solidFill>
              <a:latin typeface="Algerian"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lstStyle/>
          <a:p>
            <a:pPr algn="just"/>
            <a:r>
              <a:rPr lang="en-US" dirty="0" smtClean="0"/>
              <a:t>Certain poisons, cutting/ sectioning of axon causes </a:t>
            </a:r>
            <a:r>
              <a:rPr lang="en-US" dirty="0" err="1" smtClean="0"/>
              <a:t>Nissl’s</a:t>
            </a:r>
            <a:r>
              <a:rPr lang="en-US" dirty="0" smtClean="0"/>
              <a:t> granules to disintegrate and finally disappear – </a:t>
            </a:r>
            <a:r>
              <a:rPr lang="en-US" sz="4000" b="1" dirty="0" err="1" smtClean="0"/>
              <a:t>Chromatolysis</a:t>
            </a:r>
            <a:r>
              <a:rPr lang="en-US" sz="4000" b="1"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0637"/>
            <a:ext cx="8229600" cy="3611563"/>
          </a:xfrm>
        </p:spPr>
        <p:txBody>
          <a:bodyPr/>
          <a:lstStyle/>
          <a:p>
            <a:r>
              <a:rPr lang="en-US" b="1" u="sng" dirty="0" smtClean="0"/>
              <a:t>Modified cytoskeleton</a:t>
            </a:r>
          </a:p>
          <a:p>
            <a:endParaRPr lang="en-US" dirty="0" smtClean="0"/>
          </a:p>
          <a:p>
            <a:r>
              <a:rPr lang="en-US" dirty="0" smtClean="0"/>
              <a:t>Are fine threads(6-10 mm in diameter).</a:t>
            </a:r>
          </a:p>
          <a:p>
            <a:r>
              <a:rPr lang="en-US" dirty="0" smtClean="0"/>
              <a:t>They traverse the </a:t>
            </a:r>
            <a:r>
              <a:rPr lang="en-US" dirty="0" err="1" smtClean="0"/>
              <a:t>cytoplasmic</a:t>
            </a:r>
            <a:r>
              <a:rPr lang="en-US" dirty="0" smtClean="0"/>
              <a:t> matrix forming a loose network.</a:t>
            </a:r>
            <a:endParaRPr lang="en-US" dirty="0"/>
          </a:p>
        </p:txBody>
      </p:sp>
      <p:sp>
        <p:nvSpPr>
          <p:cNvPr id="4" name="Title 1"/>
          <p:cNvSpPr>
            <a:spLocks noGrp="1"/>
          </p:cNvSpPr>
          <p:nvPr>
            <p:ph type="title"/>
          </p:nvPr>
        </p:nvSpPr>
        <p:spPr/>
        <p:txBody>
          <a:bodyPr/>
          <a:lstStyle/>
          <a:p>
            <a:r>
              <a:rPr lang="en-US" b="1" dirty="0" smtClean="0"/>
              <a:t>Nerve cell body</a:t>
            </a:r>
            <a:endParaRPr lang="en-US" b="1" dirty="0"/>
          </a:p>
        </p:txBody>
      </p:sp>
      <p:sp>
        <p:nvSpPr>
          <p:cNvPr id="6" name="TextBox 5"/>
          <p:cNvSpPr txBox="1"/>
          <p:nvPr/>
        </p:nvSpPr>
        <p:spPr>
          <a:xfrm>
            <a:off x="1676400" y="1447800"/>
            <a:ext cx="5562600" cy="584775"/>
          </a:xfrm>
          <a:prstGeom prst="rect">
            <a:avLst/>
          </a:prstGeom>
          <a:noFill/>
        </p:spPr>
        <p:txBody>
          <a:bodyPr wrap="square" rtlCol="0">
            <a:spAutoFit/>
          </a:bodyPr>
          <a:lstStyle/>
          <a:p>
            <a:pPr algn="ctr"/>
            <a:r>
              <a:rPr lang="en-US" sz="3200" b="1" u="sng" dirty="0" err="1" smtClean="0"/>
              <a:t>Neurofibrillae</a:t>
            </a:r>
            <a:endParaRPr lang="en-US" sz="3200" b="1"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Dendrites</a:t>
            </a:r>
            <a:endParaRPr lang="en-US" b="1" dirty="0"/>
          </a:p>
        </p:txBody>
      </p:sp>
      <p:sp>
        <p:nvSpPr>
          <p:cNvPr id="3" name="Content Placeholder 2"/>
          <p:cNvSpPr>
            <a:spLocks noGrp="1"/>
          </p:cNvSpPr>
          <p:nvPr>
            <p:ph idx="1"/>
          </p:nvPr>
        </p:nvSpPr>
        <p:spPr/>
        <p:txBody>
          <a:bodyPr/>
          <a:lstStyle/>
          <a:p>
            <a:r>
              <a:rPr lang="en-US" dirty="0" smtClean="0"/>
              <a:t>5-7 fine </a:t>
            </a:r>
            <a:r>
              <a:rPr lang="en-US" u="sng" dirty="0" smtClean="0"/>
              <a:t>processes</a:t>
            </a:r>
            <a:r>
              <a:rPr lang="en-US" dirty="0" smtClean="0"/>
              <a:t> extended out from the cell body.</a:t>
            </a:r>
          </a:p>
          <a:p>
            <a:r>
              <a:rPr lang="en-US" dirty="0" smtClean="0"/>
              <a:t>Also contains </a:t>
            </a:r>
            <a:r>
              <a:rPr lang="en-US" dirty="0" err="1" smtClean="0"/>
              <a:t>Nissl’s</a:t>
            </a:r>
            <a:r>
              <a:rPr lang="en-US" dirty="0" smtClean="0"/>
              <a:t> granules, </a:t>
            </a:r>
            <a:r>
              <a:rPr lang="en-US" dirty="0" err="1" smtClean="0"/>
              <a:t>neurofibrillae</a:t>
            </a:r>
            <a:r>
              <a:rPr lang="en-US" dirty="0" smtClean="0"/>
              <a:t>, and mitochondria.</a:t>
            </a:r>
          </a:p>
          <a:p>
            <a:endParaRPr lang="en-US" dirty="0" smtClean="0"/>
          </a:p>
          <a:p>
            <a:r>
              <a:rPr lang="en-US" dirty="0" smtClean="0"/>
              <a:t>They are the receptive processes of neuron. Impulses can be transmitted from one dendrite to another in the CNS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Axon</a:t>
            </a:r>
            <a:endParaRPr lang="en-US" b="1" dirty="0"/>
          </a:p>
        </p:txBody>
      </p:sp>
      <p:sp>
        <p:nvSpPr>
          <p:cNvPr id="3" name="Content Placeholder 2"/>
          <p:cNvSpPr>
            <a:spLocks noGrp="1"/>
          </p:cNvSpPr>
          <p:nvPr>
            <p:ph idx="1"/>
          </p:nvPr>
        </p:nvSpPr>
        <p:spPr/>
        <p:txBody>
          <a:bodyPr/>
          <a:lstStyle/>
          <a:p>
            <a:r>
              <a:rPr lang="en-US" dirty="0" smtClean="0"/>
              <a:t>The cell membrane – </a:t>
            </a:r>
            <a:r>
              <a:rPr lang="en-US" b="1" u="sng" dirty="0" err="1" smtClean="0"/>
              <a:t>axolemma</a:t>
            </a:r>
            <a:r>
              <a:rPr lang="en-US" dirty="0" smtClean="0"/>
              <a:t>.</a:t>
            </a:r>
          </a:p>
          <a:p>
            <a:endParaRPr lang="en-US" dirty="0" smtClean="0"/>
          </a:p>
          <a:p>
            <a:r>
              <a:rPr lang="en-US" dirty="0" smtClean="0"/>
              <a:t>The cytoplasmic fluid in the center of axon – </a:t>
            </a:r>
            <a:r>
              <a:rPr lang="en-US" b="1" u="sng" dirty="0" smtClean="0"/>
              <a:t>axoplasm</a:t>
            </a:r>
            <a:r>
              <a:rPr lang="en-US" dirty="0" smtClean="0"/>
              <a:t>.</a:t>
            </a:r>
          </a:p>
          <a:p>
            <a:endParaRPr lang="en-US" b="1" u="sng" dirty="0" smtClean="0"/>
          </a:p>
          <a:p>
            <a:r>
              <a:rPr lang="en-US" b="1" u="sng" dirty="0" smtClean="0"/>
              <a:t>Axon Cylinder</a:t>
            </a:r>
            <a:r>
              <a:rPr lang="en-US" b="1" dirty="0" smtClean="0"/>
              <a:t> or </a:t>
            </a:r>
            <a:r>
              <a:rPr lang="en-US" b="1" u="sng" dirty="0" smtClean="0"/>
              <a:t> Nerve Fiber</a:t>
            </a:r>
          </a:p>
          <a:p>
            <a:pPr>
              <a:buNone/>
            </a:pPr>
            <a:r>
              <a:rPr lang="en-US" dirty="0" smtClean="0"/>
              <a:t>Originates from a thickened area of the cell body, called AXON HILLOCK.</a:t>
            </a:r>
          </a:p>
          <a:p>
            <a:pPr>
              <a:buNone/>
            </a:pPr>
            <a:r>
              <a:rPr lang="en-US" dirty="0" smtClean="0"/>
              <a:t>( </a:t>
            </a:r>
            <a:r>
              <a:rPr lang="en-US" u="sng" dirty="0" smtClean="0">
                <a:solidFill>
                  <a:srgbClr val="C00000"/>
                </a:solidFill>
              </a:rPr>
              <a:t>contains no nissle granules).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0658" name="Picture 2" descr="http://www.codeproject.com/KB/recipes/NeuralNetwork_1/BrainNeuron.png"/>
          <p:cNvPicPr>
            <a:picLocks noChangeAspect="1" noChangeArrowheads="1"/>
          </p:cNvPicPr>
          <p:nvPr/>
        </p:nvPicPr>
        <p:blipFill>
          <a:blip r:embed="rId2"/>
          <a:srcRect/>
          <a:stretch>
            <a:fillRect/>
          </a:stretch>
        </p:blipFill>
        <p:spPr bwMode="auto">
          <a:xfrm>
            <a:off x="0" y="381000"/>
            <a:ext cx="9144000" cy="6019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9634" name="Picture 2" descr="http://vanat.cvm.umn.edu/neurHistAtls/pages/images/Neuron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b="1" smtClean="0"/>
              <a:t>MYELINATION </a:t>
            </a:r>
            <a:endParaRPr lang="en-US" b="1" dirty="0"/>
          </a:p>
        </p:txBody>
      </p:sp>
    </p:spTree>
    <p:extLst>
      <p:ext uri="{BB962C8B-B14F-4D97-AF65-F5344CB8AC3E}">
        <p14:creationId xmlns:p14="http://schemas.microsoft.com/office/powerpoint/2010/main" val="144000803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2" descr="FGu33_01-02"/>
          <p:cNvPicPr>
            <a:picLocks noChangeAspect="1" noChangeArrowheads="1"/>
          </p:cNvPicPr>
          <p:nvPr/>
        </p:nvPicPr>
        <p:blipFill>
          <a:blip r:embed="rId3"/>
          <a:srcRect/>
          <a:stretch>
            <a:fillRect/>
          </a:stretch>
        </p:blipFill>
        <p:spPr bwMode="auto">
          <a:xfrm>
            <a:off x="511175" y="2286000"/>
            <a:ext cx="8632825" cy="3263900"/>
          </a:xfrm>
          <a:prstGeom prst="rect">
            <a:avLst/>
          </a:prstGeom>
          <a:noFill/>
        </p:spPr>
      </p:pic>
      <p:sp>
        <p:nvSpPr>
          <p:cNvPr id="61444" name="Text Box 4"/>
          <p:cNvSpPr txBox="1">
            <a:spLocks noChangeArrowheads="1"/>
          </p:cNvSpPr>
          <p:nvPr/>
        </p:nvSpPr>
        <p:spPr bwMode="auto">
          <a:xfrm>
            <a:off x="1203325" y="5756275"/>
            <a:ext cx="184150" cy="457200"/>
          </a:xfrm>
          <a:prstGeom prst="rect">
            <a:avLst/>
          </a:prstGeom>
          <a:noFill/>
          <a:ln w="9525">
            <a:noFill/>
            <a:miter lim="800000"/>
            <a:headEnd/>
            <a:tailEnd/>
          </a:ln>
          <a:effectLst/>
        </p:spPr>
        <p:txBody>
          <a:bodyPr wrap="none">
            <a:spAutoFit/>
          </a:bodyPr>
          <a:lstStyle/>
          <a:p>
            <a:pPr eaLnBrk="0" hangingPunct="0"/>
            <a:endParaRPr lang="en-US" sz="2400">
              <a:solidFill>
                <a:srgbClr val="000000"/>
              </a:solidFill>
              <a:latin typeface="Times New Roman" pitchFamily="18" charset="0"/>
            </a:endParaRPr>
          </a:p>
        </p:txBody>
      </p:sp>
      <p:sp>
        <p:nvSpPr>
          <p:cNvPr id="61445" name="AutoShape 5"/>
          <p:cNvSpPr>
            <a:spLocks noChangeArrowheads="1"/>
          </p:cNvSpPr>
          <p:nvPr/>
        </p:nvSpPr>
        <p:spPr bwMode="auto">
          <a:xfrm>
            <a:off x="304800" y="5638800"/>
            <a:ext cx="2798763" cy="838200"/>
          </a:xfrm>
          <a:prstGeom prst="wedgeRectCallout">
            <a:avLst>
              <a:gd name="adj1" fmla="val -30204"/>
              <a:gd name="adj2" fmla="val -127843"/>
            </a:avLst>
          </a:prstGeom>
          <a:solidFill>
            <a:schemeClr val="folHlink"/>
          </a:solidFill>
          <a:ln w="3175">
            <a:solidFill>
              <a:schemeClr val="bg2"/>
            </a:solidFill>
            <a:miter lim="800000"/>
            <a:headEnd/>
            <a:tailEnd/>
          </a:ln>
          <a:effectLst>
            <a:outerShdw dist="12700" dir="5400000" algn="ctr" rotWithShape="0">
              <a:schemeClr val="tx2"/>
            </a:outerShdw>
          </a:effectLst>
        </p:spPr>
        <p:txBody>
          <a:bodyPr lIns="27432" tIns="27432" rIns="27432" bIns="27432" anchor="ctr">
            <a:spAutoFit/>
          </a:bodyPr>
          <a:lstStyle/>
          <a:p>
            <a:pPr algn="ctr" eaLnBrk="0" hangingPunct="0">
              <a:lnSpc>
                <a:spcPct val="80000"/>
              </a:lnSpc>
            </a:pPr>
            <a:r>
              <a:rPr lang="en-US" sz="3200" b="1">
                <a:solidFill>
                  <a:srgbClr val="5F5F5F"/>
                </a:solidFill>
                <a:latin typeface="Arial Narrow" pitchFamily="34" charset="0"/>
              </a:rPr>
              <a:t>Axon of another</a:t>
            </a:r>
            <a:br>
              <a:rPr lang="en-US" sz="3200" b="1">
                <a:solidFill>
                  <a:srgbClr val="5F5F5F"/>
                </a:solidFill>
                <a:latin typeface="Arial Narrow" pitchFamily="34" charset="0"/>
              </a:rPr>
            </a:br>
            <a:r>
              <a:rPr lang="en-US" sz="3200" b="1">
                <a:solidFill>
                  <a:srgbClr val="5F5F5F"/>
                </a:solidFill>
                <a:latin typeface="Arial Narrow" pitchFamily="34" charset="0"/>
              </a:rPr>
              <a:t>neuron</a:t>
            </a:r>
          </a:p>
        </p:txBody>
      </p:sp>
      <p:grpSp>
        <p:nvGrpSpPr>
          <p:cNvPr id="2" name="Group 6"/>
          <p:cNvGrpSpPr>
            <a:grpSpLocks/>
          </p:cNvGrpSpPr>
          <p:nvPr/>
        </p:nvGrpSpPr>
        <p:grpSpPr bwMode="auto">
          <a:xfrm>
            <a:off x="228600" y="1676400"/>
            <a:ext cx="5130800" cy="4410075"/>
            <a:chOff x="144" y="1056"/>
            <a:chExt cx="3232" cy="2778"/>
          </a:xfrm>
        </p:grpSpPr>
        <p:sp>
          <p:nvSpPr>
            <p:cNvPr id="61447" name="AutoShape 7"/>
            <p:cNvSpPr>
              <a:spLocks noChangeArrowheads="1"/>
            </p:cNvSpPr>
            <p:nvPr/>
          </p:nvSpPr>
          <p:spPr bwMode="auto">
            <a:xfrm>
              <a:off x="1680" y="1056"/>
              <a:ext cx="1004" cy="282"/>
            </a:xfrm>
            <a:prstGeom prst="wedgeRectCallout">
              <a:avLst>
                <a:gd name="adj1" fmla="val -55977"/>
                <a:gd name="adj2" fmla="val 391491"/>
              </a:avLst>
            </a:prstGeom>
            <a:solidFill>
              <a:schemeClr val="accent1"/>
            </a:solidFill>
            <a:ln w="3175">
              <a:solidFill>
                <a:schemeClr val="bg2"/>
              </a:solidFill>
              <a:miter lim="800000"/>
              <a:headEnd/>
              <a:tailEnd/>
            </a:ln>
            <a:effectLst>
              <a:outerShdw dist="12700" dir="5400000" algn="ctr" rotWithShape="0">
                <a:schemeClr val="tx2"/>
              </a:outerShdw>
            </a:effectLst>
          </p:spPr>
          <p:txBody>
            <a:bodyPr wrap="none" lIns="27432" tIns="27432" rIns="27432" bIns="27432" anchor="ctr">
              <a:spAutoFit/>
            </a:bodyPr>
            <a:lstStyle/>
            <a:p>
              <a:pPr algn="ctr" eaLnBrk="0" hangingPunct="0">
                <a:lnSpc>
                  <a:spcPct val="80000"/>
                </a:lnSpc>
              </a:pPr>
              <a:r>
                <a:rPr lang="en-US" sz="3200" b="1">
                  <a:solidFill>
                    <a:srgbClr val="5F5F5F"/>
                  </a:solidFill>
                  <a:latin typeface="Arial Narrow" pitchFamily="34" charset="0"/>
                </a:rPr>
                <a:t>Cell Body</a:t>
              </a:r>
            </a:p>
          </p:txBody>
        </p:sp>
        <p:sp>
          <p:nvSpPr>
            <p:cNvPr id="61448" name="AutoShape 8"/>
            <p:cNvSpPr>
              <a:spLocks noChangeArrowheads="1"/>
            </p:cNvSpPr>
            <p:nvPr/>
          </p:nvSpPr>
          <p:spPr bwMode="auto">
            <a:xfrm>
              <a:off x="144" y="1104"/>
              <a:ext cx="1152" cy="282"/>
            </a:xfrm>
            <a:prstGeom prst="wedgeRectCallout">
              <a:avLst>
                <a:gd name="adj1" fmla="val 16319"/>
                <a:gd name="adj2" fmla="val 168181"/>
              </a:avLst>
            </a:prstGeom>
            <a:solidFill>
              <a:schemeClr val="accent1"/>
            </a:solidFill>
            <a:ln w="3175">
              <a:solidFill>
                <a:schemeClr val="bg2"/>
              </a:solidFill>
              <a:miter lim="800000"/>
              <a:headEnd/>
              <a:tailEnd/>
            </a:ln>
            <a:effectLst>
              <a:outerShdw dist="12700" dir="5400000" algn="ctr" rotWithShape="0">
                <a:schemeClr val="tx2"/>
              </a:outerShdw>
            </a:effectLst>
          </p:spPr>
          <p:txBody>
            <a:bodyPr lIns="27432" tIns="27432" rIns="27432" bIns="27432" anchor="ctr">
              <a:spAutoFit/>
            </a:bodyPr>
            <a:lstStyle/>
            <a:p>
              <a:pPr algn="ctr" eaLnBrk="0" hangingPunct="0">
                <a:lnSpc>
                  <a:spcPct val="80000"/>
                </a:lnSpc>
              </a:pPr>
              <a:r>
                <a:rPr lang="en-US" sz="3200" b="1">
                  <a:solidFill>
                    <a:srgbClr val="5F5F5F"/>
                  </a:solidFill>
                  <a:latin typeface="Arial Narrow" pitchFamily="34" charset="0"/>
                </a:rPr>
                <a:t>Dendrites</a:t>
              </a:r>
            </a:p>
          </p:txBody>
        </p:sp>
        <p:sp>
          <p:nvSpPr>
            <p:cNvPr id="61449" name="AutoShape 9"/>
            <p:cNvSpPr>
              <a:spLocks noChangeArrowheads="1"/>
            </p:cNvSpPr>
            <p:nvPr/>
          </p:nvSpPr>
          <p:spPr bwMode="auto">
            <a:xfrm>
              <a:off x="2448" y="3552"/>
              <a:ext cx="561" cy="282"/>
            </a:xfrm>
            <a:prstGeom prst="wedgeRectCallout">
              <a:avLst>
                <a:gd name="adj1" fmla="val 31639"/>
                <a:gd name="adj2" fmla="val -357801"/>
              </a:avLst>
            </a:prstGeom>
            <a:solidFill>
              <a:schemeClr val="accent1"/>
            </a:solidFill>
            <a:ln w="3175">
              <a:solidFill>
                <a:schemeClr val="bg2"/>
              </a:solidFill>
              <a:miter lim="800000"/>
              <a:headEnd/>
              <a:tailEnd/>
            </a:ln>
            <a:effectLst>
              <a:outerShdw dist="12700" dir="5400000" algn="ctr" rotWithShape="0">
                <a:schemeClr val="tx2"/>
              </a:outerShdw>
            </a:effectLst>
          </p:spPr>
          <p:txBody>
            <a:bodyPr wrap="none" lIns="27432" tIns="27432" rIns="27432" bIns="27432" anchor="ctr">
              <a:spAutoFit/>
            </a:bodyPr>
            <a:lstStyle/>
            <a:p>
              <a:pPr algn="ctr" eaLnBrk="0" hangingPunct="0">
                <a:lnSpc>
                  <a:spcPct val="80000"/>
                </a:lnSpc>
              </a:pPr>
              <a:r>
                <a:rPr lang="en-US" sz="3200" b="1">
                  <a:solidFill>
                    <a:srgbClr val="5F5F5F"/>
                  </a:solidFill>
                  <a:latin typeface="Arial Narrow" pitchFamily="34" charset="0"/>
                </a:rPr>
                <a:t>Axon</a:t>
              </a:r>
            </a:p>
          </p:txBody>
        </p:sp>
        <p:sp>
          <p:nvSpPr>
            <p:cNvPr id="61450" name="AutoShape 10"/>
            <p:cNvSpPr>
              <a:spLocks noChangeArrowheads="1"/>
            </p:cNvSpPr>
            <p:nvPr/>
          </p:nvSpPr>
          <p:spPr bwMode="auto">
            <a:xfrm>
              <a:off x="2640" y="1440"/>
              <a:ext cx="736" cy="528"/>
            </a:xfrm>
            <a:prstGeom prst="wedgeRectCallout">
              <a:avLst>
                <a:gd name="adj1" fmla="val -58560"/>
                <a:gd name="adj2" fmla="val 148296"/>
              </a:avLst>
            </a:prstGeom>
            <a:solidFill>
              <a:schemeClr val="accent1"/>
            </a:solidFill>
            <a:ln w="3175">
              <a:solidFill>
                <a:schemeClr val="bg2"/>
              </a:solidFill>
              <a:miter lim="800000"/>
              <a:headEnd/>
              <a:tailEnd/>
            </a:ln>
            <a:effectLst>
              <a:outerShdw dist="12700" dir="5400000" algn="ctr" rotWithShape="0">
                <a:schemeClr val="tx2"/>
              </a:outerShdw>
            </a:effectLst>
          </p:spPr>
          <p:txBody>
            <a:bodyPr wrap="none" lIns="27432" tIns="27432" rIns="27432" bIns="27432" anchor="ctr">
              <a:spAutoFit/>
            </a:bodyPr>
            <a:lstStyle/>
            <a:p>
              <a:pPr algn="ctr" eaLnBrk="0" hangingPunct="0">
                <a:lnSpc>
                  <a:spcPct val="80000"/>
                </a:lnSpc>
              </a:pPr>
              <a:r>
                <a:rPr lang="en-US" sz="3200" b="1">
                  <a:solidFill>
                    <a:srgbClr val="5F5F5F"/>
                  </a:solidFill>
                  <a:latin typeface="Arial Narrow" pitchFamily="34" charset="0"/>
                </a:rPr>
                <a:t>Myelin</a:t>
              </a:r>
              <a:br>
                <a:rPr lang="en-US" sz="3200" b="1">
                  <a:solidFill>
                    <a:srgbClr val="5F5F5F"/>
                  </a:solidFill>
                  <a:latin typeface="Arial Narrow" pitchFamily="34" charset="0"/>
                </a:rPr>
              </a:br>
              <a:r>
                <a:rPr lang="en-US" sz="3200" b="1">
                  <a:solidFill>
                    <a:srgbClr val="5F5F5F"/>
                  </a:solidFill>
                  <a:latin typeface="Arial Narrow" pitchFamily="34" charset="0"/>
                </a:rPr>
                <a:t>Sheath</a:t>
              </a:r>
            </a:p>
          </p:txBody>
        </p:sp>
      </p:grpSp>
      <p:sp>
        <p:nvSpPr>
          <p:cNvPr id="61451" name="AutoShape 11"/>
          <p:cNvSpPr>
            <a:spLocks noChangeArrowheads="1"/>
          </p:cNvSpPr>
          <p:nvPr/>
        </p:nvSpPr>
        <p:spPr bwMode="auto">
          <a:xfrm>
            <a:off x="5867400" y="5562600"/>
            <a:ext cx="3048000" cy="838200"/>
          </a:xfrm>
          <a:prstGeom prst="wedgeRectCallout">
            <a:avLst>
              <a:gd name="adj1" fmla="val -7810"/>
              <a:gd name="adj2" fmla="val -136366"/>
            </a:avLst>
          </a:prstGeom>
          <a:solidFill>
            <a:srgbClr val="FFD2DB"/>
          </a:solidFill>
          <a:ln w="3175">
            <a:solidFill>
              <a:schemeClr val="bg2"/>
            </a:solidFill>
            <a:miter lim="800000"/>
            <a:headEnd/>
            <a:tailEnd/>
          </a:ln>
          <a:effectLst>
            <a:outerShdw dist="12700" dir="5400000" algn="ctr" rotWithShape="0">
              <a:schemeClr val="tx2"/>
            </a:outerShdw>
          </a:effectLst>
        </p:spPr>
        <p:txBody>
          <a:bodyPr lIns="27432" tIns="27432" rIns="27432" bIns="27432" anchor="ctr">
            <a:spAutoFit/>
          </a:bodyPr>
          <a:lstStyle/>
          <a:p>
            <a:pPr algn="ctr" eaLnBrk="0" hangingPunct="0">
              <a:lnSpc>
                <a:spcPct val="80000"/>
              </a:lnSpc>
            </a:pPr>
            <a:r>
              <a:rPr lang="en-US" sz="3200" b="1">
                <a:solidFill>
                  <a:srgbClr val="5F5F5F"/>
                </a:solidFill>
                <a:latin typeface="Arial Narrow" pitchFamily="34" charset="0"/>
              </a:rPr>
              <a:t>Dendrites of another neuron</a:t>
            </a:r>
          </a:p>
        </p:txBody>
      </p:sp>
      <p:sp>
        <p:nvSpPr>
          <p:cNvPr id="13" name="Title 3"/>
          <p:cNvSpPr txBox="1">
            <a:spLocks/>
          </p:cNvSpPr>
          <p:nvPr/>
        </p:nvSpPr>
        <p:spPr bwMode="auto">
          <a:xfrm>
            <a:off x="685800" y="228600"/>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kern="0" dirty="0" smtClean="0">
                <a:solidFill>
                  <a:srgbClr val="006666"/>
                </a:solidFill>
              </a:rPr>
              <a:t>Structure of the Neuron</a:t>
            </a:r>
            <a:endParaRPr lang="en-US" sz="4400" b="1" kern="0" dirty="0">
              <a:solidFill>
                <a:srgbClr val="006666"/>
              </a:solidFill>
            </a:endParaRPr>
          </a:p>
        </p:txBody>
      </p:sp>
    </p:spTree>
    <p:extLst>
      <p:ext uri="{BB962C8B-B14F-4D97-AF65-F5344CB8AC3E}">
        <p14:creationId xmlns:p14="http://schemas.microsoft.com/office/powerpoint/2010/main" val="78740700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Myelin sheath</a:t>
            </a:r>
            <a:endParaRPr lang="en-US" b="1" dirty="0"/>
          </a:p>
        </p:txBody>
      </p:sp>
      <p:sp>
        <p:nvSpPr>
          <p:cNvPr id="3" name="Content Placeholder 2"/>
          <p:cNvSpPr>
            <a:spLocks noGrp="1"/>
          </p:cNvSpPr>
          <p:nvPr>
            <p:ph idx="1"/>
          </p:nvPr>
        </p:nvSpPr>
        <p:spPr>
          <a:xfrm>
            <a:off x="838200" y="1524000"/>
            <a:ext cx="7845425" cy="4418013"/>
          </a:xfrm>
        </p:spPr>
        <p:txBody>
          <a:bodyPr/>
          <a:lstStyle/>
          <a:p>
            <a:r>
              <a:rPr lang="en-US" dirty="0" smtClean="0"/>
              <a:t>It is a protein-lipid complex (</a:t>
            </a:r>
            <a:r>
              <a:rPr lang="en-US" dirty="0" err="1" smtClean="0"/>
              <a:t>sphingomyelin</a:t>
            </a:r>
            <a:r>
              <a:rPr lang="en-US" dirty="0" smtClean="0"/>
              <a:t>) made up of many layers which </a:t>
            </a:r>
            <a:r>
              <a:rPr lang="en-US" sz="4000" b="1" dirty="0" smtClean="0">
                <a:solidFill>
                  <a:schemeClr val="tx1"/>
                </a:solidFill>
              </a:rPr>
              <a:t>envelopes(wraps)</a:t>
            </a:r>
            <a:r>
              <a:rPr lang="en-US" dirty="0" smtClean="0">
                <a:solidFill>
                  <a:schemeClr val="tx1"/>
                </a:solidFill>
              </a:rPr>
              <a:t> </a:t>
            </a:r>
            <a:r>
              <a:rPr lang="en-US" dirty="0" smtClean="0"/>
              <a:t>the axon, </a:t>
            </a:r>
          </a:p>
          <a:p>
            <a:pPr>
              <a:buNone/>
            </a:pPr>
            <a:r>
              <a:rPr lang="en-US" sz="4000" b="1" dirty="0" smtClean="0">
                <a:solidFill>
                  <a:schemeClr val="accent6">
                    <a:lumMod val="75000"/>
                  </a:schemeClr>
                </a:solidFill>
              </a:rPr>
              <a:t>	</a:t>
            </a:r>
          </a:p>
          <a:p>
            <a:pPr>
              <a:buNone/>
            </a:pPr>
            <a:r>
              <a:rPr lang="en-US" sz="4000" b="1" dirty="0" smtClean="0">
                <a:solidFill>
                  <a:schemeClr val="accent6">
                    <a:lumMod val="75000"/>
                  </a:schemeClr>
                </a:solidFill>
              </a:rPr>
              <a:t>	</a:t>
            </a:r>
            <a:r>
              <a:rPr lang="en-US" sz="4000" b="1" dirty="0" smtClean="0">
                <a:solidFill>
                  <a:schemeClr val="tx1"/>
                </a:solidFill>
              </a:rPr>
              <a:t>except</a:t>
            </a:r>
            <a:r>
              <a:rPr lang="en-US" sz="4000" b="1" dirty="0" smtClean="0">
                <a:solidFill>
                  <a:schemeClr val="accent6">
                    <a:lumMod val="75000"/>
                  </a:schemeClr>
                </a:solidFill>
              </a:rPr>
              <a:t> </a:t>
            </a:r>
            <a:r>
              <a:rPr lang="en-US" sz="4000" b="1" dirty="0" smtClean="0"/>
              <a:t>at its endings and at its periodic constrictions called </a:t>
            </a:r>
            <a:r>
              <a:rPr lang="en-US" sz="4000" b="1" u="sng" dirty="0" smtClean="0"/>
              <a:t>NODES OF RANVIER</a:t>
            </a:r>
            <a:r>
              <a:rPr lang="en-US" u="sng" dirty="0" smtClean="0"/>
              <a:t>.</a:t>
            </a:r>
          </a:p>
        </p:txBody>
      </p:sp>
    </p:spTree>
    <p:extLst>
      <p:ext uri="{BB962C8B-B14F-4D97-AF65-F5344CB8AC3E}">
        <p14:creationId xmlns:p14="http://schemas.microsoft.com/office/powerpoint/2010/main" val="6264436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ttp://t2.gstatic.com/images?q=tbn:ANd9GcTba3vF0TMMz-DVfv32tdJl4As9bNzuDpwqSC8RcWwYbRsUEDG1jA"/>
          <p:cNvPicPr>
            <a:picLocks noChangeAspect="1" noChangeArrowheads="1"/>
          </p:cNvPicPr>
          <p:nvPr/>
        </p:nvPicPr>
        <p:blipFill>
          <a:blip r:embed="rId2">
            <a:lum bright="40000"/>
          </a:blip>
          <a:srcRect/>
          <a:stretch>
            <a:fillRect/>
          </a:stretch>
        </p:blipFill>
        <p:spPr bwMode="auto">
          <a:xfrm>
            <a:off x="0" y="1143000"/>
            <a:ext cx="9144000" cy="4267200"/>
          </a:xfrm>
          <a:prstGeom prst="rect">
            <a:avLst/>
          </a:prstGeom>
          <a:noFill/>
        </p:spPr>
      </p:pic>
    </p:spTree>
    <p:extLst>
      <p:ext uri="{BB962C8B-B14F-4D97-AF65-F5344CB8AC3E}">
        <p14:creationId xmlns:p14="http://schemas.microsoft.com/office/powerpoint/2010/main" val="38988972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b="1" dirty="0" smtClean="0">
                <a:solidFill>
                  <a:schemeClr val="tx1"/>
                </a:solidFill>
                <a:latin typeface="Times New Roman" pitchFamily="18" charset="0"/>
                <a:cs typeface="Times New Roman" pitchFamily="18" charset="0"/>
              </a:rPr>
              <a:t>LIST OF UPCOMING LECTURES</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447800"/>
            <a:ext cx="8382000" cy="4572000"/>
          </a:xfrm>
        </p:spPr>
        <p:txBody>
          <a:bodyPr/>
          <a:lstStyle/>
          <a:p>
            <a:pPr marL="514350" indent="-514350" algn="just">
              <a:buClr>
                <a:schemeClr val="tx1"/>
              </a:buClr>
              <a:buFont typeface="+mj-lt"/>
              <a:buAutoNum type="arabicPeriod"/>
            </a:pPr>
            <a:r>
              <a:rPr lang="en-US" sz="3200" dirty="0" smtClean="0">
                <a:latin typeface="Times New Roman" pitchFamily="18" charset="0"/>
                <a:cs typeface="Times New Roman" pitchFamily="18" charset="0"/>
              </a:rPr>
              <a:t>Neuron- Structure &amp; Functions</a:t>
            </a:r>
          </a:p>
          <a:p>
            <a:pPr marL="514350" indent="-514350" algn="just">
              <a:buClr>
                <a:schemeClr val="tx1"/>
              </a:buClr>
              <a:buFont typeface="+mj-lt"/>
              <a:buAutoNum type="arabicPeriod"/>
            </a:pPr>
            <a:r>
              <a:rPr lang="en-US" sz="3200" dirty="0" smtClean="0">
                <a:latin typeface="Times New Roman" pitchFamily="18" charset="0"/>
                <a:cs typeface="Times New Roman" pitchFamily="18" charset="0"/>
              </a:rPr>
              <a:t>Myelin sheath and </a:t>
            </a:r>
            <a:r>
              <a:rPr lang="en-US" sz="3200" dirty="0" err="1" smtClean="0">
                <a:latin typeface="Times New Roman" pitchFamily="18" charset="0"/>
                <a:cs typeface="Times New Roman" pitchFamily="18" charset="0"/>
              </a:rPr>
              <a:t>Neuroglial</a:t>
            </a:r>
            <a:r>
              <a:rPr lang="en-US" sz="3200" dirty="0" smtClean="0">
                <a:latin typeface="Times New Roman" pitchFamily="18" charset="0"/>
                <a:cs typeface="Times New Roman" pitchFamily="18" charset="0"/>
              </a:rPr>
              <a:t> cells</a:t>
            </a:r>
          </a:p>
          <a:p>
            <a:pPr marL="514350" indent="-514350" algn="just">
              <a:buClr>
                <a:schemeClr val="tx1"/>
              </a:buClr>
              <a:buFont typeface="+mj-lt"/>
              <a:buAutoNum type="arabicPeriod"/>
            </a:pPr>
            <a:r>
              <a:rPr lang="en-US" sz="3200" dirty="0" smtClean="0">
                <a:latin typeface="Times New Roman" pitchFamily="18" charset="0"/>
                <a:cs typeface="Times New Roman" pitchFamily="18" charset="0"/>
              </a:rPr>
              <a:t>Nerve fibers-Type &amp; Function, Classification of Nerves</a:t>
            </a:r>
          </a:p>
          <a:p>
            <a:pPr marL="514350" indent="-514350" algn="just">
              <a:buClr>
                <a:schemeClr val="tx1"/>
              </a:buClr>
              <a:buFont typeface="+mj-lt"/>
              <a:buAutoNum type="arabicPeriod"/>
            </a:pPr>
            <a:r>
              <a:rPr lang="en-US" sz="3200" dirty="0" smtClean="0">
                <a:latin typeface="Times New Roman" pitchFamily="18" charset="0"/>
                <a:cs typeface="Times New Roman" pitchFamily="18" charset="0"/>
              </a:rPr>
              <a:t>Nerve injury- Degeneration &amp; Regeneration</a:t>
            </a:r>
          </a:p>
          <a:p>
            <a:pPr marL="514350" indent="-514350" algn="just">
              <a:buClr>
                <a:schemeClr val="tx1"/>
              </a:buClr>
              <a:buFont typeface="+mj-lt"/>
              <a:buAutoNum type="arabicPeriod"/>
            </a:pPr>
            <a:r>
              <a:rPr lang="en-US" sz="3200" dirty="0" smtClean="0">
                <a:latin typeface="Times New Roman" pitchFamily="18" charset="0"/>
                <a:cs typeface="Times New Roman" pitchFamily="18" charset="0"/>
              </a:rPr>
              <a:t>Properties of NERVE-1</a:t>
            </a:r>
          </a:p>
          <a:p>
            <a:pPr marL="514350" indent="-514350" algn="just">
              <a:buClr>
                <a:schemeClr val="tx1"/>
              </a:buClr>
              <a:buFont typeface="+mj-lt"/>
              <a:buAutoNum type="arabicPeriod"/>
            </a:pPr>
            <a:r>
              <a:rPr lang="en-US" sz="3200" dirty="0" smtClean="0">
                <a:latin typeface="Times New Roman" pitchFamily="18" charset="0"/>
                <a:cs typeface="Times New Roman" pitchFamily="18" charset="0"/>
              </a:rPr>
              <a:t>Properties of NERVE-2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CN">
                <a:ea typeface="SimSun" pitchFamily="2" charset="-122"/>
              </a:rPr>
              <a:t>Myelinogenesis</a:t>
            </a:r>
          </a:p>
        </p:txBody>
      </p:sp>
      <p:sp>
        <p:nvSpPr>
          <p:cNvPr id="4099" name="Rectangle 3"/>
          <p:cNvSpPr>
            <a:spLocks noGrp="1" noChangeArrowheads="1"/>
          </p:cNvSpPr>
          <p:nvPr>
            <p:ph idx="1"/>
          </p:nvPr>
        </p:nvSpPr>
        <p:spPr>
          <a:xfrm>
            <a:off x="1066800" y="1524000"/>
            <a:ext cx="7616825" cy="4114800"/>
          </a:xfrm>
        </p:spPr>
        <p:txBody>
          <a:bodyPr/>
          <a:lstStyle/>
          <a:p>
            <a:r>
              <a:rPr lang="en-US" altLang="zh-CN" dirty="0">
                <a:solidFill>
                  <a:srgbClr val="6600CC"/>
                </a:solidFill>
                <a:ea typeface="SimSun" pitchFamily="2" charset="-122"/>
              </a:rPr>
              <a:t>Process of formation and deposition of myelin sheath around a nerve fiber is called </a:t>
            </a:r>
            <a:r>
              <a:rPr lang="en-US" altLang="zh-CN" dirty="0" err="1" smtClean="0">
                <a:solidFill>
                  <a:srgbClr val="6600CC"/>
                </a:solidFill>
                <a:ea typeface="SimSun" pitchFamily="2" charset="-122"/>
              </a:rPr>
              <a:t>myelinogenesis</a:t>
            </a:r>
            <a:r>
              <a:rPr lang="en-US" altLang="zh-CN" sz="2800" b="0" dirty="0" smtClean="0">
                <a:solidFill>
                  <a:srgbClr val="6600CC"/>
                </a:solidFill>
                <a:ea typeface="SimSun" pitchFamily="2" charset="-122"/>
              </a:rPr>
              <a:t>.</a:t>
            </a:r>
            <a:endParaRPr lang="en-US" altLang="zh-CN" sz="2400" b="0" dirty="0" smtClean="0">
              <a:solidFill>
                <a:srgbClr val="990000"/>
              </a:solidFill>
              <a:ea typeface="SimSun" pitchFamily="2" charset="-122"/>
            </a:endParaRPr>
          </a:p>
          <a:p>
            <a:pPr lvl="1"/>
            <a:endParaRPr lang="en-US" altLang="zh-CN" sz="3600" dirty="0" smtClean="0">
              <a:solidFill>
                <a:srgbClr val="990000"/>
              </a:solidFill>
              <a:ea typeface="SimSun" pitchFamily="2" charset="-122"/>
            </a:endParaRPr>
          </a:p>
          <a:p>
            <a:pPr lvl="1"/>
            <a:r>
              <a:rPr lang="en-US" altLang="zh-CN" sz="3600" dirty="0" smtClean="0">
                <a:solidFill>
                  <a:srgbClr val="990000"/>
                </a:solidFill>
                <a:ea typeface="SimSun" pitchFamily="2" charset="-122"/>
              </a:rPr>
              <a:t>In </a:t>
            </a:r>
            <a:r>
              <a:rPr lang="en-US" altLang="zh-CN" sz="3600" dirty="0">
                <a:solidFill>
                  <a:srgbClr val="990000"/>
                </a:solidFill>
                <a:ea typeface="SimSun" pitchFamily="2" charset="-122"/>
              </a:rPr>
              <a:t>PNS</a:t>
            </a:r>
          </a:p>
          <a:p>
            <a:pPr lvl="3"/>
            <a:r>
              <a:rPr lang="en-US" altLang="zh-CN" sz="3200" dirty="0">
                <a:solidFill>
                  <a:srgbClr val="333300"/>
                </a:solidFill>
                <a:ea typeface="SimSun" pitchFamily="2" charset="-122"/>
              </a:rPr>
              <a:t>Schwann cells</a:t>
            </a:r>
          </a:p>
          <a:p>
            <a:pPr lvl="1"/>
            <a:endParaRPr lang="en-US" altLang="zh-CN" sz="3600" dirty="0" smtClean="0">
              <a:solidFill>
                <a:srgbClr val="990000"/>
              </a:solidFill>
              <a:ea typeface="SimSun" pitchFamily="2" charset="-122"/>
            </a:endParaRPr>
          </a:p>
          <a:p>
            <a:pPr lvl="1"/>
            <a:r>
              <a:rPr lang="en-US" altLang="zh-CN" sz="3600" dirty="0" smtClean="0">
                <a:solidFill>
                  <a:srgbClr val="990000"/>
                </a:solidFill>
                <a:ea typeface="SimSun" pitchFamily="2" charset="-122"/>
              </a:rPr>
              <a:t>In </a:t>
            </a:r>
            <a:r>
              <a:rPr lang="en-US" altLang="zh-CN" sz="3600" dirty="0">
                <a:solidFill>
                  <a:srgbClr val="990000"/>
                </a:solidFill>
                <a:ea typeface="SimSun" pitchFamily="2" charset="-122"/>
              </a:rPr>
              <a:t>CNS</a:t>
            </a:r>
          </a:p>
          <a:p>
            <a:pPr lvl="3"/>
            <a:r>
              <a:rPr lang="en-US" altLang="zh-CN" sz="3200" dirty="0" err="1">
                <a:solidFill>
                  <a:srgbClr val="333300"/>
                </a:solidFill>
                <a:ea typeface="SimSun" pitchFamily="2" charset="-122"/>
              </a:rPr>
              <a:t>Oligodendrocytes</a:t>
            </a:r>
            <a:endParaRPr lang="en-US" altLang="zh-CN" sz="3200" dirty="0">
              <a:solidFill>
                <a:srgbClr val="333300"/>
              </a:solidFill>
              <a:ea typeface="SimSun" pitchFamily="2" charset="-122"/>
            </a:endParaRPr>
          </a:p>
        </p:txBody>
      </p:sp>
    </p:spTree>
    <p:extLst>
      <p:ext uri="{BB962C8B-B14F-4D97-AF65-F5344CB8AC3E}">
        <p14:creationId xmlns:p14="http://schemas.microsoft.com/office/powerpoint/2010/main" val="280182456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b="0">
                <a:ea typeface="SimSun" pitchFamily="2" charset="-122"/>
              </a:rPr>
              <a:t>Myelinogenesis:</a:t>
            </a:r>
            <a:r>
              <a:rPr lang="en-US" altLang="zh-CN">
                <a:ea typeface="SimSun" pitchFamily="2" charset="-122"/>
              </a:rPr>
              <a:t> PNS</a:t>
            </a:r>
          </a:p>
        </p:txBody>
      </p:sp>
      <p:grpSp>
        <p:nvGrpSpPr>
          <p:cNvPr id="2" name="Group 11"/>
          <p:cNvGrpSpPr>
            <a:grpSpLocks/>
          </p:cNvGrpSpPr>
          <p:nvPr/>
        </p:nvGrpSpPr>
        <p:grpSpPr bwMode="auto">
          <a:xfrm>
            <a:off x="76200" y="990600"/>
            <a:ext cx="2971800" cy="5867400"/>
            <a:chOff x="528" y="1158"/>
            <a:chExt cx="1296" cy="3084"/>
          </a:xfrm>
        </p:grpSpPr>
        <p:pic>
          <p:nvPicPr>
            <p:cNvPr id="8197" name="Picture 5" descr="formation_of_myelin_sheath1"/>
            <p:cNvPicPr>
              <a:picLocks noChangeAspect="1" noChangeArrowheads="1"/>
            </p:cNvPicPr>
            <p:nvPr/>
          </p:nvPicPr>
          <p:blipFill>
            <a:blip r:embed="rId2"/>
            <a:srcRect/>
            <a:stretch>
              <a:fillRect/>
            </a:stretch>
          </p:blipFill>
          <p:spPr bwMode="auto">
            <a:xfrm>
              <a:off x="528" y="1158"/>
              <a:ext cx="1296" cy="714"/>
            </a:xfrm>
            <a:prstGeom prst="rect">
              <a:avLst/>
            </a:prstGeom>
            <a:noFill/>
          </p:spPr>
        </p:pic>
        <p:pic>
          <p:nvPicPr>
            <p:cNvPr id="8200" name="Picture 8" descr="formation_of_myelin_sheath3"/>
            <p:cNvPicPr>
              <a:picLocks noChangeAspect="1" noChangeArrowheads="1"/>
            </p:cNvPicPr>
            <p:nvPr/>
          </p:nvPicPr>
          <p:blipFill>
            <a:blip r:embed="rId3"/>
            <a:srcRect/>
            <a:stretch>
              <a:fillRect/>
            </a:stretch>
          </p:blipFill>
          <p:spPr bwMode="auto">
            <a:xfrm>
              <a:off x="528" y="2688"/>
              <a:ext cx="852" cy="828"/>
            </a:xfrm>
            <a:prstGeom prst="rect">
              <a:avLst/>
            </a:prstGeom>
            <a:noFill/>
          </p:spPr>
        </p:pic>
        <p:pic>
          <p:nvPicPr>
            <p:cNvPr id="8201" name="Picture 9" descr="formation_of_myelin_sheath4"/>
            <p:cNvPicPr>
              <a:picLocks noChangeAspect="1" noChangeArrowheads="1"/>
            </p:cNvPicPr>
            <p:nvPr/>
          </p:nvPicPr>
          <p:blipFill>
            <a:blip r:embed="rId4"/>
            <a:srcRect/>
            <a:stretch>
              <a:fillRect/>
            </a:stretch>
          </p:blipFill>
          <p:spPr bwMode="auto">
            <a:xfrm>
              <a:off x="528" y="3504"/>
              <a:ext cx="1296" cy="738"/>
            </a:xfrm>
            <a:prstGeom prst="rect">
              <a:avLst/>
            </a:prstGeom>
            <a:noFill/>
          </p:spPr>
        </p:pic>
        <p:pic>
          <p:nvPicPr>
            <p:cNvPr id="8199" name="Picture 7" descr="formation_of_myelin_sheath2"/>
            <p:cNvPicPr>
              <a:picLocks noChangeAspect="1" noChangeArrowheads="1"/>
            </p:cNvPicPr>
            <p:nvPr/>
          </p:nvPicPr>
          <p:blipFill>
            <a:blip r:embed="rId5"/>
            <a:srcRect/>
            <a:stretch>
              <a:fillRect/>
            </a:stretch>
          </p:blipFill>
          <p:spPr bwMode="auto">
            <a:xfrm>
              <a:off x="528" y="1872"/>
              <a:ext cx="858" cy="822"/>
            </a:xfrm>
            <a:prstGeom prst="rect">
              <a:avLst/>
            </a:prstGeom>
            <a:noFill/>
          </p:spPr>
        </p:pic>
      </p:grpSp>
      <p:sp>
        <p:nvSpPr>
          <p:cNvPr id="8202" name="Rectangle 10"/>
          <p:cNvSpPr>
            <a:spLocks noChangeArrowheads="1"/>
          </p:cNvSpPr>
          <p:nvPr/>
        </p:nvSpPr>
        <p:spPr bwMode="auto">
          <a:xfrm>
            <a:off x="3124200" y="1167110"/>
            <a:ext cx="5791200" cy="4524315"/>
          </a:xfrm>
          <a:prstGeom prst="rect">
            <a:avLst/>
          </a:prstGeom>
          <a:noFill/>
          <a:ln w="9525">
            <a:noFill/>
            <a:miter lim="800000"/>
            <a:headEnd/>
            <a:tailEnd/>
          </a:ln>
          <a:effectLst/>
        </p:spPr>
        <p:txBody>
          <a:bodyPr wrap="square">
            <a:spAutoFit/>
          </a:bodyPr>
          <a:lstStyle/>
          <a:p>
            <a:pPr>
              <a:buFont typeface="Arial" pitchFamily="34" charset="0"/>
              <a:buChar char="•"/>
            </a:pPr>
            <a:r>
              <a:rPr lang="en-US" altLang="zh-CN" sz="3200" b="1" dirty="0" smtClean="0">
                <a:solidFill>
                  <a:srgbClr val="7030A0"/>
                </a:solidFill>
                <a:latin typeface="Calibri" pitchFamily="34" charset="0"/>
                <a:ea typeface="SimSun" pitchFamily="2" charset="-122"/>
                <a:cs typeface="Calibri" pitchFamily="34" charset="0"/>
              </a:rPr>
              <a:t>The </a:t>
            </a:r>
            <a:r>
              <a:rPr lang="en-US" altLang="zh-CN" sz="3200" b="1" dirty="0">
                <a:solidFill>
                  <a:srgbClr val="7030A0"/>
                </a:solidFill>
                <a:latin typeface="Calibri" pitchFamily="34" charset="0"/>
                <a:ea typeface="SimSun" pitchFamily="2" charset="-122"/>
                <a:cs typeface="Calibri" pitchFamily="34" charset="0"/>
              </a:rPr>
              <a:t>membrane of a Schwann cell first envelops the axon. </a:t>
            </a:r>
            <a:endParaRPr lang="en-US" altLang="zh-CN" sz="3200" b="1" dirty="0" smtClean="0">
              <a:solidFill>
                <a:srgbClr val="7030A0"/>
              </a:solidFill>
              <a:latin typeface="Calibri" pitchFamily="34" charset="0"/>
              <a:ea typeface="SimSun" pitchFamily="2" charset="-122"/>
              <a:cs typeface="Calibri" pitchFamily="34" charset="0"/>
            </a:endParaRPr>
          </a:p>
          <a:p>
            <a:endParaRPr lang="en-US" altLang="zh-CN" sz="3200" b="1" dirty="0" smtClean="0">
              <a:solidFill>
                <a:srgbClr val="7030A0"/>
              </a:solidFill>
              <a:latin typeface="Calibri" pitchFamily="34" charset="0"/>
              <a:ea typeface="SimSun" pitchFamily="2" charset="-122"/>
              <a:cs typeface="Calibri" pitchFamily="34" charset="0"/>
            </a:endParaRPr>
          </a:p>
          <a:p>
            <a:pPr>
              <a:buFont typeface="Arial" pitchFamily="34" charset="0"/>
              <a:buChar char="•"/>
            </a:pPr>
            <a:r>
              <a:rPr lang="en-US" altLang="zh-CN" sz="3200" b="1" dirty="0" smtClean="0">
                <a:solidFill>
                  <a:srgbClr val="7030A0"/>
                </a:solidFill>
                <a:latin typeface="Calibri" pitchFamily="34" charset="0"/>
                <a:ea typeface="SimSun" pitchFamily="2" charset="-122"/>
                <a:cs typeface="Calibri" pitchFamily="34" charset="0"/>
              </a:rPr>
              <a:t>Then </a:t>
            </a:r>
            <a:r>
              <a:rPr lang="en-US" altLang="zh-CN" sz="3200" b="1" dirty="0">
                <a:solidFill>
                  <a:srgbClr val="7030A0"/>
                </a:solidFill>
                <a:latin typeface="Calibri" pitchFamily="34" charset="0"/>
                <a:ea typeface="SimSun" pitchFamily="2" charset="-122"/>
                <a:cs typeface="Calibri" pitchFamily="34" charset="0"/>
              </a:rPr>
              <a:t>the Schwann cell rotates around the axon many times, laying down multiple layers of Schwann cell membrane containing the lipid substance </a:t>
            </a:r>
            <a:r>
              <a:rPr lang="en-US" altLang="zh-CN" sz="3200" b="1" i="1" dirty="0" err="1">
                <a:solidFill>
                  <a:srgbClr val="FF0000"/>
                </a:solidFill>
                <a:latin typeface="Calibri" pitchFamily="34" charset="0"/>
                <a:ea typeface="SimSun" pitchFamily="2" charset="-122"/>
                <a:cs typeface="Calibri" pitchFamily="34" charset="0"/>
              </a:rPr>
              <a:t>sphingomyelin</a:t>
            </a:r>
            <a:r>
              <a:rPr lang="en-US" altLang="zh-CN" sz="3200" b="1" i="1" dirty="0">
                <a:solidFill>
                  <a:srgbClr val="FF0000"/>
                </a:solidFill>
                <a:latin typeface="Calibri" pitchFamily="34" charset="0"/>
                <a:ea typeface="SimSun" pitchFamily="2" charset="-122"/>
                <a:cs typeface="Calibri" pitchFamily="34" charset="0"/>
              </a:rPr>
              <a:t>.</a:t>
            </a:r>
            <a:r>
              <a:rPr lang="en-US" altLang="zh-CN" sz="3200" b="1" dirty="0">
                <a:solidFill>
                  <a:srgbClr val="FF0000"/>
                </a:solidFill>
                <a:latin typeface="Calibri" pitchFamily="34" charset="0"/>
                <a:ea typeface="SimSun" pitchFamily="2" charset="-122"/>
                <a:cs typeface="Calibri" pitchFamily="34" charset="0"/>
              </a:rPr>
              <a:t> </a:t>
            </a:r>
            <a:endParaRPr lang="en-US" altLang="zh-CN" sz="3200" b="1" dirty="0" smtClean="0">
              <a:solidFill>
                <a:srgbClr val="FF0000"/>
              </a:solidFill>
              <a:latin typeface="Calibri" pitchFamily="34" charset="0"/>
              <a:ea typeface="SimSun" pitchFamily="2" charset="-122"/>
              <a:cs typeface="Calibri" pitchFamily="34" charset="0"/>
            </a:endParaRPr>
          </a:p>
        </p:txBody>
      </p:sp>
    </p:spTree>
    <p:extLst>
      <p:ext uri="{BB962C8B-B14F-4D97-AF65-F5344CB8AC3E}">
        <p14:creationId xmlns:p14="http://schemas.microsoft.com/office/powerpoint/2010/main" val="403040299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b="0">
                <a:ea typeface="SimSun" pitchFamily="2" charset="-122"/>
              </a:rPr>
              <a:t>Myelinogenesis:</a:t>
            </a:r>
            <a:r>
              <a:rPr lang="en-US" altLang="zh-CN">
                <a:ea typeface="SimSun" pitchFamily="2" charset="-122"/>
              </a:rPr>
              <a:t> CNS</a:t>
            </a:r>
          </a:p>
        </p:txBody>
      </p:sp>
      <p:pic>
        <p:nvPicPr>
          <p:cNvPr id="9221" name="Picture 5" descr="scns_5"/>
          <p:cNvPicPr>
            <a:picLocks noChangeAspect="1" noChangeArrowheads="1"/>
          </p:cNvPicPr>
          <p:nvPr/>
        </p:nvPicPr>
        <p:blipFill>
          <a:blip r:embed="rId2"/>
          <a:srcRect/>
          <a:stretch>
            <a:fillRect/>
          </a:stretch>
        </p:blipFill>
        <p:spPr bwMode="auto">
          <a:xfrm>
            <a:off x="0" y="1295400"/>
            <a:ext cx="9144000" cy="5562600"/>
          </a:xfrm>
          <a:prstGeom prst="rect">
            <a:avLst/>
          </a:prstGeom>
          <a:noFill/>
        </p:spPr>
      </p:pic>
    </p:spTree>
    <p:extLst>
      <p:ext uri="{BB962C8B-B14F-4D97-AF65-F5344CB8AC3E}">
        <p14:creationId xmlns:p14="http://schemas.microsoft.com/office/powerpoint/2010/main" val="128288292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52401"/>
            <a:ext cx="8072438" cy="762000"/>
          </a:xfrm>
        </p:spPr>
        <p:txBody>
          <a:bodyPr/>
          <a:lstStyle/>
          <a:p>
            <a:r>
              <a:rPr lang="en-US" dirty="0" smtClean="0"/>
              <a:t>MYELINOGENESIS</a:t>
            </a:r>
            <a:endParaRPr lang="en-US" dirty="0"/>
          </a:p>
        </p:txBody>
      </p:sp>
      <p:sp>
        <p:nvSpPr>
          <p:cNvPr id="6" name="Subtitle 5"/>
          <p:cNvSpPr>
            <a:spLocks noGrp="1"/>
          </p:cNvSpPr>
          <p:nvPr>
            <p:ph type="subTitle" idx="1"/>
          </p:nvPr>
        </p:nvSpPr>
        <p:spPr/>
        <p:txBody>
          <a:bodyPr/>
          <a:lstStyle/>
          <a:p>
            <a:r>
              <a:rPr lang="en-US" dirty="0" smtClean="0"/>
              <a:t>Myelin sheath synthesis</a:t>
            </a:r>
            <a:endParaRPr lang="en-US" dirty="0"/>
          </a:p>
        </p:txBody>
      </p:sp>
      <p:pic>
        <p:nvPicPr>
          <p:cNvPr id="4" name="Picture 2" descr="D:\content\ch07\0137l.jpg"/>
          <p:cNvPicPr>
            <a:picLocks noChangeAspect="1" noChangeArrowheads="1"/>
          </p:cNvPicPr>
          <p:nvPr/>
        </p:nvPicPr>
        <p:blipFill>
          <a:blip r:embed="rId2"/>
          <a:srcRect/>
          <a:stretch>
            <a:fillRect/>
          </a:stretch>
        </p:blipFill>
        <p:spPr bwMode="auto">
          <a:xfrm>
            <a:off x="0" y="1295400"/>
            <a:ext cx="4495800" cy="5562600"/>
          </a:xfrm>
          <a:prstGeom prst="rect">
            <a:avLst/>
          </a:prstGeom>
          <a:noFill/>
        </p:spPr>
      </p:pic>
      <p:pic>
        <p:nvPicPr>
          <p:cNvPr id="7" name="Picture 2" descr="D:\content\ch07\0138l.jpg"/>
          <p:cNvPicPr>
            <a:picLocks noChangeAspect="1" noChangeArrowheads="1"/>
          </p:cNvPicPr>
          <p:nvPr/>
        </p:nvPicPr>
        <p:blipFill>
          <a:blip r:embed="rId3"/>
          <a:srcRect/>
          <a:stretch>
            <a:fillRect/>
          </a:stretch>
        </p:blipFill>
        <p:spPr bwMode="auto">
          <a:xfrm>
            <a:off x="4419600" y="1219200"/>
            <a:ext cx="4724400" cy="5638800"/>
          </a:xfrm>
          <a:prstGeom prst="rect">
            <a:avLst/>
          </a:prstGeom>
          <a:noFill/>
        </p:spPr>
      </p:pic>
    </p:spTree>
    <p:extLst>
      <p:ext uri="{BB962C8B-B14F-4D97-AF65-F5344CB8AC3E}">
        <p14:creationId xmlns:p14="http://schemas.microsoft.com/office/powerpoint/2010/main" val="114770370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CN">
                <a:ea typeface="SimSun" pitchFamily="2" charset="-122"/>
              </a:rPr>
              <a:t>Myelinogenesis</a:t>
            </a:r>
          </a:p>
        </p:txBody>
      </p:sp>
      <p:sp>
        <p:nvSpPr>
          <p:cNvPr id="33796" name="Rectangle 4"/>
          <p:cNvSpPr>
            <a:spLocks noGrp="1" noChangeArrowheads="1"/>
          </p:cNvSpPr>
          <p:nvPr>
            <p:ph sz="half" idx="1"/>
          </p:nvPr>
        </p:nvSpPr>
        <p:spPr>
          <a:xfrm>
            <a:off x="4495800" y="1905000"/>
            <a:ext cx="4648200" cy="3505200"/>
          </a:xfrm>
        </p:spPr>
        <p:txBody>
          <a:bodyPr/>
          <a:lstStyle/>
          <a:p>
            <a:pPr marL="1588" indent="-1588">
              <a:lnSpc>
                <a:spcPct val="80000"/>
              </a:lnSpc>
              <a:buFont typeface="Wingdings" pitchFamily="2" charset="2"/>
              <a:buNone/>
            </a:pPr>
            <a:r>
              <a:rPr lang="en-US" altLang="zh-CN" sz="3200" dirty="0" err="1">
                <a:solidFill>
                  <a:srgbClr val="6600CC"/>
                </a:solidFill>
                <a:ea typeface="SimSun" pitchFamily="2" charset="-122"/>
              </a:rPr>
              <a:t>Unmyelinated</a:t>
            </a:r>
            <a:r>
              <a:rPr lang="en-US" altLang="zh-CN" sz="3200" dirty="0">
                <a:solidFill>
                  <a:srgbClr val="6600CC"/>
                </a:solidFill>
                <a:ea typeface="SimSun" pitchFamily="2" charset="-122"/>
              </a:rPr>
              <a:t> nerve fibers:</a:t>
            </a:r>
          </a:p>
          <a:p>
            <a:pPr marL="1588" indent="-1588">
              <a:lnSpc>
                <a:spcPct val="80000"/>
              </a:lnSpc>
              <a:buFont typeface="Wingdings" pitchFamily="2" charset="2"/>
              <a:buNone/>
            </a:pPr>
            <a:r>
              <a:rPr lang="en-US" altLang="zh-CN" sz="3200" dirty="0">
                <a:ea typeface="SimSun" pitchFamily="2" charset="-122"/>
              </a:rPr>
              <a:t>	</a:t>
            </a:r>
            <a:endParaRPr lang="en-US" altLang="zh-CN" sz="3200" dirty="0" smtClean="0">
              <a:ea typeface="SimSun" pitchFamily="2" charset="-122"/>
            </a:endParaRPr>
          </a:p>
          <a:p>
            <a:pPr marL="1588" indent="-1588">
              <a:lnSpc>
                <a:spcPct val="80000"/>
              </a:lnSpc>
              <a:buFont typeface="Wingdings" pitchFamily="2" charset="2"/>
              <a:buNone/>
            </a:pPr>
            <a:r>
              <a:rPr lang="en-US" altLang="zh-CN" sz="3200" dirty="0" smtClean="0">
                <a:ea typeface="SimSun" pitchFamily="2" charset="-122"/>
              </a:rPr>
              <a:t>Partial </a:t>
            </a:r>
            <a:r>
              <a:rPr lang="en-US" altLang="zh-CN" sz="3200" dirty="0">
                <a:ea typeface="SimSun" pitchFamily="2" charset="-122"/>
              </a:rPr>
              <a:t>wrapping of the membrane and cytoplasm of a Schwann </a:t>
            </a:r>
            <a:r>
              <a:rPr lang="en-US" altLang="zh-CN" sz="3200" dirty="0" smtClean="0">
                <a:ea typeface="SimSun" pitchFamily="2" charset="-122"/>
              </a:rPr>
              <a:t>cell. </a:t>
            </a:r>
            <a:endParaRPr lang="en-US" altLang="zh-CN" sz="3600" dirty="0">
              <a:ea typeface="SimSun" pitchFamily="2" charset="-122"/>
            </a:endParaRPr>
          </a:p>
        </p:txBody>
      </p:sp>
      <p:pic>
        <p:nvPicPr>
          <p:cNvPr id="33798" name="Picture 6" descr="showimage"/>
          <p:cNvPicPr>
            <a:picLocks noChangeAspect="1" noChangeArrowheads="1"/>
          </p:cNvPicPr>
          <p:nvPr/>
        </p:nvPicPr>
        <p:blipFill>
          <a:blip r:embed="rId2"/>
          <a:srcRect l="27251" r="11475" b="7912"/>
          <a:stretch>
            <a:fillRect/>
          </a:stretch>
        </p:blipFill>
        <p:spPr bwMode="auto">
          <a:xfrm>
            <a:off x="0" y="1295400"/>
            <a:ext cx="4572000" cy="4495800"/>
          </a:xfrm>
          <a:prstGeom prst="rect">
            <a:avLst/>
          </a:prstGeom>
          <a:noFill/>
          <a:ln w="9525">
            <a:noFill/>
            <a:miter lim="800000"/>
            <a:headEnd/>
            <a:tailEnd/>
          </a:ln>
        </p:spPr>
      </p:pic>
    </p:spTree>
    <p:extLst>
      <p:ext uri="{BB962C8B-B14F-4D97-AF65-F5344CB8AC3E}">
        <p14:creationId xmlns:p14="http://schemas.microsoft.com/office/powerpoint/2010/main" val="259348899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Functions of myelin sheath</a:t>
            </a:r>
            <a:endParaRPr lang="en-US" b="1" u="sng" dirty="0"/>
          </a:p>
        </p:txBody>
      </p:sp>
      <p:sp>
        <p:nvSpPr>
          <p:cNvPr id="3" name="Content Placeholder 2"/>
          <p:cNvSpPr>
            <a:spLocks noGrp="1"/>
          </p:cNvSpPr>
          <p:nvPr>
            <p:ph idx="1"/>
          </p:nvPr>
        </p:nvSpPr>
        <p:spPr>
          <a:xfrm>
            <a:off x="914400" y="1524000"/>
            <a:ext cx="7769225" cy="4418013"/>
          </a:xfrm>
        </p:spPr>
        <p:txBody>
          <a:bodyPr/>
          <a:lstStyle/>
          <a:p>
            <a:pPr marL="514350" indent="-514350">
              <a:buFont typeface="+mj-lt"/>
              <a:buAutoNum type="arabicPeriod"/>
            </a:pPr>
            <a:r>
              <a:rPr lang="en-US" dirty="0" smtClean="0"/>
              <a:t>Due to high insulating property, it confines nerve impulse to individual fibers.</a:t>
            </a:r>
          </a:p>
          <a:p>
            <a:pPr marL="514350" indent="-514350">
              <a:buFont typeface="+mj-lt"/>
              <a:buAutoNum type="arabicPeriod"/>
            </a:pPr>
            <a:endParaRPr lang="en-US" dirty="0" smtClean="0"/>
          </a:p>
          <a:p>
            <a:pPr marL="514350" indent="-514350">
              <a:buFont typeface="+mj-lt"/>
              <a:buAutoNum type="arabicPeriod"/>
            </a:pPr>
            <a:r>
              <a:rPr lang="en-US" dirty="0" smtClean="0"/>
              <a:t>Facilitates faster conduction of nerve impulse from one node to another via </a:t>
            </a:r>
            <a:r>
              <a:rPr lang="en-US" sz="4000" b="1" dirty="0" err="1" smtClean="0"/>
              <a:t>saltatory</a:t>
            </a:r>
            <a:r>
              <a:rPr lang="en-US" sz="4000" b="1" dirty="0" smtClean="0"/>
              <a:t> conduction</a:t>
            </a:r>
            <a:r>
              <a:rPr lang="en-US" dirty="0" smtClean="0"/>
              <a:t>.</a:t>
            </a:r>
            <a:endParaRPr lang="en-US" dirty="0"/>
          </a:p>
        </p:txBody>
      </p:sp>
    </p:spTree>
    <p:extLst>
      <p:ext uri="{BB962C8B-B14F-4D97-AF65-F5344CB8AC3E}">
        <p14:creationId xmlns:p14="http://schemas.microsoft.com/office/powerpoint/2010/main" val="225998256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 y="301625"/>
            <a:ext cx="8991600" cy="765175"/>
          </a:xfrm>
        </p:spPr>
        <p:txBody>
          <a:bodyPr/>
          <a:lstStyle/>
          <a:p>
            <a:r>
              <a:rPr lang="en-US" altLang="zh-CN" sz="2400" b="0" dirty="0">
                <a:solidFill>
                  <a:schemeClr val="tx1"/>
                </a:solidFill>
                <a:ea typeface="SimSun" pitchFamily="2" charset="-122"/>
              </a:rPr>
              <a:t>Node of Ranvier:</a:t>
            </a:r>
            <a:r>
              <a:rPr lang="en-US" altLang="zh-CN" b="0" dirty="0">
                <a:solidFill>
                  <a:schemeClr val="tx1"/>
                </a:solidFill>
                <a:ea typeface="SimSun" pitchFamily="2" charset="-122"/>
              </a:rPr>
              <a:t> </a:t>
            </a:r>
            <a:r>
              <a:rPr lang="en-US" altLang="zh-CN" dirty="0">
                <a:solidFill>
                  <a:schemeClr val="tx1"/>
                </a:solidFill>
                <a:ea typeface="SimSun" pitchFamily="2" charset="-122"/>
              </a:rPr>
              <a:t>Saltatory Conduction</a:t>
            </a:r>
          </a:p>
        </p:txBody>
      </p:sp>
      <p:pic>
        <p:nvPicPr>
          <p:cNvPr id="25604" name="Picture 4" descr="showimage"/>
          <p:cNvPicPr>
            <a:picLocks noChangeAspect="1" noChangeArrowheads="1"/>
          </p:cNvPicPr>
          <p:nvPr/>
        </p:nvPicPr>
        <p:blipFill>
          <a:blip r:embed="rId2"/>
          <a:srcRect b="6458"/>
          <a:stretch>
            <a:fillRect/>
          </a:stretch>
        </p:blipFill>
        <p:spPr bwMode="auto">
          <a:xfrm>
            <a:off x="304800" y="1905000"/>
            <a:ext cx="8610600" cy="3962400"/>
          </a:xfrm>
          <a:prstGeom prst="rect">
            <a:avLst/>
          </a:prstGeom>
          <a:noFill/>
          <a:ln w="9525">
            <a:noFill/>
            <a:miter lim="800000"/>
            <a:headEnd/>
            <a:tailEnd/>
          </a:ln>
        </p:spPr>
      </p:pic>
    </p:spTree>
    <p:extLst>
      <p:ext uri="{BB962C8B-B14F-4D97-AF65-F5344CB8AC3E}">
        <p14:creationId xmlns:p14="http://schemas.microsoft.com/office/powerpoint/2010/main" val="426080940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301625"/>
            <a:ext cx="8455025" cy="765175"/>
          </a:xfrm>
        </p:spPr>
        <p:txBody>
          <a:bodyPr/>
          <a:lstStyle/>
          <a:p>
            <a:r>
              <a:rPr lang="en-US" altLang="zh-CN" sz="2400" b="0" dirty="0">
                <a:solidFill>
                  <a:schemeClr val="tx1"/>
                </a:solidFill>
                <a:ea typeface="SimSun" pitchFamily="2" charset="-122"/>
              </a:rPr>
              <a:t>Node of Ranvier:</a:t>
            </a:r>
            <a:r>
              <a:rPr lang="en-US" altLang="zh-CN" b="0" dirty="0">
                <a:solidFill>
                  <a:schemeClr val="tx1"/>
                </a:solidFill>
                <a:ea typeface="SimSun" pitchFamily="2" charset="-122"/>
              </a:rPr>
              <a:t> </a:t>
            </a:r>
            <a:r>
              <a:rPr lang="en-US" altLang="zh-CN" sz="4400" dirty="0">
                <a:solidFill>
                  <a:schemeClr val="tx1"/>
                </a:solidFill>
                <a:ea typeface="SimSun" pitchFamily="2" charset="-122"/>
              </a:rPr>
              <a:t>Saltatory Conduction</a:t>
            </a:r>
          </a:p>
        </p:txBody>
      </p:sp>
      <p:sp>
        <p:nvSpPr>
          <p:cNvPr id="34819" name="Rectangle 3"/>
          <p:cNvSpPr>
            <a:spLocks noGrp="1" noChangeArrowheads="1"/>
          </p:cNvSpPr>
          <p:nvPr>
            <p:ph idx="1"/>
          </p:nvPr>
        </p:nvSpPr>
        <p:spPr>
          <a:xfrm>
            <a:off x="914400" y="1371600"/>
            <a:ext cx="8001000" cy="4114800"/>
          </a:xfrm>
        </p:spPr>
        <p:txBody>
          <a:bodyPr/>
          <a:lstStyle/>
          <a:p>
            <a:r>
              <a:rPr lang="en-US" altLang="zh-CN" dirty="0">
                <a:solidFill>
                  <a:srgbClr val="6600CC"/>
                </a:solidFill>
                <a:ea typeface="SimSun" pitchFamily="2" charset="-122"/>
              </a:rPr>
              <a:t>Flow of electrical current along a </a:t>
            </a:r>
            <a:r>
              <a:rPr lang="en-US" altLang="zh-CN" dirty="0" err="1">
                <a:solidFill>
                  <a:srgbClr val="6600CC"/>
                </a:solidFill>
                <a:ea typeface="SimSun" pitchFamily="2" charset="-122"/>
              </a:rPr>
              <a:t>myelinated</a:t>
            </a:r>
            <a:r>
              <a:rPr lang="en-US" altLang="zh-CN" dirty="0">
                <a:solidFill>
                  <a:srgbClr val="6600CC"/>
                </a:solidFill>
                <a:ea typeface="SimSun" pitchFamily="2" charset="-122"/>
              </a:rPr>
              <a:t> axon from node to node </a:t>
            </a:r>
          </a:p>
          <a:p>
            <a:pPr lvl="1"/>
            <a:endParaRPr lang="en-US" altLang="zh-CN" sz="2400" dirty="0" smtClean="0">
              <a:solidFill>
                <a:srgbClr val="A50021"/>
              </a:solidFill>
              <a:ea typeface="SimSun" pitchFamily="2" charset="-122"/>
            </a:endParaRPr>
          </a:p>
          <a:p>
            <a:pPr lvl="1"/>
            <a:r>
              <a:rPr lang="en-US" altLang="zh-CN" sz="2400" u="sng" dirty="0" smtClean="0">
                <a:solidFill>
                  <a:srgbClr val="A50021"/>
                </a:solidFill>
                <a:ea typeface="SimSun" pitchFamily="2" charset="-122"/>
              </a:rPr>
              <a:t>Importance</a:t>
            </a:r>
            <a:endParaRPr lang="en-US" altLang="zh-CN" sz="2400" u="sng" dirty="0">
              <a:solidFill>
                <a:srgbClr val="A50021"/>
              </a:solidFill>
              <a:ea typeface="SimSun" pitchFamily="2" charset="-122"/>
            </a:endParaRPr>
          </a:p>
          <a:p>
            <a:pPr lvl="2"/>
            <a:endParaRPr lang="en-US" altLang="zh-CN" sz="2400" dirty="0" smtClean="0">
              <a:ea typeface="SimSun" pitchFamily="2" charset="-122"/>
            </a:endParaRPr>
          </a:p>
          <a:p>
            <a:pPr lvl="2"/>
            <a:r>
              <a:rPr lang="en-US" altLang="zh-CN" sz="2400" dirty="0" smtClean="0">
                <a:ea typeface="SimSun" pitchFamily="2" charset="-122"/>
              </a:rPr>
              <a:t>Increases </a:t>
            </a:r>
            <a:r>
              <a:rPr lang="en-US" altLang="zh-CN" sz="2400" dirty="0">
                <a:ea typeface="SimSun" pitchFamily="2" charset="-122"/>
              </a:rPr>
              <a:t>velocity of nerve transmission </a:t>
            </a:r>
          </a:p>
          <a:p>
            <a:pPr lvl="2"/>
            <a:endParaRPr lang="en-US" altLang="zh-CN" sz="2400" dirty="0" smtClean="0">
              <a:ea typeface="SimSun" pitchFamily="2" charset="-122"/>
            </a:endParaRPr>
          </a:p>
          <a:p>
            <a:pPr lvl="2"/>
            <a:r>
              <a:rPr lang="en-US" altLang="zh-CN" sz="2400" dirty="0" smtClean="0">
                <a:ea typeface="SimSun" pitchFamily="2" charset="-122"/>
              </a:rPr>
              <a:t>Conserves </a:t>
            </a:r>
            <a:r>
              <a:rPr lang="en-US" altLang="zh-CN" sz="2400" dirty="0">
                <a:ea typeface="SimSun" pitchFamily="2" charset="-122"/>
              </a:rPr>
              <a:t>energy for axon </a:t>
            </a:r>
          </a:p>
          <a:p>
            <a:pPr lvl="2"/>
            <a:endParaRPr lang="en-US" altLang="zh-CN" sz="2400" dirty="0" smtClean="0">
              <a:ea typeface="SimSun" pitchFamily="2" charset="-122"/>
            </a:endParaRPr>
          </a:p>
          <a:p>
            <a:pPr lvl="2"/>
            <a:r>
              <a:rPr lang="en-US" altLang="zh-CN" sz="2400" dirty="0" smtClean="0">
                <a:ea typeface="SimSun" pitchFamily="2" charset="-122"/>
              </a:rPr>
              <a:t>Allow </a:t>
            </a:r>
            <a:r>
              <a:rPr lang="en-US" altLang="zh-CN" sz="2400" dirty="0">
                <a:ea typeface="SimSun" pitchFamily="2" charset="-122"/>
              </a:rPr>
              <a:t>repolarization to occur with very</a:t>
            </a:r>
            <a:r>
              <a:rPr lang="en-US" altLang="zh-CN" sz="2500" dirty="0">
                <a:ea typeface="SimSun" pitchFamily="2" charset="-122"/>
              </a:rPr>
              <a:t> </a:t>
            </a:r>
            <a:r>
              <a:rPr lang="en-US" altLang="zh-CN" sz="2400" dirty="0">
                <a:ea typeface="SimSun" pitchFamily="2" charset="-122"/>
              </a:rPr>
              <a:t>little transfer of ions </a:t>
            </a:r>
          </a:p>
          <a:p>
            <a:endParaRPr lang="zh-CN" altLang="en-US" sz="2400" dirty="0">
              <a:ea typeface="SimSun" pitchFamily="2" charset="-122"/>
            </a:endParaRPr>
          </a:p>
        </p:txBody>
      </p:sp>
    </p:spTree>
    <p:extLst>
      <p:ext uri="{BB962C8B-B14F-4D97-AF65-F5344CB8AC3E}">
        <p14:creationId xmlns:p14="http://schemas.microsoft.com/office/powerpoint/2010/main" val="398625868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
            </a:r>
            <a:br>
              <a:rPr lang="en-US" dirty="0" smtClean="0"/>
            </a:br>
            <a:r>
              <a:rPr lang="en-US" sz="3200" dirty="0" smtClean="0">
                <a:solidFill>
                  <a:srgbClr val="C00000"/>
                </a:solidFill>
                <a:latin typeface="Algerian" pitchFamily="82" charset="0"/>
              </a:rPr>
              <a:t>Neurotrophines…….</a:t>
            </a:r>
            <a:r>
              <a:rPr lang="en-US" sz="3200" dirty="0" smtClean="0">
                <a:solidFill>
                  <a:srgbClr val="FF0000"/>
                </a:solidFill>
                <a:latin typeface="Algerian" pitchFamily="82" charset="0"/>
              </a:rPr>
              <a:t/>
            </a:r>
            <a:br>
              <a:rPr lang="en-US" sz="3200" dirty="0" smtClean="0">
                <a:solidFill>
                  <a:srgbClr val="FF0000"/>
                </a:solidFill>
                <a:latin typeface="Algerian" pitchFamily="82" charset="0"/>
              </a:rPr>
            </a:br>
            <a:endParaRPr lang="en-US" sz="3200" dirty="0">
              <a:solidFill>
                <a:srgbClr val="FF0000"/>
              </a:solidFill>
              <a:latin typeface="Algerian" pitchFamily="82" charset="0"/>
            </a:endParaRPr>
          </a:p>
        </p:txBody>
      </p:sp>
      <p:sp>
        <p:nvSpPr>
          <p:cNvPr id="3" name="Content Placeholder 2"/>
          <p:cNvSpPr>
            <a:spLocks noGrp="1"/>
          </p:cNvSpPr>
          <p:nvPr>
            <p:ph idx="1"/>
          </p:nvPr>
        </p:nvSpPr>
        <p:spPr>
          <a:xfrm>
            <a:off x="0" y="990600"/>
            <a:ext cx="9144000" cy="5867400"/>
          </a:xfrm>
        </p:spPr>
        <p:txBody>
          <a:bodyPr/>
          <a:lstStyle/>
          <a:p>
            <a:pPr algn="just">
              <a:lnSpc>
                <a:spcPct val="150000"/>
              </a:lnSpc>
            </a:pPr>
            <a:r>
              <a:rPr lang="en-US" sz="2400" dirty="0" smtClean="0">
                <a:latin typeface="Times New Roman" pitchFamily="18" charset="0"/>
                <a:cs typeface="Times New Roman" pitchFamily="18" charset="0"/>
              </a:rPr>
              <a:t>Trophic support to the Neuron for growth and survival, protein in nature</a:t>
            </a:r>
          </a:p>
          <a:p>
            <a:pPr algn="just">
              <a:lnSpc>
                <a:spcPct val="150000"/>
              </a:lnSpc>
            </a:pPr>
            <a:r>
              <a:rPr lang="en-US" sz="2400" dirty="0" smtClean="0">
                <a:latin typeface="Times New Roman" pitchFamily="18" charset="0"/>
                <a:cs typeface="Times New Roman" pitchFamily="18" charset="0"/>
              </a:rPr>
              <a:t>Produced by gland the nerve innervates, muscles or astrocytes</a:t>
            </a:r>
          </a:p>
          <a:p>
            <a:pPr algn="just"/>
            <a:r>
              <a:rPr lang="en-US" sz="2400" dirty="0" smtClean="0">
                <a:latin typeface="Times New Roman" pitchFamily="18" charset="0"/>
                <a:cs typeface="Times New Roman" pitchFamily="18" charset="0"/>
              </a:rPr>
              <a:t>Include:  1. </a:t>
            </a:r>
            <a:r>
              <a:rPr lang="en-US" sz="2400" b="1" dirty="0" smtClean="0">
                <a:latin typeface="Times New Roman" pitchFamily="18" charset="0"/>
                <a:cs typeface="Times New Roman" pitchFamily="18" charset="0"/>
              </a:rPr>
              <a:t>Nerve Growth Factor(NGF)</a:t>
            </a:r>
            <a:r>
              <a:rPr lang="en-US" sz="2400" dirty="0" smtClean="0">
                <a:latin typeface="Times New Roman" pitchFamily="18" charset="0"/>
                <a:cs typeface="Times New Roman" pitchFamily="18" charset="0"/>
              </a:rPr>
              <a:t>: 6 subunits (2</a:t>
            </a:r>
            <a:r>
              <a:rPr lang="el-GR" sz="2400" dirty="0" smtClean="0">
                <a:latin typeface="Times New Roman" pitchFamily="18" charset="0"/>
                <a:cs typeface="Times New Roman" pitchFamily="18" charset="0"/>
              </a:rPr>
              <a:t>γ</a:t>
            </a:r>
            <a:r>
              <a:rPr lang="en-US" sz="2400" dirty="0" smtClean="0">
                <a:latin typeface="Times New Roman" pitchFamily="18" charset="0"/>
                <a:cs typeface="Times New Roman" pitchFamily="18" charset="0"/>
              </a:rPr>
              <a:t>,2</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,2</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a:t>
            </a:r>
          </a:p>
          <a:p>
            <a:pPr algn="just">
              <a:buNone/>
            </a:pPr>
            <a:r>
              <a:rPr lang="en-US" sz="2400" dirty="0" smtClean="0">
                <a:latin typeface="Times New Roman" pitchFamily="18" charset="0"/>
                <a:cs typeface="Times New Roman" pitchFamily="18" charset="0"/>
              </a:rPr>
              <a:t>                    Promote the growth of sympathetic, sensory neuron and     	        some of the cholinergic neuron in brain. Trk A   </a:t>
            </a:r>
          </a:p>
          <a:p>
            <a:pPr algn="just">
              <a:buNone/>
            </a:pPr>
            <a:r>
              <a:rPr lang="en-US" sz="2400" dirty="0" smtClean="0">
                <a:latin typeface="Times New Roman" pitchFamily="18" charset="0"/>
                <a:cs typeface="Times New Roman" pitchFamily="18" charset="0"/>
              </a:rPr>
              <a:t>                   </a:t>
            </a:r>
          </a:p>
          <a:p>
            <a:pPr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2.</a:t>
            </a:r>
            <a:r>
              <a:rPr lang="en-US" sz="2400" b="1" dirty="0" smtClean="0">
                <a:latin typeface="Times New Roman" pitchFamily="18" charset="0"/>
                <a:cs typeface="Times New Roman" pitchFamily="18" charset="0"/>
              </a:rPr>
              <a:t> Brain derived neurotrophic factor(BDNF):</a:t>
            </a:r>
            <a:r>
              <a:rPr lang="en-US" sz="2400" dirty="0" smtClean="0">
                <a:latin typeface="Times New Roman" pitchFamily="18" charset="0"/>
                <a:cs typeface="Times New Roman" pitchFamily="18" charset="0"/>
              </a:rPr>
              <a:t> peripheral  </a:t>
            </a:r>
          </a:p>
          <a:p>
            <a:pPr algn="just">
              <a:buNone/>
            </a:pPr>
            <a:r>
              <a:rPr lang="en-US" sz="2400" dirty="0" smtClean="0">
                <a:latin typeface="Times New Roman" pitchFamily="18" charset="0"/>
                <a:cs typeface="Times New Roman" pitchFamily="18" charset="0"/>
              </a:rPr>
              <a:t>                       sensory neuron.  Trk B</a:t>
            </a:r>
          </a:p>
          <a:p>
            <a:pPr algn="just">
              <a:buNone/>
            </a:pPr>
            <a:r>
              <a:rPr lang="en-US" sz="2400" dirty="0" smtClean="0">
                <a:latin typeface="Times New Roman" pitchFamily="18" charset="0"/>
                <a:cs typeface="Times New Roman" pitchFamily="18" charset="0"/>
              </a:rPr>
              <a:t>                   </a:t>
            </a:r>
          </a:p>
          <a:p>
            <a:pPr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3.</a:t>
            </a:r>
            <a:r>
              <a:rPr lang="en-US" sz="2400" b="1" dirty="0" smtClean="0">
                <a:latin typeface="Times New Roman" pitchFamily="18" charset="0"/>
                <a:cs typeface="Times New Roman" pitchFamily="18" charset="0"/>
              </a:rPr>
              <a:t> Neurotrophines 3 and 4/5</a:t>
            </a:r>
            <a:r>
              <a:rPr lang="en-US" sz="2400" dirty="0" smtClean="0">
                <a:latin typeface="Times New Roman" pitchFamily="18" charset="0"/>
                <a:cs typeface="Times New Roman" pitchFamily="18" charset="0"/>
              </a:rPr>
              <a:t>- cutaneous </a:t>
            </a:r>
            <a:r>
              <a:rPr lang="en-US" sz="2400" dirty="0" err="1" smtClean="0">
                <a:latin typeface="Times New Roman" pitchFamily="18" charset="0"/>
                <a:cs typeface="Times New Roman" pitchFamily="18" charset="0"/>
              </a:rPr>
              <a:t>mechano</a:t>
            </a:r>
            <a:r>
              <a:rPr lang="en-US" sz="2400" dirty="0" smtClean="0">
                <a:latin typeface="Times New Roman" pitchFamily="18" charset="0"/>
                <a:cs typeface="Times New Roman" pitchFamily="18" charset="0"/>
              </a:rPr>
              <a:t>-receptors.  </a:t>
            </a:r>
          </a:p>
          <a:p>
            <a:pPr algn="just">
              <a:buNone/>
            </a:pPr>
            <a:r>
              <a:rPr lang="en-US" sz="2400" dirty="0" smtClean="0">
                <a:latin typeface="Times New Roman" pitchFamily="18" charset="0"/>
                <a:cs typeface="Times New Roman" pitchFamily="18" charset="0"/>
              </a:rPr>
              <a:t>                       Trk C and 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NEUROGLIA</a:t>
            </a:r>
            <a:endParaRPr lang="en-US" b="1" dirty="0"/>
          </a:p>
        </p:txBody>
      </p:sp>
      <p:sp>
        <p:nvSpPr>
          <p:cNvPr id="3" name="Subtitle 2"/>
          <p:cNvSpPr>
            <a:spLocks noGrp="1"/>
          </p:cNvSpPr>
          <p:nvPr>
            <p:ph type="subTitle" idx="1"/>
          </p:nvPr>
        </p:nvSpPr>
        <p:spPr/>
        <p:txBody>
          <a:bodyPr>
            <a:normAutofit/>
          </a:bodyPr>
          <a:lstStyle/>
          <a:p>
            <a:r>
              <a:rPr lang="en-US" sz="4800" b="1" dirty="0" smtClean="0">
                <a:solidFill>
                  <a:schemeClr val="tx1"/>
                </a:solidFill>
                <a:latin typeface="Times New Roman" pitchFamily="18" charset="0"/>
                <a:cs typeface="Times New Roman" pitchFamily="18" charset="0"/>
              </a:rPr>
              <a:t>Neuronal Support Cells</a:t>
            </a:r>
            <a:endParaRPr lang="en-US" sz="4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430541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799" y="381000"/>
            <a:ext cx="8382001" cy="5867400"/>
          </a:xfrm>
        </p:spPr>
        <p:txBody>
          <a:bodyPr>
            <a:noAutofit/>
          </a:bodyPr>
          <a:lstStyle/>
          <a:p>
            <a:pPr algn="ctr">
              <a:lnSpc>
                <a:spcPct val="150000"/>
              </a:lnSpc>
              <a:buNone/>
            </a:pPr>
            <a:r>
              <a:rPr lang="en-US" sz="3200"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LIST OF UPCOMING </a:t>
            </a:r>
            <a:r>
              <a:rPr lang="en-US" sz="3200" b="1" dirty="0" smtClean="0">
                <a:latin typeface="Times New Roman" pitchFamily="18" charset="0"/>
                <a:cs typeface="Times New Roman" pitchFamily="18" charset="0"/>
              </a:rPr>
              <a:t>LECTURES</a:t>
            </a:r>
            <a:endParaRPr lang="en-US" sz="3200" dirty="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7. Muscle Physiology- Introduction &amp; classification</a:t>
            </a:r>
          </a:p>
          <a:p>
            <a:pPr>
              <a:buNone/>
            </a:pPr>
            <a:r>
              <a:rPr lang="en-US" sz="3200" dirty="0" smtClean="0">
                <a:latin typeface="Times New Roman" pitchFamily="18" charset="0"/>
                <a:cs typeface="Times New Roman" pitchFamily="18" charset="0"/>
              </a:rPr>
              <a:t>8. Structure of Skeletal muscle and </a:t>
            </a:r>
            <a:r>
              <a:rPr lang="en-US" sz="3200" dirty="0" err="1" smtClean="0">
                <a:latin typeface="Times New Roman" pitchFamily="18" charset="0"/>
                <a:cs typeface="Times New Roman" pitchFamily="18" charset="0"/>
              </a:rPr>
              <a:t>Sarcomere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Sarcotubular</a:t>
            </a:r>
            <a:r>
              <a:rPr lang="en-US" sz="3200" dirty="0" smtClean="0">
                <a:latin typeface="Times New Roman" pitchFamily="18" charset="0"/>
                <a:cs typeface="Times New Roman" pitchFamily="18" charset="0"/>
              </a:rPr>
              <a:t> System </a:t>
            </a:r>
          </a:p>
          <a:p>
            <a:pPr>
              <a:buNone/>
            </a:pPr>
            <a:r>
              <a:rPr lang="en-US" sz="3200" dirty="0" smtClean="0">
                <a:latin typeface="Times New Roman" pitchFamily="18" charset="0"/>
                <a:cs typeface="Times New Roman" pitchFamily="18" charset="0"/>
              </a:rPr>
              <a:t>9. Molecular basis of muscle contraction</a:t>
            </a:r>
          </a:p>
          <a:p>
            <a:pPr>
              <a:buNone/>
            </a:pPr>
            <a:r>
              <a:rPr lang="en-US" sz="3200" dirty="0" smtClean="0">
                <a:latin typeface="Times New Roman" pitchFamily="18" charset="0"/>
                <a:cs typeface="Times New Roman" pitchFamily="18" charset="0"/>
              </a:rPr>
              <a:t>10. Properties of skeletal muscles and types of contraction</a:t>
            </a:r>
          </a:p>
          <a:p>
            <a:pPr>
              <a:buNone/>
            </a:pPr>
            <a:r>
              <a:rPr lang="en-US" sz="3200" dirty="0" smtClean="0">
                <a:latin typeface="Times New Roman" pitchFamily="18" charset="0"/>
                <a:cs typeface="Times New Roman" pitchFamily="18" charset="0"/>
              </a:rPr>
              <a:t>11. Neuromuscular junction and transmission</a:t>
            </a:r>
          </a:p>
          <a:p>
            <a:pPr>
              <a:buNone/>
            </a:pPr>
            <a:endParaRPr lang="en-US" sz="3200" dirty="0"/>
          </a:p>
          <a:p>
            <a:pPr>
              <a:buNone/>
            </a:pPr>
            <a:endParaRPr lang="en-US" sz="3200" dirty="0" smtClean="0">
              <a:latin typeface="Times New Roman" pitchFamily="18" charset="0"/>
              <a:cs typeface="Times New Roman" pitchFamily="18" charset="0"/>
            </a:endParaRPr>
          </a:p>
          <a:p>
            <a:pPr>
              <a:buNone/>
            </a:pPr>
            <a:endParaRPr lang="en-US" sz="3200" dirty="0" smtClean="0">
              <a:latin typeface="Times New Roman" pitchFamily="18" charset="0"/>
              <a:cs typeface="Times New Roman" pitchFamily="18" charset="0"/>
            </a:endParaRPr>
          </a:p>
          <a:p>
            <a:pPr>
              <a:buNone/>
            </a:pP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GB" sz="3200" b="1" dirty="0" smtClean="0">
                <a:solidFill>
                  <a:schemeClr val="accent1"/>
                </a:solidFill>
                <a:latin typeface="Tahoma" pitchFamily="34" charset="0"/>
              </a:rPr>
              <a:t>NEUROGLIA</a:t>
            </a:r>
            <a:br>
              <a:rPr lang="en-GB" sz="3200" b="1" dirty="0" smtClean="0">
                <a:solidFill>
                  <a:schemeClr val="accent1"/>
                </a:solidFill>
                <a:latin typeface="Tahoma" pitchFamily="34" charset="0"/>
              </a:rPr>
            </a:br>
            <a:r>
              <a:rPr lang="en-GB" sz="3200" b="1" dirty="0" smtClean="0">
                <a:solidFill>
                  <a:schemeClr val="accent1"/>
                </a:solidFill>
                <a:latin typeface="Tahoma" pitchFamily="34" charset="0"/>
              </a:rPr>
              <a:t>(Neuronal Support Cells)</a:t>
            </a:r>
            <a:endParaRPr lang="en-GB" b="1" dirty="0">
              <a:latin typeface="Arial" charset="0"/>
            </a:endParaRPr>
          </a:p>
        </p:txBody>
      </p:sp>
      <p:sp>
        <p:nvSpPr>
          <p:cNvPr id="316419" name="Rectangle 3"/>
          <p:cNvSpPr>
            <a:spLocks noGrp="1" noChangeArrowheads="1"/>
          </p:cNvSpPr>
          <p:nvPr>
            <p:ph idx="1"/>
          </p:nvPr>
        </p:nvSpPr>
        <p:spPr>
          <a:xfrm>
            <a:off x="457200" y="1733550"/>
            <a:ext cx="8178800" cy="4781550"/>
          </a:xfrm>
        </p:spPr>
        <p:txBody>
          <a:bodyPr>
            <a:normAutofit/>
          </a:bodyPr>
          <a:lstStyle/>
          <a:p>
            <a:pPr lvl="1" algn="just">
              <a:buFontTx/>
              <a:buChar char="•"/>
            </a:pPr>
            <a:r>
              <a:rPr lang="en-GB" sz="3200" i="1" dirty="0">
                <a:latin typeface="Times New Roman" pitchFamily="18" charset="0"/>
                <a:cs typeface="Times New Roman" pitchFamily="18" charset="0"/>
              </a:rPr>
              <a:t>Neurons have a high metabolic rate and must be constantly supplied with oxygen and glucose </a:t>
            </a:r>
            <a:r>
              <a:rPr lang="en-GB" sz="3200" i="1" dirty="0" smtClean="0">
                <a:latin typeface="Times New Roman" pitchFamily="18" charset="0"/>
                <a:cs typeface="Times New Roman" pitchFamily="18" charset="0"/>
              </a:rPr>
              <a:t>or they </a:t>
            </a:r>
            <a:r>
              <a:rPr lang="en-GB" sz="3200" i="1" dirty="0">
                <a:latin typeface="Times New Roman" pitchFamily="18" charset="0"/>
                <a:cs typeface="Times New Roman" pitchFamily="18" charset="0"/>
              </a:rPr>
              <a:t>will die.</a:t>
            </a:r>
            <a:r>
              <a:rPr lang="en-GB" sz="3200" b="1" dirty="0">
                <a:latin typeface="Times New Roman" pitchFamily="18" charset="0"/>
                <a:cs typeface="Times New Roman" pitchFamily="18" charset="0"/>
              </a:rPr>
              <a:t> </a:t>
            </a:r>
          </a:p>
          <a:p>
            <a:pPr algn="just">
              <a:buFontTx/>
              <a:buChar char="•"/>
            </a:pPr>
            <a:endParaRPr lang="en-GB" sz="3200" b="1" dirty="0" smtClean="0">
              <a:latin typeface="Times New Roman" pitchFamily="18" charset="0"/>
              <a:cs typeface="Times New Roman" pitchFamily="18" charset="0"/>
            </a:endParaRPr>
          </a:p>
          <a:p>
            <a:pPr algn="just">
              <a:buFontTx/>
              <a:buChar char="•"/>
            </a:pPr>
            <a:r>
              <a:rPr lang="en-GB" sz="3200" b="1" dirty="0" err="1" smtClean="0">
                <a:latin typeface="Times New Roman" pitchFamily="18" charset="0"/>
                <a:cs typeface="Times New Roman" pitchFamily="18" charset="0"/>
              </a:rPr>
              <a:t>Neuroglia</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Glial</a:t>
            </a:r>
            <a:r>
              <a:rPr lang="en-GB" sz="3200" b="1" dirty="0" smtClean="0">
                <a:latin typeface="Times New Roman" pitchFamily="18" charset="0"/>
                <a:cs typeface="Times New Roman" pitchFamily="18" charset="0"/>
              </a:rPr>
              <a:t> cells) hold neurons in place, control their supply of chemicals, insulate them, and remove neurons that have died. </a:t>
            </a:r>
          </a:p>
        </p:txBody>
      </p:sp>
    </p:spTree>
    <p:extLst>
      <p:ext uri="{BB962C8B-B14F-4D97-AF65-F5344CB8AC3E}">
        <p14:creationId xmlns:p14="http://schemas.microsoft.com/office/powerpoint/2010/main" val="192338421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p:txBody>
          <a:bodyPr/>
          <a:lstStyle/>
          <a:p>
            <a:r>
              <a:rPr lang="en-US" altLang="zh-CN" b="0" dirty="0" err="1">
                <a:effectLst>
                  <a:outerShdw blurRad="38100" dist="38100" dir="2700000" algn="tl">
                    <a:srgbClr val="C0C0C0"/>
                  </a:outerShdw>
                </a:effectLst>
                <a:ea typeface="SimSun" pitchFamily="2" charset="-122"/>
              </a:rPr>
              <a:t>Neuroglia</a:t>
            </a:r>
            <a:r>
              <a:rPr lang="en-US" altLang="zh-CN" b="0" dirty="0">
                <a:effectLst>
                  <a:outerShdw blurRad="38100" dist="38100" dir="2700000" algn="tl">
                    <a:srgbClr val="C0C0C0"/>
                  </a:outerShdw>
                </a:effectLst>
                <a:ea typeface="SimSun" pitchFamily="2" charset="-122"/>
              </a:rPr>
              <a:t>:</a:t>
            </a:r>
            <a:r>
              <a:rPr lang="en-US" altLang="zh-CN" dirty="0">
                <a:effectLst>
                  <a:outerShdw blurRad="38100" dist="38100" dir="2700000" algn="tl">
                    <a:srgbClr val="C0C0C0"/>
                  </a:outerShdw>
                </a:effectLst>
                <a:ea typeface="SimSun" pitchFamily="2" charset="-122"/>
              </a:rPr>
              <a:t> Classification</a:t>
            </a:r>
          </a:p>
        </p:txBody>
      </p:sp>
    </p:spTree>
    <p:extLst>
      <p:ext uri="{BB962C8B-B14F-4D97-AF65-F5344CB8AC3E}">
        <p14:creationId xmlns:p14="http://schemas.microsoft.com/office/powerpoint/2010/main" val="385128117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19200" y="381000"/>
            <a:ext cx="7620000" cy="731838"/>
          </a:xfrm>
        </p:spPr>
        <p:txBody>
          <a:bodyPr>
            <a:normAutofit fontScale="90000"/>
          </a:bodyPr>
          <a:lstStyle/>
          <a:p>
            <a:r>
              <a:rPr lang="en-US" altLang="zh-CN" b="0" dirty="0" err="1">
                <a:solidFill>
                  <a:schemeClr val="tx1"/>
                </a:solidFill>
                <a:effectLst>
                  <a:outerShdw blurRad="38100" dist="38100" dir="2700000" algn="tl">
                    <a:srgbClr val="C0C0C0"/>
                  </a:outerShdw>
                </a:effectLst>
                <a:latin typeface="Times New Roman" pitchFamily="18" charset="0"/>
                <a:ea typeface="SimSun" pitchFamily="2" charset="-122"/>
                <a:cs typeface="Times New Roman" pitchFamily="18" charset="0"/>
              </a:rPr>
              <a:t>Neuroglia</a:t>
            </a:r>
            <a:r>
              <a:rPr lang="en-US" altLang="zh-CN" b="0" dirty="0">
                <a:solidFill>
                  <a:schemeClr val="tx1"/>
                </a:solidFill>
                <a:effectLst>
                  <a:outerShdw blurRad="38100" dist="38100" dir="2700000" algn="tl">
                    <a:srgbClr val="C0C0C0"/>
                  </a:outerShdw>
                </a:effectLst>
                <a:latin typeface="Times New Roman" pitchFamily="18" charset="0"/>
                <a:ea typeface="SimSun" pitchFamily="2" charset="-122"/>
                <a:cs typeface="Times New Roman" pitchFamily="18" charset="0"/>
              </a:rPr>
              <a:t>:</a:t>
            </a:r>
            <a:r>
              <a:rPr lang="en-US" altLang="zh-CN" dirty="0">
                <a:solidFill>
                  <a:schemeClr val="tx1"/>
                </a:solidFill>
                <a:effectLst>
                  <a:outerShdw blurRad="38100" dist="38100" dir="2700000" algn="tl">
                    <a:srgbClr val="C0C0C0"/>
                  </a:outerShdw>
                </a:effectLst>
                <a:latin typeface="Times New Roman" pitchFamily="18" charset="0"/>
                <a:ea typeface="SimSun" pitchFamily="2" charset="-122"/>
                <a:cs typeface="Times New Roman" pitchFamily="18" charset="0"/>
              </a:rPr>
              <a:t> Classification</a:t>
            </a:r>
          </a:p>
        </p:txBody>
      </p:sp>
      <p:sp>
        <p:nvSpPr>
          <p:cNvPr id="18435" name="Rectangle 3"/>
          <p:cNvSpPr>
            <a:spLocks noGrp="1" noChangeArrowheads="1"/>
          </p:cNvSpPr>
          <p:nvPr>
            <p:ph idx="1"/>
          </p:nvPr>
        </p:nvSpPr>
        <p:spPr>
          <a:xfrm>
            <a:off x="838200" y="1371600"/>
            <a:ext cx="8153400" cy="4525963"/>
          </a:xfrm>
        </p:spPr>
        <p:txBody>
          <a:bodyPr>
            <a:normAutofit/>
          </a:bodyPr>
          <a:lstStyle/>
          <a:p>
            <a:pPr marL="609600" indent="-609600">
              <a:buFont typeface="Wingdings" pitchFamily="2" charset="2"/>
              <a:buAutoNum type="arabicPeriod"/>
            </a:pPr>
            <a:r>
              <a:rPr lang="en-US" altLang="zh-CN" sz="3600" dirty="0">
                <a:ea typeface="SimSun" pitchFamily="2" charset="-122"/>
              </a:rPr>
              <a:t>Microglia</a:t>
            </a:r>
          </a:p>
          <a:p>
            <a:pPr marL="609600" indent="-609600">
              <a:buFont typeface="Wingdings" pitchFamily="2" charset="2"/>
              <a:buAutoNum type="arabicPeriod"/>
            </a:pPr>
            <a:r>
              <a:rPr lang="en-US" altLang="zh-CN" sz="3600" b="0" dirty="0" err="1" smtClean="0">
                <a:ea typeface="SimSun" pitchFamily="2" charset="-122"/>
              </a:rPr>
              <a:t>Macroglia</a:t>
            </a:r>
            <a:endParaRPr lang="en-US" altLang="zh-CN" sz="3600" b="0" dirty="0">
              <a:ea typeface="SimSun" pitchFamily="2" charset="-122"/>
            </a:endParaRPr>
          </a:p>
        </p:txBody>
      </p:sp>
    </p:spTree>
    <p:extLst>
      <p:ext uri="{BB962C8B-B14F-4D97-AF65-F5344CB8AC3E}">
        <p14:creationId xmlns:p14="http://schemas.microsoft.com/office/powerpoint/2010/main" val="193362008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381000"/>
            <a:ext cx="7620000" cy="731838"/>
          </a:xfrm>
        </p:spPr>
        <p:txBody>
          <a:bodyPr>
            <a:normAutofit fontScale="90000"/>
          </a:bodyPr>
          <a:lstStyle/>
          <a:p>
            <a:r>
              <a:rPr lang="en-US" altLang="zh-CN" b="0" dirty="0">
                <a:solidFill>
                  <a:schemeClr val="tx1"/>
                </a:solidFill>
                <a:effectLst>
                  <a:outerShdw blurRad="38100" dist="38100" dir="2700000" algn="tl">
                    <a:srgbClr val="C0C0C0"/>
                  </a:outerShdw>
                </a:effectLst>
                <a:latin typeface="Times New Roman" pitchFamily="18" charset="0"/>
                <a:ea typeface="SimSun" pitchFamily="2" charset="-122"/>
                <a:cs typeface="Times New Roman" pitchFamily="18" charset="0"/>
              </a:rPr>
              <a:t>Neuroglia:</a:t>
            </a:r>
            <a:r>
              <a:rPr lang="en-US" altLang="zh-CN" dirty="0">
                <a:solidFill>
                  <a:schemeClr val="tx1"/>
                </a:solidFill>
                <a:effectLst>
                  <a:outerShdw blurRad="38100" dist="38100" dir="2700000" algn="tl">
                    <a:srgbClr val="C0C0C0"/>
                  </a:outerShdw>
                </a:effectLst>
                <a:latin typeface="Times New Roman" pitchFamily="18" charset="0"/>
                <a:ea typeface="SimSun" pitchFamily="2" charset="-122"/>
                <a:cs typeface="Times New Roman" pitchFamily="18" charset="0"/>
              </a:rPr>
              <a:t> Classification</a:t>
            </a:r>
          </a:p>
        </p:txBody>
      </p:sp>
      <p:sp>
        <p:nvSpPr>
          <p:cNvPr id="30723" name="Rectangle 3"/>
          <p:cNvSpPr>
            <a:spLocks noGrp="1" noChangeArrowheads="1"/>
          </p:cNvSpPr>
          <p:nvPr>
            <p:ph idx="1"/>
          </p:nvPr>
        </p:nvSpPr>
        <p:spPr>
          <a:xfrm>
            <a:off x="838200" y="1371600"/>
            <a:ext cx="8153400" cy="4525963"/>
          </a:xfrm>
        </p:spPr>
        <p:txBody>
          <a:bodyPr>
            <a:normAutofit/>
          </a:bodyPr>
          <a:lstStyle/>
          <a:p>
            <a:pPr marL="609600" indent="-609600">
              <a:buFont typeface="Wingdings" pitchFamily="2" charset="2"/>
              <a:buAutoNum type="arabicPeriod"/>
            </a:pPr>
            <a:r>
              <a:rPr lang="en-US" altLang="zh-CN" sz="3600" b="1" dirty="0" smtClean="0">
                <a:solidFill>
                  <a:srgbClr val="6600CC"/>
                </a:solidFill>
                <a:ea typeface="SimSun" pitchFamily="2" charset="-122"/>
              </a:rPr>
              <a:t>Microglia</a:t>
            </a:r>
            <a:r>
              <a:rPr lang="en-US" altLang="zh-CN" sz="3200" b="0" dirty="0" smtClean="0">
                <a:solidFill>
                  <a:srgbClr val="6600CC"/>
                </a:solidFill>
                <a:ea typeface="SimSun" pitchFamily="2" charset="-122"/>
              </a:rPr>
              <a:t>- </a:t>
            </a:r>
            <a:r>
              <a:rPr lang="en-US" altLang="zh-CN" sz="3200" b="1" dirty="0" smtClean="0"/>
              <a:t>Specialized macrophage </a:t>
            </a:r>
            <a:r>
              <a:rPr lang="en-US" altLang="zh-CN" sz="3200" dirty="0" err="1" smtClean="0">
                <a:latin typeface="Garamond" pitchFamily="18" charset="0"/>
                <a:ea typeface="SimSun" pitchFamily="2" charset="-122"/>
              </a:rPr>
              <a:t>Scavanger</a:t>
            </a:r>
            <a:r>
              <a:rPr lang="en-US" altLang="zh-CN" sz="3200" dirty="0" smtClean="0">
                <a:latin typeface="Garamond" pitchFamily="18" charset="0"/>
                <a:ea typeface="SimSun" pitchFamily="2" charset="-122"/>
              </a:rPr>
              <a:t> cells that resemble tissue macrophages( PHAGOCYTOSIS)</a:t>
            </a:r>
            <a:endParaRPr lang="en-US" altLang="zh-CN" sz="3200" b="0" dirty="0">
              <a:solidFill>
                <a:srgbClr val="6600CC"/>
              </a:solidFill>
              <a:ea typeface="SimSun" pitchFamily="2" charset="-122"/>
            </a:endParaRPr>
          </a:p>
          <a:p>
            <a:pPr marL="609600" indent="-609600">
              <a:buFont typeface="Wingdings" pitchFamily="2" charset="2"/>
              <a:buAutoNum type="arabicPeriod"/>
            </a:pPr>
            <a:r>
              <a:rPr lang="en-US" altLang="zh-CN" sz="4000" b="1" dirty="0" err="1">
                <a:solidFill>
                  <a:srgbClr val="6600CC"/>
                </a:solidFill>
                <a:ea typeface="SimSun" pitchFamily="2" charset="-122"/>
              </a:rPr>
              <a:t>Macroglia</a:t>
            </a:r>
            <a:endParaRPr lang="en-US" altLang="zh-CN" sz="4000" b="1" dirty="0">
              <a:solidFill>
                <a:srgbClr val="6600CC"/>
              </a:solidFill>
              <a:ea typeface="SimSun" pitchFamily="2" charset="-122"/>
            </a:endParaRPr>
          </a:p>
          <a:p>
            <a:pPr marL="990600" lvl="1" indent="-533400"/>
            <a:r>
              <a:rPr lang="en-US" altLang="zh-CN" sz="3200" dirty="0" err="1" smtClean="0">
                <a:solidFill>
                  <a:srgbClr val="663300"/>
                </a:solidFill>
                <a:ea typeface="SimSun" pitchFamily="2" charset="-122"/>
              </a:rPr>
              <a:t>Oligodendrocytes</a:t>
            </a:r>
            <a:endParaRPr lang="en-US" altLang="zh-CN" sz="3200" dirty="0">
              <a:solidFill>
                <a:srgbClr val="663300"/>
              </a:solidFill>
              <a:ea typeface="SimSun" pitchFamily="2" charset="-122"/>
            </a:endParaRPr>
          </a:p>
          <a:p>
            <a:pPr marL="990600" lvl="1" indent="-533400"/>
            <a:r>
              <a:rPr lang="en-US" altLang="zh-CN" sz="3200" dirty="0" err="1" smtClean="0">
                <a:solidFill>
                  <a:srgbClr val="663300"/>
                </a:solidFill>
                <a:ea typeface="SimSun" pitchFamily="2" charset="-122"/>
              </a:rPr>
              <a:t>Astrocytes</a:t>
            </a:r>
            <a:endParaRPr lang="en-US" altLang="zh-CN" sz="3200" dirty="0">
              <a:solidFill>
                <a:srgbClr val="663300"/>
              </a:solidFill>
              <a:latin typeface="Garamond" pitchFamily="18" charset="0"/>
              <a:ea typeface="SimSun" pitchFamily="2" charset="-122"/>
            </a:endParaRPr>
          </a:p>
          <a:p>
            <a:pPr marL="990600" lvl="1" indent="-533400"/>
            <a:r>
              <a:rPr lang="en-US" altLang="zh-CN" sz="3200" dirty="0" err="1" smtClean="0">
                <a:solidFill>
                  <a:srgbClr val="663300"/>
                </a:solidFill>
                <a:ea typeface="SimSun" pitchFamily="2" charset="-122"/>
              </a:rPr>
              <a:t>Ependymal</a:t>
            </a:r>
            <a:r>
              <a:rPr lang="en-US" altLang="zh-CN" sz="3200" dirty="0" smtClean="0">
                <a:solidFill>
                  <a:srgbClr val="663300"/>
                </a:solidFill>
                <a:ea typeface="SimSun" pitchFamily="2" charset="-122"/>
              </a:rPr>
              <a:t> cells</a:t>
            </a:r>
          </a:p>
        </p:txBody>
      </p:sp>
      <p:pic>
        <p:nvPicPr>
          <p:cNvPr id="4" name="Picture 4" descr="11_08"/>
          <p:cNvPicPr>
            <a:picLocks noChangeAspect="1" noChangeArrowheads="1"/>
          </p:cNvPicPr>
          <p:nvPr/>
        </p:nvPicPr>
        <p:blipFill>
          <a:blip r:embed="rId2"/>
          <a:srcRect/>
          <a:stretch>
            <a:fillRect/>
          </a:stretch>
        </p:blipFill>
        <p:spPr bwMode="auto">
          <a:xfrm>
            <a:off x="5105400" y="2895600"/>
            <a:ext cx="4038600" cy="3276600"/>
          </a:xfrm>
          <a:prstGeom prst="rect">
            <a:avLst/>
          </a:prstGeom>
          <a:noFill/>
        </p:spPr>
      </p:pic>
    </p:spTree>
    <p:extLst>
      <p:ext uri="{BB962C8B-B14F-4D97-AF65-F5344CB8AC3E}">
        <p14:creationId xmlns:p14="http://schemas.microsoft.com/office/powerpoint/2010/main" val="231068714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381000"/>
            <a:ext cx="7620000" cy="731838"/>
          </a:xfrm>
        </p:spPr>
        <p:txBody>
          <a:bodyPr>
            <a:noAutofit/>
          </a:bodyPr>
          <a:lstStyle/>
          <a:p>
            <a:r>
              <a:rPr lang="en-US" altLang="zh-CN" b="1" dirty="0">
                <a:solidFill>
                  <a:schemeClr val="tx1"/>
                </a:solidFill>
                <a:effectLst>
                  <a:outerShdw blurRad="38100" dist="38100" dir="2700000" algn="tl">
                    <a:srgbClr val="C0C0C0"/>
                  </a:outerShdw>
                </a:effectLst>
                <a:latin typeface="Times New Roman" pitchFamily="18" charset="0"/>
                <a:ea typeface="SimSun" pitchFamily="2" charset="-122"/>
                <a:cs typeface="Times New Roman" pitchFamily="18" charset="0"/>
              </a:rPr>
              <a:t>Neuroglia: Classification</a:t>
            </a:r>
          </a:p>
        </p:txBody>
      </p:sp>
      <p:sp>
        <p:nvSpPr>
          <p:cNvPr id="30723" name="Rectangle 3"/>
          <p:cNvSpPr>
            <a:spLocks noGrp="1" noChangeArrowheads="1"/>
          </p:cNvSpPr>
          <p:nvPr>
            <p:ph idx="1"/>
          </p:nvPr>
        </p:nvSpPr>
        <p:spPr>
          <a:xfrm>
            <a:off x="838200" y="1371600"/>
            <a:ext cx="8305800" cy="4953000"/>
          </a:xfrm>
        </p:spPr>
        <p:txBody>
          <a:bodyPr>
            <a:normAutofit/>
          </a:bodyPr>
          <a:lstStyle/>
          <a:p>
            <a:pPr marL="609600" indent="-609600">
              <a:buNone/>
            </a:pPr>
            <a:endParaRPr lang="en-US" altLang="zh-CN" sz="3200" b="0" dirty="0">
              <a:latin typeface="Times New Roman" pitchFamily="18" charset="0"/>
              <a:ea typeface="SimSun" pitchFamily="2" charset="-122"/>
              <a:cs typeface="Times New Roman" pitchFamily="18" charset="0"/>
            </a:endParaRPr>
          </a:p>
          <a:p>
            <a:pPr marL="609600" indent="-609600">
              <a:buFont typeface="Wingdings" pitchFamily="2" charset="2"/>
              <a:buAutoNum type="arabicPeriod"/>
            </a:pPr>
            <a:r>
              <a:rPr lang="en-US" altLang="zh-CN" sz="3200" b="0" dirty="0" err="1">
                <a:latin typeface="Times New Roman" pitchFamily="18" charset="0"/>
                <a:ea typeface="SimSun" pitchFamily="2" charset="-122"/>
                <a:cs typeface="Times New Roman" pitchFamily="18" charset="0"/>
              </a:rPr>
              <a:t>Macroglia</a:t>
            </a:r>
            <a:endParaRPr lang="en-US" altLang="zh-CN" sz="3200" b="0" dirty="0">
              <a:latin typeface="Times New Roman" pitchFamily="18" charset="0"/>
              <a:ea typeface="SimSun" pitchFamily="2" charset="-122"/>
              <a:cs typeface="Times New Roman" pitchFamily="18" charset="0"/>
            </a:endParaRPr>
          </a:p>
          <a:p>
            <a:pPr marL="990600" lvl="1" indent="-533400"/>
            <a:r>
              <a:rPr lang="en-US" altLang="zh-CN" sz="3200" b="1" dirty="0" err="1" smtClean="0">
                <a:latin typeface="Times New Roman" pitchFamily="18" charset="0"/>
                <a:ea typeface="SimSun" pitchFamily="2" charset="-122"/>
                <a:cs typeface="Times New Roman" pitchFamily="18" charset="0"/>
              </a:rPr>
              <a:t>Oligodendrocytes</a:t>
            </a:r>
            <a:endParaRPr lang="en-US" altLang="zh-CN" sz="3200" b="1" dirty="0">
              <a:latin typeface="Times New Roman" pitchFamily="18" charset="0"/>
              <a:ea typeface="SimSun" pitchFamily="2" charset="-122"/>
              <a:cs typeface="Times New Roman" pitchFamily="18" charset="0"/>
            </a:endParaRPr>
          </a:p>
          <a:p>
            <a:pPr marL="1447800" lvl="2" indent="-533400"/>
            <a:r>
              <a:rPr lang="en-US" altLang="zh-CN" sz="3200" dirty="0">
                <a:latin typeface="Times New Roman" pitchFamily="18" charset="0"/>
                <a:ea typeface="SimSun" pitchFamily="2" charset="-122"/>
                <a:cs typeface="Times New Roman" pitchFamily="18" charset="0"/>
              </a:rPr>
              <a:t>Myelin formation</a:t>
            </a:r>
          </a:p>
          <a:p>
            <a:pPr marL="990600" lvl="1" indent="-533400">
              <a:buFont typeface="Wingdings" pitchFamily="2" charset="2"/>
              <a:buNone/>
            </a:pPr>
            <a:endParaRPr lang="en-US" altLang="zh-CN" sz="3200" dirty="0">
              <a:latin typeface="Times New Roman" pitchFamily="18" charset="0"/>
              <a:ea typeface="SimSun" pitchFamily="2" charset="-122"/>
              <a:cs typeface="Times New Roman" pitchFamily="18" charset="0"/>
            </a:endParaRPr>
          </a:p>
          <a:p>
            <a:pPr marL="990600" lvl="1" indent="-533400">
              <a:buFont typeface="Wingdings" pitchFamily="2" charset="2"/>
              <a:buNone/>
            </a:pPr>
            <a:r>
              <a:rPr lang="en-US" altLang="zh-CN" sz="3200" i="1" dirty="0" smtClean="0">
                <a:latin typeface="Times New Roman" pitchFamily="18" charset="0"/>
                <a:ea typeface="SimSun" pitchFamily="2" charset="-122"/>
                <a:cs typeface="Times New Roman" pitchFamily="18" charset="0"/>
              </a:rPr>
              <a:t>( Outside </a:t>
            </a:r>
            <a:r>
              <a:rPr lang="en-US" altLang="zh-CN" sz="3200" i="1" dirty="0">
                <a:latin typeface="Times New Roman" pitchFamily="18" charset="0"/>
                <a:ea typeface="SimSun" pitchFamily="2" charset="-122"/>
                <a:cs typeface="Times New Roman" pitchFamily="18" charset="0"/>
              </a:rPr>
              <a:t>the central nervous system there are </a:t>
            </a:r>
            <a:r>
              <a:rPr lang="en-US" altLang="zh-CN" sz="3200" i="1" dirty="0" smtClean="0">
                <a:latin typeface="Times New Roman" pitchFamily="18" charset="0"/>
                <a:ea typeface="SimSun" pitchFamily="2" charset="-122"/>
                <a:cs typeface="Times New Roman" pitchFamily="18" charset="0"/>
              </a:rPr>
              <a:t>some other </a:t>
            </a:r>
            <a:r>
              <a:rPr lang="en-US" altLang="zh-CN" sz="3200" i="1" dirty="0">
                <a:latin typeface="Times New Roman" pitchFamily="18" charset="0"/>
                <a:ea typeface="SimSun" pitchFamily="2" charset="-122"/>
                <a:cs typeface="Times New Roman" pitchFamily="18" charset="0"/>
              </a:rPr>
              <a:t>specialized support cells called </a:t>
            </a:r>
            <a:r>
              <a:rPr lang="en-US" altLang="zh-CN" sz="3200" i="1" dirty="0" smtClean="0">
                <a:latin typeface="Times New Roman" pitchFamily="18" charset="0"/>
                <a:ea typeface="SimSun" pitchFamily="2" charset="-122"/>
                <a:cs typeface="Times New Roman" pitchFamily="18" charset="0"/>
              </a:rPr>
              <a:t>Schwann cells )</a:t>
            </a:r>
          </a:p>
        </p:txBody>
      </p:sp>
      <p:pic>
        <p:nvPicPr>
          <p:cNvPr id="5" name="Picture 5" descr="11_09"/>
          <p:cNvPicPr>
            <a:picLocks noChangeAspect="1" noChangeArrowheads="1"/>
          </p:cNvPicPr>
          <p:nvPr/>
        </p:nvPicPr>
        <p:blipFill>
          <a:blip r:embed="rId2"/>
          <a:srcRect/>
          <a:stretch>
            <a:fillRect/>
          </a:stretch>
        </p:blipFill>
        <p:spPr bwMode="auto">
          <a:xfrm>
            <a:off x="5181600" y="1371600"/>
            <a:ext cx="3962400" cy="2590800"/>
          </a:xfrm>
          <a:prstGeom prst="rect">
            <a:avLst/>
          </a:prstGeom>
          <a:noFill/>
        </p:spPr>
      </p:pic>
    </p:spTree>
    <p:extLst>
      <p:ext uri="{BB962C8B-B14F-4D97-AF65-F5344CB8AC3E}">
        <p14:creationId xmlns:p14="http://schemas.microsoft.com/office/powerpoint/2010/main" val="269758225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200" y="381000"/>
            <a:ext cx="7620000" cy="731838"/>
          </a:xfrm>
        </p:spPr>
        <p:txBody>
          <a:bodyPr>
            <a:noAutofit/>
          </a:bodyPr>
          <a:lstStyle/>
          <a:p>
            <a:r>
              <a:rPr lang="en-US" altLang="zh-CN" b="1" dirty="0">
                <a:solidFill>
                  <a:schemeClr val="tx1"/>
                </a:solidFill>
                <a:effectLst>
                  <a:outerShdw blurRad="38100" dist="38100" dir="2700000" algn="tl">
                    <a:srgbClr val="C0C0C0"/>
                  </a:outerShdw>
                </a:effectLst>
                <a:latin typeface="Times New Roman" pitchFamily="18" charset="0"/>
                <a:ea typeface="SimSun" pitchFamily="2" charset="-122"/>
                <a:cs typeface="Times New Roman" pitchFamily="18" charset="0"/>
              </a:rPr>
              <a:t>Neuroglia: Classification</a:t>
            </a:r>
          </a:p>
        </p:txBody>
      </p:sp>
      <p:sp>
        <p:nvSpPr>
          <p:cNvPr id="32771" name="Rectangle 3"/>
          <p:cNvSpPr>
            <a:spLocks noGrp="1" noChangeArrowheads="1"/>
          </p:cNvSpPr>
          <p:nvPr>
            <p:ph idx="1"/>
          </p:nvPr>
        </p:nvSpPr>
        <p:spPr>
          <a:xfrm>
            <a:off x="-304800" y="1371600"/>
            <a:ext cx="8686800" cy="5257800"/>
          </a:xfrm>
        </p:spPr>
        <p:txBody>
          <a:bodyPr>
            <a:normAutofit/>
          </a:bodyPr>
          <a:lstStyle/>
          <a:p>
            <a:pPr marL="990600" lvl="1" indent="-533400"/>
            <a:r>
              <a:rPr lang="en-US" altLang="zh-CN" sz="4000" b="1" dirty="0" err="1" smtClean="0">
                <a:latin typeface="Times New Roman" pitchFamily="18" charset="0"/>
                <a:ea typeface="SimSun" pitchFamily="2" charset="-122"/>
                <a:cs typeface="Times New Roman" pitchFamily="18" charset="0"/>
              </a:rPr>
              <a:t>Astrocytes</a:t>
            </a:r>
            <a:endParaRPr lang="en-US" altLang="zh-CN" sz="4000" b="1" dirty="0">
              <a:latin typeface="Times New Roman" pitchFamily="18" charset="0"/>
              <a:ea typeface="SimSun" pitchFamily="2" charset="-122"/>
              <a:cs typeface="Times New Roman" pitchFamily="18" charset="0"/>
            </a:endParaRPr>
          </a:p>
          <a:p>
            <a:pPr marL="1447800" lvl="2" indent="-533400"/>
            <a:r>
              <a:rPr lang="en-US" altLang="zh-CN" sz="2800" b="1" dirty="0">
                <a:latin typeface="Times New Roman" pitchFamily="18" charset="0"/>
                <a:ea typeface="SimSun" pitchFamily="2" charset="-122"/>
                <a:cs typeface="Times New Roman" pitchFamily="18" charset="0"/>
              </a:rPr>
              <a:t>Fibrous</a:t>
            </a:r>
          </a:p>
          <a:p>
            <a:pPr marL="1828800" lvl="3" indent="-457200"/>
            <a:r>
              <a:rPr lang="en-US" altLang="zh-CN" sz="2400" b="1" dirty="0">
                <a:latin typeface="Times New Roman" pitchFamily="18" charset="0"/>
                <a:ea typeface="SimSun" pitchFamily="2" charset="-122"/>
                <a:cs typeface="Times New Roman" pitchFamily="18" charset="0"/>
              </a:rPr>
              <a:t>Primarily in white matter</a:t>
            </a:r>
          </a:p>
          <a:p>
            <a:pPr marL="1447800" lvl="2" indent="-533400"/>
            <a:r>
              <a:rPr lang="en-US" altLang="zh-CN" sz="2800" b="1" dirty="0">
                <a:latin typeface="Times New Roman" pitchFamily="18" charset="0"/>
                <a:ea typeface="SimSun" pitchFamily="2" charset="-122"/>
                <a:cs typeface="Times New Roman" pitchFamily="18" charset="0"/>
              </a:rPr>
              <a:t>Protoplasmic</a:t>
            </a:r>
          </a:p>
          <a:p>
            <a:pPr marL="1828800" lvl="3" indent="-457200"/>
            <a:r>
              <a:rPr lang="en-US" altLang="zh-CN" sz="2400" b="1" dirty="0">
                <a:latin typeface="Times New Roman" pitchFamily="18" charset="0"/>
                <a:ea typeface="SimSun" pitchFamily="2" charset="-122"/>
                <a:cs typeface="Times New Roman" pitchFamily="18" charset="0"/>
              </a:rPr>
              <a:t>Gray matter</a:t>
            </a:r>
          </a:p>
        </p:txBody>
      </p:sp>
      <p:sp>
        <p:nvSpPr>
          <p:cNvPr id="7" name="Rectangle 7"/>
          <p:cNvSpPr>
            <a:spLocks noChangeArrowheads="1"/>
          </p:cNvSpPr>
          <p:nvPr/>
        </p:nvSpPr>
        <p:spPr bwMode="auto">
          <a:xfrm>
            <a:off x="228600" y="3795356"/>
            <a:ext cx="4724400" cy="1938992"/>
          </a:xfrm>
          <a:prstGeom prst="rect">
            <a:avLst/>
          </a:prstGeom>
          <a:noFill/>
          <a:ln w="9525">
            <a:noFill/>
            <a:miter lim="800000"/>
            <a:headEnd/>
            <a:tailEnd/>
          </a:ln>
          <a:effectLst/>
        </p:spPr>
        <p:txBody>
          <a:bodyPr wrap="square" anchor="ctr">
            <a:spAutoFit/>
          </a:bodyPr>
          <a:lstStyle/>
          <a:p>
            <a:pPr marL="342900" indent="-342900">
              <a:buFont typeface="Arial" pitchFamily="34" charset="0"/>
              <a:buChar char="•"/>
            </a:pPr>
            <a:r>
              <a:rPr lang="en-US" altLang="zh-CN" sz="2400" b="1" dirty="0" smtClean="0">
                <a:solidFill>
                  <a:prstClr val="black"/>
                </a:solidFill>
                <a:latin typeface="Times New Roman" pitchFamily="18" charset="0"/>
                <a:cs typeface="Times New Roman" pitchFamily="18" charset="0"/>
              </a:rPr>
              <a:t>Astrocyte </a:t>
            </a:r>
            <a:r>
              <a:rPr lang="en-US" altLang="zh-CN" sz="2400" b="1" dirty="0">
                <a:solidFill>
                  <a:prstClr val="black"/>
                </a:solidFill>
                <a:latin typeface="Times New Roman" pitchFamily="18" charset="0"/>
                <a:cs typeface="Times New Roman" pitchFamily="18" charset="0"/>
              </a:rPr>
              <a:t>processes surround blood vessels and capillaries. </a:t>
            </a:r>
            <a:endParaRPr lang="en-US" altLang="zh-CN" sz="2400" b="1" dirty="0" smtClean="0">
              <a:solidFill>
                <a:prstClr val="black"/>
              </a:solidFill>
              <a:latin typeface="Times New Roman" pitchFamily="18" charset="0"/>
              <a:cs typeface="Times New Roman" pitchFamily="18" charset="0"/>
            </a:endParaRPr>
          </a:p>
          <a:p>
            <a:endParaRPr lang="en-US" altLang="zh-CN" sz="2400" b="1" dirty="0" smtClean="0">
              <a:solidFill>
                <a:prstClr val="black"/>
              </a:solidFill>
              <a:latin typeface="Times New Roman" pitchFamily="18" charset="0"/>
              <a:cs typeface="Times New Roman" pitchFamily="18" charset="0"/>
            </a:endParaRPr>
          </a:p>
          <a:p>
            <a:pPr marL="342900" indent="-342900">
              <a:buFont typeface="Arial" pitchFamily="34" charset="0"/>
              <a:buChar char="•"/>
            </a:pPr>
            <a:r>
              <a:rPr lang="en-US" altLang="zh-CN" sz="2400" dirty="0" smtClean="0">
                <a:solidFill>
                  <a:prstClr val="black"/>
                </a:solidFill>
                <a:latin typeface="Times New Roman" pitchFamily="18" charset="0"/>
                <a:cs typeface="Times New Roman" pitchFamily="18" charset="0"/>
              </a:rPr>
              <a:t>This </a:t>
            </a:r>
            <a:r>
              <a:rPr lang="en-US" altLang="zh-CN" sz="2400" dirty="0">
                <a:solidFill>
                  <a:prstClr val="black"/>
                </a:solidFill>
                <a:latin typeface="Times New Roman" pitchFamily="18" charset="0"/>
                <a:cs typeface="Times New Roman" pitchFamily="18" charset="0"/>
              </a:rPr>
              <a:t>is an important component of the </a:t>
            </a:r>
            <a:r>
              <a:rPr lang="en-US" altLang="zh-CN" sz="2400" b="1" dirty="0" smtClean="0">
                <a:solidFill>
                  <a:srgbClr val="6600CC"/>
                </a:solidFill>
                <a:latin typeface="Times New Roman" pitchFamily="18" charset="0"/>
                <a:cs typeface="Times New Roman" pitchFamily="18" charset="0"/>
              </a:rPr>
              <a:t>blood-brain barrier.</a:t>
            </a:r>
            <a:endParaRPr lang="en-US" altLang="zh-CN" sz="2400" b="1" dirty="0">
              <a:solidFill>
                <a:prstClr val="black"/>
              </a:solidFill>
              <a:latin typeface="Times New Roman" pitchFamily="18" charset="0"/>
              <a:cs typeface="Times New Roman" pitchFamily="18" charset="0"/>
            </a:endParaRPr>
          </a:p>
        </p:txBody>
      </p:sp>
      <p:pic>
        <p:nvPicPr>
          <p:cNvPr id="8" name="Picture 4" descr="11_06"/>
          <p:cNvPicPr>
            <a:picLocks noChangeAspect="1" noChangeArrowheads="1"/>
          </p:cNvPicPr>
          <p:nvPr/>
        </p:nvPicPr>
        <p:blipFill>
          <a:blip r:embed="rId2"/>
          <a:srcRect/>
          <a:stretch>
            <a:fillRect/>
          </a:stretch>
        </p:blipFill>
        <p:spPr bwMode="auto">
          <a:xfrm>
            <a:off x="4953000" y="1295400"/>
            <a:ext cx="3962400" cy="4648200"/>
          </a:xfrm>
          <a:prstGeom prst="rect">
            <a:avLst/>
          </a:prstGeom>
          <a:noFill/>
        </p:spPr>
      </p:pic>
    </p:spTree>
    <p:extLst>
      <p:ext uri="{BB962C8B-B14F-4D97-AF65-F5344CB8AC3E}">
        <p14:creationId xmlns:p14="http://schemas.microsoft.com/office/powerpoint/2010/main" val="307647669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381000"/>
            <a:ext cx="7620000" cy="731838"/>
          </a:xfrm>
        </p:spPr>
        <p:txBody>
          <a:bodyPr>
            <a:noAutofit/>
          </a:bodyPr>
          <a:lstStyle/>
          <a:p>
            <a:r>
              <a:rPr lang="en-US" altLang="zh-CN" b="1" dirty="0">
                <a:solidFill>
                  <a:schemeClr val="tx1"/>
                </a:solidFill>
                <a:effectLst>
                  <a:outerShdw blurRad="38100" dist="38100" dir="2700000" algn="tl">
                    <a:srgbClr val="C0C0C0"/>
                  </a:outerShdw>
                </a:effectLst>
                <a:latin typeface="Times New Roman" pitchFamily="18" charset="0"/>
                <a:ea typeface="SimSun" pitchFamily="2" charset="-122"/>
                <a:cs typeface="Times New Roman" pitchFamily="18" charset="0"/>
              </a:rPr>
              <a:t>Neuroglia: Classification</a:t>
            </a:r>
          </a:p>
        </p:txBody>
      </p:sp>
      <p:sp>
        <p:nvSpPr>
          <p:cNvPr id="30723" name="Rectangle 3"/>
          <p:cNvSpPr>
            <a:spLocks noGrp="1" noChangeArrowheads="1"/>
          </p:cNvSpPr>
          <p:nvPr>
            <p:ph idx="1"/>
          </p:nvPr>
        </p:nvSpPr>
        <p:spPr>
          <a:xfrm>
            <a:off x="838200" y="1371600"/>
            <a:ext cx="8305800" cy="4953000"/>
          </a:xfrm>
        </p:spPr>
        <p:txBody>
          <a:bodyPr/>
          <a:lstStyle/>
          <a:p>
            <a:pPr marL="990600" lvl="1" indent="-533400"/>
            <a:r>
              <a:rPr lang="en-US" altLang="zh-CN" sz="3600" b="1" dirty="0" err="1" smtClean="0">
                <a:ea typeface="SimSun" pitchFamily="2" charset="-122"/>
              </a:rPr>
              <a:t>Ependymal</a:t>
            </a:r>
            <a:r>
              <a:rPr lang="en-US" altLang="zh-CN" sz="3600" b="1" dirty="0" smtClean="0">
                <a:ea typeface="SimSun" pitchFamily="2" charset="-122"/>
              </a:rPr>
              <a:t> cells </a:t>
            </a:r>
            <a:endParaRPr lang="en-US" altLang="zh-CN" sz="3600" b="1" dirty="0">
              <a:ea typeface="SimSun" pitchFamily="2" charset="-122"/>
            </a:endParaRPr>
          </a:p>
          <a:p>
            <a:pPr marL="1447800" lvl="2" indent="-533400"/>
            <a:r>
              <a:rPr lang="en-US" altLang="zh-CN" sz="3200" dirty="0" smtClean="0">
                <a:latin typeface="Garamond" pitchFamily="18" charset="0"/>
                <a:ea typeface="SimSun" pitchFamily="2" charset="-122"/>
              </a:rPr>
              <a:t>Formation of choroid plexus, i.e. involved in formation of </a:t>
            </a:r>
            <a:r>
              <a:rPr lang="en-US" altLang="zh-CN" sz="3200" dirty="0" err="1" smtClean="0">
                <a:latin typeface="Garamond" pitchFamily="18" charset="0"/>
                <a:ea typeface="SimSun" pitchFamily="2" charset="-122"/>
              </a:rPr>
              <a:t>cerebro</a:t>
            </a:r>
            <a:r>
              <a:rPr lang="en-US" altLang="zh-CN" sz="3200" dirty="0" smtClean="0">
                <a:latin typeface="Garamond" pitchFamily="18" charset="0"/>
                <a:ea typeface="SimSun" pitchFamily="2" charset="-122"/>
              </a:rPr>
              <a:t>-spinal fluid.</a:t>
            </a:r>
            <a:endParaRPr lang="en-US" altLang="zh-CN" sz="3200" dirty="0">
              <a:latin typeface="Garamond" pitchFamily="18" charset="0"/>
              <a:ea typeface="SimSun" pitchFamily="2" charset="-122"/>
            </a:endParaRPr>
          </a:p>
        </p:txBody>
      </p:sp>
      <p:pic>
        <p:nvPicPr>
          <p:cNvPr id="4" name="Picture 5" descr="11_07"/>
          <p:cNvPicPr>
            <a:picLocks noChangeAspect="1" noChangeArrowheads="1"/>
          </p:cNvPicPr>
          <p:nvPr/>
        </p:nvPicPr>
        <p:blipFill>
          <a:blip r:embed="rId2"/>
          <a:srcRect/>
          <a:stretch>
            <a:fillRect/>
          </a:stretch>
        </p:blipFill>
        <p:spPr bwMode="auto">
          <a:xfrm>
            <a:off x="0" y="3124200"/>
            <a:ext cx="9144000" cy="3429000"/>
          </a:xfrm>
          <a:prstGeom prst="rect">
            <a:avLst/>
          </a:prstGeom>
          <a:noFill/>
        </p:spPr>
      </p:pic>
    </p:spTree>
    <p:extLst>
      <p:ext uri="{BB962C8B-B14F-4D97-AF65-F5344CB8AC3E}">
        <p14:creationId xmlns:p14="http://schemas.microsoft.com/office/powerpoint/2010/main" val="162944196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0"/>
            <a:ext cx="7793038" cy="838200"/>
          </a:xfrm>
          <a:prstGeom prst="rect">
            <a:avLst/>
          </a:prstGeom>
          <a:noFill/>
          <a:ln w="12700">
            <a:noFill/>
            <a:miter lim="800000"/>
            <a:headEnd/>
            <a:tailEnd/>
          </a:ln>
          <a:effectLst/>
        </p:spPr>
        <p:txBody>
          <a:bodyPr lIns="90488" tIns="44450" rIns="90488" bIns="44450" anchor="ctr"/>
          <a:lstStyle/>
          <a:p>
            <a:pPr algn="ctr"/>
            <a:r>
              <a:rPr lang="en-US" altLang="zh-CN" sz="4000" b="1" u="sng" dirty="0" smtClean="0">
                <a:latin typeface="Times New Roman" pitchFamily="18" charset="0"/>
                <a:cs typeface="Times New Roman" pitchFamily="18" charset="0"/>
              </a:rPr>
              <a:t>Supporting </a:t>
            </a:r>
            <a:r>
              <a:rPr lang="en-US" altLang="zh-CN" sz="4000" b="1" u="sng" dirty="0">
                <a:latin typeface="Times New Roman" pitchFamily="18" charset="0"/>
                <a:cs typeface="Times New Roman" pitchFamily="18" charset="0"/>
              </a:rPr>
              <a:t>Cells: </a:t>
            </a:r>
            <a:r>
              <a:rPr lang="en-US" altLang="zh-CN" sz="4000" b="1" u="sng" dirty="0" err="1">
                <a:latin typeface="Times New Roman" pitchFamily="18" charset="0"/>
                <a:cs typeface="Times New Roman" pitchFamily="18" charset="0"/>
              </a:rPr>
              <a:t>Neuroglia</a:t>
            </a:r>
            <a:endParaRPr lang="en-US" altLang="zh-CN" sz="4000" b="1" u="sng" dirty="0">
              <a:latin typeface="Times New Roman" pitchFamily="18" charset="0"/>
              <a:cs typeface="Times New Roman" pitchFamily="18" charset="0"/>
            </a:endParaRPr>
          </a:p>
        </p:txBody>
      </p:sp>
      <p:pic>
        <p:nvPicPr>
          <p:cNvPr id="69635" name="Picture 3"/>
          <p:cNvPicPr>
            <a:picLocks noChangeArrowheads="1"/>
          </p:cNvPicPr>
          <p:nvPr/>
        </p:nvPicPr>
        <p:blipFill>
          <a:blip r:embed="rId2"/>
          <a:srcRect/>
          <a:stretch>
            <a:fillRect/>
          </a:stretch>
        </p:blipFill>
        <p:spPr bwMode="auto">
          <a:xfrm>
            <a:off x="2057400" y="1447800"/>
            <a:ext cx="4779963" cy="4760913"/>
          </a:xfrm>
          <a:prstGeom prst="rect">
            <a:avLst/>
          </a:prstGeom>
          <a:noFill/>
          <a:ln w="12700">
            <a:noFill/>
            <a:miter lim="800000"/>
            <a:headEnd/>
            <a:tailEnd/>
          </a:ln>
          <a:effectLst/>
        </p:spPr>
      </p:pic>
      <p:sp>
        <p:nvSpPr>
          <p:cNvPr id="69636" name="Rectangle 4"/>
          <p:cNvSpPr>
            <a:spLocks noChangeArrowheads="1"/>
          </p:cNvSpPr>
          <p:nvPr/>
        </p:nvSpPr>
        <p:spPr bwMode="auto">
          <a:xfrm>
            <a:off x="6175375" y="762000"/>
            <a:ext cx="2968625" cy="1074653"/>
          </a:xfrm>
          <a:prstGeom prst="rect">
            <a:avLst/>
          </a:prstGeom>
          <a:noFill/>
          <a:ln w="12700">
            <a:noFill/>
            <a:miter lim="800000"/>
            <a:headEnd/>
            <a:tailEnd/>
          </a:ln>
          <a:effectLst/>
        </p:spPr>
        <p:txBody>
          <a:bodyPr lIns="90488" tIns="44450" rIns="90488" bIns="44450">
            <a:spAutoFit/>
          </a:bodyPr>
          <a:lstStyle/>
          <a:p>
            <a:pPr eaLnBrk="0" hangingPunct="0"/>
            <a:r>
              <a:rPr lang="en-US" altLang="zh-CN" sz="3200" b="1" dirty="0" err="1">
                <a:solidFill>
                  <a:srgbClr val="FF0000"/>
                </a:solidFill>
              </a:rPr>
              <a:t>Ependymal</a:t>
            </a:r>
            <a:r>
              <a:rPr lang="en-US" altLang="zh-CN" sz="3200" b="1" dirty="0">
                <a:solidFill>
                  <a:prstClr val="black"/>
                </a:solidFill>
              </a:rPr>
              <a:t> </a:t>
            </a:r>
            <a:r>
              <a:rPr lang="en-US" altLang="zh-CN" sz="3200" b="1" dirty="0">
                <a:solidFill>
                  <a:srgbClr val="FF0000"/>
                </a:solidFill>
              </a:rPr>
              <a:t>Cell</a:t>
            </a:r>
          </a:p>
        </p:txBody>
      </p:sp>
      <p:sp>
        <p:nvSpPr>
          <p:cNvPr id="69637" name="Rectangle 5"/>
          <p:cNvSpPr>
            <a:spLocks noChangeArrowheads="1"/>
          </p:cNvSpPr>
          <p:nvPr/>
        </p:nvSpPr>
        <p:spPr bwMode="auto">
          <a:xfrm>
            <a:off x="6858000" y="2743200"/>
            <a:ext cx="1981313" cy="582211"/>
          </a:xfrm>
          <a:prstGeom prst="rect">
            <a:avLst/>
          </a:prstGeom>
          <a:noFill/>
          <a:ln w="50800">
            <a:noFill/>
            <a:miter lim="800000"/>
            <a:headEnd/>
            <a:tailEnd/>
          </a:ln>
          <a:effectLst/>
        </p:spPr>
        <p:txBody>
          <a:bodyPr wrap="none" lIns="90488" tIns="44450" rIns="90488" bIns="44450">
            <a:spAutoFit/>
          </a:bodyPr>
          <a:lstStyle/>
          <a:p>
            <a:pPr eaLnBrk="0" hangingPunct="0"/>
            <a:r>
              <a:rPr lang="en-US" altLang="zh-CN" sz="3200" b="1" dirty="0">
                <a:solidFill>
                  <a:srgbClr val="FF0000"/>
                </a:solidFill>
              </a:rPr>
              <a:t>Microglia</a:t>
            </a:r>
          </a:p>
        </p:txBody>
      </p:sp>
      <p:sp>
        <p:nvSpPr>
          <p:cNvPr id="69638" name="Rectangle 6"/>
          <p:cNvSpPr>
            <a:spLocks noChangeArrowheads="1"/>
          </p:cNvSpPr>
          <p:nvPr/>
        </p:nvSpPr>
        <p:spPr bwMode="auto">
          <a:xfrm>
            <a:off x="0" y="3657600"/>
            <a:ext cx="3436839" cy="582211"/>
          </a:xfrm>
          <a:prstGeom prst="rect">
            <a:avLst/>
          </a:prstGeom>
          <a:noFill/>
          <a:ln w="12700">
            <a:noFill/>
            <a:miter lim="800000"/>
            <a:headEnd/>
            <a:tailEnd/>
          </a:ln>
          <a:effectLst/>
        </p:spPr>
        <p:txBody>
          <a:bodyPr wrap="none" lIns="90488" tIns="44450" rIns="90488" bIns="44450">
            <a:spAutoFit/>
          </a:bodyPr>
          <a:lstStyle/>
          <a:p>
            <a:pPr eaLnBrk="0" hangingPunct="0"/>
            <a:r>
              <a:rPr lang="en-US" altLang="zh-CN" sz="3200" b="1" dirty="0" err="1">
                <a:solidFill>
                  <a:srgbClr val="FF0000"/>
                </a:solidFill>
              </a:rPr>
              <a:t>Oligodendrocyte</a:t>
            </a:r>
            <a:endParaRPr lang="en-US" altLang="zh-CN" sz="3200" b="1" dirty="0">
              <a:solidFill>
                <a:srgbClr val="FF0000"/>
              </a:solidFill>
            </a:endParaRPr>
          </a:p>
        </p:txBody>
      </p:sp>
      <p:sp>
        <p:nvSpPr>
          <p:cNvPr id="69639" name="Rectangle 7"/>
          <p:cNvSpPr>
            <a:spLocks noChangeArrowheads="1"/>
          </p:cNvSpPr>
          <p:nvPr/>
        </p:nvSpPr>
        <p:spPr bwMode="auto">
          <a:xfrm>
            <a:off x="6781800" y="4724400"/>
            <a:ext cx="2072684" cy="582211"/>
          </a:xfrm>
          <a:prstGeom prst="rect">
            <a:avLst/>
          </a:prstGeom>
          <a:noFill/>
          <a:ln w="12700">
            <a:noFill/>
            <a:miter lim="800000"/>
            <a:headEnd/>
            <a:tailEnd/>
          </a:ln>
          <a:effectLst/>
        </p:spPr>
        <p:txBody>
          <a:bodyPr wrap="none" lIns="90488" tIns="44450" rIns="90488" bIns="44450">
            <a:spAutoFit/>
          </a:bodyPr>
          <a:lstStyle/>
          <a:p>
            <a:pPr eaLnBrk="0" hangingPunct="0"/>
            <a:r>
              <a:rPr lang="en-US" altLang="zh-CN" sz="3200" b="1" dirty="0" err="1">
                <a:solidFill>
                  <a:srgbClr val="FF0000"/>
                </a:solidFill>
              </a:rPr>
              <a:t>Astrocyte</a:t>
            </a:r>
            <a:endParaRPr lang="en-US" altLang="zh-CN" sz="3200" b="1" dirty="0">
              <a:solidFill>
                <a:srgbClr val="FF0000"/>
              </a:solidFill>
            </a:endParaRPr>
          </a:p>
        </p:txBody>
      </p:sp>
      <p:sp>
        <p:nvSpPr>
          <p:cNvPr id="69640" name="Line 8"/>
          <p:cNvSpPr>
            <a:spLocks noChangeShapeType="1"/>
          </p:cNvSpPr>
          <p:nvPr/>
        </p:nvSpPr>
        <p:spPr bwMode="auto">
          <a:xfrm flipH="1" flipV="1">
            <a:off x="2362200" y="4191000"/>
            <a:ext cx="190500" cy="723900"/>
          </a:xfrm>
          <a:prstGeom prst="line">
            <a:avLst/>
          </a:prstGeom>
          <a:noFill/>
          <a:ln w="50800">
            <a:solidFill>
              <a:srgbClr val="B50069"/>
            </a:solidFill>
            <a:round/>
            <a:headEnd type="triangle" w="med" len="med"/>
            <a:tailEnd/>
          </a:ln>
          <a:effectLst/>
        </p:spPr>
        <p:txBody>
          <a:bodyPr/>
          <a:lstStyle/>
          <a:p>
            <a:endParaRPr lang="en-US">
              <a:solidFill>
                <a:prstClr val="black"/>
              </a:solidFill>
            </a:endParaRPr>
          </a:p>
        </p:txBody>
      </p:sp>
      <p:sp>
        <p:nvSpPr>
          <p:cNvPr id="69641" name="Line 9"/>
          <p:cNvSpPr>
            <a:spLocks noChangeShapeType="1"/>
          </p:cNvSpPr>
          <p:nvPr/>
        </p:nvSpPr>
        <p:spPr bwMode="auto">
          <a:xfrm flipV="1">
            <a:off x="6019800" y="1219200"/>
            <a:ext cx="228600" cy="609600"/>
          </a:xfrm>
          <a:prstGeom prst="line">
            <a:avLst/>
          </a:prstGeom>
          <a:noFill/>
          <a:ln w="50800">
            <a:solidFill>
              <a:srgbClr val="B50069"/>
            </a:solidFill>
            <a:round/>
            <a:headEnd type="triangle" w="med" len="med"/>
            <a:tailEnd/>
          </a:ln>
          <a:effectLst/>
        </p:spPr>
        <p:txBody>
          <a:bodyPr/>
          <a:lstStyle/>
          <a:p>
            <a:endParaRPr lang="en-US">
              <a:solidFill>
                <a:prstClr val="black"/>
              </a:solidFill>
            </a:endParaRPr>
          </a:p>
        </p:txBody>
      </p:sp>
      <p:sp>
        <p:nvSpPr>
          <p:cNvPr id="69642" name="Line 10"/>
          <p:cNvSpPr>
            <a:spLocks noChangeShapeType="1"/>
          </p:cNvSpPr>
          <p:nvPr/>
        </p:nvSpPr>
        <p:spPr bwMode="auto">
          <a:xfrm>
            <a:off x="5715000" y="4724400"/>
            <a:ext cx="1066800" cy="304800"/>
          </a:xfrm>
          <a:prstGeom prst="line">
            <a:avLst/>
          </a:prstGeom>
          <a:noFill/>
          <a:ln w="50800">
            <a:solidFill>
              <a:srgbClr val="B50069"/>
            </a:solidFill>
            <a:round/>
            <a:headEnd type="triangle" w="med" len="med"/>
            <a:tailEnd/>
          </a:ln>
          <a:effectLst/>
        </p:spPr>
        <p:txBody>
          <a:bodyPr/>
          <a:lstStyle/>
          <a:p>
            <a:endParaRPr lang="en-US">
              <a:solidFill>
                <a:prstClr val="black"/>
              </a:solidFill>
            </a:endParaRPr>
          </a:p>
        </p:txBody>
      </p:sp>
      <p:sp>
        <p:nvSpPr>
          <p:cNvPr id="69643" name="Line 11"/>
          <p:cNvSpPr>
            <a:spLocks noChangeShapeType="1"/>
          </p:cNvSpPr>
          <p:nvPr/>
        </p:nvSpPr>
        <p:spPr bwMode="auto">
          <a:xfrm>
            <a:off x="4876800" y="3048000"/>
            <a:ext cx="1981200" cy="0"/>
          </a:xfrm>
          <a:prstGeom prst="line">
            <a:avLst/>
          </a:prstGeom>
          <a:noFill/>
          <a:ln w="50800">
            <a:solidFill>
              <a:srgbClr val="B50069"/>
            </a:solidFill>
            <a:round/>
            <a:headEnd type="triangle" w="med" len="med"/>
            <a:tailEnd/>
          </a:ln>
          <a:effectLst/>
        </p:spPr>
        <p:txBody>
          <a:bodyPr/>
          <a:lstStyle/>
          <a:p>
            <a:endParaRPr lang="en-US">
              <a:solidFill>
                <a:prstClr val="black"/>
              </a:solidFill>
            </a:endParaRPr>
          </a:p>
        </p:txBody>
      </p:sp>
    </p:spTree>
    <p:extLst>
      <p:ext uri="{BB962C8B-B14F-4D97-AF65-F5344CB8AC3E}">
        <p14:creationId xmlns:p14="http://schemas.microsoft.com/office/powerpoint/2010/main" val="15865204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477000"/>
          </a:xfrm>
        </p:spPr>
        <p:txBody>
          <a:bodyPr>
            <a:normAutofit fontScale="77500" lnSpcReduction="20000"/>
          </a:bodyPr>
          <a:lstStyle/>
          <a:p>
            <a:pPr marL="514350" indent="-514350" algn="just">
              <a:buNone/>
            </a:pPr>
            <a:r>
              <a:rPr lang="en-US" sz="3600" dirty="0" smtClean="0">
                <a:latin typeface="Times New Roman" pitchFamily="18" charset="0"/>
                <a:cs typeface="Times New Roman" pitchFamily="18" charset="0"/>
              </a:rPr>
              <a:t>1. Material responsible for maintaining the integrity of the axon is </a:t>
            </a:r>
          </a:p>
          <a:p>
            <a:pPr marL="514350" indent="-514350" algn="just">
              <a:buNone/>
            </a:pPr>
            <a:r>
              <a:rPr lang="en-US" sz="3600" dirty="0" smtClean="0">
                <a:latin typeface="Times New Roman" pitchFamily="18" charset="0"/>
                <a:cs typeface="Times New Roman" pitchFamily="18" charset="0"/>
              </a:rPr>
              <a:t>       a. RNA  b. DNA   c. </a:t>
            </a:r>
            <a:r>
              <a:rPr lang="en-US" sz="3600" dirty="0" err="1" smtClean="0">
                <a:latin typeface="Times New Roman" pitchFamily="18" charset="0"/>
                <a:cs typeface="Times New Roman" pitchFamily="18" charset="0"/>
              </a:rPr>
              <a:t>Neurotrophins</a:t>
            </a:r>
            <a:r>
              <a:rPr lang="en-US" sz="3600" dirty="0" smtClean="0">
                <a:latin typeface="Times New Roman" pitchFamily="18" charset="0"/>
                <a:cs typeface="Times New Roman" pitchFamily="18" charset="0"/>
              </a:rPr>
              <a:t>    d. lipids</a:t>
            </a:r>
          </a:p>
          <a:p>
            <a:pPr marL="514350" indent="-514350" algn="just">
              <a:buNone/>
            </a:pPr>
            <a:endParaRPr lang="en-US" sz="3600" dirty="0" smtClean="0">
              <a:latin typeface="Times New Roman" pitchFamily="18" charset="0"/>
              <a:cs typeface="Times New Roman" pitchFamily="18" charset="0"/>
            </a:endParaRPr>
          </a:p>
          <a:p>
            <a:pPr marL="514350" indent="-514350" algn="just">
              <a:buNone/>
            </a:pPr>
            <a:r>
              <a:rPr lang="en-US" sz="3600" dirty="0" smtClean="0">
                <a:latin typeface="Times New Roman" pitchFamily="18" charset="0"/>
                <a:cs typeface="Times New Roman" pitchFamily="18" charset="0"/>
              </a:rPr>
              <a:t>2. Structural and functional unit of nervous system known as </a:t>
            </a:r>
          </a:p>
          <a:p>
            <a:pPr marL="514350" indent="-514350" algn="just">
              <a:buNone/>
            </a:pPr>
            <a:r>
              <a:rPr lang="en-US" sz="3600" dirty="0" smtClean="0">
                <a:latin typeface="Times New Roman" pitchFamily="18" charset="0"/>
                <a:cs typeface="Times New Roman" pitchFamily="18" charset="0"/>
              </a:rPr>
              <a:t>     a. Neuron  b. sarcomere  c. sarcolemma  d. sarcoma</a:t>
            </a:r>
          </a:p>
          <a:p>
            <a:pPr marL="514350" indent="-514350" algn="just">
              <a:buNone/>
            </a:pPr>
            <a:endParaRPr lang="en-US" sz="3600" dirty="0" smtClean="0">
              <a:latin typeface="Times New Roman" pitchFamily="18" charset="0"/>
              <a:cs typeface="Times New Roman" pitchFamily="18" charset="0"/>
            </a:endParaRPr>
          </a:p>
          <a:p>
            <a:pPr marL="514350" indent="-514350" algn="just">
              <a:buNone/>
            </a:pPr>
            <a:r>
              <a:rPr lang="en-US" sz="3600" dirty="0" smtClean="0">
                <a:latin typeface="Times New Roman" pitchFamily="18" charset="0"/>
                <a:cs typeface="Times New Roman" pitchFamily="18" charset="0"/>
              </a:rPr>
              <a:t>3. Gaps between two myelinations is known as</a:t>
            </a:r>
          </a:p>
          <a:p>
            <a:pPr marL="514350" indent="-514350" algn="just">
              <a:buNone/>
            </a:pPr>
            <a:r>
              <a:rPr lang="en-US" sz="3600" dirty="0" smtClean="0">
                <a:latin typeface="Times New Roman" pitchFamily="18" charset="0"/>
                <a:cs typeface="Times New Roman" pitchFamily="18" charset="0"/>
              </a:rPr>
              <a:t>  a. Nodes of Ranvier  b. axon hillock  c. dendrites d. tubules</a:t>
            </a:r>
          </a:p>
          <a:p>
            <a:pPr marL="514350" indent="-514350" algn="just">
              <a:buNone/>
            </a:pPr>
            <a:endParaRPr lang="en-US" sz="3600" dirty="0" smtClean="0">
              <a:latin typeface="Times New Roman" pitchFamily="18" charset="0"/>
              <a:cs typeface="Times New Roman" pitchFamily="18" charset="0"/>
            </a:endParaRPr>
          </a:p>
          <a:p>
            <a:pPr marL="514350" indent="-514350" algn="just">
              <a:buAutoNum type="arabicPeriod" startAt="4"/>
            </a:pPr>
            <a:r>
              <a:rPr lang="en-US" sz="3600" dirty="0" smtClean="0">
                <a:latin typeface="Times New Roman" pitchFamily="18" charset="0"/>
                <a:cs typeface="Times New Roman" pitchFamily="18" charset="0"/>
              </a:rPr>
              <a:t>Action potential in a nerve is starts from         </a:t>
            </a:r>
          </a:p>
          <a:p>
            <a:pPr marL="514350" indent="-514350" algn="just">
              <a:buNone/>
            </a:pPr>
            <a:r>
              <a:rPr lang="en-US" sz="3600" dirty="0" smtClean="0">
                <a:latin typeface="Times New Roman" pitchFamily="18" charset="0"/>
                <a:cs typeface="Times New Roman" pitchFamily="18" charset="0"/>
              </a:rPr>
              <a:t> a. axon hillock  b. dendrites c. soma  d. terminal buttons</a:t>
            </a:r>
          </a:p>
          <a:p>
            <a:pPr marL="514350" indent="-514350" algn="just">
              <a:buNone/>
            </a:pPr>
            <a:endParaRPr lang="en-US" sz="3600" dirty="0" smtClean="0">
              <a:latin typeface="Times New Roman" pitchFamily="18" charset="0"/>
              <a:cs typeface="Times New Roman" pitchFamily="18" charset="0"/>
            </a:endParaRPr>
          </a:p>
          <a:p>
            <a:pPr marL="514350" indent="-514350" algn="just">
              <a:buNone/>
            </a:pPr>
            <a:r>
              <a:rPr lang="en-US" sz="3600" dirty="0" smtClean="0">
                <a:latin typeface="Times New Roman" pitchFamily="18" charset="0"/>
                <a:cs typeface="Times New Roman" pitchFamily="18" charset="0"/>
              </a:rPr>
              <a:t>5. The supporting cells of the nervous system is known as </a:t>
            </a:r>
          </a:p>
          <a:p>
            <a:pPr marL="514350" indent="-514350" algn="just">
              <a:buNone/>
            </a:pPr>
            <a:r>
              <a:rPr lang="en-US" sz="3600" dirty="0" smtClean="0">
                <a:latin typeface="Times New Roman" pitchFamily="18" charset="0"/>
                <a:cs typeface="Times New Roman" pitchFamily="18" charset="0"/>
              </a:rPr>
              <a:t>        a. glial cells  b. sensory   c. motor   d. dead cells</a:t>
            </a:r>
          </a:p>
          <a:p>
            <a:pPr>
              <a:buNone/>
            </a:pPr>
            <a:endParaRPr lang="en-US"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fontScale="92500" lnSpcReduction="10000"/>
          </a:bodyPr>
          <a:lstStyle/>
          <a:p>
            <a:pPr marL="514350" indent="-514350">
              <a:buNone/>
            </a:pPr>
            <a:r>
              <a:rPr lang="en-US" dirty="0" smtClean="0">
                <a:latin typeface="Times New Roman" pitchFamily="18" charset="0"/>
                <a:cs typeface="Times New Roman" pitchFamily="18" charset="0"/>
              </a:rPr>
              <a:t>1. Conduction in </a:t>
            </a:r>
            <a:r>
              <a:rPr lang="en-US" dirty="0" err="1" smtClean="0">
                <a:latin typeface="Times New Roman" pitchFamily="18" charset="0"/>
                <a:cs typeface="Times New Roman" pitchFamily="18" charset="0"/>
              </a:rPr>
              <a:t>myelinated</a:t>
            </a:r>
            <a:r>
              <a:rPr lang="en-US" dirty="0" smtClean="0">
                <a:latin typeface="Times New Roman" pitchFamily="18" charset="0"/>
                <a:cs typeface="Times New Roman" pitchFamily="18" charset="0"/>
              </a:rPr>
              <a:t> neuron is k/as </a:t>
            </a:r>
          </a:p>
          <a:p>
            <a:pPr marL="0" indent="0">
              <a:buNone/>
            </a:pP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saltatory</a:t>
            </a:r>
            <a:r>
              <a:rPr lang="en-US" dirty="0" smtClean="0">
                <a:latin typeface="Times New Roman" pitchFamily="18" charset="0"/>
                <a:cs typeface="Times New Roman" pitchFamily="18" charset="0"/>
              </a:rPr>
              <a:t>  b. </a:t>
            </a:r>
            <a:r>
              <a:rPr lang="en-US" dirty="0" err="1" smtClean="0">
                <a:latin typeface="Times New Roman" pitchFamily="18" charset="0"/>
                <a:cs typeface="Times New Roman" pitchFamily="18" charset="0"/>
              </a:rPr>
              <a:t>continoues</a:t>
            </a:r>
            <a:r>
              <a:rPr lang="en-US" dirty="0" smtClean="0">
                <a:latin typeface="Times New Roman" pitchFamily="18" charset="0"/>
                <a:cs typeface="Times New Roman" pitchFamily="18" charset="0"/>
              </a:rPr>
              <a:t>  c. segmental  d. none</a:t>
            </a:r>
          </a:p>
          <a:p>
            <a:pPr marL="514350" indent="-514350">
              <a:buNone/>
            </a:pPr>
            <a:r>
              <a:rPr lang="en-US" sz="32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The supporting cells of the nervous system are k/as </a:t>
            </a:r>
          </a:p>
          <a:p>
            <a:pPr marL="514350" indent="-514350">
              <a:buNone/>
            </a:pP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Neoroglias</a:t>
            </a:r>
            <a:r>
              <a:rPr lang="en-US" dirty="0" smtClean="0">
                <a:latin typeface="Times New Roman" pitchFamily="18" charset="0"/>
                <a:cs typeface="Times New Roman" pitchFamily="18" charset="0"/>
              </a:rPr>
              <a:t>  b. sensory   </a:t>
            </a:r>
            <a:r>
              <a:rPr lang="en-US" dirty="0" err="1" smtClean="0">
                <a:latin typeface="Times New Roman" pitchFamily="18" charset="0"/>
                <a:cs typeface="Times New Roman" pitchFamily="18" charset="0"/>
              </a:rPr>
              <a:t>c.motor</a:t>
            </a:r>
            <a:r>
              <a:rPr lang="en-US" dirty="0" smtClean="0">
                <a:latin typeface="Times New Roman" pitchFamily="18" charset="0"/>
                <a:cs typeface="Times New Roman" pitchFamily="18" charset="0"/>
              </a:rPr>
              <a:t> d. dead cells</a:t>
            </a:r>
            <a:endParaRPr lang="en-US" sz="3200" dirty="0" smtClean="0">
              <a:latin typeface="Times New Roman" pitchFamily="18" charset="0"/>
              <a:cs typeface="Times New Roman" pitchFamily="18" charset="0"/>
            </a:endParaRPr>
          </a:p>
          <a:p>
            <a:pPr marL="514350" indent="-514350">
              <a:buNone/>
            </a:pPr>
            <a:r>
              <a:rPr lang="en-US" sz="3200" dirty="0" smtClean="0">
                <a:latin typeface="Times New Roman" pitchFamily="18" charset="0"/>
                <a:cs typeface="Times New Roman" pitchFamily="18" charset="0"/>
              </a:rPr>
              <a:t>3. Gaps b/w two </a:t>
            </a:r>
            <a:r>
              <a:rPr lang="en-US" sz="3200" dirty="0" err="1" smtClean="0">
                <a:latin typeface="Times New Roman" pitchFamily="18" charset="0"/>
                <a:cs typeface="Times New Roman" pitchFamily="18" charset="0"/>
              </a:rPr>
              <a:t>myelinations</a:t>
            </a:r>
            <a:r>
              <a:rPr lang="en-US" sz="3200" dirty="0" smtClean="0">
                <a:latin typeface="Times New Roman" pitchFamily="18" charset="0"/>
                <a:cs typeface="Times New Roman" pitchFamily="18" charset="0"/>
              </a:rPr>
              <a:t> is k/as</a:t>
            </a:r>
          </a:p>
          <a:p>
            <a:pPr marL="514350" indent="-514350">
              <a:buNone/>
            </a:pPr>
            <a:r>
              <a:rPr lang="en-US" sz="3200" dirty="0" smtClean="0">
                <a:latin typeface="Times New Roman" pitchFamily="18" charset="0"/>
                <a:cs typeface="Times New Roman" pitchFamily="18" charset="0"/>
              </a:rPr>
              <a:t>        a. N</a:t>
            </a:r>
            <a:r>
              <a:rPr lang="en-US" dirty="0" smtClean="0">
                <a:latin typeface="Times New Roman" pitchFamily="18" charset="0"/>
                <a:cs typeface="Times New Roman" pitchFamily="18" charset="0"/>
              </a:rPr>
              <a:t>odes of </a:t>
            </a:r>
            <a:r>
              <a:rPr lang="en-US" dirty="0" err="1" smtClean="0">
                <a:latin typeface="Times New Roman" pitchFamily="18" charset="0"/>
                <a:cs typeface="Times New Roman" pitchFamily="18" charset="0"/>
              </a:rPr>
              <a:t>ranvier</a:t>
            </a:r>
            <a:r>
              <a:rPr lang="en-US" sz="3200" dirty="0" smtClean="0">
                <a:latin typeface="Times New Roman" pitchFamily="18" charset="0"/>
                <a:cs typeface="Times New Roman" pitchFamily="18" charset="0"/>
              </a:rPr>
              <a:t>   b. axon hillock  c. dendrites  d. t tubules</a:t>
            </a:r>
          </a:p>
          <a:p>
            <a:pPr marL="0" indent="0">
              <a:buNone/>
            </a:pPr>
            <a:r>
              <a:rPr lang="en-US" dirty="0" smtClean="0">
                <a:latin typeface="Times New Roman" pitchFamily="18" charset="0"/>
                <a:cs typeface="Times New Roman" pitchFamily="18" charset="0"/>
              </a:rPr>
              <a:t>4. </a:t>
            </a:r>
            <a:r>
              <a:rPr lang="en-US" sz="3200" dirty="0" smtClean="0">
                <a:latin typeface="Times New Roman" pitchFamily="18" charset="0"/>
                <a:cs typeface="Times New Roman" pitchFamily="18" charset="0"/>
              </a:rPr>
              <a:t>Myelination in CNS is the function of</a:t>
            </a:r>
          </a:p>
          <a:p>
            <a:pPr marL="514350" indent="-514350">
              <a:buNone/>
            </a:pP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Astrocytes</a:t>
            </a:r>
            <a:r>
              <a:rPr lang="en-US" dirty="0" smtClean="0">
                <a:latin typeface="Times New Roman" pitchFamily="18" charset="0"/>
                <a:cs typeface="Times New Roman" pitchFamily="18" charset="0"/>
              </a:rPr>
              <a:t>  b. </a:t>
            </a:r>
            <a:r>
              <a:rPr lang="en-US" dirty="0" err="1" smtClean="0">
                <a:latin typeface="Times New Roman" pitchFamily="18" charset="0"/>
                <a:cs typeface="Times New Roman" pitchFamily="18" charset="0"/>
              </a:rPr>
              <a:t>oligodendrocytes</a:t>
            </a:r>
            <a:r>
              <a:rPr lang="en-US" dirty="0" smtClean="0">
                <a:latin typeface="Times New Roman" pitchFamily="18" charset="0"/>
                <a:cs typeface="Times New Roman" pitchFamily="18" charset="0"/>
              </a:rPr>
              <a:t>  c. </a:t>
            </a:r>
            <a:r>
              <a:rPr lang="en-US" dirty="0" err="1" smtClean="0">
                <a:latin typeface="Times New Roman" pitchFamily="18" charset="0"/>
                <a:cs typeface="Times New Roman" pitchFamily="18" charset="0"/>
              </a:rPr>
              <a:t>microglias</a:t>
            </a:r>
            <a:r>
              <a:rPr lang="en-US" dirty="0" smtClean="0">
                <a:latin typeface="Times New Roman" pitchFamily="18" charset="0"/>
                <a:cs typeface="Times New Roman" pitchFamily="18" charset="0"/>
              </a:rPr>
              <a:t>  </a:t>
            </a:r>
          </a:p>
          <a:p>
            <a:pPr marL="514350" indent="-514350">
              <a:buNone/>
            </a:pPr>
            <a:r>
              <a:rPr lang="en-US" dirty="0" smtClean="0">
                <a:latin typeface="Times New Roman" pitchFamily="18" charset="0"/>
                <a:cs typeface="Times New Roman" pitchFamily="18" charset="0"/>
              </a:rPr>
              <a:t>      d none</a:t>
            </a:r>
            <a:r>
              <a:rPr lang="en-US" sz="3200" dirty="0" smtClean="0">
                <a:latin typeface="Times New Roman" pitchFamily="18" charset="0"/>
                <a:cs typeface="Times New Roman" pitchFamily="18" charset="0"/>
              </a:rPr>
              <a:t>        </a:t>
            </a:r>
          </a:p>
          <a:p>
            <a:pPr marL="514350" indent="-514350">
              <a:buNone/>
            </a:pPr>
            <a:r>
              <a:rPr lang="en-US" sz="3200" dirty="0" smtClean="0">
                <a:latin typeface="Times New Roman" pitchFamily="18" charset="0"/>
                <a:cs typeface="Times New Roman" pitchFamily="18" charset="0"/>
              </a:rPr>
              <a:t>5. </a:t>
            </a:r>
            <a:r>
              <a:rPr lang="en-US" dirty="0" smtClean="0">
                <a:latin typeface="Times New Roman" pitchFamily="18" charset="0"/>
                <a:cs typeface="Times New Roman" pitchFamily="18" charset="0"/>
              </a:rPr>
              <a:t>BBB is formed by  </a:t>
            </a:r>
            <a:endParaRPr lang="en-US" sz="3200" dirty="0" smtClean="0">
              <a:latin typeface="Times New Roman" pitchFamily="18" charset="0"/>
              <a:cs typeface="Times New Roman" pitchFamily="18" charset="0"/>
            </a:endParaRPr>
          </a:p>
          <a:p>
            <a:pPr marL="514350" indent="-514350">
              <a:buNone/>
            </a:pPr>
            <a:r>
              <a:rPr lang="en-US" sz="32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Astrocytes</a:t>
            </a:r>
            <a:r>
              <a:rPr lang="en-US" dirty="0" smtClean="0">
                <a:latin typeface="Times New Roman" pitchFamily="18" charset="0"/>
                <a:cs typeface="Times New Roman" pitchFamily="18" charset="0"/>
              </a:rPr>
              <a:t>  b. </a:t>
            </a:r>
            <a:r>
              <a:rPr lang="en-US" dirty="0" err="1" smtClean="0">
                <a:latin typeface="Times New Roman" pitchFamily="18" charset="0"/>
                <a:cs typeface="Times New Roman" pitchFamily="18" charset="0"/>
              </a:rPr>
              <a:t>oligodendrocytes</a:t>
            </a:r>
            <a:r>
              <a:rPr lang="en-US" dirty="0" smtClean="0">
                <a:latin typeface="Times New Roman" pitchFamily="18" charset="0"/>
                <a:cs typeface="Times New Roman" pitchFamily="18" charset="0"/>
              </a:rPr>
              <a:t>  c. </a:t>
            </a:r>
            <a:r>
              <a:rPr lang="en-US" dirty="0" err="1" smtClean="0">
                <a:latin typeface="Times New Roman" pitchFamily="18" charset="0"/>
                <a:cs typeface="Times New Roman" pitchFamily="18" charset="0"/>
              </a:rPr>
              <a:t>microglias</a:t>
            </a:r>
            <a:r>
              <a:rPr lang="en-US" dirty="0" smtClean="0">
                <a:latin typeface="Times New Roman" pitchFamily="18" charset="0"/>
                <a:cs typeface="Times New Roman" pitchFamily="18" charset="0"/>
              </a:rPr>
              <a:t>  </a:t>
            </a:r>
          </a:p>
          <a:p>
            <a:pPr marL="514350" indent="-514350">
              <a:buNone/>
            </a:pPr>
            <a:r>
              <a:rPr lang="en-US" dirty="0" smtClean="0">
                <a:latin typeface="Times New Roman" pitchFamily="18" charset="0"/>
                <a:cs typeface="Times New Roman" pitchFamily="18" charset="0"/>
              </a:rPr>
              <a:t>      d none        </a:t>
            </a:r>
          </a:p>
          <a:p>
            <a:pPr>
              <a:buNone/>
            </a:pPr>
            <a:endParaRPr lang="en-US" sz="3200" dirty="0"/>
          </a:p>
        </p:txBody>
      </p:sp>
    </p:spTree>
    <p:extLst>
      <p:ext uri="{BB962C8B-B14F-4D97-AF65-F5344CB8AC3E}">
        <p14:creationId xmlns:p14="http://schemas.microsoft.com/office/powerpoint/2010/main" val="94010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152399" y="914400"/>
            <a:ext cx="8846457" cy="4191000"/>
          </a:xfrm>
        </p:spPr>
        <p:txBody>
          <a:bodyPr>
            <a:noAutofit/>
          </a:bodyPr>
          <a:lstStyle/>
          <a:p>
            <a:pPr algn="ctr">
              <a:lnSpc>
                <a:spcPct val="150000"/>
              </a:lnSpc>
              <a:buNone/>
            </a:pPr>
            <a:r>
              <a:rPr lang="en-US" sz="3200"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LIST OF UPCOMING LECTURES</a:t>
            </a:r>
            <a:endParaRPr lang="en-US" sz="3200" dirty="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12.Myasthenia </a:t>
            </a:r>
            <a:r>
              <a:rPr lang="en-US" sz="3200" dirty="0">
                <a:latin typeface="Times New Roman" pitchFamily="18" charset="0"/>
                <a:cs typeface="Times New Roman" pitchFamily="18" charset="0"/>
              </a:rPr>
              <a:t>gravis &amp; Drugs acting on NM  junction</a:t>
            </a:r>
          </a:p>
          <a:p>
            <a:pPr>
              <a:buNone/>
            </a:pPr>
            <a:r>
              <a:rPr lang="en-US" sz="3200" dirty="0">
                <a:latin typeface="Times New Roman" pitchFamily="18" charset="0"/>
                <a:cs typeface="Times New Roman" pitchFamily="18" charset="0"/>
              </a:rPr>
              <a:t>13. Motor unit, EMG, Myopathies</a:t>
            </a:r>
          </a:p>
          <a:p>
            <a:pPr>
              <a:buNone/>
            </a:pPr>
            <a:r>
              <a:rPr lang="en-US" sz="3200" dirty="0">
                <a:latin typeface="Times New Roman" pitchFamily="18" charset="0"/>
                <a:cs typeface="Times New Roman" pitchFamily="18" charset="0"/>
              </a:rPr>
              <a:t>14. Smooth muscle- structure and properties</a:t>
            </a:r>
          </a:p>
          <a:p>
            <a:pPr>
              <a:buNone/>
            </a:pPr>
            <a:r>
              <a:rPr lang="en-US" sz="3200" dirty="0">
                <a:latin typeface="Times New Roman" pitchFamily="18" charset="0"/>
                <a:cs typeface="Times New Roman" pitchFamily="18" charset="0"/>
              </a:rPr>
              <a:t>15. Revision</a:t>
            </a:r>
          </a:p>
          <a:p>
            <a:pPr>
              <a:buNone/>
            </a:pPr>
            <a:endParaRPr lang="en-US" sz="3200" dirty="0"/>
          </a:p>
          <a:p>
            <a:pPr>
              <a:buNone/>
            </a:pPr>
            <a:endParaRPr lang="en-US" sz="3200" dirty="0" smtClean="0">
              <a:latin typeface="Times New Roman" pitchFamily="18" charset="0"/>
              <a:cs typeface="Times New Roman" pitchFamily="18" charset="0"/>
            </a:endParaRPr>
          </a:p>
          <a:p>
            <a:pPr>
              <a:buNone/>
            </a:pPr>
            <a:endParaRPr lang="en-US" sz="3200" dirty="0" smtClean="0">
              <a:latin typeface="Times New Roman" pitchFamily="18" charset="0"/>
              <a:cs typeface="Times New Roman" pitchFamily="18" charset="0"/>
            </a:endParaRPr>
          </a:p>
          <a:p>
            <a:pPr>
              <a:buNone/>
            </a:pP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949583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EBES</a:t>
            </a:r>
            <a:endParaRPr lang="en-US" dirty="0"/>
          </a:p>
        </p:txBody>
      </p:sp>
      <p:sp>
        <p:nvSpPr>
          <p:cNvPr id="6" name="Title 3"/>
          <p:cNvSpPr txBox="1">
            <a:spLocks/>
          </p:cNvSpPr>
          <p:nvPr/>
        </p:nvSpPr>
        <p:spPr bwMode="auto">
          <a:xfrm>
            <a:off x="457200" y="4876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2"/>
                </a:solidFill>
                <a:effectLst/>
                <a:uLnTx/>
                <a:uFillTx/>
                <a:latin typeface="+mj-lt"/>
                <a:ea typeface="+mj-ea"/>
                <a:cs typeface="+mj-cs"/>
              </a:rPr>
              <a:t>A sequence of cytoskeleton changes related to the formation of neurofibrillary tangles and </a:t>
            </a:r>
            <a:r>
              <a:rPr kumimoji="0" lang="en-US" sz="2000" b="1" i="0" u="none" strike="noStrike" kern="0" cap="none" spc="0" normalizeH="0" baseline="0" noProof="0" dirty="0" err="1" smtClean="0">
                <a:ln>
                  <a:noFill/>
                </a:ln>
                <a:solidFill>
                  <a:schemeClr val="tx2"/>
                </a:solidFill>
                <a:effectLst/>
                <a:uLnTx/>
                <a:uFillTx/>
                <a:latin typeface="+mj-lt"/>
                <a:ea typeface="+mj-ea"/>
                <a:cs typeface="+mj-cs"/>
              </a:rPr>
              <a:t>neurophil</a:t>
            </a:r>
            <a:r>
              <a:rPr kumimoji="0" lang="en-US" sz="2000" b="1" i="0" u="none" strike="noStrike" kern="0" cap="none" spc="0" normalizeH="0" baseline="0" noProof="0" dirty="0" smtClean="0">
                <a:ln>
                  <a:noFill/>
                </a:ln>
                <a:solidFill>
                  <a:schemeClr val="tx2"/>
                </a:solidFill>
                <a:effectLst/>
                <a:uLnTx/>
                <a:uFillTx/>
                <a:latin typeface="+mj-lt"/>
                <a:ea typeface="+mj-ea"/>
                <a:cs typeface="+mj-cs"/>
              </a:rPr>
              <a:t> threads</a:t>
            </a:r>
            <a:endParaRPr kumimoji="0" lang="en-US" sz="2000" b="1" i="0" u="none" strike="noStrike" kern="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990600" y="5858470"/>
            <a:ext cx="6934200" cy="646331"/>
          </a:xfrm>
          <a:prstGeom prst="rect">
            <a:avLst/>
          </a:prstGeom>
        </p:spPr>
        <p:txBody>
          <a:bodyPr wrap="square">
            <a:spAutoFit/>
          </a:bodyPr>
          <a:lstStyle/>
          <a:p>
            <a:r>
              <a:rPr lang="en-US" dirty="0" smtClean="0">
                <a:solidFill>
                  <a:schemeClr val="dk1"/>
                </a:solidFill>
              </a:rPr>
              <a:t>F. </a:t>
            </a:r>
            <a:r>
              <a:rPr lang="en-US" dirty="0" err="1" smtClean="0">
                <a:solidFill>
                  <a:schemeClr val="dk1"/>
                </a:solidFill>
              </a:rPr>
              <a:t>Braak</a:t>
            </a:r>
            <a:r>
              <a:rPr lang="en-US" dirty="0" smtClean="0">
                <a:solidFill>
                  <a:schemeClr val="dk1"/>
                </a:solidFill>
              </a:rPr>
              <a:t>, H. </a:t>
            </a:r>
            <a:r>
              <a:rPr lang="en-US" dirty="0" err="1" smtClean="0">
                <a:solidFill>
                  <a:schemeClr val="dk1"/>
                </a:solidFill>
              </a:rPr>
              <a:t>Braak</a:t>
            </a:r>
            <a:r>
              <a:rPr lang="en-US" dirty="0" smtClean="0">
                <a:solidFill>
                  <a:schemeClr val="dk1"/>
                </a:solidFill>
              </a:rPr>
              <a:t>, E. -M. </a:t>
            </a:r>
            <a:r>
              <a:rPr lang="en-US" dirty="0" err="1" smtClean="0">
                <a:solidFill>
                  <a:schemeClr val="dk1"/>
                </a:solidFill>
              </a:rPr>
              <a:t>Mandelkow</a:t>
            </a:r>
            <a:r>
              <a:rPr lang="en-US" dirty="0" smtClean="0">
                <a:solidFill>
                  <a:schemeClr val="dk1"/>
                </a:solidFill>
              </a:rPr>
              <a:t>. </a:t>
            </a:r>
            <a:r>
              <a:rPr lang="en-US" b="1" dirty="0" err="1" smtClean="0">
                <a:solidFill>
                  <a:schemeClr val="dk1"/>
                </a:solidFill>
              </a:rPr>
              <a:t>Acta</a:t>
            </a:r>
            <a:r>
              <a:rPr lang="en-US" b="1" dirty="0" smtClean="0">
                <a:solidFill>
                  <a:schemeClr val="dk1"/>
                </a:solidFill>
              </a:rPr>
              <a:t> Neuro- </a:t>
            </a:r>
            <a:r>
              <a:rPr lang="en-US" b="1" dirty="0" err="1" smtClean="0">
                <a:solidFill>
                  <a:schemeClr val="dk1"/>
                </a:solidFill>
              </a:rPr>
              <a:t>pathologica</a:t>
            </a:r>
            <a:endParaRPr lang="en-US" b="1" dirty="0" smtClean="0">
              <a:solidFill>
                <a:schemeClr val="dk1"/>
              </a:solidFill>
            </a:endParaRPr>
          </a:p>
          <a:p>
            <a:r>
              <a:rPr lang="en-US" dirty="0" smtClean="0">
                <a:solidFill>
                  <a:schemeClr val="dk1"/>
                </a:solidFill>
              </a:rPr>
              <a:t>Volume 87, Issue 6 , pp 554-567</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8229600" cy="563562"/>
          </a:xfrm>
        </p:spPr>
        <p:txBody>
          <a:bodyPr>
            <a:noAutofit/>
          </a:bodyPr>
          <a:lstStyle/>
          <a:p>
            <a:pPr algn="l"/>
            <a:r>
              <a:rPr lang="en-US" sz="2000" b="1" dirty="0"/>
              <a:t>A sequence of cytoskeleton changes related to the </a:t>
            </a:r>
            <a:r>
              <a:rPr lang="en-US" sz="2000" b="1" dirty="0" smtClean="0"/>
              <a:t>formation of </a:t>
            </a:r>
            <a:r>
              <a:rPr lang="en-US" sz="2000" b="1" dirty="0" err="1"/>
              <a:t>neurofibrillary</a:t>
            </a:r>
            <a:r>
              <a:rPr lang="en-US" sz="2000" b="1" dirty="0"/>
              <a:t> tangles and </a:t>
            </a:r>
            <a:r>
              <a:rPr lang="en-US" sz="2000" b="1" dirty="0" err="1"/>
              <a:t>neuropil</a:t>
            </a:r>
            <a:r>
              <a:rPr lang="en-US" sz="2000" b="1" dirty="0"/>
              <a:t> threads</a:t>
            </a:r>
          </a:p>
        </p:txBody>
      </p:sp>
      <p:graphicFrame>
        <p:nvGraphicFramePr>
          <p:cNvPr id="6" name="Content Placeholder 5"/>
          <p:cNvGraphicFramePr>
            <a:graphicFrameLocks noGrp="1"/>
          </p:cNvGraphicFramePr>
          <p:nvPr>
            <p:ph idx="1"/>
          </p:nvPr>
        </p:nvGraphicFramePr>
        <p:xfrm>
          <a:off x="0" y="762000"/>
          <a:ext cx="9144000" cy="6035040"/>
        </p:xfrm>
        <a:graphic>
          <a:graphicData uri="http://schemas.openxmlformats.org/drawingml/2006/table">
            <a:tbl>
              <a:tblPr firstRow="1" bandRow="1">
                <a:tableStyleId>{5C22544A-7EE6-4342-B048-85BDC9FD1C3A}</a:tableStyleId>
              </a:tblPr>
              <a:tblGrid>
                <a:gridCol w="1828800"/>
                <a:gridCol w="1828800"/>
                <a:gridCol w="1905000"/>
                <a:gridCol w="1752600"/>
                <a:gridCol w="1828800"/>
              </a:tblGrid>
              <a:tr h="330497">
                <a:tc>
                  <a:txBody>
                    <a:bodyPr/>
                    <a:lstStyle/>
                    <a:p>
                      <a:r>
                        <a:rPr lang="en-US" sz="1600" dirty="0" smtClean="0"/>
                        <a:t>REFERENCE</a:t>
                      </a:r>
                      <a:endParaRPr lang="en-US" sz="1600" dirty="0"/>
                    </a:p>
                  </a:txBody>
                  <a:tcPr/>
                </a:tc>
                <a:tc>
                  <a:txBody>
                    <a:bodyPr/>
                    <a:lstStyle/>
                    <a:p>
                      <a:r>
                        <a:rPr lang="en-US" sz="1600" dirty="0" smtClean="0"/>
                        <a:t>INETRVENTION</a:t>
                      </a:r>
                      <a:endParaRPr lang="en-US" sz="1600" dirty="0"/>
                    </a:p>
                  </a:txBody>
                  <a:tcPr/>
                </a:tc>
                <a:tc>
                  <a:txBody>
                    <a:bodyPr/>
                    <a:lstStyle/>
                    <a:p>
                      <a:r>
                        <a:rPr lang="en-US" sz="1600" dirty="0" smtClean="0"/>
                        <a:t>SUBJECT</a:t>
                      </a:r>
                      <a:endParaRPr lang="en-US" sz="1600" dirty="0"/>
                    </a:p>
                  </a:txBody>
                  <a:tcPr/>
                </a:tc>
                <a:tc>
                  <a:txBody>
                    <a:bodyPr/>
                    <a:lstStyle/>
                    <a:p>
                      <a:r>
                        <a:rPr lang="en-US" sz="1600" dirty="0" smtClean="0"/>
                        <a:t>RESULT</a:t>
                      </a:r>
                      <a:endParaRPr lang="en-US" sz="1600" dirty="0"/>
                    </a:p>
                  </a:txBody>
                  <a:tcPr/>
                </a:tc>
                <a:tc>
                  <a:txBody>
                    <a:bodyPr/>
                    <a:lstStyle/>
                    <a:p>
                      <a:r>
                        <a:rPr lang="en-US" sz="1600" dirty="0" smtClean="0"/>
                        <a:t>CONCLUSION</a:t>
                      </a:r>
                      <a:endParaRPr lang="en-US" sz="1600" dirty="0"/>
                    </a:p>
                  </a:txBody>
                  <a:tcPr/>
                </a:tc>
              </a:tr>
              <a:tr h="5079703">
                <a:tc>
                  <a:txBody>
                    <a:bodyPr/>
                    <a:lstStyle/>
                    <a:p>
                      <a:r>
                        <a:rPr lang="en-US" sz="1600" kern="1200" baseline="0" dirty="0" smtClean="0">
                          <a:solidFill>
                            <a:schemeClr val="dk1"/>
                          </a:solidFill>
                          <a:latin typeface="+mn-lt"/>
                          <a:ea typeface="+mn-ea"/>
                          <a:cs typeface="+mn-cs"/>
                        </a:rPr>
                        <a:t>F. </a:t>
                      </a:r>
                      <a:r>
                        <a:rPr lang="en-US" sz="1600" kern="1200" baseline="0" dirty="0" err="1" smtClean="0">
                          <a:solidFill>
                            <a:schemeClr val="dk1"/>
                          </a:solidFill>
                          <a:latin typeface="+mn-lt"/>
                          <a:ea typeface="+mn-ea"/>
                          <a:cs typeface="+mn-cs"/>
                        </a:rPr>
                        <a:t>Braak</a:t>
                      </a:r>
                      <a:r>
                        <a:rPr lang="en-US" sz="1600" kern="1200" baseline="0" dirty="0" smtClean="0">
                          <a:solidFill>
                            <a:schemeClr val="dk1"/>
                          </a:solidFill>
                          <a:latin typeface="+mn-lt"/>
                          <a:ea typeface="+mn-ea"/>
                          <a:cs typeface="+mn-cs"/>
                        </a:rPr>
                        <a:t>, H. </a:t>
                      </a:r>
                      <a:r>
                        <a:rPr lang="en-US" sz="1600" kern="1200" baseline="0" dirty="0" err="1" smtClean="0">
                          <a:solidFill>
                            <a:schemeClr val="dk1"/>
                          </a:solidFill>
                          <a:latin typeface="+mn-lt"/>
                          <a:ea typeface="+mn-ea"/>
                          <a:cs typeface="+mn-cs"/>
                        </a:rPr>
                        <a:t>Braak</a:t>
                      </a:r>
                      <a:r>
                        <a:rPr lang="en-US" sz="1600" kern="1200" baseline="0" dirty="0" smtClean="0">
                          <a:solidFill>
                            <a:schemeClr val="dk1"/>
                          </a:solidFill>
                          <a:latin typeface="+mn-lt"/>
                          <a:ea typeface="+mn-ea"/>
                          <a:cs typeface="+mn-cs"/>
                        </a:rPr>
                        <a:t>, E. -M. </a:t>
                      </a:r>
                      <a:r>
                        <a:rPr lang="en-US" sz="1600" kern="1200" baseline="0" dirty="0" err="1" smtClean="0">
                          <a:solidFill>
                            <a:schemeClr val="dk1"/>
                          </a:solidFill>
                          <a:latin typeface="+mn-lt"/>
                          <a:ea typeface="+mn-ea"/>
                          <a:cs typeface="+mn-cs"/>
                        </a:rPr>
                        <a:t>Mandelkow</a:t>
                      </a:r>
                      <a:r>
                        <a:rPr lang="en-US" sz="1600" kern="1200" baseline="0" dirty="0" smtClean="0">
                          <a:solidFill>
                            <a:schemeClr val="dk1"/>
                          </a:solidFill>
                          <a:latin typeface="+mn-lt"/>
                          <a:ea typeface="+mn-ea"/>
                          <a:cs typeface="+mn-cs"/>
                        </a:rPr>
                        <a:t>.</a:t>
                      </a:r>
                    </a:p>
                    <a:p>
                      <a:r>
                        <a:rPr lang="en-US" sz="1600" b="1" kern="1200" baseline="0" dirty="0" err="1" smtClean="0">
                          <a:solidFill>
                            <a:schemeClr val="dk1"/>
                          </a:solidFill>
                          <a:latin typeface="+mn-lt"/>
                          <a:ea typeface="+mn-ea"/>
                          <a:cs typeface="+mn-cs"/>
                        </a:rPr>
                        <a:t>Acta</a:t>
                      </a:r>
                      <a:r>
                        <a:rPr lang="en-US" sz="1600" b="1" kern="1200" baseline="0" dirty="0" smtClean="0">
                          <a:solidFill>
                            <a:schemeClr val="dk1"/>
                          </a:solidFill>
                          <a:latin typeface="+mn-lt"/>
                          <a:ea typeface="+mn-ea"/>
                          <a:cs typeface="+mn-cs"/>
                        </a:rPr>
                        <a:t> Neuro- </a:t>
                      </a:r>
                      <a:r>
                        <a:rPr lang="en-US" sz="1600" b="1" kern="1200" baseline="0" dirty="0" err="1" smtClean="0">
                          <a:solidFill>
                            <a:schemeClr val="dk1"/>
                          </a:solidFill>
                          <a:latin typeface="+mn-lt"/>
                          <a:ea typeface="+mn-ea"/>
                          <a:cs typeface="+mn-cs"/>
                        </a:rPr>
                        <a:t>pathologica</a:t>
                      </a:r>
                      <a:endParaRPr lang="en-US" sz="1600" b="1"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Volume 87, Issue 6 , pp 554-567</a:t>
                      </a:r>
                      <a:endParaRPr lang="en-US" sz="1600" dirty="0"/>
                    </a:p>
                  </a:txBody>
                  <a:tcPr/>
                </a:tc>
                <a:tc>
                  <a:txBody>
                    <a:bodyPr/>
                    <a:lstStyle/>
                    <a:p>
                      <a:r>
                        <a:rPr lang="en-US" sz="1600" kern="1200" baseline="0" dirty="0" smtClean="0">
                          <a:solidFill>
                            <a:schemeClr val="dk1"/>
                          </a:solidFill>
                          <a:latin typeface="+mn-lt"/>
                          <a:ea typeface="+mn-ea"/>
                          <a:cs typeface="+mn-cs"/>
                        </a:rPr>
                        <a:t>For the purpose of correlation, the two methods are carried out one after the other on the same</a:t>
                      </a:r>
                    </a:p>
                    <a:p>
                      <a:r>
                        <a:rPr lang="en-US" sz="1600" kern="1200" baseline="0" dirty="0" smtClean="0">
                          <a:solidFill>
                            <a:schemeClr val="dk1"/>
                          </a:solidFill>
                          <a:latin typeface="+mn-lt"/>
                          <a:ea typeface="+mn-ea"/>
                          <a:cs typeface="+mn-cs"/>
                        </a:rPr>
                        <a:t>section. Layer pre-α in the </a:t>
                      </a:r>
                      <a:r>
                        <a:rPr lang="en-US" sz="1600" kern="1200" baseline="0" dirty="0" err="1" smtClean="0">
                          <a:solidFill>
                            <a:schemeClr val="dk1"/>
                          </a:solidFill>
                          <a:latin typeface="+mn-lt"/>
                          <a:ea typeface="+mn-ea"/>
                          <a:cs typeface="+mn-cs"/>
                        </a:rPr>
                        <a:t>transentorhinal</a:t>
                      </a:r>
                      <a:r>
                        <a:rPr lang="en-US" sz="1600" kern="1200" baseline="0" dirty="0" smtClean="0">
                          <a:solidFill>
                            <a:schemeClr val="dk1"/>
                          </a:solidFill>
                          <a:latin typeface="+mn-lt"/>
                          <a:ea typeface="+mn-ea"/>
                          <a:cs typeface="+mn-cs"/>
                        </a:rPr>
                        <a:t>/</a:t>
                      </a:r>
                      <a:r>
                        <a:rPr lang="en-US" sz="1600" kern="1200" baseline="0" dirty="0" err="1" smtClean="0">
                          <a:solidFill>
                            <a:schemeClr val="dk1"/>
                          </a:solidFill>
                          <a:latin typeface="+mn-lt"/>
                          <a:ea typeface="+mn-ea"/>
                          <a:cs typeface="+mn-cs"/>
                        </a:rPr>
                        <a:t>entorhinal</a:t>
                      </a:r>
                      <a:r>
                        <a:rPr lang="en-US" sz="1600" kern="1200" baseline="0" dirty="0" smtClean="0">
                          <a:solidFill>
                            <a:schemeClr val="dk1"/>
                          </a:solidFill>
                          <a:latin typeface="+mn-lt"/>
                          <a:ea typeface="+mn-ea"/>
                          <a:cs typeface="+mn-cs"/>
                        </a:rPr>
                        <a:t> region </a:t>
                      </a:r>
                      <a:r>
                        <a:rPr lang="en-US" sz="1600" kern="1200" baseline="0" dirty="0" err="1" smtClean="0">
                          <a:solidFill>
                            <a:schemeClr val="dk1"/>
                          </a:solidFill>
                          <a:latin typeface="+mn-lt"/>
                          <a:ea typeface="+mn-ea"/>
                          <a:cs typeface="+mn-cs"/>
                        </a:rPr>
                        <a:t>harbours</a:t>
                      </a:r>
                      <a:r>
                        <a:rPr lang="en-US" sz="1600" kern="1200" baseline="0" dirty="0" smtClean="0">
                          <a:solidFill>
                            <a:schemeClr val="dk1"/>
                          </a:solidFill>
                          <a:latin typeface="+mn-lt"/>
                          <a:ea typeface="+mn-ea"/>
                          <a:cs typeface="+mn-cs"/>
                        </a:rPr>
                        <a:t> nerve cells which are among the first nerve</a:t>
                      </a:r>
                    </a:p>
                    <a:p>
                      <a:r>
                        <a:rPr lang="en-US" sz="1600" kern="1200" baseline="0" dirty="0" smtClean="0">
                          <a:solidFill>
                            <a:schemeClr val="dk1"/>
                          </a:solidFill>
                          <a:latin typeface="+mn-lt"/>
                          <a:ea typeface="+mn-ea"/>
                          <a:cs typeface="+mn-cs"/>
                        </a:rPr>
                        <a:t>cells in the entire brain to show the development of </a:t>
                      </a:r>
                      <a:r>
                        <a:rPr lang="en-US" sz="1600" kern="1200" baseline="0" dirty="0" err="1" smtClean="0">
                          <a:solidFill>
                            <a:schemeClr val="dk1"/>
                          </a:solidFill>
                          <a:latin typeface="+mn-lt"/>
                          <a:ea typeface="+mn-ea"/>
                          <a:cs typeface="+mn-cs"/>
                        </a:rPr>
                        <a:t>neurofibrillary</a:t>
                      </a:r>
                      <a:r>
                        <a:rPr lang="en-US" sz="1600" kern="1200" baseline="0" dirty="0" smtClean="0">
                          <a:solidFill>
                            <a:schemeClr val="dk1"/>
                          </a:solidFill>
                          <a:latin typeface="+mn-lt"/>
                          <a:ea typeface="+mn-ea"/>
                          <a:cs typeface="+mn-cs"/>
                        </a:rPr>
                        <a:t> changes. </a:t>
                      </a:r>
                      <a:endParaRPr lang="en-US" sz="1600" dirty="0"/>
                    </a:p>
                  </a:txBody>
                  <a:tcPr/>
                </a:tc>
                <a:tc>
                  <a:txBody>
                    <a:bodyPr/>
                    <a:lstStyle/>
                    <a:p>
                      <a:r>
                        <a:rPr lang="en-US" sz="1600" kern="1200" baseline="0" dirty="0" smtClean="0">
                          <a:solidFill>
                            <a:schemeClr val="dk1"/>
                          </a:solidFill>
                          <a:latin typeface="+mn-lt"/>
                          <a:ea typeface="+mn-ea"/>
                          <a:cs typeface="+mn-cs"/>
                        </a:rPr>
                        <a:t>Frontal sections of the temporal lobe including the </a:t>
                      </a:r>
                      <a:r>
                        <a:rPr lang="en-US" sz="1600" kern="1200" baseline="0" dirty="0" err="1" smtClean="0">
                          <a:solidFill>
                            <a:schemeClr val="dk1"/>
                          </a:solidFill>
                          <a:latin typeface="+mn-lt"/>
                          <a:ea typeface="+mn-ea"/>
                          <a:cs typeface="+mn-cs"/>
                        </a:rPr>
                        <a:t>transentorhinal</a:t>
                      </a:r>
                      <a:r>
                        <a:rPr lang="en-US" sz="1600" kern="1200" baseline="0" dirty="0" smtClean="0">
                          <a:solidFill>
                            <a:schemeClr val="dk1"/>
                          </a:solidFill>
                          <a:latin typeface="+mn-lt"/>
                          <a:ea typeface="+mn-ea"/>
                          <a:cs typeface="+mn-cs"/>
                        </a:rPr>
                        <a:t>/</a:t>
                      </a:r>
                      <a:r>
                        <a:rPr lang="en-US" sz="1600" kern="1200" baseline="0" dirty="0" err="1" smtClean="0">
                          <a:solidFill>
                            <a:schemeClr val="dk1"/>
                          </a:solidFill>
                          <a:latin typeface="+mn-lt"/>
                          <a:ea typeface="+mn-ea"/>
                          <a:cs typeface="+mn-cs"/>
                        </a:rPr>
                        <a:t>entorhinal</a:t>
                      </a:r>
                      <a:r>
                        <a:rPr lang="en-US" sz="1600" kern="1200" baseline="0" dirty="0" smtClean="0">
                          <a:solidFill>
                            <a:schemeClr val="dk1"/>
                          </a:solidFill>
                          <a:latin typeface="+mn-lt"/>
                          <a:ea typeface="+mn-ea"/>
                          <a:cs typeface="+mn-cs"/>
                        </a:rPr>
                        <a:t> region, </a:t>
                      </a:r>
                      <a:r>
                        <a:rPr lang="en-US" sz="1600" kern="1200" baseline="0" dirty="0" err="1" smtClean="0">
                          <a:solidFill>
                            <a:schemeClr val="dk1"/>
                          </a:solidFill>
                          <a:latin typeface="+mn-lt"/>
                          <a:ea typeface="+mn-ea"/>
                          <a:cs typeface="+mn-cs"/>
                        </a:rPr>
                        <a:t>amygdala</a:t>
                      </a:r>
                      <a:r>
                        <a:rPr lang="en-US" sz="1600" kern="1200" baseline="0" dirty="0" smtClean="0">
                          <a:solidFill>
                            <a:schemeClr val="dk1"/>
                          </a:solidFill>
                          <a:latin typeface="+mn-lt"/>
                          <a:ea typeface="+mn-ea"/>
                          <a:cs typeface="+mn-cs"/>
                        </a:rPr>
                        <a:t>, and/or</a:t>
                      </a:r>
                    </a:p>
                    <a:p>
                      <a:r>
                        <a:rPr lang="en-US" sz="1600" kern="1200" baseline="0" dirty="0" smtClean="0">
                          <a:solidFill>
                            <a:schemeClr val="dk1"/>
                          </a:solidFill>
                          <a:latin typeface="+mn-lt"/>
                          <a:ea typeface="+mn-ea"/>
                          <a:cs typeface="+mn-cs"/>
                        </a:rPr>
                        <a:t>hippocampus from human adult brains are studied for cytoskeleton changes using </a:t>
                      </a:r>
                      <a:r>
                        <a:rPr lang="en-US" sz="1600" kern="1200" baseline="0" dirty="0" err="1" smtClean="0">
                          <a:solidFill>
                            <a:schemeClr val="dk1"/>
                          </a:solidFill>
                          <a:latin typeface="+mn-lt"/>
                          <a:ea typeface="+mn-ea"/>
                          <a:cs typeface="+mn-cs"/>
                        </a:rPr>
                        <a:t>immunostaining</a:t>
                      </a:r>
                      <a:r>
                        <a:rPr lang="en-US" sz="1600" kern="1200" baseline="0" dirty="0" smtClean="0">
                          <a:solidFill>
                            <a:schemeClr val="dk1"/>
                          </a:solidFill>
                          <a:latin typeface="+mn-lt"/>
                          <a:ea typeface="+mn-ea"/>
                          <a:cs typeface="+mn-cs"/>
                        </a:rPr>
                        <a:t> with the</a:t>
                      </a:r>
                    </a:p>
                    <a:p>
                      <a:r>
                        <a:rPr lang="en-US" sz="1600" kern="1200" baseline="0" dirty="0" smtClean="0">
                          <a:solidFill>
                            <a:schemeClr val="dk1"/>
                          </a:solidFill>
                          <a:latin typeface="+mn-lt"/>
                          <a:ea typeface="+mn-ea"/>
                          <a:cs typeface="+mn-cs"/>
                        </a:rPr>
                        <a:t>antibodies AT8 and Alz-50 and selective silver impregnation methods for </a:t>
                      </a:r>
                      <a:r>
                        <a:rPr lang="en-US" sz="1600" kern="1200" baseline="0" dirty="0" err="1" smtClean="0">
                          <a:solidFill>
                            <a:schemeClr val="dk1"/>
                          </a:solidFill>
                          <a:latin typeface="+mn-lt"/>
                          <a:ea typeface="+mn-ea"/>
                          <a:cs typeface="+mn-cs"/>
                        </a:rPr>
                        <a:t>neurofibrillary</a:t>
                      </a:r>
                      <a:r>
                        <a:rPr lang="en-US" sz="1600" kern="1200" baseline="0" dirty="0" smtClean="0">
                          <a:solidFill>
                            <a:schemeClr val="dk1"/>
                          </a:solidFill>
                          <a:latin typeface="+mn-lt"/>
                          <a:ea typeface="+mn-ea"/>
                          <a:cs typeface="+mn-cs"/>
                        </a:rPr>
                        <a:t> changes of the</a:t>
                      </a:r>
                    </a:p>
                    <a:p>
                      <a:r>
                        <a:rPr lang="en-US" sz="1600" kern="1200" baseline="0" dirty="0" smtClean="0">
                          <a:solidFill>
                            <a:schemeClr val="dk1"/>
                          </a:solidFill>
                          <a:latin typeface="+mn-lt"/>
                          <a:ea typeface="+mn-ea"/>
                          <a:cs typeface="+mn-cs"/>
                        </a:rPr>
                        <a:t>Alzheimer type.</a:t>
                      </a:r>
                      <a:endParaRPr lang="en-US" sz="1600" dirty="0"/>
                    </a:p>
                  </a:txBody>
                  <a:tcPr/>
                </a:tc>
                <a:tc>
                  <a:txBody>
                    <a:bodyPr/>
                    <a:lstStyle/>
                    <a:p>
                      <a:r>
                        <a:rPr lang="en-US" sz="1600" b="1" kern="1200" baseline="0" dirty="0" smtClean="0">
                          <a:solidFill>
                            <a:schemeClr val="dk1"/>
                          </a:solidFill>
                          <a:latin typeface="+mn-lt"/>
                          <a:ea typeface="+mn-ea"/>
                          <a:cs typeface="+mn-cs"/>
                        </a:rPr>
                        <a:t>Group 1 </a:t>
                      </a:r>
                      <a:r>
                        <a:rPr lang="en-US" sz="1600" kern="1200" baseline="0" dirty="0" smtClean="0">
                          <a:solidFill>
                            <a:schemeClr val="dk1"/>
                          </a:solidFill>
                          <a:latin typeface="+mn-lt"/>
                          <a:ea typeface="+mn-ea"/>
                          <a:cs typeface="+mn-cs"/>
                        </a:rPr>
                        <a:t>neurons present initial cytoskeleton changes in that the soma, dendrites, and</a:t>
                      </a:r>
                    </a:p>
                    <a:p>
                      <a:r>
                        <a:rPr lang="en-US" sz="1600" kern="1200" baseline="0" dirty="0" smtClean="0">
                          <a:solidFill>
                            <a:schemeClr val="dk1"/>
                          </a:solidFill>
                          <a:latin typeface="+mn-lt"/>
                          <a:ea typeface="+mn-ea"/>
                          <a:cs typeface="+mn-cs"/>
                        </a:rPr>
                        <a:t>axon are completely marked by granular AT8 </a:t>
                      </a:r>
                      <a:r>
                        <a:rPr lang="en-US" sz="1600" kern="1200" baseline="0" dirty="0" err="1" smtClean="0">
                          <a:solidFill>
                            <a:schemeClr val="dk1"/>
                          </a:solidFill>
                          <a:latin typeface="+mn-lt"/>
                          <a:ea typeface="+mn-ea"/>
                          <a:cs typeface="+mn-cs"/>
                        </a:rPr>
                        <a:t>immunoreactive</a:t>
                      </a:r>
                      <a:r>
                        <a:rPr lang="en-US" sz="1600" kern="1200" baseline="0" dirty="0" smtClean="0">
                          <a:solidFill>
                            <a:schemeClr val="dk1"/>
                          </a:solidFill>
                          <a:latin typeface="+mn-lt"/>
                          <a:ea typeface="+mn-ea"/>
                          <a:cs typeface="+mn-cs"/>
                        </a:rPr>
                        <a:t> material. These neurons appear quite normal and</a:t>
                      </a:r>
                    </a:p>
                    <a:p>
                      <a:r>
                        <a:rPr lang="en-US" sz="1600" kern="1200" baseline="0" dirty="0" smtClean="0">
                          <a:solidFill>
                            <a:schemeClr val="dk1"/>
                          </a:solidFill>
                          <a:latin typeface="+mn-lt"/>
                          <a:ea typeface="+mn-ea"/>
                          <a:cs typeface="+mn-cs"/>
                        </a:rPr>
                        <a:t>turn out to be devoid of </a:t>
                      </a:r>
                      <a:r>
                        <a:rPr lang="en-US" sz="1600" kern="1200" baseline="0" dirty="0" err="1" smtClean="0">
                          <a:solidFill>
                            <a:schemeClr val="dk1"/>
                          </a:solidFill>
                          <a:latin typeface="+mn-lt"/>
                          <a:ea typeface="+mn-ea"/>
                          <a:cs typeface="+mn-cs"/>
                        </a:rPr>
                        <a:t>argyrophilic</a:t>
                      </a:r>
                      <a:r>
                        <a:rPr lang="en-US" sz="1600" kern="1200" baseline="0" dirty="0" smtClean="0">
                          <a:solidFill>
                            <a:schemeClr val="dk1"/>
                          </a:solidFill>
                          <a:latin typeface="+mn-lt"/>
                          <a:ea typeface="+mn-ea"/>
                          <a:cs typeface="+mn-cs"/>
                        </a:rPr>
                        <a:t> material when observed in </a:t>
                      </a:r>
                      <a:r>
                        <a:rPr lang="en-US" sz="1600" kern="1200" baseline="0" dirty="0" err="1" smtClean="0">
                          <a:solidFill>
                            <a:schemeClr val="dk1"/>
                          </a:solidFill>
                          <a:latin typeface="+mn-lt"/>
                          <a:ea typeface="+mn-ea"/>
                          <a:cs typeface="+mn-cs"/>
                        </a:rPr>
                        <a:t>silverstained</a:t>
                      </a:r>
                      <a:r>
                        <a:rPr lang="en-US" sz="1600" kern="1200" baseline="0" dirty="0" smtClean="0">
                          <a:solidFill>
                            <a:schemeClr val="dk1"/>
                          </a:solidFill>
                          <a:latin typeface="+mn-lt"/>
                          <a:ea typeface="+mn-ea"/>
                          <a:cs typeface="+mn-cs"/>
                        </a:rPr>
                        <a:t> sections.   </a:t>
                      </a:r>
                      <a:r>
                        <a:rPr lang="en-US" sz="1600" b="1" kern="1200" baseline="0" dirty="0" smtClean="0">
                          <a:solidFill>
                            <a:schemeClr val="dk1"/>
                          </a:solidFill>
                          <a:latin typeface="+mn-lt"/>
                          <a:ea typeface="+mn-ea"/>
                          <a:cs typeface="+mn-cs"/>
                        </a:rPr>
                        <a:t>CONTINUED…..</a:t>
                      </a:r>
                      <a:endParaRPr lang="en-US" sz="1600" dirty="0"/>
                    </a:p>
                  </a:txBody>
                  <a:tcPr/>
                </a:tc>
                <a:tc>
                  <a:txBody>
                    <a:bodyPr/>
                    <a:lstStyle/>
                    <a:p>
                      <a:r>
                        <a:rPr lang="en-US" sz="1600" kern="1200" baseline="0" dirty="0" smtClean="0">
                          <a:solidFill>
                            <a:schemeClr val="dk1"/>
                          </a:solidFill>
                          <a:latin typeface="+mn-lt"/>
                          <a:ea typeface="+mn-ea"/>
                          <a:cs typeface="+mn-cs"/>
                        </a:rPr>
                        <a:t>It is</a:t>
                      </a:r>
                    </a:p>
                    <a:p>
                      <a:r>
                        <a:rPr lang="en-US" sz="1600" kern="1200" baseline="0" dirty="0" smtClean="0">
                          <a:solidFill>
                            <a:schemeClr val="dk1"/>
                          </a:solidFill>
                          <a:latin typeface="+mn-lt"/>
                          <a:ea typeface="+mn-ea"/>
                          <a:cs typeface="+mn-cs"/>
                        </a:rPr>
                        <a:t>suggested that the altered tau protein shown by the antibody AT8 represents an early cytoskeleton change which</a:t>
                      </a:r>
                    </a:p>
                    <a:p>
                      <a:r>
                        <a:rPr lang="en-US" sz="1600" kern="1200" baseline="0" dirty="0" smtClean="0">
                          <a:solidFill>
                            <a:schemeClr val="dk1"/>
                          </a:solidFill>
                          <a:latin typeface="+mn-lt"/>
                          <a:ea typeface="+mn-ea"/>
                          <a:cs typeface="+mn-cs"/>
                        </a:rPr>
                        <a:t>eventually leads to the formation of </a:t>
                      </a:r>
                      <a:r>
                        <a:rPr lang="en-US" sz="1600" kern="1200" baseline="0" dirty="0" err="1" smtClean="0">
                          <a:solidFill>
                            <a:schemeClr val="dk1"/>
                          </a:solidFill>
                          <a:latin typeface="+mn-lt"/>
                          <a:ea typeface="+mn-ea"/>
                          <a:cs typeface="+mn-cs"/>
                        </a:rPr>
                        <a:t>argyrophilic</a:t>
                      </a:r>
                      <a:r>
                        <a:rPr lang="en-US" sz="1600" kern="1200" baseline="0" dirty="0" smtClean="0">
                          <a:solidFill>
                            <a:schemeClr val="dk1"/>
                          </a:solidFill>
                          <a:latin typeface="+mn-lt"/>
                          <a:ea typeface="+mn-ea"/>
                          <a:cs typeface="+mn-cs"/>
                        </a:rPr>
                        <a:t> </a:t>
                      </a:r>
                      <a:r>
                        <a:rPr lang="en-US" sz="1600" kern="1200" baseline="0" dirty="0" err="1" smtClean="0">
                          <a:solidFill>
                            <a:schemeClr val="dk1"/>
                          </a:solidFill>
                          <a:latin typeface="+mn-lt"/>
                          <a:ea typeface="+mn-ea"/>
                          <a:cs typeface="+mn-cs"/>
                        </a:rPr>
                        <a:t>neurofibrillary</a:t>
                      </a:r>
                      <a:r>
                        <a:rPr lang="en-US" sz="1600" kern="1200" baseline="0" dirty="0" smtClean="0">
                          <a:solidFill>
                            <a:schemeClr val="dk1"/>
                          </a:solidFill>
                          <a:latin typeface="+mn-lt"/>
                          <a:ea typeface="+mn-ea"/>
                          <a:cs typeface="+mn-cs"/>
                        </a:rPr>
                        <a:t> tangles and </a:t>
                      </a:r>
                      <a:r>
                        <a:rPr lang="en-US" sz="1600" kern="1200" baseline="0" dirty="0" err="1" smtClean="0">
                          <a:solidFill>
                            <a:schemeClr val="dk1"/>
                          </a:solidFill>
                          <a:latin typeface="+mn-lt"/>
                          <a:ea typeface="+mn-ea"/>
                          <a:cs typeface="+mn-cs"/>
                        </a:rPr>
                        <a:t>neuropil</a:t>
                      </a:r>
                      <a:r>
                        <a:rPr lang="en-US" sz="1600" kern="1200" baseline="0" dirty="0" smtClean="0">
                          <a:solidFill>
                            <a:schemeClr val="dk1"/>
                          </a:solidFill>
                          <a:latin typeface="+mn-lt"/>
                          <a:ea typeface="+mn-ea"/>
                          <a:cs typeface="+mn-cs"/>
                        </a:rPr>
                        <a:t> threads.</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CONTINUED……</a:t>
            </a:r>
            <a:endParaRPr lang="en-US" dirty="0"/>
          </a:p>
        </p:txBody>
      </p:sp>
      <p:graphicFrame>
        <p:nvGraphicFramePr>
          <p:cNvPr id="4" name="Content Placeholder 3"/>
          <p:cNvGraphicFramePr>
            <a:graphicFrameLocks noGrp="1"/>
          </p:cNvGraphicFramePr>
          <p:nvPr>
            <p:ph idx="1"/>
          </p:nvPr>
        </p:nvGraphicFramePr>
        <p:xfrm>
          <a:off x="0" y="533400"/>
          <a:ext cx="9144000" cy="6522720"/>
        </p:xfrm>
        <a:graphic>
          <a:graphicData uri="http://schemas.openxmlformats.org/drawingml/2006/table">
            <a:tbl>
              <a:tblPr firstRow="1" bandRow="1">
                <a:tableStyleId>{5C22544A-7EE6-4342-B048-85BDC9FD1C3A}</a:tableStyleId>
              </a:tblPr>
              <a:tblGrid>
                <a:gridCol w="508000"/>
                <a:gridCol w="2286000"/>
                <a:gridCol w="508000"/>
                <a:gridCol w="5334000"/>
                <a:gridCol w="508000"/>
              </a:tblGrid>
              <a:tr h="304800">
                <a:tc>
                  <a:txBody>
                    <a:bodyPr/>
                    <a:lstStyle/>
                    <a:p>
                      <a:r>
                        <a:rPr lang="en-US" sz="1600" dirty="0" smtClean="0"/>
                        <a:t>REF</a:t>
                      </a:r>
                      <a:endParaRPr lang="en-US" sz="1600" dirty="0"/>
                    </a:p>
                  </a:txBody>
                  <a:tcPr/>
                </a:tc>
                <a:tc>
                  <a:txBody>
                    <a:bodyPr/>
                    <a:lstStyle/>
                    <a:p>
                      <a:r>
                        <a:rPr lang="en-US" sz="1600" dirty="0" smtClean="0"/>
                        <a:t>INETRVENTION</a:t>
                      </a:r>
                      <a:endParaRPr lang="en-US" sz="1600" dirty="0"/>
                    </a:p>
                  </a:txBody>
                  <a:tcPr/>
                </a:tc>
                <a:tc>
                  <a:txBody>
                    <a:bodyPr/>
                    <a:lstStyle/>
                    <a:p>
                      <a:r>
                        <a:rPr lang="en-US" sz="1600" dirty="0" smtClean="0"/>
                        <a:t>SUB</a:t>
                      </a:r>
                      <a:endParaRPr lang="en-US" sz="1600" dirty="0"/>
                    </a:p>
                  </a:txBody>
                  <a:tcPr/>
                </a:tc>
                <a:tc>
                  <a:txBody>
                    <a:bodyPr/>
                    <a:lstStyle/>
                    <a:p>
                      <a:r>
                        <a:rPr lang="en-US" sz="1600" dirty="0" smtClean="0"/>
                        <a:t>RESULT</a:t>
                      </a:r>
                      <a:endParaRPr lang="en-US" sz="1600" dirty="0"/>
                    </a:p>
                  </a:txBody>
                  <a:tcPr/>
                </a:tc>
                <a:tc>
                  <a:txBody>
                    <a:bodyPr/>
                    <a:lstStyle/>
                    <a:p>
                      <a:r>
                        <a:rPr lang="en-US" sz="1600" dirty="0" smtClean="0"/>
                        <a:t>CON..</a:t>
                      </a:r>
                      <a:endParaRPr lang="en-US" sz="1600" dirty="0"/>
                    </a:p>
                  </a:txBody>
                  <a:tcPr/>
                </a:tc>
              </a:tr>
              <a:tr h="3086100">
                <a:tc>
                  <a:txBody>
                    <a:bodyPr/>
                    <a:lstStyle/>
                    <a:p>
                      <a:endParaRPr lang="en-US" sz="1600"/>
                    </a:p>
                  </a:txBody>
                  <a:tcPr/>
                </a:tc>
                <a:tc>
                  <a:txBody>
                    <a:bodyPr/>
                    <a:lstStyle/>
                    <a:p>
                      <a:r>
                        <a:rPr lang="en-US" sz="1600" kern="1200" baseline="0" dirty="0" smtClean="0">
                          <a:solidFill>
                            <a:schemeClr val="dk1"/>
                          </a:solidFill>
                          <a:latin typeface="+mn-lt"/>
                          <a:ea typeface="+mn-ea"/>
                          <a:cs typeface="+mn-cs"/>
                        </a:rPr>
                        <a:t>This presents the opportunity for</a:t>
                      </a:r>
                    </a:p>
                    <a:p>
                      <a:r>
                        <a:rPr lang="en-US" sz="1600" kern="1200" baseline="0" dirty="0" smtClean="0">
                          <a:solidFill>
                            <a:schemeClr val="dk1"/>
                          </a:solidFill>
                          <a:latin typeface="+mn-lt"/>
                          <a:ea typeface="+mn-ea"/>
                          <a:cs typeface="+mn-cs"/>
                        </a:rPr>
                        <a:t>study of both early events in the destruction of the cytoskeleton in individual neurons, and to relate changes which</a:t>
                      </a:r>
                    </a:p>
                    <a:p>
                      <a:r>
                        <a:rPr lang="en-US" sz="1600" kern="1200" baseline="0" dirty="0" smtClean="0">
                          <a:solidFill>
                            <a:schemeClr val="dk1"/>
                          </a:solidFill>
                          <a:latin typeface="+mn-lt"/>
                          <a:ea typeface="+mn-ea"/>
                          <a:cs typeface="+mn-cs"/>
                        </a:rPr>
                        <a:t>occur in the neuronal processes in the absence of alterations in their immediate surroundings to those happening</a:t>
                      </a:r>
                    </a:p>
                    <a:p>
                      <a:r>
                        <a:rPr lang="en-US" sz="1600" kern="1200" baseline="0" dirty="0" smtClean="0">
                          <a:solidFill>
                            <a:schemeClr val="dk1"/>
                          </a:solidFill>
                          <a:latin typeface="+mn-lt"/>
                          <a:ea typeface="+mn-ea"/>
                          <a:cs typeface="+mn-cs"/>
                        </a:rPr>
                        <a:t>in the soma. </a:t>
                      </a:r>
                      <a:r>
                        <a:rPr lang="en-US" sz="1600" kern="1200" baseline="0" dirty="0" err="1" smtClean="0">
                          <a:solidFill>
                            <a:schemeClr val="dk1"/>
                          </a:solidFill>
                          <a:latin typeface="+mn-lt"/>
                          <a:ea typeface="+mn-ea"/>
                          <a:cs typeface="+mn-cs"/>
                        </a:rPr>
                        <a:t>Immuno</a:t>
                      </a:r>
                      <a:r>
                        <a:rPr lang="en-US" sz="1600" kern="1200" baseline="0" dirty="0" smtClean="0">
                          <a:solidFill>
                            <a:schemeClr val="dk1"/>
                          </a:solidFill>
                          <a:latin typeface="+mn-lt"/>
                          <a:ea typeface="+mn-ea"/>
                          <a:cs typeface="+mn-cs"/>
                        </a:rPr>
                        <a:t>-reactions with the AT8 antibody in particular reveal a clear sequence of changes in the</a:t>
                      </a:r>
                    </a:p>
                    <a:p>
                      <a:r>
                        <a:rPr lang="en-US" sz="1600" kern="1200" baseline="0" dirty="0" smtClean="0">
                          <a:solidFill>
                            <a:schemeClr val="dk1"/>
                          </a:solidFill>
                          <a:latin typeface="+mn-lt"/>
                          <a:ea typeface="+mn-ea"/>
                          <a:cs typeface="+mn-cs"/>
                        </a:rPr>
                        <a:t>neuronal cytoskeleton.</a:t>
                      </a:r>
                      <a:endParaRPr lang="en-US" sz="1600" dirty="0" smtClean="0"/>
                    </a:p>
                    <a:p>
                      <a:endParaRPr lang="en-US" sz="1600" dirty="0"/>
                    </a:p>
                  </a:txBody>
                  <a:tcPr/>
                </a:tc>
                <a:tc>
                  <a:txBody>
                    <a:bodyPr/>
                    <a:lstStyle/>
                    <a:p>
                      <a:endParaRPr lang="en-US" sz="1600"/>
                    </a:p>
                  </a:txBody>
                  <a:tcPr/>
                </a:tc>
                <a:tc>
                  <a:txBody>
                    <a:bodyPr/>
                    <a:lstStyle/>
                    <a:p>
                      <a:r>
                        <a:rPr lang="en-US" sz="1600" b="1" kern="1200" baseline="0" dirty="0" smtClean="0">
                          <a:solidFill>
                            <a:schemeClr val="dk1"/>
                          </a:solidFill>
                          <a:latin typeface="+mn-lt"/>
                          <a:ea typeface="+mn-ea"/>
                          <a:cs typeface="+mn-cs"/>
                        </a:rPr>
                        <a:t>Group 2 </a:t>
                      </a:r>
                      <a:r>
                        <a:rPr lang="en-US" sz="1600" kern="1200" baseline="0" dirty="0" smtClean="0">
                          <a:solidFill>
                            <a:schemeClr val="dk1"/>
                          </a:solidFill>
                          <a:latin typeface="+mn-lt"/>
                          <a:ea typeface="+mn-ea"/>
                          <a:cs typeface="+mn-cs"/>
                        </a:rPr>
                        <a:t>neurons show changes in the cellular processes. The terminal tuft of the apical dendrite is replaced by tortuous varicose </a:t>
                      </a:r>
                      <a:r>
                        <a:rPr lang="en-US" sz="1600" kern="1200" baseline="0" dirty="0" err="1" smtClean="0">
                          <a:solidFill>
                            <a:schemeClr val="dk1"/>
                          </a:solidFill>
                          <a:latin typeface="+mn-lt"/>
                          <a:ea typeface="+mn-ea"/>
                          <a:cs typeface="+mn-cs"/>
                        </a:rPr>
                        <a:t>fibres</a:t>
                      </a:r>
                      <a:r>
                        <a:rPr lang="en-US" sz="1600" kern="1200" baseline="0" dirty="0" smtClean="0">
                          <a:solidFill>
                            <a:schemeClr val="dk1"/>
                          </a:solidFill>
                          <a:latin typeface="+mn-lt"/>
                          <a:ea typeface="+mn-ea"/>
                          <a:cs typeface="+mn-cs"/>
                        </a:rPr>
                        <a:t> and coarse granules. The distal </a:t>
                      </a:r>
                      <a:r>
                        <a:rPr lang="en-US" sz="1600" kern="1200" baseline="0" dirty="0" err="1" smtClean="0">
                          <a:solidFill>
                            <a:schemeClr val="dk1"/>
                          </a:solidFill>
                          <a:latin typeface="+mn-lt"/>
                          <a:ea typeface="+mn-ea"/>
                          <a:cs typeface="+mn-cs"/>
                        </a:rPr>
                        <a:t>protions</a:t>
                      </a:r>
                      <a:r>
                        <a:rPr lang="en-US" sz="1600" kern="1200" baseline="0" dirty="0" smtClean="0">
                          <a:solidFill>
                            <a:schemeClr val="dk1"/>
                          </a:solidFill>
                          <a:latin typeface="+mn-lt"/>
                          <a:ea typeface="+mn-ea"/>
                          <a:cs typeface="+mn-cs"/>
                        </a:rPr>
                        <a:t> of the dendrites are curved and show appendages and thickened portions. Intensely homogeneously </a:t>
                      </a:r>
                      <a:r>
                        <a:rPr lang="en-US" sz="1600" kern="1200" baseline="0" dirty="0" err="1" smtClean="0">
                          <a:solidFill>
                            <a:schemeClr val="dk1"/>
                          </a:solidFill>
                          <a:latin typeface="+mn-lt"/>
                          <a:ea typeface="+mn-ea"/>
                          <a:cs typeface="+mn-cs"/>
                        </a:rPr>
                        <a:t>immunostained</a:t>
                      </a:r>
                      <a:r>
                        <a:rPr lang="en-US" sz="1600" kern="1200" baseline="0" dirty="0" smtClean="0">
                          <a:solidFill>
                            <a:schemeClr val="dk1"/>
                          </a:solidFill>
                          <a:latin typeface="+mn-lt"/>
                          <a:ea typeface="+mn-ea"/>
                          <a:cs typeface="+mn-cs"/>
                        </a:rPr>
                        <a:t> rod-like inclusions are encountered in these thickened portions and in the soma. A number of these rod-like inclusions are visible after silver staining, as well. </a:t>
                      </a:r>
                    </a:p>
                    <a:p>
                      <a:r>
                        <a:rPr lang="en-US" sz="1600" b="1" kern="1200" baseline="0" dirty="0" smtClean="0">
                          <a:solidFill>
                            <a:schemeClr val="dk1"/>
                          </a:solidFill>
                          <a:latin typeface="+mn-lt"/>
                          <a:ea typeface="+mn-ea"/>
                          <a:cs typeface="+mn-cs"/>
                        </a:rPr>
                        <a:t>Group 3 </a:t>
                      </a:r>
                      <a:r>
                        <a:rPr lang="en-US" sz="1600" kern="1200" baseline="0" dirty="0" smtClean="0">
                          <a:solidFill>
                            <a:schemeClr val="dk1"/>
                          </a:solidFill>
                          <a:latin typeface="+mn-lt"/>
                          <a:ea typeface="+mn-ea"/>
                          <a:cs typeface="+mn-cs"/>
                        </a:rPr>
                        <a:t>neurons display even more pronounced alterations of their distal-most </a:t>
                      </a:r>
                      <a:r>
                        <a:rPr lang="en-US" sz="1600" kern="1200" baseline="0" dirty="0" err="1" smtClean="0">
                          <a:solidFill>
                            <a:schemeClr val="dk1"/>
                          </a:solidFill>
                          <a:latin typeface="+mn-lt"/>
                          <a:ea typeface="+mn-ea"/>
                          <a:cs typeface="+mn-cs"/>
                        </a:rPr>
                        <a:t>dendritic</a:t>
                      </a:r>
                      <a:r>
                        <a:rPr lang="en-US" sz="1600" kern="1200" baseline="0" dirty="0" smtClean="0">
                          <a:solidFill>
                            <a:schemeClr val="dk1"/>
                          </a:solidFill>
                          <a:latin typeface="+mn-lt"/>
                          <a:ea typeface="+mn-ea"/>
                          <a:cs typeface="+mn-cs"/>
                        </a:rPr>
                        <a:t> portions. The intermediate </a:t>
                      </a:r>
                      <a:r>
                        <a:rPr lang="en-US" sz="1600" kern="1200" baseline="0" dirty="0" err="1" smtClean="0">
                          <a:solidFill>
                            <a:schemeClr val="dk1"/>
                          </a:solidFill>
                          <a:latin typeface="+mn-lt"/>
                          <a:ea typeface="+mn-ea"/>
                          <a:cs typeface="+mn-cs"/>
                        </a:rPr>
                        <a:t>dendritic</a:t>
                      </a:r>
                      <a:r>
                        <a:rPr lang="en-US" sz="1600" kern="1200" baseline="0" dirty="0" smtClean="0">
                          <a:solidFill>
                            <a:schemeClr val="dk1"/>
                          </a:solidFill>
                          <a:latin typeface="+mn-lt"/>
                          <a:ea typeface="+mn-ea"/>
                          <a:cs typeface="+mn-cs"/>
                        </a:rPr>
                        <a:t> parts lose </a:t>
                      </a:r>
                      <a:r>
                        <a:rPr lang="en-US" sz="1600" kern="1200" baseline="0" dirty="0" err="1" smtClean="0">
                          <a:solidFill>
                            <a:schemeClr val="dk1"/>
                          </a:solidFill>
                          <a:latin typeface="+mn-lt"/>
                          <a:ea typeface="+mn-ea"/>
                          <a:cs typeface="+mn-cs"/>
                        </a:rPr>
                        <a:t>Immunoreactivity</a:t>
                      </a:r>
                      <a:r>
                        <a:rPr lang="en-US" sz="1600" kern="1200" baseline="0" dirty="0" smtClean="0">
                          <a:solidFill>
                            <a:schemeClr val="dk1"/>
                          </a:solidFill>
                          <a:latin typeface="+mn-lt"/>
                          <a:ea typeface="+mn-ea"/>
                          <a:cs typeface="+mn-cs"/>
                        </a:rPr>
                        <a:t>, but the soma is  homogeneously </a:t>
                      </a:r>
                      <a:r>
                        <a:rPr lang="en-US" sz="1600" kern="1200" baseline="0" dirty="0" err="1" smtClean="0">
                          <a:solidFill>
                            <a:schemeClr val="dk1"/>
                          </a:solidFill>
                          <a:latin typeface="+mn-lt"/>
                          <a:ea typeface="+mn-ea"/>
                          <a:cs typeface="+mn-cs"/>
                        </a:rPr>
                        <a:t>immunostained</a:t>
                      </a:r>
                      <a:r>
                        <a:rPr lang="en-US" sz="1600" kern="1200" baseline="0" dirty="0" smtClean="0">
                          <a:solidFill>
                            <a:schemeClr val="dk1"/>
                          </a:solidFill>
                          <a:latin typeface="+mn-lt"/>
                          <a:ea typeface="+mn-ea"/>
                          <a:cs typeface="+mn-cs"/>
                        </a:rPr>
                        <a:t>. Silver staining reveals in most of the distal </a:t>
                      </a:r>
                      <a:r>
                        <a:rPr lang="en-US" sz="1600" kern="1200" baseline="0" dirty="0" err="1" smtClean="0">
                          <a:solidFill>
                            <a:schemeClr val="dk1"/>
                          </a:solidFill>
                          <a:latin typeface="+mn-lt"/>
                          <a:ea typeface="+mn-ea"/>
                          <a:cs typeface="+mn-cs"/>
                        </a:rPr>
                        <a:t>dendritic</a:t>
                      </a:r>
                      <a:r>
                        <a:rPr lang="en-US" sz="1600" kern="1200" baseline="0" dirty="0" smtClean="0">
                          <a:solidFill>
                            <a:schemeClr val="dk1"/>
                          </a:solidFill>
                          <a:latin typeface="+mn-lt"/>
                          <a:ea typeface="+mn-ea"/>
                          <a:cs typeface="+mn-cs"/>
                        </a:rPr>
                        <a:t> parts </a:t>
                      </a:r>
                      <a:r>
                        <a:rPr lang="en-US" sz="1600" kern="1200" baseline="0" dirty="0" err="1" smtClean="0">
                          <a:solidFill>
                            <a:schemeClr val="dk1"/>
                          </a:solidFill>
                          <a:latin typeface="+mn-lt"/>
                          <a:ea typeface="+mn-ea"/>
                          <a:cs typeface="+mn-cs"/>
                        </a:rPr>
                        <a:t>neuropil</a:t>
                      </a:r>
                      <a:r>
                        <a:rPr lang="en-US" sz="1600" kern="1200" baseline="0" dirty="0" smtClean="0">
                          <a:solidFill>
                            <a:schemeClr val="dk1"/>
                          </a:solidFill>
                          <a:latin typeface="+mn-lt"/>
                          <a:ea typeface="+mn-ea"/>
                          <a:cs typeface="+mn-cs"/>
                        </a:rPr>
                        <a:t> threads, and in the soma a classic </a:t>
                      </a:r>
                      <a:r>
                        <a:rPr lang="en-US" sz="1600" kern="1200" baseline="0" dirty="0" err="1" smtClean="0">
                          <a:solidFill>
                            <a:schemeClr val="dk1"/>
                          </a:solidFill>
                          <a:latin typeface="+mn-lt"/>
                          <a:ea typeface="+mn-ea"/>
                          <a:cs typeface="+mn-cs"/>
                        </a:rPr>
                        <a:t>neurofibrillary</a:t>
                      </a:r>
                      <a:r>
                        <a:rPr lang="en-US" sz="1600" kern="1200" baseline="0" dirty="0" smtClean="0">
                          <a:solidFill>
                            <a:schemeClr val="dk1"/>
                          </a:solidFill>
                          <a:latin typeface="+mn-lt"/>
                          <a:ea typeface="+mn-ea"/>
                          <a:cs typeface="+mn-cs"/>
                        </a:rPr>
                        <a:t> tangle. </a:t>
                      </a:r>
                    </a:p>
                    <a:p>
                      <a:r>
                        <a:rPr lang="en-US" sz="1600" b="1" kern="1200" baseline="0" dirty="0" smtClean="0">
                          <a:solidFill>
                            <a:schemeClr val="dk1"/>
                          </a:solidFill>
                          <a:latin typeface="+mn-lt"/>
                          <a:ea typeface="+mn-ea"/>
                          <a:cs typeface="+mn-cs"/>
                        </a:rPr>
                        <a:t>Group 4 </a:t>
                      </a:r>
                      <a:r>
                        <a:rPr lang="en-US" sz="1600" kern="1200" baseline="0" dirty="0" smtClean="0">
                          <a:solidFill>
                            <a:schemeClr val="dk1"/>
                          </a:solidFill>
                          <a:latin typeface="+mn-lt"/>
                          <a:ea typeface="+mn-ea"/>
                          <a:cs typeface="+mn-cs"/>
                        </a:rPr>
                        <a:t>structures are marked by accumulations of coarse AT8-immunoreactive granules. Silver staining provides evidence that the </a:t>
                      </a:r>
                      <a:r>
                        <a:rPr lang="en-US" sz="1600" kern="1200" baseline="0" dirty="0" err="1" smtClean="0">
                          <a:solidFill>
                            <a:schemeClr val="dk1"/>
                          </a:solidFill>
                          <a:latin typeface="+mn-lt"/>
                          <a:ea typeface="+mn-ea"/>
                          <a:cs typeface="+mn-cs"/>
                        </a:rPr>
                        <a:t>fibrillary</a:t>
                      </a:r>
                      <a:r>
                        <a:rPr lang="en-US" sz="1600" kern="1200" baseline="0" dirty="0" smtClean="0">
                          <a:solidFill>
                            <a:schemeClr val="dk1"/>
                          </a:solidFill>
                          <a:latin typeface="+mn-lt"/>
                          <a:ea typeface="+mn-ea"/>
                          <a:cs typeface="+mn-cs"/>
                        </a:rPr>
                        <a:t> material has become an </a:t>
                      </a:r>
                      <a:r>
                        <a:rPr lang="en-US" sz="1600" kern="1200" baseline="0" dirty="0" err="1" smtClean="0">
                          <a:solidFill>
                            <a:schemeClr val="dk1"/>
                          </a:solidFill>
                          <a:latin typeface="+mn-lt"/>
                          <a:ea typeface="+mn-ea"/>
                          <a:cs typeface="+mn-cs"/>
                        </a:rPr>
                        <a:t>extraneuronal</a:t>
                      </a:r>
                      <a:r>
                        <a:rPr lang="en-US" sz="1600" kern="1200" baseline="0" dirty="0" smtClean="0">
                          <a:solidFill>
                            <a:schemeClr val="dk1"/>
                          </a:solidFill>
                          <a:latin typeface="+mn-lt"/>
                          <a:ea typeface="+mn-ea"/>
                          <a:cs typeface="+mn-cs"/>
                        </a:rPr>
                        <a:t>, “early” ghost tangle. </a:t>
                      </a:r>
                    </a:p>
                    <a:p>
                      <a:r>
                        <a:rPr lang="en-US" sz="1600" kern="1200" baseline="0" dirty="0" smtClean="0">
                          <a:solidFill>
                            <a:schemeClr val="dk1"/>
                          </a:solidFill>
                          <a:latin typeface="+mn-lt"/>
                          <a:ea typeface="+mn-ea"/>
                          <a:cs typeface="+mn-cs"/>
                        </a:rPr>
                        <a:t>Finally, </a:t>
                      </a:r>
                      <a:r>
                        <a:rPr lang="en-US" sz="1600" b="1" kern="1200" baseline="0" dirty="0" smtClean="0">
                          <a:solidFill>
                            <a:schemeClr val="dk1"/>
                          </a:solidFill>
                          <a:latin typeface="+mn-lt"/>
                          <a:ea typeface="+mn-ea"/>
                          <a:cs typeface="+mn-cs"/>
                        </a:rPr>
                        <a:t>group 5 </a:t>
                      </a:r>
                      <a:r>
                        <a:rPr lang="en-US" sz="1600" kern="1200" baseline="0" dirty="0" smtClean="0">
                          <a:solidFill>
                            <a:schemeClr val="dk1"/>
                          </a:solidFill>
                          <a:latin typeface="+mn-lt"/>
                          <a:ea typeface="+mn-ea"/>
                          <a:cs typeface="+mn-cs"/>
                        </a:rPr>
                        <a:t>structures present “late” ghost tangles in silver-stained sections but fail to demonstrate AT8 </a:t>
                      </a:r>
                      <a:r>
                        <a:rPr lang="en-US" sz="1600" kern="1200" baseline="0" dirty="0" err="1" smtClean="0">
                          <a:solidFill>
                            <a:schemeClr val="dk1"/>
                          </a:solidFill>
                          <a:latin typeface="+mn-lt"/>
                          <a:ea typeface="+mn-ea"/>
                          <a:cs typeface="+mn-cs"/>
                        </a:rPr>
                        <a:t>immunoreactivity</a:t>
                      </a:r>
                      <a:r>
                        <a:rPr lang="en-US" sz="1600" kern="1200" baseline="0" dirty="0" smtClean="0">
                          <a:solidFill>
                            <a:schemeClr val="dk1"/>
                          </a:solidFill>
                          <a:latin typeface="+mn-lt"/>
                          <a:ea typeface="+mn-ea"/>
                          <a:cs typeface="+mn-cs"/>
                        </a:rPr>
                        <a:t>.</a:t>
                      </a:r>
                      <a:endParaRPr lang="en-US" sz="1600" dirty="0" smtClean="0"/>
                    </a:p>
                    <a:p>
                      <a:endParaRPr lang="en-US" sz="1600" dirty="0"/>
                    </a:p>
                  </a:txBody>
                  <a:tcPr/>
                </a:tc>
                <a:tc>
                  <a:txBody>
                    <a:bodyPr/>
                    <a:lstStyle/>
                    <a:p>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EBES </a:t>
            </a:r>
            <a:endParaRPr lang="en-US" dirty="0"/>
          </a:p>
        </p:txBody>
      </p:sp>
      <p:sp>
        <p:nvSpPr>
          <p:cNvPr id="5" name="Subtitle 4"/>
          <p:cNvSpPr>
            <a:spLocks noGrp="1"/>
          </p:cNvSpPr>
          <p:nvPr>
            <p:ph type="subTitle" idx="1"/>
          </p:nvPr>
        </p:nvSpPr>
        <p:spPr/>
        <p:txBody>
          <a:bodyPr/>
          <a:lstStyle/>
          <a:p>
            <a:r>
              <a:rPr lang="en-US" dirty="0" smtClean="0"/>
              <a:t>EVIDENCE 1</a:t>
            </a:r>
            <a:endParaRPr lang="en-US" dirty="0"/>
          </a:p>
        </p:txBody>
      </p:sp>
      <p:sp>
        <p:nvSpPr>
          <p:cNvPr id="8" name="Title 3"/>
          <p:cNvSpPr txBox="1">
            <a:spLocks/>
          </p:cNvSpPr>
          <p:nvPr/>
        </p:nvSpPr>
        <p:spPr bwMode="auto">
          <a:xfrm>
            <a:off x="457200" y="4800600"/>
            <a:ext cx="8458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chemeClr val="tx2"/>
                </a:solidFill>
                <a:effectLst/>
                <a:uLnTx/>
                <a:uFillTx/>
                <a:latin typeface="+mj-lt"/>
                <a:ea typeface="+mj-ea"/>
                <a:cs typeface="+mj-cs"/>
              </a:rPr>
              <a:t>Characterization of Ameboid Microglia Isolated from Developing Mammalian Brain</a:t>
            </a:r>
            <a:br>
              <a:rPr kumimoji="0" lang="en-US" sz="2400" b="1" i="0" u="none" strike="noStrike" kern="0" cap="none" spc="0" normalizeH="0" baseline="0" noProof="0" smtClean="0">
                <a:ln>
                  <a:noFill/>
                </a:ln>
                <a:solidFill>
                  <a:schemeClr val="tx2"/>
                </a:solidFill>
                <a:effectLst/>
                <a:uLnTx/>
                <a:uFillTx/>
                <a:latin typeface="+mj-lt"/>
                <a:ea typeface="+mj-ea"/>
                <a:cs typeface="+mj-cs"/>
              </a:rPr>
            </a:br>
            <a:endParaRPr kumimoji="0" lang="en-US" sz="2400" b="1" i="0" u="none" strike="noStrike" kern="0" cap="none" spc="0" normalizeH="0" baseline="0" noProof="0" dirty="0">
              <a:ln>
                <a:noFill/>
              </a:ln>
              <a:solidFill>
                <a:schemeClr val="tx2"/>
              </a:solidFill>
              <a:effectLst/>
              <a:uLnTx/>
              <a:uFillTx/>
              <a:latin typeface="+mj-lt"/>
              <a:ea typeface="+mj-ea"/>
              <a:cs typeface="+mj-cs"/>
            </a:endParaRPr>
          </a:p>
        </p:txBody>
      </p:sp>
      <p:sp>
        <p:nvSpPr>
          <p:cNvPr id="9" name="Rectangle 8"/>
          <p:cNvSpPr/>
          <p:nvPr/>
        </p:nvSpPr>
        <p:spPr>
          <a:xfrm>
            <a:off x="2286000" y="5750004"/>
            <a:ext cx="4572000" cy="1107996"/>
          </a:xfrm>
          <a:prstGeom prst="rect">
            <a:avLst/>
          </a:prstGeom>
        </p:spPr>
        <p:txBody>
          <a:bodyPr>
            <a:spAutoFit/>
          </a:bodyPr>
          <a:lstStyle/>
          <a:p>
            <a:r>
              <a:rPr lang="en-US" sz="2400" b="1" dirty="0" smtClean="0"/>
              <a:t>Dana </a:t>
            </a:r>
            <a:r>
              <a:rPr lang="en-US" sz="2400" b="1" dirty="0" err="1" smtClean="0"/>
              <a:t>Giulian</a:t>
            </a:r>
            <a:r>
              <a:rPr lang="en-US" sz="2400" b="1" dirty="0" smtClean="0"/>
              <a:t> and Timothy J. Baker  </a:t>
            </a:r>
            <a:r>
              <a:rPr lang="en-US" b="1" dirty="0" smtClean="0"/>
              <a:t>The Journal of Neuroscience August 1986, 6(E): 2163-2178</a:t>
            </a:r>
            <a:endParaRPr lang="en-US" sz="1400" b="1" dirty="0"/>
          </a:p>
        </p:txBody>
      </p:sp>
    </p:spTree>
    <p:extLst>
      <p:ext uri="{BB962C8B-B14F-4D97-AF65-F5344CB8AC3E}">
        <p14:creationId xmlns:p14="http://schemas.microsoft.com/office/powerpoint/2010/main" val="420888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458200" cy="1143000"/>
          </a:xfrm>
        </p:spPr>
        <p:txBody>
          <a:bodyPr>
            <a:noAutofit/>
          </a:bodyPr>
          <a:lstStyle/>
          <a:p>
            <a:pPr algn="l"/>
            <a:r>
              <a:rPr lang="en-US" sz="2400" b="1" dirty="0"/>
              <a:t>Characterization of </a:t>
            </a:r>
            <a:r>
              <a:rPr lang="en-US" sz="2400" b="1" dirty="0" err="1"/>
              <a:t>Ameboid</a:t>
            </a:r>
            <a:r>
              <a:rPr lang="en-US" sz="2400" b="1" dirty="0"/>
              <a:t> Microglia Isolated </a:t>
            </a:r>
            <a:r>
              <a:rPr lang="en-US" sz="2400" b="1" dirty="0" smtClean="0"/>
              <a:t>from Developing Mammalian Brain</a:t>
            </a:r>
            <a:br>
              <a:rPr lang="en-US" sz="2400" b="1" dirty="0" smtClean="0"/>
            </a:br>
            <a:endParaRPr lang="en-US" sz="2400" b="1" dirty="0"/>
          </a:p>
        </p:txBody>
      </p:sp>
      <p:graphicFrame>
        <p:nvGraphicFramePr>
          <p:cNvPr id="6" name="Content Placeholder 5"/>
          <p:cNvGraphicFramePr>
            <a:graphicFrameLocks noGrp="1"/>
          </p:cNvGraphicFramePr>
          <p:nvPr>
            <p:ph idx="1"/>
          </p:nvPr>
        </p:nvGraphicFramePr>
        <p:xfrm>
          <a:off x="0" y="990600"/>
          <a:ext cx="9144000" cy="6248400"/>
        </p:xfrm>
        <a:graphic>
          <a:graphicData uri="http://schemas.openxmlformats.org/drawingml/2006/table">
            <a:tbl>
              <a:tblPr firstRow="1" bandRow="1">
                <a:tableStyleId>{5C22544A-7EE6-4342-B048-85BDC9FD1C3A}</a:tableStyleId>
              </a:tblPr>
              <a:tblGrid>
                <a:gridCol w="1185334"/>
                <a:gridCol w="1176866"/>
                <a:gridCol w="914400"/>
                <a:gridCol w="4876800"/>
                <a:gridCol w="990600"/>
              </a:tblGrid>
              <a:tr h="533400">
                <a:tc>
                  <a:txBody>
                    <a:bodyPr/>
                    <a:lstStyle/>
                    <a:p>
                      <a:r>
                        <a:rPr lang="en-US" dirty="0" smtClean="0"/>
                        <a:t>REFERENCE</a:t>
                      </a:r>
                      <a:endParaRPr lang="en-US" dirty="0"/>
                    </a:p>
                  </a:txBody>
                  <a:tcPr/>
                </a:tc>
                <a:tc>
                  <a:txBody>
                    <a:bodyPr/>
                    <a:lstStyle/>
                    <a:p>
                      <a:r>
                        <a:rPr lang="en-US" dirty="0" smtClean="0"/>
                        <a:t>INTERVENTION</a:t>
                      </a:r>
                      <a:endParaRPr lang="en-US" dirty="0"/>
                    </a:p>
                  </a:txBody>
                  <a:tcPr/>
                </a:tc>
                <a:tc>
                  <a:txBody>
                    <a:bodyPr/>
                    <a:lstStyle/>
                    <a:p>
                      <a:r>
                        <a:rPr lang="en-US" dirty="0" smtClean="0"/>
                        <a:t>SUBJECT</a:t>
                      </a:r>
                      <a:endParaRPr lang="en-US" dirty="0"/>
                    </a:p>
                  </a:txBody>
                  <a:tcPr/>
                </a:tc>
                <a:tc>
                  <a:txBody>
                    <a:bodyPr/>
                    <a:lstStyle/>
                    <a:p>
                      <a:r>
                        <a:rPr lang="en-US" dirty="0" smtClean="0"/>
                        <a:t>RESULT</a:t>
                      </a:r>
                      <a:endParaRPr lang="en-US" dirty="0"/>
                    </a:p>
                  </a:txBody>
                  <a:tcPr/>
                </a:tc>
                <a:tc>
                  <a:txBody>
                    <a:bodyPr/>
                    <a:lstStyle/>
                    <a:p>
                      <a:r>
                        <a:rPr lang="en-US" dirty="0" smtClean="0"/>
                        <a:t>CONCLUSION</a:t>
                      </a:r>
                      <a:endParaRPr lang="en-US" dirty="0"/>
                    </a:p>
                  </a:txBody>
                  <a:tcPr/>
                </a:tc>
              </a:tr>
              <a:tr h="5334000">
                <a:tc>
                  <a:txBody>
                    <a:bodyPr/>
                    <a:lstStyle/>
                    <a:p>
                      <a:r>
                        <a:rPr lang="en-US" sz="2000" b="1" baseline="0" dirty="0" smtClean="0">
                          <a:latin typeface="Arial"/>
                        </a:rPr>
                        <a:t>Dana </a:t>
                      </a:r>
                      <a:r>
                        <a:rPr lang="en-US" sz="2000" b="1" baseline="0" dirty="0" err="1" smtClean="0">
                          <a:latin typeface="Arial"/>
                        </a:rPr>
                        <a:t>Giulian</a:t>
                      </a:r>
                      <a:r>
                        <a:rPr lang="en-US" sz="2000" b="1" baseline="0" dirty="0" smtClean="0">
                          <a:latin typeface="Arial"/>
                        </a:rPr>
                        <a:t> and Timothy J. Baker</a:t>
                      </a:r>
                      <a:r>
                        <a:rPr lang="en-US" sz="2000" b="1" dirty="0" smtClean="0">
                          <a:latin typeface="Arial"/>
                        </a:rPr>
                        <a:t> </a:t>
                      </a:r>
                      <a:br>
                        <a:rPr lang="en-US" sz="2000" b="1" dirty="0" smtClean="0">
                          <a:latin typeface="Arial"/>
                        </a:rPr>
                      </a:br>
                      <a:r>
                        <a:rPr lang="en-US" sz="1600" b="1" baseline="0" dirty="0" smtClean="0">
                          <a:latin typeface="Arial"/>
                        </a:rPr>
                        <a:t>The Journal of Neuroscience August 1986, 6(E): 2163-2178</a:t>
                      </a:r>
                      <a:endParaRPr lang="en-US" sz="1200" b="1" dirty="0"/>
                    </a:p>
                  </a:txBody>
                  <a:tcPr/>
                </a:tc>
                <a:tc>
                  <a:txBody>
                    <a:bodyPr/>
                    <a:lstStyle/>
                    <a:p>
                      <a:r>
                        <a:rPr lang="en-US" sz="1800" kern="1200" baseline="0" dirty="0" err="1" smtClean="0">
                          <a:solidFill>
                            <a:schemeClr val="dk1"/>
                          </a:solidFill>
                          <a:latin typeface="+mn-lt"/>
                          <a:ea typeface="+mn-ea"/>
                          <a:cs typeface="+mn-cs"/>
                        </a:rPr>
                        <a:t>Histochemical</a:t>
                      </a:r>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markers show that the </a:t>
                      </a:r>
                      <a:r>
                        <a:rPr lang="en-US" sz="1800" kern="1200" baseline="0" dirty="0" err="1" smtClean="0">
                          <a:solidFill>
                            <a:schemeClr val="dk1"/>
                          </a:solidFill>
                          <a:latin typeface="+mn-lt"/>
                          <a:ea typeface="+mn-ea"/>
                          <a:cs typeface="+mn-cs"/>
                        </a:rPr>
                        <a:t>microglial</a:t>
                      </a:r>
                      <a:r>
                        <a:rPr lang="en-US" sz="1800" kern="1200" baseline="0" dirty="0" smtClean="0">
                          <a:solidFill>
                            <a:schemeClr val="dk1"/>
                          </a:solidFill>
                          <a:latin typeface="+mn-lt"/>
                          <a:ea typeface="+mn-ea"/>
                          <a:cs typeface="+mn-cs"/>
                        </a:rPr>
                        <a:t> preparations are homogeneous</a:t>
                      </a:r>
                    </a:p>
                    <a:p>
                      <a:r>
                        <a:rPr lang="en-US" sz="1800" kern="1200" baseline="0" dirty="0" smtClean="0">
                          <a:solidFill>
                            <a:schemeClr val="dk1"/>
                          </a:solidFill>
                          <a:latin typeface="+mn-lt"/>
                          <a:ea typeface="+mn-ea"/>
                          <a:cs typeface="+mn-cs"/>
                        </a:rPr>
                        <a:t>(95 f 3%) and represent a 10% yield from starting cultures.</a:t>
                      </a:r>
                      <a:endParaRPr lang="en-US" dirty="0"/>
                    </a:p>
                  </a:txBody>
                  <a:tcPr/>
                </a:tc>
                <a:tc>
                  <a:txBody>
                    <a:bodyPr/>
                    <a:lstStyle/>
                    <a:p>
                      <a:r>
                        <a:rPr lang="en-US" sz="1800" kern="1200" baseline="0" dirty="0" err="1" smtClean="0">
                          <a:solidFill>
                            <a:schemeClr val="dk1"/>
                          </a:solidFill>
                          <a:latin typeface="+mn-lt"/>
                          <a:ea typeface="+mn-ea"/>
                          <a:cs typeface="+mn-cs"/>
                        </a:rPr>
                        <a:t>Ameboid</a:t>
                      </a:r>
                      <a:r>
                        <a:rPr lang="en-US" sz="1800" kern="1200" baseline="0" dirty="0" smtClean="0">
                          <a:solidFill>
                            <a:schemeClr val="dk1"/>
                          </a:solidFill>
                          <a:latin typeface="+mn-lt"/>
                          <a:ea typeface="+mn-ea"/>
                          <a:cs typeface="+mn-cs"/>
                        </a:rPr>
                        <a:t>  microglia are isolated from the cerebral tissue of neonatal</a:t>
                      </a:r>
                    </a:p>
                    <a:p>
                      <a:r>
                        <a:rPr lang="en-US" sz="1800" kern="1200" baseline="0" dirty="0" smtClean="0">
                          <a:solidFill>
                            <a:schemeClr val="dk1"/>
                          </a:solidFill>
                          <a:latin typeface="+mn-lt"/>
                          <a:ea typeface="+mn-ea"/>
                          <a:cs typeface="+mn-cs"/>
                        </a:rPr>
                        <a:t>rat by selective cell adhesion to plastic. </a:t>
                      </a:r>
                      <a:endParaRPr lang="en-US" dirty="0"/>
                    </a:p>
                  </a:txBody>
                  <a:tcPr/>
                </a:tc>
                <a:tc>
                  <a:txBody>
                    <a:bodyPr/>
                    <a:lstStyle/>
                    <a:p>
                      <a:r>
                        <a:rPr lang="en-US" sz="1800" kern="1200" baseline="0" dirty="0" smtClean="0">
                          <a:solidFill>
                            <a:schemeClr val="dk1"/>
                          </a:solidFill>
                          <a:latin typeface="+mn-lt"/>
                          <a:ea typeface="+mn-ea"/>
                          <a:cs typeface="+mn-cs"/>
                        </a:rPr>
                        <a:t>Isolated </a:t>
                      </a:r>
                      <a:r>
                        <a:rPr lang="en-US" sz="1800" kern="1200" baseline="0" dirty="0" err="1" smtClean="0">
                          <a:solidFill>
                            <a:schemeClr val="dk1"/>
                          </a:solidFill>
                          <a:latin typeface="+mn-lt"/>
                          <a:ea typeface="+mn-ea"/>
                          <a:cs typeface="+mn-cs"/>
                        </a:rPr>
                        <a:t>ameboid</a:t>
                      </a:r>
                      <a:r>
                        <a:rPr lang="en-US" sz="1800" kern="1200" baseline="0" dirty="0" smtClean="0">
                          <a:solidFill>
                            <a:schemeClr val="dk1"/>
                          </a:solidFill>
                          <a:latin typeface="+mn-lt"/>
                          <a:ea typeface="+mn-ea"/>
                          <a:cs typeface="+mn-cs"/>
                        </a:rPr>
                        <a:t> microglia contain nonspecific esterase activity, the macrophage surface antigens MAC-l and MAC-3, and acetylated low-density lipoprotein receptors. </a:t>
                      </a:r>
                      <a:r>
                        <a:rPr lang="en-US" sz="1800" kern="1200" baseline="0" dirty="0" err="1" smtClean="0">
                          <a:solidFill>
                            <a:schemeClr val="dk1"/>
                          </a:solidFill>
                          <a:latin typeface="+mn-lt"/>
                          <a:ea typeface="+mn-ea"/>
                          <a:cs typeface="+mn-cs"/>
                        </a:rPr>
                        <a:t>Ameboid</a:t>
                      </a:r>
                      <a:r>
                        <a:rPr lang="en-US" sz="1800" kern="1200" baseline="0" dirty="0" smtClean="0">
                          <a:solidFill>
                            <a:schemeClr val="dk1"/>
                          </a:solidFill>
                          <a:latin typeface="+mn-lt"/>
                          <a:ea typeface="+mn-ea"/>
                          <a:cs typeface="+mn-cs"/>
                        </a:rPr>
                        <a:t> cells have functional properties similar to those of macrophages, including the ability to engulf 5 pm latex beads, to secrete Interleukin-1 (</a:t>
                      </a:r>
                      <a:r>
                        <a:rPr lang="en-US" sz="1800" kern="1200" baseline="0" dirty="0" err="1" smtClean="0">
                          <a:solidFill>
                            <a:schemeClr val="dk1"/>
                          </a:solidFill>
                          <a:latin typeface="+mn-lt"/>
                          <a:ea typeface="+mn-ea"/>
                          <a:cs typeface="+mn-cs"/>
                        </a:rPr>
                        <a:t>IGl</a:t>
                      </a:r>
                      <a:r>
                        <a:rPr lang="en-US" sz="1800" kern="1200" baseline="0" dirty="0" smtClean="0">
                          <a:solidFill>
                            <a:schemeClr val="dk1"/>
                          </a:solidFill>
                          <a:latin typeface="+mn-lt"/>
                          <a:ea typeface="+mn-ea"/>
                          <a:cs typeface="+mn-cs"/>
                        </a:rPr>
                        <a:t>) and to release superoxide anion.</a:t>
                      </a:r>
                    </a:p>
                    <a:p>
                      <a:r>
                        <a:rPr lang="en-US" sz="1800" kern="1200" baseline="0" dirty="0" smtClean="0">
                          <a:solidFill>
                            <a:schemeClr val="dk1"/>
                          </a:solidFill>
                          <a:latin typeface="+mn-lt"/>
                          <a:ea typeface="+mn-ea"/>
                          <a:cs typeface="+mn-cs"/>
                        </a:rPr>
                        <a:t>Unlike </a:t>
                      </a:r>
                      <a:r>
                        <a:rPr lang="en-US" sz="1800" kern="1200" baseline="0" dirty="0" err="1" smtClean="0">
                          <a:solidFill>
                            <a:schemeClr val="dk1"/>
                          </a:solidFill>
                          <a:latin typeface="+mn-lt"/>
                          <a:ea typeface="+mn-ea"/>
                          <a:cs typeface="+mn-cs"/>
                        </a:rPr>
                        <a:t>monocytes</a:t>
                      </a:r>
                      <a:r>
                        <a:rPr lang="en-US" sz="1800" kern="1200" baseline="0" dirty="0" smtClean="0">
                          <a:solidFill>
                            <a:schemeClr val="dk1"/>
                          </a:solidFill>
                          <a:latin typeface="+mn-lt"/>
                          <a:ea typeface="+mn-ea"/>
                          <a:cs typeface="+mn-cs"/>
                        </a:rPr>
                        <a:t> and adherent spleen cells, </a:t>
                      </a:r>
                      <a:r>
                        <a:rPr lang="en-US" sz="1800" kern="1200" baseline="0" dirty="0" err="1" smtClean="0">
                          <a:solidFill>
                            <a:schemeClr val="dk1"/>
                          </a:solidFill>
                          <a:latin typeface="+mn-lt"/>
                          <a:ea typeface="+mn-ea"/>
                          <a:cs typeface="+mn-cs"/>
                        </a:rPr>
                        <a:t>ameboid</a:t>
                      </a:r>
                      <a:r>
                        <a:rPr lang="en-US" sz="1800" kern="1200" baseline="0" dirty="0" smtClean="0">
                          <a:solidFill>
                            <a:schemeClr val="dk1"/>
                          </a:solidFill>
                          <a:latin typeface="+mn-lt"/>
                          <a:ea typeface="+mn-ea"/>
                          <a:cs typeface="+mn-cs"/>
                        </a:rPr>
                        <a:t> microglia do not show </a:t>
                      </a:r>
                      <a:r>
                        <a:rPr lang="en-US" sz="1800" kern="1200" baseline="0" dirty="0" err="1" smtClean="0">
                          <a:solidFill>
                            <a:schemeClr val="dk1"/>
                          </a:solidFill>
                          <a:latin typeface="+mn-lt"/>
                          <a:ea typeface="+mn-ea"/>
                          <a:cs typeface="+mn-cs"/>
                        </a:rPr>
                        <a:t>peroxidase</a:t>
                      </a:r>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activity by </a:t>
                      </a:r>
                      <a:r>
                        <a:rPr lang="en-US" sz="1800" kern="1200" baseline="0" dirty="0" err="1" smtClean="0">
                          <a:solidFill>
                            <a:schemeClr val="dk1"/>
                          </a:solidFill>
                          <a:latin typeface="+mn-lt"/>
                          <a:ea typeface="+mn-ea"/>
                          <a:cs typeface="+mn-cs"/>
                        </a:rPr>
                        <a:t>histochemical</a:t>
                      </a:r>
                      <a:r>
                        <a:rPr lang="en-US" sz="1800" kern="1200" baseline="0" dirty="0" smtClean="0">
                          <a:solidFill>
                            <a:schemeClr val="dk1"/>
                          </a:solidFill>
                          <a:latin typeface="+mn-lt"/>
                          <a:ea typeface="+mn-ea"/>
                          <a:cs typeface="+mn-cs"/>
                        </a:rPr>
                        <a:t> stain. Unlike resident peritoneal </a:t>
                      </a:r>
                      <a:r>
                        <a:rPr lang="it-IT" sz="1800" kern="1200" baseline="0" dirty="0" smtClean="0">
                          <a:solidFill>
                            <a:schemeClr val="dk1"/>
                          </a:solidFill>
                          <a:latin typeface="+mn-lt"/>
                          <a:ea typeface="+mn-ea"/>
                          <a:cs typeface="+mn-cs"/>
                        </a:rPr>
                        <a:t>macrophages, ameboid microglia proliferate in vitro. Scanning </a:t>
                      </a:r>
                      <a:r>
                        <a:rPr lang="en-US" sz="1800" kern="1200" baseline="0" dirty="0" smtClean="0">
                          <a:solidFill>
                            <a:schemeClr val="dk1"/>
                          </a:solidFill>
                          <a:latin typeface="+mn-lt"/>
                          <a:ea typeface="+mn-ea"/>
                          <a:cs typeface="+mn-cs"/>
                        </a:rPr>
                        <a:t>electron microscopy shows that </a:t>
                      </a:r>
                      <a:r>
                        <a:rPr lang="en-US" sz="1800" kern="1200" baseline="0" dirty="0" err="1" smtClean="0">
                          <a:solidFill>
                            <a:schemeClr val="dk1"/>
                          </a:solidFill>
                          <a:latin typeface="+mn-lt"/>
                          <a:ea typeface="+mn-ea"/>
                          <a:cs typeface="+mn-cs"/>
                        </a:rPr>
                        <a:t>ameboid</a:t>
                      </a:r>
                      <a:r>
                        <a:rPr lang="en-US" sz="1800" kern="1200" baseline="0" dirty="0" smtClean="0">
                          <a:solidFill>
                            <a:schemeClr val="dk1"/>
                          </a:solidFill>
                          <a:latin typeface="+mn-lt"/>
                          <a:ea typeface="+mn-ea"/>
                          <a:cs typeface="+mn-cs"/>
                        </a:rPr>
                        <a:t> cells have short, </a:t>
                      </a:r>
                      <a:r>
                        <a:rPr lang="en-US" sz="1800" kern="1200" baseline="0" dirty="0" err="1" smtClean="0">
                          <a:solidFill>
                            <a:schemeClr val="dk1"/>
                          </a:solidFill>
                          <a:latin typeface="+mn-lt"/>
                          <a:ea typeface="+mn-ea"/>
                          <a:cs typeface="+mn-cs"/>
                        </a:rPr>
                        <a:t>spinous</a:t>
                      </a:r>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processes that can be distinguished from the ruffled surfaces of body macrophages.</a:t>
                      </a:r>
                      <a:endParaRPr lang="en-US" dirty="0"/>
                    </a:p>
                  </a:txBody>
                  <a:tcPr/>
                </a:tc>
                <a:tc>
                  <a:txBody>
                    <a:bodyPr/>
                    <a:lstStyle/>
                    <a:p>
                      <a:r>
                        <a:rPr lang="en-US" sz="1800" kern="1200" baseline="0" dirty="0" smtClean="0">
                          <a:solidFill>
                            <a:schemeClr val="dk1"/>
                          </a:solidFill>
                          <a:latin typeface="+mn-lt"/>
                          <a:ea typeface="+mn-ea"/>
                          <a:cs typeface="+mn-cs"/>
                        </a:rPr>
                        <a:t>suggest that </a:t>
                      </a:r>
                      <a:r>
                        <a:rPr lang="en-US" sz="1800" kern="1200" baseline="0" dirty="0" err="1" smtClean="0">
                          <a:solidFill>
                            <a:schemeClr val="dk1"/>
                          </a:solidFill>
                          <a:latin typeface="+mn-lt"/>
                          <a:ea typeface="+mn-ea"/>
                          <a:cs typeface="+mn-cs"/>
                        </a:rPr>
                        <a:t>ameboid</a:t>
                      </a:r>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microglia are a distinct class of mononuclear </a:t>
                      </a:r>
                      <a:r>
                        <a:rPr lang="en-US" sz="1800" kern="1200" baseline="0" dirty="0" err="1" smtClean="0">
                          <a:solidFill>
                            <a:schemeClr val="dk1"/>
                          </a:solidFill>
                          <a:latin typeface="+mn-lt"/>
                          <a:ea typeface="+mn-ea"/>
                          <a:cs typeface="+mn-cs"/>
                        </a:rPr>
                        <a:t>phagocytic</a:t>
                      </a:r>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cells.</a:t>
                      </a:r>
                      <a:endParaRPr lang="en-US" dirty="0"/>
                    </a:p>
                  </a:txBody>
                  <a:tcPr/>
                </a:tc>
              </a:tr>
            </a:tbl>
          </a:graphicData>
        </a:graphic>
      </p:graphicFrame>
    </p:spTree>
    <p:extLst>
      <p:ext uri="{BB962C8B-B14F-4D97-AF65-F5344CB8AC3E}">
        <p14:creationId xmlns:p14="http://schemas.microsoft.com/office/powerpoint/2010/main" val="308307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EBES </a:t>
            </a:r>
            <a:endParaRPr lang="en-US" dirty="0"/>
          </a:p>
        </p:txBody>
      </p:sp>
      <p:sp>
        <p:nvSpPr>
          <p:cNvPr id="5" name="Subtitle 4"/>
          <p:cNvSpPr>
            <a:spLocks noGrp="1"/>
          </p:cNvSpPr>
          <p:nvPr>
            <p:ph type="subTitle" idx="1"/>
          </p:nvPr>
        </p:nvSpPr>
        <p:spPr/>
        <p:txBody>
          <a:bodyPr/>
          <a:lstStyle/>
          <a:p>
            <a:r>
              <a:rPr lang="en-US" dirty="0" smtClean="0"/>
              <a:t>EVIDENCE 2</a:t>
            </a:r>
          </a:p>
          <a:p>
            <a:endParaRPr lang="en-US" dirty="0"/>
          </a:p>
        </p:txBody>
      </p:sp>
      <p:sp>
        <p:nvSpPr>
          <p:cNvPr id="6" name="Title 3"/>
          <p:cNvSpPr txBox="1">
            <a:spLocks/>
          </p:cNvSpPr>
          <p:nvPr/>
        </p:nvSpPr>
        <p:spPr bwMode="auto">
          <a:xfrm>
            <a:off x="457200" y="5029200"/>
            <a:ext cx="8458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smtClean="0">
                <a:ln>
                  <a:noFill/>
                </a:ln>
                <a:solidFill>
                  <a:schemeClr val="tx2"/>
                </a:solidFill>
                <a:effectLst/>
                <a:uLnTx/>
                <a:uFillTx/>
                <a:latin typeface="+mj-lt"/>
                <a:ea typeface="+mj-ea"/>
                <a:cs typeface="+mj-cs"/>
              </a:rPr>
              <a:t>Morphological consequences of myelination in the human retina</a:t>
            </a:r>
            <a:br>
              <a:rPr kumimoji="0" lang="en-US" sz="2000" b="1" i="0" u="none" strike="noStrike" kern="0" cap="none" spc="0" normalizeH="0" baseline="0" noProof="0" smtClean="0">
                <a:ln>
                  <a:noFill/>
                </a:ln>
                <a:solidFill>
                  <a:schemeClr val="tx2"/>
                </a:solidFill>
                <a:effectLst/>
                <a:uLnTx/>
                <a:uFillTx/>
                <a:latin typeface="+mj-lt"/>
                <a:ea typeface="+mj-ea"/>
                <a:cs typeface="+mj-cs"/>
              </a:rPr>
            </a:br>
            <a:endParaRPr kumimoji="0" lang="en-US" sz="2000" b="1" i="0" u="none" strike="noStrike" kern="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2286000" y="5522893"/>
            <a:ext cx="4572000" cy="954107"/>
          </a:xfrm>
          <a:prstGeom prst="rect">
            <a:avLst/>
          </a:prstGeom>
        </p:spPr>
        <p:txBody>
          <a:bodyPr>
            <a:spAutoFit/>
          </a:bodyPr>
          <a:lstStyle/>
          <a:p>
            <a:pPr>
              <a:defRPr/>
            </a:pPr>
            <a:r>
              <a:rPr lang="en-US" sz="2000" dirty="0" err="1" smtClean="0">
                <a:solidFill>
                  <a:srgbClr val="660066"/>
                </a:solidFill>
                <a:latin typeface="arial"/>
              </a:rPr>
              <a:t>FitzGibbon</a:t>
            </a:r>
            <a:r>
              <a:rPr lang="en-US" sz="2000" dirty="0" smtClean="0">
                <a:solidFill>
                  <a:srgbClr val="660066"/>
                </a:solidFill>
                <a:latin typeface="arial"/>
              </a:rPr>
              <a:t> T</a:t>
            </a:r>
            <a:r>
              <a:rPr lang="en-US" sz="2000" dirty="0" smtClean="0">
                <a:solidFill>
                  <a:srgbClr val="000000"/>
                </a:solidFill>
                <a:latin typeface="arial"/>
              </a:rPr>
              <a:t>, </a:t>
            </a:r>
            <a:r>
              <a:rPr lang="en-US" sz="2000" dirty="0" err="1" smtClean="0">
                <a:solidFill>
                  <a:srgbClr val="660066"/>
                </a:solidFill>
                <a:latin typeface="arial"/>
              </a:rPr>
              <a:t>Nestorovski</a:t>
            </a:r>
            <a:r>
              <a:rPr lang="en-US" sz="2000" dirty="0" smtClean="0">
                <a:solidFill>
                  <a:srgbClr val="660066"/>
                </a:solidFill>
                <a:latin typeface="arial"/>
              </a:rPr>
              <a:t> Z</a:t>
            </a:r>
            <a:r>
              <a:rPr lang="en-US" sz="2000" b="1" dirty="0" smtClean="0"/>
              <a:t/>
            </a:r>
            <a:br>
              <a:rPr lang="en-US" sz="2000" b="1" dirty="0" smtClean="0"/>
            </a:br>
            <a:r>
              <a:rPr lang="en-US" dirty="0" smtClean="0">
                <a:solidFill>
                  <a:schemeClr val="dk1"/>
                </a:solidFill>
              </a:rPr>
              <a:t>Experimental Eye Research. 1997; 65(6): 809-19</a:t>
            </a:r>
            <a:endParaRPr lang="en-US" sz="1200" b="1" dirty="0"/>
          </a:p>
        </p:txBody>
      </p:sp>
    </p:spTree>
    <p:extLst>
      <p:ext uri="{BB962C8B-B14F-4D97-AF65-F5344CB8AC3E}">
        <p14:creationId xmlns:p14="http://schemas.microsoft.com/office/powerpoint/2010/main" val="144605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458200" cy="457200"/>
          </a:xfrm>
        </p:spPr>
        <p:txBody>
          <a:bodyPr>
            <a:noAutofit/>
          </a:bodyPr>
          <a:lstStyle/>
          <a:p>
            <a:pPr algn="l"/>
            <a:r>
              <a:rPr lang="en-US" sz="2000" b="1" dirty="0" smtClean="0"/>
              <a:t>Morphological consequences of myelination in the human retina</a:t>
            </a:r>
            <a:br>
              <a:rPr lang="en-US" sz="2000" b="1" dirty="0" smtClean="0"/>
            </a:br>
            <a:endParaRPr lang="en-US" sz="2000" b="1" dirty="0"/>
          </a:p>
        </p:txBody>
      </p:sp>
      <p:graphicFrame>
        <p:nvGraphicFramePr>
          <p:cNvPr id="6" name="Content Placeholder 5"/>
          <p:cNvGraphicFramePr>
            <a:graphicFrameLocks noGrp="1"/>
          </p:cNvGraphicFramePr>
          <p:nvPr>
            <p:ph idx="1"/>
          </p:nvPr>
        </p:nvGraphicFramePr>
        <p:xfrm>
          <a:off x="0" y="685800"/>
          <a:ext cx="9144000" cy="6492240"/>
        </p:xfrm>
        <a:graphic>
          <a:graphicData uri="http://schemas.openxmlformats.org/drawingml/2006/table">
            <a:tbl>
              <a:tblPr firstRow="1" bandRow="1">
                <a:tableStyleId>{5C22544A-7EE6-4342-B048-85BDC9FD1C3A}</a:tableStyleId>
              </a:tblPr>
              <a:tblGrid>
                <a:gridCol w="914400"/>
                <a:gridCol w="1066800"/>
                <a:gridCol w="1981200"/>
                <a:gridCol w="4038600"/>
                <a:gridCol w="1143000"/>
              </a:tblGrid>
              <a:tr h="533400">
                <a:tc>
                  <a:txBody>
                    <a:bodyPr/>
                    <a:lstStyle/>
                    <a:p>
                      <a:r>
                        <a:rPr lang="en-US" dirty="0" smtClean="0"/>
                        <a:t>REFERENCE</a:t>
                      </a:r>
                      <a:endParaRPr lang="en-US" dirty="0"/>
                    </a:p>
                  </a:txBody>
                  <a:tcPr/>
                </a:tc>
                <a:tc>
                  <a:txBody>
                    <a:bodyPr/>
                    <a:lstStyle/>
                    <a:p>
                      <a:r>
                        <a:rPr lang="en-US" dirty="0" smtClean="0"/>
                        <a:t>INTERVENTION</a:t>
                      </a:r>
                      <a:endParaRPr lang="en-US" dirty="0"/>
                    </a:p>
                  </a:txBody>
                  <a:tcPr/>
                </a:tc>
                <a:tc>
                  <a:txBody>
                    <a:bodyPr/>
                    <a:lstStyle/>
                    <a:p>
                      <a:r>
                        <a:rPr lang="en-US" dirty="0" smtClean="0"/>
                        <a:t>SUBJECT</a:t>
                      </a:r>
                      <a:endParaRPr lang="en-US" dirty="0"/>
                    </a:p>
                  </a:txBody>
                  <a:tcPr/>
                </a:tc>
                <a:tc>
                  <a:txBody>
                    <a:bodyPr/>
                    <a:lstStyle/>
                    <a:p>
                      <a:r>
                        <a:rPr lang="en-US" dirty="0" smtClean="0"/>
                        <a:t>RESULT</a:t>
                      </a:r>
                      <a:endParaRPr lang="en-US" dirty="0"/>
                    </a:p>
                  </a:txBody>
                  <a:tcPr/>
                </a:tc>
                <a:tc>
                  <a:txBody>
                    <a:bodyPr/>
                    <a:lstStyle/>
                    <a:p>
                      <a:r>
                        <a:rPr lang="en-US" dirty="0" smtClean="0"/>
                        <a:t>CONCLUSION</a:t>
                      </a:r>
                      <a:endParaRPr lang="en-US" dirty="0"/>
                    </a:p>
                  </a:txBody>
                  <a:tcPr/>
                </a:tc>
              </a:tr>
              <a:tr h="533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dirty="0" err="1" smtClean="0">
                          <a:solidFill>
                            <a:srgbClr val="660066"/>
                          </a:solidFill>
                          <a:latin typeface="arial"/>
                        </a:rPr>
                        <a:t>FitzGibbon</a:t>
                      </a:r>
                      <a:r>
                        <a:rPr lang="en-US" sz="2000" b="0" i="0" u="none" dirty="0" smtClean="0">
                          <a:solidFill>
                            <a:srgbClr val="660066"/>
                          </a:solidFill>
                          <a:latin typeface="arial"/>
                        </a:rPr>
                        <a:t> T</a:t>
                      </a:r>
                      <a:r>
                        <a:rPr lang="en-US" sz="2000" b="0" i="0" u="none" dirty="0" smtClean="0">
                          <a:solidFill>
                            <a:srgbClr val="000000"/>
                          </a:solidFill>
                          <a:latin typeface="arial"/>
                        </a:rPr>
                        <a:t>, </a:t>
                      </a:r>
                      <a:r>
                        <a:rPr lang="en-US" sz="2000" b="0" i="0" u="none" dirty="0" err="1" smtClean="0">
                          <a:solidFill>
                            <a:srgbClr val="660066"/>
                          </a:solidFill>
                          <a:latin typeface="arial"/>
                        </a:rPr>
                        <a:t>Nestorovski</a:t>
                      </a:r>
                      <a:r>
                        <a:rPr lang="en-US" sz="2000" b="0" i="0" u="none" dirty="0" smtClean="0">
                          <a:solidFill>
                            <a:srgbClr val="660066"/>
                          </a:solidFill>
                          <a:latin typeface="arial"/>
                        </a:rPr>
                        <a:t> Z</a:t>
                      </a:r>
                      <a:r>
                        <a:rPr lang="en-US" sz="2000" b="1" dirty="0" smtClean="0">
                          <a:latin typeface="Arial"/>
                        </a:rPr>
                        <a:t/>
                      </a:r>
                      <a:br>
                        <a:rPr lang="en-US" sz="2000" b="1" dirty="0" smtClean="0">
                          <a:latin typeface="Arial"/>
                        </a:rPr>
                      </a:br>
                      <a:r>
                        <a:rPr lang="en-US" sz="1800" b="0" i="0" u="none" kern="1200" dirty="0" smtClean="0">
                          <a:solidFill>
                            <a:schemeClr val="dk1"/>
                          </a:solidFill>
                          <a:latin typeface="+mn-lt"/>
                          <a:ea typeface="+mn-ea"/>
                          <a:cs typeface="+mn-cs"/>
                        </a:rPr>
                        <a:t>Experimental Eye Research. </a:t>
                      </a:r>
                      <a:r>
                        <a:rPr lang="en-US" sz="1800" b="0" i="0" kern="1200" dirty="0" smtClean="0">
                          <a:solidFill>
                            <a:schemeClr val="dk1"/>
                          </a:solidFill>
                          <a:latin typeface="+mn-lt"/>
                          <a:ea typeface="+mn-ea"/>
                          <a:cs typeface="+mn-cs"/>
                        </a:rPr>
                        <a:t>1997; 65(6): 809-19</a:t>
                      </a:r>
                      <a:endParaRPr lang="en-US" sz="1200" b="1" dirty="0"/>
                    </a:p>
                  </a:txBody>
                  <a:tcPr/>
                </a:tc>
                <a:tc>
                  <a:txBody>
                    <a:bodyPr/>
                    <a:lstStyle/>
                    <a:p>
                      <a:r>
                        <a:rPr lang="en-US" sz="1800" b="0" i="0" kern="1200" dirty="0" smtClean="0">
                          <a:solidFill>
                            <a:schemeClr val="dk1"/>
                          </a:solidFill>
                          <a:latin typeface="+mn-lt"/>
                          <a:ea typeface="+mn-ea"/>
                          <a:cs typeface="+mn-cs"/>
                        </a:rPr>
                        <a:t>3</a:t>
                      </a:r>
                      <a:r>
                        <a:rPr lang="en-US" sz="1800" b="0" i="0" kern="1200" baseline="0" dirty="0" smtClean="0">
                          <a:solidFill>
                            <a:schemeClr val="dk1"/>
                          </a:solidFill>
                          <a:latin typeface="+mn-lt"/>
                          <a:ea typeface="+mn-ea"/>
                          <a:cs typeface="+mn-cs"/>
                        </a:rPr>
                        <a:t> </a:t>
                      </a:r>
                      <a:r>
                        <a:rPr lang="en-US" sz="1800" b="0" i="0" kern="1200" dirty="0" err="1" smtClean="0">
                          <a:solidFill>
                            <a:schemeClr val="dk1"/>
                          </a:solidFill>
                          <a:latin typeface="+mn-lt"/>
                          <a:ea typeface="+mn-ea"/>
                          <a:cs typeface="+mn-cs"/>
                        </a:rPr>
                        <a:t>retinae</a:t>
                      </a:r>
                      <a:r>
                        <a:rPr lang="en-US" sz="1800" b="0" i="0" kern="1200" dirty="0" smtClean="0">
                          <a:solidFill>
                            <a:schemeClr val="dk1"/>
                          </a:solidFill>
                          <a:latin typeface="+mn-lt"/>
                          <a:ea typeface="+mn-ea"/>
                          <a:cs typeface="+mn-cs"/>
                        </a:rPr>
                        <a:t> with intraretinal myelination and one normal retina were obtained post-mortem and prepared for electron microscopy.</a:t>
                      </a:r>
                      <a:endParaRPr lang="en-US" dirty="0"/>
                    </a:p>
                  </a:txBody>
                  <a:tcPr/>
                </a:tc>
                <a:tc>
                  <a:txBody>
                    <a:bodyPr/>
                    <a:lstStyle/>
                    <a:p>
                      <a:r>
                        <a:rPr lang="en-US" sz="1800" b="0" i="0" kern="1200" dirty="0" smtClean="0">
                          <a:solidFill>
                            <a:schemeClr val="dk1"/>
                          </a:solidFill>
                          <a:latin typeface="+mn-lt"/>
                          <a:ea typeface="+mn-ea"/>
                          <a:cs typeface="+mn-cs"/>
                        </a:rPr>
                        <a:t>Intraretinal myelination of ganglion cell axons occurs in about 1% of humans and when observed </a:t>
                      </a:r>
                      <a:r>
                        <a:rPr lang="en-US" sz="1800" b="0" i="0" kern="1200" dirty="0" err="1" smtClean="0">
                          <a:solidFill>
                            <a:schemeClr val="dk1"/>
                          </a:solidFill>
                          <a:latin typeface="+mn-lt"/>
                          <a:ea typeface="+mn-ea"/>
                          <a:cs typeface="+mn-cs"/>
                        </a:rPr>
                        <a:t>ophthalmoscopically</a:t>
                      </a:r>
                      <a:r>
                        <a:rPr lang="en-US" sz="1800" b="0" i="0" kern="1200" dirty="0" smtClean="0">
                          <a:solidFill>
                            <a:schemeClr val="dk1"/>
                          </a:solidFill>
                          <a:latin typeface="+mn-lt"/>
                          <a:ea typeface="+mn-ea"/>
                          <a:cs typeface="+mn-cs"/>
                        </a:rPr>
                        <a:t>, appears as a white or opaque patch within the fiber layer. Previous studies of myelinated retinal tissue have largely been conducted at the light microscopic level. </a:t>
                      </a:r>
                      <a:endParaRPr lang="en-US" dirty="0"/>
                    </a:p>
                  </a:txBody>
                  <a:tcPr/>
                </a:tc>
                <a:tc>
                  <a:txBody>
                    <a:bodyPr/>
                    <a:lstStyle/>
                    <a:p>
                      <a:r>
                        <a:rPr lang="en-US" sz="1800" b="0" i="0" kern="1200" dirty="0" smtClean="0">
                          <a:solidFill>
                            <a:schemeClr val="dk1"/>
                          </a:solidFill>
                          <a:latin typeface="+mn-lt"/>
                          <a:ea typeface="+mn-ea"/>
                          <a:cs typeface="+mn-cs"/>
                        </a:rPr>
                        <a:t>Within this population of myelinated axons were structures which were abnormal and there were obvious signs of axonal and myelin sheath degeneration within the myelinated patches. Outside </a:t>
                      </a:r>
                      <a:r>
                        <a:rPr lang="en-US" sz="1800" b="0" i="0" kern="1200" dirty="0" err="1" smtClean="0">
                          <a:solidFill>
                            <a:schemeClr val="dk1"/>
                          </a:solidFill>
                          <a:latin typeface="+mn-lt"/>
                          <a:ea typeface="+mn-ea"/>
                          <a:cs typeface="+mn-cs"/>
                        </a:rPr>
                        <a:t>thesemyelin</a:t>
                      </a:r>
                      <a:r>
                        <a:rPr lang="en-US" sz="1800" b="0" i="0" kern="1200" dirty="0" smtClean="0">
                          <a:solidFill>
                            <a:schemeClr val="dk1"/>
                          </a:solidFill>
                          <a:latin typeface="+mn-lt"/>
                          <a:ea typeface="+mn-ea"/>
                          <a:cs typeface="+mn-cs"/>
                        </a:rPr>
                        <a:t> patches the retina appeared normal without signs of degeneration indicating that post-mortem degeneration prior to fixation could not account for all of the degenerative changes observed. The lack of significant numbers of macrophages and lymphocytes indicated that there was no concomitant inflammatory process within the myelin patches. The myelination present within these eyes appeared to be due to the anomalous location of </a:t>
                      </a:r>
                      <a:r>
                        <a:rPr lang="en-US" sz="1800" b="0" i="0" kern="1200" dirty="0" err="1" smtClean="0">
                          <a:solidFill>
                            <a:schemeClr val="dk1"/>
                          </a:solidFill>
                          <a:latin typeface="+mn-lt"/>
                          <a:ea typeface="+mn-ea"/>
                          <a:cs typeface="+mn-cs"/>
                        </a:rPr>
                        <a:t>oligodendrocytes</a:t>
                      </a:r>
                      <a:r>
                        <a:rPr lang="en-US" sz="1800" b="0" i="0" kern="1200" dirty="0" smtClean="0">
                          <a:solidFill>
                            <a:schemeClr val="dk1"/>
                          </a:solidFill>
                          <a:latin typeface="+mn-lt"/>
                          <a:ea typeface="+mn-ea"/>
                          <a:cs typeface="+mn-cs"/>
                        </a:rPr>
                        <a:t>.</a:t>
                      </a:r>
                      <a:endParaRPr lang="en-US" dirty="0"/>
                    </a:p>
                  </a:txBody>
                  <a:tcPr/>
                </a:tc>
                <a:tc>
                  <a:txBody>
                    <a:bodyPr/>
                    <a:lstStyle/>
                    <a:p>
                      <a:r>
                        <a:rPr lang="en-US" sz="1800" b="0" i="0" kern="1200" dirty="0" smtClean="0">
                          <a:solidFill>
                            <a:schemeClr val="dk1"/>
                          </a:solidFill>
                          <a:latin typeface="+mn-lt"/>
                          <a:ea typeface="+mn-ea"/>
                          <a:cs typeface="+mn-cs"/>
                        </a:rPr>
                        <a:t>Both unmyelinated and myelinated axons had larger diameter than axons measured within normal areas of the retina or those within the optic nerve.</a:t>
                      </a:r>
                      <a:endParaRPr lang="en-US" dirty="0"/>
                    </a:p>
                  </a:txBody>
                  <a:tcPr/>
                </a:tc>
              </a:tr>
            </a:tbl>
          </a:graphicData>
        </a:graphic>
      </p:graphicFrame>
    </p:spTree>
    <p:extLst>
      <p:ext uri="{BB962C8B-B14F-4D97-AF65-F5344CB8AC3E}">
        <p14:creationId xmlns:p14="http://schemas.microsoft.com/office/powerpoint/2010/main" val="67468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EBES </a:t>
            </a:r>
            <a:endParaRPr lang="en-US" dirty="0"/>
          </a:p>
        </p:txBody>
      </p:sp>
      <p:sp>
        <p:nvSpPr>
          <p:cNvPr id="5" name="Subtitle 4"/>
          <p:cNvSpPr>
            <a:spLocks noGrp="1"/>
          </p:cNvSpPr>
          <p:nvPr>
            <p:ph type="subTitle" idx="1"/>
          </p:nvPr>
        </p:nvSpPr>
        <p:spPr/>
        <p:txBody>
          <a:bodyPr/>
          <a:lstStyle/>
          <a:p>
            <a:r>
              <a:rPr lang="en-US" dirty="0" smtClean="0"/>
              <a:t>EVIDENCE 3</a:t>
            </a:r>
          </a:p>
          <a:p>
            <a:endParaRPr lang="en-US" dirty="0"/>
          </a:p>
        </p:txBody>
      </p:sp>
      <p:sp>
        <p:nvSpPr>
          <p:cNvPr id="7" name="Rectangle 6"/>
          <p:cNvSpPr/>
          <p:nvPr/>
        </p:nvSpPr>
        <p:spPr>
          <a:xfrm>
            <a:off x="1143000" y="5766137"/>
            <a:ext cx="6629400" cy="1015663"/>
          </a:xfrm>
          <a:prstGeom prst="rect">
            <a:avLst/>
          </a:prstGeom>
        </p:spPr>
        <p:txBody>
          <a:bodyPr wrap="square">
            <a:spAutoFit/>
          </a:bodyPr>
          <a:lstStyle/>
          <a:p>
            <a:r>
              <a:rPr lang="en-US" sz="2000" dirty="0" err="1" smtClean="0"/>
              <a:t>Hille</a:t>
            </a:r>
            <a:r>
              <a:rPr lang="en-US" sz="2000" dirty="0" smtClean="0"/>
              <a:t> B. The permeability of the sodium channel to organic </a:t>
            </a:r>
            <a:r>
              <a:rPr lang="en-US" sz="2000" dirty="0" err="1" smtClean="0"/>
              <a:t>cations</a:t>
            </a:r>
            <a:r>
              <a:rPr lang="en-US" sz="2000" dirty="0" smtClean="0"/>
              <a:t> in myelinated nerve. J Gen Physiol. 1971 Dec;58(6):599-619. </a:t>
            </a:r>
            <a:r>
              <a:rPr lang="en-US" sz="2000" dirty="0" err="1" smtClean="0"/>
              <a:t>PubMed</a:t>
            </a:r>
            <a:endParaRPr lang="en-US" sz="2000" dirty="0"/>
          </a:p>
        </p:txBody>
      </p:sp>
      <p:sp>
        <p:nvSpPr>
          <p:cNvPr id="8" name="Title 1"/>
          <p:cNvSpPr txBox="1">
            <a:spLocks/>
          </p:cNvSpPr>
          <p:nvPr/>
        </p:nvSpPr>
        <p:spPr bwMode="auto">
          <a:xfrm>
            <a:off x="0" y="4724400"/>
            <a:ext cx="91440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mj-lt"/>
                <a:ea typeface="+mj-ea"/>
                <a:cs typeface="+mj-cs"/>
              </a:rPr>
              <a:t>The Permeability of the Sodium Channel to Organic </a:t>
            </a:r>
            <a:r>
              <a:rPr kumimoji="0" lang="en-US" sz="2800" b="1" i="0" u="none" strike="noStrike" kern="0" cap="none" spc="0" normalizeH="0" baseline="0" noProof="0" dirty="0" err="1" smtClean="0">
                <a:ln>
                  <a:noFill/>
                </a:ln>
                <a:solidFill>
                  <a:schemeClr val="tx2"/>
                </a:solidFill>
                <a:effectLst/>
                <a:uLnTx/>
                <a:uFillTx/>
                <a:latin typeface="+mj-lt"/>
                <a:ea typeface="+mj-ea"/>
                <a:cs typeface="+mj-cs"/>
              </a:rPr>
              <a:t>Cations</a:t>
            </a:r>
            <a:r>
              <a:rPr kumimoji="0" lang="en-US" sz="2800" b="1" i="0" u="none" strike="noStrike" kern="0" cap="none" spc="0" normalizeH="0" baseline="0" noProof="0" dirty="0" smtClean="0">
                <a:ln>
                  <a:noFill/>
                </a:ln>
                <a:solidFill>
                  <a:schemeClr val="tx2"/>
                </a:solidFill>
                <a:effectLst/>
                <a:uLnTx/>
                <a:uFillTx/>
                <a:latin typeface="+mj-lt"/>
                <a:ea typeface="+mj-ea"/>
                <a:cs typeface="+mj-cs"/>
              </a:rPr>
              <a:t> in Myelinated Nerve</a:t>
            </a:r>
            <a:endParaRPr kumimoji="0" lang="en-US" sz="28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51915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2800" b="1" dirty="0" smtClean="0"/>
              <a:t>The Permeability of the Sodium Channel to Organic    	</a:t>
            </a:r>
            <a:r>
              <a:rPr lang="en-US" sz="2800" b="1" dirty="0" err="1" smtClean="0"/>
              <a:t>Cations</a:t>
            </a:r>
            <a:r>
              <a:rPr lang="en-US" sz="2800" b="1" dirty="0" smtClean="0"/>
              <a:t> in Myelinated Nerve</a:t>
            </a:r>
            <a:endParaRPr lang="en-US" sz="2800" dirty="0"/>
          </a:p>
        </p:txBody>
      </p:sp>
      <p:graphicFrame>
        <p:nvGraphicFramePr>
          <p:cNvPr id="4" name="Content Placeholder 3"/>
          <p:cNvGraphicFramePr>
            <a:graphicFrameLocks noGrp="1"/>
          </p:cNvGraphicFramePr>
          <p:nvPr>
            <p:ph idx="1"/>
          </p:nvPr>
        </p:nvGraphicFramePr>
        <p:xfrm>
          <a:off x="1" y="838200"/>
          <a:ext cx="9144000" cy="7071360"/>
        </p:xfrm>
        <a:graphic>
          <a:graphicData uri="http://schemas.openxmlformats.org/drawingml/2006/table">
            <a:tbl>
              <a:tblPr firstRow="1" bandRow="1">
                <a:tableStyleId>{5C22544A-7EE6-4342-B048-85BDC9FD1C3A}</a:tableStyleId>
              </a:tblPr>
              <a:tblGrid>
                <a:gridCol w="1084880"/>
                <a:gridCol w="1007390"/>
                <a:gridCol w="1627322"/>
                <a:gridCol w="2757407"/>
                <a:gridCol w="2667001"/>
              </a:tblGrid>
              <a:tr h="381000">
                <a:tc>
                  <a:txBody>
                    <a:bodyPr/>
                    <a:lstStyle/>
                    <a:p>
                      <a:r>
                        <a:rPr lang="en-US" dirty="0" smtClean="0"/>
                        <a:t>reference</a:t>
                      </a:r>
                      <a:endParaRPr lang="en-US" dirty="0"/>
                    </a:p>
                  </a:txBody>
                  <a:tcPr/>
                </a:tc>
                <a:tc>
                  <a:txBody>
                    <a:bodyPr/>
                    <a:lstStyle/>
                    <a:p>
                      <a:r>
                        <a:rPr lang="en-US" dirty="0" smtClean="0"/>
                        <a:t>problem</a:t>
                      </a:r>
                      <a:endParaRPr lang="en-US" dirty="0"/>
                    </a:p>
                  </a:txBody>
                  <a:tcPr/>
                </a:tc>
                <a:tc>
                  <a:txBody>
                    <a:bodyPr/>
                    <a:lstStyle/>
                    <a:p>
                      <a:r>
                        <a:rPr lang="en-US" dirty="0" smtClean="0"/>
                        <a:t>intervention</a:t>
                      </a:r>
                      <a:endParaRPr lang="en-US" dirty="0"/>
                    </a:p>
                  </a:txBody>
                  <a:tcPr/>
                </a:tc>
                <a:tc>
                  <a:txBody>
                    <a:bodyPr/>
                    <a:lstStyle/>
                    <a:p>
                      <a:r>
                        <a:rPr lang="en-US" dirty="0" smtClean="0"/>
                        <a:t>outcome</a:t>
                      </a:r>
                      <a:endParaRPr lang="en-US" dirty="0"/>
                    </a:p>
                  </a:txBody>
                  <a:tcPr/>
                </a:tc>
                <a:tc>
                  <a:txBody>
                    <a:bodyPr/>
                    <a:lstStyle/>
                    <a:p>
                      <a:r>
                        <a:rPr lang="en-US" dirty="0" smtClean="0"/>
                        <a:t>result</a:t>
                      </a:r>
                      <a:endParaRPr lang="en-US" dirty="0"/>
                    </a:p>
                  </a:txBody>
                  <a:tcPr/>
                </a:tc>
              </a:tr>
              <a:tr h="4364966">
                <a:tc>
                  <a:txBody>
                    <a:bodyPr/>
                    <a:lstStyle/>
                    <a:p>
                      <a:r>
                        <a:rPr lang="en-US" dirty="0" err="1" smtClean="0"/>
                        <a:t>Hille</a:t>
                      </a:r>
                      <a:r>
                        <a:rPr lang="en-US" dirty="0" smtClean="0"/>
                        <a:t> B. The permeability of the sodium channel to organic </a:t>
                      </a:r>
                      <a:r>
                        <a:rPr lang="en-US" dirty="0" err="1" smtClean="0"/>
                        <a:t>cations</a:t>
                      </a:r>
                      <a:r>
                        <a:rPr lang="en-US" dirty="0" smtClean="0"/>
                        <a:t> in </a:t>
                      </a:r>
                      <a:r>
                        <a:rPr lang="en-US" dirty="0" err="1" smtClean="0"/>
                        <a:t>myelinated</a:t>
                      </a:r>
                      <a:r>
                        <a:rPr lang="en-US" dirty="0" smtClean="0"/>
                        <a:t> nerve. J Gen Physiol. 1971 Dec;58(6):599-619. </a:t>
                      </a:r>
                      <a:r>
                        <a:rPr lang="en-US" dirty="0" err="1" smtClean="0"/>
                        <a:t>PubMed</a:t>
                      </a:r>
                      <a:endParaRPr lang="en-US" dirty="0"/>
                    </a:p>
                  </a:txBody>
                  <a:tcPr/>
                </a:tc>
                <a:tc>
                  <a:txBody>
                    <a:bodyPr/>
                    <a:lstStyle/>
                    <a:p>
                      <a:r>
                        <a:rPr lang="en-US" sz="1800" b="0" i="0" kern="1200" dirty="0" smtClean="0">
                          <a:solidFill>
                            <a:schemeClr val="dk1"/>
                          </a:solidFill>
                          <a:latin typeface="+mn-lt"/>
                          <a:ea typeface="+mn-ea"/>
                          <a:cs typeface="+mn-cs"/>
                        </a:rPr>
                        <a:t>The relative permeability of sodium channels to 21 organic </a:t>
                      </a:r>
                      <a:r>
                        <a:rPr lang="en-US" sz="1800" b="0" i="0" kern="1200" dirty="0" err="1" smtClean="0">
                          <a:solidFill>
                            <a:schemeClr val="dk1"/>
                          </a:solidFill>
                          <a:latin typeface="+mn-lt"/>
                          <a:ea typeface="+mn-ea"/>
                          <a:cs typeface="+mn-cs"/>
                        </a:rPr>
                        <a:t>cations</a:t>
                      </a:r>
                      <a:r>
                        <a:rPr lang="en-US" sz="1800" b="0" i="0" kern="1200" dirty="0" smtClean="0">
                          <a:solidFill>
                            <a:schemeClr val="dk1"/>
                          </a:solidFill>
                          <a:latin typeface="+mn-lt"/>
                          <a:ea typeface="+mn-ea"/>
                          <a:cs typeface="+mn-cs"/>
                        </a:rPr>
                        <a:t> was studied in </a:t>
                      </a:r>
                      <a:r>
                        <a:rPr lang="en-US" sz="1800" b="0" i="0" kern="1200" dirty="0" err="1" smtClean="0">
                          <a:solidFill>
                            <a:schemeClr val="dk1"/>
                          </a:solidFill>
                          <a:latin typeface="+mn-lt"/>
                          <a:ea typeface="+mn-ea"/>
                          <a:cs typeface="+mn-cs"/>
                        </a:rPr>
                        <a:t>myelinated</a:t>
                      </a:r>
                      <a:r>
                        <a:rPr lang="en-US" sz="1800" b="0" i="0" kern="1200" dirty="0" smtClean="0">
                          <a:solidFill>
                            <a:schemeClr val="dk1"/>
                          </a:solidFill>
                          <a:latin typeface="+mn-lt"/>
                          <a:ea typeface="+mn-ea"/>
                          <a:cs typeface="+mn-cs"/>
                        </a:rPr>
                        <a:t> nerve fibers. </a:t>
                      </a:r>
                      <a:endParaRPr lang="en-US" dirty="0"/>
                    </a:p>
                  </a:txBody>
                  <a:tcPr/>
                </a:tc>
                <a:tc>
                  <a:txBody>
                    <a:bodyPr/>
                    <a:lstStyle/>
                    <a:p>
                      <a:r>
                        <a:rPr lang="en-US" sz="1800" b="0" i="0" kern="1200" dirty="0" smtClean="0">
                          <a:solidFill>
                            <a:schemeClr val="dk1"/>
                          </a:solidFill>
                          <a:latin typeface="+mn-lt"/>
                          <a:ea typeface="+mn-ea"/>
                          <a:cs typeface="+mn-cs"/>
                        </a:rPr>
                        <a:t>Ionic currents under voltage-clamp conditions were measured in sodium-free solutions containing the test cation. The measured reversal potential and the Goldman equation were used to calculate relative </a:t>
                      </a:r>
                      <a:r>
                        <a:rPr lang="en-US" sz="1800" b="0" i="0" kern="1200" dirty="0" err="1" smtClean="0">
                          <a:solidFill>
                            <a:schemeClr val="dk1"/>
                          </a:solidFill>
                          <a:latin typeface="+mn-lt"/>
                          <a:ea typeface="+mn-ea"/>
                          <a:cs typeface="+mn-cs"/>
                        </a:rPr>
                        <a:t>permeabilities</a:t>
                      </a:r>
                      <a:r>
                        <a:rPr lang="en-US" sz="1800" b="0" i="0" kern="1200" dirty="0" smtClean="0">
                          <a:solidFill>
                            <a:schemeClr val="dk1"/>
                          </a:solidFill>
                          <a:latin typeface="+mn-lt"/>
                          <a:ea typeface="+mn-ea"/>
                          <a:cs typeface="+mn-cs"/>
                        </a:rPr>
                        <a:t>.</a:t>
                      </a:r>
                      <a:endParaRPr lang="en-US" dirty="0"/>
                    </a:p>
                  </a:txBody>
                  <a:tcPr/>
                </a:tc>
                <a:tc>
                  <a:txBody>
                    <a:bodyPr/>
                    <a:lstStyle/>
                    <a:p>
                      <a:r>
                        <a:rPr lang="en-US" sz="1600" b="0" i="0" kern="1200" dirty="0" smtClean="0">
                          <a:solidFill>
                            <a:schemeClr val="dk1"/>
                          </a:solidFill>
                          <a:latin typeface="+mn-lt"/>
                          <a:ea typeface="+mn-ea"/>
                          <a:cs typeface="+mn-cs"/>
                        </a:rPr>
                        <a:t>The permeability sequence was: sodium ≈ hydroxylamine &gt; hydrazine &gt; ammonium ≈ </a:t>
                      </a:r>
                      <a:r>
                        <a:rPr lang="en-US" sz="1600" b="0" i="0" kern="1200" dirty="0" err="1" smtClean="0">
                          <a:solidFill>
                            <a:schemeClr val="dk1"/>
                          </a:solidFill>
                          <a:latin typeface="+mn-lt"/>
                          <a:ea typeface="+mn-ea"/>
                          <a:cs typeface="+mn-cs"/>
                        </a:rPr>
                        <a:t>formamidine</a:t>
                      </a:r>
                      <a:r>
                        <a:rPr lang="en-US" sz="1600" b="0" i="0" kern="1200" dirty="0" smtClean="0">
                          <a:solidFill>
                            <a:schemeClr val="dk1"/>
                          </a:solidFill>
                          <a:latin typeface="+mn-lt"/>
                          <a:ea typeface="+mn-ea"/>
                          <a:cs typeface="+mn-cs"/>
                        </a:rPr>
                        <a:t> ≈ guanidine ≈ </a:t>
                      </a:r>
                      <a:r>
                        <a:rPr lang="en-US" sz="1600" b="0" i="0" kern="1200" dirty="0" err="1" smtClean="0">
                          <a:solidFill>
                            <a:schemeClr val="dk1"/>
                          </a:solidFill>
                          <a:latin typeface="+mn-lt"/>
                          <a:ea typeface="+mn-ea"/>
                          <a:cs typeface="+mn-cs"/>
                        </a:rPr>
                        <a:t>hydroxyguanidine</a:t>
                      </a:r>
                      <a:r>
                        <a:rPr lang="en-US" sz="1600" b="0" i="0" kern="1200" dirty="0" smtClean="0">
                          <a:solidFill>
                            <a:schemeClr val="dk1"/>
                          </a:solidFill>
                          <a:latin typeface="+mn-lt"/>
                          <a:ea typeface="+mn-ea"/>
                          <a:cs typeface="+mn-cs"/>
                        </a:rPr>
                        <a:t> &gt; </a:t>
                      </a:r>
                      <a:r>
                        <a:rPr lang="en-US" sz="1600" b="0" i="0" kern="1200" dirty="0" err="1" smtClean="0">
                          <a:solidFill>
                            <a:schemeClr val="dk1"/>
                          </a:solidFill>
                          <a:latin typeface="+mn-lt"/>
                          <a:ea typeface="+mn-ea"/>
                          <a:cs typeface="+mn-cs"/>
                        </a:rPr>
                        <a:t>aminoguanididine</a:t>
                      </a:r>
                      <a:r>
                        <a:rPr lang="en-US" sz="1600" b="0" i="0" kern="1200" dirty="0" smtClean="0">
                          <a:solidFill>
                            <a:schemeClr val="dk1"/>
                          </a:solidFill>
                          <a:latin typeface="+mn-lt"/>
                          <a:ea typeface="+mn-ea"/>
                          <a:cs typeface="+mn-cs"/>
                        </a:rPr>
                        <a:t> &gt;&gt; methylamine. The </a:t>
                      </a:r>
                      <a:r>
                        <a:rPr lang="en-US" sz="1600" b="0" i="0" kern="1200" dirty="0" err="1" smtClean="0">
                          <a:solidFill>
                            <a:schemeClr val="dk1"/>
                          </a:solidFill>
                          <a:latin typeface="+mn-lt"/>
                          <a:ea typeface="+mn-ea"/>
                          <a:cs typeface="+mn-cs"/>
                        </a:rPr>
                        <a:t>cations</a:t>
                      </a:r>
                      <a:r>
                        <a:rPr lang="en-US" sz="1600" b="0" i="0" kern="1200" dirty="0" smtClean="0">
                          <a:solidFill>
                            <a:schemeClr val="dk1"/>
                          </a:solidFill>
                          <a:latin typeface="+mn-lt"/>
                          <a:ea typeface="+mn-ea"/>
                          <a:cs typeface="+mn-cs"/>
                        </a:rPr>
                        <a:t> of the following compounds were not measurably </a:t>
                      </a:r>
                      <a:r>
                        <a:rPr lang="en-US" sz="1600" b="0" i="0" kern="1200" dirty="0" err="1" smtClean="0">
                          <a:solidFill>
                            <a:schemeClr val="dk1"/>
                          </a:solidFill>
                          <a:latin typeface="+mn-lt"/>
                          <a:ea typeface="+mn-ea"/>
                          <a:cs typeface="+mn-cs"/>
                        </a:rPr>
                        <a:t>permeant</a:t>
                      </a:r>
                      <a:r>
                        <a:rPr lang="en-US" sz="1600" b="0" i="0"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N</a:t>
                      </a:r>
                      <a:r>
                        <a:rPr lang="en-US" sz="1600" b="0" i="0" kern="1200" dirty="0" smtClean="0">
                          <a:solidFill>
                            <a:schemeClr val="dk1"/>
                          </a:solidFill>
                          <a:latin typeface="+mn-lt"/>
                          <a:ea typeface="+mn-ea"/>
                          <a:cs typeface="+mn-cs"/>
                        </a:rPr>
                        <a:t>-</a:t>
                      </a:r>
                      <a:r>
                        <a:rPr lang="en-US" sz="1600" b="0" i="0" kern="1200" dirty="0" err="1" smtClean="0">
                          <a:solidFill>
                            <a:schemeClr val="dk1"/>
                          </a:solidFill>
                          <a:latin typeface="+mn-lt"/>
                          <a:ea typeface="+mn-ea"/>
                          <a:cs typeface="+mn-cs"/>
                        </a:rPr>
                        <a:t>methylhydroxylamine</a:t>
                      </a:r>
                      <a:r>
                        <a:rPr lang="en-US" sz="1600" b="0" i="0" kern="1200" dirty="0" smtClean="0">
                          <a:solidFill>
                            <a:schemeClr val="dk1"/>
                          </a:solidFill>
                          <a:latin typeface="+mn-lt"/>
                          <a:ea typeface="+mn-ea"/>
                          <a:cs typeface="+mn-cs"/>
                        </a:rPr>
                        <a:t>, </a:t>
                      </a:r>
                      <a:r>
                        <a:rPr lang="en-US" sz="1600" b="0" i="0" kern="1200" dirty="0" err="1" smtClean="0">
                          <a:solidFill>
                            <a:schemeClr val="dk1"/>
                          </a:solidFill>
                          <a:latin typeface="+mn-lt"/>
                          <a:ea typeface="+mn-ea"/>
                          <a:cs typeface="+mn-cs"/>
                        </a:rPr>
                        <a:t>methylhydrazine</a:t>
                      </a:r>
                      <a:r>
                        <a:rPr lang="en-US" sz="1600" b="0" i="0" kern="1200" dirty="0" smtClean="0">
                          <a:solidFill>
                            <a:schemeClr val="dk1"/>
                          </a:solidFill>
                          <a:latin typeface="+mn-lt"/>
                          <a:ea typeface="+mn-ea"/>
                          <a:cs typeface="+mn-cs"/>
                        </a:rPr>
                        <a:t>, methylamine, </a:t>
                      </a:r>
                      <a:r>
                        <a:rPr lang="en-US" sz="1600" b="0" i="0" kern="1200" dirty="0" err="1" smtClean="0">
                          <a:solidFill>
                            <a:schemeClr val="dk1"/>
                          </a:solidFill>
                          <a:latin typeface="+mn-lt"/>
                          <a:ea typeface="+mn-ea"/>
                          <a:cs typeface="+mn-cs"/>
                        </a:rPr>
                        <a:t>methylguanidine</a:t>
                      </a:r>
                      <a:r>
                        <a:rPr lang="en-US" sz="1600" b="0" i="0" kern="1200" dirty="0" smtClean="0">
                          <a:solidFill>
                            <a:schemeClr val="dk1"/>
                          </a:solidFill>
                          <a:latin typeface="+mn-lt"/>
                          <a:ea typeface="+mn-ea"/>
                          <a:cs typeface="+mn-cs"/>
                        </a:rPr>
                        <a:t>, </a:t>
                      </a:r>
                      <a:r>
                        <a:rPr lang="en-US" sz="1600" b="0" i="0" kern="1200" dirty="0" err="1" smtClean="0">
                          <a:solidFill>
                            <a:schemeClr val="dk1"/>
                          </a:solidFill>
                          <a:latin typeface="+mn-lt"/>
                          <a:ea typeface="+mn-ea"/>
                          <a:cs typeface="+mn-cs"/>
                        </a:rPr>
                        <a:t>acetamidine</a:t>
                      </a:r>
                      <a:r>
                        <a:rPr lang="en-US" sz="1600" b="0" i="0" kern="1200" dirty="0" smtClean="0">
                          <a:solidFill>
                            <a:schemeClr val="dk1"/>
                          </a:solidFill>
                          <a:latin typeface="+mn-lt"/>
                          <a:ea typeface="+mn-ea"/>
                          <a:cs typeface="+mn-cs"/>
                        </a:rPr>
                        <a:t>, </a:t>
                      </a:r>
                      <a:r>
                        <a:rPr lang="en-US" sz="1600" b="0" i="0" kern="1200" dirty="0" err="1" smtClean="0">
                          <a:solidFill>
                            <a:schemeClr val="dk1"/>
                          </a:solidFill>
                          <a:latin typeface="+mn-lt"/>
                          <a:ea typeface="+mn-ea"/>
                          <a:cs typeface="+mn-cs"/>
                        </a:rPr>
                        <a:t>dimethylamine</a:t>
                      </a:r>
                      <a:r>
                        <a:rPr lang="en-US" sz="1600" b="0" i="0" kern="1200" dirty="0" smtClean="0">
                          <a:solidFill>
                            <a:schemeClr val="dk1"/>
                          </a:solidFill>
                          <a:latin typeface="+mn-lt"/>
                          <a:ea typeface="+mn-ea"/>
                          <a:cs typeface="+mn-cs"/>
                        </a:rPr>
                        <a:t>, </a:t>
                      </a:r>
                      <a:r>
                        <a:rPr lang="en-US" sz="1600" b="0" i="0" kern="1200" dirty="0" err="1" smtClean="0">
                          <a:solidFill>
                            <a:schemeClr val="dk1"/>
                          </a:solidFill>
                          <a:latin typeface="+mn-lt"/>
                          <a:ea typeface="+mn-ea"/>
                          <a:cs typeface="+mn-cs"/>
                        </a:rPr>
                        <a:t>tetramethylammonium</a:t>
                      </a:r>
                      <a:r>
                        <a:rPr lang="en-US" sz="1600" b="0" i="0" kern="1200" dirty="0" smtClean="0">
                          <a:solidFill>
                            <a:schemeClr val="dk1"/>
                          </a:solidFill>
                          <a:latin typeface="+mn-lt"/>
                          <a:ea typeface="+mn-ea"/>
                          <a:cs typeface="+mn-cs"/>
                        </a:rPr>
                        <a:t>, </a:t>
                      </a:r>
                      <a:r>
                        <a:rPr lang="en-US" sz="1600" b="0" i="0" kern="1200" dirty="0" err="1" smtClean="0">
                          <a:solidFill>
                            <a:schemeClr val="dk1"/>
                          </a:solidFill>
                          <a:latin typeface="+mn-lt"/>
                          <a:ea typeface="+mn-ea"/>
                          <a:cs typeface="+mn-cs"/>
                        </a:rPr>
                        <a:t>tetraethylammonium</a:t>
                      </a:r>
                      <a:r>
                        <a:rPr lang="en-US" sz="1600" b="0" i="0" kern="1200" dirty="0" smtClean="0">
                          <a:solidFill>
                            <a:schemeClr val="dk1"/>
                          </a:solidFill>
                          <a:latin typeface="+mn-lt"/>
                          <a:ea typeface="+mn-ea"/>
                          <a:cs typeface="+mn-cs"/>
                        </a:rPr>
                        <a:t>, ethanolamine, </a:t>
                      </a:r>
                      <a:r>
                        <a:rPr lang="en-US" sz="1600" b="0" i="0" kern="1200" dirty="0" err="1" smtClean="0">
                          <a:solidFill>
                            <a:schemeClr val="dk1"/>
                          </a:solidFill>
                          <a:latin typeface="+mn-lt"/>
                          <a:ea typeface="+mn-ea"/>
                          <a:cs typeface="+mn-cs"/>
                        </a:rPr>
                        <a:t>choline</a:t>
                      </a:r>
                      <a:r>
                        <a:rPr lang="en-US" sz="1600" b="0" i="0" kern="1200" dirty="0" smtClean="0">
                          <a:solidFill>
                            <a:schemeClr val="dk1"/>
                          </a:solidFill>
                          <a:latin typeface="+mn-lt"/>
                          <a:ea typeface="+mn-ea"/>
                          <a:cs typeface="+mn-cs"/>
                        </a:rPr>
                        <a:t>, </a:t>
                      </a:r>
                      <a:r>
                        <a:rPr lang="en-US" sz="1600" b="0" i="0" kern="1200" dirty="0" err="1" smtClean="0">
                          <a:solidFill>
                            <a:schemeClr val="dk1"/>
                          </a:solidFill>
                          <a:latin typeface="+mn-lt"/>
                          <a:ea typeface="+mn-ea"/>
                          <a:cs typeface="+mn-cs"/>
                        </a:rPr>
                        <a:t>tris</a:t>
                      </a:r>
                      <a:r>
                        <a:rPr lang="en-US" sz="1600" b="0" i="0" kern="1200" dirty="0" smtClean="0">
                          <a:solidFill>
                            <a:schemeClr val="dk1"/>
                          </a:solidFill>
                          <a:latin typeface="+mn-lt"/>
                          <a:ea typeface="+mn-ea"/>
                          <a:cs typeface="+mn-cs"/>
                        </a:rPr>
                        <a:t>(</a:t>
                      </a:r>
                      <a:r>
                        <a:rPr lang="en-US" sz="1600" b="0" i="0" kern="1200" dirty="0" err="1" smtClean="0">
                          <a:solidFill>
                            <a:schemeClr val="dk1"/>
                          </a:solidFill>
                          <a:latin typeface="+mn-lt"/>
                          <a:ea typeface="+mn-ea"/>
                          <a:cs typeface="+mn-cs"/>
                        </a:rPr>
                        <a:t>hydroxymethyl</a:t>
                      </a:r>
                      <a:r>
                        <a:rPr lang="en-US" sz="1600" b="0" i="0" kern="1200" dirty="0" smtClean="0">
                          <a:solidFill>
                            <a:schemeClr val="dk1"/>
                          </a:solidFill>
                          <a:latin typeface="+mn-lt"/>
                          <a:ea typeface="+mn-ea"/>
                          <a:cs typeface="+mn-cs"/>
                        </a:rPr>
                        <a:t>)amino methane, </a:t>
                      </a:r>
                      <a:r>
                        <a:rPr lang="en-US" sz="1600" b="0" i="0" kern="1200" dirty="0" err="1" smtClean="0">
                          <a:solidFill>
                            <a:schemeClr val="dk1"/>
                          </a:solidFill>
                          <a:latin typeface="+mn-lt"/>
                          <a:ea typeface="+mn-ea"/>
                          <a:cs typeface="+mn-cs"/>
                        </a:rPr>
                        <a:t>imidazole</a:t>
                      </a:r>
                      <a:r>
                        <a:rPr lang="en-US" sz="1600" b="0" i="0" kern="1200" dirty="0" smtClean="0">
                          <a:solidFill>
                            <a:schemeClr val="dk1"/>
                          </a:solidFill>
                          <a:latin typeface="+mn-lt"/>
                          <a:ea typeface="+mn-ea"/>
                          <a:cs typeface="+mn-cs"/>
                        </a:rPr>
                        <a:t>, </a:t>
                      </a:r>
                      <a:r>
                        <a:rPr lang="en-US" sz="1600" b="0" i="0" kern="1200" dirty="0" err="1" smtClean="0">
                          <a:solidFill>
                            <a:schemeClr val="dk1"/>
                          </a:solidFill>
                          <a:latin typeface="+mn-lt"/>
                          <a:ea typeface="+mn-ea"/>
                          <a:cs typeface="+mn-cs"/>
                        </a:rPr>
                        <a:t>biguanide</a:t>
                      </a:r>
                      <a:r>
                        <a:rPr lang="en-US" sz="1600" b="0" i="0" kern="1200" dirty="0" smtClean="0">
                          <a:solidFill>
                            <a:schemeClr val="dk1"/>
                          </a:solidFill>
                          <a:latin typeface="+mn-lt"/>
                          <a:ea typeface="+mn-ea"/>
                          <a:cs typeface="+mn-cs"/>
                        </a:rPr>
                        <a:t>, and </a:t>
                      </a:r>
                      <a:r>
                        <a:rPr lang="en-US" sz="1600" b="0" i="0" kern="1200" dirty="0" err="1" smtClean="0">
                          <a:solidFill>
                            <a:schemeClr val="dk1"/>
                          </a:solidFill>
                          <a:latin typeface="+mn-lt"/>
                          <a:ea typeface="+mn-ea"/>
                          <a:cs typeface="+mn-cs"/>
                        </a:rPr>
                        <a:t>triaminoguanidine</a:t>
                      </a:r>
                      <a:r>
                        <a:rPr lang="en-US" sz="1600" b="0" i="0" kern="1200" dirty="0" smtClean="0">
                          <a:solidFill>
                            <a:schemeClr val="dk1"/>
                          </a:solidFill>
                          <a:latin typeface="+mn-lt"/>
                          <a:ea typeface="+mn-ea"/>
                          <a:cs typeface="+mn-cs"/>
                        </a:rPr>
                        <a:t>. Thus methyl and </a:t>
                      </a:r>
                      <a:r>
                        <a:rPr lang="en-US" sz="1600" b="0" i="0" kern="1200" dirty="0" err="1" smtClean="0">
                          <a:solidFill>
                            <a:schemeClr val="dk1"/>
                          </a:solidFill>
                          <a:latin typeface="+mn-lt"/>
                          <a:ea typeface="+mn-ea"/>
                          <a:cs typeface="+mn-cs"/>
                        </a:rPr>
                        <a:t>methylene</a:t>
                      </a:r>
                      <a:r>
                        <a:rPr lang="en-US" sz="1600" b="0" i="0" kern="1200" dirty="0" smtClean="0">
                          <a:solidFill>
                            <a:schemeClr val="dk1"/>
                          </a:solidFill>
                          <a:latin typeface="+mn-lt"/>
                          <a:ea typeface="+mn-ea"/>
                          <a:cs typeface="+mn-cs"/>
                        </a:rPr>
                        <a:t> groups render </a:t>
                      </a:r>
                      <a:r>
                        <a:rPr lang="en-US" sz="1600" b="0" i="0" kern="1200" dirty="0" err="1" smtClean="0">
                          <a:solidFill>
                            <a:schemeClr val="dk1"/>
                          </a:solidFill>
                          <a:latin typeface="+mn-lt"/>
                          <a:ea typeface="+mn-ea"/>
                          <a:cs typeface="+mn-cs"/>
                        </a:rPr>
                        <a:t>cations</a:t>
                      </a:r>
                      <a:r>
                        <a:rPr lang="en-US" sz="1600" b="0" i="0" kern="1200" dirty="0" smtClean="0">
                          <a:solidFill>
                            <a:schemeClr val="dk1"/>
                          </a:solidFill>
                          <a:latin typeface="+mn-lt"/>
                          <a:ea typeface="+mn-ea"/>
                          <a:cs typeface="+mn-cs"/>
                        </a:rPr>
                        <a:t> </a:t>
                      </a:r>
                      <a:r>
                        <a:rPr lang="en-US" sz="1600" b="0" i="0" kern="1200" dirty="0" err="1" smtClean="0">
                          <a:solidFill>
                            <a:schemeClr val="dk1"/>
                          </a:solidFill>
                          <a:latin typeface="+mn-lt"/>
                          <a:ea typeface="+mn-ea"/>
                          <a:cs typeface="+mn-cs"/>
                        </a:rPr>
                        <a:t>impermeant</a:t>
                      </a:r>
                      <a:r>
                        <a:rPr lang="en-US" sz="1600" b="0" i="0" kern="1200" dirty="0" smtClean="0">
                          <a:solidFill>
                            <a:schemeClr val="dk1"/>
                          </a:solidFill>
                          <a:latin typeface="+mn-lt"/>
                          <a:ea typeface="+mn-ea"/>
                          <a:cs typeface="+mn-cs"/>
                        </a:rPr>
                        <a:t>.</a:t>
                      </a:r>
                      <a:endParaRPr lang="en-US" sz="1600" dirty="0"/>
                    </a:p>
                  </a:txBody>
                  <a:tcPr/>
                </a:tc>
                <a:tc>
                  <a:txBody>
                    <a:bodyPr/>
                    <a:lstStyle/>
                    <a:p>
                      <a:r>
                        <a:rPr lang="en-US" sz="1700" b="0" i="0" kern="1200" dirty="0" smtClean="0">
                          <a:solidFill>
                            <a:schemeClr val="dk1"/>
                          </a:solidFill>
                          <a:latin typeface="+mn-lt"/>
                          <a:ea typeface="+mn-ea"/>
                          <a:cs typeface="+mn-cs"/>
                        </a:rPr>
                        <a:t>The results can be explained on geometrical grounds by assuming that the sodium channel is an oxygen-lined pore about 3 A by 5 A in cross-section. One pair of </a:t>
                      </a:r>
                      <a:r>
                        <a:rPr lang="en-US" sz="1700" b="0" i="0" kern="1200" dirty="0" err="1" smtClean="0">
                          <a:solidFill>
                            <a:schemeClr val="dk1"/>
                          </a:solidFill>
                          <a:latin typeface="+mn-lt"/>
                          <a:ea typeface="+mn-ea"/>
                          <a:cs typeface="+mn-cs"/>
                        </a:rPr>
                        <a:t>oxygens</a:t>
                      </a:r>
                      <a:r>
                        <a:rPr lang="en-US" sz="1700" b="0" i="0" kern="1200" dirty="0" smtClean="0">
                          <a:solidFill>
                            <a:schemeClr val="dk1"/>
                          </a:solidFill>
                          <a:latin typeface="+mn-lt"/>
                          <a:ea typeface="+mn-ea"/>
                          <a:cs typeface="+mn-cs"/>
                        </a:rPr>
                        <a:t> is assumed to be an ionized carboxylic acid. Methyl and amino groups are wider than the 3 A width of the channel. Nevertheless, </a:t>
                      </a:r>
                      <a:r>
                        <a:rPr lang="en-US" sz="1700" b="0" i="0" kern="1200" dirty="0" err="1" smtClean="0">
                          <a:solidFill>
                            <a:schemeClr val="dk1"/>
                          </a:solidFill>
                          <a:latin typeface="+mn-lt"/>
                          <a:ea typeface="+mn-ea"/>
                          <a:cs typeface="+mn-cs"/>
                        </a:rPr>
                        <a:t>cations</a:t>
                      </a:r>
                      <a:r>
                        <a:rPr lang="en-US" sz="1700" b="0" i="0" kern="1200" dirty="0" smtClean="0">
                          <a:solidFill>
                            <a:schemeClr val="dk1"/>
                          </a:solidFill>
                          <a:latin typeface="+mn-lt"/>
                          <a:ea typeface="+mn-ea"/>
                          <a:cs typeface="+mn-cs"/>
                        </a:rPr>
                        <a:t> containing amino groups can slide through the channel by making hydrogen bonds to the </a:t>
                      </a:r>
                      <a:r>
                        <a:rPr lang="en-US" sz="1700" b="0" i="0" kern="1200" dirty="0" err="1" smtClean="0">
                          <a:solidFill>
                            <a:schemeClr val="dk1"/>
                          </a:solidFill>
                          <a:latin typeface="+mn-lt"/>
                          <a:ea typeface="+mn-ea"/>
                          <a:cs typeface="+mn-cs"/>
                        </a:rPr>
                        <a:t>oxygens</a:t>
                      </a:r>
                      <a:r>
                        <a:rPr lang="en-US" sz="1700" b="0" i="0" kern="1200" dirty="0" smtClean="0">
                          <a:solidFill>
                            <a:schemeClr val="dk1"/>
                          </a:solidFill>
                          <a:latin typeface="+mn-lt"/>
                          <a:ea typeface="+mn-ea"/>
                          <a:cs typeface="+mn-cs"/>
                        </a:rPr>
                        <a:t>. However, methyl groups, being unable to form hydrogen bonds, are too wide to pass through.</a:t>
                      </a:r>
                      <a:endParaRPr lang="en-US" sz="1700" dirty="0"/>
                    </a:p>
                  </a:txBody>
                  <a:tcPr/>
                </a:tc>
              </a:tr>
            </a:tbl>
          </a:graphicData>
        </a:graphic>
      </p:graphicFrame>
    </p:spTree>
    <p:extLst>
      <p:ext uri="{BB962C8B-B14F-4D97-AF65-F5344CB8AC3E}">
        <p14:creationId xmlns:p14="http://schemas.microsoft.com/office/powerpoint/2010/main" val="228849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457200" y="1066801"/>
            <a:ext cx="8229600" cy="1523999"/>
          </a:xfrm>
        </p:spPr>
        <p:txBody>
          <a:bodyPr/>
          <a:lstStyle/>
          <a:p>
            <a:pPr>
              <a:buNone/>
            </a:pPr>
            <a:endParaRPr lang="en-US" dirty="0" smtClean="0"/>
          </a:p>
          <a:p>
            <a:pPr algn="ctr">
              <a:buNone/>
            </a:pPr>
            <a:r>
              <a:rPr lang="en-US" sz="4400" b="1" i="1" u="sng" dirty="0" err="1" smtClean="0">
                <a:solidFill>
                  <a:srgbClr val="C00000"/>
                </a:solidFill>
                <a:latin typeface="Algerian" pitchFamily="82" charset="0"/>
              </a:rPr>
              <a:t>NERve</a:t>
            </a:r>
            <a:endParaRPr lang="en-US" sz="4400" b="1" i="1" u="sng" dirty="0">
              <a:solidFill>
                <a:srgbClr val="C00000"/>
              </a:solidFill>
              <a:latin typeface="Algerian" pitchFamily="82" charset="0"/>
            </a:endParaRPr>
          </a:p>
        </p:txBody>
      </p:sp>
      <p:pic>
        <p:nvPicPr>
          <p:cNvPr id="4" name="Picture 2" descr="C:\Users\admin1\Desktop\neuronanim.gif"/>
          <p:cNvPicPr>
            <a:picLocks noChangeAspect="1" noChangeArrowheads="1" noCrop="1"/>
          </p:cNvPicPr>
          <p:nvPr/>
        </p:nvPicPr>
        <p:blipFill>
          <a:blip r:embed="rId2"/>
          <a:srcRect/>
          <a:stretch>
            <a:fillRect/>
          </a:stretch>
        </p:blipFill>
        <p:spPr bwMode="auto">
          <a:xfrm>
            <a:off x="304800" y="2895600"/>
            <a:ext cx="8686800" cy="3657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esktop\lectures 2016-17\MBBS lec\NMS\cnsakki-150301200430-conversion-gate01-thumbnai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ONY\Desktop\lectures 2016-17\MBBS lec\NMS\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1"/>
            <a:ext cx="86868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Times New Roman" pitchFamily="18" charset="0"/>
                <a:cs typeface="Times New Roman" pitchFamily="18" charset="0"/>
              </a:rPr>
              <a:t>Nervous System</a:t>
            </a:r>
            <a:endParaRPr lang="en-US" b="1" dirty="0">
              <a:solidFill>
                <a:schemeClr val="bg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algn="just"/>
            <a:r>
              <a:rPr lang="en-US" sz="3200" dirty="0" smtClean="0">
                <a:solidFill>
                  <a:srgbClr val="002060"/>
                </a:solidFill>
                <a:latin typeface="Times New Roman" pitchFamily="18" charset="0"/>
                <a:cs typeface="Times New Roman" pitchFamily="18" charset="0"/>
              </a:rPr>
              <a:t>It is made up of nervous tissues.</a:t>
            </a:r>
          </a:p>
          <a:p>
            <a:pPr algn="just"/>
            <a:endParaRPr lang="en-US" sz="3200" dirty="0" smtClean="0">
              <a:solidFill>
                <a:srgbClr val="002060"/>
              </a:solidFill>
              <a:latin typeface="Times New Roman" pitchFamily="18" charset="0"/>
              <a:cs typeface="Times New Roman" pitchFamily="18" charset="0"/>
            </a:endParaRPr>
          </a:p>
          <a:p>
            <a:pPr algn="just"/>
            <a:r>
              <a:rPr lang="en-US" sz="3200" dirty="0" smtClean="0">
                <a:solidFill>
                  <a:srgbClr val="002060"/>
                </a:solidFill>
                <a:latin typeface="Times New Roman" pitchFamily="18" charset="0"/>
                <a:cs typeface="Times New Roman" pitchFamily="18" charset="0"/>
              </a:rPr>
              <a:t>Nervous tissue contains two main kinds of cells:</a:t>
            </a:r>
          </a:p>
          <a:p>
            <a:pPr lvl="1" algn="just"/>
            <a:r>
              <a:rPr lang="en-US" sz="4000" b="1" u="sng" dirty="0" smtClean="0">
                <a:solidFill>
                  <a:srgbClr val="002060"/>
                </a:solidFill>
                <a:latin typeface="Times New Roman" pitchFamily="18" charset="0"/>
                <a:cs typeface="Times New Roman" pitchFamily="18" charset="0"/>
              </a:rPr>
              <a:t>Neurons</a:t>
            </a:r>
            <a:r>
              <a:rPr lang="en-US" sz="4000" dirty="0" smtClean="0">
                <a:solidFill>
                  <a:srgbClr val="002060"/>
                </a:solidFill>
                <a:latin typeface="Times New Roman" pitchFamily="18" charset="0"/>
                <a:cs typeface="Times New Roman" pitchFamily="18" charset="0"/>
              </a:rPr>
              <a:t> - Structural and functional unit.</a:t>
            </a:r>
          </a:p>
          <a:p>
            <a:pPr lvl="1" algn="just"/>
            <a:r>
              <a:rPr lang="en-US" sz="4000" b="1" u="sng" dirty="0" err="1" smtClean="0">
                <a:solidFill>
                  <a:srgbClr val="002060"/>
                </a:solidFill>
                <a:latin typeface="Times New Roman" pitchFamily="18" charset="0"/>
                <a:cs typeface="Times New Roman" pitchFamily="18" charset="0"/>
              </a:rPr>
              <a:t>Glial</a:t>
            </a:r>
            <a:r>
              <a:rPr lang="en-US" sz="4000" b="1" u="sng" dirty="0" smtClean="0">
                <a:solidFill>
                  <a:srgbClr val="002060"/>
                </a:solidFill>
                <a:latin typeface="Times New Roman" pitchFamily="18" charset="0"/>
                <a:cs typeface="Times New Roman" pitchFamily="18" charset="0"/>
              </a:rPr>
              <a:t> cells (or </a:t>
            </a:r>
            <a:r>
              <a:rPr lang="en-US" sz="4000" b="1" u="sng" dirty="0" err="1" smtClean="0">
                <a:solidFill>
                  <a:srgbClr val="002060"/>
                </a:solidFill>
                <a:latin typeface="Times New Roman" pitchFamily="18" charset="0"/>
                <a:cs typeface="Times New Roman" pitchFamily="18" charset="0"/>
              </a:rPr>
              <a:t>Neuroglia</a:t>
            </a:r>
            <a:r>
              <a:rPr lang="en-US" sz="4000" u="sng" dirty="0" smtClean="0">
                <a:solidFill>
                  <a:srgbClr val="002060"/>
                </a:solidFill>
                <a:latin typeface="Times New Roman" pitchFamily="18" charset="0"/>
                <a:cs typeface="Times New Roman" pitchFamily="18" charset="0"/>
              </a:rPr>
              <a:t>) </a:t>
            </a:r>
            <a:r>
              <a:rPr lang="en-US" sz="4000" dirty="0" smtClean="0">
                <a:solidFill>
                  <a:srgbClr val="002060"/>
                </a:solidFill>
                <a:latin typeface="Times New Roman" pitchFamily="18" charset="0"/>
                <a:cs typeface="Times New Roman" pitchFamily="18" charset="0"/>
              </a:rPr>
              <a:t>– Supporting cells</a:t>
            </a:r>
            <a:r>
              <a:rPr lang="en-US" sz="3200" dirty="0" smtClean="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2161</Words>
  <Application>Microsoft Office PowerPoint</Application>
  <PresentationFormat>On-screen Show (4:3)</PresentationFormat>
  <Paragraphs>329</Paragraphs>
  <Slides>58</Slides>
  <Notes>3</Notes>
  <HiddenSlides>0</HiddenSlides>
  <MMClips>0</MMClips>
  <ScaleCrop>false</ScaleCrop>
  <HeadingPairs>
    <vt:vector size="4" baseType="variant">
      <vt:variant>
        <vt:lpstr>Theme</vt:lpstr>
      </vt:variant>
      <vt:variant>
        <vt:i4>6</vt:i4>
      </vt:variant>
      <vt:variant>
        <vt:lpstr>Slide Titles</vt:lpstr>
      </vt:variant>
      <vt:variant>
        <vt:i4>58</vt:i4>
      </vt:variant>
    </vt:vector>
  </HeadingPairs>
  <TitlesOfParts>
    <vt:vector size="64" baseType="lpstr">
      <vt:lpstr>Default Design</vt:lpstr>
      <vt:lpstr>1_Default Design</vt:lpstr>
      <vt:lpstr>Equity</vt:lpstr>
      <vt:lpstr>1_Equity</vt:lpstr>
      <vt:lpstr>Eclipse</vt:lpstr>
      <vt:lpstr>2_Equity</vt:lpstr>
      <vt:lpstr>  SBKS MEDICAL INSTITUTE &amp; RESEARCH CENTER </vt:lpstr>
      <vt:lpstr>           </vt:lpstr>
      <vt:lpstr>LIST OF UPCOMING LECTURES</vt:lpstr>
      <vt:lpstr>PowerPoint Presentation</vt:lpstr>
      <vt:lpstr>PowerPoint Presentation</vt:lpstr>
      <vt:lpstr>           </vt:lpstr>
      <vt:lpstr>PowerPoint Presentation</vt:lpstr>
      <vt:lpstr>PowerPoint Presentation</vt:lpstr>
      <vt:lpstr>Nervous System</vt:lpstr>
      <vt:lpstr>  NEURON- Structural and functional unit of the nervous system. </vt:lpstr>
      <vt:lpstr>PowerPoint Presentation</vt:lpstr>
      <vt:lpstr>PowerPoint Presentation</vt:lpstr>
      <vt:lpstr>PowerPoint Presentation</vt:lpstr>
      <vt:lpstr>PowerPoint Presentation</vt:lpstr>
      <vt:lpstr>PowerPoint Presentation</vt:lpstr>
      <vt:lpstr>Nerve Cell Body</vt:lpstr>
      <vt:lpstr>PowerPoint Presentation</vt:lpstr>
      <vt:lpstr>Nerve Cell Body</vt:lpstr>
      <vt:lpstr>Nerve Cell Body</vt:lpstr>
      <vt:lpstr>PowerPoint Presentation</vt:lpstr>
      <vt:lpstr>Nerve cell body</vt:lpstr>
      <vt:lpstr>Dendrites</vt:lpstr>
      <vt:lpstr>Axon</vt:lpstr>
      <vt:lpstr>PowerPoint Presentation</vt:lpstr>
      <vt:lpstr>PowerPoint Presentation</vt:lpstr>
      <vt:lpstr>MYELINATION </vt:lpstr>
      <vt:lpstr>PowerPoint Presentation</vt:lpstr>
      <vt:lpstr>Myelin sheath</vt:lpstr>
      <vt:lpstr>PowerPoint Presentation</vt:lpstr>
      <vt:lpstr>Myelinogenesis</vt:lpstr>
      <vt:lpstr>Myelinogenesis: PNS</vt:lpstr>
      <vt:lpstr>Myelinogenesis: CNS</vt:lpstr>
      <vt:lpstr>MYELINOGENESIS</vt:lpstr>
      <vt:lpstr>Myelinogenesis</vt:lpstr>
      <vt:lpstr>Functions of myelin sheath</vt:lpstr>
      <vt:lpstr>Node of Ranvier: Saltatory Conduction</vt:lpstr>
      <vt:lpstr>Node of Ranvier: Saltatory Conduction</vt:lpstr>
      <vt:lpstr> Neurotrophines……. </vt:lpstr>
      <vt:lpstr>NEUROGLIA</vt:lpstr>
      <vt:lpstr>NEUROGLIA (Neuronal Support Cells)</vt:lpstr>
      <vt:lpstr>Neuroglia: Classification</vt:lpstr>
      <vt:lpstr>Neuroglia: Classification</vt:lpstr>
      <vt:lpstr>Neuroglia: Classification</vt:lpstr>
      <vt:lpstr>Neuroglia: Classification</vt:lpstr>
      <vt:lpstr>Neuroglia: Classification</vt:lpstr>
      <vt:lpstr>Neuroglia: Classification</vt:lpstr>
      <vt:lpstr>PowerPoint Presentation</vt:lpstr>
      <vt:lpstr>PowerPoint Presentation</vt:lpstr>
      <vt:lpstr>PowerPoint Presentation</vt:lpstr>
      <vt:lpstr>EBES</vt:lpstr>
      <vt:lpstr>A sequence of cytoskeleton changes related to the formation of neurofibrillary tangles and neuropil threads</vt:lpstr>
      <vt:lpstr>CONTINUED……</vt:lpstr>
      <vt:lpstr>EBES </vt:lpstr>
      <vt:lpstr>Characterization of Ameboid Microglia Isolated from Developing Mammalian Brain </vt:lpstr>
      <vt:lpstr>EBES </vt:lpstr>
      <vt:lpstr>Morphological consequences of myelination in the human retina </vt:lpstr>
      <vt:lpstr>EBES </vt:lpstr>
      <vt:lpstr>The Permeability of the Sodium Channel to Organic     Cations in Myelinated Nerve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NEURON</dc:title>
  <dc:creator>ind</dc:creator>
  <cp:lastModifiedBy>SONY</cp:lastModifiedBy>
  <cp:revision>52</cp:revision>
  <dcterms:created xsi:type="dcterms:W3CDTF">2013-07-03T03:44:19Z</dcterms:created>
  <dcterms:modified xsi:type="dcterms:W3CDTF">2017-10-08T16:06:44Z</dcterms:modified>
</cp:coreProperties>
</file>