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9" r:id="rId4"/>
    <p:sldId id="270" r:id="rId5"/>
    <p:sldId id="268" r:id="rId6"/>
    <p:sldId id="273" r:id="rId7"/>
    <p:sldId id="258" r:id="rId8"/>
    <p:sldId id="264" r:id="rId9"/>
    <p:sldId id="267" r:id="rId10"/>
    <p:sldId id="259" r:id="rId11"/>
    <p:sldId id="260" r:id="rId12"/>
    <p:sldId id="261" r:id="rId13"/>
    <p:sldId id="274" r:id="rId14"/>
    <p:sldId id="271" r:id="rId15"/>
    <p:sldId id="262" r:id="rId16"/>
    <p:sldId id="272" r:id="rId17"/>
    <p:sldId id="263" r:id="rId18"/>
    <p:sldId id="275" r:id="rId19"/>
    <p:sldId id="276" r:id="rId20"/>
    <p:sldId id="277" r:id="rId21"/>
    <p:sldId id="282" r:id="rId22"/>
    <p:sldId id="278" r:id="rId23"/>
    <p:sldId id="279" r:id="rId24"/>
    <p:sldId id="283" r:id="rId25"/>
    <p:sldId id="288" r:id="rId26"/>
    <p:sldId id="281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B312C-A95F-48FB-9193-876CFDAC160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94B283-CC03-4749-8710-8E49B17E0412}">
      <dgm:prSet phldrT="[Text]"/>
      <dgm:spPr/>
      <dgm:t>
        <a:bodyPr/>
        <a:lstStyle/>
        <a:p>
          <a:r>
            <a:rPr lang="en-US" dirty="0" smtClean="0"/>
            <a:t>Impaired  gas exchange</a:t>
          </a:r>
          <a:endParaRPr lang="en-US" dirty="0"/>
        </a:p>
      </dgm:t>
    </dgm:pt>
    <dgm:pt modelId="{46642685-CF29-45AD-B327-DAE766C5B7ED}" type="parTrans" cxnId="{48039EA1-5AF3-4052-BE32-F371BDA948AA}">
      <dgm:prSet/>
      <dgm:spPr/>
      <dgm:t>
        <a:bodyPr/>
        <a:lstStyle/>
        <a:p>
          <a:endParaRPr lang="en-US"/>
        </a:p>
      </dgm:t>
    </dgm:pt>
    <dgm:pt modelId="{0ED34008-D702-41B8-AFE2-547457C1BFDF}" type="sibTrans" cxnId="{48039EA1-5AF3-4052-BE32-F371BDA948AA}">
      <dgm:prSet/>
      <dgm:spPr/>
      <dgm:t>
        <a:bodyPr/>
        <a:lstStyle/>
        <a:p>
          <a:endParaRPr lang="en-US"/>
        </a:p>
      </dgm:t>
    </dgm:pt>
    <dgm:pt modelId="{7650C1CA-895C-445B-B5DE-F0F5DCFC8181}">
      <dgm:prSet phldrT="[Text]"/>
      <dgm:spPr/>
      <dgm:t>
        <a:bodyPr/>
        <a:lstStyle/>
        <a:p>
          <a:r>
            <a:rPr lang="en-US" dirty="0" smtClean="0"/>
            <a:t>Decreased lung capacity</a:t>
          </a:r>
          <a:endParaRPr lang="en-US" dirty="0"/>
        </a:p>
      </dgm:t>
    </dgm:pt>
    <dgm:pt modelId="{88E2D2E7-5979-418A-B68B-B181143C8538}" type="parTrans" cxnId="{5A29415B-64A5-4CAE-9844-DC9087109A4C}">
      <dgm:prSet/>
      <dgm:spPr/>
      <dgm:t>
        <a:bodyPr/>
        <a:lstStyle/>
        <a:p>
          <a:endParaRPr lang="en-US"/>
        </a:p>
      </dgm:t>
    </dgm:pt>
    <dgm:pt modelId="{21490530-1C45-42A8-B571-58D729DC30A0}" type="sibTrans" cxnId="{5A29415B-64A5-4CAE-9844-DC9087109A4C}">
      <dgm:prSet/>
      <dgm:spPr/>
      <dgm:t>
        <a:bodyPr/>
        <a:lstStyle/>
        <a:p>
          <a:endParaRPr lang="en-US"/>
        </a:p>
      </dgm:t>
    </dgm:pt>
    <dgm:pt modelId="{0D13C579-AF51-4BA1-99D8-39A25A5A7F6A}">
      <dgm:prSet phldrT="[Text]"/>
      <dgm:spPr/>
      <dgm:t>
        <a:bodyPr/>
        <a:lstStyle/>
        <a:p>
          <a:r>
            <a:rPr lang="en-US" dirty="0" smtClean="0"/>
            <a:t>Respiratory  failure</a:t>
          </a:r>
          <a:endParaRPr lang="en-US" dirty="0"/>
        </a:p>
      </dgm:t>
    </dgm:pt>
    <dgm:pt modelId="{07E6FCD8-DE7E-4550-A020-9898BA109551}" type="parTrans" cxnId="{5BA11255-E9AA-4C69-81D9-99EFA820408B}">
      <dgm:prSet/>
      <dgm:spPr/>
      <dgm:t>
        <a:bodyPr/>
        <a:lstStyle/>
        <a:p>
          <a:endParaRPr lang="en-US"/>
        </a:p>
      </dgm:t>
    </dgm:pt>
    <dgm:pt modelId="{B5C12C72-7CA3-4E4C-8AF3-241C6BDB78CE}" type="sibTrans" cxnId="{5BA11255-E9AA-4C69-81D9-99EFA820408B}">
      <dgm:prSet/>
      <dgm:spPr/>
      <dgm:t>
        <a:bodyPr/>
        <a:lstStyle/>
        <a:p>
          <a:endParaRPr lang="en-US"/>
        </a:p>
      </dgm:t>
    </dgm:pt>
    <dgm:pt modelId="{C80C710C-370C-496F-81F6-AC3213BDC1CA}" type="pres">
      <dgm:prSet presAssocID="{727B312C-A95F-48FB-9193-876CFDAC160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3346A5-9276-47F8-A5E3-7CE0D40905EE}" type="pres">
      <dgm:prSet presAssocID="{2094B283-CC03-4749-8710-8E49B17E0412}" presName="parentLin" presStyleCnt="0"/>
      <dgm:spPr/>
    </dgm:pt>
    <dgm:pt modelId="{754D3387-0E34-4EAC-97D2-BD221D0C36D3}" type="pres">
      <dgm:prSet presAssocID="{2094B283-CC03-4749-8710-8E49B17E041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BC39243-D22E-44CF-BC9B-5AACF2FA136A}" type="pres">
      <dgm:prSet presAssocID="{2094B283-CC03-4749-8710-8E49B17E0412}" presName="parentText" presStyleLbl="node1" presStyleIdx="0" presStyleCnt="3" custScaleX="96428" custScaleY="82080" custLinFactNeighborY="-464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F28D4-8BBB-45B0-B349-B7301035C6C7}" type="pres">
      <dgm:prSet presAssocID="{2094B283-CC03-4749-8710-8E49B17E0412}" presName="negativeSpace" presStyleCnt="0"/>
      <dgm:spPr/>
    </dgm:pt>
    <dgm:pt modelId="{3FB1E88F-81D1-43FC-89C0-D68E33193FF8}" type="pres">
      <dgm:prSet presAssocID="{2094B283-CC03-4749-8710-8E49B17E0412}" presName="childText" presStyleLbl="conFgAcc1" presStyleIdx="0" presStyleCnt="3" custLinFactY="-7187" custLinFactNeighborY="-100000">
        <dgm:presLayoutVars>
          <dgm:bulletEnabled val="1"/>
        </dgm:presLayoutVars>
      </dgm:prSet>
      <dgm:spPr/>
    </dgm:pt>
    <dgm:pt modelId="{C8347A2A-630D-48FB-A63E-FB4B206A59E5}" type="pres">
      <dgm:prSet presAssocID="{0ED34008-D702-41B8-AFE2-547457C1BFDF}" presName="spaceBetweenRectangles" presStyleCnt="0"/>
      <dgm:spPr/>
    </dgm:pt>
    <dgm:pt modelId="{C3F5154C-7F27-48BE-9020-089B26849EB8}" type="pres">
      <dgm:prSet presAssocID="{7650C1CA-895C-445B-B5DE-F0F5DCFC8181}" presName="parentLin" presStyleCnt="0"/>
      <dgm:spPr/>
    </dgm:pt>
    <dgm:pt modelId="{1B366624-119F-4A19-9961-487FC526C184}" type="pres">
      <dgm:prSet presAssocID="{7650C1CA-895C-445B-B5DE-F0F5DCFC818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22DEA76-4C3C-4062-9B92-8D6CDE8FA022}" type="pres">
      <dgm:prSet presAssocID="{7650C1CA-895C-445B-B5DE-F0F5DCFC8181}" presName="parentText" presStyleLbl="node1" presStyleIdx="1" presStyleCnt="3" custScaleX="96429" custScaleY="86355" custLinFactNeighborX="25000" custLinFactNeighborY="9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6B46E-1027-4E5B-ADC9-FC4169EE5575}" type="pres">
      <dgm:prSet presAssocID="{7650C1CA-895C-445B-B5DE-F0F5DCFC8181}" presName="negativeSpace" presStyleCnt="0"/>
      <dgm:spPr/>
    </dgm:pt>
    <dgm:pt modelId="{B3862083-3066-497E-8135-E3D1C2BA1870}" type="pres">
      <dgm:prSet presAssocID="{7650C1CA-895C-445B-B5DE-F0F5DCFC8181}" presName="childText" presStyleLbl="conFgAcc1" presStyleIdx="1" presStyleCnt="3" custLinFactNeighborY="75329">
        <dgm:presLayoutVars>
          <dgm:bulletEnabled val="1"/>
        </dgm:presLayoutVars>
      </dgm:prSet>
      <dgm:spPr/>
    </dgm:pt>
    <dgm:pt modelId="{CCF6C24D-8D32-434B-8714-F4E87DA27234}" type="pres">
      <dgm:prSet presAssocID="{21490530-1C45-42A8-B571-58D729DC30A0}" presName="spaceBetweenRectangles" presStyleCnt="0"/>
      <dgm:spPr/>
    </dgm:pt>
    <dgm:pt modelId="{3EAA74BE-FCE8-4AFE-BD6F-779EBDBBA379}" type="pres">
      <dgm:prSet presAssocID="{0D13C579-AF51-4BA1-99D8-39A25A5A7F6A}" presName="parentLin" presStyleCnt="0"/>
      <dgm:spPr/>
    </dgm:pt>
    <dgm:pt modelId="{CD080C14-51D3-46C9-8356-17F36909385B}" type="pres">
      <dgm:prSet presAssocID="{0D13C579-AF51-4BA1-99D8-39A25A5A7F6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F687A2C-6F59-47D1-BEF3-5D66C2E6BE1F}" type="pres">
      <dgm:prSet presAssocID="{0D13C579-AF51-4BA1-99D8-39A25A5A7F6A}" presName="parentText" presStyleLbl="node1" presStyleIdx="2" presStyleCnt="3" custScaleX="96429" custScaleY="82777" custLinFactNeighborX="25000" custLinFactNeighborY="291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AF5EC-F844-49F4-A7D3-38CCB347B921}" type="pres">
      <dgm:prSet presAssocID="{0D13C579-AF51-4BA1-99D8-39A25A5A7F6A}" presName="negativeSpace" presStyleCnt="0"/>
      <dgm:spPr/>
    </dgm:pt>
    <dgm:pt modelId="{BBC875BC-E691-42DF-AC9A-3DDAF0C92727}" type="pres">
      <dgm:prSet presAssocID="{0D13C579-AF51-4BA1-99D8-39A25A5A7F6A}" presName="childText" presStyleLbl="conFgAcc1" presStyleIdx="2" presStyleCnt="3" custLinFactNeighborY="72252">
        <dgm:presLayoutVars>
          <dgm:bulletEnabled val="1"/>
        </dgm:presLayoutVars>
      </dgm:prSet>
      <dgm:spPr/>
    </dgm:pt>
  </dgm:ptLst>
  <dgm:cxnLst>
    <dgm:cxn modelId="{84BFFBC0-36AD-4D26-9652-A49652701A37}" type="presOf" srcId="{7650C1CA-895C-445B-B5DE-F0F5DCFC8181}" destId="{1B366624-119F-4A19-9961-487FC526C184}" srcOrd="0" destOrd="0" presId="urn:microsoft.com/office/officeart/2005/8/layout/list1"/>
    <dgm:cxn modelId="{3955DFDA-4E25-4A6F-8173-6AB029C50568}" type="presOf" srcId="{0D13C579-AF51-4BA1-99D8-39A25A5A7F6A}" destId="{CD080C14-51D3-46C9-8356-17F36909385B}" srcOrd="0" destOrd="0" presId="urn:microsoft.com/office/officeart/2005/8/layout/list1"/>
    <dgm:cxn modelId="{5A29415B-64A5-4CAE-9844-DC9087109A4C}" srcId="{727B312C-A95F-48FB-9193-876CFDAC1604}" destId="{7650C1CA-895C-445B-B5DE-F0F5DCFC8181}" srcOrd="1" destOrd="0" parTransId="{88E2D2E7-5979-418A-B68B-B181143C8538}" sibTransId="{21490530-1C45-42A8-B571-58D729DC30A0}"/>
    <dgm:cxn modelId="{5BA11255-E9AA-4C69-81D9-99EFA820408B}" srcId="{727B312C-A95F-48FB-9193-876CFDAC1604}" destId="{0D13C579-AF51-4BA1-99D8-39A25A5A7F6A}" srcOrd="2" destOrd="0" parTransId="{07E6FCD8-DE7E-4550-A020-9898BA109551}" sibTransId="{B5C12C72-7CA3-4E4C-8AF3-241C6BDB78CE}"/>
    <dgm:cxn modelId="{9BDFBFB5-E86F-4249-B78A-5CAF86E5FE85}" type="presOf" srcId="{2094B283-CC03-4749-8710-8E49B17E0412}" destId="{FBC39243-D22E-44CF-BC9B-5AACF2FA136A}" srcOrd="1" destOrd="0" presId="urn:microsoft.com/office/officeart/2005/8/layout/list1"/>
    <dgm:cxn modelId="{3DE0C803-D831-4196-BD4F-2B87B597CFD8}" type="presOf" srcId="{727B312C-A95F-48FB-9193-876CFDAC1604}" destId="{C80C710C-370C-496F-81F6-AC3213BDC1CA}" srcOrd="0" destOrd="0" presId="urn:microsoft.com/office/officeart/2005/8/layout/list1"/>
    <dgm:cxn modelId="{48039EA1-5AF3-4052-BE32-F371BDA948AA}" srcId="{727B312C-A95F-48FB-9193-876CFDAC1604}" destId="{2094B283-CC03-4749-8710-8E49B17E0412}" srcOrd="0" destOrd="0" parTransId="{46642685-CF29-45AD-B327-DAE766C5B7ED}" sibTransId="{0ED34008-D702-41B8-AFE2-547457C1BFDF}"/>
    <dgm:cxn modelId="{DF94E0EE-4B6B-4DB2-B25F-502C2F0AD621}" type="presOf" srcId="{7650C1CA-895C-445B-B5DE-F0F5DCFC8181}" destId="{022DEA76-4C3C-4062-9B92-8D6CDE8FA022}" srcOrd="1" destOrd="0" presId="urn:microsoft.com/office/officeart/2005/8/layout/list1"/>
    <dgm:cxn modelId="{C185753B-43F0-4538-836F-D2DF0AE752A0}" type="presOf" srcId="{0D13C579-AF51-4BA1-99D8-39A25A5A7F6A}" destId="{DF687A2C-6F59-47D1-BEF3-5D66C2E6BE1F}" srcOrd="1" destOrd="0" presId="urn:microsoft.com/office/officeart/2005/8/layout/list1"/>
    <dgm:cxn modelId="{F62B553A-D960-4756-90A9-B2394DF81042}" type="presOf" srcId="{2094B283-CC03-4749-8710-8E49B17E0412}" destId="{754D3387-0E34-4EAC-97D2-BD221D0C36D3}" srcOrd="0" destOrd="0" presId="urn:microsoft.com/office/officeart/2005/8/layout/list1"/>
    <dgm:cxn modelId="{B7A2AD3C-A4BC-4899-B928-7B1232C7D6CD}" type="presParOf" srcId="{C80C710C-370C-496F-81F6-AC3213BDC1CA}" destId="{E63346A5-9276-47F8-A5E3-7CE0D40905EE}" srcOrd="0" destOrd="0" presId="urn:microsoft.com/office/officeart/2005/8/layout/list1"/>
    <dgm:cxn modelId="{D8D5A6B9-75E1-43F2-B786-96C83F094FD6}" type="presParOf" srcId="{E63346A5-9276-47F8-A5E3-7CE0D40905EE}" destId="{754D3387-0E34-4EAC-97D2-BD221D0C36D3}" srcOrd="0" destOrd="0" presId="urn:microsoft.com/office/officeart/2005/8/layout/list1"/>
    <dgm:cxn modelId="{A112B70D-E9E4-4759-923C-AB58162D53C7}" type="presParOf" srcId="{E63346A5-9276-47F8-A5E3-7CE0D40905EE}" destId="{FBC39243-D22E-44CF-BC9B-5AACF2FA136A}" srcOrd="1" destOrd="0" presId="urn:microsoft.com/office/officeart/2005/8/layout/list1"/>
    <dgm:cxn modelId="{BA1B8F5C-65CA-4F1E-93D8-5ED60CBA0937}" type="presParOf" srcId="{C80C710C-370C-496F-81F6-AC3213BDC1CA}" destId="{F02F28D4-8BBB-45B0-B349-B7301035C6C7}" srcOrd="1" destOrd="0" presId="urn:microsoft.com/office/officeart/2005/8/layout/list1"/>
    <dgm:cxn modelId="{95F43063-FBB4-4767-9352-BDBB5CE8C975}" type="presParOf" srcId="{C80C710C-370C-496F-81F6-AC3213BDC1CA}" destId="{3FB1E88F-81D1-43FC-89C0-D68E33193FF8}" srcOrd="2" destOrd="0" presId="urn:microsoft.com/office/officeart/2005/8/layout/list1"/>
    <dgm:cxn modelId="{2EABDEA3-F303-41DA-9AE1-134CEFE86BF2}" type="presParOf" srcId="{C80C710C-370C-496F-81F6-AC3213BDC1CA}" destId="{C8347A2A-630D-48FB-A63E-FB4B206A59E5}" srcOrd="3" destOrd="0" presId="urn:microsoft.com/office/officeart/2005/8/layout/list1"/>
    <dgm:cxn modelId="{F315AA98-6C46-482C-A8AE-377BF1EF3C71}" type="presParOf" srcId="{C80C710C-370C-496F-81F6-AC3213BDC1CA}" destId="{C3F5154C-7F27-48BE-9020-089B26849EB8}" srcOrd="4" destOrd="0" presId="urn:microsoft.com/office/officeart/2005/8/layout/list1"/>
    <dgm:cxn modelId="{0F556A35-EE32-410E-AE98-EA4820125D26}" type="presParOf" srcId="{C3F5154C-7F27-48BE-9020-089B26849EB8}" destId="{1B366624-119F-4A19-9961-487FC526C184}" srcOrd="0" destOrd="0" presId="urn:microsoft.com/office/officeart/2005/8/layout/list1"/>
    <dgm:cxn modelId="{A4149F41-7B22-4B9F-8EEA-1BB957B99677}" type="presParOf" srcId="{C3F5154C-7F27-48BE-9020-089B26849EB8}" destId="{022DEA76-4C3C-4062-9B92-8D6CDE8FA022}" srcOrd="1" destOrd="0" presId="urn:microsoft.com/office/officeart/2005/8/layout/list1"/>
    <dgm:cxn modelId="{54A340EB-5E23-4114-AD84-0F9C16A88618}" type="presParOf" srcId="{C80C710C-370C-496F-81F6-AC3213BDC1CA}" destId="{5E56B46E-1027-4E5B-ADC9-FC4169EE5575}" srcOrd="5" destOrd="0" presId="urn:microsoft.com/office/officeart/2005/8/layout/list1"/>
    <dgm:cxn modelId="{7FD93AEC-0E1D-4682-A524-3C4FBA2B0A7D}" type="presParOf" srcId="{C80C710C-370C-496F-81F6-AC3213BDC1CA}" destId="{B3862083-3066-497E-8135-E3D1C2BA1870}" srcOrd="6" destOrd="0" presId="urn:microsoft.com/office/officeart/2005/8/layout/list1"/>
    <dgm:cxn modelId="{E21D0F0A-A10C-4E10-87F2-AFCDF66C38F1}" type="presParOf" srcId="{C80C710C-370C-496F-81F6-AC3213BDC1CA}" destId="{CCF6C24D-8D32-434B-8714-F4E87DA27234}" srcOrd="7" destOrd="0" presId="urn:microsoft.com/office/officeart/2005/8/layout/list1"/>
    <dgm:cxn modelId="{90EFD850-3402-4C77-91D9-E69C76E4A917}" type="presParOf" srcId="{C80C710C-370C-496F-81F6-AC3213BDC1CA}" destId="{3EAA74BE-FCE8-4AFE-BD6F-779EBDBBA379}" srcOrd="8" destOrd="0" presId="urn:microsoft.com/office/officeart/2005/8/layout/list1"/>
    <dgm:cxn modelId="{CC828F9B-BD0A-497D-8E6A-CFB61917223E}" type="presParOf" srcId="{3EAA74BE-FCE8-4AFE-BD6F-779EBDBBA379}" destId="{CD080C14-51D3-46C9-8356-17F36909385B}" srcOrd="0" destOrd="0" presId="urn:microsoft.com/office/officeart/2005/8/layout/list1"/>
    <dgm:cxn modelId="{E7E9D39E-D66E-485A-A8DA-361FA906F6B2}" type="presParOf" srcId="{3EAA74BE-FCE8-4AFE-BD6F-779EBDBBA379}" destId="{DF687A2C-6F59-47D1-BEF3-5D66C2E6BE1F}" srcOrd="1" destOrd="0" presId="urn:microsoft.com/office/officeart/2005/8/layout/list1"/>
    <dgm:cxn modelId="{31B30DC7-D846-41E0-ACD1-84AA026F1B15}" type="presParOf" srcId="{C80C710C-370C-496F-81F6-AC3213BDC1CA}" destId="{C5DAF5EC-F844-49F4-A7D3-38CCB347B921}" srcOrd="9" destOrd="0" presId="urn:microsoft.com/office/officeart/2005/8/layout/list1"/>
    <dgm:cxn modelId="{648E651B-01A7-4CCC-A61C-3CEFB7C25A09}" type="presParOf" srcId="{C80C710C-370C-496F-81F6-AC3213BDC1CA}" destId="{BBC875BC-E691-42DF-AC9A-3DDAF0C9272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511644-2DB8-4DB4-8D8A-9CB8A1D7C78F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6BB5E-0801-4BA6-909D-2DD68F02D4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01AF9-6E5C-4C03-B848-D64F2C63C583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18813-2AA2-416E-829B-2BFFFD9DA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7F656-2F1A-4DC7-B277-65FB92546EE9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E63D5-6328-4E1E-AC75-F5B36DF22D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9640CE-DBFD-4AFE-A931-2DCBF0F122BC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77FD1-2071-4294-A8DF-3F31571A0D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9E5EB-7D14-46B9-B1B1-152D8025CE82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DF95D-73AF-47B3-A192-8E0DE87DC3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E085E-CE70-45D9-8079-85D2B140615A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C306D-08CA-4050-B745-9D5F07ED02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42CD4-A5CC-4555-AE6A-128C68871F1E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7BD41-943D-480A-B2F1-1FB07B7D60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38E1D-8335-4C68-8393-590492FCDC3C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2FFDB-C928-4979-B71F-66DEA09AA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CFD964-0DAB-4D84-809C-60631098D9F9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6CFF3-85B3-4F5F-B363-9F2910655E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F5E5AE-AF64-436B-B500-2AB8075CF94D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C393F-C125-41D6-91D4-CCAC1347F3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5B4948E2-93B9-46BF-A024-7B0C7C9D2384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FFBBD25C-A5E1-4D32-8DF8-F0001DC532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85F15069-4C34-49E4-862E-06E8474FB56D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4B7AF7FF-C9AC-48E7-ADE0-9F543A0782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Strawderman%20RL%5bAuthor%5d&amp;cauthor=true&amp;cauthor_uid=11239846" TargetMode="External"/><Relationship Id="rId3" Type="http://schemas.openxmlformats.org/officeDocument/2006/relationships/hyperlink" Target="http://www.ncbi.nlm.nih.gov/pubmed?term=Flaherty%20KR%5bAuthor%5d&amp;cauthor=true&amp;cauthor_uid=11239846" TargetMode="External"/><Relationship Id="rId7" Type="http://schemas.openxmlformats.org/officeDocument/2006/relationships/hyperlink" Target="http://www.ncbi.nlm.nih.gov/pubmed?term=Gross%20BH%5bAuthor%5d&amp;cauthor=true&amp;cauthor_uid=11239846" TargetMode="External"/><Relationship Id="rId2" Type="http://schemas.openxmlformats.org/officeDocument/2006/relationships/hyperlink" Target="http://www.ncbi.nlm.nih.gov/pubmed/112398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Kazerooni%20EA%5bAuthor%5d&amp;cauthor=true&amp;cauthor_uid=11239846" TargetMode="External"/><Relationship Id="rId11" Type="http://schemas.openxmlformats.org/officeDocument/2006/relationships/hyperlink" Target="http://www.ncbi.nlm.nih.gov/pubmed?term=Martinez%20FJ%5bAuthor%5d&amp;cauthor=true&amp;cauthor_uid=11239846" TargetMode="External"/><Relationship Id="rId5" Type="http://schemas.openxmlformats.org/officeDocument/2006/relationships/hyperlink" Target="http://www.ncbi.nlm.nih.gov/pubmed?term=Lynch%20JP%203rd%5bAuthor%5d&amp;cauthor=true&amp;cauthor_uid=11239846" TargetMode="External"/><Relationship Id="rId10" Type="http://schemas.openxmlformats.org/officeDocument/2006/relationships/hyperlink" Target="http://www.ncbi.nlm.nih.gov/pubmed?term=Flint%20A%5bAuthor%5d&amp;cauthor=true&amp;cauthor_uid=11239846" TargetMode="External"/><Relationship Id="rId4" Type="http://schemas.openxmlformats.org/officeDocument/2006/relationships/hyperlink" Target="http://www.ncbi.nlm.nih.gov/pubmed?term=Toews%20GB%5bAuthor%5d&amp;cauthor=true&amp;cauthor_uid=11239846" TargetMode="External"/><Relationship Id="rId9" Type="http://schemas.openxmlformats.org/officeDocument/2006/relationships/hyperlink" Target="http://www.ncbi.nlm.nih.gov/pubmed?term=Hariharan%20K%5bAuthor%5d&amp;cauthor=true&amp;cauthor_uid=11239846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3355848"/>
            <a:ext cx="8382000" cy="1673352"/>
          </a:xfrm>
        </p:spPr>
        <p:txBody>
          <a:bodyPr/>
          <a:lstStyle/>
          <a:p>
            <a:pPr algn="ctr" eaLnBrk="1" hangingPunct="1"/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</a:rPr>
              <a:t>INTERSTITISL  LUNG 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0"/>
            <a:ext cx="8077200" cy="685800"/>
          </a:xfrm>
          <a:ln>
            <a:noFill/>
          </a:ln>
        </p:spPr>
        <p:txBody>
          <a:bodyPr rtlCol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DR.  </a:t>
            </a:r>
            <a:r>
              <a:rPr lang="en-US" sz="3200" b="1" dirty="0" err="1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Bhupendra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Wala</a:t>
            </a:r>
            <a:endParaRPr lang="en-US" sz="3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PULMONARY  SYMPTOMS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775191"/>
            <a:ext cx="7848600" cy="4625609"/>
          </a:xfrm>
        </p:spPr>
        <p:txBody>
          <a:bodyPr>
            <a:normAutofit/>
          </a:bodyPr>
          <a:lstStyle/>
          <a:p>
            <a:pPr marL="395288" indent="-395288" defTabSz="400050">
              <a:buFont typeface="Wingdings" pitchFamily="2" charset="2"/>
              <a:buChar char="ü"/>
            </a:pPr>
            <a:r>
              <a:rPr lang="en-US" sz="2800" dirty="0" smtClean="0"/>
              <a:t>Dyspnea	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Cough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Wheezing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Chest pain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Hemoptysis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Fever</a:t>
            </a:r>
          </a:p>
        </p:txBody>
      </p:sp>
      <p:pic>
        <p:nvPicPr>
          <p:cNvPr id="18434" name="Picture 2" descr="http://t3.gstatic.com/images?q=tbn:ANd9GcTwXR1NwRtAWLkmLBmXRA391APoA-ZLZXEoRJOmmU4dGWviEpmFApMxQC9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133600"/>
            <a:ext cx="3358988" cy="4038600"/>
          </a:xfrm>
          <a:prstGeom prst="rect">
            <a:avLst/>
          </a:prstGeom>
          <a:noFill/>
        </p:spPr>
      </p:pic>
      <p:sp>
        <p:nvSpPr>
          <p:cNvPr id="18436" name="AutoShape 4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AutoShape 8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2" name="AutoShape 10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EXTRA  PULMONARY SYMPTOMS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239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Arthritis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 and collagen vascular diseases</a:t>
            </a:r>
          </a:p>
          <a:p>
            <a:pPr eaLnBrk="1" hangingPunct="1"/>
            <a:r>
              <a:rPr lang="en-US" sz="2400" dirty="0" smtClean="0"/>
              <a:t>Ocular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collagen vascular diseases </a:t>
            </a:r>
          </a:p>
          <a:p>
            <a:pPr eaLnBrk="1" hangingPunct="1"/>
            <a:r>
              <a:rPr lang="en-US" sz="2400" dirty="0" smtClean="0"/>
              <a:t>Skin and muscle – </a:t>
            </a:r>
            <a:r>
              <a:rPr lang="en-US" sz="2400" dirty="0" err="1" smtClean="0"/>
              <a:t>Polymyosistis</a:t>
            </a:r>
            <a:r>
              <a:rPr lang="en-US" sz="2400" dirty="0" smtClean="0"/>
              <a:t>, SLE </a:t>
            </a:r>
          </a:p>
          <a:p>
            <a:pPr eaLnBrk="1" hangingPunct="1"/>
            <a:r>
              <a:rPr lang="en-US" sz="2400" dirty="0" err="1" smtClean="0"/>
              <a:t>Sicca</a:t>
            </a:r>
            <a:r>
              <a:rPr lang="en-US" sz="2400" dirty="0" smtClean="0"/>
              <a:t> syndrome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</a:t>
            </a:r>
            <a:r>
              <a:rPr lang="en-US" sz="2400" dirty="0" err="1" smtClean="0"/>
              <a:t>Sjogrens</a:t>
            </a:r>
            <a:r>
              <a:rPr lang="en-US" sz="2400" dirty="0" smtClean="0"/>
              <a:t> and CVD</a:t>
            </a:r>
          </a:p>
          <a:p>
            <a:pPr eaLnBrk="1" hangingPunct="1"/>
            <a:r>
              <a:rPr lang="en-US" sz="2400" dirty="0" smtClean="0"/>
              <a:t>GERD – Scleroderma</a:t>
            </a:r>
          </a:p>
          <a:p>
            <a:pPr eaLnBrk="1" hangingPunct="1"/>
            <a:r>
              <a:rPr lang="en-US" sz="2400" dirty="0" smtClean="0"/>
              <a:t>Lower GI symptoms – Inflammatory bowel disease</a:t>
            </a:r>
          </a:p>
          <a:p>
            <a:pPr eaLnBrk="1" hangingPunct="1"/>
            <a:r>
              <a:rPr lang="en-US" sz="2400" dirty="0" smtClean="0"/>
              <a:t>Recurrent sinusitis – </a:t>
            </a:r>
            <a:r>
              <a:rPr lang="en-US" sz="2400" dirty="0" err="1" smtClean="0"/>
              <a:t>Wegners</a:t>
            </a:r>
            <a:r>
              <a:rPr lang="en-US" sz="2400" dirty="0" smtClean="0"/>
              <a:t> </a:t>
            </a:r>
            <a:r>
              <a:rPr lang="en-US" sz="2400" dirty="0" err="1" smtClean="0"/>
              <a:t>granulomatosis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Neurological symptoms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</a:t>
            </a:r>
            <a:r>
              <a:rPr lang="en-US" sz="2400" dirty="0" err="1" smtClean="0"/>
              <a:t>Vasculitis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Epilepsy &amp; mental retardation – Tuberous sclerosis</a:t>
            </a:r>
          </a:p>
          <a:p>
            <a:pPr eaLnBrk="1" hangingPunct="1"/>
            <a:r>
              <a:rPr lang="pt-BR" sz="2400" dirty="0" smtClean="0"/>
              <a:t>Diabetes inspidus – Sarcoidosis, PLCH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PULMONARY   SIGNS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sz="2000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Crackles (dry, </a:t>
            </a:r>
            <a:r>
              <a:rPr lang="en-US" sz="2800" dirty="0" err="1" smtClean="0"/>
              <a:t>velcro</a:t>
            </a:r>
            <a:r>
              <a:rPr lang="en-US" sz="2800" dirty="0" smtClean="0"/>
              <a:t> , end </a:t>
            </a:r>
            <a:r>
              <a:rPr lang="en-US" sz="2800" dirty="0" err="1" smtClean="0"/>
              <a:t>inspiratory</a:t>
            </a:r>
            <a:r>
              <a:rPr lang="en-US" sz="2800" dirty="0" smtClean="0"/>
              <a:t>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Inspiratory</a:t>
            </a:r>
            <a:r>
              <a:rPr lang="en-US" sz="2800" dirty="0" smtClean="0"/>
              <a:t>  squeaks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Clubbing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Cor</a:t>
            </a:r>
            <a:r>
              <a:rPr lang="en-US" sz="2800" dirty="0" smtClean="0"/>
              <a:t> </a:t>
            </a:r>
            <a:r>
              <a:rPr lang="en-US" sz="2800" dirty="0" err="1" smtClean="0"/>
              <a:t>pulmonale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Cyanosis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81200"/>
            <a:ext cx="2619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 descr="C:\Documents and Settings\dhiraj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343400"/>
            <a:ext cx="2590799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EXTRA  PULMONARY  SIGNS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620000" cy="4068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Skin abnormalities (</a:t>
            </a:r>
            <a:r>
              <a:rPr lang="en-US" sz="2400" dirty="0" err="1" smtClean="0"/>
              <a:t>Maculopapular</a:t>
            </a:r>
            <a:r>
              <a:rPr lang="en-US" sz="2400" dirty="0" smtClean="0"/>
              <a:t> skin rashes, </a:t>
            </a:r>
            <a:r>
              <a:rPr lang="en-US" sz="2400" dirty="0" err="1" smtClean="0"/>
              <a:t>Erythema</a:t>
            </a:r>
            <a:r>
              <a:rPr lang="en-US" sz="2400" dirty="0" smtClean="0"/>
              <a:t> </a:t>
            </a:r>
            <a:r>
              <a:rPr lang="en-US" sz="2400" dirty="0" err="1" smtClean="0"/>
              <a:t>nodosum,Subcutaneous</a:t>
            </a:r>
            <a:r>
              <a:rPr lang="en-US" sz="2400" dirty="0" smtClean="0"/>
              <a:t> nodules)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err="1" smtClean="0"/>
              <a:t>Arthratis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err="1" smtClean="0"/>
              <a:t>Uveitis</a:t>
            </a:r>
            <a:r>
              <a:rPr lang="en-US" sz="2400" dirty="0" smtClean="0"/>
              <a:t>, </a:t>
            </a:r>
            <a:r>
              <a:rPr lang="en-US" sz="2400" dirty="0" err="1" smtClean="0"/>
              <a:t>scleritis</a:t>
            </a:r>
            <a:endParaRPr lang="en-US" sz="2400" dirty="0" smtClean="0"/>
          </a:p>
          <a:p>
            <a:r>
              <a:rPr lang="en-US" sz="2400" dirty="0" err="1" smtClean="0"/>
              <a:t>lymphadenopathy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Hepatosplenomegaly</a:t>
            </a:r>
            <a:endParaRPr lang="en-US" sz="2400" dirty="0" smtClean="0"/>
          </a:p>
          <a:p>
            <a:r>
              <a:rPr lang="en-US" sz="2400" dirty="0" smtClean="0"/>
              <a:t>Neurological deficit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5334000" cy="4623816"/>
          </a:xfrm>
        </p:spPr>
        <p:txBody>
          <a:bodyPr>
            <a:normAutofit/>
          </a:bodyPr>
          <a:lstStyle/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Patient’s history and examination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Laboratory  evaluation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Radiograph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Lung function test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/>
              <a:t>Brochoalveolar</a:t>
            </a:r>
            <a:r>
              <a:rPr lang="en-US" sz="2400" dirty="0" smtClean="0"/>
              <a:t>  </a:t>
            </a:r>
            <a:r>
              <a:rPr lang="en-US" sz="2400" dirty="0" err="1" smtClean="0"/>
              <a:t>lavage</a:t>
            </a:r>
            <a:endParaRPr lang="en-US" sz="2400" dirty="0" smtClean="0"/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/>
              <a:t>Transbronchial</a:t>
            </a:r>
            <a:r>
              <a:rPr lang="en-US" sz="2400" dirty="0" smtClean="0"/>
              <a:t> biopsy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Open lung biopsy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Biopsy of </a:t>
            </a:r>
            <a:r>
              <a:rPr lang="en-US" sz="2400" dirty="0" err="1" smtClean="0"/>
              <a:t>extrathoracic</a:t>
            </a:r>
            <a:r>
              <a:rPr lang="en-US" sz="2400" dirty="0" smtClean="0"/>
              <a:t> tissues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76926" y="19050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AND EXAMINATION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HISTORY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Age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Sex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Smoking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Exposure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Occupation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Drug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Family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PHYSICAL  EXAMINATION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905000"/>
            <a:ext cx="369072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>LABORATORY EVALUATION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/>
            <a:r>
              <a:rPr lang="en-US" sz="2400" dirty="0" smtClean="0"/>
              <a:t>Peripheral </a:t>
            </a:r>
            <a:r>
              <a:rPr lang="en-US" sz="2400" dirty="0" err="1" smtClean="0"/>
              <a:t>eosinophilia</a:t>
            </a:r>
            <a:r>
              <a:rPr lang="en-US" sz="2400" dirty="0" smtClean="0"/>
              <a:t> &gt; 10%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Chung-Strauss syndrome</a:t>
            </a:r>
          </a:p>
          <a:p>
            <a:pPr marL="449263" indent="-449263">
              <a:spcAft>
                <a:spcPct val="48000"/>
              </a:spcAft>
              <a:buFont typeface="Arial" charset="0"/>
              <a:buNone/>
            </a:pPr>
            <a:r>
              <a:rPr lang="en-US" sz="2400" dirty="0" smtClean="0"/>
              <a:t>		</a:t>
            </a:r>
          </a:p>
          <a:p>
            <a:pPr marL="449263" indent="-449263">
              <a:spcAft>
                <a:spcPct val="48000"/>
              </a:spcAft>
            </a:pPr>
            <a:r>
              <a:rPr lang="en-US" sz="2400" dirty="0" smtClean="0"/>
              <a:t>Abnormal renal function:</a:t>
            </a:r>
          </a:p>
          <a:p>
            <a:pPr marL="449263" indent="-449263">
              <a:spcAft>
                <a:spcPct val="48000"/>
              </a:spcAft>
              <a:buFont typeface="Arial" charset="0"/>
              <a:buNone/>
            </a:pPr>
            <a:r>
              <a:rPr lang="en-US" sz="2400" dirty="0" smtClean="0"/>
              <a:t>		-  Pulmonary-renal syndromes</a:t>
            </a:r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Precipitating antibodies to specific antigens: markers of exposure </a:t>
            </a:r>
            <a:r>
              <a:rPr lang="en-US" sz="2400" dirty="0" err="1" smtClean="0"/>
              <a:t>sensatization</a:t>
            </a:r>
            <a:endParaRPr lang="en-US" sz="2400" dirty="0" smtClean="0"/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ANCA/Anti-GBM</a:t>
            </a:r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RF/ANA/Anti-DNA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RADIOGRAPH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962400" cy="4525963"/>
          </a:xfrm>
        </p:spPr>
        <p:txBody>
          <a:bodyPr/>
          <a:lstStyle/>
          <a:p>
            <a:pPr marL="628650" indent="-628650">
              <a:spcAft>
                <a:spcPct val="48000"/>
              </a:spcAft>
              <a:buFont typeface="Arial" charset="0"/>
              <a:buNone/>
              <a:defRPr/>
            </a:pPr>
            <a:r>
              <a:rPr lang="en-US" sz="2000" dirty="0" smtClean="0"/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Reticonodular pattern 	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Reticular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Nodular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Mixed (alveolar filling + interstitial markings</a:t>
            </a:r>
          </a:p>
          <a:p>
            <a:pPr marL="628650" indent="-628650">
              <a:lnSpc>
                <a:spcPct val="150000"/>
              </a:lnSpc>
              <a:buFont typeface="Arial" charset="0"/>
              <a:buNone/>
              <a:defRPr/>
            </a:pPr>
            <a:r>
              <a:rPr lang="en-US" dirty="0" smtClean="0"/>
              <a:t>	</a:t>
            </a:r>
          </a:p>
        </p:txBody>
      </p:sp>
      <p:pic>
        <p:nvPicPr>
          <p:cNvPr id="1843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57400"/>
            <a:ext cx="3333750" cy="323215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59" name="Picture 2" descr="F:\image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53000" y="381000"/>
            <a:ext cx="2822575" cy="2743200"/>
          </a:xfrm>
          <a:noFill/>
        </p:spPr>
      </p:pic>
      <p:pic>
        <p:nvPicPr>
          <p:cNvPr id="19460" name="Picture 3" descr="F:\image\cow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1000"/>
            <a:ext cx="2971800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F:\image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581400"/>
            <a:ext cx="281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505200"/>
            <a:ext cx="2927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HRCT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High resolution computed tomography has a greater diagnostic accuracy than chest X-ray and is the imaging modality of choice in anyone with suspected ILD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ground glass attenuation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lung consolidation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reticular opacities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nodules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isolated lung cysts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The interstitial lung diseases (ILDs)  are a  group of  over 200 disease  entities  which  affect  the lung  interstitium  with  variable  degree  of pulmonary  fibrosis  and  share  similar  clinical, radiological  and  physiological  manifestations.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4038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4038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28600"/>
            <a:ext cx="3906466" cy="281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77936" y="3352800"/>
            <a:ext cx="383266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PULMONARY FUNCTION TEST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077200" cy="462560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↓ Lung volumes (TLC, FRC,RV &lt;80%)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↓ FEV1, FVC With Normal or ↑FEV1/FVC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 Reduced diffusing capacity (DLCO)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 Decreased oxygen tension </a:t>
            </a:r>
          </a:p>
          <a:p>
            <a:endParaRPr lang="en-US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8655" y="4191000"/>
            <a:ext cx="307534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49263" indent="-449263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 smtClean="0"/>
              <a:t>BRONCHOSCOPY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>		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lnSpc>
                <a:spcPct val="14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Endobronchial</a:t>
            </a:r>
            <a:r>
              <a:rPr lang="en-US" sz="2400" dirty="0" smtClean="0"/>
              <a:t> lesions: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</a:t>
            </a:r>
            <a:r>
              <a:rPr lang="en-US" sz="2400" dirty="0" err="1" smtClean="0"/>
              <a:t>Sarcoidosis</a:t>
            </a:r>
            <a:endParaRPr lang="en-US" sz="2400" dirty="0" smtClean="0"/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Wegener’s </a:t>
            </a:r>
            <a:r>
              <a:rPr lang="en-US" sz="2400" dirty="0" err="1" smtClean="0"/>
              <a:t>granulomatosis</a:t>
            </a:r>
            <a:r>
              <a:rPr lang="en-US" sz="2400" dirty="0" smtClean="0"/>
              <a:t> </a:t>
            </a:r>
          </a:p>
          <a:p>
            <a:pPr marL="449263" indent="-449263">
              <a:buFont typeface="Arial" charset="0"/>
              <a:buNone/>
            </a:pPr>
            <a:endParaRPr lang="en-US" sz="2400" dirty="0" smtClean="0"/>
          </a:p>
          <a:p>
            <a:pPr marL="449263" indent="-449263">
              <a:lnSpc>
                <a:spcPct val="130000"/>
              </a:lnSpc>
            </a:pPr>
            <a:r>
              <a:rPr lang="en-US" sz="2400" dirty="0" err="1" smtClean="0"/>
              <a:t>Transbronchial</a:t>
            </a:r>
            <a:r>
              <a:rPr lang="en-US" sz="2400" dirty="0" smtClean="0"/>
              <a:t> </a:t>
            </a:r>
            <a:r>
              <a:rPr lang="en-US" sz="2400" dirty="0" err="1" smtClean="0"/>
              <a:t>bx</a:t>
            </a:r>
            <a:r>
              <a:rPr lang="en-US" sz="2400" dirty="0" smtClean="0"/>
              <a:t>: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 (75-80%)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 </a:t>
            </a:r>
            <a:r>
              <a:rPr lang="en-US" sz="2400" dirty="0" err="1" smtClean="0"/>
              <a:t>Lymphangitic</a:t>
            </a:r>
            <a:r>
              <a:rPr lang="en-US" sz="2400" dirty="0" smtClean="0"/>
              <a:t> </a:t>
            </a:r>
            <a:r>
              <a:rPr lang="en-US" sz="2400" dirty="0" err="1" smtClean="0"/>
              <a:t>carcinomatosis</a:t>
            </a:r>
            <a:r>
              <a:rPr lang="en-US" sz="2400" dirty="0" smtClean="0"/>
              <a:t> (80%)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</a:t>
            </a:r>
          </a:p>
          <a:p>
            <a:pPr marL="449263" indent="-449263"/>
            <a:r>
              <a:rPr lang="en-US" sz="2400" dirty="0" err="1" smtClean="0"/>
              <a:t>Bronchoalveolar</a:t>
            </a:r>
            <a:r>
              <a:rPr lang="en-US" sz="2400" dirty="0" smtClean="0"/>
              <a:t>  </a:t>
            </a:r>
            <a:r>
              <a:rPr lang="en-US" sz="2400" dirty="0" err="1" smtClean="0"/>
              <a:t>lavage</a:t>
            </a:r>
            <a:r>
              <a:rPr lang="en-US" sz="2400" dirty="0" smtClean="0"/>
              <a:t> 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                -   Pulmonary alveolar </a:t>
            </a:r>
            <a:r>
              <a:rPr lang="en-US" sz="2400" dirty="0" err="1" smtClean="0"/>
              <a:t>proteinosis</a:t>
            </a:r>
            <a:endParaRPr lang="en-US" sz="2400" dirty="0" smtClean="0"/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                -   Good pasture’s syndrome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6002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   </a:t>
            </a:r>
            <a:r>
              <a:rPr lang="en-US" dirty="0" smtClean="0"/>
              <a:t>SURGICAL  BIOPSY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Surgical lung biopsy is required to diagnose most types of ILD</a:t>
            </a:r>
          </a:p>
          <a:p>
            <a:pPr>
              <a:buFont typeface="Arial" charset="0"/>
              <a:buNone/>
            </a:pPr>
            <a:endParaRPr lang="en-US" sz="2400" smtClean="0"/>
          </a:p>
          <a:p>
            <a:r>
              <a:rPr lang="en-US" sz="2400" smtClean="0"/>
              <a:t> Surgical  lung biopsy is most commonly performed with minimally invasive  techniques (video assisted thoracic surgery)  but requires general  anesthesia  and mechanical ventilation  during  the procedure. 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sz="2800" dirty="0" smtClean="0"/>
              <a:t>Corticosteroid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Immunomodulatory</a:t>
            </a:r>
            <a:endParaRPr lang="en-US" sz="2800" dirty="0" smtClean="0"/>
          </a:p>
          <a:p>
            <a:pPr>
              <a:buFont typeface="Arial" charset="0"/>
              <a:buNone/>
            </a:pPr>
            <a:r>
              <a:rPr lang="en-US" sz="2400" i="1" dirty="0" smtClean="0"/>
              <a:t>                          </a:t>
            </a:r>
            <a:r>
              <a:rPr lang="en-US" sz="2400" dirty="0" err="1" smtClean="0"/>
              <a:t>Azathioprine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</a:t>
            </a:r>
            <a:r>
              <a:rPr lang="en-US" sz="2400" dirty="0" err="1" smtClean="0"/>
              <a:t>Cyclophosphamide</a:t>
            </a:r>
            <a:endParaRPr lang="en-US" sz="2400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r>
              <a:rPr lang="en-US" sz="2800" dirty="0" err="1" smtClean="0"/>
              <a:t>antifibrotic</a:t>
            </a:r>
            <a:r>
              <a:rPr lang="en-US" sz="2800" dirty="0" smtClean="0"/>
              <a:t> agents 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                </a:t>
            </a:r>
            <a:r>
              <a:rPr lang="en-US" sz="2400" dirty="0" err="1" smtClean="0"/>
              <a:t>Pirfenidone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Interferon gamma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</a:t>
            </a:r>
            <a:r>
              <a:rPr lang="en-US" sz="2400" dirty="0" err="1" smtClean="0"/>
              <a:t>Bosentan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u="sng" dirty="0" smtClean="0">
                <a:solidFill>
                  <a:srgbClr val="FFC000"/>
                </a:solidFill>
                <a:hlinkClick r:id="rId2" tooltip="The American journal of medicine."/>
              </a:rPr>
              <a:t>J Am Med.</a:t>
            </a:r>
            <a:r>
              <a:rPr lang="en-US" sz="1800" dirty="0" smtClean="0"/>
              <a:t> 2001 Mar;110(4):278-82</a:t>
            </a:r>
            <a:br>
              <a:rPr lang="en-US" sz="1800" dirty="0" smtClean="0"/>
            </a:br>
            <a:r>
              <a:rPr lang="en-US" sz="1800" b="1" dirty="0" smtClean="0"/>
              <a:t> Steroids in idiopathic pulmonary fibrosis: a prospective assessment of adverse reactions, response to therapy, and survival</a:t>
            </a:r>
            <a:br>
              <a:rPr lang="en-US" sz="1800" b="1" dirty="0" smtClean="0"/>
            </a:br>
            <a:endParaRPr lang="en-US" sz="18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763000" cy="5051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5051425">
                <a:tc>
                  <a:txBody>
                    <a:bodyPr/>
                    <a:lstStyle/>
                    <a:p>
                      <a:r>
                        <a:rPr lang="en-US" sz="1800" b="0" i="0" u="sng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hlinkClick r:id="rId3" invalidUrl="http://www.ncbi.nlm.nih.gov/pubmed?term=Flaherty KR[Author]&amp;cauthor=true&amp;cauthor_uid=11239846"/>
                        </a:rPr>
                        <a:t>Flaherty 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3" invalidUrl="http://www.ncbi.nlm.nih.gov/pubmed?term=Flaherty KR[Author]&amp;cauthor=true&amp;cauthor_uid=11239846"/>
                        </a:rPr>
                        <a:t>KR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4" invalidUrl="http://www.ncbi.nlm.nih.gov/pubmed?term=Toews GB[Author]&amp;cauthor=true&amp;cauthor_uid=11239846"/>
                        </a:rPr>
                        <a:t>Toews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4" invalidUrl="http://www.ncbi.nlm.nih.gov/pubmed?term=Toews GB[Author]&amp;cauthor=true&amp;cauthor_uid=11239846"/>
                        </a:rPr>
                        <a:t> GB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5" invalidUrl="http://www.ncbi.nlm.nih.gov/pubmed?term=Lynch JP 3rd[Author]&amp;cauthor=true&amp;cauthor_uid=11239846"/>
                        </a:rPr>
                        <a:t>Lynch JP 3rd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6" invalidUrl="http://www.ncbi.nlm.nih.gov/pubmed?term=Kazerooni EA[Author]&amp;cauthor=true&amp;cauthor_uid=11239846"/>
                        </a:rPr>
                        <a:t>Kazerooni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6" invalidUrl="http://www.ncbi.nlm.nih.gov/pubmed?term=Kazerooni EA[Author]&amp;cauthor=true&amp;cauthor_uid=11239846"/>
                        </a:rPr>
                        <a:t> EA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7" invalidUrl="http://www.ncbi.nlm.nih.gov/pubmed?term=Gross BH[Author]&amp;cauthor=true&amp;cauthor_uid=11239846"/>
                        </a:rPr>
                        <a:t>Gross BH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8" invalidUrl="http://www.ncbi.nlm.nih.gov/pubmed?term=Strawderman RL[Author]&amp;cauthor=true&amp;cauthor_uid=11239846"/>
                        </a:rPr>
                        <a:t>Strawderman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8" invalidUrl="http://www.ncbi.nlm.nih.gov/pubmed?term=Strawderman RL[Author]&amp;cauthor=true&amp;cauthor_uid=11239846"/>
                        </a:rPr>
                        <a:t> RL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9" invalidUrl="http://www.ncbi.nlm.nih.gov/pubmed?term=Hariharan K[Author]&amp;cauthor=true&amp;cauthor_uid=11239846"/>
                        </a:rPr>
                        <a:t>Hariharan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9" invalidUrl="http://www.ncbi.nlm.nih.gov/pubmed?term=Hariharan K[Author]&amp;cauthor=true&amp;cauthor_uid=11239846"/>
                        </a:rPr>
                        <a:t> K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10" invalidUrl="http://www.ncbi.nlm.nih.gov/pubmed?term=Flint A[Author]&amp;cauthor=true&amp;cauthor_uid=11239846"/>
                        </a:rPr>
                        <a:t>Flint A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11" invalidUrl="http://www.ncbi.nlm.nih.gov/pubmed?term=Martinez FJ[Author]&amp;cauthor=true&amp;cauthor_uid=11239846"/>
                        </a:rPr>
                        <a:t>Martinez FJ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sz="1800" b="0" i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Steroids in idiopathic pulmonary fibrosis: a prospective assessment of adverse reactions, response to therapy, and survival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Oxford Centre for Evidence-Based Medicine 2011 Levels of Evidence</a:t>
                      </a:r>
                      <a:r>
                        <a:rPr lang="en-US" sz="1800" b="1" dirty="0" smtClean="0"/>
                        <a:t>)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Level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3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prospectively studied 41 patients with previously untreated, biopsy-proven IPF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Patients were monitored monthly for steroid-related side effects, response to therapy at 3 months, and mortality.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Eleven (27%) patients were non responders, 11 (27%) were responders, and 19 (46%) remained stable.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Corticosteroid treatment for IPF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associated with substantial  morbidity. Patients who remain stable or respond to corticosteroid therapy have better survival than those who fail to respond.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r>
              <a:rPr lang="en-US" sz="2800" dirty="0" smtClean="0"/>
              <a:t>Smoking cessation</a:t>
            </a:r>
          </a:p>
          <a:p>
            <a:r>
              <a:rPr lang="en-US" sz="2800" dirty="0" smtClean="0"/>
              <a:t>oxygen therapy</a:t>
            </a:r>
          </a:p>
          <a:p>
            <a:r>
              <a:rPr lang="en-US" sz="2800" dirty="0" smtClean="0"/>
              <a:t>gastro esophageal reflux disease </a:t>
            </a:r>
          </a:p>
          <a:p>
            <a:r>
              <a:rPr lang="en-US" sz="2800" dirty="0" smtClean="0"/>
              <a:t>pulmonary hypertension</a:t>
            </a:r>
          </a:p>
          <a:p>
            <a:r>
              <a:rPr lang="en-US" sz="2800" dirty="0" smtClean="0"/>
              <a:t>depression and anxiety</a:t>
            </a:r>
          </a:p>
          <a:p>
            <a:r>
              <a:rPr lang="en-US" sz="2800" dirty="0" smtClean="0"/>
              <a:t>Pulmonary rehabilitation  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3962400"/>
            <a:ext cx="7467600" cy="1066800"/>
          </a:xfrm>
        </p:spPr>
        <p:txBody>
          <a:bodyPr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/>
            </a:sp3d>
          </a:bodyPr>
          <a:lstStyle/>
          <a:p>
            <a:pPr algn="r"/>
            <a:r>
              <a:rPr lang="en-US" sz="4800" i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en-US" sz="5300" i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THANK   YOU 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 INTERSTITIAL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interstitium refers to the tissue of the alveolar wall between the capillary endothelium and the alveolar epithelium </a:t>
            </a:r>
          </a:p>
          <a:p>
            <a:pPr eaLnBrk="1" hangingPunct="1"/>
            <a:r>
              <a:rPr lang="en-US" dirty="0" smtClean="0"/>
              <a:t>This region includes a variety of cell types (fibroblasts, myofibroblasts, and macrophages) and matrix  components (collagens, elastin, and proteoglycans).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</a:p>
        </p:txBody>
      </p:sp>
      <p:pic>
        <p:nvPicPr>
          <p:cNvPr id="5122" name="Picture 4" descr="F:\madhavi ild\33195-0550x047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600201"/>
            <a:ext cx="5486400" cy="50292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DEFINITION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defRPr/>
            </a:pPr>
            <a:r>
              <a:rPr lang="en-US" dirty="0" smtClean="0"/>
              <a:t>Interstitial lung diseases are a group of pulmonary disorders characterized by:</a:t>
            </a:r>
          </a:p>
          <a:p>
            <a:pPr marL="449263" indent="-449263">
              <a:defRPr/>
            </a:pPr>
            <a:endParaRPr lang="en-US" dirty="0" smtClean="0"/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1.	Radio logically diffused infiltrates.</a:t>
            </a:r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2.	Histologically by distortion of the gas exchanging units.</a:t>
            </a:r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3.	Physiologically by restriction of lung volumes and impaired oxygenation.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609600"/>
            <a:ext cx="8077200" cy="56388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ETIOLOGY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400" b="1" u="sng" dirty="0" smtClean="0"/>
              <a:t>ILD of known cause or association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Environmental (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 err="1" smtClean="0"/>
              <a:t>bird,pet</a:t>
            </a:r>
            <a:r>
              <a:rPr lang="en-US" sz="2400" dirty="0" smtClean="0"/>
              <a:t> exposure)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Occupational (</a:t>
            </a:r>
            <a:r>
              <a:rPr lang="en-US" sz="2400" dirty="0" err="1" smtClean="0"/>
              <a:t>eg</a:t>
            </a:r>
            <a:r>
              <a:rPr lang="en-US" sz="2400" dirty="0" smtClean="0"/>
              <a:t>. asbestos, silica, </a:t>
            </a:r>
            <a:r>
              <a:rPr lang="en-US" sz="2400" dirty="0" err="1" smtClean="0"/>
              <a:t>berillium</a:t>
            </a:r>
            <a:r>
              <a:rPr lang="en-US" sz="2400" dirty="0" smtClean="0"/>
              <a:t>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Drugs (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 err="1" smtClean="0"/>
              <a:t>Amiodarone</a:t>
            </a:r>
            <a:r>
              <a:rPr lang="en-US" sz="2400" dirty="0" smtClean="0"/>
              <a:t>, </a:t>
            </a:r>
            <a:r>
              <a:rPr lang="en-US" sz="2400" dirty="0" err="1" smtClean="0"/>
              <a:t>methotrexate</a:t>
            </a:r>
            <a:r>
              <a:rPr lang="en-US" sz="2400" dirty="0" smtClean="0"/>
              <a:t>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Radiation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connective tissue diseases</a:t>
            </a:r>
          </a:p>
          <a:p>
            <a:pPr eaLnBrk="1" hangingPunct="1">
              <a:buFont typeface="Arial" charset="0"/>
              <a:buNone/>
            </a:pPr>
            <a:r>
              <a:rPr lang="en-US" sz="2400" dirty="0" smtClean="0"/>
              <a:t>      (</a:t>
            </a:r>
            <a:r>
              <a:rPr lang="en-US" sz="2400" dirty="0" err="1" smtClean="0"/>
              <a:t>eg</a:t>
            </a:r>
            <a:r>
              <a:rPr lang="en-US" sz="2400" dirty="0" smtClean="0"/>
              <a:t>. rheumatoid arthritis,      scleroderma, SLE)</a:t>
            </a:r>
          </a:p>
          <a:p>
            <a:pPr eaLnBrk="1" hangingPunct="1">
              <a:buFont typeface="Arial" charset="0"/>
              <a:buNone/>
            </a:pPr>
            <a:endParaRPr lang="en-US" sz="2000" dirty="0" smtClean="0"/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400" b="1" u="sng" dirty="0" smtClean="0"/>
              <a:t>ILD of unknown cause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Idiopathic interstitial pneumonias (IIP)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/>
            <a:r>
              <a:rPr lang="en-US" sz="2400" b="1" u="sng" dirty="0" err="1" smtClean="0"/>
              <a:t>Granulomatous</a:t>
            </a:r>
            <a:r>
              <a:rPr lang="en-US" sz="2400" b="1" u="sng" dirty="0" smtClean="0"/>
              <a:t> ILD</a:t>
            </a:r>
            <a:r>
              <a:rPr lang="en-US" sz="2400" b="1" dirty="0" smtClean="0"/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err="1" smtClean="0"/>
              <a:t>sarcoidosis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hypersensitivity </a:t>
            </a:r>
            <a:r>
              <a:rPr lang="en-US" sz="2400" dirty="0" err="1" smtClean="0"/>
              <a:t>pneumonitis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/>
            <a:r>
              <a:rPr lang="en-US" sz="2400" b="1" u="sng" dirty="0" smtClean="0"/>
              <a:t>Other forms of ILD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err="1" smtClean="0"/>
              <a:t>lymphangioleiomyomatosis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pulmonary </a:t>
            </a:r>
            <a:r>
              <a:rPr lang="en-US" sz="2400" dirty="0" err="1" smtClean="0"/>
              <a:t>Langerhans</a:t>
            </a:r>
            <a:r>
              <a:rPr lang="en-US" sz="2400" dirty="0" smtClean="0"/>
              <a:t> cell </a:t>
            </a:r>
            <a:r>
              <a:rPr lang="en-US" sz="2400" dirty="0" err="1" smtClean="0"/>
              <a:t>histiocytosis</a:t>
            </a: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PATHOGENESIS</a:t>
            </a:r>
          </a:p>
        </p:txBody>
      </p:sp>
      <p:pic>
        <p:nvPicPr>
          <p:cNvPr id="9219" name="Picture 5" descr="F:\image\ar3097-2-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524000"/>
            <a:ext cx="7086599" cy="529463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PATHOPHYSIOLOGY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057400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3924300" y="3238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925094" y="46855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597</Words>
  <Application>Microsoft Office PowerPoint</Application>
  <PresentationFormat>On-screen Show (4:3)</PresentationFormat>
  <Paragraphs>160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Arial</vt:lpstr>
      <vt:lpstr>Corbel</vt:lpstr>
      <vt:lpstr>Wingdings</vt:lpstr>
      <vt:lpstr>Wingdings 2</vt:lpstr>
      <vt:lpstr>Wingdings 3</vt:lpstr>
      <vt:lpstr>Module</vt:lpstr>
      <vt:lpstr>INTERSTITISL  LUNG  DISEASE</vt:lpstr>
      <vt:lpstr>INTRODUCTION</vt:lpstr>
      <vt:lpstr>PULMONARY  INTERSTITIAL </vt:lpstr>
      <vt:lpstr>ANATOMY</vt:lpstr>
      <vt:lpstr> DEFINITION </vt:lpstr>
      <vt:lpstr>PowerPoint Presentation</vt:lpstr>
      <vt:lpstr>ETIOLOGY</vt:lpstr>
      <vt:lpstr>PATHOGENESIS</vt:lpstr>
      <vt:lpstr>PATHOPHYSIOLOGY</vt:lpstr>
      <vt:lpstr>PULMONARY  SYMPTOMS</vt:lpstr>
      <vt:lpstr>EXTRA  PULMONARY SYMPTOMS</vt:lpstr>
      <vt:lpstr>PULMONARY   SIGNS</vt:lpstr>
      <vt:lpstr>EXTRA  PULMONARY  SIGNS</vt:lpstr>
      <vt:lpstr>DIAGNOSIS</vt:lpstr>
      <vt:lpstr>HISTORY AND EXAMINATION</vt:lpstr>
      <vt:lpstr> LABORATORY EVALUATION </vt:lpstr>
      <vt:lpstr> RADIOGRAPH</vt:lpstr>
      <vt:lpstr>PowerPoint Presentation</vt:lpstr>
      <vt:lpstr>HRCT </vt:lpstr>
      <vt:lpstr>PowerPoint Presentation</vt:lpstr>
      <vt:lpstr>PULMONARY FUNCTION TEST </vt:lpstr>
      <vt:lpstr>    BRONCHOSCOPY    </vt:lpstr>
      <vt:lpstr>    SURGICAL  BIOPSY </vt:lpstr>
      <vt:lpstr>MANAGEMENT</vt:lpstr>
      <vt:lpstr>J Am Med. 2001 Mar;110(4):278-82  Steroids in idiopathic pulmonary fibrosis: a prospective assessment of adverse reactions, response to therapy, and survival </vt:lpstr>
      <vt:lpstr>MANAGEMENT</vt:lpstr>
      <vt:lpstr>  THANK   YOU   </vt:lpstr>
    </vt:vector>
  </TitlesOfParts>
  <Company>dhiraj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INTERSTITISL LUNG DISEASES</dc:title>
  <dc:creator>tbchestopd</dc:creator>
  <cp:lastModifiedBy>star</cp:lastModifiedBy>
  <cp:revision>99</cp:revision>
  <dcterms:created xsi:type="dcterms:W3CDTF">2013-04-22T09:55:42Z</dcterms:created>
  <dcterms:modified xsi:type="dcterms:W3CDTF">2020-08-13T10:32:44Z</dcterms:modified>
</cp:coreProperties>
</file>