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57" r:id="rId14"/>
    <p:sldId id="263" r:id="rId15"/>
    <p:sldId id="264" r:id="rId16"/>
    <p:sldId id="377" r:id="rId17"/>
    <p:sldId id="265" r:id="rId18"/>
    <p:sldId id="266" r:id="rId19"/>
    <p:sldId id="267" r:id="rId20"/>
    <p:sldId id="268" r:id="rId21"/>
    <p:sldId id="269" r:id="rId22"/>
    <p:sldId id="270" r:id="rId23"/>
    <p:sldId id="358" r:id="rId24"/>
    <p:sldId id="365" r:id="rId25"/>
    <p:sldId id="359" r:id="rId26"/>
    <p:sldId id="274" r:id="rId27"/>
    <p:sldId id="366" r:id="rId28"/>
    <p:sldId id="275" r:id="rId29"/>
    <p:sldId id="276" r:id="rId30"/>
    <p:sldId id="277" r:id="rId31"/>
    <p:sldId id="279" r:id="rId32"/>
    <p:sldId id="367" r:id="rId33"/>
    <p:sldId id="280" r:id="rId34"/>
    <p:sldId id="360" r:id="rId35"/>
    <p:sldId id="361" r:id="rId36"/>
    <p:sldId id="378" r:id="rId37"/>
    <p:sldId id="281" r:id="rId38"/>
    <p:sldId id="283" r:id="rId39"/>
    <p:sldId id="284" r:id="rId40"/>
    <p:sldId id="381" r:id="rId41"/>
    <p:sldId id="379" r:id="rId42"/>
    <p:sldId id="286" r:id="rId43"/>
    <p:sldId id="368" r:id="rId44"/>
    <p:sldId id="287" r:id="rId45"/>
    <p:sldId id="288" r:id="rId46"/>
    <p:sldId id="362" r:id="rId47"/>
    <p:sldId id="290" r:id="rId48"/>
    <p:sldId id="291" r:id="rId49"/>
    <p:sldId id="293" r:id="rId50"/>
    <p:sldId id="294" r:id="rId51"/>
    <p:sldId id="295" r:id="rId52"/>
    <p:sldId id="296" r:id="rId53"/>
    <p:sldId id="380" r:id="rId54"/>
    <p:sldId id="297" r:id="rId55"/>
    <p:sldId id="298" r:id="rId56"/>
    <p:sldId id="369" r:id="rId57"/>
    <p:sldId id="370" r:id="rId58"/>
    <p:sldId id="299" r:id="rId59"/>
    <p:sldId id="371" r:id="rId60"/>
    <p:sldId id="372" r:id="rId61"/>
    <p:sldId id="300" r:id="rId62"/>
    <p:sldId id="301" r:id="rId63"/>
    <p:sldId id="376" r:id="rId64"/>
    <p:sldId id="302" r:id="rId65"/>
    <p:sldId id="303" r:id="rId66"/>
    <p:sldId id="309" r:id="rId67"/>
    <p:sldId id="310" r:id="rId68"/>
    <p:sldId id="311" r:id="rId69"/>
    <p:sldId id="312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0180-0D43-470C-B536-FB2806F04660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55B1-DAEB-4D66-B3C2-FFA0075AF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55B1-DAEB-4D66-B3C2-FFA0075AF9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55B1-DAEB-4D66-B3C2-FFA0075AF9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23949-896C-45F6-946A-2CBCC68592EB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55B1-DAEB-4D66-B3C2-FFA0075AF9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E9EA-B91E-47B9-A8C2-596CF83E9F0C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633D-F742-4A60-AFE4-36FA5FBE1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9288103" TargetMode="External"/><Relationship Id="rId2" Type="http://schemas.openxmlformats.org/officeDocument/2006/relationships/hyperlink" Target="http://www.ncbi.nlm.nih.gov/pubmed?term=Gulcher%20JR%5bAuthor%5d&amp;cauthor=true&amp;cauthor_uid=92881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4191000"/>
            <a:ext cx="51054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Faculty : Dr. </a:t>
            </a:r>
            <a:r>
              <a:rPr lang="en-US" sz="2400" dirty="0" err="1" smtClean="0"/>
              <a:t>Kaushik</a:t>
            </a:r>
            <a:r>
              <a:rPr lang="en-US" sz="2400" dirty="0" smtClean="0"/>
              <a:t> </a:t>
            </a:r>
            <a:r>
              <a:rPr lang="en-US" sz="2400" dirty="0" err="1" smtClean="0"/>
              <a:t>Rana</a:t>
            </a:r>
            <a:r>
              <a:rPr lang="en-US" sz="2400" dirty="0" smtClean="0"/>
              <a:t>     </a:t>
            </a:r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33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6488" y="3090863"/>
            <a:ext cx="4391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0"/>
            <a:ext cx="6819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3552825"/>
            <a:ext cx="70389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3600" b="1" dirty="0" smtClean="0"/>
              <a:t> Essential Tremor  </a:t>
            </a:r>
            <a:r>
              <a:rPr lang="en-US" sz="3600" b="1" dirty="0"/>
              <a:t>may </a:t>
            </a:r>
            <a:r>
              <a:rPr lang="en-US" sz="3600" b="1" dirty="0" smtClean="0"/>
              <a:t>have </a:t>
            </a:r>
          </a:p>
          <a:p>
            <a:pPr>
              <a:buNone/>
            </a:pPr>
            <a:endParaRPr lang="en-US" sz="36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Monogenic inheritance</a:t>
            </a:r>
            <a:endParaRPr lang="en-US" sz="24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Genetically </a:t>
            </a:r>
            <a:r>
              <a:rPr lang="en-US" sz="2400" dirty="0"/>
              <a:t>complex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are problems of genetic studies of ET due to ?</a:t>
            </a:r>
          </a:p>
          <a:p>
            <a:endParaRPr lang="en-US" dirty="0" smtClean="0"/>
          </a:p>
          <a:p>
            <a:r>
              <a:rPr lang="en-US" sz="2400" dirty="0" smtClean="0"/>
              <a:t>Small sample sizes</a:t>
            </a:r>
          </a:p>
          <a:p>
            <a:r>
              <a:rPr lang="en-US" sz="2400" dirty="0" smtClean="0"/>
              <a:t>Lack of biomarkers</a:t>
            </a:r>
          </a:p>
          <a:p>
            <a:r>
              <a:rPr lang="en-US" sz="2400" dirty="0" smtClean="0"/>
              <a:t>High </a:t>
            </a:r>
            <a:r>
              <a:rPr lang="en-US" sz="2400" dirty="0" err="1" smtClean="0"/>
              <a:t>phenocopy</a:t>
            </a:r>
            <a:r>
              <a:rPr lang="en-US" sz="2400" dirty="0" smtClean="0"/>
              <a:t> rate</a:t>
            </a:r>
          </a:p>
          <a:p>
            <a:r>
              <a:rPr lang="en-US" sz="2400" dirty="0" smtClean="0"/>
              <a:t>High locus heterogeneity in presumably monogenic ET.</a:t>
            </a:r>
          </a:p>
          <a:p>
            <a:r>
              <a:rPr lang="en-US" sz="2400" dirty="0" smtClean="0"/>
              <a:t>Evidence for </a:t>
            </a:r>
            <a:r>
              <a:rPr lang="en-US" sz="2400" dirty="0" err="1" smtClean="0"/>
              <a:t>nonmendelian</a:t>
            </a:r>
            <a:r>
              <a:rPr lang="en-US" sz="2400" dirty="0" smtClean="0"/>
              <a:t> inheritance</a:t>
            </a:r>
          </a:p>
          <a:p>
            <a:r>
              <a:rPr lang="en-US" sz="2400" dirty="0" smtClean="0"/>
              <a:t>Lack of stringent diagnostic criteria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PubMed</a:t>
            </a:r>
            <a:r>
              <a:rPr lang="en-US" sz="2400" dirty="0" smtClean="0"/>
              <a:t> </a:t>
            </a:r>
            <a:r>
              <a:rPr lang="en-US" sz="2400" dirty="0"/>
              <a:t>was searched with the key </a:t>
            </a:r>
            <a:r>
              <a:rPr lang="en-US" sz="2400" dirty="0" smtClean="0"/>
              <a:t>words.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About 70 studies were </a:t>
            </a:r>
            <a:r>
              <a:rPr lang="en-US" sz="2400" dirty="0" err="1" smtClean="0"/>
              <a:t>analysed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Meta analyses was </a:t>
            </a:r>
            <a:r>
              <a:rPr lang="en-US" sz="2400" dirty="0"/>
              <a:t>calculated when more </a:t>
            </a:r>
            <a:r>
              <a:rPr lang="en-US" sz="2400" dirty="0" smtClean="0"/>
              <a:t>than 3 </a:t>
            </a:r>
            <a:r>
              <a:rPr lang="en-US" sz="2400" dirty="0"/>
              <a:t>studies assessed the same </a:t>
            </a:r>
            <a:r>
              <a:rPr lang="en-US" sz="2400" dirty="0" smtClean="0"/>
              <a:t>polymorphism.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Results </a:t>
            </a:r>
            <a:r>
              <a:rPr lang="en-US" sz="2400" dirty="0"/>
              <a:t>of meta-analyses are expressed </a:t>
            </a:r>
            <a:r>
              <a:rPr lang="en-US" sz="2400" dirty="0" smtClean="0"/>
              <a:t>as odds ratio (OR ) </a:t>
            </a:r>
            <a:r>
              <a:rPr lang="en-US" sz="2400" dirty="0"/>
              <a:t>and 95% confidence intervals (CIs) </a:t>
            </a:r>
            <a:r>
              <a:rPr lang="en-US" sz="2400" dirty="0" smtClean="0"/>
              <a:t>and </a:t>
            </a:r>
            <a:r>
              <a:rPr lang="en-US" sz="2400" dirty="0"/>
              <a:t>shown as Forest </a:t>
            </a:r>
            <a:r>
              <a:rPr lang="en-US" sz="2400" dirty="0" smtClean="0"/>
              <a:t>plots.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" y="533400"/>
            <a:ext cx="88392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This review aims to provide a review of the current knowledge concerning the genetics of ET.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ET divided genetically into  : </a:t>
            </a:r>
          </a:p>
          <a:p>
            <a:pPr>
              <a:buNone/>
            </a:pPr>
            <a:endParaRPr lang="en-US" sz="2400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Presumably </a:t>
            </a:r>
            <a:r>
              <a:rPr lang="en-US" sz="2400" dirty="0"/>
              <a:t>monogenic </a:t>
            </a:r>
            <a:r>
              <a:rPr lang="en-US" sz="2400" dirty="0" smtClean="0"/>
              <a:t>ET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-  Linkage analysis (ETM 1-3)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-  </a:t>
            </a:r>
            <a:r>
              <a:rPr lang="en-US" sz="2400" dirty="0" err="1" smtClean="0"/>
              <a:t>Exome</a:t>
            </a:r>
            <a:r>
              <a:rPr lang="en-US" sz="2400" dirty="0" smtClean="0"/>
              <a:t> sequencing(FUS)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Genetically complex ET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                       - </a:t>
            </a:r>
            <a:r>
              <a:rPr lang="en-US" sz="2400" dirty="0"/>
              <a:t>Genome-wide association studies </a:t>
            </a:r>
            <a:r>
              <a:rPr lang="en-US" sz="2400" dirty="0" smtClean="0"/>
              <a:t>(LINGO1 and SLC1A2)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-</a:t>
            </a:r>
            <a:r>
              <a:rPr lang="en-US" sz="2400" dirty="0"/>
              <a:t> C</a:t>
            </a:r>
            <a:r>
              <a:rPr lang="en-US" sz="2400" dirty="0" smtClean="0"/>
              <a:t>andidate </a:t>
            </a:r>
            <a:r>
              <a:rPr lang="en-US" sz="2400" dirty="0"/>
              <a:t>gene association </a:t>
            </a:r>
            <a:r>
              <a:rPr lang="en-US" sz="2400" dirty="0" smtClean="0"/>
              <a:t>studies (Various genes)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chemeClr val="bg2">
                    <a:lumMod val="75000"/>
                  </a:schemeClr>
                </a:solidFill>
              </a:rPr>
              <a:t>ET divided genetically into  : </a:t>
            </a:r>
          </a:p>
          <a:p>
            <a:pPr>
              <a:buNone/>
            </a:pPr>
            <a:endParaRPr lang="en-US" sz="2400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Presumably </a:t>
            </a:r>
            <a:r>
              <a:rPr lang="en-US" sz="2400" dirty="0">
                <a:solidFill>
                  <a:srgbClr val="FF0000"/>
                </a:solidFill>
              </a:rPr>
              <a:t>monogenic </a:t>
            </a:r>
            <a:r>
              <a:rPr lang="en-US" sz="2400" dirty="0" smtClean="0">
                <a:solidFill>
                  <a:srgbClr val="FF0000"/>
                </a:solidFill>
              </a:rPr>
              <a:t>ET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-  Linkage analysis (ETM 1-3)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- 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Exome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sequencing(FUS)</a:t>
            </a:r>
          </a:p>
          <a:p>
            <a:pPr>
              <a:buNone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Genetically complex ET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-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Genome-wide association studies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(LINGO1 and SLC1A2)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-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C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andidate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gene association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studies (Various genes)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Presumably monogenic ET, 3 loci has been mapped:</a:t>
            </a:r>
          </a:p>
          <a:p>
            <a:pPr>
              <a:buNone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ETM 1 (3q13)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ETM 2 (2p24)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ETM 3 (6p23)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ETM 1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sz="2400" dirty="0"/>
              <a:t>ETM1 was mapped to chromosome </a:t>
            </a:r>
            <a:r>
              <a:rPr lang="en-US" sz="2400" dirty="0" smtClean="0"/>
              <a:t>3q13 in </a:t>
            </a:r>
            <a:r>
              <a:rPr lang="en-US" sz="2400" dirty="0"/>
              <a:t>16 small Icelandic families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100" b="1" dirty="0" smtClean="0"/>
              <a:t>    Mapping of a familial essential tremor gene, FET1, to </a:t>
            </a:r>
            <a:r>
              <a:rPr lang="en-US" sz="3100" b="1" dirty="0" err="1" smtClean="0"/>
              <a:t>ch</a:t>
            </a:r>
            <a:r>
              <a:rPr lang="en-US" sz="3100" b="1" dirty="0" smtClean="0"/>
              <a:t> 3q13.  </a:t>
            </a:r>
            <a:r>
              <a:rPr lang="en-US" sz="3100" dirty="0" err="1" smtClean="0">
                <a:hlinkClick r:id="rId2"/>
              </a:rPr>
              <a:t>Gulcher</a:t>
            </a:r>
            <a:r>
              <a:rPr lang="en-US" sz="3100" dirty="0" smtClean="0">
                <a:hlinkClick r:id="rId2"/>
              </a:rPr>
              <a:t> JR</a:t>
            </a:r>
            <a:r>
              <a:rPr lang="en-US" sz="3100" baseline="30000" dirty="0" smtClean="0"/>
              <a:t> </a:t>
            </a:r>
            <a:r>
              <a:rPr lang="en-US" sz="3100" dirty="0" smtClean="0"/>
              <a:t>et al</a:t>
            </a:r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1600" dirty="0" smtClean="0"/>
              <a:t>Essential tremor (ET), the most common movement disorder in humans, appears to be inherited as an </a:t>
            </a:r>
            <a:r>
              <a:rPr lang="en-US" sz="1600" dirty="0" err="1" smtClean="0"/>
              <a:t>autosomal</a:t>
            </a:r>
            <a:r>
              <a:rPr lang="en-US" sz="1600" dirty="0" smtClean="0"/>
              <a:t> dominant trait in many families. The familial form is called familial essential tremor (FET), which seems similar to sporadic essential tremor. ET is a cause of substantial disability, particularly in the elderly. The prevalence of Parkinson's disease and </a:t>
            </a:r>
            <a:r>
              <a:rPr lang="en-US" sz="1600" dirty="0" err="1" smtClean="0"/>
              <a:t>dystonia</a:t>
            </a:r>
            <a:r>
              <a:rPr lang="en-US" sz="1600" dirty="0" smtClean="0"/>
              <a:t> may be increased in families with ET, but other movement disorders are seldom encountered in these families. </a:t>
            </a:r>
            <a:r>
              <a:rPr lang="en-US" sz="2600" b="1" dirty="0" smtClean="0">
                <a:solidFill>
                  <a:srgbClr val="FF0000"/>
                </a:solidFill>
              </a:rPr>
              <a:t>Here we report the results of a genome-wide scan for FET genes in 16 Icelandic families with 75 affected individuals, in whom FET was apparently inherited as a dominant trait.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The scan, which was performed with a 10-cM framework map</a:t>
            </a:r>
            <a:r>
              <a:rPr lang="en-US" sz="2600" dirty="0" smtClean="0">
                <a:solidFill>
                  <a:srgbClr val="FF0000"/>
                </a:solidFill>
              </a:rPr>
              <a:t>, </a:t>
            </a:r>
            <a:r>
              <a:rPr lang="en-US" sz="2600" b="1" dirty="0" smtClean="0">
                <a:solidFill>
                  <a:srgbClr val="FF0000"/>
                </a:solidFill>
              </a:rPr>
              <a:t>revealed one locus on chromosome 3q13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to which FET mapped with a genome-wide significance when the data were </a:t>
            </a:r>
            <a:r>
              <a:rPr lang="en-US" sz="1600" dirty="0" err="1" smtClean="0"/>
              <a:t>analysed</a:t>
            </a:r>
            <a:r>
              <a:rPr lang="en-US" sz="1600" dirty="0" smtClean="0"/>
              <a:t> either parametrically, assuming an </a:t>
            </a:r>
            <a:r>
              <a:rPr lang="en-US" sz="1600" dirty="0" err="1" smtClean="0"/>
              <a:t>autosomal</a:t>
            </a:r>
            <a:r>
              <a:rPr lang="en-US" sz="1600" dirty="0" smtClean="0"/>
              <a:t> dominant model (</a:t>
            </a:r>
            <a:r>
              <a:rPr lang="en-US" sz="1600" b="1" dirty="0" err="1" smtClean="0">
                <a:solidFill>
                  <a:srgbClr val="FF0000"/>
                </a:solidFill>
              </a:rPr>
              <a:t>lod</a:t>
            </a:r>
            <a:r>
              <a:rPr lang="en-US" sz="1600" b="1" dirty="0" smtClean="0">
                <a:solidFill>
                  <a:srgbClr val="FF0000"/>
                </a:solidFill>
              </a:rPr>
              <a:t> score = 3.71</a:t>
            </a:r>
            <a:r>
              <a:rPr lang="en-US" sz="1600" dirty="0" smtClean="0"/>
              <a:t>), or non-parametrically (NPL Z score = 4.70, p &lt; 6.4 x 10(-6).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r>
              <a:rPr lang="en-US" sz="2800" dirty="0" smtClean="0"/>
              <a:t>                                                 </a:t>
            </a:r>
            <a:r>
              <a:rPr lang="en-US" sz="2400" u="sng" dirty="0" smtClean="0">
                <a:hlinkClick r:id="rId3" tooltip="Nature genetics."/>
              </a:rPr>
              <a:t>Nat Genet.</a:t>
            </a:r>
            <a:r>
              <a:rPr lang="en-US" sz="2400" dirty="0" smtClean="0"/>
              <a:t> 1997 Sep;17(1):84-7.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endParaRPr lang="en-US" b="1" dirty="0"/>
          </a:p>
          <a:p>
            <a:pPr>
              <a:buNone/>
            </a:pPr>
            <a:r>
              <a:rPr lang="en-US" b="1" dirty="0" smtClean="0"/>
              <a:t>    Genetics </a:t>
            </a:r>
            <a:r>
              <a:rPr lang="en-US" b="1" dirty="0"/>
              <a:t>in Clinical </a:t>
            </a:r>
            <a:r>
              <a:rPr lang="en-US" b="1" dirty="0" smtClean="0"/>
              <a:t>Neurology</a:t>
            </a:r>
          </a:p>
          <a:p>
            <a:endParaRPr lang="en-US" dirty="0"/>
          </a:p>
          <a:p>
            <a:pPr>
              <a:buNone/>
            </a:pPr>
            <a:r>
              <a:rPr lang="en-US" sz="2400" dirty="0" smtClean="0"/>
              <a:t>     In </a:t>
            </a:r>
            <a:r>
              <a:rPr lang="en-US" sz="2400" dirty="0"/>
              <a:t>the modern practice of neurology, the use of genetics has become </a:t>
            </a:r>
            <a:r>
              <a:rPr lang="en-US" sz="2400" dirty="0" smtClean="0"/>
              <a:t>widespread.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     The </a:t>
            </a:r>
            <a:r>
              <a:rPr lang="en-US" sz="2400" dirty="0"/>
              <a:t>use of genetic information in the clinical evaluation of </a:t>
            </a:r>
            <a:r>
              <a:rPr lang="en-US" sz="2400" dirty="0" smtClean="0"/>
              <a:t>neurological </a:t>
            </a:r>
            <a:r>
              <a:rPr lang="en-US" sz="2400" dirty="0"/>
              <a:t>disease has expanded dramatically over the past decade.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Maximum </a:t>
            </a:r>
            <a:r>
              <a:rPr lang="en-US" sz="2400" dirty="0" err="1" smtClean="0"/>
              <a:t>lod</a:t>
            </a:r>
            <a:r>
              <a:rPr lang="en-US" sz="2400" dirty="0" smtClean="0"/>
              <a:t> score across all families is 3.71. </a:t>
            </a:r>
          </a:p>
          <a:p>
            <a:endParaRPr lang="en-US" sz="2400" dirty="0" smtClean="0"/>
          </a:p>
          <a:p>
            <a:r>
              <a:rPr lang="en-US" sz="2400" dirty="0" smtClean="0"/>
              <a:t>Maximum </a:t>
            </a:r>
            <a:r>
              <a:rPr lang="en-US" sz="2400" dirty="0" err="1" smtClean="0"/>
              <a:t>lod</a:t>
            </a:r>
            <a:r>
              <a:rPr lang="en-US" sz="2400" dirty="0" smtClean="0"/>
              <a:t> score obtained in a single family is 1.42.</a:t>
            </a:r>
          </a:p>
          <a:p>
            <a:endParaRPr lang="en-US" sz="2400" dirty="0" smtClean="0"/>
          </a:p>
          <a:p>
            <a:r>
              <a:rPr lang="en-US" sz="2400" dirty="0" smtClean="0"/>
              <a:t>Eight independent follow-up studies in 37 families with 2–19 affected individuals per family were </a:t>
            </a:r>
            <a:r>
              <a:rPr lang="en-US" sz="2400" b="1" dirty="0" smtClean="0">
                <a:solidFill>
                  <a:srgbClr val="FF0000"/>
                </a:solidFill>
              </a:rPr>
              <a:t>not able to confirm this locus.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4320540"/>
        </p:xfrm>
        <a:graphic>
          <a:graphicData uri="http://schemas.openxmlformats.org/drawingml/2006/table">
            <a:tbl>
              <a:tblPr/>
              <a:tblGrid>
                <a:gridCol w="914693"/>
                <a:gridCol w="719691"/>
                <a:gridCol w="717934"/>
                <a:gridCol w="798160"/>
                <a:gridCol w="797575"/>
                <a:gridCol w="718520"/>
                <a:gridCol w="1035324"/>
                <a:gridCol w="3442103"/>
              </a:tblGrid>
              <a:tr h="188460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e-1.1 Locus ETM1 Chromosome 3q13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9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Country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Nr. of Fam.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Nr. of Pat.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Locus prov.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Locus excl.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2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Gulcher</a:t>
                      </a:r>
                      <a:b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et al. 1997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Gulcher, 1997 #1124"/>
                        </a:rPr>
                        <a:t>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ISL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2 - 9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max. LOD in one family = 1.29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Illarioshkin</a:t>
                      </a:r>
                      <a:b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et al. 2000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Illarioshkin, 2000 #1843"/>
                        </a:rPr>
                        <a:t>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TJK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6/4/2/4/3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yes, o</a:t>
                      </a: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nly family 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Kovach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Kovach, 2001 #256"/>
                        </a:rPr>
                        <a:t>3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Abbruzzese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Abbruzzese, 2001 #1186"/>
                        </a:rPr>
                        <a:t>4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"negative results for all recombination </a:t>
                      </a:r>
                      <a:r>
                        <a:rPr lang="en-US" sz="900" b="1" dirty="0" smtClean="0">
                          <a:latin typeface="Arial"/>
                          <a:ea typeface="Calibri"/>
                          <a:cs typeface="Times New Roman"/>
                        </a:rPr>
                        <a:t>"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Ma</a:t>
                      </a:r>
                      <a:b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et al. 2006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Ma, 2006 #252"/>
                        </a:rPr>
                        <a:t>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19/14/13/19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all LODs </a:t>
                      </a:r>
                      <a:r>
                        <a:rPr lang="en-US" sz="900" b="1" dirty="0" err="1">
                          <a:latin typeface="Arial"/>
                          <a:ea typeface="Calibri"/>
                          <a:cs typeface="Times New Roman"/>
                        </a:rPr>
                        <a:t>neg</a:t>
                      </a: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ative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Lorenz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Lorenz, 2008 #839"/>
                        </a:rPr>
                        <a:t>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FRA/GER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3-15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yes, in 5 families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locus excluded 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Aridon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Aridon, 2008 #1184"/>
                        </a:rPr>
                        <a:t>7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Novelletto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2011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Novelletto, 2011 #2123"/>
                        </a:rPr>
                        <a:t>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6/8/8/6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Pasini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2012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Pasini, 2012 #2115"/>
                        </a:rPr>
                        <a:t>9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838200" y="609600"/>
            <a:ext cx="6165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Table e-1: Linkage studies with presumably monogenic ET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DRD 3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A French group demonstrated DRD3 Ser9Gly(rs6280) polymorphism located in the ETM1 locus in 23 out of 30 French families.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Also showed a weak association of the same polymorphism with ET in a sample of 276 sporadic US American patients with ET.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23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563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733800" y="914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PNAS  </a:t>
            </a:r>
            <a:r>
              <a:rPr lang="en-US" b="1" dirty="0" smtClean="0"/>
              <a:t>July 11, 2006  vol. 103  no. 28  10753–10758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24000"/>
          <a:ext cx="8991600" cy="3962400"/>
        </p:xfrm>
        <a:graphic>
          <a:graphicData uri="http://schemas.openxmlformats.org/drawingml/2006/table">
            <a:tbl>
              <a:tblPr/>
              <a:tblGrid>
                <a:gridCol w="1616261"/>
                <a:gridCol w="380257"/>
                <a:gridCol w="855748"/>
                <a:gridCol w="475490"/>
                <a:gridCol w="380257"/>
                <a:gridCol w="570050"/>
                <a:gridCol w="492255"/>
                <a:gridCol w="497621"/>
                <a:gridCol w="450676"/>
                <a:gridCol w="535175"/>
                <a:gridCol w="507010"/>
                <a:gridCol w="1106850"/>
                <a:gridCol w="1123950"/>
              </a:tblGrid>
              <a:tr h="206733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e-4.2.1.1 ETM1: Dopamine Receptor 3 (rs6280)</a:t>
                      </a:r>
                      <a:endParaRPr lang="en-US" sz="9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 smtClean="0">
                          <a:latin typeface="Arial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9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3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Jeanneteau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et al. 2006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Jeanneteau, 2006 #262"/>
                        </a:rPr>
                        <a:t>13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rs6280 (Ser9Gly)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276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184</a:t>
                      </a:r>
                      <a:endParaRPr lang="en-US" sz="9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187</a:t>
                      </a:r>
                      <a:endParaRPr lang="en-US" sz="9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365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101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267</a:t>
                      </a:r>
                      <a:endParaRPr lang="en-US" sz="9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0.042 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1.35 (1.00 - 1.83)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de-DE" sz="900" b="1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Tan </a:t>
                      </a:r>
                      <a:endParaRPr lang="en-US" sz="900" b="1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et al. 2007</a:t>
                      </a:r>
                      <a:endParaRPr lang="en-US" sz="9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Tan, 2007 #263"/>
                        </a:rPr>
                        <a:t>14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rs6280 (Ser9Gly)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SNG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163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192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106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220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127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257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0.936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0.98 (0.70 - 1.35)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de-DE" sz="9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20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Lorenz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Lorenz, 2008 #839"/>
                        </a:rPr>
                        <a:t>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rs6280 (Ser9Gly)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FRA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DEU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DEN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299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528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398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334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722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0.477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1.09 (0.87 - 1.35)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de-DE" sz="9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900" b="1">
                          <a:latin typeface="Consolas"/>
                          <a:ea typeface="Calibri"/>
                          <a:cs typeface="Times New Roman"/>
                        </a:rPr>
                        <a:t/>
                      </a:r>
                      <a:br>
                        <a:rPr lang="de-DE" sz="900" b="1">
                          <a:latin typeface="Consolas"/>
                          <a:ea typeface="Calibri"/>
                          <a:cs typeface="Times New Roman"/>
                        </a:rPr>
                      </a:b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Vitale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Vitale, 2008 #1820"/>
                        </a:rPr>
                        <a:t>40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rs6280 (Ser9Gly)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116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158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87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145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141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175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0.097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 smtClean="0">
                          <a:latin typeface="Arial"/>
                          <a:ea typeface="Calibri"/>
                          <a:cs typeface="Times New Roman"/>
                        </a:rPr>
                        <a:t>0.74(0.52-1.07</a:t>
                      </a: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9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de-DE" sz="9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Blair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Blair, 2008 #2139"/>
                        </a:rPr>
                        <a:t>15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rs6280 (Ser9Gly)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237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272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179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295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215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329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0.606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0.93 (0.72 - 1.21)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de-DE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Inashkina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Inashkina, 2008 #2138"/>
                        </a:rPr>
                        <a:t>41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rs6280 (Ser9Gly)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LVA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104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116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55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153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56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176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0.590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1.13 (0.72-1.78)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9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Garcia-Martin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et al. 2009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Garcia-Martin, 2009 #1717"/>
                        </a:rPr>
                        <a:t>42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rs6280 (Ser9Gly)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ESP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201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282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128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274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134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430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0.007 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1.50 (1.12 - 2.02)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de-DE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457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  Follow up replication studies were negative except for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Out of 6 studies attempting replication between rs6280 and ET, </a:t>
            </a:r>
            <a:r>
              <a:rPr lang="en-US" sz="2400" dirty="0" smtClean="0">
                <a:solidFill>
                  <a:srgbClr val="FF0000"/>
                </a:solidFill>
              </a:rPr>
              <a:t>only 1 yielded a significant p value, </a:t>
            </a:r>
            <a:r>
              <a:rPr lang="en-US" sz="2400" dirty="0" smtClean="0"/>
              <a:t>in </a:t>
            </a:r>
            <a:r>
              <a:rPr lang="en-US" sz="2400" dirty="0" err="1" smtClean="0"/>
              <a:t>metaanalysis</a:t>
            </a:r>
            <a:r>
              <a:rPr lang="en-US" sz="2400" dirty="0" smtClean="0"/>
              <a:t> all studies except the initial French study failed to reach significance (OR = 1.05, 95% </a:t>
            </a:r>
          </a:p>
          <a:p>
            <a:pPr>
              <a:buNone/>
            </a:pPr>
            <a:r>
              <a:rPr lang="en-US" sz="2400" dirty="0" smtClean="0"/>
              <a:t>     CI 0.95–1.16).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6450"/>
            <a:ext cx="91440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It is unlikely that ETM1 harbors a causative gene for monogenic ET or that the DRD3 polymorphism rs6280 is a major risk factor for ET.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   ETM2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400" dirty="0" smtClean="0"/>
              <a:t>     The ETM2 locus has been mapped to chromosome  2p24 in a very large Czech/American family with a </a:t>
            </a:r>
            <a:r>
              <a:rPr lang="en-US" sz="2400" b="1" dirty="0" smtClean="0">
                <a:solidFill>
                  <a:srgbClr val="FF0000"/>
                </a:solidFill>
              </a:rPr>
              <a:t>conclusive maximum parametric </a:t>
            </a:r>
            <a:r>
              <a:rPr lang="en-US" sz="2400" dirty="0" err="1" smtClean="0"/>
              <a:t>lod</a:t>
            </a:r>
            <a:r>
              <a:rPr lang="en-US" sz="2400" dirty="0" smtClean="0"/>
              <a:t> score of  5.92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715000"/>
            <a:ext cx="2676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Genetic disorders Classification: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Single gene disorders </a:t>
            </a:r>
          </a:p>
          <a:p>
            <a:pPr marL="457200" indent="-457200"/>
            <a:r>
              <a:rPr lang="en-US" sz="2400" dirty="0" smtClean="0"/>
              <a:t>AD , AR, X-Linked Disorders.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2. Genetically complex disorders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/>
              <a:t>G</a:t>
            </a:r>
            <a:r>
              <a:rPr lang="en-US" sz="2400" dirty="0" smtClean="0"/>
              <a:t>enetically heterogeneous</a:t>
            </a:r>
          </a:p>
          <a:p>
            <a:r>
              <a:rPr lang="en-US" sz="2400" dirty="0" smtClean="0"/>
              <a:t>Interplay </a:t>
            </a:r>
            <a:r>
              <a:rPr lang="en-US" sz="2400" dirty="0"/>
              <a:t>between multiple </a:t>
            </a:r>
            <a:r>
              <a:rPr lang="en-US" sz="2400" dirty="0" smtClean="0"/>
              <a:t>genes and </a:t>
            </a:r>
            <a:r>
              <a:rPr lang="en-US" sz="2400" dirty="0"/>
              <a:t>environmental </a:t>
            </a:r>
            <a:r>
              <a:rPr lang="en-US" sz="2400" dirty="0" smtClean="0"/>
              <a:t>factors.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41954"/>
          <a:ext cx="9144000" cy="4526280"/>
        </p:xfrm>
        <a:graphic>
          <a:graphicData uri="http://schemas.openxmlformats.org/drawingml/2006/table">
            <a:tbl>
              <a:tblPr/>
              <a:tblGrid>
                <a:gridCol w="914693"/>
                <a:gridCol w="719691"/>
                <a:gridCol w="717934"/>
                <a:gridCol w="798160"/>
                <a:gridCol w="797575"/>
                <a:gridCol w="718520"/>
                <a:gridCol w="1035324"/>
                <a:gridCol w="3442103"/>
              </a:tblGrid>
              <a:tr h="189731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e-1.2 Locus ETM2 Chromosome 2p24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4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Country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Nr. of Fam.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Nr. of Pat.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Locus prov.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Locus excl.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94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Higgins</a:t>
                      </a:r>
                      <a:b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et al. 1997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Higgins, 1997 #1125"/>
                        </a:rPr>
                        <a:t>10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max. LOD = 5.92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Higgins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1998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Higgins, 1998 #1126"/>
                        </a:rPr>
                        <a:t>11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14/7/4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3/3/2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max. LOD = 1.34 in one family, one family reported previously (Higgins 1997) not included.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9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Kovach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Kovach, 2001 #256"/>
                        </a:rPr>
                        <a:t>3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max. LOD  = </a:t>
                      </a:r>
                      <a:r>
                        <a:rPr lang="en-US" sz="900" b="1" dirty="0" smtClean="0">
                          <a:latin typeface="Arial"/>
                          <a:ea typeface="Calibri"/>
                          <a:cs typeface="Times New Roman"/>
                        </a:rPr>
                        <a:t>0.54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Abbruzzese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Abbruzzese, 2001 #1186"/>
                        </a:rPr>
                        <a:t>4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"negative results for all recombination values"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Ma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Ma, 2006 #252"/>
                        </a:rPr>
                        <a:t>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19/14/13/19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2/2/3/3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max. LOD = -2.66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Lorenz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Lorenz, 2008 #839"/>
                        </a:rPr>
                        <a:t>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FRA/GER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3-15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1-3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Aridon 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Aridon, 2008 #1184"/>
                        </a:rPr>
                        <a:t>7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(yes)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max. LOD D2S220 = -1.70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Novelletto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2011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Novelletto, 2011 #2123"/>
                        </a:rPr>
                        <a:t>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6/8/8/6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3/2/2/2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6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Pasini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2012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Pasini, 2012 #2115"/>
                        </a:rPr>
                        <a:t>9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max. LOD = -3.2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44" marR="63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3048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Eight follow-up analyses of 34 additional families  did not confirm these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" y="3294016"/>
          <a:ext cx="9143998" cy="1887584"/>
        </p:xfrm>
        <a:graphic>
          <a:graphicData uri="http://schemas.openxmlformats.org/drawingml/2006/table">
            <a:tbl>
              <a:tblPr/>
              <a:tblGrid>
                <a:gridCol w="1424502"/>
                <a:gridCol w="335142"/>
                <a:gridCol w="754217"/>
                <a:gridCol w="419075"/>
                <a:gridCol w="335142"/>
                <a:gridCol w="502418"/>
                <a:gridCol w="433852"/>
                <a:gridCol w="438581"/>
                <a:gridCol w="397205"/>
                <a:gridCol w="471681"/>
                <a:gridCol w="446856"/>
                <a:gridCol w="984147"/>
                <a:gridCol w="2201180"/>
              </a:tblGrid>
              <a:tr h="217715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e-4.2.1.2 ETM2: HS1BP3 Ala265Gly (not in </a:t>
                      </a:r>
                      <a:r>
                        <a:rPr lang="en-US" sz="900" b="1" dirty="0" err="1">
                          <a:latin typeface="Arial"/>
                          <a:ea typeface="Calibri"/>
                          <a:cs typeface="Times New Roman"/>
                        </a:rPr>
                        <a:t>dbSNP</a:t>
                      </a: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en-US" sz="9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Deng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et al. 2005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Deng, 2005 #1180"/>
                        </a:rPr>
                        <a:t>43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Ala265Gly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222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132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424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252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1.000 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0.99 (0.45-2.19)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familial ET</a:t>
                      </a:r>
                      <a:endParaRPr lang="en-US" sz="9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Higgins 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et al. 2006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Higgins, 2006 #264"/>
                        </a:rPr>
                        <a:t>44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Ala265Gly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73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304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134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608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0.000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 (because allele not present in controls)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“singletons representing dominantly inherited ET”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179206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Out of two studies, one found  association between the HS1BP3 variant and ET and one did not.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72869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group that mapped the locus (2p24), described a genetic variant (Ala265Gly) in the </a:t>
            </a:r>
            <a:r>
              <a:rPr lang="en-US" dirty="0" err="1" smtClean="0"/>
              <a:t>hematopoetic</a:t>
            </a:r>
            <a:r>
              <a:rPr lang="en-US" dirty="0" smtClean="0"/>
              <a:t> lineage cell specific protein binding protein 3 (HS1BP3) that segregated with 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828800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ETM2 locus is based on a very robust linkage result in one large family and could well harbor a gene for monogenic ET. </a:t>
            </a:r>
          </a:p>
          <a:p>
            <a:endParaRPr lang="en-US" dirty="0" smtClean="0"/>
          </a:p>
          <a:p>
            <a:r>
              <a:rPr lang="en-US" dirty="0" smtClean="0"/>
              <a:t>However, it is unlikely that the Ala265Gly variant in the HS1BP3 gene is causative.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ETM3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     This locus has been mapped to chromosome 6p23 in one large American family with a </a:t>
            </a:r>
            <a:r>
              <a:rPr lang="en-US" sz="2400" dirty="0" err="1" smtClean="0"/>
              <a:t>nonconclusive</a:t>
            </a:r>
            <a:r>
              <a:rPr lang="en-US" sz="2400" dirty="0" smtClean="0"/>
              <a:t> maximum </a:t>
            </a:r>
            <a:r>
              <a:rPr lang="en-US" sz="2400" dirty="0" err="1" smtClean="0"/>
              <a:t>lod</a:t>
            </a:r>
            <a:r>
              <a:rPr lang="en-US" sz="2400" dirty="0" smtClean="0"/>
              <a:t> score of 2.93.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3124200"/>
            <a:ext cx="7651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238875"/>
            <a:ext cx="28098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2" y="1767840"/>
          <a:ext cx="9144001" cy="2651760"/>
        </p:xfrm>
        <a:graphic>
          <a:graphicData uri="http://schemas.openxmlformats.org/drawingml/2006/table">
            <a:tbl>
              <a:tblPr/>
              <a:tblGrid>
                <a:gridCol w="914693"/>
                <a:gridCol w="719692"/>
                <a:gridCol w="717935"/>
                <a:gridCol w="798161"/>
                <a:gridCol w="797574"/>
                <a:gridCol w="718519"/>
                <a:gridCol w="1035324"/>
                <a:gridCol w="3442103"/>
              </a:tblGrid>
              <a:tr h="220980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e-1.3 Locus ETM3 Chromosome 6p23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Country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Nr. of Fam.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Nr. of Pat.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Locus p/c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Locus excl.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Shatunov</a:t>
                      </a:r>
                      <a:b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Shatunov, 2006 #542"/>
                        </a:rPr>
                        <a:t>12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14/8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Calibri"/>
                          <a:cs typeface="Times New Roman"/>
                        </a:rPr>
                        <a:t>max. parametric LOD = 2,93 but "affected only" analysis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Lorenz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Lorenz, 2008 #839"/>
                        </a:rPr>
                        <a:t>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FRA/GER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3-15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Aridon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Aridon, 2008 #1184"/>
                        </a:rPr>
                        <a:t>7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Novelletto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2011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Novelletto, 2011 #2123"/>
                        </a:rPr>
                        <a:t>8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6/8/8/6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yes, in 2 families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Pasini</a:t>
                      </a:r>
                      <a:b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et al. 2012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Pasini, 2012 #2115"/>
                        </a:rPr>
                        <a:t>9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00" b="1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9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Max. LOD = -0.145 for D6S422, D6S289 = -2.700,</a:t>
                      </a:r>
                      <a:b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D6S1678 = -2.882</a:t>
                      </a:r>
                      <a:endParaRPr lang="en-US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3" marR="421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533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ETM3 locus is a candidate with low priority.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609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Follow-up studies examining 21 additional families with 3–15 affected individuals were not able to demonstrate linkage to this locus in any of the families.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chemeClr val="bg2">
                    <a:lumMod val="75000"/>
                  </a:schemeClr>
                </a:solidFill>
              </a:rPr>
              <a:t>ET divided genetically into  : </a:t>
            </a:r>
          </a:p>
          <a:p>
            <a:pPr>
              <a:buNone/>
            </a:pPr>
            <a:endParaRPr lang="en-US" sz="24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Presumably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monogenic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ET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-  Linkage analysis (ETM 1-3)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-  </a:t>
            </a:r>
            <a:r>
              <a:rPr lang="en-US" sz="2400" dirty="0" err="1" smtClean="0"/>
              <a:t>Exome</a:t>
            </a:r>
            <a:r>
              <a:rPr lang="en-US" sz="2400" dirty="0" smtClean="0"/>
              <a:t> sequencing(FUS)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Genetically complex ET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-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Genome-wide association studies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(LINGO1 and SLC1A2)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-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C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andidate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gene association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studies (Various genes)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u="sng" dirty="0" err="1" smtClean="0"/>
              <a:t>Exome</a:t>
            </a:r>
            <a:r>
              <a:rPr lang="en-US" b="1" u="sng" dirty="0" smtClean="0"/>
              <a:t> sequencing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b="1" dirty="0" smtClean="0"/>
              <a:t>Mutations in the </a:t>
            </a:r>
            <a:r>
              <a:rPr lang="en-US" sz="2400" b="1" dirty="0" smtClean="0">
                <a:solidFill>
                  <a:srgbClr val="FF0000"/>
                </a:solidFill>
              </a:rPr>
              <a:t>fused in sarcoma (FUS) gene.</a:t>
            </a:r>
          </a:p>
          <a:p>
            <a:pPr>
              <a:buNone/>
            </a:pPr>
            <a:r>
              <a:rPr lang="en-US" sz="2400" dirty="0" smtClean="0"/>
              <a:t>    Canadian group identified a stop mutation (c.868C . T&gt; P.) in the fused in sarcoma (FUS) gene resulting in nonsense-mediated decay of the mRNA, which segregated with ET in a large Franco-Canadian family.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943600"/>
            <a:ext cx="7019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87269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study and 6 follow-up studies identified 4 further </a:t>
            </a:r>
            <a:r>
              <a:rPr lang="en-US" dirty="0" err="1" smtClean="0"/>
              <a:t>missense</a:t>
            </a:r>
            <a:r>
              <a:rPr lang="en-US" dirty="0" smtClean="0"/>
              <a:t> mutations in 1,164 patients.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657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Initial finding in the Canadian family is promising but needs confirmation in further large families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Genetic techniques</a:t>
            </a:r>
          </a:p>
          <a:p>
            <a:pPr>
              <a:buNone/>
            </a:pPr>
            <a:endParaRPr lang="en-US" sz="2400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Single gene disorders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-  Linkage analysis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-  </a:t>
            </a:r>
            <a:r>
              <a:rPr lang="en-US" sz="2400" dirty="0" err="1" smtClean="0"/>
              <a:t>Exome</a:t>
            </a:r>
            <a:r>
              <a:rPr lang="en-US" sz="2400" dirty="0" smtClean="0"/>
              <a:t> sequencing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Genetically complex </a:t>
            </a:r>
            <a:r>
              <a:rPr lang="en-US" sz="2400" dirty="0" smtClean="0"/>
              <a:t> disorders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- </a:t>
            </a:r>
            <a:r>
              <a:rPr lang="en-US" sz="2400" dirty="0"/>
              <a:t>Genome-wide association studies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-</a:t>
            </a:r>
            <a:r>
              <a:rPr lang="en-US" sz="2400" dirty="0"/>
              <a:t> C</a:t>
            </a:r>
            <a:r>
              <a:rPr lang="en-US" sz="2400" dirty="0" smtClean="0"/>
              <a:t>andidate </a:t>
            </a:r>
            <a:r>
              <a:rPr lang="en-US" sz="2400" dirty="0"/>
              <a:t>gene association </a:t>
            </a:r>
            <a:r>
              <a:rPr lang="en-US" sz="2400" dirty="0" smtClean="0"/>
              <a:t>studies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Genetically complex ET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chemeClr val="bg2">
                    <a:lumMod val="75000"/>
                  </a:schemeClr>
                </a:solidFill>
              </a:rPr>
              <a:t>ET divided genetically into  : </a:t>
            </a:r>
          </a:p>
          <a:p>
            <a:pPr>
              <a:buNone/>
            </a:pPr>
            <a:endParaRPr lang="en-US" sz="24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Presumably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monogenic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ET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-  Linkage analysis (ETM 1-3)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- 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Exome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sequencing(FUS)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Genetically complex ET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                       - </a:t>
            </a:r>
            <a:r>
              <a:rPr lang="en-US" sz="2400" dirty="0"/>
              <a:t>Genome-wide association studies </a:t>
            </a:r>
            <a:r>
              <a:rPr lang="en-US" sz="2400" dirty="0" smtClean="0"/>
              <a:t>(LINGO1 and SLC1A2)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C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andidate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gene association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studies (Various genes)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b="1" dirty="0" smtClean="0"/>
              <a:t>GWAS are usually regarded as conclusive if they fulfill the following requirements: </a:t>
            </a:r>
          </a:p>
          <a:p>
            <a:pPr>
              <a:buNone/>
            </a:pPr>
            <a:endParaRPr lang="en-US" sz="2400" b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2-stage design with a discovery stage and a replication stage.</a:t>
            </a:r>
          </a:p>
          <a:p>
            <a:pPr marL="457200" indent="-457200">
              <a:buAutoNum type="arabicParenBoth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(2) Achieving “genome-wide significance” in the discovery stage.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(3) Obtaining p values in the replication stage that remain significant after </a:t>
            </a:r>
            <a:r>
              <a:rPr lang="en-US" sz="2400" dirty="0" err="1" smtClean="0"/>
              <a:t>bonferroni</a:t>
            </a:r>
            <a:r>
              <a:rPr lang="en-US" sz="2400" dirty="0" smtClean="0"/>
              <a:t> correction.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 Two GWAS for ET have been performed.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LINGO1. ( </a:t>
            </a:r>
            <a:r>
              <a:rPr lang="en-US" sz="2400" dirty="0" err="1" smtClean="0"/>
              <a:t>Leucine</a:t>
            </a:r>
            <a:r>
              <a:rPr lang="en-US" sz="2400" dirty="0" smtClean="0"/>
              <a:t>-rich repeat and </a:t>
            </a:r>
            <a:r>
              <a:rPr lang="en-US" sz="2400" dirty="0" err="1" smtClean="0"/>
              <a:t>Ig</a:t>
            </a:r>
            <a:r>
              <a:rPr lang="en-US" sz="2400" dirty="0" smtClean="0"/>
              <a:t> domain containing 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SLC1A2. (Solute carrier family)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err="1" smtClean="0"/>
              <a:t>Leucine</a:t>
            </a:r>
            <a:r>
              <a:rPr lang="en-US" sz="2800" b="1" dirty="0" smtClean="0"/>
              <a:t>-rich repeat and </a:t>
            </a:r>
            <a:r>
              <a:rPr lang="en-US" sz="2800" b="1" dirty="0" err="1" smtClean="0"/>
              <a:t>Ig</a:t>
            </a:r>
            <a:r>
              <a:rPr lang="en-US" sz="2800" b="1" dirty="0" smtClean="0"/>
              <a:t> domain containing 1(LINGO1)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400" dirty="0" smtClean="0"/>
              <a:t>    The first GWAS by the Icelandic </a:t>
            </a:r>
            <a:r>
              <a:rPr lang="en-US" sz="2400" dirty="0" err="1" smtClean="0"/>
              <a:t>DeCode</a:t>
            </a:r>
            <a:r>
              <a:rPr lang="en-US" sz="2400" dirty="0" smtClean="0"/>
              <a:t> consortium showed association between ET and single nucleotide polymorphisms (SNPs) in LINGO1.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68553" y="6183868"/>
            <a:ext cx="3975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Nat Genet. 2009 March ; 41(3): 277–279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The  SNP rs9652490 yielded a p value of                in the Icelandic discovery cohort and failed to reach genome-wide significance.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In the replication sample, rs9652390 achieved a p value of 0.0010 and in the combined analysis of both stages genome-wide significance with a p value of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Ten replication studies have been published, all of them examining the lead SNP rs9652490, and 6 also the SNP rs11856808.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352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371600"/>
            <a:ext cx="914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The SNP </a:t>
            </a:r>
            <a:r>
              <a:rPr lang="en-US" sz="2400" dirty="0" smtClean="0">
                <a:solidFill>
                  <a:srgbClr val="FF0000"/>
                </a:solidFill>
              </a:rPr>
              <a:t>rs9652490 just achieves significance </a:t>
            </a:r>
            <a:r>
              <a:rPr lang="en-US" sz="2400" dirty="0" smtClean="0"/>
              <a:t>(OR 1.09, 95%CI 1.02–1.17) while </a:t>
            </a:r>
            <a:r>
              <a:rPr lang="en-US" sz="2400" dirty="0" smtClean="0">
                <a:solidFill>
                  <a:srgbClr val="FF0000"/>
                </a:solidFill>
              </a:rPr>
              <a:t>rs11856808 does not </a:t>
            </a:r>
            <a:r>
              <a:rPr lang="en-US" sz="2400" dirty="0" smtClean="0"/>
              <a:t>(OR 1.04, 95% CI 0.96–1.12).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It appears possible that polymorphisms in the LINGO1 gene are a risk factor for ET.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:\Marcy Box\crossing_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8077200" cy="3200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457200"/>
            <a:ext cx="2570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Linkage analysis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SLC1A2 (</a:t>
            </a:r>
            <a:r>
              <a:rPr lang="en-US" b="1" dirty="0" smtClean="0"/>
              <a:t>solute carrier family 1)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     Recently  association between SNPs in the SLC1A2 gene and ET is reported 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The best SNP (rs3794087) failed to reach genome-wide significance in the </a:t>
            </a:r>
            <a:r>
              <a:rPr lang="en-US" sz="2400" dirty="0" smtClean="0">
                <a:solidFill>
                  <a:srgbClr val="FF0000"/>
                </a:solidFill>
              </a:rPr>
              <a:t>discovery stage.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en-US" sz="2400" dirty="0" smtClean="0"/>
              <a:t>The analysis of the combined definite ET patients from </a:t>
            </a:r>
            <a:r>
              <a:rPr lang="en-US" sz="2400" dirty="0" smtClean="0">
                <a:solidFill>
                  <a:srgbClr val="FF0000"/>
                </a:solidFill>
              </a:rPr>
              <a:t>both stages </a:t>
            </a:r>
            <a:r>
              <a:rPr lang="en-US" sz="2400" dirty="0" smtClean="0"/>
              <a:t>achieved genome-wide significance. (p = 3.44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429000"/>
            <a:ext cx="2095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572000"/>
            <a:ext cx="1019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981202"/>
          <a:ext cx="8763000" cy="2386508"/>
        </p:xfrm>
        <a:graphic>
          <a:graphicData uri="http://schemas.openxmlformats.org/drawingml/2006/table">
            <a:tbl>
              <a:tblPr/>
              <a:tblGrid>
                <a:gridCol w="1365148"/>
                <a:gridCol w="321178"/>
                <a:gridCol w="599674"/>
                <a:gridCol w="524733"/>
                <a:gridCol w="321178"/>
                <a:gridCol w="481483"/>
                <a:gridCol w="415776"/>
                <a:gridCol w="420307"/>
                <a:gridCol w="380656"/>
                <a:gridCol w="452027"/>
                <a:gridCol w="428237"/>
                <a:gridCol w="943140"/>
                <a:gridCol w="2109463"/>
              </a:tblGrid>
              <a:tr h="168010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e-4.1.2 Solute carrier  family 1 member 2 (SLC1A2)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0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91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Thier 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et al. 2012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Thier, 2012 #1560"/>
                        </a:rPr>
                        <a:t>36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rs3794087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DEUAUT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DEN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410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919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235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585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395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1443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0.000 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1.47 (1.21 - 1.78)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GWA discovery sample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1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Thier 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et al. 2012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Thier, 2012 #1560"/>
                        </a:rPr>
                        <a:t>36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rs3794087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DEUAUT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DEN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496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571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290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702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264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878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0.002 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1.37 (1.13 - 1.68)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>
                          <a:latin typeface="Arial"/>
                          <a:ea typeface="Calibri"/>
                          <a:cs typeface="Times New Roman"/>
                        </a:rPr>
                        <a:t>GWA replication sample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Tan 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et al. 2013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Tan, 2013 #2168"/>
                        </a:rPr>
                        <a:t>37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rs3794087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CHN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357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1935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110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604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741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3129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0.018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0.77 (0.61 - 0.96)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Reported as association with the major allele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Yu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et al. 2013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Yu, 2013 #2300"/>
                        </a:rPr>
                        <a:t>38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rs3794087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TWN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273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269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123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423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94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444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0.040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1.37 (1.007-1.87)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Garcia-Martin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et al. 2013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Garcia-Martin, 2013 #2301"/>
                        </a:rPr>
                        <a:t>39</a:t>
                      </a:r>
                      <a:endParaRPr lang="en-US" sz="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rs3794087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ESP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202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308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87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317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154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462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0.228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0.82 (0.60-1.12)</a:t>
                      </a:r>
                      <a:endParaRPr lang="en-US" sz="800" b="1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762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To date, 3 replication studies have been published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53340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The result of the meta-analysis is failed to achieve significance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8850"/>
            <a:ext cx="91440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u="sng" dirty="0" smtClean="0">
                <a:solidFill>
                  <a:schemeClr val="bg2">
                    <a:lumMod val="75000"/>
                  </a:schemeClr>
                </a:solidFill>
              </a:rPr>
              <a:t>ET divided genetically into  : </a:t>
            </a:r>
          </a:p>
          <a:p>
            <a:pPr>
              <a:buNone/>
            </a:pPr>
            <a:endParaRPr lang="en-US" sz="24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Presumably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monogenic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ET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-  Linkage analysis (ETM 1-3)</a:t>
            </a:r>
          </a:p>
          <a:p>
            <a:pPr>
              <a:buNone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- 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Exome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sequencing(FUS)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Genetically complex ET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                          -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Genome-wide association studies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(LINGO1 and SLC1A2)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-</a:t>
            </a:r>
            <a:r>
              <a:rPr lang="en-US" sz="2400" dirty="0"/>
              <a:t> C</a:t>
            </a:r>
            <a:r>
              <a:rPr lang="en-US" sz="2400" dirty="0" smtClean="0"/>
              <a:t>andidate </a:t>
            </a:r>
            <a:r>
              <a:rPr lang="en-US" sz="2400" dirty="0"/>
              <a:t>gene association </a:t>
            </a:r>
            <a:r>
              <a:rPr lang="en-US" sz="2400" dirty="0" smtClean="0"/>
              <a:t>studies (Various genes)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Candidate gene studies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As a whole, candidate gene mutation analysis and association studies have not been successful in the identification of genetic risk factors  for complex disorders.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A number of genes were selected for analysis based on the unproven assumption of a </a:t>
            </a:r>
            <a:r>
              <a:rPr lang="en-US" sz="2400" dirty="0" err="1" smtClean="0"/>
              <a:t>pathogenetic</a:t>
            </a:r>
            <a:r>
              <a:rPr lang="en-US" sz="2400" dirty="0" smtClean="0"/>
              <a:t> overlap between ET and PD 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SNCA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Parkin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LRRK2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MAPT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GBA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sz="2400" dirty="0" smtClean="0"/>
              <a:t>None of the candidate gene association studies showed a convincing positive result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2133600"/>
          <a:ext cx="9143998" cy="1463040"/>
        </p:xfrm>
        <a:graphic>
          <a:graphicData uri="http://schemas.openxmlformats.org/drawingml/2006/table">
            <a:tbl>
              <a:tblPr/>
              <a:tblGrid>
                <a:gridCol w="1424502"/>
                <a:gridCol w="335142"/>
                <a:gridCol w="754217"/>
                <a:gridCol w="419075"/>
                <a:gridCol w="335142"/>
                <a:gridCol w="502418"/>
                <a:gridCol w="433852"/>
                <a:gridCol w="438581"/>
                <a:gridCol w="397205"/>
                <a:gridCol w="471681"/>
                <a:gridCol w="446856"/>
                <a:gridCol w="984147"/>
                <a:gridCol w="2201180"/>
              </a:tblGrid>
              <a:tr h="171450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Alpha-</a:t>
                      </a:r>
                      <a:r>
                        <a:rPr lang="en-US" sz="800" b="1" dirty="0" err="1">
                          <a:latin typeface="Arial"/>
                          <a:ea typeface="Calibri"/>
                          <a:cs typeface="Times New Roman"/>
                        </a:rPr>
                        <a:t>Synuclein</a:t>
                      </a: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 (SNCA)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Tan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2000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Tan, 2000 #1841"/>
                        </a:rPr>
                        <a:t>49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NACP-Rep1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46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Association between NACP-Rep1 length and ET 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Pigullo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2003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Pigullo, 2003 #260"/>
                        </a:rPr>
                        <a:t>50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NACP-Rep1 and 5 SNPs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106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NACP-Rep1 and five SNPs not associated with ET.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Ross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2011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Ross, 2011 #1711"/>
                        </a:rPr>
                        <a:t>51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20SNPs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661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1316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No association between 20 SNPs in the SNCA gene and ET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" y="1371600"/>
          <a:ext cx="9144002" cy="762000"/>
        </p:xfrm>
        <a:graphic>
          <a:graphicData uri="http://schemas.openxmlformats.org/drawingml/2006/table">
            <a:tbl>
              <a:tblPr/>
              <a:tblGrid>
                <a:gridCol w="1424502"/>
                <a:gridCol w="335142"/>
                <a:gridCol w="754218"/>
                <a:gridCol w="419077"/>
                <a:gridCol w="335142"/>
                <a:gridCol w="502418"/>
                <a:gridCol w="433852"/>
                <a:gridCol w="438580"/>
                <a:gridCol w="397207"/>
                <a:gridCol w="471681"/>
                <a:gridCol w="446857"/>
                <a:gridCol w="984147"/>
                <a:gridCol w="2201179"/>
              </a:tblGrid>
              <a:tr h="190500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 err="1">
                          <a:latin typeface="Arial"/>
                          <a:ea typeface="Calibri"/>
                          <a:cs typeface="Times New Roman"/>
                        </a:rPr>
                        <a:t>Parkin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 err="1">
                          <a:latin typeface="Arial"/>
                          <a:ea typeface="Calibri"/>
                          <a:cs typeface="Times New Roman"/>
                        </a:rPr>
                        <a:t>Pigullo</a:t>
                      </a: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et al. 2004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b="1" u="none" strike="noStrike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" action="ppaction://hlinkfile" tooltip="Pigullo, 2004 #259"/>
                        </a:rPr>
                        <a:t>54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110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8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No putatively causal mutations in </a:t>
                      </a:r>
                      <a:r>
                        <a:rPr lang="en-US" sz="800" b="1" dirty="0" err="1">
                          <a:latin typeface="Arial"/>
                          <a:ea typeface="Calibri"/>
                          <a:cs typeface="Times New Roman"/>
                        </a:rPr>
                        <a:t>Parkin</a:t>
                      </a: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 in ET patients.</a:t>
                      </a:r>
                      <a:endParaRPr lang="en-US" sz="800" b="1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2" y="2636456"/>
          <a:ext cx="9144004" cy="931660"/>
        </p:xfrm>
        <a:graphic>
          <a:graphicData uri="http://schemas.openxmlformats.org/drawingml/2006/table">
            <a:tbl>
              <a:tblPr/>
              <a:tblGrid>
                <a:gridCol w="1424502"/>
                <a:gridCol w="335142"/>
                <a:gridCol w="754218"/>
                <a:gridCol w="419076"/>
                <a:gridCol w="394841"/>
                <a:gridCol w="442720"/>
                <a:gridCol w="433853"/>
                <a:gridCol w="438581"/>
                <a:gridCol w="397206"/>
                <a:gridCol w="471682"/>
                <a:gridCol w="446856"/>
                <a:gridCol w="984148"/>
                <a:gridCol w="2201179"/>
              </a:tblGrid>
              <a:tr h="2553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Tan 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et al. 2008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Tan, 2008 #1822"/>
                        </a:rPr>
                        <a:t>56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G2385R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SNG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172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247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>
                          <a:latin typeface="Arial"/>
                          <a:ea typeface="Calibri"/>
                          <a:cs typeface="Times New Roman"/>
                        </a:rPr>
                        <a:t>Found in 4% of ET and 2,9% of control individuals: no association with ET.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4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Vitale 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et al. 2009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Vitale, 2009 #1816"/>
                        </a:rPr>
                        <a:t>57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DNA seq. of </a:t>
                      </a:r>
                      <a:r>
                        <a:rPr lang="en-US" sz="600" dirty="0" err="1">
                          <a:latin typeface="Arial"/>
                          <a:ea typeface="Calibri"/>
                          <a:cs typeface="Times New Roman"/>
                        </a:rPr>
                        <a:t>Exon</a:t>
                      </a: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 41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116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 smtClean="0"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>
                          <a:latin typeface="Arial"/>
                          <a:ea typeface="Calibri"/>
                          <a:cs typeface="Times New Roman"/>
                        </a:rPr>
                        <a:t>Sequencing of LRRK2 exon 41. No novel or known mutations detected.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Clark 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et al. 2010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u="none" strike="noStrike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Clark, 2010 #1718"/>
                        </a:rPr>
                        <a:t>58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See remarks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275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289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No association with ET. G2019S, I2020T, R1441C, Y1699C, L1114L, I1122V + 19 additional SNPs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2854325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" y="1828799"/>
          <a:ext cx="9144002" cy="809741"/>
        </p:xfrm>
        <a:graphic>
          <a:graphicData uri="http://schemas.openxmlformats.org/drawingml/2006/table">
            <a:tbl>
              <a:tblPr/>
              <a:tblGrid>
                <a:gridCol w="1424502"/>
                <a:gridCol w="335142"/>
                <a:gridCol w="754218"/>
                <a:gridCol w="419076"/>
                <a:gridCol w="335142"/>
                <a:gridCol w="502417"/>
                <a:gridCol w="433853"/>
                <a:gridCol w="438581"/>
                <a:gridCol w="397206"/>
                <a:gridCol w="471682"/>
                <a:gridCol w="446856"/>
                <a:gridCol w="984148"/>
                <a:gridCol w="2201179"/>
              </a:tblGrid>
              <a:tr h="168960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 err="1">
                          <a:latin typeface="Arial"/>
                          <a:ea typeface="Calibri"/>
                          <a:cs typeface="Times New Roman"/>
                        </a:rPr>
                        <a:t>Leucine</a:t>
                      </a:r>
                      <a:r>
                        <a:rPr lang="en-US" sz="600" b="1" dirty="0">
                          <a:latin typeface="Arial"/>
                          <a:ea typeface="Calibri"/>
                          <a:cs typeface="Times New Roman"/>
                        </a:rPr>
                        <a:t> rich repeat </a:t>
                      </a:r>
                      <a:r>
                        <a:rPr lang="en-US" sz="600" b="1" dirty="0" err="1">
                          <a:latin typeface="Arial"/>
                          <a:ea typeface="Calibri"/>
                          <a:cs typeface="Times New Roman"/>
                        </a:rPr>
                        <a:t>kinase</a:t>
                      </a:r>
                      <a:r>
                        <a:rPr lang="en-US" sz="600" b="1" dirty="0">
                          <a:latin typeface="Arial"/>
                          <a:ea typeface="Calibri"/>
                          <a:cs typeface="Times New Roman"/>
                        </a:rPr>
                        <a:t> 2 (LRRK2)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96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 err="1">
                          <a:latin typeface="Arial"/>
                          <a:ea typeface="Calibri"/>
                          <a:cs typeface="Times New Roman"/>
                        </a:rPr>
                        <a:t>Cou</a:t>
                      </a:r>
                      <a:r>
                        <a:rPr lang="en-US" sz="6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 err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 err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 err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18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Deng 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et al. 2006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600" u="none" strike="noStrike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" action="ppaction://hlinkfile" tooltip="Deng, 2006 #325"/>
                        </a:rPr>
                        <a:t>55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G2019S, I2012T, I2020T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272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 smtClean="0"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No mutations found.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" y="3581400"/>
          <a:ext cx="9143998" cy="1149060"/>
        </p:xfrm>
        <a:graphic>
          <a:graphicData uri="http://schemas.openxmlformats.org/drawingml/2006/table">
            <a:tbl>
              <a:tblPr/>
              <a:tblGrid>
                <a:gridCol w="1424502"/>
                <a:gridCol w="335142"/>
                <a:gridCol w="754217"/>
                <a:gridCol w="419075"/>
                <a:gridCol w="394841"/>
                <a:gridCol w="442719"/>
                <a:gridCol w="433852"/>
                <a:gridCol w="438581"/>
                <a:gridCol w="397205"/>
                <a:gridCol w="471681"/>
                <a:gridCol w="446856"/>
                <a:gridCol w="984147"/>
                <a:gridCol w="2201180"/>
              </a:tblGrid>
              <a:tr h="191510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 err="1">
                          <a:latin typeface="Arial"/>
                          <a:ea typeface="Calibri"/>
                          <a:cs typeface="Times New Roman"/>
                        </a:rPr>
                        <a:t>Glucocerebrosidase</a:t>
                      </a: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 gene (GBA)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5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 err="1">
                          <a:latin typeface="Arial"/>
                          <a:ea typeface="Calibri"/>
                          <a:cs typeface="Times New Roman"/>
                        </a:rPr>
                        <a:t>Cou</a:t>
                      </a: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 err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 err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 err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30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Sun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2012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Sun, 2012 #1853"/>
                        </a:rPr>
                        <a:t>59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rs35095275 (L444P)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CHN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109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No mutation L444P found in ET patients.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Clark 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et al. 2010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Clark, 2010 #1718"/>
                        </a:rPr>
                        <a:t>58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DNA seq. of GBA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93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62 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No association of GBA mutations with ET (Ashkenazim)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Due to finding of anticipation in some families with ET, gene which is in other diseases often associated with  repeat expansions 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FMR1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C9orf72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ATX2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MJD1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None of the candidate gene association studies showed a convincing positive result.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295400"/>
          <a:ext cx="9143998" cy="2825460"/>
        </p:xfrm>
        <a:graphic>
          <a:graphicData uri="http://schemas.openxmlformats.org/drawingml/2006/table">
            <a:tbl>
              <a:tblPr/>
              <a:tblGrid>
                <a:gridCol w="1424502"/>
                <a:gridCol w="335142"/>
                <a:gridCol w="754217"/>
                <a:gridCol w="419075"/>
                <a:gridCol w="394841"/>
                <a:gridCol w="442719"/>
                <a:gridCol w="433852"/>
                <a:gridCol w="438581"/>
                <a:gridCol w="397205"/>
                <a:gridCol w="471681"/>
                <a:gridCol w="446856"/>
                <a:gridCol w="984147"/>
                <a:gridCol w="2201180"/>
              </a:tblGrid>
              <a:tr h="235455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Fragile X mental retardation protein (FMR1)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45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Tan 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et al. 2004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Tan, 2004 #2148"/>
                        </a:rPr>
                        <a:t>60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FMR1 rep.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SNG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167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FMR1 not expanded to premutation/mutation alleles in ET.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Deng 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et al. 2004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Deng, 2004 #2147"/>
                        </a:rPr>
                        <a:t>61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FMR1 rep.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196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FMR1 not expanded to premutation/mutation alleles in ET.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Garcia </a:t>
                      </a:r>
                      <a:r>
                        <a:rPr lang="en-US" sz="800" dirty="0" err="1">
                          <a:latin typeface="Arial"/>
                          <a:ea typeface="Calibri"/>
                          <a:cs typeface="Times New Roman"/>
                        </a:rPr>
                        <a:t>Arocena</a:t>
                      </a: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et al. 2004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Garcia Arocena, 2004 #1838"/>
                        </a:rPr>
                        <a:t>62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FMR1 rep.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81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FMR1 not expanded to premutation/mutation alleles in ET.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C9 open reading frame 72 (C9orf72, causative gene for ALS, FTD)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45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09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Dejesus-Hernandez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2012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u="none" strike="noStrike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" action="ppaction://hlinkfile" tooltip="Dejesus-Hernandez, 2012 #1858"/>
                        </a:rPr>
                        <a:t>63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C9orf72 (GGGGCC)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106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1356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(GGGGCC) C9orf72 rep. not altered in ET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/>
              <a:t>The logarithm of odds (</a:t>
            </a:r>
            <a:r>
              <a:rPr lang="en-US" sz="2400" dirty="0" err="1"/>
              <a:t>lod</a:t>
            </a:r>
            <a:r>
              <a:rPr lang="en-US" sz="2400" dirty="0"/>
              <a:t>) score </a:t>
            </a:r>
            <a:r>
              <a:rPr lang="en-US" sz="2400" dirty="0" smtClean="0"/>
              <a:t>is the </a:t>
            </a:r>
            <a:r>
              <a:rPr lang="en-US" sz="2400" dirty="0"/>
              <a:t>most widely used and accepted measure of linkage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LOD score is the ratio of the probability that the disease and marker loci are linked rather than unlinked.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Conclusive linkage requires a  </a:t>
            </a:r>
            <a:r>
              <a:rPr lang="en-US" sz="2400" dirty="0" err="1"/>
              <a:t>lod</a:t>
            </a:r>
            <a:r>
              <a:rPr lang="en-US" sz="2400" dirty="0"/>
              <a:t> score </a:t>
            </a:r>
            <a:r>
              <a:rPr lang="en-US" sz="2400" dirty="0" smtClean="0"/>
              <a:t>of 3.3 </a:t>
            </a:r>
            <a:r>
              <a:rPr lang="en-US" sz="2400" dirty="0"/>
              <a:t>in a single family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Confirmation requires a </a:t>
            </a:r>
            <a:r>
              <a:rPr lang="en-US" sz="2400" dirty="0" err="1"/>
              <a:t>lod</a:t>
            </a:r>
            <a:r>
              <a:rPr lang="en-US" sz="2400" dirty="0"/>
              <a:t> score </a:t>
            </a:r>
            <a:r>
              <a:rPr lang="en-US" sz="2400" dirty="0" smtClean="0"/>
              <a:t> of 2 </a:t>
            </a:r>
            <a:r>
              <a:rPr lang="en-US" sz="2400" dirty="0"/>
              <a:t>in </a:t>
            </a:r>
            <a:r>
              <a:rPr lang="en-US" sz="2400" dirty="0" smtClean="0"/>
              <a:t>further families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2011680"/>
        </p:xfrm>
        <a:graphic>
          <a:graphicData uri="http://schemas.openxmlformats.org/drawingml/2006/table">
            <a:tbl>
              <a:tblPr/>
              <a:tblGrid>
                <a:gridCol w="1282051"/>
                <a:gridCol w="301628"/>
                <a:gridCol w="678796"/>
                <a:gridCol w="377168"/>
                <a:gridCol w="355357"/>
                <a:gridCol w="398447"/>
                <a:gridCol w="390467"/>
                <a:gridCol w="394723"/>
                <a:gridCol w="357485"/>
                <a:gridCol w="424513"/>
                <a:gridCol w="402170"/>
                <a:gridCol w="885733"/>
                <a:gridCol w="1981062"/>
              </a:tblGrid>
              <a:tr h="172359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"Ataxin 2 (ATX2); Machado-Joseph-disease 1 (MJD1, causative gene SCA3)"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3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47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Tan 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2007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u="none" strike="noStrike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" action="ppaction://hlinkfile" tooltip="Tan, 2007 #1720"/>
                        </a:rPr>
                        <a:t>64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ATX2, MJD1 CAG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SNG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177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One ET patient with 59 CAG repeats in the MJD1 gene.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59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CAG expansion (general: repeat expansion detection = RED method)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3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70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Pigullo 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2001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800" u="none" strike="noStrike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" action="ppaction://hlinkfile" tooltip="Pigullo, 2001 #1840"/>
                        </a:rPr>
                        <a:t>65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ITA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98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en-US" sz="9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"""Repeat Expansion Detection"" (RED) detected no significantly expanded CAG in ET patients."</a:t>
                      </a:r>
                      <a:endParaRPr lang="en-US" sz="9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57453" marR="57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GABA receptors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Probably the functionally most interesting candidates are genes involved in </a:t>
            </a:r>
            <a:r>
              <a:rPr lang="en-US" sz="2400" dirty="0" err="1" smtClean="0"/>
              <a:t>GABAergic</a:t>
            </a:r>
            <a:r>
              <a:rPr lang="en-US" sz="2400" dirty="0" smtClean="0"/>
              <a:t> neurotransmission.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Multiple lines of evidence  demonstrate involvement of the GABA system in ET.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GABA receptor a1 subunit knockout mice are a genetic model for ET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GABAergic</a:t>
            </a:r>
            <a:r>
              <a:rPr lang="en-US" sz="2400" dirty="0" smtClean="0"/>
              <a:t> deficit has been demonstrated in patients by PET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GABA receptor density is reduced in the dentate nucleus of patients with ET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Alcohol, which alleviates tremor in a large fraction of patients with ET, has a GABA-mimetic profile.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7550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However 4 studies investigating a plethora of GABA-related genes were negative.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322393"/>
          <a:ext cx="9143998" cy="2106607"/>
        </p:xfrm>
        <a:graphic>
          <a:graphicData uri="http://schemas.openxmlformats.org/drawingml/2006/table">
            <a:tbl>
              <a:tblPr/>
              <a:tblGrid>
                <a:gridCol w="1424502"/>
                <a:gridCol w="335142"/>
                <a:gridCol w="754217"/>
                <a:gridCol w="419075"/>
                <a:gridCol w="335142"/>
                <a:gridCol w="502418"/>
                <a:gridCol w="433852"/>
                <a:gridCol w="438581"/>
                <a:gridCol w="397205"/>
                <a:gridCol w="471681"/>
                <a:gridCol w="446856"/>
                <a:gridCol w="984147"/>
                <a:gridCol w="2201180"/>
              </a:tblGrid>
              <a:tr h="191510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e-4.2.2 Gamma amino butyric acid (GABA) system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51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US" sz="10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Ref.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Poly.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Cou.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CaMi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CaMa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CoMi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CoMa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p-val.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OR (95% CI)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Remarks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745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Deng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2006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Deng, 2006 #1193"/>
                        </a:rPr>
                        <a:t>45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Too many to report.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USA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197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114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Sequencing of GABRA1 gene. </a:t>
                      </a: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 mutations/polymorphisms associated with ET.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5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Garcia-Martin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2011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Garcia-Martin, 2011 #1859"/>
                        </a:rPr>
                        <a:t>46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Too many to report.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ESP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250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Four </a:t>
                      </a:r>
                      <a:r>
                        <a:rPr lang="en-US" sz="800" dirty="0" err="1">
                          <a:latin typeface="Arial"/>
                          <a:ea typeface="Calibri"/>
                          <a:cs typeface="Times New Roman"/>
                        </a:rPr>
                        <a:t>missense</a:t>
                      </a: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 SNPs in GABA-related genes. 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 association between SNPs and ET.</a:t>
                      </a:r>
                      <a:endParaRPr lang="en-US" sz="1000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5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Garcia-Martin 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et al. 2011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none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" action="ppaction://hlinkfile" tooltip="Garcia-Martin, 2011 #2127"/>
                        </a:rPr>
                        <a:t>47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Too many to report.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ESP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>
                          <a:latin typeface="Arial"/>
                          <a:ea typeface="Calibri"/>
                          <a:cs typeface="Times New Roman"/>
                        </a:rPr>
                        <a:t>250</a:t>
                      </a:r>
                      <a:endParaRPr lang="en-US" sz="10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Three </a:t>
                      </a:r>
                      <a:r>
                        <a:rPr lang="en-US" sz="800" dirty="0" err="1">
                          <a:latin typeface="Arial"/>
                          <a:ea typeface="Calibri"/>
                          <a:cs typeface="Times New Roman"/>
                        </a:rPr>
                        <a:t>missense</a:t>
                      </a:r>
                      <a:r>
                        <a:rPr lang="en-US" sz="800" dirty="0">
                          <a:latin typeface="Arial"/>
                          <a:ea typeface="Calibri"/>
                          <a:cs typeface="Times New Roman"/>
                        </a:rPr>
                        <a:t> SNPs in GABA-related genes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. No association between SNPs and ET.</a:t>
                      </a:r>
                      <a:endParaRPr lang="en-US" sz="1000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3837" marR="638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3505200"/>
          <a:ext cx="9144002" cy="724053"/>
        </p:xfrm>
        <a:graphic>
          <a:graphicData uri="http://schemas.openxmlformats.org/drawingml/2006/table">
            <a:tbl>
              <a:tblPr/>
              <a:tblGrid>
                <a:gridCol w="1424502"/>
                <a:gridCol w="335142"/>
                <a:gridCol w="754218"/>
                <a:gridCol w="419076"/>
                <a:gridCol w="335142"/>
                <a:gridCol w="502418"/>
                <a:gridCol w="433853"/>
                <a:gridCol w="438581"/>
                <a:gridCol w="397206"/>
                <a:gridCol w="471681"/>
                <a:gridCol w="446856"/>
                <a:gridCol w="984147"/>
                <a:gridCol w="2201180"/>
              </a:tblGrid>
              <a:tr h="7240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 err="1">
                          <a:latin typeface="Arial"/>
                          <a:ea typeface="Calibri"/>
                          <a:cs typeface="Times New Roman"/>
                        </a:rPr>
                        <a:t>Thier</a:t>
                      </a: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et al. 2011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de-DE" sz="600" u="none" strike="noStrike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" action="ppaction://hlinkfile" tooltip="Thier, 2011 #1203"/>
                        </a:rPr>
                        <a:t>48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>
                          <a:latin typeface="Arial"/>
                          <a:ea typeface="Calibri"/>
                          <a:cs typeface="Times New Roman"/>
                        </a:rPr>
                        <a:t>Too many to report.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>
                          <a:latin typeface="Arial"/>
                          <a:ea typeface="Calibri"/>
                          <a:cs typeface="Times New Roman"/>
                        </a:rPr>
                        <a:t>DEU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>
                          <a:latin typeface="Arial"/>
                          <a:ea typeface="Calibri"/>
                          <a:cs typeface="Times New Roman"/>
                        </a:rPr>
                        <a:t>503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>
                          <a:latin typeface="Arial"/>
                          <a:ea typeface="Calibri"/>
                          <a:cs typeface="Times New Roman"/>
                        </a:rPr>
                        <a:t>818</a:t>
                      </a:r>
                      <a:endParaRPr lang="en-US" sz="70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NA</a:t>
                      </a:r>
                      <a:endParaRPr lang="en-US" sz="700" b="1" dirty="0">
                        <a:solidFill>
                          <a:srgbClr val="FF0000"/>
                        </a:solidFill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240 tagging SNPs </a:t>
                      </a:r>
                      <a:r>
                        <a:rPr lang="en-US" sz="600" dirty="0" err="1">
                          <a:latin typeface="Arial"/>
                          <a:ea typeface="Calibri"/>
                          <a:cs typeface="Times New Roman"/>
                        </a:rPr>
                        <a:t>cov</a:t>
                      </a:r>
                      <a:r>
                        <a:rPr lang="en-US" sz="600" dirty="0">
                          <a:latin typeface="Arial"/>
                          <a:ea typeface="Calibri"/>
                          <a:cs typeface="Times New Roman"/>
                        </a:rPr>
                        <a:t>. GABA-related genes. 9 nominally significant in discovery sample but not replicated in verification sample.</a:t>
                      </a:r>
                      <a:endParaRPr lang="en-US" sz="700" dirty="0"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42558" marR="4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u="sng" dirty="0" smtClean="0"/>
          </a:p>
          <a:p>
            <a:pPr>
              <a:buNone/>
            </a:pPr>
            <a:endParaRPr lang="en-US" sz="4000" u="sng" dirty="0" smtClean="0"/>
          </a:p>
          <a:p>
            <a:pPr>
              <a:buNone/>
            </a:pPr>
            <a:r>
              <a:rPr lang="en-US" sz="4000" b="1" u="sng" dirty="0" smtClean="0"/>
              <a:t>Discussion</a:t>
            </a:r>
            <a:endParaRPr lang="en-US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It was concluded that …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  One of the loci for monogenic ET (ETM2) seems to be a promising    </a:t>
            </a:r>
          </a:p>
          <a:p>
            <a:pPr>
              <a:buNone/>
            </a:pPr>
            <a:r>
              <a:rPr lang="en-US" sz="2400" dirty="0" smtClean="0"/>
              <a:t>          candidate region for future genetic studies.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   Mutations in the FUS gene might be a rare cause of monogenic ET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    2 risk genes (LINGO1, SLC1A2) that may or may not turn out to be  </a:t>
            </a:r>
          </a:p>
          <a:p>
            <a:pPr>
              <a:buNone/>
            </a:pPr>
            <a:r>
              <a:rPr lang="en-US" sz="2400" dirty="0" smtClean="0"/>
              <a:t>           important in future studies.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00B050"/>
                </a:solidFill>
              </a:rPr>
              <a:t>Why many careful studies have not reproducibly uncovered more genes or genetic variants underlying ET 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The most important weakness is that ET is clinically still poorly defined and that ET has to be diagnosed on clinical grounds alone.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The criteria are wide and partly controversial.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Therefore, a number of genetically distinct disorders might underlie the diagnosis.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7200" dirty="0" smtClean="0">
              <a:latin typeface="Brush Script MT" pitchFamily="66" charset="0"/>
            </a:endParaRPr>
          </a:p>
          <a:p>
            <a:pPr>
              <a:buNone/>
            </a:pPr>
            <a:endParaRPr lang="en-US" sz="7200" dirty="0" smtClean="0">
              <a:latin typeface="Brush Script MT" pitchFamily="66" charset="0"/>
            </a:endParaRPr>
          </a:p>
          <a:p>
            <a:pPr>
              <a:buNone/>
            </a:pPr>
            <a:r>
              <a:rPr lang="en-US" sz="7200" dirty="0" smtClean="0">
                <a:latin typeface="Brush Script MT" pitchFamily="66" charset="0"/>
              </a:rPr>
              <a:t>    THANK YOU</a:t>
            </a:r>
            <a:endParaRPr lang="en-US" sz="72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Exome</a:t>
            </a:r>
            <a:r>
              <a:rPr lang="en-US" dirty="0" smtClean="0"/>
              <a:t> sequencing</a:t>
            </a:r>
            <a:endParaRPr lang="nl-NL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5750" y="1571625"/>
            <a:ext cx="635793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681788" y="1385888"/>
            <a:ext cx="1683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/>
                <a:cs typeface="+mn-cs"/>
              </a:rPr>
              <a:t>Reference DNA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exons+introns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nl-NL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288" y="1438275"/>
            <a:ext cx="1071562" cy="2143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00225" y="1443038"/>
            <a:ext cx="500063" cy="214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71763" y="1462088"/>
            <a:ext cx="785812" cy="214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24338" y="1462088"/>
            <a:ext cx="471487" cy="2238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24425" y="1452563"/>
            <a:ext cx="576263" cy="2143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1423988" y="985838"/>
            <a:ext cx="944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Calibri"/>
                <a:cs typeface="+mn-cs"/>
              </a:rPr>
              <a:t>Gene A</a:t>
            </a:r>
            <a:endParaRPr lang="nl-NL" sz="20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4352925" y="966788"/>
            <a:ext cx="934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Calibri"/>
                <a:cs typeface="+mn-cs"/>
              </a:rPr>
              <a:t>Gene B</a:t>
            </a:r>
            <a:endParaRPr lang="nl-NL" sz="200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848600" y="3986213"/>
            <a:ext cx="285750" cy="15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28"/>
          <p:cNvSpPr txBox="1">
            <a:spLocks noChangeArrowheads="1"/>
          </p:cNvSpPr>
          <p:nvPr/>
        </p:nvSpPr>
        <p:spPr bwMode="auto">
          <a:xfrm>
            <a:off x="8143875" y="3786188"/>
            <a:ext cx="903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probes</a:t>
            </a:r>
            <a:endParaRPr lang="nl-NL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574925" y="3573463"/>
            <a:ext cx="1071563" cy="214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649663" y="3570288"/>
            <a:ext cx="500062" cy="214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143375" y="3570288"/>
            <a:ext cx="785813" cy="214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940300" y="3568700"/>
            <a:ext cx="471488" cy="2238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426075" y="3570288"/>
            <a:ext cx="576263" cy="2143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311525" y="3922713"/>
            <a:ext cx="285750" cy="15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706688" y="3937000"/>
            <a:ext cx="28575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706813" y="3913188"/>
            <a:ext cx="285750" cy="15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614863" y="3895725"/>
            <a:ext cx="28575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008563" y="3900488"/>
            <a:ext cx="285750" cy="158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724525" y="3911600"/>
            <a:ext cx="28575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Down Arrow 71"/>
          <p:cNvSpPr/>
          <p:nvPr/>
        </p:nvSpPr>
        <p:spPr>
          <a:xfrm>
            <a:off x="4000500" y="2428875"/>
            <a:ext cx="484188" cy="54927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6441" name="TextBox 31"/>
          <p:cNvSpPr txBox="1">
            <a:spLocks noChangeArrowheads="1"/>
          </p:cNvSpPr>
          <p:nvPr/>
        </p:nvSpPr>
        <p:spPr bwMode="auto">
          <a:xfrm>
            <a:off x="4500563" y="2500313"/>
            <a:ext cx="39920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determine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exome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and design probes</a:t>
            </a:r>
            <a:endParaRPr lang="nl-NL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4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61" grpId="0" animBg="1"/>
      <p:bldP spid="62" grpId="0" animBg="1"/>
      <p:bldP spid="63" grpId="0" animBg="1"/>
      <p:bldP spid="64" grpId="0" animBg="1"/>
      <p:bldP spid="65" grpId="0" animBg="1"/>
      <p:bldP spid="72" grpId="0" animBg="1"/>
      <p:bldP spid="164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GWAS</a:t>
            </a:r>
          </a:p>
        </p:txBody>
      </p:sp>
      <p:pic>
        <p:nvPicPr>
          <p:cNvPr id="6" name="Picture 6" descr="sn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5867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1600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0"/>
            <a:ext cx="6819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3595</Words>
  <Application>Microsoft Office PowerPoint</Application>
  <PresentationFormat>On-screen Show (4:3)</PresentationFormat>
  <Paragraphs>1173</Paragraphs>
  <Slides>69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Exome sequencing</vt:lpstr>
      <vt:lpstr>GWAS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118</cp:revision>
  <dcterms:created xsi:type="dcterms:W3CDTF">2014-05-05T05:47:20Z</dcterms:created>
  <dcterms:modified xsi:type="dcterms:W3CDTF">2006-12-31T20:06:52Z</dcterms:modified>
</cp:coreProperties>
</file>