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75" r:id="rId6"/>
    <p:sldId id="260" r:id="rId7"/>
    <p:sldId id="261" r:id="rId8"/>
    <p:sldId id="262" r:id="rId9"/>
    <p:sldId id="265" r:id="rId10"/>
    <p:sldId id="263"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313" r:id="rId26"/>
    <p:sldId id="316" r:id="rId27"/>
    <p:sldId id="281" r:id="rId28"/>
    <p:sldId id="282" r:id="rId29"/>
    <p:sldId id="283" r:id="rId30"/>
    <p:sldId id="284" r:id="rId31"/>
    <p:sldId id="285" r:id="rId32"/>
    <p:sldId id="286" r:id="rId33"/>
    <p:sldId id="317"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4" r:id="rId61"/>
    <p:sldId id="31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FA7E4D-B4C3-4E08-8C83-C66496273275}" type="datetimeFigureOut">
              <a:rPr lang="en-US" smtClean="0"/>
              <a:pPr/>
              <a:t>01/01/2007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261B7-E234-49CC-BB64-BD7C847A74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sclerosis referred to the gross macroscopic features of a hard shrunken hippocampus, first</a:t>
            </a:r>
          </a:p>
          <a:p>
            <a:pPr eaLnBrk="1" hangingPunct="1">
              <a:spcBef>
                <a:spcPct val="0"/>
              </a:spcBef>
            </a:pPr>
            <a:r>
              <a:rPr lang="en-US" smtClean="0"/>
              <a:t>described by Bouchet and Cazauvielh in 1825,31</a:t>
            </a:r>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EBF41-06F1-484B-A2F5-A919C3E5F853}"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have been suggested  as contributory factors.</a:t>
            </a:r>
          </a:p>
          <a:p>
            <a:pPr eaLnBrk="1" hangingPunct="1">
              <a:spcBef>
                <a:spcPct val="0"/>
              </a:spcBef>
            </a:pPr>
            <a:endParaRPr lang="en-US" smtClean="0"/>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7D7D51-6A60-4454-A0FC-4FAE6EDCE588}"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Conversely, </a:t>
            </a:r>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935767-6ACA-4C56-8029-92AAD342B1CB}"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FEBSTAT, we adopted the older definition of SE as a seizure lasting 30 minutes rather that the newer proposals that redefine it as 5 minutes.26 This was done for several reasons. In terms of when to treat, 5 minutes is a good choice,13,26,27 but for studying consequences, which is the goal of this study, even 30 minutes may be too brief.1,6 This is especially true for FS, where a simple FS is defined as up to 10 or 15 minutes12,14 and animal data suggest that long-term effects only occur if seizures last 20 minutes.28-30</a:t>
            </a:r>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77B7C-50F8-488E-8A36-AD1AFC748C99}"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main concern is to , such as acute symptomatic febrile seizures and , The classical symptoms and signs of acute bacterial meningitis may be absent in febrile convulsive status epilepticus,    such as in meningo encephalitis, and metabolic or neurodegenerative diseases. Febrile seizures’ should be clearly distinguished from ‘</a:t>
            </a:r>
            <a:r>
              <a:rPr lang="en-US" b="1" smtClean="0"/>
              <a:t>seizures with fever</a:t>
            </a:r>
            <a:r>
              <a:rPr lang="en-US" smtClean="0"/>
              <a:t>’, which are acute symptomatic febrile seizures caused by pyogenic or viral meningitis, herpes simplex encephalitis, other acute encephalitides, cerebral palsy with inter current infection and metabolic or neurodegenerative disease with a seizure precipitated by fever.    whether a first febrile seizure is a genuine febrile seizure or FS+ or the first manifestation of another genetically determined epileptic syndrome</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5C0A3A-B8F3-43A5-A8D9-BF32388425EE}"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Integrating evidence quality appraisal with an assessment of the anticipated balance between benefits</a:t>
            </a:r>
          </a:p>
          <a:p>
            <a:pPr eaLnBrk="1" hangingPunct="1">
              <a:spcBef>
                <a:spcPct val="0"/>
              </a:spcBef>
            </a:pPr>
            <a:r>
              <a:rPr lang="en-US" dirty="0" smtClean="0"/>
              <a:t>and harms if a policy is carried out leads to designation of a policy as a strong recommendation,</a:t>
            </a:r>
          </a:p>
          <a:p>
            <a:pPr eaLnBrk="1" hangingPunct="1">
              <a:spcBef>
                <a:spcPct val="0"/>
              </a:spcBef>
            </a:pPr>
            <a:r>
              <a:rPr lang="en-US" dirty="0" smtClean="0"/>
              <a:t>recommendation, option, or no recommendation. RCT indicates randomized controlled trial; </a:t>
            </a:r>
            <a:r>
              <a:rPr lang="en-US" dirty="0" err="1" smtClean="0"/>
              <a:t>Rec</a:t>
            </a:r>
            <a:r>
              <a:rPr lang="en-US" dirty="0" smtClean="0"/>
              <a:t>,</a:t>
            </a:r>
          </a:p>
          <a:p>
            <a:pPr eaLnBrk="1" hangingPunct="1">
              <a:spcBef>
                <a:spcPct val="0"/>
              </a:spcBef>
            </a:pPr>
            <a:r>
              <a:rPr lang="en-US" dirty="0" smtClean="0"/>
              <a:t>recommendation.</a:t>
            </a:r>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46424-E2D5-418A-B4DE-58B6A468A55E}"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one special feature of the EEG and febrile seizures is hypnagogic spike-wave. This discharge consists of</a:t>
            </a:r>
          </a:p>
          <a:p>
            <a:pPr eaLnBrk="1" hangingPunct="1">
              <a:spcBef>
                <a:spcPct val="0"/>
              </a:spcBef>
            </a:pPr>
            <a:r>
              <a:rPr lang="en-US" smtClean="0"/>
              <a:t>short bursts of irregular high-voltage δ-waves with a few buried spikes as the child drifts off to sleep. It has a</a:t>
            </a:r>
          </a:p>
          <a:p>
            <a:pPr eaLnBrk="1" hangingPunct="1">
              <a:spcBef>
                <a:spcPct val="0"/>
              </a:spcBef>
            </a:pPr>
            <a:r>
              <a:rPr lang="en-US" smtClean="0"/>
              <a:t>peak expression at about 3 to 4 years of age—long after the peak age of febrile seizures—and apparently may be</a:t>
            </a:r>
          </a:p>
          <a:p>
            <a:pPr eaLnBrk="1" hangingPunct="1">
              <a:spcBef>
                <a:spcPct val="0"/>
              </a:spcBef>
            </a:pPr>
            <a:r>
              <a:rPr lang="en-US" smtClean="0"/>
              <a:t>seen in the majority of children with febrile seizures. 2,56,63   An EEG also does not have any predictive value for either the risk of recurrence of febrile seizures or the development of epilepsy</a:t>
            </a:r>
          </a:p>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4FB1E2-8183-4A59-9791-BBB5C1ED87B6}"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fever is present, the decision regarding the need for laboratory testing should be directed toward identifying the source of the fever rather than as part of the routine evaluation of the seizure itself.</a:t>
            </a:r>
            <a:endParaRPr lang="en-US" b="1" smtClean="0"/>
          </a:p>
          <a:p>
            <a:pPr eaLnBrk="1" hangingPunct="1">
              <a:spcBef>
                <a:spcPct val="0"/>
              </a:spcBef>
            </a:pPr>
            <a:endParaRPr lang="en-US"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B9F7BF-582F-4BAD-9067-EA73F2B14D27}"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Extrapolation of data from the literature on the use of CT in neurologically healthy children who have generalized epilepsy has shown that clinically important intracranial structural abnormalities in this patient population are uncommon.</a:t>
            </a:r>
            <a:endParaRPr lang="en-US" b="1" smtClean="0"/>
          </a:p>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BD4F5-2DB6-4B02-B437-C163889F9517}"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Early, usually parental, treatment is more effective than late emergency treatment. The parents of children with recurrent seizures should be advised to place the child on his or her side or stomach on a protected surface and administer a preparation of rectal benzodiazepine. </a:t>
            </a:r>
          </a:p>
          <a:p>
            <a:pPr eaLnBrk="1" hangingPunct="1">
              <a:spcBef>
                <a:spcPct val="0"/>
              </a:spcBef>
            </a:pPr>
            <a:endParaRPr lang="en-US"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8B569-653B-4AE5-A591-8C84CA3E822B}"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is often preferred in medical facilities, Rectal absorption of liquid diazepam is very rapid; it reaches the brain within minutes and has an almost intravenous efficacy. which is less likely to cause respiratory depression and probably</a:t>
            </a:r>
          </a:p>
          <a:p>
            <a:pPr eaLnBrk="1" hangingPunct="1">
              <a:spcBef>
                <a:spcPct val="0"/>
              </a:spcBef>
            </a:pPr>
            <a:endParaRPr lang="en-US" smtClean="0"/>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889816-ECB0-4F17-B1AA-3A059BBE241B}"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By definition, </a:t>
            </a:r>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0E6085-8F80-44F2-9021-0032CFD30809}"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F1784-BAF7-4CFD-A1C3-882B3FA640B7}"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risks are small and the potential side effects of drugs appear to outweigh the benefits, at the time of a febrile illness. </a:t>
            </a:r>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3663F0-35E0-4CD2-9DA1-A582F0081371}"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Neither of these may be needed for most children with febrile seizures, who almost invariably do well.</a:t>
            </a:r>
          </a:p>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F12848-8921-4D92-8ED9-187D6C179CEF}"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mainly, phenobarbital (which at a blood level of 15 μg/ml can effectively reduce the risk of recurrences) and, less often, valproate (fatal hepatitis in this age group or pancreatitis make valproate probably unacceptable). Carbamazepine and phenytoin  are ineffective in the prevention of febrile seizures.</a:t>
            </a:r>
          </a:p>
          <a:p>
            <a:pPr eaLnBrk="1" hangingPunct="1">
              <a:spcBef>
                <a:spcPct val="0"/>
              </a:spcBef>
            </a:pPr>
            <a:endParaRPr lang="en-US"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1BD906-3FC2-483D-9D92-76F655F5738E}"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full   term to describe this perception is referred to as the, which includes a compilation  of behaviors that are thought to develop as a result of this excessive parental anxiety. These parents may also perceive that somehow   the child is now “vulnerable” or unusually susceptible to medical or developmental problems</a:t>
            </a:r>
          </a:p>
          <a:p>
            <a:pPr eaLnBrk="1" hangingPunct="1">
              <a:spcBef>
                <a:spcPct val="0"/>
              </a:spcBef>
            </a:pPr>
            <a:endParaRPr lang="en-US" smtClean="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0061A4-5874-4F86-9992-9E2D729CB186}"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r>
              <a:rPr lang="en-US" b="1" smtClean="0"/>
              <a:t>Patient and Family Education</a:t>
            </a:r>
          </a:p>
          <a:p>
            <a:pPr eaLnBrk="1" hangingPunct="1">
              <a:spcBef>
                <a:spcPct val="0"/>
              </a:spcBef>
            </a:pPr>
            <a:r>
              <a:rPr lang="en-US" smtClean="0"/>
              <a:t>An integral part of the management of a first febrile seizure is </a:t>
            </a:r>
            <a:r>
              <a:rPr lang="en-US" b="1" smtClean="0"/>
              <a:t>helping the family to cope with a frightening experience. Parents may believe that their child is dying during a first febrile seizure. The challenge is to help the family deal with the emotional trauma and to understand the excellent prognosis of febrile seizures. It is important that the family understand that there is no increased risk of intellectual delay or school difficulties and that febrile seizures less than 30 minutes do not result in brain damage.</a:t>
            </a:r>
          </a:p>
          <a:p>
            <a:pPr eaLnBrk="1" hangingPunct="1">
              <a:spcBef>
                <a:spcPct val="0"/>
              </a:spcBef>
            </a:pPr>
            <a:r>
              <a:rPr lang="en-US" smtClean="0"/>
              <a:t>Provide the family with information on the risk of recurrence during the same illness or in the future and how to deal with subsequent seizures. Inform the families about the low risk of developing epilepsy and the lack of benefit of using antiepileptic drug treatment in altering that risk. Discuss this information with the family when the child is seen at the time of the febrile seizure. Provide information to family (Parent Education and Resources) before leaving the ED. about anti pyretic and anti-epileptic prophylaxis and emergency procedures for possible  subsequent seizures.</a:t>
            </a:r>
          </a:p>
          <a:p>
            <a:pPr eaLnBrk="1" hangingPunct="1">
              <a:spcBef>
                <a:spcPct val="0"/>
              </a:spcBef>
            </a:pPr>
            <a:endParaRPr lang="en-US" smtClean="0"/>
          </a:p>
          <a:p>
            <a:pPr eaLnBrk="1" hangingPunct="1">
              <a:spcBef>
                <a:spcPct val="0"/>
              </a:spcBef>
            </a:pPr>
            <a:endParaRPr lang="en-US" smtClean="0"/>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87327E-1F98-42E1-A67D-D9BABE1B5E44}"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(others propose 38.5°C)  probably reflecting their higher prevalence in children. , ; they may occur before the fever is noticed or late in the course of a febrile illness.</a:t>
            </a:r>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644A4-3F4D-4127-A718-F6ECB30081A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a result of different prognostic implications</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72FEFB-FAE9-4F35-B342-EB60AEEB1554}"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or occur in children with perinatal psychomotor deficits </a:t>
            </a:r>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F88B70-4A61-430D-B30C-1B73579EE900}"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Rarely there may be only staring accompanied by stiffness or floppiness, rhythmic jerking movements without prior stiffening, focal stiffness or jerking.</a:t>
            </a:r>
          </a:p>
          <a:p>
            <a:pPr eaLnBrk="1" hangingPunct="1">
              <a:spcBef>
                <a:spcPct val="0"/>
              </a:spcBef>
            </a:pPr>
            <a:r>
              <a:rPr lang="en-US" smtClean="0"/>
              <a:t>Febrile seizures with myoclonic  jerks only (febrile myoclonic seizures) have a similar age of onset to other febrile seizures.</a:t>
            </a:r>
          </a:p>
          <a:p>
            <a:pPr eaLnBrk="1" hangingPunct="1">
              <a:spcBef>
                <a:spcPct val="0"/>
              </a:spcBef>
            </a:pPr>
            <a:r>
              <a:rPr lang="en-US" smtClean="0"/>
              <a:t>       </a:t>
            </a:r>
            <a:r>
              <a:rPr lang="en-US" sz="900" smtClean="0"/>
              <a:t>Onoe S, Nishigaki T. A clinical study of febrile myoclonus in children. Brain Dev 2004;26:321–25.</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9A6534-EB8B-4460-9B00-5D342311F10E}"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“afebrile-febrile seizure” scenario was also noted in a recent study of 39 children from Seattle, Washington.74</a:t>
            </a:r>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FA5E39-D65D-4B75-B20C-7AF38C8507A0}"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although this is probably polygenic. , which is characterised by heterogeneous phenotypes of focal and generalised epileptic seizures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suggesting locus heterogeneity.</a:t>
            </a:r>
          </a:p>
          <a:p>
            <a:pPr eaLnBrk="1" hangingPunct="1">
              <a:spcBef>
                <a:spcPct val="0"/>
              </a:spcBef>
            </a:pPr>
            <a:endParaRPr lang="en-US" smtClean="0"/>
          </a:p>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B1556D-A042-4409-9964-E1455CDD15E1}"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additional auxiliary proteins in the pathogenesis of FS+ and even in simple febrile seizures.</a:t>
            </a:r>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055FF-914D-49B7-B442-BD2CA4864BA2}" type="slidenum">
              <a:rPr lang="en-US" smtClean="0"/>
              <a:pPr fontAlgn="base">
                <a:spcBef>
                  <a:spcPct val="0"/>
                </a:spcBef>
                <a:spcAft>
                  <a:spcPct val="0"/>
                </a:spcAft>
                <a:defRPr/>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0191C-66B2-4D23-BE05-ADCBFEB67742}" type="datetimeFigureOut">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E4D2-7420-42B3-A51E-DB81C2AF47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0191C-66B2-4D23-BE05-ADCBFEB67742}" type="datetimeFigureOut">
              <a:rPr lang="en-US" smtClean="0"/>
              <a:pPr/>
              <a:t>01/01/2007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E4D2-7420-42B3-A51E-DB81C2AF47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Approach to febrile seizures</a:t>
            </a:r>
            <a:endParaRPr lang="en-US" dirty="0"/>
          </a:p>
        </p:txBody>
      </p:sp>
      <p:sp>
        <p:nvSpPr>
          <p:cNvPr id="3" name="Subtitle 2"/>
          <p:cNvSpPr>
            <a:spLocks noGrp="1"/>
          </p:cNvSpPr>
          <p:nvPr>
            <p:ph type="subTitle" idx="1"/>
          </p:nvPr>
        </p:nvSpPr>
        <p:spPr/>
        <p:txBody>
          <a:bodyPr/>
          <a:lstStyle/>
          <a:p>
            <a:r>
              <a:rPr lang="en-US" dirty="0" smtClean="0"/>
              <a:t>Faculty : Dr. </a:t>
            </a:r>
            <a:r>
              <a:rPr lang="en-US" dirty="0" err="1" smtClean="0"/>
              <a:t>Kaushik</a:t>
            </a:r>
            <a:r>
              <a:rPr lang="en-US" dirty="0" smtClean="0"/>
              <a:t> </a:t>
            </a:r>
            <a:r>
              <a:rPr lang="en-US" dirty="0" err="1" smtClean="0"/>
              <a:t>Rana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13315" name="Picture 2"/>
          <p:cNvPicPr>
            <a:picLocks noGrp="1" noChangeAspect="1" noChangeArrowheads="1"/>
          </p:cNvPicPr>
          <p:nvPr>
            <p:ph idx="1"/>
          </p:nvPr>
        </p:nvPicPr>
        <p:blipFill>
          <a:blip r:embed="rId2"/>
          <a:srcRect/>
          <a:stretch>
            <a:fillRect/>
          </a:stretch>
        </p:blipFill>
        <p:spPr>
          <a:xfrm>
            <a:off x="0" y="-762000"/>
            <a:ext cx="9296400" cy="7620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Risk factors of a first febrile seizure</a:t>
            </a:r>
            <a:br>
              <a:rPr lang="en-US" dirty="0" smtClean="0"/>
            </a:br>
            <a:endParaRPr lang="en-US" dirty="0"/>
          </a:p>
        </p:txBody>
      </p:sp>
      <p:sp>
        <p:nvSpPr>
          <p:cNvPr id="22531" name="Content Placeholder 2"/>
          <p:cNvSpPr>
            <a:spLocks noGrp="1"/>
          </p:cNvSpPr>
          <p:nvPr>
            <p:ph idx="1"/>
          </p:nvPr>
        </p:nvSpPr>
        <p:spPr>
          <a:xfrm>
            <a:off x="0" y="1219200"/>
            <a:ext cx="9144000" cy="5486400"/>
          </a:xfrm>
        </p:spPr>
        <p:txBody>
          <a:bodyPr/>
          <a:lstStyle/>
          <a:p>
            <a:pPr eaLnBrk="1" hangingPunct="1"/>
            <a:r>
              <a:rPr lang="en-US" sz="2400" smtClean="0"/>
              <a:t>The risk of a first febrile seizure is approximately 30% if a child has two or more of the following </a:t>
            </a:r>
            <a:r>
              <a:rPr lang="en-US" sz="2400" b="1" smtClean="0"/>
              <a:t>independent factors</a:t>
            </a:r>
            <a:r>
              <a:rPr lang="en-US" sz="2400" smtClean="0"/>
              <a:t>: </a:t>
            </a:r>
            <a:r>
              <a:rPr lang="en-US" sz="1400" smtClean="0"/>
              <a:t>Hauser WA, Leventhal JM. Predictors of recurrent febrile seizures: a  metaanalytic review. J Pediatr 1990;116:329–37</a:t>
            </a:r>
          </a:p>
          <a:p>
            <a:pPr eaLnBrk="1" hangingPunct="1">
              <a:buFont typeface="Wingdings 2" pitchFamily="18" charset="2"/>
              <a:buNone/>
            </a:pPr>
            <a:endParaRPr lang="en-US" sz="1400" smtClean="0"/>
          </a:p>
          <a:p>
            <a:pPr eaLnBrk="1" hangingPunct="1">
              <a:buFont typeface="Wingdings 2" pitchFamily="18" charset="2"/>
              <a:buNone/>
            </a:pPr>
            <a:endParaRPr lang="en-US" sz="1600" smtClean="0"/>
          </a:p>
          <a:p>
            <a:pPr eaLnBrk="1" hangingPunct="1"/>
            <a:r>
              <a:rPr lang="en-US" sz="2000" smtClean="0"/>
              <a:t>First- or second-degree relative with febrile seizures</a:t>
            </a:r>
          </a:p>
          <a:p>
            <a:pPr eaLnBrk="1" hangingPunct="1">
              <a:buFont typeface="Wingdings 2" pitchFamily="18" charset="2"/>
              <a:buNone/>
            </a:pPr>
            <a:endParaRPr lang="en-US" sz="2000" smtClean="0"/>
          </a:p>
          <a:p>
            <a:pPr eaLnBrk="1" hangingPunct="1"/>
            <a:r>
              <a:rPr lang="en-US" sz="2000" smtClean="0"/>
              <a:t>Delayed neonatal discharge of &gt;28 days of age</a:t>
            </a:r>
          </a:p>
          <a:p>
            <a:pPr eaLnBrk="1" hangingPunct="1">
              <a:buFont typeface="Wingdings 2" pitchFamily="18" charset="2"/>
              <a:buNone/>
            </a:pPr>
            <a:endParaRPr lang="en-US" sz="2000" smtClean="0"/>
          </a:p>
          <a:p>
            <a:pPr eaLnBrk="1" hangingPunct="1"/>
            <a:r>
              <a:rPr lang="en-US" sz="2000" smtClean="0"/>
              <a:t>Parental reports of slow development</a:t>
            </a:r>
          </a:p>
          <a:p>
            <a:pPr eaLnBrk="1" hangingPunct="1">
              <a:buFont typeface="Wingdings 2" pitchFamily="18" charset="2"/>
              <a:buNone/>
            </a:pPr>
            <a:endParaRPr lang="en-US" sz="2000" smtClean="0"/>
          </a:p>
          <a:p>
            <a:pPr eaLnBrk="1" hangingPunct="1"/>
            <a:r>
              <a:rPr lang="en-US" sz="2000" smtClean="0"/>
              <a:t>Day-care attendance.</a:t>
            </a:r>
          </a:p>
          <a:p>
            <a:pPr eaLnBrk="1" hangingPunct="1"/>
            <a:endParaRPr lang="en-US" sz="2000" smtClean="0"/>
          </a:p>
          <a:p>
            <a:pPr eaLnBrk="1" hangingPunct="1"/>
            <a:r>
              <a:rPr lang="en-US" sz="2000" smtClean="0"/>
              <a:t>Higher temperature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Risk factors for recurrence</a:t>
            </a:r>
            <a:br>
              <a:rPr lang="en-US" dirty="0" smtClean="0"/>
            </a:br>
            <a:endParaRPr lang="en-US" dirty="0"/>
          </a:p>
        </p:txBody>
      </p:sp>
      <p:sp>
        <p:nvSpPr>
          <p:cNvPr id="23555" name="Content Placeholder 2"/>
          <p:cNvSpPr>
            <a:spLocks noGrp="1"/>
          </p:cNvSpPr>
          <p:nvPr>
            <p:ph idx="1"/>
          </p:nvPr>
        </p:nvSpPr>
        <p:spPr>
          <a:xfrm>
            <a:off x="0" y="1143000"/>
            <a:ext cx="9144000" cy="5562600"/>
          </a:xfrm>
        </p:spPr>
        <p:txBody>
          <a:bodyPr/>
          <a:lstStyle/>
          <a:p>
            <a:pPr eaLnBrk="1" hangingPunct="1"/>
            <a:r>
              <a:rPr lang="en-US" sz="2000" dirty="0" smtClean="0"/>
              <a:t>50% the children will have one </a:t>
            </a:r>
            <a:r>
              <a:rPr lang="en-US" sz="2000" b="1" dirty="0" smtClean="0"/>
              <a:t>(32%), </a:t>
            </a:r>
            <a:r>
              <a:rPr lang="en-US" sz="2000" dirty="0" smtClean="0"/>
              <a:t>two (</a:t>
            </a:r>
            <a:r>
              <a:rPr lang="en-US" sz="2000" b="1" dirty="0" smtClean="0"/>
              <a:t>15%) </a:t>
            </a:r>
            <a:r>
              <a:rPr lang="en-US" sz="2000" dirty="0" smtClean="0"/>
              <a:t>or more (</a:t>
            </a:r>
            <a:r>
              <a:rPr lang="en-US" sz="2000" b="1" dirty="0" smtClean="0"/>
              <a:t>3%</a:t>
            </a:r>
            <a:r>
              <a:rPr lang="en-US" sz="2000" dirty="0" smtClean="0"/>
              <a:t>) recurrent seizures after a first febrile seizure. </a:t>
            </a:r>
          </a:p>
          <a:p>
            <a:pPr eaLnBrk="1" hangingPunct="1">
              <a:buFont typeface="Wingdings 2" pitchFamily="18" charset="2"/>
              <a:buNone/>
            </a:pPr>
            <a:endParaRPr lang="en-US" sz="2000" dirty="0" smtClean="0"/>
          </a:p>
          <a:p>
            <a:pPr eaLnBrk="1" hangingPunct="1">
              <a:buFont typeface="Wingdings 2" pitchFamily="18" charset="2"/>
              <a:buNone/>
            </a:pPr>
            <a:r>
              <a:rPr lang="en-US" sz="2000" b="1" dirty="0" smtClean="0"/>
              <a:t>Recurrences are more likely </a:t>
            </a:r>
          </a:p>
          <a:p>
            <a:pPr eaLnBrk="1" hangingPunct="1"/>
            <a:r>
              <a:rPr lang="en-US" sz="2000" dirty="0" smtClean="0"/>
              <a:t>“Complex” first febrile seizures</a:t>
            </a:r>
          </a:p>
          <a:p>
            <a:pPr eaLnBrk="1" hangingPunct="1"/>
            <a:r>
              <a:rPr lang="en-US" sz="2000" dirty="0" smtClean="0"/>
              <a:t>F/H of Fs 1st degree Relatives </a:t>
            </a:r>
          </a:p>
          <a:p>
            <a:pPr eaLnBrk="1" hangingPunct="1"/>
            <a:r>
              <a:rPr lang="en-US" sz="2000" dirty="0" smtClean="0"/>
              <a:t>Persistent neurological abnormalities</a:t>
            </a:r>
          </a:p>
          <a:p>
            <a:pPr eaLnBrk="1" hangingPunct="1"/>
            <a:r>
              <a:rPr lang="en-US" sz="2000" dirty="0" smtClean="0"/>
              <a:t>Low temperature at the time of seizure</a:t>
            </a:r>
          </a:p>
          <a:p>
            <a:pPr eaLnBrk="1" hangingPunct="1"/>
            <a:r>
              <a:rPr lang="en-US" sz="2000" dirty="0" smtClean="0"/>
              <a:t>Short duration of fever before seizure</a:t>
            </a:r>
          </a:p>
          <a:p>
            <a:pPr eaLnBrk="1" hangingPunct="1"/>
            <a:r>
              <a:rPr lang="en-US" sz="2000" dirty="0" smtClean="0"/>
              <a:t>Younger age &lt; 12- 18  months</a:t>
            </a:r>
          </a:p>
          <a:p>
            <a:pPr eaLnBrk="1" hangingPunct="1">
              <a:buFont typeface="Wingdings 2" pitchFamily="18" charset="2"/>
              <a:buNone/>
            </a:pPr>
            <a:endParaRPr lang="en-US" sz="2000" dirty="0" smtClean="0"/>
          </a:p>
          <a:p>
            <a:pPr eaLnBrk="1" hangingPunct="1">
              <a:buFont typeface="Wingdings 2" pitchFamily="18" charset="2"/>
              <a:buNone/>
            </a:pPr>
            <a:r>
              <a:rPr lang="en-US" sz="2000" dirty="0" smtClean="0"/>
              <a:t>The recurrence risk for those with </a:t>
            </a:r>
            <a:r>
              <a:rPr lang="en-US" sz="2000" b="1" dirty="0" smtClean="0"/>
              <a:t>none of the factors was 14%, </a:t>
            </a:r>
            <a:r>
              <a:rPr lang="en-US" sz="2000" dirty="0" smtClean="0"/>
              <a:t> with </a:t>
            </a:r>
            <a:r>
              <a:rPr lang="en-US" sz="2000" b="1" dirty="0" smtClean="0"/>
              <a:t>one factor 23%, </a:t>
            </a:r>
            <a:r>
              <a:rPr lang="en-US" sz="2000" dirty="0" smtClean="0"/>
              <a:t>with </a:t>
            </a:r>
            <a:r>
              <a:rPr lang="en-US" sz="2000" b="1" dirty="0" smtClean="0">
                <a:solidFill>
                  <a:srgbClr val="FF0000"/>
                </a:solidFill>
              </a:rPr>
              <a:t>two 32%, </a:t>
            </a:r>
            <a:r>
              <a:rPr lang="en-US" sz="2000" dirty="0" smtClean="0"/>
              <a:t>with three </a:t>
            </a:r>
            <a:r>
              <a:rPr lang="en-US" sz="2000" dirty="0" smtClean="0">
                <a:solidFill>
                  <a:srgbClr val="FF0000"/>
                </a:solidFill>
              </a:rPr>
              <a:t>62%, </a:t>
            </a:r>
            <a:r>
              <a:rPr lang="en-US" sz="2000" dirty="0" smtClean="0"/>
              <a:t>and with all </a:t>
            </a:r>
            <a:r>
              <a:rPr lang="en-US" sz="2000" dirty="0" smtClean="0">
                <a:solidFill>
                  <a:srgbClr val="FF0000"/>
                </a:solidFill>
              </a:rPr>
              <a:t>76% </a:t>
            </a:r>
            <a:r>
              <a:rPr lang="en-US" sz="1200" dirty="0" smtClean="0"/>
              <a:t>Hauser WA, </a:t>
            </a:r>
            <a:r>
              <a:rPr lang="en-US" sz="1200" dirty="0" err="1" smtClean="0"/>
              <a:t>Leventhal</a:t>
            </a:r>
            <a:r>
              <a:rPr lang="en-US" sz="1200" dirty="0" smtClean="0"/>
              <a:t> JM. Predictors of recurrent febrile seizures: a  </a:t>
            </a:r>
            <a:r>
              <a:rPr lang="en-US" sz="1200" dirty="0" err="1" smtClean="0"/>
              <a:t>metaanalytic</a:t>
            </a:r>
            <a:r>
              <a:rPr lang="en-US" sz="1200" dirty="0" smtClean="0"/>
              <a:t> review. J </a:t>
            </a:r>
            <a:r>
              <a:rPr lang="en-US" sz="1200" dirty="0" err="1" smtClean="0"/>
              <a:t>Pediatr</a:t>
            </a:r>
            <a:r>
              <a:rPr lang="en-US" sz="1200" dirty="0" smtClean="0"/>
              <a:t> 2001</a:t>
            </a:r>
          </a:p>
          <a:p>
            <a:pPr eaLnBrk="1" hangingPunct="1"/>
            <a:r>
              <a:rPr lang="en-US" sz="2400" dirty="0" smtClean="0"/>
              <a:t>Most recurrences are within 1 year.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5400" dirty="0" err="1" smtClean="0"/>
              <a:t>Aetiology</a:t>
            </a:r>
            <a:r>
              <a:rPr lang="en-US" sz="5400" dirty="0" smtClean="0"/>
              <a:t/>
            </a:r>
            <a:br>
              <a:rPr lang="en-US" sz="5400" dirty="0" smtClean="0"/>
            </a:br>
            <a:endParaRPr lang="en-US" sz="5400" dirty="0"/>
          </a:p>
        </p:txBody>
      </p:sp>
      <p:sp>
        <p:nvSpPr>
          <p:cNvPr id="28675" name="Content Placeholder 2"/>
          <p:cNvSpPr>
            <a:spLocks noGrp="1"/>
          </p:cNvSpPr>
          <p:nvPr>
            <p:ph idx="1"/>
          </p:nvPr>
        </p:nvSpPr>
        <p:spPr>
          <a:xfrm>
            <a:off x="0" y="1143000"/>
            <a:ext cx="9144000" cy="5562600"/>
          </a:xfrm>
        </p:spPr>
        <p:txBody>
          <a:bodyPr/>
          <a:lstStyle/>
          <a:p>
            <a:pPr eaLnBrk="1" hangingPunct="1"/>
            <a:r>
              <a:rPr lang="en-US" sz="2000" smtClean="0"/>
              <a:t>Febrile seizures are often familial with a genetic predisposition .</a:t>
            </a:r>
            <a:r>
              <a:rPr lang="en-US" sz="1400" smtClean="0"/>
              <a:t>Hirose S, Mohney RP, Okada M, Kaneko S, Mitsudome A. The genetics of febrile seizures and related epilepsy syndromes. Brain Dev 2003</a:t>
            </a:r>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r>
              <a:rPr lang="en-US" sz="2000" smtClean="0"/>
              <a:t>Children with siblings or parents who have a history of febrile sz  are at a 4-5 fold higher risk than the general population.</a:t>
            </a:r>
          </a:p>
          <a:p>
            <a:pPr eaLnBrk="1" hangingPunct="1">
              <a:buFont typeface="Wingdings 2" pitchFamily="18" charset="2"/>
              <a:buNone/>
            </a:pPr>
            <a:endParaRPr lang="en-US" sz="2000" smtClean="0"/>
          </a:p>
          <a:p>
            <a:pPr eaLnBrk="1" hangingPunct="1"/>
            <a:r>
              <a:rPr lang="en-US" sz="2000" smtClean="0"/>
              <a:t> Boys are more susceptible than girls.</a:t>
            </a:r>
          </a:p>
          <a:p>
            <a:pPr eaLnBrk="1" hangingPunct="1">
              <a:buFont typeface="Wingdings 2" pitchFamily="18" charset="2"/>
              <a:buNone/>
            </a:pPr>
            <a:r>
              <a:rPr lang="en-US" sz="2000" smtClean="0"/>
              <a:t> </a:t>
            </a:r>
          </a:p>
          <a:p>
            <a:pPr eaLnBrk="1" hangingPunct="1"/>
            <a:r>
              <a:rPr lang="en-US" sz="2000" smtClean="0"/>
              <a:t>Concordance rate is as high as 70% in monozygotic and 20% in dizygotic twins.</a:t>
            </a:r>
            <a:r>
              <a:rPr lang="en-US" sz="180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Aetiology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a:t>Evidence exists that febrile seizures have a strong genetic influence. </a:t>
            </a:r>
            <a:endParaRPr lang="en-US" dirty="0" smtClean="0"/>
          </a:p>
          <a:p>
            <a:r>
              <a:rPr lang="en-US" dirty="0" smtClean="0"/>
              <a:t>Polygenic </a:t>
            </a:r>
            <a:r>
              <a:rPr lang="en-US" dirty="0"/>
              <a:t>in the </a:t>
            </a:r>
            <a:r>
              <a:rPr lang="en-US" dirty="0" smtClean="0"/>
              <a:t>majority</a:t>
            </a:r>
          </a:p>
          <a:p>
            <a:pPr lvl="1"/>
            <a:r>
              <a:rPr lang="en-US" dirty="0" smtClean="0"/>
              <a:t>Single febrile seizures</a:t>
            </a:r>
          </a:p>
          <a:p>
            <a:r>
              <a:rPr lang="en-US" dirty="0" smtClean="0"/>
              <a:t>Single gene inheritance</a:t>
            </a:r>
          </a:p>
          <a:p>
            <a:pPr lvl="1"/>
            <a:r>
              <a:rPr lang="en-US" dirty="0" smtClean="0"/>
              <a:t>Families with recurrent febrile seizures</a:t>
            </a:r>
          </a:p>
          <a:p>
            <a:r>
              <a:rPr lang="en-US" dirty="0" err="1" smtClean="0"/>
              <a:t>Autosomal</a:t>
            </a:r>
            <a:r>
              <a:rPr lang="en-US" dirty="0" smtClean="0"/>
              <a:t> </a:t>
            </a:r>
            <a:r>
              <a:rPr lang="en-US" dirty="0"/>
              <a:t>dominant transmission in some </a:t>
            </a:r>
            <a:r>
              <a:rPr lang="en-US" dirty="0" smtClean="0"/>
              <a:t>families.</a:t>
            </a:r>
          </a:p>
          <a:p>
            <a:r>
              <a:rPr lang="en-US" dirty="0" err="1" smtClean="0"/>
              <a:t>Digenic</a:t>
            </a:r>
            <a:r>
              <a:rPr lang="en-US" dirty="0" smtClean="0"/>
              <a:t> inheritance has been described (</a:t>
            </a:r>
            <a:r>
              <a:rPr lang="en-US" dirty="0" err="1" smtClean="0"/>
              <a:t>Baulac</a:t>
            </a:r>
            <a:r>
              <a:rPr lang="en-US" dirty="0" smtClean="0"/>
              <a:t> et al., 2001b). </a:t>
            </a:r>
          </a:p>
          <a:p>
            <a:pPr lvl="1"/>
            <a:r>
              <a:rPr lang="en-US" dirty="0" smtClean="0"/>
              <a:t>Affected individuals had two mutations</a:t>
            </a:r>
          </a:p>
          <a:p>
            <a:pPr lvl="1"/>
            <a:r>
              <a:rPr lang="en-US" dirty="0" smtClean="0"/>
              <a:t>unaffected had either one or no mutation.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pPr eaLnBrk="1" fontAlgn="auto" hangingPunct="1">
              <a:spcAft>
                <a:spcPts val="0"/>
              </a:spcAft>
              <a:defRPr/>
            </a:pPr>
            <a:r>
              <a:rPr lang="en-US" dirty="0" err="1" smtClean="0"/>
              <a:t>Aetiology</a:t>
            </a:r>
            <a:r>
              <a:rPr lang="en-US" dirty="0" smtClean="0"/>
              <a:t/>
            </a:r>
            <a:br>
              <a:rPr lang="en-US" dirty="0" smtClean="0"/>
            </a:br>
            <a:endParaRPr lang="en-US" dirty="0"/>
          </a:p>
        </p:txBody>
      </p:sp>
      <p:sp>
        <p:nvSpPr>
          <p:cNvPr id="29699" name="Content Placeholder 2"/>
          <p:cNvSpPr>
            <a:spLocks noGrp="1"/>
          </p:cNvSpPr>
          <p:nvPr>
            <p:ph idx="1"/>
          </p:nvPr>
        </p:nvSpPr>
        <p:spPr>
          <a:xfrm>
            <a:off x="0" y="914400"/>
            <a:ext cx="9144000" cy="5943600"/>
          </a:xfrm>
        </p:spPr>
        <p:txBody>
          <a:bodyPr>
            <a:normAutofit/>
          </a:bodyPr>
          <a:lstStyle/>
          <a:p>
            <a:r>
              <a:rPr lang="en-US" sz="2000" dirty="0" smtClean="0"/>
              <a:t>Several mutations have been described, some in families with pure febrile seizures and others in families with both febrile seizures and epilepsy</a:t>
            </a:r>
          </a:p>
          <a:p>
            <a:pPr eaLnBrk="1" hangingPunct="1">
              <a:buFont typeface="Wingdings 2" pitchFamily="18" charset="2"/>
              <a:buNone/>
            </a:pPr>
            <a:endParaRPr lang="en-US" sz="2000" dirty="0" smtClean="0"/>
          </a:p>
          <a:p>
            <a:pPr eaLnBrk="1" hangingPunct="1"/>
            <a:r>
              <a:rPr lang="en-US" sz="2000" dirty="0" smtClean="0"/>
              <a:t>No definitive gene or locus for common febrile seizures has yet been established. </a:t>
            </a:r>
          </a:p>
          <a:p>
            <a:pPr eaLnBrk="1" hangingPunct="1">
              <a:buFont typeface="Wingdings 2" pitchFamily="18" charset="2"/>
              <a:buNone/>
            </a:pPr>
            <a:endParaRPr lang="en-US" sz="2000" dirty="0" smtClean="0"/>
          </a:p>
          <a:p>
            <a:pPr eaLnBrk="1" hangingPunct="1"/>
            <a:r>
              <a:rPr lang="en-US" sz="2000" dirty="0" smtClean="0"/>
              <a:t>In rare </a:t>
            </a:r>
            <a:r>
              <a:rPr lang="en-US" sz="2000" dirty="0" err="1" smtClean="0"/>
              <a:t>autosomal</a:t>
            </a:r>
            <a:r>
              <a:rPr lang="en-US" sz="2000" dirty="0" smtClean="0"/>
              <a:t> dominant </a:t>
            </a:r>
            <a:r>
              <a:rPr lang="en-US" sz="2000" dirty="0" err="1" smtClean="0"/>
              <a:t>kindreds</a:t>
            </a:r>
            <a:r>
              <a:rPr lang="en-US" sz="2000" dirty="0" smtClean="0"/>
              <a:t> of febrile seizures at least five different genetic loci were identified: 8q13-21,33 19p13.3 and 19q13.1,34,35 5q14-q15,36 6q22-q2437 and 21q22.38  </a:t>
            </a:r>
            <a:r>
              <a:rPr lang="en-US" sz="1400" dirty="0" err="1" smtClean="0"/>
              <a:t>Audenaert</a:t>
            </a:r>
            <a:r>
              <a:rPr lang="en-US" sz="1400" dirty="0" smtClean="0"/>
              <a:t> D, Van BC, De JP. Genes and loci involved in febrile seizures and related epilepsy syndromes. Hum </a:t>
            </a:r>
            <a:r>
              <a:rPr lang="en-US" sz="1400" dirty="0" err="1" smtClean="0"/>
              <a:t>Mutat</a:t>
            </a:r>
            <a:r>
              <a:rPr lang="en-US" sz="1400" dirty="0" smtClean="0"/>
              <a:t> 2006;27:391–401.</a:t>
            </a:r>
            <a:endParaRPr lang="en-US" sz="2000" dirty="0" smtClean="0"/>
          </a:p>
          <a:p>
            <a:pPr eaLnBrk="1" hangingPunct="1">
              <a:buFont typeface="Wingdings 2" pitchFamily="18" charset="2"/>
              <a:buNone/>
            </a:pP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US" sz="2000" dirty="0" smtClean="0"/>
              <a:t>Some </a:t>
            </a:r>
            <a:r>
              <a:rPr lang="en-US" sz="2000" b="1" dirty="0" smtClean="0"/>
              <a:t>genetic</a:t>
            </a:r>
            <a:r>
              <a:rPr lang="en-US" sz="2000" dirty="0" smtClean="0"/>
              <a:t> epilepsy syndromes are known to start with febrile seizures.</a:t>
            </a:r>
          </a:p>
          <a:p>
            <a:pPr marL="457200" indent="-457200">
              <a:buFont typeface="+mj-lt"/>
              <a:buAutoNum type="arabicPeriod"/>
            </a:pPr>
            <a:r>
              <a:rPr lang="en-US" sz="2000" dirty="0" err="1" smtClean="0"/>
              <a:t>Dravet</a:t>
            </a:r>
            <a:r>
              <a:rPr lang="en-US" sz="2000" dirty="0" smtClean="0"/>
              <a:t> syndrome or severe </a:t>
            </a:r>
            <a:r>
              <a:rPr lang="en-US" sz="2000" dirty="0" err="1" smtClean="0"/>
              <a:t>myoclonic</a:t>
            </a:r>
            <a:r>
              <a:rPr lang="en-US" sz="2000" dirty="0" smtClean="0"/>
              <a:t> epilepsy of infancy </a:t>
            </a:r>
          </a:p>
          <a:p>
            <a:pPr lvl="1"/>
            <a:r>
              <a:rPr lang="en-US" sz="1600" dirty="0" smtClean="0"/>
              <a:t>due to a truncating mutation in the SCN1A sodium channel gene.</a:t>
            </a:r>
          </a:p>
          <a:p>
            <a:pPr marL="457200" indent="-457200">
              <a:buFont typeface="+mj-lt"/>
              <a:buAutoNum type="arabicPeriod"/>
            </a:pPr>
            <a:r>
              <a:rPr lang="en-US" sz="2000" dirty="0" smtClean="0"/>
              <a:t>GEFS+ </a:t>
            </a:r>
          </a:p>
          <a:p>
            <a:pPr lvl="1"/>
            <a:r>
              <a:rPr lang="en-US" sz="1600" dirty="0" err="1" smtClean="0"/>
              <a:t>autosomal</a:t>
            </a:r>
            <a:r>
              <a:rPr lang="en-US" sz="1600" dirty="0" smtClean="0"/>
              <a:t> dominant syndrome </a:t>
            </a:r>
          </a:p>
          <a:p>
            <a:pPr lvl="1"/>
            <a:r>
              <a:rPr lang="en-US" sz="1600" dirty="0" smtClean="0"/>
              <a:t>often due to a sodium channel mutation most often in the SCN1A or SCN1B gene (</a:t>
            </a:r>
            <a:r>
              <a:rPr lang="en-US" sz="1600" dirty="0" err="1" smtClean="0"/>
              <a:t>Escayg</a:t>
            </a:r>
            <a:r>
              <a:rPr lang="en-US" sz="1600" dirty="0" smtClean="0"/>
              <a:t> et al., 2001; Wallace et al., 2002). </a:t>
            </a:r>
          </a:p>
          <a:p>
            <a:pPr lvl="1"/>
            <a:r>
              <a:rPr lang="en-US" sz="1600" dirty="0" smtClean="0"/>
              <a:t>due to a mutation in the γ2 subunit of the γ-</a:t>
            </a:r>
            <a:r>
              <a:rPr lang="en-US" sz="1600" dirty="0" err="1" smtClean="0"/>
              <a:t>aminobutyric</a:t>
            </a:r>
            <a:r>
              <a:rPr lang="en-US" sz="1600" dirty="0" smtClean="0"/>
              <a:t> acid (GABA)-A receptor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err="1" smtClean="0"/>
              <a:t>Pathophysiology</a:t>
            </a:r>
            <a:endParaRPr lang="en-US" dirty="0"/>
          </a:p>
        </p:txBody>
      </p:sp>
      <p:sp>
        <p:nvSpPr>
          <p:cNvPr id="31747" name="Content Placeholder 2"/>
          <p:cNvSpPr>
            <a:spLocks noGrp="1"/>
          </p:cNvSpPr>
          <p:nvPr>
            <p:ph idx="1"/>
          </p:nvPr>
        </p:nvSpPr>
        <p:spPr>
          <a:xfrm>
            <a:off x="0" y="1143000"/>
            <a:ext cx="9144000" cy="5257800"/>
          </a:xfrm>
        </p:spPr>
        <p:txBody>
          <a:bodyPr/>
          <a:lstStyle/>
          <a:p>
            <a:pPr eaLnBrk="1" hangingPunct="1"/>
            <a:r>
              <a:rPr lang="en-US" sz="2400" dirty="0" smtClean="0"/>
              <a:t>Constitute a specific response to fever irrespective of cause.</a:t>
            </a:r>
          </a:p>
          <a:p>
            <a:pPr eaLnBrk="1" hangingPunct="1">
              <a:buFont typeface="Wingdings 2" pitchFamily="18" charset="2"/>
              <a:buNone/>
            </a:pPr>
            <a:endParaRPr lang="en-US" sz="2400" dirty="0" smtClean="0"/>
          </a:p>
          <a:p>
            <a:pPr eaLnBrk="1" hangingPunct="1"/>
            <a:r>
              <a:rPr lang="en-US" sz="2400" dirty="0" smtClean="0"/>
              <a:t>Evidence - involvement of sodium channels, GABA A receptors</a:t>
            </a:r>
          </a:p>
          <a:p>
            <a:pPr eaLnBrk="1" hangingPunct="1"/>
            <a:endParaRPr lang="en-US" sz="2400" dirty="0" smtClean="0"/>
          </a:p>
          <a:p>
            <a:pPr eaLnBrk="1" hangingPunct="1"/>
            <a:r>
              <a:rPr lang="en-US" sz="2400" i="1" dirty="0" smtClean="0"/>
              <a:t>GABRG2 gene – has been recently shown to cause </a:t>
            </a:r>
            <a:r>
              <a:rPr lang="en-US" sz="2400" dirty="0" smtClean="0"/>
              <a:t>a temperature-dependent intracellular trafficking defect. </a:t>
            </a:r>
            <a:r>
              <a:rPr lang="en-US" sz="1200" dirty="0" err="1" smtClean="0"/>
              <a:t>Berkovic</a:t>
            </a:r>
            <a:r>
              <a:rPr lang="en-US" sz="1200" dirty="0" smtClean="0"/>
              <a:t> SF, </a:t>
            </a:r>
            <a:r>
              <a:rPr lang="en-US" sz="1200" dirty="0" err="1" smtClean="0"/>
              <a:t>Petrou</a:t>
            </a:r>
            <a:r>
              <a:rPr lang="en-US" sz="1200" dirty="0" smtClean="0"/>
              <a:t> S. Febrile seizures: traffic slows in the heat. Trends  Mol Med 2006;12:343–4.</a:t>
            </a:r>
          </a:p>
          <a:p>
            <a:pPr eaLnBrk="1" hangingPunct="1">
              <a:buFont typeface="Wingdings 2" pitchFamily="18" charset="2"/>
              <a:buNone/>
            </a:pPr>
            <a:endParaRPr lang="en-US" sz="1200" dirty="0" smtClean="0"/>
          </a:p>
          <a:p>
            <a:pPr eaLnBrk="1" hangingPunct="1"/>
            <a:r>
              <a:rPr lang="en-US" sz="1200" dirty="0" smtClean="0"/>
              <a:t>Kang JQ, </a:t>
            </a:r>
            <a:r>
              <a:rPr lang="en-US" sz="1200" dirty="0" err="1" smtClean="0"/>
              <a:t>Shen</a:t>
            </a:r>
            <a:r>
              <a:rPr lang="en-US" sz="1200" dirty="0" smtClean="0"/>
              <a:t> W, Macdonald RL. Why does fever trigger febrile seizures? GABAA receptor gamma2 subunit mutations associated with idiopathic generalized epilepsies have temperature-dependent trafficking deficiencies. J </a:t>
            </a:r>
            <a:r>
              <a:rPr lang="en-US" sz="1200" dirty="0" err="1" smtClean="0"/>
              <a:t>Neurosci</a:t>
            </a:r>
            <a:r>
              <a:rPr lang="en-US" sz="1200" dirty="0" smtClean="0"/>
              <a:t> 2006;26:2590–7.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err="1" smtClean="0"/>
              <a:t>Pathophysiology</a:t>
            </a:r>
            <a:endParaRPr lang="en-US" dirty="0"/>
          </a:p>
        </p:txBody>
      </p:sp>
      <p:sp>
        <p:nvSpPr>
          <p:cNvPr id="32771" name="Content Placeholder 2"/>
          <p:cNvSpPr>
            <a:spLocks noGrp="1"/>
          </p:cNvSpPr>
          <p:nvPr>
            <p:ph idx="1"/>
          </p:nvPr>
        </p:nvSpPr>
        <p:spPr>
          <a:xfrm>
            <a:off x="381000" y="990600"/>
            <a:ext cx="8229600" cy="4525963"/>
          </a:xfrm>
        </p:spPr>
        <p:txBody>
          <a:bodyPr>
            <a:noAutofit/>
          </a:bodyPr>
          <a:lstStyle/>
          <a:p>
            <a:pPr eaLnBrk="1" hangingPunct="1"/>
            <a:r>
              <a:rPr lang="en-US" sz="1800" dirty="0" smtClean="0"/>
              <a:t>Circulating toxins and immune reaction products  implicated</a:t>
            </a:r>
          </a:p>
          <a:p>
            <a:pPr eaLnBrk="1" hangingPunct="1">
              <a:buFont typeface="Wingdings 2" pitchFamily="18" charset="2"/>
              <a:buNone/>
            </a:pPr>
            <a:endParaRPr lang="en-US" sz="1800" dirty="0" smtClean="0"/>
          </a:p>
          <a:p>
            <a:pPr eaLnBrk="1" hangingPunct="1"/>
            <a:r>
              <a:rPr lang="en-US" sz="1800" dirty="0" smtClean="0"/>
              <a:t>Relative lack of  </a:t>
            </a:r>
            <a:r>
              <a:rPr lang="en-US" sz="1800" dirty="0" err="1" smtClean="0"/>
              <a:t>myelination</a:t>
            </a:r>
            <a:r>
              <a:rPr lang="en-US" sz="1800" dirty="0" smtClean="0"/>
              <a:t> in the immature brain and increased oxygen consumption during the febrile episode.</a:t>
            </a:r>
          </a:p>
          <a:p>
            <a:pPr eaLnBrk="1" hangingPunct="1">
              <a:buFont typeface="Wingdings 2" pitchFamily="18" charset="2"/>
              <a:buNone/>
            </a:pPr>
            <a:endParaRPr lang="en-US" sz="1800" dirty="0" smtClean="0"/>
          </a:p>
          <a:p>
            <a:pPr eaLnBrk="1" hangingPunct="1"/>
            <a:r>
              <a:rPr lang="en-US" sz="1800" dirty="0" smtClean="0"/>
              <a:t>Immaturity of thermoregulatory mechanisms </a:t>
            </a:r>
          </a:p>
          <a:p>
            <a:pPr eaLnBrk="1" hangingPunct="1">
              <a:buFont typeface="Wingdings 2" pitchFamily="18" charset="2"/>
              <a:buNone/>
            </a:pPr>
            <a:endParaRPr lang="en-US" sz="1800" dirty="0" smtClean="0"/>
          </a:p>
          <a:p>
            <a:pPr eaLnBrk="1" hangingPunct="1"/>
            <a:r>
              <a:rPr lang="en-US" sz="1800" dirty="0" smtClean="0"/>
              <a:t>Limited capacity to increase cellular energy metabolism  at elevated temperatures</a:t>
            </a:r>
          </a:p>
          <a:p>
            <a:pPr eaLnBrk="1" hangingPunct="1">
              <a:buFont typeface="Wingdings 2" pitchFamily="18" charset="2"/>
              <a:buNone/>
            </a:pPr>
            <a:endParaRPr lang="en-US" sz="1800" dirty="0" smtClean="0"/>
          </a:p>
          <a:p>
            <a:pPr eaLnBrk="1" hangingPunct="1"/>
            <a:r>
              <a:rPr lang="en-US" sz="1800" dirty="0" smtClean="0"/>
              <a:t>The central </a:t>
            </a:r>
            <a:r>
              <a:rPr lang="en-US" sz="1800" b="1" dirty="0" err="1" smtClean="0"/>
              <a:t>histaminergic</a:t>
            </a:r>
            <a:r>
              <a:rPr lang="en-US" sz="1800" dirty="0" smtClean="0"/>
              <a:t> neuronal system - involved in the inhibition of the seizures associated  with febrile illnesses in childhood. </a:t>
            </a:r>
          </a:p>
          <a:p>
            <a:pPr eaLnBrk="1" hangingPunct="1">
              <a:buFont typeface="Wingdings 2" pitchFamily="18" charset="2"/>
              <a:buNone/>
            </a:pPr>
            <a:endParaRPr lang="en-US" sz="1800" dirty="0" smtClean="0"/>
          </a:p>
          <a:p>
            <a:pPr eaLnBrk="1" hangingPunct="1"/>
            <a:r>
              <a:rPr lang="en-US" sz="1800" dirty="0" smtClean="0"/>
              <a:t>Children in  whom the histamine levels in cerebrospinal fluid do not rise during febrile illnesses may be susceptible to febrile seizures. </a:t>
            </a:r>
            <a:r>
              <a:rPr lang="fi-FI" sz="1600" dirty="0" smtClean="0"/>
              <a:t>Kiviranta T, Tuomisto L, Airaksinen EM. Histamine in cerebrospinal </a:t>
            </a:r>
            <a:r>
              <a:rPr lang="en-US" sz="1600" dirty="0" smtClean="0"/>
              <a:t>fluid of children with febrile convulsions. </a:t>
            </a:r>
            <a:r>
              <a:rPr lang="en-US" sz="1600" dirty="0" err="1" smtClean="0"/>
              <a:t>Epilepsia</a:t>
            </a:r>
            <a:r>
              <a:rPr lang="en-US" sz="1600" dirty="0" smtClean="0"/>
              <a:t> 1995;36:276–80</a:t>
            </a:r>
          </a:p>
          <a:p>
            <a:pPr eaLnBrk="1" hangingPunct="1">
              <a:buFont typeface="Wingdings 2" pitchFamily="18" charset="2"/>
              <a:buNone/>
            </a:pPr>
            <a:endParaRPr lang="en-US" sz="2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pic>
        <p:nvPicPr>
          <p:cNvPr id="35843" name="Picture 2"/>
          <p:cNvPicPr>
            <a:picLocks noGrp="1" noChangeAspect="1" noChangeArrowheads="1"/>
          </p:cNvPicPr>
          <p:nvPr>
            <p:ph idx="1"/>
          </p:nvPr>
        </p:nvPicPr>
        <p:blipFill>
          <a:blip r:embed="rId2"/>
          <a:srcRect/>
          <a:stretch>
            <a:fillRect/>
          </a:stretch>
        </p:blipFill>
        <p:spPr>
          <a:xfrm>
            <a:off x="457200" y="2054225"/>
            <a:ext cx="8229600" cy="38004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Definition</a:t>
            </a:r>
          </a:p>
          <a:p>
            <a:r>
              <a:rPr lang="en-US" dirty="0" smtClean="0"/>
              <a:t>Types </a:t>
            </a:r>
          </a:p>
          <a:p>
            <a:r>
              <a:rPr lang="en-US" dirty="0" smtClean="0"/>
              <a:t>Long term outcome</a:t>
            </a:r>
          </a:p>
          <a:p>
            <a:r>
              <a:rPr lang="en-US" dirty="0" smtClean="0"/>
              <a:t>Febrile status</a:t>
            </a:r>
          </a:p>
          <a:p>
            <a:r>
              <a:rPr lang="en-US" dirty="0" smtClean="0"/>
              <a:t>Treatment options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Autofit/>
          </a:bodyPr>
          <a:lstStyle/>
          <a:p>
            <a:pPr eaLnBrk="1" fontAlgn="auto" hangingPunct="1">
              <a:spcAft>
                <a:spcPts val="0"/>
              </a:spcAft>
              <a:defRPr/>
            </a:pPr>
            <a:r>
              <a:rPr lang="en-US" sz="5400" dirty="0" smtClean="0"/>
              <a:t>Long term outcome</a:t>
            </a:r>
            <a:endParaRPr lang="en-US" sz="5400" dirty="0"/>
          </a:p>
        </p:txBody>
      </p:sp>
      <p:sp>
        <p:nvSpPr>
          <p:cNvPr id="76803" name="Content Placeholder 2"/>
          <p:cNvSpPr>
            <a:spLocks noGrp="1"/>
          </p:cNvSpPr>
          <p:nvPr>
            <p:ph idx="1"/>
          </p:nvPr>
        </p:nvSpPr>
        <p:spPr>
          <a:xfrm>
            <a:off x="0" y="1295400"/>
            <a:ext cx="9144000" cy="4648200"/>
          </a:xfrm>
        </p:spPr>
        <p:txBody>
          <a:bodyPr/>
          <a:lstStyle/>
          <a:p>
            <a:pPr eaLnBrk="1" hangingPunct="1"/>
            <a:r>
              <a:rPr lang="en-US" sz="2000" smtClean="0"/>
              <a:t>Children FS -  </a:t>
            </a:r>
            <a:r>
              <a:rPr lang="en-US" sz="2000" b="1" smtClean="0"/>
              <a:t>6 fold  </a:t>
            </a:r>
            <a:r>
              <a:rPr lang="en-US" sz="2000" smtClean="0"/>
              <a:t>excess (3%) of subsequent non-febrile seizures  and epilepsy compared with controls. </a:t>
            </a:r>
            <a:r>
              <a:rPr lang="en-US" sz="1200" smtClean="0"/>
              <a:t>Nelson KB, Ellenberg JH. Predictors of epilepsy in children who have experienced febrile seizures. N Engl J Med 1976;295:1029–33.</a:t>
            </a:r>
          </a:p>
          <a:p>
            <a:pPr eaLnBrk="1" hangingPunct="1"/>
            <a:endParaRPr lang="en-US" sz="2000" smtClean="0"/>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r>
              <a:rPr lang="en-US" sz="2000" smtClean="0"/>
              <a:t>Children with no risk factors have a </a:t>
            </a:r>
            <a:r>
              <a:rPr lang="en-US" sz="2000" b="1" smtClean="0"/>
              <a:t>2.4% chance</a:t>
            </a:r>
            <a:r>
              <a:rPr lang="en-US" sz="2000" smtClean="0"/>
              <a:t> of developing non-febrile seizures by the age of 25 years compared with </a:t>
            </a:r>
            <a:r>
              <a:rPr lang="en-US" sz="2000" b="1" smtClean="0"/>
              <a:t>1.4% </a:t>
            </a:r>
            <a:r>
              <a:rPr lang="en-US" sz="2000" smtClean="0"/>
              <a:t>for the general population </a:t>
            </a:r>
          </a:p>
          <a:p>
            <a:pPr eaLnBrk="1" hangingPunct="1">
              <a:buFont typeface="Wingdings 2" pitchFamily="18" charset="2"/>
              <a:buNone/>
            </a:pPr>
            <a:endParaRPr lang="en-US" sz="2000" smtClean="0"/>
          </a:p>
          <a:p>
            <a:pPr eaLnBrk="1" hangingPunct="1">
              <a:buFont typeface="Wingdings 2" pitchFamily="18" charset="2"/>
              <a:buNone/>
            </a:pPr>
            <a:endParaRPr lang="en-US"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800" dirty="0"/>
              <a:t>Long term outcome</a:t>
            </a:r>
          </a:p>
        </p:txBody>
      </p:sp>
      <p:sp>
        <p:nvSpPr>
          <p:cNvPr id="77827" name="Content Placeholder 2"/>
          <p:cNvSpPr>
            <a:spLocks noGrp="1"/>
          </p:cNvSpPr>
          <p:nvPr>
            <p:ph idx="1"/>
          </p:nvPr>
        </p:nvSpPr>
        <p:spPr>
          <a:xfrm>
            <a:off x="0" y="1600200"/>
            <a:ext cx="9144000" cy="4525963"/>
          </a:xfrm>
        </p:spPr>
        <p:txBody>
          <a:bodyPr/>
          <a:lstStyle/>
          <a:p>
            <a:pPr eaLnBrk="1" hangingPunct="1"/>
            <a:r>
              <a:rPr lang="en-US" sz="2400" smtClean="0"/>
              <a:t>Non-febrile seizures--are of any type , generalised are more common than focal. </a:t>
            </a:r>
            <a:r>
              <a:rPr lang="en-US" sz="1200" smtClean="0"/>
              <a:t>Annegers JF, Hauser WA, Shirts SB, Kurland LT. Factors prognostic of unprovoked seizures after febrile convulsions. N Engl J Med1987;316:493–8.</a:t>
            </a:r>
          </a:p>
          <a:p>
            <a:pPr eaLnBrk="1" hangingPunct="1">
              <a:buFont typeface="Wingdings 2" pitchFamily="18" charset="2"/>
              <a:buNone/>
            </a:pPr>
            <a:endParaRPr lang="en-US" smtClean="0"/>
          </a:p>
          <a:p>
            <a:pPr eaLnBrk="1" hangingPunct="1"/>
            <a:r>
              <a:rPr lang="en-US" sz="2400" b="1" smtClean="0"/>
              <a:t>Generalised non-febrile seizures </a:t>
            </a:r>
            <a:r>
              <a:rPr lang="en-US" sz="2400" smtClean="0"/>
              <a:t>- in children with frequent, brief, generalised febrile seizures and , positive family history of non-febrile seizures.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800" dirty="0"/>
              <a:t>Long term outcome</a:t>
            </a:r>
          </a:p>
        </p:txBody>
      </p:sp>
      <p:sp>
        <p:nvSpPr>
          <p:cNvPr id="78851" name="Content Placeholder 2"/>
          <p:cNvSpPr>
            <a:spLocks noGrp="1"/>
          </p:cNvSpPr>
          <p:nvPr>
            <p:ph idx="1"/>
          </p:nvPr>
        </p:nvSpPr>
        <p:spPr>
          <a:xfrm>
            <a:off x="0" y="1295400"/>
            <a:ext cx="9144000" cy="5181600"/>
          </a:xfrm>
        </p:spPr>
        <p:txBody>
          <a:bodyPr/>
          <a:lstStyle/>
          <a:p>
            <a:pPr eaLnBrk="1" hangingPunct="1"/>
            <a:r>
              <a:rPr lang="en-US" sz="2000" b="1" smtClean="0"/>
              <a:t>Focal non-febrile seizures</a:t>
            </a:r>
            <a:r>
              <a:rPr lang="en-US" sz="2000" smtClean="0"/>
              <a:t> are likely in children with prolonged lateralised febrile seizures (20%)</a:t>
            </a:r>
          </a:p>
          <a:p>
            <a:pPr eaLnBrk="1" hangingPunct="1">
              <a:buFont typeface="Wingdings 2" pitchFamily="18" charset="2"/>
              <a:buNone/>
            </a:pPr>
            <a:endParaRPr lang="en-US" sz="2000" smtClean="0"/>
          </a:p>
          <a:p>
            <a:pPr eaLnBrk="1" hangingPunct="1"/>
            <a:r>
              <a:rPr lang="en-US" sz="2000" smtClean="0"/>
              <a:t>Earlier onset and persisting neurological abnormalities. </a:t>
            </a:r>
          </a:p>
          <a:p>
            <a:pPr eaLnBrk="1" hangingPunct="1">
              <a:buFont typeface="Wingdings 2" pitchFamily="18" charset="2"/>
              <a:buNone/>
            </a:pPr>
            <a:endParaRPr lang="en-US" sz="2000" smtClean="0"/>
          </a:p>
          <a:p>
            <a:pPr eaLnBrk="1" hangingPunct="1"/>
            <a:r>
              <a:rPr lang="en-US" sz="2000" smtClean="0"/>
              <a:t>The estimated risk of developing temporal lobe epilepsy (TLE) subsequent to prolonged febrile seizures is negligible, probably 1/75,000 children per year.</a:t>
            </a:r>
          </a:p>
          <a:p>
            <a:pPr eaLnBrk="1" hangingPunct="1">
              <a:buFont typeface="Wingdings 2" pitchFamily="18" charset="2"/>
              <a:buNone/>
            </a:pPr>
            <a:endParaRPr lang="en-US" sz="2000" smtClean="0"/>
          </a:p>
          <a:p>
            <a:pPr eaLnBrk="1" hangingPunct="1"/>
            <a:r>
              <a:rPr lang="en-US" sz="2000" smtClean="0"/>
              <a:t>1/3</a:t>
            </a:r>
            <a:r>
              <a:rPr lang="en-US" sz="2000" baseline="30000" smtClean="0"/>
              <a:t>rd</a:t>
            </a:r>
            <a:r>
              <a:rPr lang="en-US" sz="2000" smtClean="0"/>
              <a:t> of patients with hippocampal epilepsy have a previous history of prolonged febrile seizures</a:t>
            </a:r>
            <a:r>
              <a:rPr lang="en-US" smtClean="0"/>
              <a:t> </a:t>
            </a:r>
            <a:r>
              <a:rPr lang="en-US" sz="1400" smtClean="0"/>
              <a:t>Lewis DV. Losing neurons: selective vulnerability and mesial temporal</a:t>
            </a:r>
            <a:r>
              <a:rPr lang="fi-FI" sz="1400" smtClean="0"/>
              <a:t>sclerosis. Epilepsia 2005;46 Suppl 7:39–44</a:t>
            </a:r>
            <a:r>
              <a:rPr lang="fi-FI" sz="1600" smtClean="0"/>
              <a:t>.</a:t>
            </a:r>
            <a:endParaRPr lang="en-US" sz="16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Long term outcome</a:t>
            </a:r>
          </a:p>
        </p:txBody>
      </p:sp>
      <p:sp>
        <p:nvSpPr>
          <p:cNvPr id="80899" name="Content Placeholder 2"/>
          <p:cNvSpPr>
            <a:spLocks noGrp="1"/>
          </p:cNvSpPr>
          <p:nvPr>
            <p:ph idx="1"/>
          </p:nvPr>
        </p:nvSpPr>
        <p:spPr>
          <a:xfrm>
            <a:off x="152400" y="1219200"/>
            <a:ext cx="8991600" cy="5410200"/>
          </a:xfrm>
        </p:spPr>
        <p:txBody>
          <a:bodyPr/>
          <a:lstStyle/>
          <a:p>
            <a:pPr eaLnBrk="1" hangingPunct="1">
              <a:buFont typeface="Wingdings 2" pitchFamily="18" charset="2"/>
              <a:buNone/>
            </a:pPr>
            <a:endParaRPr lang="en-US" sz="2400" smtClean="0"/>
          </a:p>
          <a:p>
            <a:pPr eaLnBrk="1" hangingPunct="1"/>
            <a:r>
              <a:rPr lang="en-US" sz="2400" smtClean="0"/>
              <a:t>Febrile seizures precede the onset of various forms of epilepsies in 10–15% of children </a:t>
            </a:r>
            <a:r>
              <a:rPr lang="en-US" sz="1200" smtClean="0"/>
              <a:t>Camfield P, Camfield C, Gordon K, Dooley J. What types of epilepsy are preceded by febrile seizures? A population-based study of children.Dev Med Child Neurol 1994;36:887–92. </a:t>
            </a:r>
          </a:p>
          <a:p>
            <a:pPr eaLnBrk="1" hangingPunct="1">
              <a:buFont typeface="Wingdings 2" pitchFamily="18" charset="2"/>
              <a:buNone/>
            </a:pPr>
            <a:endParaRPr lang="en-US" sz="2400" smtClean="0"/>
          </a:p>
          <a:p>
            <a:pPr eaLnBrk="1" hangingPunct="1"/>
            <a:r>
              <a:rPr lang="en-US" sz="2400" b="1" smtClean="0"/>
              <a:t>Myoclonic epilepsy in infancy, rolandic and Panayiotopoulos syndrome</a:t>
            </a:r>
          </a:p>
          <a:p>
            <a:pPr eaLnBrk="1" hangingPunct="1">
              <a:buFont typeface="Wingdings 2" pitchFamily="18" charset="2"/>
              <a:buNone/>
            </a:pPr>
            <a:endParaRPr lang="en-US" sz="2400" smtClean="0"/>
          </a:p>
          <a:p>
            <a:pPr eaLnBrk="1" hangingPunct="1"/>
            <a:r>
              <a:rPr lang="en-US" sz="2400" smtClean="0"/>
              <a:t>Pre-existing developmental hippocampal abnormality - predispose individuals to having prolonged febrile seizures. </a:t>
            </a:r>
            <a:r>
              <a:rPr lang="en-US" sz="1200" smtClean="0"/>
              <a:t>Scott RC, King MD, Gadian DG, Neville BG, Connelly A. Prolonged febrile seizures are associated with hippocampal vasogenic edema and developmental changes. Epilepsia 2006;47:1493–8.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81923" name="Picture 2"/>
          <p:cNvPicPr>
            <a:picLocks noGrp="1" noChangeAspect="1" noChangeArrowheads="1"/>
          </p:cNvPicPr>
          <p:nvPr>
            <p:ph idx="1"/>
          </p:nvPr>
        </p:nvPicPr>
        <p:blipFill>
          <a:blip r:embed="rId2"/>
          <a:srcRect/>
          <a:stretch>
            <a:fillRect/>
          </a:stretch>
        </p:blipFill>
        <p:spPr>
          <a:xfrm>
            <a:off x="381000" y="381000"/>
            <a:ext cx="8458200" cy="5486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Epilepsy following febrile seizures</a:t>
            </a:r>
            <a:endParaRPr lang="en-US" dirty="0"/>
          </a:p>
        </p:txBody>
      </p:sp>
      <p:sp>
        <p:nvSpPr>
          <p:cNvPr id="5" name="Content Placeholder 4"/>
          <p:cNvSpPr>
            <a:spLocks noGrp="1"/>
          </p:cNvSpPr>
          <p:nvPr>
            <p:ph sz="half" idx="1"/>
          </p:nvPr>
        </p:nvSpPr>
        <p:spPr/>
        <p:txBody>
          <a:bodyPr/>
          <a:lstStyle/>
          <a:p>
            <a:r>
              <a:rPr lang="en-US" dirty="0" smtClean="0"/>
              <a:t>Simple febrile seizures</a:t>
            </a:r>
          </a:p>
          <a:p>
            <a:endParaRPr lang="en-US" dirty="0" smtClean="0"/>
          </a:p>
          <a:p>
            <a:endParaRPr lang="en-US" dirty="0" smtClean="0"/>
          </a:p>
          <a:p>
            <a:r>
              <a:rPr lang="en-US" dirty="0" smtClean="0"/>
              <a:t>Generalized epilepsy</a:t>
            </a:r>
            <a:endParaRPr lang="en-US" dirty="0"/>
          </a:p>
        </p:txBody>
      </p:sp>
      <p:sp>
        <p:nvSpPr>
          <p:cNvPr id="6" name="Content Placeholder 5"/>
          <p:cNvSpPr>
            <a:spLocks noGrp="1"/>
          </p:cNvSpPr>
          <p:nvPr>
            <p:ph sz="half" idx="2"/>
          </p:nvPr>
        </p:nvSpPr>
        <p:spPr/>
        <p:txBody>
          <a:bodyPr/>
          <a:lstStyle/>
          <a:p>
            <a:r>
              <a:rPr lang="en-US" dirty="0" smtClean="0"/>
              <a:t>Complex febrile seizures</a:t>
            </a:r>
          </a:p>
          <a:p>
            <a:endParaRPr lang="en-US" dirty="0" smtClean="0"/>
          </a:p>
          <a:p>
            <a:endParaRPr lang="en-US" dirty="0" smtClean="0"/>
          </a:p>
          <a:p>
            <a:r>
              <a:rPr lang="en-US" dirty="0" smtClean="0"/>
              <a:t>Partial epilepsies</a:t>
            </a:r>
            <a:endParaRPr lang="en-US" dirty="0"/>
          </a:p>
        </p:txBody>
      </p:sp>
      <p:sp>
        <p:nvSpPr>
          <p:cNvPr id="9" name="Down Arrow 8"/>
          <p:cNvSpPr/>
          <p:nvPr/>
        </p:nvSpPr>
        <p:spPr>
          <a:xfrm>
            <a:off x="2133600" y="2133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400800" y="2133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nnegers.png"/>
          <p:cNvPicPr>
            <a:picLocks noChangeAspect="1"/>
          </p:cNvPicPr>
          <p:nvPr/>
        </p:nvPicPr>
        <p:blipFill>
          <a:blip r:embed="rId2"/>
          <a:stretch>
            <a:fillRect/>
          </a:stretch>
        </p:blipFill>
        <p:spPr>
          <a:xfrm>
            <a:off x="685800" y="4876800"/>
            <a:ext cx="8001000" cy="120979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Epilepsy following febrile seizures</a:t>
            </a:r>
            <a:endParaRPr lang="en-US" dirty="0"/>
          </a:p>
        </p:txBody>
      </p:sp>
      <p:sp>
        <p:nvSpPr>
          <p:cNvPr id="6" name="Content Placeholder 5"/>
          <p:cNvSpPr>
            <a:spLocks noGrp="1"/>
          </p:cNvSpPr>
          <p:nvPr>
            <p:ph idx="1"/>
          </p:nvPr>
        </p:nvSpPr>
        <p:spPr/>
        <p:txBody>
          <a:bodyPr/>
          <a:lstStyle/>
          <a:p>
            <a:r>
              <a:rPr lang="en-US" dirty="0" smtClean="0"/>
              <a:t>Recent evidence in rats suggests that a prolonged febrile seizure may not be sufficient to cause later epilepsy by itself, but rather may permanently lower the seizure threshold, which in turn allows the expression of a second independent injury.</a:t>
            </a:r>
            <a:endParaRPr lang="en-US" dirty="0"/>
          </a:p>
        </p:txBody>
      </p:sp>
      <p:pic>
        <p:nvPicPr>
          <p:cNvPr id="7" name="Picture 6" descr="ratt.png"/>
          <p:cNvPicPr>
            <a:picLocks noChangeAspect="1"/>
          </p:cNvPicPr>
          <p:nvPr/>
        </p:nvPicPr>
        <p:blipFill>
          <a:blip r:embed="rId2"/>
          <a:stretch>
            <a:fillRect/>
          </a:stretch>
        </p:blipFill>
        <p:spPr>
          <a:xfrm>
            <a:off x="533400" y="5334000"/>
            <a:ext cx="7772400" cy="90494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Intellectual and </a:t>
            </a:r>
            <a:r>
              <a:rPr lang="en-US" dirty="0" err="1" smtClean="0"/>
              <a:t>behavioural</a:t>
            </a:r>
            <a:r>
              <a:rPr lang="en-US" dirty="0" smtClean="0"/>
              <a:t> outcome</a:t>
            </a:r>
            <a:br>
              <a:rPr lang="en-US" dirty="0" smtClean="0"/>
            </a:br>
            <a:endParaRPr lang="en-US" dirty="0"/>
          </a:p>
        </p:txBody>
      </p:sp>
      <p:sp>
        <p:nvSpPr>
          <p:cNvPr id="82947" name="Content Placeholder 2"/>
          <p:cNvSpPr>
            <a:spLocks noGrp="1"/>
          </p:cNvSpPr>
          <p:nvPr>
            <p:ph idx="1"/>
          </p:nvPr>
        </p:nvSpPr>
        <p:spPr>
          <a:xfrm>
            <a:off x="0" y="1143000"/>
            <a:ext cx="9144000" cy="5334000"/>
          </a:xfrm>
        </p:spPr>
        <p:txBody>
          <a:bodyPr/>
          <a:lstStyle/>
          <a:p>
            <a:pPr eaLnBrk="1" hangingPunct="1"/>
            <a:r>
              <a:rPr lang="en-US" sz="2000" smtClean="0"/>
              <a:t>Children with Fs  perform well - academic progress, intellect and behaviour.</a:t>
            </a:r>
          </a:p>
          <a:p>
            <a:pPr eaLnBrk="1" hangingPunct="1">
              <a:buFont typeface="Wingdings 2" pitchFamily="18" charset="2"/>
              <a:buNone/>
            </a:pPr>
            <a:endParaRPr lang="en-US" sz="2000" smtClean="0"/>
          </a:p>
          <a:p>
            <a:pPr eaLnBrk="1" hangingPunct="1"/>
            <a:r>
              <a:rPr lang="en-US" sz="2000" smtClean="0"/>
              <a:t>Psychomotor development of children who were normal before the onset of febrile seizures remains normal. </a:t>
            </a:r>
            <a:r>
              <a:rPr lang="en-US" sz="1200" i="1" smtClean="0"/>
              <a:t>Ellenberg JH, Nelson KB. Febrile seizures and later intellectual performance. Arch Neurol 1978;35:17–21</a:t>
            </a:r>
          </a:p>
          <a:p>
            <a:pPr eaLnBrk="1" hangingPunct="1">
              <a:buFont typeface="Wingdings 2" pitchFamily="18" charset="2"/>
              <a:buNone/>
            </a:pPr>
            <a:endParaRPr lang="en-US" sz="1400" i="1" smtClean="0"/>
          </a:p>
          <a:p>
            <a:pPr eaLnBrk="1" hangingPunct="1">
              <a:buFont typeface="Wingdings 2" pitchFamily="18" charset="2"/>
              <a:buNone/>
            </a:pPr>
            <a:endParaRPr lang="en-US" sz="2000" smtClean="0"/>
          </a:p>
          <a:p>
            <a:pPr eaLnBrk="1" hangingPunct="1"/>
            <a:r>
              <a:rPr lang="en-US" sz="2000" smtClean="0"/>
              <a:t>If psychomotor deficits, learning difficulties and behavioural problems are found in children with Fs, these are not related to the seizures  -overall developmental status of the child. </a:t>
            </a:r>
            <a:r>
              <a:rPr lang="en-US" sz="1200" smtClean="0"/>
              <a:t>Wallace SJ Febrile seizures. In: Wallace SJ, Farrell K, eds. Epilepsy in childen, pp 123–130. London: Arnold, 2004.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Febrile status </a:t>
            </a:r>
            <a:r>
              <a:rPr lang="en-US" dirty="0" err="1" smtClean="0"/>
              <a:t>epilepticus</a:t>
            </a:r>
            <a:endParaRPr lang="en-US" dirty="0"/>
          </a:p>
        </p:txBody>
      </p:sp>
      <p:sp>
        <p:nvSpPr>
          <p:cNvPr id="16387" name="Content Placeholder 2"/>
          <p:cNvSpPr>
            <a:spLocks noGrp="1"/>
          </p:cNvSpPr>
          <p:nvPr>
            <p:ph idx="1"/>
          </p:nvPr>
        </p:nvSpPr>
        <p:spPr>
          <a:xfrm>
            <a:off x="304800" y="1600200"/>
            <a:ext cx="8382000" cy="4525963"/>
          </a:xfrm>
        </p:spPr>
        <p:txBody>
          <a:bodyPr/>
          <a:lstStyle/>
          <a:p>
            <a:pPr eaLnBrk="1" hangingPunct="1"/>
            <a:r>
              <a:rPr lang="en-US" sz="2400" i="1" smtClean="0"/>
              <a:t>Febrile status epilepticus of longer than 30 min is </a:t>
            </a:r>
            <a:r>
              <a:rPr lang="en-US" sz="2400" smtClean="0"/>
              <a:t>either one long-lasting seizure or a series of shorter seizures where the infant fails to regain consciousness inter-ictally.</a:t>
            </a:r>
            <a:endParaRPr lang="en-US" smtClean="0"/>
          </a:p>
          <a:p>
            <a:pPr eaLnBrk="1" hangingPunct="1"/>
            <a:r>
              <a:rPr lang="en-US" sz="1400" smtClean="0"/>
              <a:t>Shinnar S, Hesdorffer DC, Nordli DR, Jr. et al. Phenomenology of prolonged febrile seizures: results of the FEBSTAT study. Neurology 2008;71:170–6.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17411" name="Picture 2"/>
          <p:cNvPicPr>
            <a:picLocks noGrp="1" noChangeAspect="1" noChangeArrowheads="1"/>
          </p:cNvPicPr>
          <p:nvPr>
            <p:ph idx="1"/>
          </p:nvPr>
        </p:nvPicPr>
        <p:blipFill>
          <a:blip r:embed="rId3"/>
          <a:srcRect/>
          <a:stretch>
            <a:fillRect/>
          </a:stretch>
        </p:blipFill>
        <p:spPr>
          <a:xfrm>
            <a:off x="228600" y="1828800"/>
            <a:ext cx="8458200" cy="3429000"/>
          </a:xfrm>
        </p:spPr>
      </p:pic>
      <p:pic>
        <p:nvPicPr>
          <p:cNvPr id="17412" name="Picture 2"/>
          <p:cNvPicPr>
            <a:picLocks noChangeAspect="1" noChangeArrowheads="1"/>
          </p:cNvPicPr>
          <p:nvPr/>
        </p:nvPicPr>
        <p:blipFill>
          <a:blip r:embed="rId4"/>
          <a:srcRect/>
          <a:stretch>
            <a:fillRect/>
          </a:stretch>
        </p:blipFill>
        <p:spPr bwMode="auto">
          <a:xfrm>
            <a:off x="4800600" y="4724400"/>
            <a:ext cx="2571750" cy="228600"/>
          </a:xfrm>
          <a:prstGeom prst="rect">
            <a:avLst/>
          </a:prstGeom>
          <a:noFill/>
          <a:ln w="9525">
            <a:noFill/>
            <a:miter lim="800000"/>
            <a:headEnd/>
            <a:tailEnd/>
          </a:ln>
        </p:spPr>
      </p:pic>
      <p:pic>
        <p:nvPicPr>
          <p:cNvPr id="17413" name="Picture 4"/>
          <p:cNvPicPr>
            <a:picLocks noChangeAspect="1" noChangeArrowheads="1"/>
          </p:cNvPicPr>
          <p:nvPr/>
        </p:nvPicPr>
        <p:blipFill>
          <a:blip r:embed="rId5"/>
          <a:srcRect/>
          <a:stretch>
            <a:fillRect/>
          </a:stretch>
        </p:blipFill>
        <p:spPr bwMode="auto">
          <a:xfrm>
            <a:off x="1524000" y="4495800"/>
            <a:ext cx="17526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p>
        </p:txBody>
      </p:sp>
      <p:sp>
        <p:nvSpPr>
          <p:cNvPr id="5123" name="Content Placeholder 2"/>
          <p:cNvSpPr>
            <a:spLocks noGrp="1"/>
          </p:cNvSpPr>
          <p:nvPr>
            <p:ph idx="1"/>
          </p:nvPr>
        </p:nvSpPr>
        <p:spPr>
          <a:xfrm>
            <a:off x="0" y="1600200"/>
            <a:ext cx="9144000" cy="4525963"/>
          </a:xfrm>
        </p:spPr>
        <p:txBody>
          <a:bodyPr/>
          <a:lstStyle/>
          <a:p>
            <a:pPr eaLnBrk="1" hangingPunct="1"/>
            <a:r>
              <a:rPr lang="en-US" sz="2400" dirty="0" smtClean="0"/>
              <a:t>Fs seizures -</a:t>
            </a:r>
            <a:r>
              <a:rPr lang="en-US" sz="2400" dirty="0" smtClean="0">
                <a:solidFill>
                  <a:srgbClr val="FF0000"/>
                </a:solidFill>
              </a:rPr>
              <a:t>age-related</a:t>
            </a:r>
            <a:r>
              <a:rPr lang="en-US" sz="2400" dirty="0" smtClean="0"/>
              <a:t> (6 months to 5 years) </a:t>
            </a:r>
            <a:r>
              <a:rPr lang="en-US" sz="2400" b="1" dirty="0" smtClean="0"/>
              <a:t>genetic </a:t>
            </a:r>
            <a:r>
              <a:rPr lang="en-US" sz="2400" dirty="0" smtClean="0"/>
              <a:t>susceptibility to epileptic fits,  precipitated by fever without evidence of intracranial infection or other cause.</a:t>
            </a:r>
          </a:p>
          <a:p>
            <a:pPr eaLnBrk="1" hangingPunct="1">
              <a:buFont typeface="Wingdings 2" pitchFamily="18" charset="2"/>
              <a:buNone/>
            </a:pPr>
            <a:r>
              <a:rPr lang="en-US" sz="2400" dirty="0" smtClean="0"/>
              <a:t> </a:t>
            </a:r>
          </a:p>
          <a:p>
            <a:pPr eaLnBrk="1" hangingPunct="1"/>
            <a:r>
              <a:rPr lang="en-US" sz="2400" b="1" dirty="0" smtClean="0"/>
              <a:t>Children who have suffered a previous non febrile seizure are excluded.</a:t>
            </a:r>
          </a:p>
          <a:p>
            <a:pPr eaLnBrk="1" hangingPunct="1">
              <a:buFont typeface="Wingdings 2" pitchFamily="18" charset="2"/>
              <a:buNone/>
            </a:pPr>
            <a:endParaRPr lang="en-US" sz="2400" dirty="0" smtClean="0"/>
          </a:p>
          <a:p>
            <a:pPr eaLnBrk="1" hangingPunct="1">
              <a:buFont typeface="Wingdings 2" pitchFamily="18" charset="2"/>
              <a:buNone/>
            </a:pPr>
            <a:r>
              <a:rPr lang="en-US" sz="1500" dirty="0" err="1" smtClean="0"/>
              <a:t>Baram</a:t>
            </a:r>
            <a:r>
              <a:rPr lang="en-US" sz="1500" smtClean="0"/>
              <a:t> TZ, Shinnar S. Febrile seizures. San Diego, CA: Academic Press, 2002.</a:t>
            </a:r>
          </a:p>
          <a:p>
            <a:pPr eaLnBrk="1" hangingPunct="1">
              <a:buFont typeface="Wingdings 2" pitchFamily="18" charset="2"/>
              <a:buNone/>
            </a:pPr>
            <a:r>
              <a:rPr lang="en-US" sz="1500" smtClean="0"/>
              <a:t>Shinnar S, Glauser TA. Febrile seizures. J Child Neurol 2002;17 Suppl 1:S44–52.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eaLnBrk="1" fontAlgn="auto" hangingPunct="1">
              <a:spcAft>
                <a:spcPts val="0"/>
              </a:spcAft>
              <a:defRPr/>
            </a:pPr>
            <a:r>
              <a:rPr lang="en-US" dirty="0" smtClean="0"/>
              <a:t>FEBSTAT study</a:t>
            </a:r>
            <a:endParaRPr lang="en-US" dirty="0"/>
          </a:p>
        </p:txBody>
      </p:sp>
      <p:sp>
        <p:nvSpPr>
          <p:cNvPr id="18435" name="Content Placeholder 2"/>
          <p:cNvSpPr>
            <a:spLocks noGrp="1"/>
          </p:cNvSpPr>
          <p:nvPr>
            <p:ph idx="1"/>
          </p:nvPr>
        </p:nvSpPr>
        <p:spPr>
          <a:xfrm>
            <a:off x="0" y="990600"/>
            <a:ext cx="9144000" cy="5867400"/>
          </a:xfrm>
        </p:spPr>
        <p:txBody>
          <a:bodyPr/>
          <a:lstStyle/>
          <a:p>
            <a:pPr eaLnBrk="1" hangingPunct="1">
              <a:buFont typeface="Wingdings 2" pitchFamily="18" charset="2"/>
              <a:buNone/>
            </a:pPr>
            <a:r>
              <a:rPr lang="en-US" sz="1800" b="1" smtClean="0"/>
              <a:t>ABSTRACT</a:t>
            </a:r>
          </a:p>
          <a:p>
            <a:pPr eaLnBrk="1" hangingPunct="1"/>
            <a:r>
              <a:rPr lang="en-US" sz="1800" b="1" smtClean="0"/>
              <a:t>Background: Febrile status epilepticus (FSE) has been associated with hippocampal injury and </a:t>
            </a:r>
            <a:r>
              <a:rPr lang="en-US" sz="1800" smtClean="0"/>
              <a:t>subsequent MTS and temporal lobe epilepsy. However, little is known about the semiology of FSE.</a:t>
            </a:r>
          </a:p>
          <a:p>
            <a:pPr eaLnBrk="1" hangingPunct="1">
              <a:buFont typeface="Wingdings 2" pitchFamily="18" charset="2"/>
              <a:buNone/>
            </a:pPr>
            <a:endParaRPr lang="en-US" sz="1800" smtClean="0"/>
          </a:p>
          <a:p>
            <a:pPr eaLnBrk="1" hangingPunct="1"/>
            <a:r>
              <a:rPr lang="en-US" sz="1800" b="1" smtClean="0"/>
              <a:t>Methods:  A prospective, multicenter study of the consequences of FSE included children, aged 1 </a:t>
            </a:r>
            <a:r>
              <a:rPr lang="en-US" sz="1800" smtClean="0"/>
              <a:t>month through 5 years, presenting with a febrile seizure lasting 30 minutes or more.</a:t>
            </a:r>
          </a:p>
          <a:p>
            <a:pPr eaLnBrk="1" hangingPunct="1">
              <a:buFont typeface="Wingdings 2" pitchFamily="18" charset="2"/>
              <a:buNone/>
            </a:pPr>
            <a:endParaRPr lang="en-US" sz="1800" smtClean="0"/>
          </a:p>
          <a:p>
            <a:pPr eaLnBrk="1" hangingPunct="1">
              <a:buFont typeface="Wingdings 2" pitchFamily="18" charset="2"/>
              <a:buNone/>
            </a:pPr>
            <a:r>
              <a:rPr lang="en-US" sz="1800" b="1" smtClean="0"/>
              <a:t> Procedures</a:t>
            </a:r>
            <a:endParaRPr lang="en-US" sz="1800" smtClean="0"/>
          </a:p>
          <a:p>
            <a:pPr eaLnBrk="1" hangingPunct="1"/>
            <a:r>
              <a:rPr lang="en-US" sz="1800" smtClean="0"/>
              <a:t>Neurologic history and examination </a:t>
            </a:r>
          </a:p>
          <a:p>
            <a:pPr eaLnBrk="1" hangingPunct="1"/>
            <a:r>
              <a:rPr lang="en-US" sz="1800" smtClean="0"/>
              <a:t>MRI and EEG within 72 hours. </a:t>
            </a:r>
          </a:p>
          <a:p>
            <a:pPr eaLnBrk="1" hangingPunct="1"/>
            <a:r>
              <a:rPr lang="en-US" sz="1800" smtClean="0"/>
              <a:t>All information related to seizure semiology was reviewed by three epileptologists blinded to MRI and EEG results and to subsequent outcome</a:t>
            </a:r>
            <a:r>
              <a:rPr lang="en-US" sz="220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eaLnBrk="1" fontAlgn="auto" hangingPunct="1">
              <a:spcAft>
                <a:spcPts val="0"/>
              </a:spcAft>
              <a:defRPr/>
            </a:pPr>
            <a:endParaRPr lang="en-US" dirty="0"/>
          </a:p>
        </p:txBody>
      </p:sp>
      <p:pic>
        <p:nvPicPr>
          <p:cNvPr id="19459" name="Picture 2"/>
          <p:cNvPicPr>
            <a:picLocks noGrp="1" noChangeAspect="1" noChangeArrowheads="1"/>
          </p:cNvPicPr>
          <p:nvPr>
            <p:ph idx="1"/>
          </p:nvPr>
        </p:nvPicPr>
        <p:blipFill>
          <a:blip r:embed="rId2"/>
          <a:srcRect/>
          <a:stretch>
            <a:fillRect/>
          </a:stretch>
        </p:blipFill>
        <p:spPr>
          <a:xfrm>
            <a:off x="0" y="304800"/>
            <a:ext cx="9144000" cy="63246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FEBSTAT study</a:t>
            </a:r>
            <a:endParaRPr lang="en-US" dirty="0"/>
          </a:p>
        </p:txBody>
      </p:sp>
      <p:sp>
        <p:nvSpPr>
          <p:cNvPr id="21507" name="Content Placeholder 2"/>
          <p:cNvSpPr>
            <a:spLocks noGrp="1"/>
          </p:cNvSpPr>
          <p:nvPr>
            <p:ph idx="1"/>
          </p:nvPr>
        </p:nvSpPr>
        <p:spPr>
          <a:xfrm>
            <a:off x="0" y="1600200"/>
            <a:ext cx="9448800" cy="4876800"/>
          </a:xfrm>
        </p:spPr>
        <p:txBody>
          <a:bodyPr/>
          <a:lstStyle/>
          <a:p>
            <a:pPr eaLnBrk="1" hangingPunct="1">
              <a:buFont typeface="Wingdings 2" pitchFamily="18" charset="2"/>
              <a:buNone/>
            </a:pPr>
            <a:r>
              <a:rPr lang="en-US" b="1" smtClean="0"/>
              <a:t>Conclusions:</a:t>
            </a:r>
          </a:p>
          <a:p>
            <a:pPr eaLnBrk="1" hangingPunct="1">
              <a:buFont typeface="Wingdings 2" pitchFamily="18" charset="2"/>
              <a:buNone/>
            </a:pPr>
            <a:r>
              <a:rPr lang="en-US" sz="2400" b="1" smtClean="0"/>
              <a:t> Febrile status epilepticus is usually focal and often not well recognized.</a:t>
            </a:r>
          </a:p>
          <a:p>
            <a:pPr eaLnBrk="1" hangingPunct="1">
              <a:buFont typeface="Wingdings 2" pitchFamily="18" charset="2"/>
              <a:buNone/>
            </a:pPr>
            <a:r>
              <a:rPr lang="en-US" sz="2400" b="1" smtClean="0"/>
              <a:t> </a:t>
            </a:r>
          </a:p>
          <a:p>
            <a:pPr eaLnBrk="1" hangingPunct="1"/>
            <a:r>
              <a:rPr lang="en-US" sz="2400" b="1" smtClean="0"/>
              <a:t>It occurs in </a:t>
            </a:r>
            <a:r>
              <a:rPr lang="en-US" sz="2400" smtClean="0"/>
              <a:t>very young children and is </a:t>
            </a:r>
            <a:r>
              <a:rPr lang="en-US" sz="2400" b="1" smtClean="0"/>
              <a:t>usually the first febrile seizure</a:t>
            </a:r>
          </a:p>
          <a:p>
            <a:pPr eaLnBrk="1" hangingPunct="1"/>
            <a:endParaRPr lang="en-US" sz="2400" b="1" smtClean="0"/>
          </a:p>
          <a:p>
            <a:pPr eaLnBrk="1" hangingPunct="1">
              <a:buFont typeface="Wingdings 2" pitchFamily="18" charset="2"/>
              <a:buNone/>
            </a:pPr>
            <a:endParaRPr lang="en-US" sz="2400" b="1" smtClean="0"/>
          </a:p>
          <a:p>
            <a:pPr eaLnBrk="1" hangingPunct="1"/>
            <a:r>
              <a:rPr lang="en-US" sz="2400" smtClean="0"/>
              <a:t>Sz duration -  that the longer a seizure continues, the less   likely it is to spontaneously stop.</a:t>
            </a:r>
          </a:p>
          <a:p>
            <a:pPr eaLnBrk="1" hangingPunct="1"/>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Epilepsy following febrile status </a:t>
            </a:r>
            <a:r>
              <a:rPr lang="en-US" dirty="0" err="1" smtClean="0"/>
              <a:t>epilepticus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Relative risk of unprovoked focal seizures following febrile status </a:t>
            </a:r>
            <a:r>
              <a:rPr lang="en-US" dirty="0" err="1" smtClean="0"/>
              <a:t>epilepticus</a:t>
            </a:r>
            <a:r>
              <a:rPr lang="en-US" dirty="0" smtClean="0"/>
              <a:t> is 0.065. </a:t>
            </a:r>
            <a:r>
              <a:rPr lang="en-US" sz="2100" dirty="0" err="1" smtClean="0"/>
              <a:t>Annegers</a:t>
            </a:r>
            <a:r>
              <a:rPr lang="en-US" sz="2100" dirty="0" smtClean="0"/>
              <a:t> JF et al. factors  prognostic of unprovoked seizures after febrile </a:t>
            </a:r>
            <a:r>
              <a:rPr lang="en-US" sz="2100" dirty="0" err="1" smtClean="0"/>
              <a:t>convulsions.N</a:t>
            </a:r>
            <a:r>
              <a:rPr lang="en-US" sz="2100" dirty="0" smtClean="0"/>
              <a:t> </a:t>
            </a:r>
            <a:r>
              <a:rPr lang="en-US" sz="2100" dirty="0" err="1" smtClean="0"/>
              <a:t>Engl</a:t>
            </a:r>
            <a:r>
              <a:rPr lang="en-US" sz="2100" dirty="0" smtClean="0"/>
              <a:t> J Med. 1987; 316: 493-498</a:t>
            </a:r>
          </a:p>
          <a:p>
            <a:r>
              <a:rPr lang="en-US" dirty="0" smtClean="0"/>
              <a:t>Retrospective studies demonstrate that adults with intractable TLE commonly have a history of prolonged or atypical FS.</a:t>
            </a:r>
          </a:p>
          <a:p>
            <a:r>
              <a:rPr lang="en-US" dirty="0" smtClean="0"/>
              <a:t>Animal studies also indicate that prolonged febrile seizures may be associated with long term changes in </a:t>
            </a:r>
            <a:r>
              <a:rPr lang="en-US" dirty="0" err="1" smtClean="0"/>
              <a:t>hippocampal</a:t>
            </a:r>
            <a:r>
              <a:rPr lang="en-US" dirty="0" smtClean="0"/>
              <a:t> excitability.</a:t>
            </a:r>
          </a:p>
          <a:p>
            <a:r>
              <a:rPr lang="en-US" dirty="0" smtClean="0"/>
              <a:t>Despite these observations, population based studies have failed to find a consistent causal link between FS and TLE.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Diagnostic procedures &amp; DD</a:t>
            </a:r>
            <a:br>
              <a:rPr lang="en-US" dirty="0" smtClean="0"/>
            </a:br>
            <a:endParaRPr lang="en-US" dirty="0"/>
          </a:p>
        </p:txBody>
      </p:sp>
      <p:sp>
        <p:nvSpPr>
          <p:cNvPr id="50179" name="Content Placeholder 2"/>
          <p:cNvSpPr>
            <a:spLocks noGrp="1"/>
          </p:cNvSpPr>
          <p:nvPr>
            <p:ph idx="1"/>
          </p:nvPr>
        </p:nvSpPr>
        <p:spPr>
          <a:xfrm>
            <a:off x="0" y="914400"/>
            <a:ext cx="9144000" cy="5943600"/>
          </a:xfrm>
        </p:spPr>
        <p:txBody>
          <a:bodyPr/>
          <a:lstStyle/>
          <a:p>
            <a:pPr eaLnBrk="1" hangingPunct="1"/>
            <a:endParaRPr lang="en-US" sz="2400" smtClean="0"/>
          </a:p>
          <a:p>
            <a:pPr eaLnBrk="1" hangingPunct="1"/>
            <a:r>
              <a:rPr lang="en-US" sz="2400" smtClean="0"/>
              <a:t>Correctly diagnose ‘febrile seizures’</a:t>
            </a:r>
          </a:p>
          <a:p>
            <a:pPr eaLnBrk="1" hangingPunct="1">
              <a:buFont typeface="Wingdings 2" pitchFamily="18" charset="2"/>
              <a:buNone/>
            </a:pPr>
            <a:endParaRPr lang="en-US" sz="2400" smtClean="0"/>
          </a:p>
          <a:p>
            <a:pPr eaLnBrk="1" hangingPunct="1"/>
            <a:r>
              <a:rPr lang="en-US" sz="2400" smtClean="0"/>
              <a:t>To differentiate  </a:t>
            </a:r>
            <a:r>
              <a:rPr lang="en-US" sz="2400" b="1" smtClean="0"/>
              <a:t>seizures with fever’ </a:t>
            </a:r>
          </a:p>
          <a:p>
            <a:pPr eaLnBrk="1" hangingPunct="1">
              <a:buFont typeface="Wingdings 2" pitchFamily="18" charset="2"/>
              <a:buNone/>
            </a:pPr>
            <a:endParaRPr lang="en-US" sz="2400" b="1" smtClean="0"/>
          </a:p>
          <a:p>
            <a:pPr eaLnBrk="1" hangingPunct="1"/>
            <a:r>
              <a:rPr lang="en-US" sz="2400" smtClean="0"/>
              <a:t>Occurring in the context of pre-existing epilepsy.</a:t>
            </a:r>
          </a:p>
          <a:p>
            <a:pPr eaLnBrk="1" hangingPunct="1">
              <a:buFont typeface="Wingdings 2" pitchFamily="18" charset="2"/>
              <a:buNone/>
            </a:pPr>
            <a:endParaRPr lang="en-US" sz="2400" smtClean="0"/>
          </a:p>
          <a:p>
            <a:pPr eaLnBrk="1" hangingPunct="1"/>
            <a:r>
              <a:rPr lang="en-US" sz="2400" smtClean="0"/>
              <a:t>A high index of suspicion for acute bacterial meningitis in the child with febrile convulsive  status epilepticus</a:t>
            </a:r>
          </a:p>
          <a:p>
            <a:pPr eaLnBrk="1" hangingPunct="1">
              <a:buFont typeface="Wingdings 2" pitchFamily="18" charset="2"/>
              <a:buNone/>
            </a:pPr>
            <a:r>
              <a:rPr lang="en-US" sz="2400" smtClean="0"/>
              <a:t> </a:t>
            </a:r>
          </a:p>
          <a:p>
            <a:pPr eaLnBrk="1" hangingPunct="1"/>
            <a:r>
              <a:rPr lang="en-US" sz="2400" smtClean="0"/>
              <a:t>Febrile seizures do not require any investigations if the diagnosis is certain. </a:t>
            </a:r>
          </a:p>
          <a:p>
            <a:pPr eaLnBrk="1" hangingPunct="1">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51203" name="Picture 2"/>
          <p:cNvPicPr>
            <a:picLocks noGrp="1" noChangeAspect="1" noChangeArrowheads="1"/>
          </p:cNvPicPr>
          <p:nvPr>
            <p:ph idx="1"/>
          </p:nvPr>
        </p:nvPicPr>
        <p:blipFill>
          <a:blip r:embed="rId2"/>
          <a:srcRect/>
          <a:stretch>
            <a:fillRect/>
          </a:stretch>
        </p:blipFill>
        <p:spPr>
          <a:xfrm>
            <a:off x="457200" y="1700213"/>
            <a:ext cx="8229600" cy="45085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52227" name="Picture 2"/>
          <p:cNvPicPr>
            <a:picLocks noGrp="1" noChangeAspect="1" noChangeArrowheads="1"/>
          </p:cNvPicPr>
          <p:nvPr>
            <p:ph idx="1"/>
          </p:nvPr>
        </p:nvPicPr>
        <p:blipFill>
          <a:blip r:embed="rId3"/>
          <a:srcRect/>
          <a:stretch>
            <a:fillRect/>
          </a:stretch>
        </p:blipFill>
        <p:spPr>
          <a:xfrm>
            <a:off x="0" y="381000"/>
            <a:ext cx="9144000" cy="60198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Diagnostic procedures (LP)</a:t>
            </a:r>
            <a:br>
              <a:rPr lang="en-US" dirty="0" smtClean="0"/>
            </a:br>
            <a:endParaRPr lang="en-US" dirty="0"/>
          </a:p>
        </p:txBody>
      </p:sp>
      <p:sp>
        <p:nvSpPr>
          <p:cNvPr id="53251" name="Content Placeholder 2"/>
          <p:cNvSpPr>
            <a:spLocks noGrp="1"/>
          </p:cNvSpPr>
          <p:nvPr>
            <p:ph idx="1"/>
          </p:nvPr>
        </p:nvSpPr>
        <p:spPr>
          <a:xfrm>
            <a:off x="0" y="1143000"/>
            <a:ext cx="9144000" cy="5486400"/>
          </a:xfrm>
        </p:spPr>
        <p:txBody>
          <a:bodyPr/>
          <a:lstStyle/>
          <a:p>
            <a:pPr eaLnBrk="1" hangingPunct="1"/>
            <a:r>
              <a:rPr lang="en-US" sz="2000" b="1" smtClean="0"/>
              <a:t>A lumbar puncture should be performed in any child who presents with a seizure and a fever and has meningeal signs and symptoms in any child whose history or examination suggests the presence of meningitis or intracranial infection.</a:t>
            </a:r>
          </a:p>
          <a:p>
            <a:pPr eaLnBrk="1" hangingPunct="1"/>
            <a:endParaRPr lang="en-US" sz="2000" b="1" smtClean="0"/>
          </a:p>
          <a:p>
            <a:pPr eaLnBrk="1" hangingPunct="1"/>
            <a:r>
              <a:rPr lang="en-US" sz="2000" smtClean="0"/>
              <a:t>Evidence level: B (evidence from observational studies)</a:t>
            </a:r>
            <a:endParaRPr lang="en-US" sz="2000" b="1" smtClean="0"/>
          </a:p>
          <a:p>
            <a:pPr eaLnBrk="1" hangingPunct="1"/>
            <a:endParaRPr lang="en-US" sz="2000" b="1" smtClean="0"/>
          </a:p>
          <a:p>
            <a:pPr eaLnBrk="1" hangingPunct="1"/>
            <a:r>
              <a:rPr lang="en-US" sz="2000" smtClean="0"/>
              <a:t>Parents may not wish to have their child undergo a lumbar puncture, health care providers should explain that if meningitis is not diagnosed and treated, it could be fatal.</a:t>
            </a:r>
          </a:p>
          <a:p>
            <a:pPr eaLnBrk="1" hangingPunct="1">
              <a:buFont typeface="Wingdings 2" pitchFamily="18" charset="2"/>
              <a:buNone/>
            </a:pPr>
            <a:endParaRPr lang="en-US" sz="2000" b="1" smtClean="0"/>
          </a:p>
          <a:p>
            <a:pPr eaLnBrk="1" hangingPunct="1"/>
            <a:r>
              <a:rPr lang="en-US" sz="2000" smtClean="0"/>
              <a:t>Policy level: </a:t>
            </a:r>
            <a:r>
              <a:rPr lang="en-US" sz="2000" b="1" smtClean="0"/>
              <a:t>Strong recommendation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Diagnostic procedures (LP)</a:t>
            </a:r>
            <a:br>
              <a:rPr lang="en-US" dirty="0" smtClean="0"/>
            </a:br>
            <a:endParaRPr lang="en-US" dirty="0"/>
          </a:p>
        </p:txBody>
      </p:sp>
      <p:sp>
        <p:nvSpPr>
          <p:cNvPr id="54275" name="Content Placeholder 2"/>
          <p:cNvSpPr>
            <a:spLocks noGrp="1"/>
          </p:cNvSpPr>
          <p:nvPr>
            <p:ph idx="1"/>
          </p:nvPr>
        </p:nvSpPr>
        <p:spPr>
          <a:xfrm>
            <a:off x="0" y="1600200"/>
            <a:ext cx="8991600" cy="5257800"/>
          </a:xfrm>
        </p:spPr>
        <p:txBody>
          <a:bodyPr/>
          <a:lstStyle/>
          <a:p>
            <a:pPr eaLnBrk="1" hangingPunct="1"/>
            <a:r>
              <a:rPr lang="en-US" sz="2000" b="1" smtClean="0"/>
              <a:t>In any infant between 6 and 12 months of age who presents with a seizure and fever, a lumbar puncture is an option when the child is considered deficient in type b (Hib) or </a:t>
            </a:r>
            <a:r>
              <a:rPr lang="en-US" sz="2000" b="1" i="1" smtClean="0"/>
              <a:t>Streptococcus pneumoniae immunizations </a:t>
            </a:r>
            <a:r>
              <a:rPr lang="en-US" sz="2000" b="1" smtClean="0"/>
              <a:t>because of an increased risk of bacterial meningitis.</a:t>
            </a:r>
          </a:p>
          <a:p>
            <a:pPr eaLnBrk="1" hangingPunct="1">
              <a:buFont typeface="Wingdings 2" pitchFamily="18" charset="2"/>
              <a:buNone/>
            </a:pPr>
            <a:endParaRPr lang="en-US" sz="2000" b="1" smtClean="0"/>
          </a:p>
          <a:p>
            <a:pPr eaLnBrk="1" hangingPunct="1"/>
            <a:r>
              <a:rPr lang="en-US" sz="2000" smtClean="0"/>
              <a:t>Evidence level: D (expert opinion, case reports).</a:t>
            </a:r>
            <a:endParaRPr lang="en-US" sz="2000" b="1" smtClean="0"/>
          </a:p>
          <a:p>
            <a:pPr eaLnBrk="1" hangingPunct="1"/>
            <a:endParaRPr lang="en-US" sz="2000" b="1" smtClean="0"/>
          </a:p>
          <a:p>
            <a:pPr eaLnBrk="1" hangingPunct="1"/>
            <a:r>
              <a:rPr lang="en-US" sz="2000" smtClean="0"/>
              <a:t>Policy level: Option.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Diagnostic procedures (LP)</a:t>
            </a:r>
            <a:br>
              <a:rPr lang="en-US" dirty="0" smtClean="0"/>
            </a:br>
            <a:endParaRPr lang="en-US" dirty="0"/>
          </a:p>
        </p:txBody>
      </p:sp>
      <p:sp>
        <p:nvSpPr>
          <p:cNvPr id="55299" name="Content Placeholder 2"/>
          <p:cNvSpPr>
            <a:spLocks noGrp="1"/>
          </p:cNvSpPr>
          <p:nvPr>
            <p:ph idx="1"/>
          </p:nvPr>
        </p:nvSpPr>
        <p:spPr>
          <a:xfrm>
            <a:off x="0" y="1600200"/>
            <a:ext cx="9144000" cy="4525963"/>
          </a:xfrm>
        </p:spPr>
        <p:txBody>
          <a:bodyPr/>
          <a:lstStyle/>
          <a:p>
            <a:pPr eaLnBrk="1" hangingPunct="1"/>
            <a:r>
              <a:rPr lang="en-US" sz="2000" b="1" smtClean="0"/>
              <a:t>A lumbar puncture is an option in the child who presents with a seizure and fever and is pretreated with antibiotics, because antibiotic treatment can mask the signs and symptoms of meningitis.</a:t>
            </a:r>
          </a:p>
          <a:p>
            <a:pPr eaLnBrk="1" hangingPunct="1"/>
            <a:endParaRPr lang="en-US" sz="2000" b="1" smtClean="0"/>
          </a:p>
          <a:p>
            <a:pPr eaLnBrk="1" hangingPunct="1"/>
            <a:r>
              <a:rPr lang="en-US" sz="2000" smtClean="0"/>
              <a:t>Evidence level: D (reasoning from clinical experience, case series)</a:t>
            </a:r>
            <a:endParaRPr lang="en-US" sz="2000" b="1" smtClean="0"/>
          </a:p>
          <a:p>
            <a:pPr eaLnBrk="1" hangingPunct="1"/>
            <a:r>
              <a:rPr lang="en-US" sz="2000" smtClean="0"/>
              <a:t>Policy level: Option.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endParaRPr lang="en-US" dirty="0"/>
          </a:p>
        </p:txBody>
      </p:sp>
      <p:sp>
        <p:nvSpPr>
          <p:cNvPr id="7171" name="Content Placeholder 2"/>
          <p:cNvSpPr>
            <a:spLocks noGrp="1"/>
          </p:cNvSpPr>
          <p:nvPr>
            <p:ph idx="1"/>
          </p:nvPr>
        </p:nvSpPr>
        <p:spPr>
          <a:xfrm>
            <a:off x="228600" y="1219200"/>
            <a:ext cx="8915400" cy="5410200"/>
          </a:xfrm>
        </p:spPr>
        <p:txBody>
          <a:bodyPr/>
          <a:lstStyle/>
          <a:p>
            <a:pPr eaLnBrk="1" hangingPunct="1"/>
            <a:r>
              <a:rPr lang="en-US" sz="2600" smtClean="0"/>
              <a:t>Onset is strictly between 6 months and 5 years of age (peak at 18–22 months). </a:t>
            </a:r>
          </a:p>
          <a:p>
            <a:pPr eaLnBrk="1" hangingPunct="1">
              <a:buFont typeface="Wingdings 2" pitchFamily="18" charset="2"/>
              <a:buNone/>
            </a:pPr>
            <a:endParaRPr lang="en-US" sz="2600" smtClean="0"/>
          </a:p>
          <a:p>
            <a:pPr eaLnBrk="1" hangingPunct="1"/>
            <a:r>
              <a:rPr lang="en-US" sz="2600" smtClean="0"/>
              <a:t>Boys slightly (60%) predominate. </a:t>
            </a:r>
          </a:p>
          <a:p>
            <a:pPr eaLnBrk="1" hangingPunct="1">
              <a:buFont typeface="Wingdings 2" pitchFamily="18" charset="2"/>
              <a:buNone/>
            </a:pPr>
            <a:endParaRPr lang="en-US" sz="2600" smtClean="0"/>
          </a:p>
          <a:p>
            <a:pPr eaLnBrk="1" hangingPunct="1"/>
            <a:r>
              <a:rPr lang="en-US" sz="2600" smtClean="0"/>
              <a:t>Prevalence - 3% of children, is higher in certain ethnic groups (e.g. 7% for Japanese). </a:t>
            </a:r>
          </a:p>
          <a:p>
            <a:pPr eaLnBrk="1" hangingPunct="1">
              <a:buFont typeface="Wingdings 2" pitchFamily="18" charset="2"/>
              <a:buNone/>
            </a:pPr>
            <a:endParaRPr lang="en-US" sz="2600" smtClean="0"/>
          </a:p>
          <a:p>
            <a:pPr eaLnBrk="1" hangingPunct="1"/>
            <a:r>
              <a:rPr lang="en-US" sz="2600" smtClean="0"/>
              <a:t>The annual incidence rate is 460/100,000 children in the age group 0–4 years.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Diagnostic procedures (EEG)</a:t>
            </a:r>
            <a:endParaRPr lang="en-US" dirty="0"/>
          </a:p>
        </p:txBody>
      </p:sp>
      <p:sp>
        <p:nvSpPr>
          <p:cNvPr id="56323" name="Content Placeholder 2"/>
          <p:cNvSpPr>
            <a:spLocks noGrp="1"/>
          </p:cNvSpPr>
          <p:nvPr>
            <p:ph idx="1"/>
          </p:nvPr>
        </p:nvSpPr>
        <p:spPr>
          <a:xfrm>
            <a:off x="0" y="1447800"/>
            <a:ext cx="9144000" cy="5105400"/>
          </a:xfrm>
        </p:spPr>
        <p:txBody>
          <a:bodyPr/>
          <a:lstStyle/>
          <a:p>
            <a:pPr eaLnBrk="1" hangingPunct="1"/>
            <a:r>
              <a:rPr lang="en-US" sz="2000" b="1" smtClean="0"/>
              <a:t>An electroencephalogram (EEG) should not be performed in the evaluation of a neurologically healthy child with a simple febrile seizure</a:t>
            </a:r>
          </a:p>
          <a:p>
            <a:pPr eaLnBrk="1" hangingPunct="1"/>
            <a:endParaRPr lang="en-US" sz="2000" b="1" smtClean="0"/>
          </a:p>
          <a:p>
            <a:pPr eaLnBrk="1" hangingPunct="1"/>
            <a:r>
              <a:rPr lang="en-US" sz="2000" smtClean="0"/>
              <a:t>Evidence level: B (overwhelming evidence from observational studies).</a:t>
            </a:r>
          </a:p>
          <a:p>
            <a:pPr eaLnBrk="1" hangingPunct="1">
              <a:buFont typeface="Wingdings 2" pitchFamily="18" charset="2"/>
              <a:buNone/>
            </a:pPr>
            <a:endParaRPr lang="en-US" sz="2000" b="1" smtClean="0"/>
          </a:p>
          <a:p>
            <a:pPr eaLnBrk="1" hangingPunct="1"/>
            <a:r>
              <a:rPr lang="en-US" sz="2000" smtClean="0"/>
              <a:t>Policy level: Strong recommendation</a:t>
            </a:r>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r>
              <a:rPr lang="en-US" sz="2000" smtClean="0"/>
              <a:t>Single study in favour paroxysmal EEG was associated with a higher rate of afebrile seizures </a:t>
            </a:r>
            <a:r>
              <a:rPr lang="it-IT" sz="1400" smtClean="0"/>
              <a:t>Kuturec M, Emoto SE, Sofijanov N, et al. Febrile </a:t>
            </a:r>
            <a:r>
              <a:rPr lang="en-US" sz="1400" smtClean="0"/>
              <a:t>seizures: is the EEG a useful predictor of recurrences? </a:t>
            </a:r>
            <a:r>
              <a:rPr lang="en-US" sz="1400" i="1" smtClean="0"/>
              <a:t>Clin Pediatr (Phila). 1997; </a:t>
            </a:r>
            <a:r>
              <a:rPr lang="en-US" sz="1400" smtClean="0"/>
              <a:t>36(1):31–36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eaLnBrk="1" fontAlgn="auto" hangingPunct="1">
              <a:spcAft>
                <a:spcPts val="0"/>
              </a:spcAft>
              <a:defRPr/>
            </a:pPr>
            <a:r>
              <a:rPr lang="en-US" dirty="0" smtClean="0"/>
              <a:t>Diagnostic procedures (CBC, SE)</a:t>
            </a:r>
            <a:endParaRPr lang="en-US" dirty="0"/>
          </a:p>
        </p:txBody>
      </p:sp>
      <p:sp>
        <p:nvSpPr>
          <p:cNvPr id="57347" name="Content Placeholder 2"/>
          <p:cNvSpPr>
            <a:spLocks noGrp="1"/>
          </p:cNvSpPr>
          <p:nvPr>
            <p:ph idx="1"/>
          </p:nvPr>
        </p:nvSpPr>
        <p:spPr>
          <a:xfrm>
            <a:off x="0" y="1371600"/>
            <a:ext cx="9144000" cy="5257800"/>
          </a:xfrm>
        </p:spPr>
        <p:txBody>
          <a:bodyPr/>
          <a:lstStyle/>
          <a:p>
            <a:pPr eaLnBrk="1" hangingPunct="1"/>
            <a:r>
              <a:rPr lang="en-US" sz="2000" b="1" smtClean="0"/>
              <a:t>The following tests should not be performed routinely for the sole purpose of identifying the cause of a simple febrile seizure: measurement of serum electrolytes, calcium, phosphorus, magnesium, or blood glucose or complete blood cell count.</a:t>
            </a:r>
          </a:p>
          <a:p>
            <a:pPr eaLnBrk="1" hangingPunct="1"/>
            <a:endParaRPr lang="en-US" sz="2000" b="1" smtClean="0"/>
          </a:p>
          <a:p>
            <a:pPr eaLnBrk="1" hangingPunct="1">
              <a:buFont typeface="Wingdings 2" pitchFamily="18" charset="2"/>
              <a:buNone/>
            </a:pPr>
            <a:endParaRPr lang="en-US" sz="2000" b="1" smtClean="0"/>
          </a:p>
          <a:p>
            <a:pPr eaLnBrk="1" hangingPunct="1"/>
            <a:r>
              <a:rPr lang="en-US" sz="2000" smtClean="0"/>
              <a:t>Evidence level: B evidence from observational studies</a:t>
            </a:r>
          </a:p>
          <a:p>
            <a:pPr eaLnBrk="1" hangingPunct="1"/>
            <a:endParaRPr lang="en-US" sz="2000" b="1" smtClean="0"/>
          </a:p>
          <a:p>
            <a:pPr eaLnBrk="1" hangingPunct="1">
              <a:buFont typeface="Wingdings 2" pitchFamily="18" charset="2"/>
              <a:buNone/>
            </a:pPr>
            <a:endParaRPr lang="en-US" sz="2000" b="1" smtClean="0"/>
          </a:p>
          <a:p>
            <a:pPr eaLnBrk="1" hangingPunct="1"/>
            <a:r>
              <a:rPr lang="en-US" sz="2000" smtClean="0"/>
              <a:t>Policy level: Strong recommendation</a:t>
            </a:r>
          </a:p>
          <a:p>
            <a:pPr eaLnBrk="1" hangingPunct="1"/>
            <a:endParaRPr lang="en-US" sz="2000" smtClean="0"/>
          </a:p>
          <a:p>
            <a:pPr eaLnBrk="1" hangingPunct="1"/>
            <a:endParaRPr lang="en-US" sz="2000" smtClean="0"/>
          </a:p>
          <a:p>
            <a:pPr eaLnBrk="1" hangingPunct="1"/>
            <a:endParaRPr lang="en-US" sz="20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pPr eaLnBrk="1" fontAlgn="auto" hangingPunct="1">
              <a:spcAft>
                <a:spcPts val="0"/>
              </a:spcAft>
              <a:defRPr/>
            </a:pPr>
            <a:r>
              <a:rPr lang="en-US" dirty="0" smtClean="0"/>
              <a:t>Diagnostic procedures (</a:t>
            </a:r>
            <a:r>
              <a:rPr lang="en-US" dirty="0" err="1" smtClean="0"/>
              <a:t>Neuro</a:t>
            </a:r>
            <a:r>
              <a:rPr lang="en-US" dirty="0" smtClean="0"/>
              <a:t> imaging)</a:t>
            </a:r>
            <a:endParaRPr lang="en-US" dirty="0"/>
          </a:p>
        </p:txBody>
      </p:sp>
      <p:sp>
        <p:nvSpPr>
          <p:cNvPr id="58371" name="Content Placeholder 2"/>
          <p:cNvSpPr>
            <a:spLocks noGrp="1"/>
          </p:cNvSpPr>
          <p:nvPr>
            <p:ph idx="1"/>
          </p:nvPr>
        </p:nvSpPr>
        <p:spPr>
          <a:xfrm>
            <a:off x="228600" y="1447800"/>
            <a:ext cx="8610600" cy="4678363"/>
          </a:xfrm>
        </p:spPr>
        <p:txBody>
          <a:bodyPr/>
          <a:lstStyle/>
          <a:p>
            <a:pPr eaLnBrk="1" hangingPunct="1"/>
            <a:r>
              <a:rPr lang="en-US" sz="2000" b="1" smtClean="0"/>
              <a:t>Should not be performed in the routine evaluation of the child with a simple febrile seizure.</a:t>
            </a:r>
          </a:p>
          <a:p>
            <a:pPr eaLnBrk="1" hangingPunct="1">
              <a:buFont typeface="Wingdings 2" pitchFamily="18" charset="2"/>
              <a:buNone/>
            </a:pPr>
            <a:endParaRPr lang="en-US" sz="2000" b="1" smtClean="0"/>
          </a:p>
          <a:p>
            <a:pPr eaLnBrk="1" hangingPunct="1"/>
            <a:r>
              <a:rPr lang="en-US" sz="2000" smtClean="0"/>
              <a:t>Evidence level: B - evidence from observational studies</a:t>
            </a:r>
            <a:endParaRPr lang="en-US" sz="2000" b="1" smtClean="0"/>
          </a:p>
          <a:p>
            <a:pPr eaLnBrk="1" hangingPunct="1">
              <a:buFont typeface="Wingdings 2" pitchFamily="18" charset="2"/>
              <a:buNone/>
            </a:pPr>
            <a:endParaRPr lang="en-US" sz="2000" b="1" smtClean="0"/>
          </a:p>
          <a:p>
            <a:pPr eaLnBrk="1" hangingPunct="1"/>
            <a:r>
              <a:rPr lang="en-US" sz="2000" smtClean="0"/>
              <a:t>MRI is associated with risks from required sedation and high cost.</a:t>
            </a:r>
          </a:p>
          <a:p>
            <a:pPr eaLnBrk="1" hangingPunct="1"/>
            <a:endParaRPr lang="en-US" sz="2000" smtClean="0"/>
          </a:p>
          <a:p>
            <a:pPr eaLnBrk="1" hangingPunct="1"/>
            <a:endParaRPr lang="en-US" sz="2000" b="1" smtClean="0"/>
          </a:p>
          <a:p>
            <a:pPr eaLnBrk="1" hangingPunct="1"/>
            <a:r>
              <a:rPr lang="en-US" sz="2000" smtClean="0"/>
              <a:t>Policy level: Strong recommendation.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59395" name="Content Placeholder 2"/>
          <p:cNvSpPr>
            <a:spLocks noGrp="1"/>
          </p:cNvSpPr>
          <p:nvPr>
            <p:ph idx="1"/>
          </p:nvPr>
        </p:nvSpPr>
        <p:spPr>
          <a:xfrm>
            <a:off x="0" y="609600"/>
            <a:ext cx="9144000" cy="5638800"/>
          </a:xfrm>
        </p:spPr>
        <p:txBody>
          <a:bodyPr/>
          <a:lstStyle/>
          <a:p>
            <a:pPr eaLnBrk="1" hangingPunct="1">
              <a:buFont typeface="Wingdings 2" pitchFamily="18" charset="2"/>
              <a:buNone/>
            </a:pPr>
            <a:endParaRPr lang="en-US" sz="2400" smtClean="0"/>
          </a:p>
          <a:p>
            <a:pPr eaLnBrk="1" hangingPunct="1"/>
            <a:r>
              <a:rPr lang="en-US" sz="2000" smtClean="0"/>
              <a:t>Meningitis considered and ruled out on clinical grounds with a lumbar puncture, particularly in children under 2 years of age with or without meningism</a:t>
            </a:r>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r>
              <a:rPr lang="en-US" sz="2000" smtClean="0"/>
              <a:t>Features of being unwell for a few days</a:t>
            </a:r>
          </a:p>
          <a:p>
            <a:pPr eaLnBrk="1" hangingPunct="1"/>
            <a:r>
              <a:rPr lang="en-US" sz="2000" smtClean="0"/>
              <a:t> vomiting, drowsiness, petechiae, decreased feeding</a:t>
            </a:r>
          </a:p>
          <a:p>
            <a:pPr eaLnBrk="1" hangingPunct="1"/>
            <a:r>
              <a:rPr lang="en-US" sz="2000" smtClean="0"/>
              <a:t> complex febrile seizures and, febrile status epilepticus.  </a:t>
            </a:r>
            <a:r>
              <a:rPr lang="en-US" sz="1200" smtClean="0"/>
              <a:t>Sadleir LG, Scheffer IE. Febrile seizures. BMJ 2007;334:307–11.</a:t>
            </a:r>
          </a:p>
          <a:p>
            <a:pPr eaLnBrk="1" hangingPunct="1">
              <a:buFont typeface="Wingdings 2" pitchFamily="18" charset="2"/>
              <a:buNone/>
            </a:pPr>
            <a:r>
              <a:rPr lang="en-US" sz="2000" smtClean="0"/>
              <a:t> </a:t>
            </a:r>
          </a:p>
          <a:p>
            <a:pPr eaLnBrk="1" hangingPunct="1">
              <a:buFont typeface="Wingdings 2" pitchFamily="18" charset="2"/>
              <a:buNone/>
            </a:pPr>
            <a:endParaRPr lang="en-US" sz="2400" smtClean="0"/>
          </a:p>
          <a:p>
            <a:pPr eaLnBrk="1" hangingPunct="1">
              <a:buFont typeface="Wingdings 2" pitchFamily="18" charset="2"/>
              <a:buNone/>
            </a:pPr>
            <a:endParaRPr lang="en-US" sz="2400" smtClean="0"/>
          </a:p>
          <a:p>
            <a:pPr eaLnBrk="1" hangingPunct="1"/>
            <a:endParaRPr lang="en-US" sz="2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fontAlgn="auto" hangingPunct="1">
              <a:spcAft>
                <a:spcPts val="0"/>
              </a:spcAft>
              <a:defRPr/>
            </a:pPr>
            <a:r>
              <a:rPr lang="en-US" dirty="0" smtClean="0"/>
              <a:t>Management</a:t>
            </a:r>
            <a:endParaRPr lang="en-US" dirty="0"/>
          </a:p>
        </p:txBody>
      </p:sp>
      <p:sp>
        <p:nvSpPr>
          <p:cNvPr id="60419" name="Content Placeholder 2"/>
          <p:cNvSpPr>
            <a:spLocks noGrp="1"/>
          </p:cNvSpPr>
          <p:nvPr>
            <p:ph idx="1"/>
          </p:nvPr>
        </p:nvSpPr>
        <p:spPr>
          <a:xfrm>
            <a:off x="0" y="1600200"/>
            <a:ext cx="9144000" cy="4724400"/>
          </a:xfrm>
        </p:spPr>
        <p:txBody>
          <a:bodyPr/>
          <a:lstStyle/>
          <a:p>
            <a:pPr eaLnBrk="1" hangingPunct="1"/>
            <a:r>
              <a:rPr lang="en-US" sz="2400" smtClean="0"/>
              <a:t>Control of the seizures is paramount.</a:t>
            </a:r>
          </a:p>
          <a:p>
            <a:pPr eaLnBrk="1" hangingPunct="1"/>
            <a:r>
              <a:rPr lang="en-US" sz="2400" smtClean="0"/>
              <a:t> Long-lasting febrile convulsive seizures (&gt;10 min) or status (&gt;30 min) is a genuine paediatric emergency </a:t>
            </a:r>
          </a:p>
          <a:p>
            <a:pPr eaLnBrk="1" hangingPunct="1"/>
            <a:r>
              <a:rPr lang="en-US" sz="2400" smtClean="0"/>
              <a:t>Appropriate and vigorous treatment, similar to non-febrile convulsive status epilepticus</a:t>
            </a:r>
          </a:p>
          <a:p>
            <a:pPr eaLnBrk="1" hangingPunct="1">
              <a:buFont typeface="Wingdings 2" pitchFamily="18" charset="2"/>
              <a:buNone/>
            </a:pPr>
            <a:endParaRPr lang="en-US" sz="2400" smtClean="0"/>
          </a:p>
          <a:p>
            <a:pPr eaLnBrk="1" hangingPunct="1"/>
            <a:r>
              <a:rPr lang="en-US" sz="2400" smtClean="0"/>
              <a:t>The child’s airway should be kept clear, oxygenation maintained, and intravenous or rectal benzodiazepines – to stop  the seizure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Admission</a:t>
            </a:r>
            <a:br>
              <a:rPr lang="en-US" dirty="0" smtClean="0"/>
            </a:br>
            <a:endParaRPr lang="en-US" dirty="0"/>
          </a:p>
        </p:txBody>
      </p:sp>
      <p:sp>
        <p:nvSpPr>
          <p:cNvPr id="61443" name="Content Placeholder 2"/>
          <p:cNvSpPr>
            <a:spLocks noGrp="1"/>
          </p:cNvSpPr>
          <p:nvPr>
            <p:ph idx="1"/>
          </p:nvPr>
        </p:nvSpPr>
        <p:spPr>
          <a:xfrm>
            <a:off x="0" y="1371600"/>
            <a:ext cx="9144000" cy="5257800"/>
          </a:xfrm>
        </p:spPr>
        <p:txBody>
          <a:bodyPr/>
          <a:lstStyle/>
          <a:p>
            <a:pPr eaLnBrk="1" hangingPunct="1"/>
            <a:r>
              <a:rPr lang="en-US" sz="2000" smtClean="0"/>
              <a:t>The decision to admit a patient with febrile seizure is mostly related to the source of the fever. </a:t>
            </a:r>
          </a:p>
          <a:p>
            <a:pPr eaLnBrk="1" hangingPunct="1"/>
            <a:r>
              <a:rPr lang="en-US" sz="2000" smtClean="0"/>
              <a:t>Children with a simple febrile seizure can be discharged from the ED after explanation and reassurance of the caregivers. </a:t>
            </a:r>
          </a:p>
          <a:p>
            <a:pPr eaLnBrk="1" hangingPunct="1">
              <a:buFont typeface="Wingdings 2" pitchFamily="18" charset="2"/>
              <a:buNone/>
            </a:pPr>
            <a:endParaRPr lang="en-US" sz="2000" smtClean="0"/>
          </a:p>
          <a:p>
            <a:pPr eaLnBrk="1" hangingPunct="1">
              <a:buFont typeface="Wingdings 2" pitchFamily="18" charset="2"/>
              <a:buNone/>
            </a:pPr>
            <a:r>
              <a:rPr lang="en-US" sz="2000" smtClean="0"/>
              <a:t>Indications for admission</a:t>
            </a:r>
          </a:p>
          <a:p>
            <a:pPr eaLnBrk="1" hangingPunct="1">
              <a:buFont typeface="Wingdings 2" pitchFamily="18" charset="2"/>
              <a:buNone/>
            </a:pPr>
            <a:r>
              <a:rPr lang="en-US" sz="2000" smtClean="0"/>
              <a:t>1. Undifferentiated infection </a:t>
            </a:r>
          </a:p>
          <a:p>
            <a:pPr eaLnBrk="1" hangingPunct="1">
              <a:buFont typeface="Wingdings 2" pitchFamily="18" charset="2"/>
              <a:buNone/>
            </a:pPr>
            <a:r>
              <a:rPr lang="en-US" sz="2000" smtClean="0"/>
              <a:t>2. Treatment of infections requiring hospitalization </a:t>
            </a:r>
          </a:p>
          <a:p>
            <a:pPr eaLnBrk="1" hangingPunct="1">
              <a:buFont typeface="Wingdings 2" pitchFamily="18" charset="2"/>
              <a:buNone/>
            </a:pPr>
            <a:r>
              <a:rPr lang="en-US" sz="2000" smtClean="0"/>
              <a:t>3. Significant caregiver anxiety and concerns of coping with a recurrent seizure at home. </a:t>
            </a:r>
          </a:p>
          <a:p>
            <a:pPr eaLnBrk="1" hangingPunct="1"/>
            <a:endParaRPr lang="en-US" sz="20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Management</a:t>
            </a:r>
            <a:endParaRPr lang="en-US" dirty="0"/>
          </a:p>
        </p:txBody>
      </p:sp>
      <p:sp>
        <p:nvSpPr>
          <p:cNvPr id="62467" name="Content Placeholder 2"/>
          <p:cNvSpPr>
            <a:spLocks noGrp="1"/>
          </p:cNvSpPr>
          <p:nvPr>
            <p:ph idx="1"/>
          </p:nvPr>
        </p:nvSpPr>
        <p:spPr>
          <a:xfrm>
            <a:off x="152400" y="1447800"/>
            <a:ext cx="8763000" cy="5181600"/>
          </a:xfrm>
        </p:spPr>
        <p:txBody>
          <a:bodyPr/>
          <a:lstStyle/>
          <a:p>
            <a:pPr eaLnBrk="1" hangingPunct="1">
              <a:buFont typeface="Wingdings 2" pitchFamily="18" charset="2"/>
              <a:buNone/>
            </a:pPr>
            <a:r>
              <a:rPr lang="en-US" sz="2400" i="1" dirty="0" smtClean="0"/>
              <a:t>Diazepam </a:t>
            </a:r>
          </a:p>
          <a:p>
            <a:pPr eaLnBrk="1" hangingPunct="1"/>
            <a:r>
              <a:rPr lang="en-US" sz="2400" i="1" dirty="0" smtClean="0"/>
              <a:t>intravenously at a dose of 0.2 –0.3 mg/ </a:t>
            </a:r>
            <a:r>
              <a:rPr lang="en-US" sz="2400" dirty="0" smtClean="0"/>
              <a:t>kg, or in rectal preparations at a dose of 0.5 mg/ kg</a:t>
            </a:r>
          </a:p>
          <a:p>
            <a:pPr eaLnBrk="1" hangingPunct="1">
              <a:buFont typeface="Wingdings 2" pitchFamily="18" charset="2"/>
              <a:buNone/>
            </a:pPr>
            <a:r>
              <a:rPr lang="en-US" sz="2400" dirty="0" smtClean="0"/>
              <a:t>    Disadvantage - short duration of action.</a:t>
            </a:r>
          </a:p>
          <a:p>
            <a:pPr eaLnBrk="1" hangingPunct="1">
              <a:buFont typeface="Wingdings 2" pitchFamily="18" charset="2"/>
              <a:buNone/>
            </a:pPr>
            <a:endParaRPr lang="en-US" sz="2400" dirty="0" smtClean="0"/>
          </a:p>
          <a:p>
            <a:pPr eaLnBrk="1" hangingPunct="1">
              <a:buFont typeface="Wingdings 2" pitchFamily="18" charset="2"/>
              <a:buNone/>
            </a:pPr>
            <a:r>
              <a:rPr lang="en-US" sz="2400" i="1" dirty="0" err="1" smtClean="0"/>
              <a:t>Lorazepam</a:t>
            </a:r>
            <a:r>
              <a:rPr lang="en-US" sz="2400" i="1" dirty="0" smtClean="0"/>
              <a:t> </a:t>
            </a:r>
          </a:p>
          <a:p>
            <a:pPr eaLnBrk="1" hangingPunct="1"/>
            <a:r>
              <a:rPr lang="en-US" sz="2400" i="1" dirty="0" smtClean="0"/>
              <a:t>intravenously (0.1 mg/kg) </a:t>
            </a:r>
            <a:r>
              <a:rPr lang="en-US" sz="2400" dirty="0" smtClean="0"/>
              <a:t>has a longer duration of action than diazepam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eaLnBrk="1" fontAlgn="auto" hangingPunct="1">
              <a:spcAft>
                <a:spcPts val="0"/>
              </a:spcAft>
              <a:defRPr/>
            </a:pPr>
            <a:r>
              <a:rPr lang="en-US" dirty="0" smtClean="0"/>
              <a:t>Management</a:t>
            </a:r>
            <a:endParaRPr lang="en-US" dirty="0"/>
          </a:p>
        </p:txBody>
      </p:sp>
      <p:sp>
        <p:nvSpPr>
          <p:cNvPr id="63491" name="Content Placeholder 2"/>
          <p:cNvSpPr>
            <a:spLocks noGrp="1"/>
          </p:cNvSpPr>
          <p:nvPr>
            <p:ph idx="1"/>
          </p:nvPr>
        </p:nvSpPr>
        <p:spPr>
          <a:xfrm>
            <a:off x="0" y="1143000"/>
            <a:ext cx="9144000" cy="5562600"/>
          </a:xfrm>
        </p:spPr>
        <p:txBody>
          <a:bodyPr/>
          <a:lstStyle/>
          <a:p>
            <a:pPr eaLnBrk="1" hangingPunct="1">
              <a:buFont typeface="Wingdings 2" pitchFamily="18" charset="2"/>
              <a:buNone/>
            </a:pPr>
            <a:r>
              <a:rPr lang="en-US" i="1" smtClean="0"/>
              <a:t>Midazolam</a:t>
            </a:r>
          </a:p>
          <a:p>
            <a:pPr eaLnBrk="1" hangingPunct="1"/>
            <a:r>
              <a:rPr lang="en-US" i="1" smtClean="0"/>
              <a:t>Buccal (0.4–0.5 mg/kg) </a:t>
            </a:r>
            <a:r>
              <a:rPr lang="en-US" smtClean="0"/>
              <a:t>or intranasal (0.2 mg/kg) - superior efficacy to diazepam and is becoming the drug of choice for terminating prolonged seizures in the home </a:t>
            </a:r>
            <a:r>
              <a:rPr lang="en-US" sz="1200" smtClean="0"/>
              <a:t>Scott RC. Buccal midazolam as rescue therapy for acute seizures. Lancet Neurol 2005;4:592–3. ,Walker DM, Teach SJ. Update on the acute management of status epilepticus in children. Curr Opin Pediatr 2006;18:239–44.</a:t>
            </a: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lstStyle/>
          <a:p>
            <a:pPr eaLnBrk="1" fontAlgn="auto" hangingPunct="1">
              <a:spcAft>
                <a:spcPts val="0"/>
              </a:spcAft>
              <a:defRPr/>
            </a:pPr>
            <a:r>
              <a:rPr lang="en-US" dirty="0" smtClean="0"/>
              <a:t>ANTIPYRETICS in </a:t>
            </a:r>
            <a:r>
              <a:rPr lang="en-US" dirty="0" err="1" smtClean="0"/>
              <a:t>fsz</a:t>
            </a:r>
            <a:endParaRPr lang="en-US" dirty="0"/>
          </a:p>
        </p:txBody>
      </p:sp>
      <p:sp>
        <p:nvSpPr>
          <p:cNvPr id="3" name="Content Placeholder 2"/>
          <p:cNvSpPr>
            <a:spLocks noGrp="1"/>
          </p:cNvSpPr>
          <p:nvPr>
            <p:ph idx="1"/>
          </p:nvPr>
        </p:nvSpPr>
        <p:spPr>
          <a:xfrm>
            <a:off x="0" y="1600200"/>
            <a:ext cx="9448800" cy="4724400"/>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sz="2400" dirty="0" smtClean="0"/>
              <a:t>Treatment of the fever and, mainly, the underlying illness is important. </a:t>
            </a:r>
          </a:p>
          <a:p>
            <a:pPr marL="548640" indent="-411480" eaLnBrk="1" fontAlgn="auto" hangingPunct="1">
              <a:spcAft>
                <a:spcPts val="0"/>
              </a:spcAft>
              <a:buClr>
                <a:schemeClr val="tx1">
                  <a:shade val="95000"/>
                </a:schemeClr>
              </a:buClr>
              <a:buFont typeface="Wingdings 2"/>
              <a:buNone/>
              <a:defRPr/>
            </a:pPr>
            <a:endParaRPr lang="en-US" sz="2400" dirty="0" smtClean="0"/>
          </a:p>
          <a:p>
            <a:pPr marL="548640" indent="-411480" eaLnBrk="1" fontAlgn="auto" hangingPunct="1">
              <a:spcAft>
                <a:spcPts val="0"/>
              </a:spcAft>
              <a:buClr>
                <a:schemeClr val="tx1">
                  <a:shade val="95000"/>
                </a:schemeClr>
              </a:buClr>
              <a:buFont typeface="Wingdings 2"/>
              <a:buChar char=""/>
              <a:defRPr/>
            </a:pPr>
            <a:r>
              <a:rPr lang="en-US" sz="2400" dirty="0" smtClean="0"/>
              <a:t>Antipyretic treatment during febrile illnesses does not reduce the recurrence rate</a:t>
            </a:r>
          </a:p>
          <a:p>
            <a:pPr marL="548640" indent="-411480" eaLnBrk="1" fontAlgn="auto" hangingPunct="1">
              <a:spcAft>
                <a:spcPts val="0"/>
              </a:spcAft>
              <a:buClr>
                <a:schemeClr val="tx1">
                  <a:shade val="95000"/>
                </a:schemeClr>
              </a:buClr>
              <a:buFont typeface="Wingdings 2"/>
              <a:buNone/>
              <a:defRPr/>
            </a:pPr>
            <a:endParaRPr lang="en-US" sz="2400" dirty="0" smtClean="0"/>
          </a:p>
          <a:p>
            <a:pPr marL="548640" indent="-411480" eaLnBrk="1" fontAlgn="auto" hangingPunct="1">
              <a:spcAft>
                <a:spcPts val="0"/>
              </a:spcAft>
              <a:buClr>
                <a:schemeClr val="tx1">
                  <a:shade val="95000"/>
                </a:schemeClr>
              </a:buClr>
              <a:buFont typeface="Wingdings 2"/>
              <a:buChar char=""/>
              <a:defRPr/>
            </a:pPr>
            <a:r>
              <a:rPr lang="en-US" sz="2400" dirty="0" smtClean="0"/>
              <a:t>Recommended - to make the child more comfortable and avoid dehydration.</a:t>
            </a:r>
          </a:p>
          <a:p>
            <a:pPr marL="548640" indent="-411480" eaLnBrk="1" fontAlgn="auto" hangingPunct="1">
              <a:spcAft>
                <a:spcPts val="0"/>
              </a:spcAft>
              <a:buClr>
                <a:schemeClr val="tx1">
                  <a:shade val="95000"/>
                </a:schemeClr>
              </a:buClr>
              <a:buFont typeface="Wingdings 2"/>
              <a:buNone/>
              <a:defRPr/>
            </a:pPr>
            <a:endParaRPr lang="en-US" sz="2400" dirty="0" smtClean="0"/>
          </a:p>
          <a:p>
            <a:pPr marL="548640" indent="-411480" eaLnBrk="1" fontAlgn="auto" hangingPunct="1">
              <a:spcAft>
                <a:spcPts val="0"/>
              </a:spcAft>
              <a:buClr>
                <a:schemeClr val="tx1">
                  <a:shade val="95000"/>
                </a:schemeClr>
              </a:buClr>
              <a:buFont typeface="Wingdings 2"/>
              <a:buChar char=""/>
              <a:defRPr/>
            </a:pPr>
            <a:r>
              <a:rPr lang="en-US" sz="2400" dirty="0" err="1" smtClean="0"/>
              <a:t>Paracetamol</a:t>
            </a:r>
            <a:r>
              <a:rPr lang="en-US" sz="2400" dirty="0" smtClean="0"/>
              <a:t> is more widely used than ibuprofen </a:t>
            </a:r>
          </a:p>
          <a:p>
            <a:pPr marL="548640" indent="-411480" eaLnBrk="1" fontAlgn="auto" hangingPunct="1">
              <a:spcAft>
                <a:spcPts val="0"/>
              </a:spcAft>
              <a:buClr>
                <a:schemeClr val="tx1">
                  <a:shade val="95000"/>
                </a:schemeClr>
              </a:buClr>
              <a:buFont typeface="Wingdings 2"/>
              <a:buChar char=""/>
              <a:defRPr/>
            </a:pPr>
            <a:r>
              <a:rPr lang="en-US" sz="2400" dirty="0" smtClean="0"/>
              <a:t>Aspirin is avoided -  development of Reye syndrome.</a:t>
            </a:r>
          </a:p>
          <a:p>
            <a:pPr marL="548640" indent="-411480" eaLnBrk="1" fontAlgn="auto" hangingPunct="1">
              <a:spcAft>
                <a:spcPts val="0"/>
              </a:spcAft>
              <a:buClr>
                <a:schemeClr val="tx1">
                  <a:shade val="95000"/>
                </a:schemeClr>
              </a:buClr>
              <a:buFont typeface="Wingdings 2"/>
              <a:buChar char=""/>
              <a:defRPr/>
            </a:pPr>
            <a:endParaRPr lang="en-US" sz="2400" dirty="0" smtClean="0"/>
          </a:p>
          <a:p>
            <a:pPr marL="548640" indent="-411480" eaLnBrk="1" fontAlgn="auto" hangingPunct="1">
              <a:spcAft>
                <a:spcPts val="0"/>
              </a:spcAft>
              <a:buClr>
                <a:schemeClr val="tx1">
                  <a:shade val="95000"/>
                </a:schemeClr>
              </a:buClr>
              <a:buFont typeface="Wingdings 2"/>
              <a:buNone/>
              <a:defRPr/>
            </a:pPr>
            <a:r>
              <a:rPr lang="en-US" sz="2400" dirty="0" smtClean="0"/>
              <a:t> </a:t>
            </a:r>
          </a:p>
          <a:p>
            <a:pPr marL="548640" indent="-411480" eaLnBrk="1" fontAlgn="auto" hangingPunct="1">
              <a:spcAft>
                <a:spcPts val="0"/>
              </a:spcAft>
              <a:buClr>
                <a:schemeClr val="tx1">
                  <a:shade val="95000"/>
                </a:schemeClr>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ANTIPYRETICS in </a:t>
            </a:r>
            <a:r>
              <a:rPr lang="en-US" dirty="0" err="1" smtClean="0"/>
              <a:t>fsz</a:t>
            </a:r>
            <a:endParaRPr lang="en-US" dirty="0"/>
          </a:p>
        </p:txBody>
      </p:sp>
      <p:pic>
        <p:nvPicPr>
          <p:cNvPr id="65539" name="Picture 2"/>
          <p:cNvPicPr>
            <a:picLocks noGrp="1" noChangeAspect="1" noChangeArrowheads="1"/>
          </p:cNvPicPr>
          <p:nvPr>
            <p:ph idx="1"/>
          </p:nvPr>
        </p:nvPicPr>
        <p:blipFill>
          <a:blip r:embed="rId3"/>
          <a:srcRect l="16328" t="58926" r="17380" b="7401"/>
          <a:stretch>
            <a:fillRect/>
          </a:stretch>
        </p:blipFill>
        <p:spPr>
          <a:xfrm>
            <a:off x="457200" y="1905000"/>
            <a:ext cx="7924800" cy="1524000"/>
          </a:xfrm>
        </p:spPr>
      </p:pic>
      <p:pic>
        <p:nvPicPr>
          <p:cNvPr id="65540" name="Picture 2"/>
          <p:cNvPicPr>
            <a:picLocks noChangeAspect="1" noChangeArrowheads="1"/>
          </p:cNvPicPr>
          <p:nvPr/>
        </p:nvPicPr>
        <p:blipFill>
          <a:blip r:embed="rId4"/>
          <a:srcRect l="18433" t="57243" r="18433" b="12453"/>
          <a:stretch>
            <a:fillRect/>
          </a:stretch>
        </p:blipFill>
        <p:spPr bwMode="auto">
          <a:xfrm>
            <a:off x="533400" y="3733800"/>
            <a:ext cx="7772400" cy="2057400"/>
          </a:xfrm>
          <a:prstGeom prst="rect">
            <a:avLst/>
          </a:prstGeom>
          <a:noFill/>
          <a:ln w="9525">
            <a:noFill/>
            <a:miter lim="800000"/>
            <a:headEnd/>
            <a:tailEnd/>
          </a:ln>
        </p:spPr>
      </p:pic>
      <p:sp>
        <p:nvSpPr>
          <p:cNvPr id="7" name="Rectangle 6"/>
          <p:cNvSpPr/>
          <p:nvPr/>
        </p:nvSpPr>
        <p:spPr>
          <a:xfrm>
            <a:off x="1066800" y="39624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38200" y="19050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838200"/>
          </a:xfrm>
        </p:spPr>
        <p:txBody>
          <a:bodyPr/>
          <a:lstStyle/>
          <a:p>
            <a:pPr eaLnBrk="1" fontAlgn="auto" hangingPunct="1">
              <a:spcAft>
                <a:spcPts val="0"/>
              </a:spcAft>
              <a:defRPr/>
            </a:pPr>
            <a:endParaRPr lang="en-US" dirty="0"/>
          </a:p>
        </p:txBody>
      </p:sp>
      <p:sp>
        <p:nvSpPr>
          <p:cNvPr id="3" name="Content Placeholder 2"/>
          <p:cNvSpPr>
            <a:spLocks noGrp="1"/>
          </p:cNvSpPr>
          <p:nvPr>
            <p:ph idx="1"/>
          </p:nvPr>
        </p:nvSpPr>
        <p:spPr>
          <a:xfrm>
            <a:off x="0" y="990600"/>
            <a:ext cx="9144000" cy="5867400"/>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A rectal temperature level of at least 38°C more important than a rapid rise of fever.  </a:t>
            </a:r>
            <a:r>
              <a:rPr lang="en-US" sz="1900" b="1" dirty="0" smtClean="0"/>
              <a:t>Berg AT.  Are febrile seizures provoked by a rapid rise in temperature? Am J </a:t>
            </a:r>
            <a:r>
              <a:rPr lang="en-US" sz="1900" b="1" dirty="0" err="1" smtClean="0"/>
              <a:t>Dis</a:t>
            </a:r>
            <a:r>
              <a:rPr lang="en-US" sz="1900" b="1" dirty="0" smtClean="0"/>
              <a:t> Child 1993;147:1101–3.</a:t>
            </a:r>
          </a:p>
          <a:p>
            <a:pPr marL="548640" indent="-411480" eaLnBrk="1" fontAlgn="auto" hangingPunct="1">
              <a:spcAft>
                <a:spcPts val="0"/>
              </a:spcAft>
              <a:buClr>
                <a:schemeClr val="tx1">
                  <a:shade val="95000"/>
                </a:schemeClr>
              </a:buClr>
              <a:buFont typeface="Wingdings 2"/>
              <a:buNone/>
              <a:defRPr/>
            </a:pPr>
            <a:endParaRPr lang="en-US" sz="1900" b="1" dirty="0" smtClean="0"/>
          </a:p>
          <a:p>
            <a:pPr marL="548640" indent="-411480" eaLnBrk="1" fontAlgn="auto" hangingPunct="1">
              <a:spcAft>
                <a:spcPts val="0"/>
              </a:spcAft>
              <a:buClr>
                <a:schemeClr val="tx1">
                  <a:shade val="95000"/>
                </a:schemeClr>
              </a:buClr>
              <a:buFont typeface="Wingdings 2"/>
              <a:buNone/>
              <a:defRPr/>
            </a:pPr>
            <a:r>
              <a:rPr lang="en-US" sz="1900" dirty="0" smtClean="0"/>
              <a:t> </a:t>
            </a:r>
          </a:p>
          <a:p>
            <a:pPr marL="548640" indent="-411480" eaLnBrk="1" fontAlgn="auto" hangingPunct="1">
              <a:spcAft>
                <a:spcPts val="0"/>
              </a:spcAft>
              <a:buClr>
                <a:schemeClr val="tx1">
                  <a:shade val="95000"/>
                </a:schemeClr>
              </a:buClr>
              <a:buFont typeface="Wingdings 2"/>
              <a:buChar char=""/>
              <a:defRPr/>
            </a:pPr>
            <a:r>
              <a:rPr lang="en-US" b="1" dirty="0" smtClean="0"/>
              <a:t>The majority (78%) of febrile seizures occur within the first day of the onset of fever</a:t>
            </a:r>
            <a:endParaRPr lang="en-US" dirty="0" smtClean="0"/>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None/>
              <a:defRPr/>
            </a:pPr>
            <a:r>
              <a:rPr lang="en-US" dirty="0" smtClean="0"/>
              <a:t>The causes of fever</a:t>
            </a:r>
          </a:p>
          <a:p>
            <a:pPr marL="548640" indent="-411480" eaLnBrk="1" fontAlgn="auto" hangingPunct="1">
              <a:spcAft>
                <a:spcPts val="0"/>
              </a:spcAft>
              <a:buClr>
                <a:schemeClr val="tx1">
                  <a:shade val="95000"/>
                </a:schemeClr>
              </a:buClr>
              <a:buFont typeface="Wingdings 2"/>
              <a:buChar char=""/>
              <a:defRPr/>
            </a:pPr>
            <a:r>
              <a:rPr lang="en-US" dirty="0" smtClean="0"/>
              <a:t>URTI (38%)</a:t>
            </a:r>
          </a:p>
          <a:p>
            <a:pPr marL="548640" indent="-411480" eaLnBrk="1" fontAlgn="auto" hangingPunct="1">
              <a:spcAft>
                <a:spcPts val="0"/>
              </a:spcAft>
              <a:buClr>
                <a:schemeClr val="tx1">
                  <a:shade val="95000"/>
                </a:schemeClr>
              </a:buClr>
              <a:buFont typeface="Wingdings 2"/>
              <a:buChar char=""/>
              <a:defRPr/>
            </a:pPr>
            <a:r>
              <a:rPr lang="en-US" dirty="0" err="1" smtClean="0"/>
              <a:t>Otitis</a:t>
            </a:r>
            <a:r>
              <a:rPr lang="en-US" dirty="0" smtClean="0"/>
              <a:t> media (23%)</a:t>
            </a:r>
          </a:p>
          <a:p>
            <a:pPr marL="548640" indent="-411480" eaLnBrk="1" fontAlgn="auto" hangingPunct="1">
              <a:spcAft>
                <a:spcPts val="0"/>
              </a:spcAft>
              <a:buClr>
                <a:schemeClr val="tx1">
                  <a:shade val="95000"/>
                </a:schemeClr>
              </a:buClr>
              <a:buFont typeface="Wingdings 2"/>
              <a:buChar char=""/>
              <a:defRPr/>
            </a:pPr>
            <a:r>
              <a:rPr lang="en-US" dirty="0" smtClean="0"/>
              <a:t>Pneumonia (15%)</a:t>
            </a:r>
          </a:p>
          <a:p>
            <a:pPr marL="548640" indent="-411480" eaLnBrk="1" fontAlgn="auto" hangingPunct="1">
              <a:spcAft>
                <a:spcPts val="0"/>
              </a:spcAft>
              <a:buClr>
                <a:schemeClr val="tx1">
                  <a:shade val="95000"/>
                </a:schemeClr>
              </a:buClr>
              <a:buFont typeface="Wingdings 2"/>
              <a:buChar char=""/>
              <a:defRPr/>
            </a:pPr>
            <a:r>
              <a:rPr lang="en-US" dirty="0" smtClean="0"/>
              <a:t>Gastroenteritis (7%)</a:t>
            </a:r>
          </a:p>
          <a:p>
            <a:pPr marL="548640" indent="-411480" eaLnBrk="1" fontAlgn="auto" hangingPunct="1">
              <a:spcAft>
                <a:spcPts val="0"/>
              </a:spcAft>
              <a:buClr>
                <a:schemeClr val="tx1">
                  <a:shade val="95000"/>
                </a:schemeClr>
              </a:buClr>
              <a:buFont typeface="Wingdings 2"/>
              <a:buChar char=""/>
              <a:defRPr/>
            </a:pPr>
            <a:r>
              <a:rPr lang="en-US" dirty="0" err="1" smtClean="0"/>
              <a:t>Roseola</a:t>
            </a:r>
            <a:r>
              <a:rPr lang="en-US" dirty="0" smtClean="0"/>
              <a:t> </a:t>
            </a:r>
            <a:r>
              <a:rPr lang="en-US" dirty="0" err="1" smtClean="0"/>
              <a:t>infantum</a:t>
            </a:r>
            <a:r>
              <a:rPr lang="en-US" dirty="0" smtClean="0"/>
              <a:t> (5%) </a:t>
            </a:r>
          </a:p>
          <a:p>
            <a:pPr marL="548640" indent="-411480" eaLnBrk="1" fontAlgn="auto" hangingPunct="1">
              <a:spcAft>
                <a:spcPts val="0"/>
              </a:spcAft>
              <a:buClr>
                <a:schemeClr val="tx1">
                  <a:shade val="95000"/>
                </a:schemeClr>
              </a:buClr>
              <a:buFont typeface="Wingdings 2"/>
              <a:buChar char=""/>
              <a:defRPr/>
            </a:pPr>
            <a:r>
              <a:rPr lang="en-US" dirty="0" smtClean="0"/>
              <a:t>Non-infectious illness (12%). </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None/>
              <a:defRPr/>
            </a:pPr>
            <a:r>
              <a:rPr lang="en-US" sz="2500" i="1" dirty="0" smtClean="0"/>
              <a:t>        </a:t>
            </a:r>
            <a:r>
              <a:rPr lang="en-US" sz="1800" i="1" dirty="0" err="1" smtClean="0"/>
              <a:t>Waruiru</a:t>
            </a:r>
            <a:r>
              <a:rPr lang="en-US" sz="1800" i="1" dirty="0" smtClean="0"/>
              <a:t> C, Appleton R. Febrile seizures: an update. Arch </a:t>
            </a:r>
            <a:r>
              <a:rPr lang="en-US" sz="1800" i="1" dirty="0" err="1" smtClean="0"/>
              <a:t>Dis</a:t>
            </a:r>
            <a:r>
              <a:rPr lang="en-US" sz="1800" i="1" dirty="0" smtClean="0"/>
              <a:t> Child 2004;89:751–6.20</a:t>
            </a:r>
            <a:endParaRPr lang="en-US" sz="1800"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66563" name="Picture 3"/>
          <p:cNvPicPr>
            <a:picLocks noGrp="1" noChangeAspect="1" noChangeArrowheads="1"/>
          </p:cNvPicPr>
          <p:nvPr>
            <p:ph idx="1"/>
          </p:nvPr>
        </p:nvPicPr>
        <p:blipFill>
          <a:blip r:embed="rId2"/>
          <a:srcRect l="18433" t="48825" r="15276" b="10768"/>
          <a:stretch>
            <a:fillRect/>
          </a:stretch>
        </p:blipFill>
        <p:spPr>
          <a:xfrm>
            <a:off x="533400" y="1828800"/>
            <a:ext cx="8305800" cy="27432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67587" name="Picture 2"/>
          <p:cNvPicPr>
            <a:picLocks noGrp="1" noChangeAspect="1" noChangeArrowheads="1"/>
          </p:cNvPicPr>
          <p:nvPr>
            <p:ph idx="1"/>
          </p:nvPr>
        </p:nvPicPr>
        <p:blipFill>
          <a:blip r:embed="rId2"/>
          <a:srcRect l="18433" t="13469" r="15276" b="5717"/>
          <a:stretch>
            <a:fillRect/>
          </a:stretch>
        </p:blipFill>
        <p:spPr>
          <a:xfrm>
            <a:off x="0" y="838200"/>
            <a:ext cx="9144000" cy="50292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eaLnBrk="1" fontAlgn="auto" hangingPunct="1">
              <a:spcAft>
                <a:spcPts val="0"/>
              </a:spcAft>
              <a:defRPr/>
            </a:pPr>
            <a:r>
              <a:rPr lang="en-US" dirty="0" smtClean="0"/>
              <a:t>Prophylactic management</a:t>
            </a:r>
            <a:br>
              <a:rPr lang="en-US" dirty="0" smtClean="0"/>
            </a:br>
            <a:endParaRPr lang="en-US" dirty="0"/>
          </a:p>
        </p:txBody>
      </p:sp>
      <p:sp>
        <p:nvSpPr>
          <p:cNvPr id="68611" name="Content Placeholder 2"/>
          <p:cNvSpPr>
            <a:spLocks noGrp="1"/>
          </p:cNvSpPr>
          <p:nvPr>
            <p:ph idx="1"/>
          </p:nvPr>
        </p:nvSpPr>
        <p:spPr>
          <a:xfrm>
            <a:off x="0" y="1219200"/>
            <a:ext cx="9144000" cy="5638800"/>
          </a:xfrm>
        </p:spPr>
        <p:txBody>
          <a:bodyPr/>
          <a:lstStyle/>
          <a:p>
            <a:pPr eaLnBrk="1" hangingPunct="1"/>
            <a:r>
              <a:rPr lang="en-US" sz="2000" smtClean="0"/>
              <a:t>The best treatment for children with a first febrile seizure is education and reassurance for the parents. </a:t>
            </a:r>
            <a:r>
              <a:rPr lang="en-US" sz="1400" smtClean="0"/>
              <a:t>Camfield PR, Camfield CS. Management and treatment of febrile seizures. Curr Probl Pediatr 1997;27:6–14</a:t>
            </a:r>
            <a:r>
              <a:rPr lang="en-US" sz="2000" smtClean="0"/>
              <a:t>.</a:t>
            </a:r>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r>
              <a:rPr lang="en-US" sz="2000" smtClean="0"/>
              <a:t>Simple febrile seizures do not need prophylactic treatment. </a:t>
            </a:r>
          </a:p>
          <a:p>
            <a:pPr eaLnBrk="1" hangingPunct="1"/>
            <a:endParaRPr lang="en-US" sz="2000" smtClean="0"/>
          </a:p>
          <a:p>
            <a:pPr eaLnBrk="1" hangingPunct="1"/>
            <a:endParaRPr lang="en-US" sz="2000" smtClean="0"/>
          </a:p>
          <a:p>
            <a:pPr eaLnBrk="1" hangingPunct="1">
              <a:buFont typeface="Wingdings 2" pitchFamily="18" charset="2"/>
              <a:buNone/>
            </a:pPr>
            <a:r>
              <a:rPr lang="en-US" sz="2000" smtClean="0"/>
              <a:t>    Prophylactic treatment -  continuous or intermittent</a:t>
            </a:r>
          </a:p>
          <a:p>
            <a:pPr eaLnBrk="1" hangingPunct="1">
              <a:buFont typeface="Wingdings 2" pitchFamily="18" charset="2"/>
              <a:buNone/>
            </a:pPr>
            <a:endParaRPr lang="en-US" sz="2000" smtClean="0"/>
          </a:p>
          <a:p>
            <a:pPr eaLnBrk="1" hangingPunct="1">
              <a:buFont typeface="Wingdings 2" pitchFamily="18" charset="2"/>
              <a:buNone/>
            </a:pPr>
            <a:r>
              <a:rPr lang="en-US" sz="2000" smtClean="0"/>
              <a:t>      Require </a:t>
            </a:r>
            <a:r>
              <a:rPr lang="en-US" sz="2000" b="1" smtClean="0"/>
              <a:t>not only a knowledge of the evidence </a:t>
            </a:r>
            <a:r>
              <a:rPr lang="en-US" sz="2000" smtClean="0"/>
              <a:t>but also </a:t>
            </a:r>
            <a:r>
              <a:rPr lang="en-US" sz="2000" b="1" smtClean="0"/>
              <a:t>an understanding of individual aspects of the patient, of his or her family, and of the social structure of which the child is a part.</a:t>
            </a:r>
          </a:p>
          <a:p>
            <a:pPr eaLnBrk="1" hangingPunct="1"/>
            <a:endParaRPr lang="en-US" sz="2000" smtClean="0"/>
          </a:p>
          <a:p>
            <a:pPr eaLnBrk="1" hangingPunct="1">
              <a:buFont typeface="Wingdings 2" pitchFamily="18" charset="2"/>
              <a:buNone/>
            </a:pPr>
            <a:endParaRPr lang="en-US" sz="2000" smtClean="0"/>
          </a:p>
          <a:p>
            <a:pPr eaLnBrk="1" hangingPunct="1">
              <a:buFont typeface="Wingdings 2" pitchFamily="18" charset="2"/>
              <a:buNone/>
            </a:pPr>
            <a:r>
              <a:rPr lang="en-US" sz="2000" smtClean="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Prophylactic management</a:t>
            </a:r>
            <a:br>
              <a:rPr lang="en-US" dirty="0" smtClean="0"/>
            </a:br>
            <a:endParaRPr lang="en-US" dirty="0"/>
          </a:p>
        </p:txBody>
      </p:sp>
      <p:sp>
        <p:nvSpPr>
          <p:cNvPr id="69635" name="Content Placeholder 2"/>
          <p:cNvSpPr>
            <a:spLocks noGrp="1"/>
          </p:cNvSpPr>
          <p:nvPr>
            <p:ph idx="1"/>
          </p:nvPr>
        </p:nvSpPr>
        <p:spPr>
          <a:xfrm>
            <a:off x="0" y="1219200"/>
            <a:ext cx="9144000" cy="5181600"/>
          </a:xfrm>
        </p:spPr>
        <p:txBody>
          <a:bodyPr/>
          <a:lstStyle/>
          <a:p>
            <a:pPr eaLnBrk="1" hangingPunct="1">
              <a:buFont typeface="Wingdings 2" pitchFamily="18" charset="2"/>
              <a:buNone/>
            </a:pPr>
            <a:r>
              <a:rPr lang="en-US" sz="2400" smtClean="0"/>
              <a:t>Prophylactic treatment indicated </a:t>
            </a:r>
          </a:p>
          <a:p>
            <a:pPr eaLnBrk="1" hangingPunct="1"/>
            <a:r>
              <a:rPr lang="en-US" sz="2400" smtClean="0"/>
              <a:t>if a child has one or, mainly, a combination of the following features</a:t>
            </a:r>
          </a:p>
          <a:p>
            <a:pPr eaLnBrk="1" hangingPunct="1">
              <a:buFont typeface="Wingdings 2" pitchFamily="18" charset="2"/>
              <a:buNone/>
            </a:pPr>
            <a:endParaRPr lang="en-US" sz="2400" smtClean="0"/>
          </a:p>
          <a:p>
            <a:pPr eaLnBrk="1" hangingPunct="1"/>
            <a:r>
              <a:rPr lang="en-US" sz="2400" smtClean="0"/>
              <a:t>Complex febrile seizures</a:t>
            </a:r>
          </a:p>
          <a:p>
            <a:pPr eaLnBrk="1" hangingPunct="1"/>
            <a:r>
              <a:rPr lang="en-US" sz="2400" smtClean="0"/>
              <a:t>Neurological abnormalities</a:t>
            </a:r>
          </a:p>
          <a:p>
            <a:pPr eaLnBrk="1" hangingPunct="1"/>
            <a:r>
              <a:rPr lang="en-US" sz="2400" smtClean="0"/>
              <a:t>Age &lt;1 year</a:t>
            </a:r>
          </a:p>
          <a:p>
            <a:pPr eaLnBrk="1" hangingPunct="1"/>
            <a:r>
              <a:rPr lang="en-US" sz="2400" smtClean="0"/>
              <a:t>Frequent recurrences.</a:t>
            </a:r>
          </a:p>
          <a:p>
            <a:pPr eaLnBrk="1" hangingPunct="1">
              <a:buFont typeface="Wingdings 2" pitchFamily="18" charset="2"/>
              <a:buNone/>
            </a:pPr>
            <a:r>
              <a:rPr lang="en-US" sz="240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i="1" dirty="0" smtClean="0"/>
              <a:t>Continuous treatment</a:t>
            </a:r>
            <a:endParaRPr lang="en-US" dirty="0"/>
          </a:p>
        </p:txBody>
      </p:sp>
      <p:pic>
        <p:nvPicPr>
          <p:cNvPr id="70659" name="Picture 2"/>
          <p:cNvPicPr>
            <a:picLocks noGrp="1" noChangeAspect="1" noChangeArrowheads="1"/>
          </p:cNvPicPr>
          <p:nvPr>
            <p:ph idx="1"/>
          </p:nvPr>
        </p:nvPicPr>
        <p:blipFill>
          <a:blip r:embed="rId2"/>
          <a:srcRect l="15610" t="11328" r="14600" b="7755"/>
          <a:stretch>
            <a:fillRect/>
          </a:stretch>
        </p:blipFill>
        <p:spPr>
          <a:xfrm>
            <a:off x="1143000" y="1600200"/>
            <a:ext cx="6858000" cy="43434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i="1" dirty="0" smtClean="0"/>
              <a:t>Continuous treatment</a:t>
            </a:r>
            <a:endParaRPr lang="en-US" dirty="0"/>
          </a:p>
        </p:txBody>
      </p:sp>
      <p:sp>
        <p:nvSpPr>
          <p:cNvPr id="71683" name="Content Placeholder 2"/>
          <p:cNvSpPr>
            <a:spLocks noGrp="1"/>
          </p:cNvSpPr>
          <p:nvPr>
            <p:ph idx="1"/>
          </p:nvPr>
        </p:nvSpPr>
        <p:spPr>
          <a:xfrm>
            <a:off x="0" y="1371600"/>
            <a:ext cx="9144000" cy="5105400"/>
          </a:xfrm>
        </p:spPr>
        <p:txBody>
          <a:bodyPr/>
          <a:lstStyle/>
          <a:p>
            <a:pPr eaLnBrk="1" hangingPunct="1"/>
            <a:endParaRPr lang="en-US" sz="2400" smtClean="0"/>
          </a:p>
          <a:p>
            <a:pPr eaLnBrk="1" hangingPunct="1"/>
            <a:r>
              <a:rPr lang="en-US" sz="2400" smtClean="0"/>
              <a:t> Only in cases in which onset of fever was so rapid as to prevent the mother or caregiver from noticing it</a:t>
            </a:r>
          </a:p>
          <a:p>
            <a:pPr eaLnBrk="1" hangingPunct="1">
              <a:buFont typeface="Wingdings 2" pitchFamily="18" charset="2"/>
              <a:buNone/>
            </a:pPr>
            <a:endParaRPr lang="en-US" sz="2400" smtClean="0"/>
          </a:p>
          <a:p>
            <a:pPr eaLnBrk="1" hangingPunct="1"/>
            <a:r>
              <a:rPr lang="en-US" sz="2400" smtClean="0"/>
              <a:t>High temperature was only detected after the seizure.</a:t>
            </a:r>
          </a:p>
          <a:p>
            <a:pPr eaLnBrk="1" hangingPunct="1"/>
            <a:endParaRPr lang="en-US" sz="2400" smtClean="0"/>
          </a:p>
          <a:p>
            <a:pPr eaLnBrk="1" hangingPunct="1"/>
            <a:r>
              <a:rPr lang="en-US" sz="2400" smtClean="0"/>
              <a:t>Failure of intermittent prophylaxis </a:t>
            </a:r>
          </a:p>
          <a:p>
            <a:pPr eaLnBrk="1" hangingPunct="1">
              <a:buFont typeface="Wingdings 2" pitchFamily="18" charset="2"/>
              <a:buNone/>
            </a:pPr>
            <a:endParaRPr lang="en-US" sz="2400" smtClean="0"/>
          </a:p>
          <a:p>
            <a:pPr eaLnBrk="1" hangingPunct="1"/>
            <a:r>
              <a:rPr lang="en-US" sz="2400" smtClean="0"/>
              <a:t>The initial febrile seizure progressed to status epilepticus.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i="1" dirty="0" smtClean="0"/>
              <a:t>Intermittent treatment</a:t>
            </a:r>
            <a:endParaRPr lang="en-US" dirty="0"/>
          </a:p>
        </p:txBody>
      </p:sp>
      <p:sp>
        <p:nvSpPr>
          <p:cNvPr id="72707" name="Content Placeholder 2"/>
          <p:cNvSpPr>
            <a:spLocks noGrp="1"/>
          </p:cNvSpPr>
          <p:nvPr>
            <p:ph idx="1"/>
          </p:nvPr>
        </p:nvSpPr>
        <p:spPr>
          <a:xfrm>
            <a:off x="152400" y="1447800"/>
            <a:ext cx="8991600" cy="4953000"/>
          </a:xfrm>
        </p:spPr>
        <p:txBody>
          <a:bodyPr/>
          <a:lstStyle/>
          <a:p>
            <a:pPr eaLnBrk="1" hangingPunct="1"/>
            <a:r>
              <a:rPr lang="en-US" sz="2400" i="1" smtClean="0"/>
              <a:t>At the time of a febrile illness, </a:t>
            </a:r>
            <a:r>
              <a:rPr lang="en-US" sz="2400" smtClean="0"/>
              <a:t>mainly with rectal or oral diazepam</a:t>
            </a:r>
          </a:p>
          <a:p>
            <a:pPr eaLnBrk="1" hangingPunct="1">
              <a:buFont typeface="Wingdings 2" pitchFamily="18" charset="2"/>
              <a:buNone/>
            </a:pPr>
            <a:endParaRPr lang="en-US" sz="2400" smtClean="0"/>
          </a:p>
          <a:p>
            <a:pPr eaLnBrk="1" hangingPunct="1"/>
            <a:r>
              <a:rPr lang="en-US" sz="2400" smtClean="0"/>
              <a:t>There is a small reduction in the recurrence risk with a dose of diazepam 0.3 mg/kg, </a:t>
            </a:r>
          </a:p>
          <a:p>
            <a:pPr eaLnBrk="1" hangingPunct="1"/>
            <a:r>
              <a:rPr lang="en-US" sz="2400" smtClean="0"/>
              <a:t>1/3 rd of children - significant side effects of somnolence or ataxia.</a:t>
            </a:r>
          </a:p>
          <a:p>
            <a:pPr eaLnBrk="1" hangingPunct="1">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73731" name="Picture 2"/>
          <p:cNvPicPr>
            <a:picLocks noGrp="1" noChangeAspect="1" noChangeArrowheads="1"/>
          </p:cNvPicPr>
          <p:nvPr>
            <p:ph idx="1"/>
          </p:nvPr>
        </p:nvPicPr>
        <p:blipFill>
          <a:blip r:embed="rId2"/>
          <a:srcRect l="17380" t="11784" r="15276" b="10768"/>
          <a:stretch>
            <a:fillRect/>
          </a:stretch>
        </p:blipFill>
        <p:spPr>
          <a:xfrm>
            <a:off x="228600" y="609600"/>
            <a:ext cx="8686800" cy="57912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9906000" cy="1020762"/>
          </a:xfrm>
        </p:spPr>
        <p:txBody>
          <a:bodyPr/>
          <a:lstStyle/>
          <a:p>
            <a:pPr eaLnBrk="1" fontAlgn="auto" hangingPunct="1">
              <a:spcAft>
                <a:spcPts val="0"/>
              </a:spcAft>
              <a:defRPr/>
            </a:pPr>
            <a:r>
              <a:rPr lang="en-US" sz="2400" dirty="0" smtClean="0"/>
              <a:t>Parental Reaction and Response to Febrile</a:t>
            </a:r>
            <a:br>
              <a:rPr lang="en-US" sz="2400" dirty="0" smtClean="0"/>
            </a:br>
            <a:r>
              <a:rPr lang="en-US" sz="2400" dirty="0" smtClean="0"/>
              <a:t>Seizures in Children</a:t>
            </a:r>
            <a:endParaRPr lang="en-US" sz="2400" dirty="0"/>
          </a:p>
        </p:txBody>
      </p:sp>
      <p:sp>
        <p:nvSpPr>
          <p:cNvPr id="74755" name="Content Placeholder 2"/>
          <p:cNvSpPr>
            <a:spLocks noGrp="1"/>
          </p:cNvSpPr>
          <p:nvPr>
            <p:ph idx="1"/>
          </p:nvPr>
        </p:nvSpPr>
        <p:spPr>
          <a:xfrm>
            <a:off x="0" y="1600200"/>
            <a:ext cx="9144000" cy="4724400"/>
          </a:xfrm>
        </p:spPr>
        <p:txBody>
          <a:bodyPr/>
          <a:lstStyle/>
          <a:p>
            <a:pPr eaLnBrk="1" hangingPunct="1"/>
            <a:r>
              <a:rPr lang="en-US" sz="2000" smtClean="0"/>
              <a:t>Disrupt the quality of life and the parents experience anxiety and fear whenever a child develops a fever.</a:t>
            </a:r>
          </a:p>
          <a:p>
            <a:pPr eaLnBrk="1" hangingPunct="1">
              <a:buFont typeface="Wingdings 2" pitchFamily="18" charset="2"/>
              <a:buNone/>
            </a:pPr>
            <a:r>
              <a:rPr lang="en-US" sz="2000" smtClean="0"/>
              <a:t> </a:t>
            </a:r>
          </a:p>
          <a:p>
            <a:pPr eaLnBrk="1" hangingPunct="1"/>
            <a:r>
              <a:rPr lang="en-US" sz="2000" smtClean="0"/>
              <a:t>"</a:t>
            </a:r>
            <a:r>
              <a:rPr lang="en-US" sz="2400" smtClean="0"/>
              <a:t>v</a:t>
            </a:r>
            <a:r>
              <a:rPr lang="en-US" sz="2000" smtClean="0"/>
              <a:t>ulnerable child syndrome", </a:t>
            </a:r>
          </a:p>
          <a:p>
            <a:pPr eaLnBrk="1" hangingPunct="1">
              <a:buFont typeface="Wingdings 2" pitchFamily="18" charset="2"/>
              <a:buNone/>
            </a:pPr>
            <a:endParaRPr lang="en-US" sz="2000" smtClean="0"/>
          </a:p>
          <a:p>
            <a:pPr eaLnBrk="1" hangingPunct="1"/>
            <a:r>
              <a:rPr lang="en-US" sz="2000" smtClean="0"/>
              <a:t>Caregiver -  medical attention for  their child more frequently</a:t>
            </a:r>
          </a:p>
          <a:p>
            <a:pPr eaLnBrk="1" hangingPunct="1">
              <a:buFont typeface="Wingdings 2" pitchFamily="18" charset="2"/>
              <a:buNone/>
            </a:pPr>
            <a:endParaRPr lang="en-US" sz="2000" smtClean="0"/>
          </a:p>
          <a:p>
            <a:pPr eaLnBrk="1" hangingPunct="1"/>
            <a:r>
              <a:rPr lang="en-US" sz="2000" smtClean="0"/>
              <a:t>Found in previous parent-perceived child vulnerability  studies involving general pediatrics and premature  infants</a:t>
            </a:r>
          </a:p>
        </p:txBody>
      </p:sp>
      <p:pic>
        <p:nvPicPr>
          <p:cNvPr id="74756" name="Picture 4"/>
          <p:cNvPicPr>
            <a:picLocks noChangeAspect="1" noChangeArrowheads="1"/>
          </p:cNvPicPr>
          <p:nvPr/>
        </p:nvPicPr>
        <p:blipFill>
          <a:blip r:embed="rId3"/>
          <a:srcRect/>
          <a:stretch>
            <a:fillRect/>
          </a:stretch>
        </p:blipFill>
        <p:spPr bwMode="auto">
          <a:xfrm>
            <a:off x="7696200" y="0"/>
            <a:ext cx="1447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848600" cy="1143000"/>
          </a:xfrm>
        </p:spPr>
        <p:txBody>
          <a:bodyPr>
            <a:normAutofit fontScale="90000"/>
          </a:bodyPr>
          <a:lstStyle/>
          <a:p>
            <a:pPr eaLnBrk="1" fontAlgn="auto" hangingPunct="1">
              <a:spcAft>
                <a:spcPts val="0"/>
              </a:spcAft>
              <a:defRPr/>
            </a:pPr>
            <a:r>
              <a:rPr lang="en-US" dirty="0" smtClean="0"/>
              <a:t>Supportive family management</a:t>
            </a:r>
            <a:br>
              <a:rPr lang="en-US" dirty="0" smtClean="0"/>
            </a:br>
            <a:endParaRPr lang="en-US" dirty="0"/>
          </a:p>
        </p:txBody>
      </p:sp>
      <p:sp>
        <p:nvSpPr>
          <p:cNvPr id="75779" name="Content Placeholder 2"/>
          <p:cNvSpPr>
            <a:spLocks noGrp="1"/>
          </p:cNvSpPr>
          <p:nvPr>
            <p:ph idx="1"/>
          </p:nvPr>
        </p:nvSpPr>
        <p:spPr>
          <a:xfrm>
            <a:off x="0" y="1371600"/>
            <a:ext cx="9144000" cy="5257800"/>
          </a:xfrm>
        </p:spPr>
        <p:txBody>
          <a:bodyPr/>
          <a:lstStyle/>
          <a:p>
            <a:pPr eaLnBrk="1" hangingPunct="1"/>
            <a:r>
              <a:rPr lang="en-US" sz="2000" dirty="0" smtClean="0"/>
              <a:t>47% of parents  -  thought their child was dying during the initial febrile seizure.</a:t>
            </a:r>
            <a:r>
              <a:rPr lang="nl-NL" sz="2000" dirty="0" smtClean="0"/>
              <a:t> </a:t>
            </a:r>
            <a:r>
              <a:rPr lang="nl-NL" sz="1400" dirty="0" smtClean="0"/>
              <a:t>van Stuijvenberg M,etal</a:t>
            </a:r>
            <a:r>
              <a:rPr lang="en-US" sz="1400" dirty="0" smtClean="0"/>
              <a:t>. Parents’ fear regarding fever and febrile seizures. </a:t>
            </a:r>
            <a:r>
              <a:rPr lang="en-US" sz="1400" dirty="0" err="1" smtClean="0"/>
              <a:t>Acta</a:t>
            </a:r>
            <a:r>
              <a:rPr lang="en-US" sz="1400" dirty="0" smtClean="0"/>
              <a:t> </a:t>
            </a:r>
            <a:r>
              <a:rPr lang="en-US" sz="1400" dirty="0" err="1" smtClean="0"/>
              <a:t>Paediatr</a:t>
            </a:r>
            <a:r>
              <a:rPr lang="en-US" sz="1400" dirty="0" smtClean="0"/>
              <a:t> 1999;88:618–22.</a:t>
            </a:r>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r>
              <a:rPr lang="en-US" sz="2000" dirty="0" smtClean="0"/>
              <a:t>Parents who have watched their child during a fit need specific information in order to avoid long-term reactions. </a:t>
            </a:r>
            <a:r>
              <a:rPr lang="en-US" sz="1200" i="1" dirty="0" err="1" smtClean="0"/>
              <a:t>Valeta</a:t>
            </a:r>
            <a:r>
              <a:rPr lang="en-US" sz="1200" i="1" dirty="0" smtClean="0"/>
              <a:t> T. Impact of newly identified epileptic seizures in patients and family. </a:t>
            </a:r>
          </a:p>
          <a:p>
            <a:pPr eaLnBrk="1" hangingPunct="1">
              <a:buFont typeface="Wingdings 2" pitchFamily="18" charset="2"/>
              <a:buNone/>
            </a:pPr>
            <a:endParaRPr lang="en-US" sz="2000" dirty="0" smtClean="0"/>
          </a:p>
          <a:p>
            <a:pPr eaLnBrk="1" hangingPunct="1">
              <a:buFont typeface="Wingdings 2" pitchFamily="18" charset="2"/>
              <a:buNone/>
            </a:pPr>
            <a:r>
              <a:rPr lang="en-US" sz="2000" dirty="0" smtClean="0"/>
              <a:t>includes</a:t>
            </a:r>
          </a:p>
          <a:p>
            <a:pPr eaLnBrk="1" hangingPunct="1"/>
            <a:r>
              <a:rPr lang="en-US" sz="2000" dirty="0" smtClean="0"/>
              <a:t> Education about febrile seizures </a:t>
            </a:r>
          </a:p>
          <a:p>
            <a:pPr eaLnBrk="1" hangingPunct="1"/>
            <a:r>
              <a:rPr lang="en-US" sz="2000" dirty="0" smtClean="0"/>
              <a:t>Providing specific instructions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Types</a:t>
            </a:r>
            <a:endParaRPr lang="en-US" dirty="0"/>
          </a:p>
        </p:txBody>
      </p:sp>
      <p:sp>
        <p:nvSpPr>
          <p:cNvPr id="10243" name="Content Placeholder 2"/>
          <p:cNvSpPr>
            <a:spLocks noGrp="1"/>
          </p:cNvSpPr>
          <p:nvPr>
            <p:ph idx="1"/>
          </p:nvPr>
        </p:nvSpPr>
        <p:spPr>
          <a:xfrm>
            <a:off x="152400" y="1600200"/>
            <a:ext cx="8991600" cy="4525963"/>
          </a:xfrm>
        </p:spPr>
        <p:txBody>
          <a:bodyPr/>
          <a:lstStyle/>
          <a:p>
            <a:pPr eaLnBrk="1" hangingPunct="1">
              <a:buFont typeface="Wingdings 2" pitchFamily="18" charset="2"/>
              <a:buNone/>
            </a:pPr>
            <a:endParaRPr lang="en-US" sz="2400" dirty="0" smtClean="0"/>
          </a:p>
          <a:p>
            <a:pPr eaLnBrk="1" hangingPunct="1"/>
            <a:r>
              <a:rPr lang="en-US" sz="2400" dirty="0" smtClean="0"/>
              <a:t>Febrile seizures are </a:t>
            </a:r>
            <a:r>
              <a:rPr lang="en-US" sz="2400" dirty="0" err="1" smtClean="0"/>
              <a:t>categorised</a:t>
            </a:r>
            <a:r>
              <a:rPr lang="en-US" sz="2400" dirty="0" smtClean="0"/>
              <a:t> into simple and complex febrile seizures  </a:t>
            </a:r>
            <a:r>
              <a:rPr lang="en-US" sz="1400" dirty="0" err="1" smtClean="0"/>
              <a:t>Baram</a:t>
            </a:r>
            <a:r>
              <a:rPr lang="en-US" sz="1400" dirty="0" smtClean="0"/>
              <a:t> TZ, </a:t>
            </a:r>
            <a:r>
              <a:rPr lang="en-US" sz="1400" dirty="0" err="1" smtClean="0"/>
              <a:t>Shinnar</a:t>
            </a:r>
            <a:r>
              <a:rPr lang="en-US" sz="1400" dirty="0" smtClean="0"/>
              <a:t> S. Febrile seizures. San Diego, CA: Academic Press, 2002.</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pPr eaLnBrk="1" fontAlgn="auto" hangingPunct="1">
              <a:spcAft>
                <a:spcPts val="0"/>
              </a:spcAft>
              <a:defRPr/>
            </a:pPr>
            <a:r>
              <a:rPr lang="en-US" dirty="0" smtClean="0"/>
              <a:t>approach</a:t>
            </a:r>
            <a:endParaRPr lang="en-US" dirty="0"/>
          </a:p>
        </p:txBody>
      </p:sp>
      <p:pic>
        <p:nvPicPr>
          <p:cNvPr id="84995" name="Picture 2"/>
          <p:cNvPicPr>
            <a:picLocks noGrp="1" noChangeAspect="1" noChangeArrowheads="1"/>
          </p:cNvPicPr>
          <p:nvPr>
            <p:ph idx="1"/>
          </p:nvPr>
        </p:nvPicPr>
        <p:blipFill>
          <a:blip r:embed="rId2"/>
          <a:srcRect/>
          <a:stretch>
            <a:fillRect/>
          </a:stretch>
        </p:blipFill>
        <p:spPr>
          <a:xfrm>
            <a:off x="0" y="685800"/>
            <a:ext cx="9144000" cy="61722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conclude</a:t>
            </a:r>
            <a:endParaRPr lang="en-US" dirty="0"/>
          </a:p>
        </p:txBody>
      </p:sp>
      <p:sp>
        <p:nvSpPr>
          <p:cNvPr id="3" name="Content Placeholder 2"/>
          <p:cNvSpPr>
            <a:spLocks noGrp="1"/>
          </p:cNvSpPr>
          <p:nvPr>
            <p:ph idx="1"/>
          </p:nvPr>
        </p:nvSpPr>
        <p:spPr/>
        <p:txBody>
          <a:bodyPr/>
          <a:lstStyle/>
          <a:p>
            <a:r>
              <a:rPr lang="en-US" dirty="0" smtClean="0"/>
              <a:t>Febrile seizures are essentially benign</a:t>
            </a:r>
          </a:p>
          <a:p>
            <a:r>
              <a:rPr lang="en-US" dirty="0" smtClean="0"/>
              <a:t>Outgrow by 6 years of age </a:t>
            </a:r>
          </a:p>
          <a:p>
            <a:r>
              <a:rPr lang="en-US" dirty="0" smtClean="0"/>
              <a:t>Resolve without appreciable risk of </a:t>
            </a:r>
            <a:r>
              <a:rPr lang="en-US" dirty="0" err="1" smtClean="0"/>
              <a:t>sequelae</a:t>
            </a:r>
            <a:endParaRPr lang="en-US" dirty="0" smtClean="0"/>
          </a:p>
          <a:p>
            <a:r>
              <a:rPr lang="en-US" dirty="0" smtClean="0"/>
              <a:t>Most important determinant of neurological status after a febrile seizures is the child’s neurological status before any seizure occurred.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i="1" dirty="0" smtClean="0"/>
              <a:t>Simple febrile seizures</a:t>
            </a:r>
            <a:endParaRPr lang="en-US" dirty="0"/>
          </a:p>
        </p:txBody>
      </p:sp>
      <p:sp>
        <p:nvSpPr>
          <p:cNvPr id="11267" name="Content Placeholder 2"/>
          <p:cNvSpPr>
            <a:spLocks noGrp="1"/>
          </p:cNvSpPr>
          <p:nvPr>
            <p:ph idx="1"/>
          </p:nvPr>
        </p:nvSpPr>
        <p:spPr>
          <a:xfrm>
            <a:off x="228600" y="1371600"/>
            <a:ext cx="8915400" cy="5105400"/>
          </a:xfrm>
        </p:spPr>
        <p:txBody>
          <a:bodyPr/>
          <a:lstStyle/>
          <a:p>
            <a:pPr eaLnBrk="1" hangingPunct="1"/>
            <a:r>
              <a:rPr lang="en-US" sz="2400" i="1" dirty="0" smtClean="0"/>
              <a:t>(70% of all)</a:t>
            </a:r>
          </a:p>
          <a:p>
            <a:pPr eaLnBrk="1" hangingPunct="1">
              <a:buFont typeface="Wingdings 2" pitchFamily="18" charset="2"/>
              <a:buNone/>
            </a:pPr>
            <a:endParaRPr lang="en-US" sz="2400" dirty="0" smtClean="0"/>
          </a:p>
          <a:p>
            <a:pPr eaLnBrk="1" hangingPunct="1"/>
            <a:r>
              <a:rPr lang="en-US" sz="2400" dirty="0" smtClean="0"/>
              <a:t>Occur in neurologically healthy children aged between 6 months and 5 years</a:t>
            </a:r>
          </a:p>
          <a:p>
            <a:pPr eaLnBrk="1" hangingPunct="1">
              <a:buFont typeface="Wingdings 2" pitchFamily="18" charset="2"/>
              <a:buNone/>
            </a:pPr>
            <a:endParaRPr lang="en-US" sz="2400" dirty="0" smtClean="0"/>
          </a:p>
          <a:p>
            <a:pPr eaLnBrk="1" hangingPunct="1"/>
            <a:r>
              <a:rPr lang="en-US" sz="2400" dirty="0" smtClean="0"/>
              <a:t>The seizures are brief (&lt;15 min) and </a:t>
            </a:r>
            <a:r>
              <a:rPr lang="en-US" sz="2400" dirty="0" err="1" smtClean="0"/>
              <a:t>generalised</a:t>
            </a:r>
            <a:endParaRPr lang="en-US" sz="2400" dirty="0" smtClean="0"/>
          </a:p>
          <a:p>
            <a:pPr eaLnBrk="1" hangingPunct="1"/>
            <a:endParaRPr lang="en-US" sz="2400" dirty="0" smtClean="0"/>
          </a:p>
          <a:p>
            <a:pPr eaLnBrk="1" hangingPunct="1"/>
            <a:r>
              <a:rPr lang="en-US" sz="2400" dirty="0" smtClean="0"/>
              <a:t>happen </a:t>
            </a:r>
            <a:r>
              <a:rPr lang="en-US" sz="2400" b="1" dirty="0" smtClean="0"/>
              <a:t>only once </a:t>
            </a:r>
            <a:r>
              <a:rPr lang="en-US" sz="2400" dirty="0" smtClean="0"/>
              <a:t>during a 24-hour period of a febrile illness.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eaLnBrk="1" fontAlgn="auto" hangingPunct="1">
              <a:spcAft>
                <a:spcPts val="0"/>
              </a:spcAft>
              <a:defRPr/>
            </a:pPr>
            <a:r>
              <a:rPr lang="en-US" i="1" dirty="0" smtClean="0"/>
              <a:t>Complex febrile seizures</a:t>
            </a:r>
            <a:endParaRPr lang="en-US" dirty="0"/>
          </a:p>
        </p:txBody>
      </p:sp>
      <p:sp>
        <p:nvSpPr>
          <p:cNvPr id="12291" name="Content Placeholder 2"/>
          <p:cNvSpPr>
            <a:spLocks noGrp="1"/>
          </p:cNvSpPr>
          <p:nvPr>
            <p:ph idx="1"/>
          </p:nvPr>
        </p:nvSpPr>
        <p:spPr>
          <a:xfrm>
            <a:off x="0" y="1143000"/>
            <a:ext cx="9144000" cy="5715000"/>
          </a:xfrm>
        </p:spPr>
        <p:txBody>
          <a:bodyPr/>
          <a:lstStyle/>
          <a:p>
            <a:pPr eaLnBrk="1" hangingPunct="1"/>
            <a:r>
              <a:rPr lang="en-US" i="1" smtClean="0"/>
              <a:t> </a:t>
            </a:r>
            <a:r>
              <a:rPr lang="en-US" sz="1900" i="1" smtClean="0"/>
              <a:t>Also known as ‘complicated’ </a:t>
            </a:r>
            <a:r>
              <a:rPr lang="en-US" sz="1900" smtClean="0"/>
              <a:t>or ‘atypical’</a:t>
            </a:r>
          </a:p>
          <a:p>
            <a:pPr eaLnBrk="1" hangingPunct="1">
              <a:buFont typeface="Wingdings 2" pitchFamily="18" charset="2"/>
              <a:buNone/>
            </a:pPr>
            <a:r>
              <a:rPr lang="en-US" sz="1900" smtClean="0"/>
              <a:t> </a:t>
            </a:r>
          </a:p>
          <a:p>
            <a:pPr eaLnBrk="1" hangingPunct="1"/>
            <a:r>
              <a:rPr lang="en-US" sz="2400" b="1" smtClean="0"/>
              <a:t>P</a:t>
            </a:r>
            <a:r>
              <a:rPr lang="en-US" sz="1900" smtClean="0"/>
              <a:t>rolonged </a:t>
            </a:r>
            <a:r>
              <a:rPr lang="en-US" sz="1900" b="1" smtClean="0"/>
              <a:t>(8%), </a:t>
            </a:r>
            <a:r>
              <a:rPr lang="en-US" sz="1900" smtClean="0"/>
              <a:t>lasting &gt;15 min</a:t>
            </a:r>
          </a:p>
          <a:p>
            <a:pPr eaLnBrk="1" hangingPunct="1"/>
            <a:endParaRPr lang="en-US" sz="1900" smtClean="0"/>
          </a:p>
          <a:p>
            <a:pPr eaLnBrk="1" hangingPunct="1"/>
            <a:r>
              <a:rPr lang="en-US" sz="2400" b="1" smtClean="0"/>
              <a:t>F</a:t>
            </a:r>
            <a:r>
              <a:rPr lang="en-US" sz="1900" smtClean="0"/>
              <a:t>ocal at onset (</a:t>
            </a:r>
            <a:r>
              <a:rPr lang="en-US" sz="1900" smtClean="0">
                <a:solidFill>
                  <a:srgbClr val="FF0000"/>
                </a:solidFill>
              </a:rPr>
              <a:t>3.5–7%). </a:t>
            </a:r>
          </a:p>
          <a:p>
            <a:pPr eaLnBrk="1" hangingPunct="1">
              <a:buFont typeface="Wingdings 2" pitchFamily="18" charset="2"/>
              <a:buNone/>
            </a:pPr>
            <a:endParaRPr lang="en-US" sz="1900" smtClean="0"/>
          </a:p>
          <a:p>
            <a:pPr eaLnBrk="1" hangingPunct="1"/>
            <a:r>
              <a:rPr lang="en-US" sz="2400" b="1" smtClean="0"/>
              <a:t>R</a:t>
            </a:r>
            <a:r>
              <a:rPr lang="en-US" sz="1900" smtClean="0"/>
              <a:t>epetitive (</a:t>
            </a:r>
            <a:r>
              <a:rPr lang="en-US" sz="1900" smtClean="0">
                <a:solidFill>
                  <a:srgbClr val="FF0000"/>
                </a:solidFill>
              </a:rPr>
              <a:t>11–16%</a:t>
            </a:r>
            <a:r>
              <a:rPr lang="en-US" sz="1900" smtClean="0"/>
              <a:t>) in clusters of two or more within 24 hours</a:t>
            </a:r>
          </a:p>
          <a:p>
            <a:pPr eaLnBrk="1" hangingPunct="1">
              <a:buFont typeface="Wingdings 2" pitchFamily="18" charset="2"/>
              <a:buNone/>
            </a:pPr>
            <a:endParaRPr lang="en-US" sz="1900" smtClean="0"/>
          </a:p>
          <a:p>
            <a:pPr eaLnBrk="1" hangingPunct="1">
              <a:buFont typeface="Wingdings 2" pitchFamily="18" charset="2"/>
              <a:buNone/>
            </a:pPr>
            <a:endParaRPr lang="en-US" sz="1900" smtClean="0"/>
          </a:p>
          <a:p>
            <a:pPr eaLnBrk="1" hangingPunct="1"/>
            <a:r>
              <a:rPr lang="en-US" sz="1900" smtClean="0"/>
              <a:t>1/3  of all febrile seizures may have one, two or all three of these complicating factors. </a:t>
            </a:r>
            <a:r>
              <a:rPr lang="en-US" sz="1200" smtClean="0"/>
              <a:t>Verity CM, Golding J. Risk of epilepsy after febrile convulsions: a national cohort study [published erratum appears in BMJ 1992;304:147].</a:t>
            </a:r>
          </a:p>
          <a:p>
            <a:pPr eaLnBrk="1" hangingPunct="1">
              <a:buFont typeface="Wingdings 2" pitchFamily="18" charset="2"/>
              <a:buNone/>
            </a:pPr>
            <a:endParaRPr lang="en-US" sz="1400" smtClean="0"/>
          </a:p>
          <a:p>
            <a:pPr eaLnBrk="1" hangingPunct="1"/>
            <a:r>
              <a:rPr lang="en-US" sz="1900" smtClean="0"/>
              <a:t>Post-ictal symptoms other than drowsiness are rare and should raise the suspicion of another diagnosis.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Semiology</a:t>
            </a:r>
            <a:r>
              <a:rPr lang="en-US" dirty="0" smtClean="0"/>
              <a:t> of </a:t>
            </a:r>
            <a:r>
              <a:rPr lang="en-US" i="1" dirty="0" smtClean="0"/>
              <a:t>febrile seizures</a:t>
            </a:r>
            <a:endParaRPr lang="en-US" dirty="0"/>
          </a:p>
        </p:txBody>
      </p:sp>
      <p:sp>
        <p:nvSpPr>
          <p:cNvPr id="9219" name="Content Placeholder 2"/>
          <p:cNvSpPr>
            <a:spLocks noGrp="1"/>
          </p:cNvSpPr>
          <p:nvPr>
            <p:ph idx="1"/>
          </p:nvPr>
        </p:nvSpPr>
        <p:spPr>
          <a:xfrm>
            <a:off x="0" y="1371600"/>
            <a:ext cx="9144000" cy="5257800"/>
          </a:xfrm>
        </p:spPr>
        <p:txBody>
          <a:bodyPr/>
          <a:lstStyle/>
          <a:p>
            <a:pPr eaLnBrk="1" hangingPunct="1">
              <a:buFont typeface="Wingdings 2" pitchFamily="18" charset="2"/>
              <a:buNone/>
            </a:pPr>
            <a:r>
              <a:rPr lang="en-US" b="1" smtClean="0"/>
              <a:t>Seizures</a:t>
            </a:r>
          </a:p>
          <a:p>
            <a:pPr eaLnBrk="1" hangingPunct="1"/>
            <a:r>
              <a:rPr lang="en-US" i="1" smtClean="0"/>
              <a:t>(GTCSs) are by far </a:t>
            </a:r>
            <a:r>
              <a:rPr lang="en-US" smtClean="0"/>
              <a:t>the most common seizure type (80%). </a:t>
            </a:r>
          </a:p>
          <a:p>
            <a:pPr eaLnBrk="1" hangingPunct="1"/>
            <a:r>
              <a:rPr lang="en-US" smtClean="0"/>
              <a:t>Tonic (13%),</a:t>
            </a:r>
          </a:p>
          <a:p>
            <a:pPr eaLnBrk="1" hangingPunct="1"/>
            <a:r>
              <a:rPr lang="en-US" smtClean="0"/>
              <a:t>Atonic (3%) </a:t>
            </a:r>
          </a:p>
          <a:p>
            <a:pPr eaLnBrk="1" hangingPunct="1"/>
            <a:r>
              <a:rPr lang="en-US" smtClean="0"/>
              <a:t>Unilateral or focal onset tonic–clonic seizures (4%)</a:t>
            </a: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4330</Words>
  <Application>Microsoft Office PowerPoint</Application>
  <PresentationFormat>On-screen Show (4:3)</PresentationFormat>
  <Paragraphs>443</Paragraphs>
  <Slides>61</Slides>
  <Notes>25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Approach to febrile seizures</vt:lpstr>
      <vt:lpstr>Slide 2</vt:lpstr>
      <vt:lpstr>Definition </vt:lpstr>
      <vt:lpstr> </vt:lpstr>
      <vt:lpstr>Slide 5</vt:lpstr>
      <vt:lpstr>Types</vt:lpstr>
      <vt:lpstr>Simple febrile seizures</vt:lpstr>
      <vt:lpstr>Complex febrile seizures</vt:lpstr>
      <vt:lpstr>Semiology of febrile seizures</vt:lpstr>
      <vt:lpstr>Slide 10</vt:lpstr>
      <vt:lpstr>Risk factors of a first febrile seizure </vt:lpstr>
      <vt:lpstr>Risk factors for recurrence </vt:lpstr>
      <vt:lpstr>Aetiology </vt:lpstr>
      <vt:lpstr>Aetiology</vt:lpstr>
      <vt:lpstr>Aetiology </vt:lpstr>
      <vt:lpstr>Slide 16</vt:lpstr>
      <vt:lpstr>Pathophysiology</vt:lpstr>
      <vt:lpstr>Pathophysiology</vt:lpstr>
      <vt:lpstr>Slide 19</vt:lpstr>
      <vt:lpstr>Long term outcome</vt:lpstr>
      <vt:lpstr>Long term outcome</vt:lpstr>
      <vt:lpstr>Long term outcome</vt:lpstr>
      <vt:lpstr>Long term outcome</vt:lpstr>
      <vt:lpstr>Slide 24</vt:lpstr>
      <vt:lpstr>Epilepsy following febrile seizures</vt:lpstr>
      <vt:lpstr>Epilepsy following febrile seizures</vt:lpstr>
      <vt:lpstr>Intellectual and behavioural outcome </vt:lpstr>
      <vt:lpstr>Febrile status epilepticus</vt:lpstr>
      <vt:lpstr>Slide 29</vt:lpstr>
      <vt:lpstr>FEBSTAT study</vt:lpstr>
      <vt:lpstr>Slide 31</vt:lpstr>
      <vt:lpstr>FEBSTAT study</vt:lpstr>
      <vt:lpstr>Epilepsy following febrile status epilepticus</vt:lpstr>
      <vt:lpstr>Diagnostic procedures &amp; DD </vt:lpstr>
      <vt:lpstr>Slide 35</vt:lpstr>
      <vt:lpstr>Slide 36</vt:lpstr>
      <vt:lpstr>Diagnostic procedures (LP) </vt:lpstr>
      <vt:lpstr>Diagnostic procedures (LP) </vt:lpstr>
      <vt:lpstr>Diagnostic procedures (LP) </vt:lpstr>
      <vt:lpstr>Diagnostic procedures (EEG)</vt:lpstr>
      <vt:lpstr>Diagnostic procedures (CBC, SE)</vt:lpstr>
      <vt:lpstr>Diagnostic procedures (Neuro imaging)</vt:lpstr>
      <vt:lpstr>Slide 43</vt:lpstr>
      <vt:lpstr>Management</vt:lpstr>
      <vt:lpstr>Admission </vt:lpstr>
      <vt:lpstr>Management</vt:lpstr>
      <vt:lpstr>Management</vt:lpstr>
      <vt:lpstr>ANTIPYRETICS in fsz</vt:lpstr>
      <vt:lpstr>ANTIPYRETICS in fsz</vt:lpstr>
      <vt:lpstr>Slide 50</vt:lpstr>
      <vt:lpstr>Slide 51</vt:lpstr>
      <vt:lpstr>Prophylactic management </vt:lpstr>
      <vt:lpstr>Prophylactic management </vt:lpstr>
      <vt:lpstr>Continuous treatment</vt:lpstr>
      <vt:lpstr>Continuous treatment</vt:lpstr>
      <vt:lpstr>Intermittent treatment</vt:lpstr>
      <vt:lpstr>Slide 57</vt:lpstr>
      <vt:lpstr>Parental Reaction and Response to Febrile Seizures in Children</vt:lpstr>
      <vt:lpstr>Supportive family management </vt:lpstr>
      <vt:lpstr>approach</vt:lpstr>
      <vt:lpstr>To conclude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febrile seizures</dc:title>
  <dc:creator>Dr Satish</dc:creator>
  <cp:lastModifiedBy>User</cp:lastModifiedBy>
  <cp:revision>22</cp:revision>
  <dcterms:created xsi:type="dcterms:W3CDTF">2013-06-08T07:36:21Z</dcterms:created>
  <dcterms:modified xsi:type="dcterms:W3CDTF">2006-12-31T20:09:35Z</dcterms:modified>
</cp:coreProperties>
</file>