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69"/>
  </p:notesMasterIdLst>
  <p:sldIdLst>
    <p:sldId id="350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415" r:id="rId39"/>
    <p:sldId id="413" r:id="rId40"/>
    <p:sldId id="387" r:id="rId41"/>
    <p:sldId id="388" r:id="rId42"/>
    <p:sldId id="414" r:id="rId43"/>
    <p:sldId id="389" r:id="rId44"/>
    <p:sldId id="412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04" r:id="rId60"/>
    <p:sldId id="405" r:id="rId61"/>
    <p:sldId id="406" r:id="rId62"/>
    <p:sldId id="407" r:id="rId63"/>
    <p:sldId id="408" r:id="rId64"/>
    <p:sldId id="411" r:id="rId65"/>
    <p:sldId id="409" r:id="rId66"/>
    <p:sldId id="410" r:id="rId67"/>
    <p:sldId id="335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 autoAdjust="0"/>
    <p:restoredTop sz="94705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3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D1E3E1D-9B19-3E47-92A4-48A9917B73D6}" type="datetimeFigureOut">
              <a:rPr lang="en-US"/>
              <a:pPr>
                <a:defRPr/>
              </a:pPr>
              <a:t>14-Aug-20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CE4A99C6-4575-024E-9836-F22AFC106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075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3696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696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D59726-CA07-9142-AB0A-A1082CF56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19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2005F-CCA5-604C-9C53-6EE803BFF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967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134A-DDB6-F947-A388-7D10D5BAF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2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B699D-9870-C049-9FD4-BBC4F59F9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34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D2AE-71AA-7D4E-B654-F5E81854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78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7DBA2-2C28-CB45-9446-6504A9E5F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20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5E1CB-FD0C-5143-AD1C-6446B6EB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294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165D-DD97-7F4E-B1EE-253BAE493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1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2019-6F50-094E-AAB4-8D4F37E92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093A-330C-194E-A6F5-B13A5AD19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61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DB9B1-933D-5140-BAB9-D43CA4921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9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686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6864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36864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3686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EBD04539-DD2C-8A4B-A563-978941D93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865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charset="0"/>
        <a:buChar char="n"/>
        <a:defRPr sz="23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EPIDURAL ANESTHESIA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                               Dr</a:t>
            </a:r>
            <a:r>
              <a:rPr lang="en-US" dirty="0" smtClean="0"/>
              <a:t>. </a:t>
            </a:r>
            <a:r>
              <a:rPr lang="en-US" b="1" dirty="0" smtClean="0"/>
              <a:t>Sara Mary Thomas</a:t>
            </a:r>
            <a:endParaRPr lang="en-US" b="1" dirty="0"/>
          </a:p>
          <a:p>
            <a:pPr marL="45720" indent="0">
              <a:buNone/>
            </a:pPr>
            <a:r>
              <a:rPr lang="en-US" sz="2400" dirty="0"/>
              <a:t>                   </a:t>
            </a:r>
            <a:r>
              <a:rPr lang="en-US" sz="2400" dirty="0" smtClean="0"/>
              <a:t>                                Associate Professor,</a:t>
            </a:r>
          </a:p>
          <a:p>
            <a:pPr marL="45720" indent="0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                                             Dept. of </a:t>
            </a:r>
            <a:r>
              <a:rPr lang="en-US" sz="2400" dirty="0" err="1" smtClean="0"/>
              <a:t>Anaesthesia</a:t>
            </a:r>
            <a:r>
              <a:rPr lang="en-US" sz="2400" dirty="0" smtClean="0"/>
              <a:t>,</a:t>
            </a:r>
          </a:p>
          <a:p>
            <a:pPr marL="45720" indent="0">
              <a:buNone/>
            </a:pPr>
            <a:r>
              <a:rPr lang="en-US" sz="2400" smtClean="0"/>
              <a:t> </a:t>
            </a:r>
            <a:r>
              <a:rPr lang="en-US" sz="2400" smtClean="0"/>
              <a:t>                                            S.B.K.S.M.I.R.C</a:t>
            </a:r>
            <a:r>
              <a:rPr lang="en-US" sz="2400" dirty="0" err="1" smtClean="0"/>
              <a:t>.,Piparia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                 </a:t>
            </a:r>
            <a:endParaRPr lang="en-US" sz="2400" dirty="0"/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     </a:t>
            </a:r>
          </a:p>
          <a:p>
            <a:pPr marL="45720" indent="0">
              <a:buNone/>
            </a:pPr>
            <a:r>
              <a:rPr lang="en-US" sz="2400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8397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pPr algn="just"/>
            <a:r>
              <a:rPr lang="en-IN" dirty="0"/>
              <a:t>Unlike spinal </a:t>
            </a:r>
            <a:r>
              <a:rPr lang="en-IN" dirty="0" smtClean="0"/>
              <a:t>anaesthesia, </a:t>
            </a:r>
            <a:r>
              <a:rPr lang="en-IN" dirty="0"/>
              <a:t>produces a segmental </a:t>
            </a:r>
            <a:r>
              <a:rPr lang="en-IN" dirty="0" smtClean="0"/>
              <a:t>block </a:t>
            </a:r>
            <a:r>
              <a:rPr lang="en-IN" dirty="0"/>
              <a:t>that spreads both caudally and cranially </a:t>
            </a:r>
          </a:p>
          <a:p>
            <a:pPr algn="just"/>
            <a:r>
              <a:rPr lang="en-IN" dirty="0" smtClean="0"/>
              <a:t>Injection </a:t>
            </a:r>
            <a:r>
              <a:rPr lang="en-IN" dirty="0"/>
              <a:t>site is arguably the most important </a:t>
            </a:r>
            <a:r>
              <a:rPr lang="en-IN" dirty="0" smtClean="0"/>
              <a:t>determinant </a:t>
            </a:r>
            <a:r>
              <a:rPr lang="en-IN" dirty="0"/>
              <a:t>of the spread of an epidural block </a:t>
            </a:r>
          </a:p>
          <a:p>
            <a:pPr algn="just"/>
            <a:r>
              <a:rPr lang="en-IN" dirty="0" smtClean="0"/>
              <a:t>The </a:t>
            </a:r>
            <a:r>
              <a:rPr lang="en-IN" dirty="0"/>
              <a:t>injection site should be in the middle of the </a:t>
            </a:r>
            <a:r>
              <a:rPr lang="en-IN" dirty="0" smtClean="0"/>
              <a:t>range </a:t>
            </a:r>
            <a:r>
              <a:rPr lang="en-IN" dirty="0"/>
              <a:t>of dermatomes that needs to be </a:t>
            </a:r>
            <a:r>
              <a:rPr lang="en-IN" dirty="0" smtClean="0"/>
              <a:t>anesthetized </a:t>
            </a:r>
            <a:r>
              <a:rPr lang="en-IN" dirty="0"/>
              <a:t>and closest to the main nerve roots </a:t>
            </a:r>
            <a:r>
              <a:rPr lang="en-IN" dirty="0" smtClean="0"/>
              <a:t>involved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9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Caudal epidural blocks are largely restricted to sacral </a:t>
            </a:r>
            <a:r>
              <a:rPr lang="en-IN" dirty="0" smtClean="0"/>
              <a:t>and </a:t>
            </a:r>
            <a:r>
              <a:rPr lang="en-IN" dirty="0"/>
              <a:t>LOW lumbar dermatomes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Thoracic </a:t>
            </a:r>
            <a:r>
              <a:rPr lang="en-IN" dirty="0"/>
              <a:t>levels can be reached by the caudal approach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O</a:t>
            </a:r>
            <a:r>
              <a:rPr lang="en-IN" dirty="0" smtClean="0"/>
              <a:t>nly </a:t>
            </a:r>
            <a:r>
              <a:rPr lang="en-IN" dirty="0"/>
              <a:t>if large volumes (30cc) are given, and then the </a:t>
            </a:r>
            <a:r>
              <a:rPr lang="en-IN" dirty="0" smtClean="0"/>
              <a:t>block </a:t>
            </a:r>
            <a:r>
              <a:rPr lang="en-IN" dirty="0"/>
              <a:t>is patchy at best because of the distance that the </a:t>
            </a:r>
            <a:r>
              <a:rPr lang="en-IN" dirty="0" smtClean="0"/>
              <a:t>drug </a:t>
            </a:r>
            <a:r>
              <a:rPr lang="en-IN" dirty="0"/>
              <a:t>has to travel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5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</a:t>
            </a:r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Lumbar local </a:t>
            </a:r>
            <a:r>
              <a:rPr lang="en-IN" dirty="0" smtClean="0"/>
              <a:t>anaesthetic </a:t>
            </a:r>
            <a:r>
              <a:rPr lang="en-IN" dirty="0"/>
              <a:t>injections of 10cc tend to </a:t>
            </a:r>
            <a:r>
              <a:rPr lang="en-IN" dirty="0" smtClean="0"/>
              <a:t>spread caudal </a:t>
            </a:r>
            <a:r>
              <a:rPr lang="en-IN" dirty="0"/>
              <a:t>to include all the sacral </a:t>
            </a:r>
            <a:r>
              <a:rPr lang="en-IN" dirty="0" smtClean="0"/>
              <a:t>dermatomes </a:t>
            </a:r>
          </a:p>
          <a:p>
            <a:pPr marL="0" indent="0">
              <a:buNone/>
            </a:pPr>
            <a:endParaRPr lang="en-IN" dirty="0"/>
          </a:p>
          <a:p>
            <a:pPr algn="just"/>
            <a:r>
              <a:rPr lang="en-IN" dirty="0"/>
              <a:t>Lumbar injections of 20cc volumes produce much better </a:t>
            </a:r>
            <a:r>
              <a:rPr lang="en-IN" dirty="0" smtClean="0"/>
              <a:t>quality </a:t>
            </a:r>
            <a:r>
              <a:rPr lang="en-IN" dirty="0"/>
              <a:t>sacral blocks and can also extend cranially </a:t>
            </a:r>
            <a:r>
              <a:rPr lang="en-IN" dirty="0" smtClean="0"/>
              <a:t>to include </a:t>
            </a:r>
            <a:r>
              <a:rPr lang="en-IN" dirty="0"/>
              <a:t>the </a:t>
            </a:r>
            <a:r>
              <a:rPr lang="en-IN" dirty="0" smtClean="0"/>
              <a:t>mid thoracic </a:t>
            </a:r>
            <a:r>
              <a:rPr lang="en-IN" dirty="0"/>
              <a:t>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9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Thoracic injections tend to produce a symmetric </a:t>
            </a:r>
            <a:r>
              <a:rPr lang="en-IN" sz="2400" dirty="0" smtClean="0"/>
              <a:t>segmental </a:t>
            </a:r>
            <a:r>
              <a:rPr lang="en-IN" sz="2400" dirty="0"/>
              <a:t>band of </a:t>
            </a:r>
            <a:r>
              <a:rPr lang="en-IN" sz="2400" dirty="0" err="1"/>
              <a:t>anesthesia</a:t>
            </a:r>
            <a:r>
              <a:rPr lang="en-IN" sz="2400" dirty="0"/>
              <a:t> with minimal lumbar </a:t>
            </a:r>
            <a:r>
              <a:rPr lang="en-IN" sz="2400" dirty="0" smtClean="0"/>
              <a:t>spread</a:t>
            </a:r>
            <a:endParaRPr lang="en-IN" sz="2400" dirty="0"/>
          </a:p>
          <a:p>
            <a:r>
              <a:rPr lang="en-IN" sz="2400" dirty="0" smtClean="0"/>
              <a:t>It </a:t>
            </a:r>
            <a:r>
              <a:rPr lang="en-IN" sz="2400" dirty="0"/>
              <a:t>is generally not feasible to produce surgical </a:t>
            </a:r>
            <a:r>
              <a:rPr lang="en-IN" sz="2400" dirty="0" err="1" smtClean="0"/>
              <a:t>anesthesia</a:t>
            </a:r>
            <a:r>
              <a:rPr lang="en-IN" sz="2400" dirty="0" smtClean="0"/>
              <a:t> </a:t>
            </a:r>
            <a:r>
              <a:rPr lang="en-IN" sz="2400" dirty="0"/>
              <a:t>in the low lumbar or sacral nerve </a:t>
            </a:r>
            <a:r>
              <a:rPr lang="en-IN" sz="2400" dirty="0" smtClean="0"/>
              <a:t>distributions </a:t>
            </a:r>
            <a:r>
              <a:rPr lang="en-IN" sz="2400" dirty="0"/>
              <a:t>when using thoracic injection sites </a:t>
            </a:r>
            <a:endParaRPr lang="en-IN" sz="2400" dirty="0" smtClean="0"/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 smtClean="0"/>
              <a:t>Thoracic </a:t>
            </a:r>
            <a:r>
              <a:rPr lang="en-IN" sz="2400" dirty="0"/>
              <a:t>injection sites are ideally suited for </a:t>
            </a:r>
            <a:r>
              <a:rPr lang="en-IN" sz="2400" dirty="0" smtClean="0"/>
              <a:t>procedures </a:t>
            </a:r>
            <a:r>
              <a:rPr lang="en-IN" sz="2400" dirty="0"/>
              <a:t>of the chest and upper abdomen or for </a:t>
            </a:r>
            <a:r>
              <a:rPr lang="en-IN" sz="2400" dirty="0" smtClean="0"/>
              <a:t>relief </a:t>
            </a:r>
            <a:r>
              <a:rPr lang="en-IN" sz="2400" dirty="0"/>
              <a:t>of post-op thoracotomy pain with a catheter </a:t>
            </a:r>
            <a:r>
              <a:rPr lang="en-IN" sz="2400" dirty="0" smtClean="0"/>
              <a:t>being </a:t>
            </a:r>
            <a:r>
              <a:rPr lang="en-IN" sz="2400" dirty="0"/>
              <a:t>placed for continuous infusions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431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DOSE, VOLUME &amp; CONCENTRATION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Within the range typically used for surgical </a:t>
            </a:r>
            <a:r>
              <a:rPr lang="en-IN" dirty="0" smtClean="0"/>
              <a:t>anaesthesia, drug CONCENTRATION </a:t>
            </a:r>
            <a:r>
              <a:rPr lang="en-IN" dirty="0"/>
              <a:t>is relatively unimportant in </a:t>
            </a:r>
            <a:r>
              <a:rPr lang="en-IN" dirty="0" smtClean="0"/>
              <a:t>determining </a:t>
            </a:r>
            <a:r>
              <a:rPr lang="en-IN" dirty="0"/>
              <a:t>block spread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DOSE </a:t>
            </a:r>
            <a:r>
              <a:rPr lang="en-IN" dirty="0"/>
              <a:t>&amp; VOLUME, however, are important variables </a:t>
            </a:r>
            <a:r>
              <a:rPr lang="en-IN" dirty="0" smtClean="0"/>
              <a:t>in </a:t>
            </a:r>
            <a:r>
              <a:rPr lang="en-IN" dirty="0"/>
              <a:t>determining both spread and quality of the epidural </a:t>
            </a:r>
            <a:r>
              <a:rPr lang="en-IN" dirty="0" smtClean="0"/>
              <a:t>block </a:t>
            </a:r>
            <a:r>
              <a:rPr lang="en-IN" dirty="0"/>
              <a:t>obtained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3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DOSE, VOLUME &amp; CONCENTRATION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If drug CONCENTRATION is held constant, increasing the </a:t>
            </a:r>
            <a:r>
              <a:rPr lang="en-IN" dirty="0" smtClean="0"/>
              <a:t>volume </a:t>
            </a:r>
            <a:r>
              <a:rPr lang="en-IN" dirty="0"/>
              <a:t>of LA (and thereby increasing the DOSE) results in </a:t>
            </a:r>
            <a:r>
              <a:rPr lang="en-IN" dirty="0" smtClean="0"/>
              <a:t>significantly </a:t>
            </a:r>
            <a:r>
              <a:rPr lang="en-IN" dirty="0"/>
              <a:t>greater average spread </a:t>
            </a:r>
          </a:p>
          <a:p>
            <a:r>
              <a:rPr lang="en-IN" dirty="0" smtClean="0"/>
              <a:t>DOSE </a:t>
            </a:r>
            <a:r>
              <a:rPr lang="en-IN" dirty="0"/>
              <a:t>= volume x concentration </a:t>
            </a:r>
            <a:r>
              <a:rPr lang="en-IN" sz="2000" dirty="0"/>
              <a:t>(</a:t>
            </a:r>
            <a:r>
              <a:rPr lang="en-IN" sz="2000" dirty="0" smtClean="0"/>
              <a:t>i.e. </a:t>
            </a:r>
            <a:r>
              <a:rPr lang="en-IN" sz="2000" dirty="0"/>
              <a:t>15cc x 2.5mg/cc = </a:t>
            </a:r>
            <a:r>
              <a:rPr lang="en-IN" sz="2000" dirty="0" smtClean="0"/>
              <a:t>37.5mg</a:t>
            </a:r>
            <a:r>
              <a:rPr lang="en-IN" sz="2000" dirty="0"/>
              <a:t>; 20cc x 2.5mg/cc = 50mg) </a:t>
            </a:r>
            <a:endParaRPr lang="en-IN" sz="2000" dirty="0" smtClean="0"/>
          </a:p>
          <a:p>
            <a:pPr marL="0" indent="0">
              <a:buNone/>
            </a:pPr>
            <a:endParaRPr lang="en-IN" sz="2000" dirty="0"/>
          </a:p>
          <a:p>
            <a:r>
              <a:rPr lang="en-IN" dirty="0" smtClean="0"/>
              <a:t>The </a:t>
            </a:r>
            <a:r>
              <a:rPr lang="en-IN" dirty="0"/>
              <a:t>CONCENTRATION of the LA generally affects the </a:t>
            </a:r>
            <a:r>
              <a:rPr lang="en-IN" dirty="0" smtClean="0"/>
              <a:t>DENSITY </a:t>
            </a:r>
            <a:r>
              <a:rPr lang="en-IN" dirty="0"/>
              <a:t>of the block, NOT the 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65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DOSE, VOLUME &amp; CONCENTRATION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So a small volume of a more concentrated LA will </a:t>
            </a:r>
            <a:r>
              <a:rPr lang="en-IN" dirty="0" smtClean="0"/>
              <a:t>produce </a:t>
            </a:r>
            <a:r>
              <a:rPr lang="en-IN" dirty="0"/>
              <a:t>a very limited BUT very strong block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But </a:t>
            </a:r>
            <a:r>
              <a:rPr lang="en-IN" dirty="0"/>
              <a:t>take the same DOSE and double the volume, the </a:t>
            </a:r>
            <a:r>
              <a:rPr lang="en-IN" dirty="0" smtClean="0"/>
              <a:t>spread </a:t>
            </a:r>
            <a:r>
              <a:rPr lang="en-IN" dirty="0"/>
              <a:t>will increase BUT the strength of the block may </a:t>
            </a:r>
            <a:r>
              <a:rPr lang="en-IN" dirty="0" smtClean="0"/>
              <a:t>not </a:t>
            </a:r>
            <a:r>
              <a:rPr lang="en-IN" dirty="0"/>
              <a:t>be as intense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616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DOSE, VOLUME &amp; CONCENTRATION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NOTE: the increase in block level IS NOT in </a:t>
            </a:r>
            <a:r>
              <a:rPr lang="en-IN" sz="2400" dirty="0" smtClean="0"/>
              <a:t>direct </a:t>
            </a:r>
            <a:r>
              <a:rPr lang="en-IN" sz="2400" dirty="0"/>
              <a:t>proportion to the volume increase. </a:t>
            </a:r>
          </a:p>
          <a:p>
            <a:r>
              <a:rPr lang="en-IN" sz="2400" dirty="0"/>
              <a:t>Doubling the volume WILL NOT double the </a:t>
            </a:r>
            <a:r>
              <a:rPr lang="en-IN" sz="2400" dirty="0" smtClean="0"/>
              <a:t>block </a:t>
            </a:r>
            <a:r>
              <a:rPr lang="en-IN" sz="2400" dirty="0"/>
              <a:t>spread. It is a non-linear relationship and </a:t>
            </a:r>
            <a:r>
              <a:rPr lang="en-IN" sz="2400" dirty="0" smtClean="0"/>
              <a:t>doubling </a:t>
            </a:r>
            <a:r>
              <a:rPr lang="en-IN" sz="2400" dirty="0"/>
              <a:t>the volume will only increase the level </a:t>
            </a:r>
            <a:r>
              <a:rPr lang="en-IN" sz="2400" dirty="0" smtClean="0"/>
              <a:t>about </a:t>
            </a:r>
            <a:r>
              <a:rPr lang="en-IN" sz="2400" dirty="0"/>
              <a:t>1/3-1/2 the original number of segments 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same relationship exists with DOSE; </a:t>
            </a:r>
          </a:p>
          <a:p>
            <a:r>
              <a:rPr lang="en-IN" sz="2400" dirty="0"/>
              <a:t>doubling the dose will usually only increase the </a:t>
            </a:r>
            <a:r>
              <a:rPr lang="en-IN" sz="2400" dirty="0" smtClean="0"/>
              <a:t>level </a:t>
            </a:r>
            <a:r>
              <a:rPr lang="en-IN" sz="2400" dirty="0"/>
              <a:t>of block the same 1/3-1/2 of the original </a:t>
            </a:r>
            <a:r>
              <a:rPr lang="en-IN" sz="2400" dirty="0" smtClean="0"/>
              <a:t>number </a:t>
            </a:r>
            <a:r>
              <a:rPr lang="en-IN" sz="2400" dirty="0"/>
              <a:t>of segments blocked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187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DOSE, VOLUME &amp; CONCENTRATION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Recommended amounts of LA differ as to which level is </a:t>
            </a:r>
            <a:r>
              <a:rPr lang="en-IN" dirty="0" smtClean="0"/>
              <a:t>being </a:t>
            </a:r>
            <a:r>
              <a:rPr lang="en-IN" dirty="0"/>
              <a:t>injected: </a:t>
            </a:r>
          </a:p>
          <a:p>
            <a:r>
              <a:rPr lang="en-IN" dirty="0"/>
              <a:t>Cervical/thoracic doses are 0.7 to 1cc per segment with </a:t>
            </a:r>
            <a:r>
              <a:rPr lang="en-IN" dirty="0" smtClean="0"/>
              <a:t>an </a:t>
            </a:r>
            <a:r>
              <a:rPr lang="en-IN" dirty="0"/>
              <a:t>initial volume of 10cc </a:t>
            </a:r>
          </a:p>
          <a:p>
            <a:r>
              <a:rPr lang="en-IN" dirty="0" smtClean="0"/>
              <a:t>Lumbar </a:t>
            </a:r>
            <a:r>
              <a:rPr lang="en-IN" dirty="0"/>
              <a:t>level doses are 1.25 </a:t>
            </a:r>
            <a:r>
              <a:rPr lang="en-IN" dirty="0" smtClean="0"/>
              <a:t>–1.5cc </a:t>
            </a:r>
            <a:r>
              <a:rPr lang="en-IN" dirty="0"/>
              <a:t>per segment with </a:t>
            </a:r>
            <a:r>
              <a:rPr lang="en-IN" dirty="0" smtClean="0"/>
              <a:t>an </a:t>
            </a:r>
            <a:r>
              <a:rPr lang="en-IN" dirty="0"/>
              <a:t>initial volume of 15-20cc </a:t>
            </a:r>
          </a:p>
          <a:p>
            <a:r>
              <a:rPr lang="en-IN" dirty="0" smtClean="0"/>
              <a:t>This </a:t>
            </a:r>
            <a:r>
              <a:rPr lang="en-IN" dirty="0"/>
              <a:t>is due to the narrowing of the spinal canal as it </a:t>
            </a:r>
            <a:r>
              <a:rPr lang="en-IN" dirty="0" smtClean="0"/>
              <a:t>progresses </a:t>
            </a:r>
            <a:r>
              <a:rPr lang="en-IN" dirty="0"/>
              <a:t>cranially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88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AND DIFFERENTIAL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Using a lower concentration </a:t>
            </a:r>
            <a:r>
              <a:rPr lang="en-IN" dirty="0" smtClean="0"/>
              <a:t>drug </a:t>
            </a:r>
            <a:r>
              <a:rPr lang="en-IN" dirty="0"/>
              <a:t>can sometimes give </a:t>
            </a:r>
            <a:r>
              <a:rPr lang="en-IN" dirty="0" smtClean="0"/>
              <a:t>a differential </a:t>
            </a:r>
            <a:r>
              <a:rPr lang="en-IN" dirty="0"/>
              <a:t>block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 algn="just"/>
            <a:r>
              <a:rPr lang="en-IN" dirty="0" smtClean="0"/>
              <a:t>The </a:t>
            </a:r>
            <a:r>
              <a:rPr lang="en-IN" dirty="0"/>
              <a:t>lower concentration means the dose is lower and there is </a:t>
            </a:r>
            <a:r>
              <a:rPr lang="en-IN" dirty="0" smtClean="0"/>
              <a:t>less </a:t>
            </a:r>
            <a:r>
              <a:rPr lang="en-IN" dirty="0"/>
              <a:t>LA to penetrate the nerve roots so the block acts </a:t>
            </a:r>
            <a:r>
              <a:rPr lang="en-IN" dirty="0" smtClean="0"/>
              <a:t>more peripherally </a:t>
            </a:r>
            <a:r>
              <a:rPr lang="en-IN" dirty="0"/>
              <a:t>on the nerves, differentially blocking sensory and </a:t>
            </a:r>
            <a:r>
              <a:rPr lang="en-IN" dirty="0" smtClean="0"/>
              <a:t>pain </a:t>
            </a:r>
            <a:r>
              <a:rPr lang="en-IN" dirty="0" err="1"/>
              <a:t>fibers</a:t>
            </a:r>
            <a:r>
              <a:rPr lang="en-IN" dirty="0"/>
              <a:t> over larger muscle </a:t>
            </a:r>
            <a:r>
              <a:rPr lang="en-IN" dirty="0" err="1"/>
              <a:t>fibers</a:t>
            </a:r>
            <a:r>
              <a:rPr lang="en-IN" dirty="0"/>
              <a:t> in the </a:t>
            </a:r>
            <a:r>
              <a:rPr lang="en-IN" dirty="0" err="1"/>
              <a:t>center</a:t>
            </a:r>
            <a:r>
              <a:rPr lang="en-IN" dirty="0"/>
              <a:t> of the nerves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10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EPIDURAL ANESTHESIA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One advantage of an epidural is that the muscle </a:t>
            </a:r>
            <a:r>
              <a:rPr lang="en-IN" dirty="0" smtClean="0"/>
              <a:t>blockade </a:t>
            </a:r>
            <a:r>
              <a:rPr lang="en-IN" dirty="0"/>
              <a:t>can range from none to complete and can be  </a:t>
            </a:r>
            <a:r>
              <a:rPr lang="en-IN" dirty="0" smtClean="0"/>
              <a:t>regulated </a:t>
            </a:r>
            <a:r>
              <a:rPr lang="en-IN" dirty="0"/>
              <a:t>and changed by: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Choice of drug </a:t>
            </a:r>
          </a:p>
          <a:p>
            <a:r>
              <a:rPr lang="en-IN" dirty="0" smtClean="0"/>
              <a:t>Concentration </a:t>
            </a:r>
            <a:r>
              <a:rPr lang="en-IN" dirty="0"/>
              <a:t>of LA </a:t>
            </a:r>
          </a:p>
          <a:p>
            <a:r>
              <a:rPr lang="en-IN" dirty="0"/>
              <a:t> </a:t>
            </a:r>
            <a:r>
              <a:rPr lang="en-IN" dirty="0" smtClean="0"/>
              <a:t>Dosage </a:t>
            </a:r>
            <a:endParaRPr lang="en-IN" dirty="0"/>
          </a:p>
          <a:p>
            <a:r>
              <a:rPr lang="en-IN" dirty="0"/>
              <a:t> </a:t>
            </a:r>
            <a:r>
              <a:rPr lang="en-IN" dirty="0" smtClean="0"/>
              <a:t>Level </a:t>
            </a:r>
            <a:r>
              <a:rPr lang="en-IN" dirty="0"/>
              <a:t>of injection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13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Lateral position may be preferred position to optimize </a:t>
            </a:r>
            <a:r>
              <a:rPr lang="en-IN" dirty="0" smtClean="0"/>
              <a:t>spread </a:t>
            </a:r>
            <a:endParaRPr lang="en-IN" dirty="0"/>
          </a:p>
          <a:p>
            <a:r>
              <a:rPr lang="en-IN" dirty="0"/>
              <a:t>Sitting position has anatomical advantages </a:t>
            </a:r>
          </a:p>
          <a:p>
            <a:r>
              <a:rPr lang="en-IN" dirty="0" smtClean="0"/>
              <a:t>Studies </a:t>
            </a:r>
            <a:r>
              <a:rPr lang="en-IN" dirty="0"/>
              <a:t>have shown small to NO differences in spread </a:t>
            </a:r>
            <a:r>
              <a:rPr lang="en-IN" dirty="0" smtClean="0"/>
              <a:t>of </a:t>
            </a:r>
            <a:r>
              <a:rPr lang="en-IN" dirty="0"/>
              <a:t>block when comparing the two position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1999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1999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11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Most (but NOT all) studies that have examined the </a:t>
            </a:r>
            <a:r>
              <a:rPr lang="en-IN" dirty="0" smtClean="0"/>
              <a:t>effect </a:t>
            </a:r>
            <a:r>
              <a:rPr lang="en-IN" dirty="0"/>
              <a:t>of age on epidural blocks have demonstrated a </a:t>
            </a:r>
            <a:r>
              <a:rPr lang="en-IN" dirty="0" smtClean="0"/>
              <a:t>greater </a:t>
            </a:r>
            <a:r>
              <a:rPr lang="en-IN" dirty="0"/>
              <a:t>spread in older patients </a:t>
            </a:r>
          </a:p>
          <a:p>
            <a:r>
              <a:rPr lang="en-IN" dirty="0" smtClean="0"/>
              <a:t>This </a:t>
            </a:r>
            <a:r>
              <a:rPr lang="en-IN" dirty="0"/>
              <a:t>is thought to be related to a less compliant epidural </a:t>
            </a:r>
            <a:r>
              <a:rPr lang="en-IN" dirty="0" smtClean="0"/>
              <a:t>space </a:t>
            </a:r>
            <a:r>
              <a:rPr lang="en-IN" dirty="0"/>
              <a:t>and dura mater </a:t>
            </a:r>
          </a:p>
          <a:p>
            <a:r>
              <a:rPr lang="en-IN" dirty="0" smtClean="0"/>
              <a:t>Even </a:t>
            </a:r>
            <a:r>
              <a:rPr lang="en-IN" dirty="0"/>
              <a:t>so, the clinical effect is usually </a:t>
            </a:r>
            <a:r>
              <a:rPr lang="en-IN" dirty="0" err="1" smtClean="0"/>
              <a:t>atmost</a:t>
            </a:r>
            <a:r>
              <a:rPr lang="en-IN" dirty="0" smtClean="0"/>
              <a:t> </a:t>
            </a:r>
            <a:r>
              <a:rPr lang="en-IN" dirty="0"/>
              <a:t>an </a:t>
            </a:r>
            <a:r>
              <a:rPr lang="en-IN" dirty="0" smtClean="0"/>
              <a:t>increase of, </a:t>
            </a:r>
            <a:r>
              <a:rPr lang="en-IN" dirty="0"/>
              <a:t>no more than three or four dermatomes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AND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correlation between patient height or weight and </a:t>
            </a:r>
            <a:r>
              <a:rPr lang="en-IN" dirty="0" smtClean="0"/>
              <a:t>spread </a:t>
            </a:r>
            <a:r>
              <a:rPr lang="en-IN" dirty="0"/>
              <a:t>of epidural block is very weak at best and seems </a:t>
            </a:r>
            <a:r>
              <a:rPr lang="en-IN" dirty="0" smtClean="0"/>
              <a:t>to </a:t>
            </a:r>
            <a:r>
              <a:rPr lang="en-IN" dirty="0"/>
              <a:t>have no clinical significance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The </a:t>
            </a:r>
            <a:r>
              <a:rPr lang="en-IN" dirty="0"/>
              <a:t>only instance where it may have an effect is in </a:t>
            </a:r>
            <a:r>
              <a:rPr lang="en-IN" dirty="0" smtClean="0"/>
              <a:t>EXTREMELY TALL </a:t>
            </a:r>
            <a:r>
              <a:rPr lang="en-IN" dirty="0"/>
              <a:t>people (greater than 6’6”) </a:t>
            </a:r>
            <a:r>
              <a:rPr lang="en-IN" dirty="0" smtClean="0"/>
              <a:t>or </a:t>
            </a:r>
            <a:r>
              <a:rPr lang="en-IN" dirty="0"/>
              <a:t>in </a:t>
            </a:r>
            <a:r>
              <a:rPr lang="en-IN" dirty="0" smtClean="0"/>
              <a:t>EXTREMELY SHORT(less </a:t>
            </a:r>
            <a:r>
              <a:rPr lang="en-IN" dirty="0"/>
              <a:t>than 4’10”) or in </a:t>
            </a:r>
            <a:r>
              <a:rPr lang="en-IN" dirty="0" smtClean="0"/>
              <a:t>MORBIDLY </a:t>
            </a:r>
            <a:r>
              <a:rPr lang="en-IN" dirty="0"/>
              <a:t>obese patients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61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Studies examining the effect of pregnancy on spread of </a:t>
            </a:r>
            <a:r>
              <a:rPr lang="en-IN" dirty="0" smtClean="0"/>
              <a:t>epidural </a:t>
            </a:r>
            <a:r>
              <a:rPr lang="en-IN" dirty="0"/>
              <a:t>blocks are conflicting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Some </a:t>
            </a:r>
            <a:r>
              <a:rPr lang="en-IN" dirty="0"/>
              <a:t>have shown a greater spread at TERM and early </a:t>
            </a:r>
            <a:r>
              <a:rPr lang="en-IN" dirty="0" smtClean="0"/>
              <a:t>in </a:t>
            </a:r>
            <a:r>
              <a:rPr lang="en-IN" dirty="0"/>
              <a:t>pregnancy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Other </a:t>
            </a:r>
            <a:r>
              <a:rPr lang="en-IN" dirty="0"/>
              <a:t>studies have shown no significant differences in </a:t>
            </a:r>
            <a:r>
              <a:rPr lang="en-IN" dirty="0" smtClean="0"/>
              <a:t>level </a:t>
            </a:r>
            <a:r>
              <a:rPr lang="en-IN" dirty="0"/>
              <a:t>of spread between pregnant and non-pregnant </a:t>
            </a:r>
            <a:r>
              <a:rPr lang="en-IN" dirty="0" smtClean="0"/>
              <a:t>patients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08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Rapid injection may increase the level of spread or </a:t>
            </a:r>
            <a:r>
              <a:rPr lang="en-IN" dirty="0" smtClean="0"/>
              <a:t>decrease </a:t>
            </a:r>
            <a:r>
              <a:rPr lang="en-IN" dirty="0"/>
              <a:t>the time it takes for the block to set </a:t>
            </a:r>
          </a:p>
          <a:p>
            <a:r>
              <a:rPr lang="en-IN" dirty="0" smtClean="0"/>
              <a:t>Drugs </a:t>
            </a:r>
            <a:r>
              <a:rPr lang="en-IN" dirty="0"/>
              <a:t>should, in fact, be injected SLOWLY to avoid </a:t>
            </a:r>
            <a:r>
              <a:rPr lang="en-IN" dirty="0" smtClean="0"/>
              <a:t>rapid </a:t>
            </a:r>
            <a:r>
              <a:rPr lang="en-IN" dirty="0"/>
              <a:t>increases in CSF pressure, headache and </a:t>
            </a:r>
            <a:r>
              <a:rPr lang="en-IN" dirty="0" smtClean="0"/>
              <a:t>increased </a:t>
            </a:r>
            <a:r>
              <a:rPr lang="en-IN" dirty="0"/>
              <a:t>intracranial pressures </a:t>
            </a:r>
          </a:p>
          <a:p>
            <a:r>
              <a:rPr lang="en-IN" dirty="0" smtClean="0"/>
              <a:t>Also</a:t>
            </a:r>
            <a:r>
              <a:rPr lang="en-IN" dirty="0"/>
              <a:t>, incremental bolus vs. Slow, steady injection </a:t>
            </a:r>
            <a:r>
              <a:rPr lang="en-IN" dirty="0" smtClean="0"/>
              <a:t>has shown </a:t>
            </a:r>
            <a:r>
              <a:rPr lang="en-IN" dirty="0"/>
              <a:t>NO difference in level of spread in multiple </a:t>
            </a:r>
            <a:r>
              <a:rPr lang="en-IN" dirty="0" smtClean="0"/>
              <a:t>studies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55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All solutions should be injected in increments of 3-5cc </a:t>
            </a:r>
            <a:r>
              <a:rPr lang="en-IN" dirty="0" smtClean="0"/>
              <a:t>every </a:t>
            </a:r>
            <a:r>
              <a:rPr lang="en-IN" dirty="0"/>
              <a:t>3 minutes and titrated to the desired </a:t>
            </a:r>
            <a:r>
              <a:rPr lang="en-IN" dirty="0" smtClean="0"/>
              <a:t>anaesthetic level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If </a:t>
            </a:r>
            <a:r>
              <a:rPr lang="en-IN" dirty="0"/>
              <a:t>a catheter has been placed and injecting through the </a:t>
            </a:r>
            <a:r>
              <a:rPr lang="en-IN" dirty="0" smtClean="0"/>
              <a:t>catheter</a:t>
            </a:r>
            <a:r>
              <a:rPr lang="en-IN" dirty="0"/>
              <a:t>, then the catheter needs to be aspirated prior to </a:t>
            </a:r>
            <a:r>
              <a:rPr lang="en-IN" dirty="0" smtClean="0"/>
              <a:t>every </a:t>
            </a:r>
            <a:r>
              <a:rPr lang="en-IN" dirty="0"/>
              <a:t>injection to show no CSF is present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8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This gradual administration of medication slows </a:t>
            </a:r>
            <a:r>
              <a:rPr lang="en-IN" dirty="0" smtClean="0"/>
              <a:t>the </a:t>
            </a:r>
            <a:r>
              <a:rPr lang="en-IN" dirty="0"/>
              <a:t>rate of onset of the </a:t>
            </a:r>
            <a:r>
              <a:rPr lang="en-IN" dirty="0" smtClean="0"/>
              <a:t>anaesthetic </a:t>
            </a:r>
            <a:r>
              <a:rPr lang="en-IN" dirty="0"/>
              <a:t>level and </a:t>
            </a:r>
            <a:r>
              <a:rPr lang="en-IN" dirty="0" smtClean="0"/>
              <a:t>controls </a:t>
            </a:r>
            <a:r>
              <a:rPr lang="en-IN" dirty="0"/>
              <a:t>the development of the sympathetic </a:t>
            </a:r>
            <a:r>
              <a:rPr lang="en-IN" dirty="0" smtClean="0"/>
              <a:t>blockade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The </a:t>
            </a:r>
            <a:r>
              <a:rPr lang="en-IN" dirty="0"/>
              <a:t>spinal is ALL or none, whereas the epidural </a:t>
            </a:r>
            <a:r>
              <a:rPr lang="en-IN" dirty="0" smtClean="0"/>
              <a:t>can </a:t>
            </a:r>
            <a:r>
              <a:rPr lang="en-IN" dirty="0"/>
              <a:t>be brought up gradually, slowing whatever </a:t>
            </a:r>
            <a:r>
              <a:rPr lang="en-IN" dirty="0" smtClean="0"/>
              <a:t>hypotensive </a:t>
            </a:r>
            <a:r>
              <a:rPr lang="en-IN" dirty="0"/>
              <a:t>response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04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ONSET OF BLOCKADE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The onset of an epidural block can usually be </a:t>
            </a:r>
            <a:r>
              <a:rPr lang="en-IN" sz="2400" dirty="0" smtClean="0"/>
              <a:t>detected </a:t>
            </a:r>
            <a:r>
              <a:rPr lang="en-IN" sz="2400" dirty="0"/>
              <a:t>within 5 minutes in the dermatomes </a:t>
            </a:r>
            <a:r>
              <a:rPr lang="en-IN" sz="2400" dirty="0" smtClean="0"/>
              <a:t>immediately </a:t>
            </a:r>
            <a:r>
              <a:rPr lang="en-IN" sz="2400" dirty="0"/>
              <a:t>surrounding the injection site </a:t>
            </a:r>
          </a:p>
          <a:p>
            <a:r>
              <a:rPr lang="en-IN" sz="2400" dirty="0" smtClean="0"/>
              <a:t>The </a:t>
            </a:r>
            <a:r>
              <a:rPr lang="en-IN" sz="2400" dirty="0"/>
              <a:t>time to PEAK effect differs somewhat </a:t>
            </a:r>
            <a:r>
              <a:rPr lang="en-IN" sz="2400" dirty="0" smtClean="0"/>
              <a:t>among </a:t>
            </a:r>
            <a:r>
              <a:rPr lang="en-IN" sz="2400" dirty="0"/>
              <a:t>different LA’s </a:t>
            </a:r>
          </a:p>
          <a:p>
            <a:r>
              <a:rPr lang="en-IN" sz="2400" dirty="0" smtClean="0"/>
              <a:t>Shorter </a:t>
            </a:r>
            <a:r>
              <a:rPr lang="en-IN" sz="2400" dirty="0"/>
              <a:t>acting drugs usually reach their </a:t>
            </a:r>
            <a:r>
              <a:rPr lang="en-IN" sz="2400" dirty="0" smtClean="0"/>
              <a:t>maximum </a:t>
            </a:r>
            <a:r>
              <a:rPr lang="en-IN" sz="2400" dirty="0"/>
              <a:t>spread in 15-20 </a:t>
            </a:r>
            <a:r>
              <a:rPr lang="en-IN" sz="2400" dirty="0" smtClean="0"/>
              <a:t>minutes</a:t>
            </a:r>
            <a:endParaRPr lang="en-IN" sz="2400" dirty="0"/>
          </a:p>
          <a:p>
            <a:r>
              <a:rPr lang="en-IN" sz="2400" dirty="0"/>
              <a:t>Longer acting </a:t>
            </a:r>
            <a:r>
              <a:rPr lang="en-IN" sz="2400" dirty="0" smtClean="0"/>
              <a:t>LA’s usually </a:t>
            </a:r>
            <a:r>
              <a:rPr lang="en-IN" sz="2400" dirty="0"/>
              <a:t>reach their maximum </a:t>
            </a:r>
            <a:r>
              <a:rPr lang="en-IN" sz="2400" dirty="0" smtClean="0"/>
              <a:t>spread </a:t>
            </a:r>
            <a:r>
              <a:rPr lang="en-IN" sz="2400" dirty="0"/>
              <a:t>in 20-25 minutes </a:t>
            </a:r>
          </a:p>
          <a:p>
            <a:r>
              <a:rPr lang="en-IN" sz="2400" dirty="0" smtClean="0"/>
              <a:t>Increasing </a:t>
            </a:r>
            <a:r>
              <a:rPr lang="en-IN" sz="2400" dirty="0"/>
              <a:t>the DOSE of LA SPEEDS the onset </a:t>
            </a:r>
            <a:r>
              <a:rPr lang="en-IN" sz="2400" dirty="0" smtClean="0"/>
              <a:t>of </a:t>
            </a:r>
            <a:r>
              <a:rPr lang="en-IN" sz="2400" dirty="0"/>
              <a:t>both motor and sensory block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504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 OF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DURATION of the epidural block depends on: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The </a:t>
            </a:r>
            <a:r>
              <a:rPr lang="en-IN" dirty="0"/>
              <a:t>LA itself </a:t>
            </a:r>
          </a:p>
          <a:p>
            <a:r>
              <a:rPr lang="en-IN" dirty="0" smtClean="0"/>
              <a:t>Dose </a:t>
            </a:r>
            <a:r>
              <a:rPr lang="en-IN" dirty="0"/>
              <a:t>given </a:t>
            </a:r>
          </a:p>
          <a:p>
            <a:r>
              <a:rPr lang="en-IN" dirty="0" smtClean="0"/>
              <a:t>Patient </a:t>
            </a:r>
            <a:r>
              <a:rPr lang="en-IN" dirty="0"/>
              <a:t>age </a:t>
            </a:r>
          </a:p>
          <a:p>
            <a:r>
              <a:rPr lang="en-IN" dirty="0" smtClean="0"/>
              <a:t>Use </a:t>
            </a:r>
            <a:r>
              <a:rPr lang="en-IN" dirty="0"/>
              <a:t>of adrenergic agonists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52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ANESTHETICS &amp; DURATION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Choice </a:t>
            </a:r>
            <a:r>
              <a:rPr lang="en-IN" dirty="0"/>
              <a:t>of LA is the most important factor in </a:t>
            </a:r>
            <a:r>
              <a:rPr lang="en-IN" dirty="0" smtClean="0"/>
              <a:t>determining </a:t>
            </a:r>
            <a:r>
              <a:rPr lang="en-IN" dirty="0"/>
              <a:t>DURATION of the block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 err="1" smtClean="0"/>
              <a:t>Chlorprocaine</a:t>
            </a:r>
            <a:r>
              <a:rPr lang="en-IN" dirty="0" smtClean="0"/>
              <a:t> </a:t>
            </a:r>
            <a:r>
              <a:rPr lang="en-IN" dirty="0"/>
              <a:t>is </a:t>
            </a:r>
            <a:r>
              <a:rPr lang="en-IN" dirty="0" smtClean="0"/>
              <a:t>shortest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Lidocaine </a:t>
            </a:r>
            <a:r>
              <a:rPr lang="en-IN" dirty="0"/>
              <a:t>&amp; </a:t>
            </a:r>
            <a:r>
              <a:rPr lang="en-IN" dirty="0" err="1"/>
              <a:t>M</a:t>
            </a:r>
            <a:r>
              <a:rPr lang="en-IN" dirty="0" err="1" smtClean="0"/>
              <a:t>epivicaine</a:t>
            </a:r>
            <a:r>
              <a:rPr lang="en-IN" dirty="0" smtClean="0"/>
              <a:t> </a:t>
            </a:r>
            <a:r>
              <a:rPr lang="en-IN" dirty="0"/>
              <a:t>are </a:t>
            </a:r>
            <a:r>
              <a:rPr lang="en-IN" dirty="0" smtClean="0"/>
              <a:t>intermediate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err="1" smtClean="0"/>
              <a:t>Bupivicaine</a:t>
            </a:r>
            <a:r>
              <a:rPr lang="en-IN" dirty="0" smtClean="0"/>
              <a:t> </a:t>
            </a:r>
            <a:r>
              <a:rPr lang="en-IN" dirty="0"/>
              <a:t>and </a:t>
            </a:r>
            <a:r>
              <a:rPr lang="en-IN" dirty="0" err="1"/>
              <a:t>R</a:t>
            </a:r>
            <a:r>
              <a:rPr lang="en-IN" dirty="0" err="1" smtClean="0"/>
              <a:t>opivicaine</a:t>
            </a:r>
            <a:r>
              <a:rPr lang="en-IN" dirty="0" smtClean="0"/>
              <a:t> long </a:t>
            </a:r>
            <a:r>
              <a:rPr lang="en-IN" dirty="0"/>
              <a:t>lasting epidural blocks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36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Epidural techniques allow for the placement of </a:t>
            </a:r>
            <a:r>
              <a:rPr lang="en-IN" dirty="0" smtClean="0"/>
              <a:t>a </a:t>
            </a:r>
            <a:r>
              <a:rPr lang="en-IN" dirty="0"/>
              <a:t>continuous catheter which is especially </a:t>
            </a:r>
            <a:r>
              <a:rPr lang="en-IN" dirty="0" smtClean="0"/>
              <a:t>useful </a:t>
            </a:r>
            <a:r>
              <a:rPr lang="en-IN" dirty="0"/>
              <a:t>for: 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Cases </a:t>
            </a:r>
            <a:r>
              <a:rPr lang="en-IN" dirty="0"/>
              <a:t>of unpredictable duration </a:t>
            </a:r>
          </a:p>
          <a:p>
            <a:r>
              <a:rPr lang="en-IN" dirty="0" smtClean="0"/>
              <a:t>Prolonged </a:t>
            </a:r>
            <a:r>
              <a:rPr lang="en-IN" dirty="0"/>
              <a:t>postoperative analgesia </a:t>
            </a:r>
          </a:p>
          <a:p>
            <a:r>
              <a:rPr lang="en-IN" dirty="0" smtClean="0"/>
              <a:t>Chronic </a:t>
            </a:r>
            <a:r>
              <a:rPr lang="en-IN" dirty="0"/>
              <a:t>pain control </a:t>
            </a:r>
          </a:p>
          <a:p>
            <a:r>
              <a:rPr lang="en-IN" dirty="0" smtClean="0"/>
              <a:t>Obstetric </a:t>
            </a:r>
            <a:r>
              <a:rPr lang="en-IN" dirty="0"/>
              <a:t>analgesia &amp; </a:t>
            </a:r>
            <a:r>
              <a:rPr lang="en-IN" dirty="0" smtClean="0"/>
              <a:t>anaesthesia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16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AND 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 smtClean="0"/>
          </a:p>
          <a:p>
            <a:r>
              <a:rPr lang="en-IN" dirty="0" smtClean="0"/>
              <a:t>DOSE</a:t>
            </a:r>
            <a:r>
              <a:rPr lang="en-IN" dirty="0"/>
              <a:t>: increasing the DOSE of a LA results in </a:t>
            </a:r>
            <a:r>
              <a:rPr lang="en-IN" dirty="0" smtClean="0"/>
              <a:t>increased </a:t>
            </a:r>
            <a:r>
              <a:rPr lang="en-IN" dirty="0"/>
              <a:t>duration AND density of the block </a:t>
            </a:r>
          </a:p>
          <a:p>
            <a:r>
              <a:rPr lang="en-IN" dirty="0" smtClean="0"/>
              <a:t>AGE</a:t>
            </a:r>
            <a:r>
              <a:rPr lang="en-IN" dirty="0"/>
              <a:t>: there are conflicting studies, but the majority </a:t>
            </a:r>
            <a:r>
              <a:rPr lang="en-IN" dirty="0" smtClean="0"/>
              <a:t>seem </a:t>
            </a:r>
            <a:r>
              <a:rPr lang="en-IN" dirty="0"/>
              <a:t>to show a longer duration of action in the elderly </a:t>
            </a:r>
            <a:r>
              <a:rPr lang="en-IN" dirty="0" smtClean="0"/>
              <a:t>population</a:t>
            </a:r>
            <a:r>
              <a:rPr lang="en-IN" dirty="0"/>
              <a:t>. The exact reason is unknown and more </a:t>
            </a:r>
            <a:r>
              <a:rPr lang="en-IN" dirty="0" smtClean="0"/>
              <a:t>studies </a:t>
            </a:r>
            <a:r>
              <a:rPr lang="en-IN" dirty="0"/>
              <a:t>need to be performed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6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ADRENERGIC AGENTS AND </a:t>
            </a:r>
            <a:br>
              <a:rPr lang="en-US" dirty="0"/>
            </a:br>
            <a:r>
              <a:rPr lang="en-US" dirty="0"/>
              <a:t>DURATION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Epinephrine in a concentration of 5 micrograms/cc </a:t>
            </a:r>
            <a:r>
              <a:rPr lang="en-IN" sz="2400" dirty="0" smtClean="0"/>
              <a:t>(</a:t>
            </a:r>
            <a:r>
              <a:rPr lang="en-IN" sz="2400" dirty="0"/>
              <a:t>1:200,000) is the most common adrenergic agent </a:t>
            </a:r>
            <a:r>
              <a:rPr lang="en-IN" sz="2400" dirty="0" smtClean="0"/>
              <a:t>added </a:t>
            </a:r>
            <a:r>
              <a:rPr lang="en-IN" sz="2400" dirty="0"/>
              <a:t>to epidural </a:t>
            </a:r>
            <a:r>
              <a:rPr lang="en-IN" sz="2400" dirty="0" smtClean="0"/>
              <a:t>LA’s 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 smtClean="0"/>
              <a:t>It </a:t>
            </a:r>
            <a:r>
              <a:rPr lang="en-IN" sz="2400" dirty="0"/>
              <a:t>has been shown to prolong the blocks of lidocaine </a:t>
            </a:r>
            <a:r>
              <a:rPr lang="en-IN" sz="2400" dirty="0" smtClean="0"/>
              <a:t>and </a:t>
            </a:r>
            <a:r>
              <a:rPr lang="en-IN" sz="2400" dirty="0" err="1"/>
              <a:t>M</a:t>
            </a:r>
            <a:r>
              <a:rPr lang="en-IN" sz="2400" dirty="0" err="1" smtClean="0"/>
              <a:t>epivicaine</a:t>
            </a:r>
            <a:r>
              <a:rPr lang="en-IN" sz="2400" dirty="0" smtClean="0"/>
              <a:t> </a:t>
            </a:r>
            <a:r>
              <a:rPr lang="en-IN" sz="2400" dirty="0"/>
              <a:t>by as much as 80% </a:t>
            </a:r>
            <a:endParaRPr lang="en-IN" sz="2400" dirty="0" smtClean="0"/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 smtClean="0"/>
              <a:t>Epinephrine </a:t>
            </a:r>
            <a:r>
              <a:rPr lang="en-IN" sz="2400" dirty="0"/>
              <a:t>has been shown NOT to significantly </a:t>
            </a:r>
            <a:r>
              <a:rPr lang="en-IN" sz="2400" dirty="0" smtClean="0"/>
              <a:t>prolong </a:t>
            </a:r>
            <a:r>
              <a:rPr lang="en-IN" sz="2400" dirty="0"/>
              <a:t>the duration of </a:t>
            </a:r>
            <a:r>
              <a:rPr lang="en-IN" sz="2400" dirty="0" smtClean="0"/>
              <a:t>anaesthesia </a:t>
            </a:r>
            <a:r>
              <a:rPr lang="en-IN" sz="2400" dirty="0"/>
              <a:t>when added to </a:t>
            </a:r>
            <a:r>
              <a:rPr lang="en-IN" sz="2400" dirty="0" smtClean="0"/>
              <a:t>concentrated </a:t>
            </a:r>
            <a:r>
              <a:rPr lang="en-IN" sz="2400" dirty="0"/>
              <a:t>solutions of </a:t>
            </a:r>
            <a:r>
              <a:rPr lang="en-IN" sz="2400" dirty="0" err="1"/>
              <a:t>B</a:t>
            </a:r>
            <a:r>
              <a:rPr lang="en-IN" sz="2400" dirty="0" err="1" smtClean="0"/>
              <a:t>upivicaine</a:t>
            </a:r>
            <a:r>
              <a:rPr lang="en-IN" sz="2400" dirty="0" smtClean="0"/>
              <a:t> </a:t>
            </a:r>
            <a:r>
              <a:rPr lang="en-IN" sz="2400" dirty="0"/>
              <a:t>and </a:t>
            </a:r>
            <a:r>
              <a:rPr lang="en-IN" sz="2400" dirty="0" err="1"/>
              <a:t>R</a:t>
            </a:r>
            <a:r>
              <a:rPr lang="en-IN" sz="2400" dirty="0" err="1" smtClean="0"/>
              <a:t>opivicaine</a:t>
            </a:r>
            <a:r>
              <a:rPr lang="en-IN" sz="2400" dirty="0" smtClean="0"/>
              <a:t> used </a:t>
            </a:r>
            <a:r>
              <a:rPr lang="en-IN" sz="2400" dirty="0"/>
              <a:t>for surgical </a:t>
            </a:r>
            <a:r>
              <a:rPr lang="en-IN" sz="2400" dirty="0" smtClean="0"/>
              <a:t>anaesthesia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988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ADRENERGIC AGENTS AND </a:t>
            </a:r>
            <a:br>
              <a:rPr lang="en-US" dirty="0"/>
            </a:br>
            <a:r>
              <a:rPr lang="en-US" dirty="0"/>
              <a:t>DURATION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/>
          <a:lstStyle/>
          <a:p>
            <a:r>
              <a:rPr lang="en-IN" sz="2400" dirty="0"/>
              <a:t>However, when added to more dilute concentrations </a:t>
            </a:r>
            <a:r>
              <a:rPr lang="en-IN" sz="2400" dirty="0" smtClean="0"/>
              <a:t>of Bupivacaine, </a:t>
            </a:r>
            <a:r>
              <a:rPr lang="en-IN" sz="2400" dirty="0"/>
              <a:t>as used for OB analgesia, it has been </a:t>
            </a:r>
            <a:r>
              <a:rPr lang="en-IN" sz="2400" dirty="0" smtClean="0"/>
              <a:t>shown </a:t>
            </a:r>
            <a:r>
              <a:rPr lang="en-IN" sz="2400" dirty="0"/>
              <a:t>to increase the duration AND quality of the </a:t>
            </a:r>
            <a:r>
              <a:rPr lang="en-IN" sz="2400" dirty="0" smtClean="0"/>
              <a:t>block 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 smtClean="0"/>
              <a:t>The </a:t>
            </a:r>
            <a:r>
              <a:rPr lang="en-IN" sz="2400" dirty="0"/>
              <a:t>mechanism proposed, is that through </a:t>
            </a:r>
            <a:r>
              <a:rPr lang="en-IN" sz="2400" dirty="0" smtClean="0"/>
              <a:t>vasoconstriction</a:t>
            </a:r>
            <a:r>
              <a:rPr lang="en-IN" sz="2400" dirty="0"/>
              <a:t>, it slows the systemic absorption and </a:t>
            </a:r>
            <a:r>
              <a:rPr lang="en-IN" sz="2400" dirty="0" smtClean="0"/>
              <a:t>elimination </a:t>
            </a:r>
            <a:r>
              <a:rPr lang="en-IN" sz="2400" dirty="0"/>
              <a:t>of the </a:t>
            </a:r>
            <a:r>
              <a:rPr lang="en-IN" sz="2400" dirty="0" smtClean="0"/>
              <a:t>LA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/>
              <a:t>Why it does not work with higher concentrations of </a:t>
            </a:r>
            <a:r>
              <a:rPr lang="en-IN" sz="2400" dirty="0" smtClean="0"/>
              <a:t>Bupivacaine </a:t>
            </a:r>
            <a:r>
              <a:rPr lang="en-IN" sz="2400" dirty="0"/>
              <a:t>and </a:t>
            </a:r>
            <a:r>
              <a:rPr lang="en-IN" sz="2400" dirty="0" err="1" smtClean="0"/>
              <a:t>Ropivacaine</a:t>
            </a:r>
            <a:r>
              <a:rPr lang="en-IN" sz="2400" dirty="0" smtClean="0"/>
              <a:t> </a:t>
            </a:r>
            <a:r>
              <a:rPr lang="en-IN" sz="2400" dirty="0"/>
              <a:t>is not clearly </a:t>
            </a:r>
            <a:r>
              <a:rPr lang="en-IN" sz="2400" dirty="0" smtClean="0"/>
              <a:t>understood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571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105400"/>
          </a:xfrm>
        </p:spPr>
        <p:txBody>
          <a:bodyPr/>
          <a:lstStyle/>
          <a:p>
            <a:r>
              <a:rPr lang="en-US" sz="2400" dirty="0"/>
              <a:t>Preoperative preparation </a:t>
            </a:r>
          </a:p>
          <a:p>
            <a:r>
              <a:rPr lang="en-US" sz="2400" dirty="0" smtClean="0"/>
              <a:t>Review </a:t>
            </a:r>
            <a:r>
              <a:rPr lang="en-US" sz="2400" dirty="0"/>
              <a:t>of anesthetic preoperative evaluation and recent lab </a:t>
            </a:r>
            <a:r>
              <a:rPr lang="en-US" sz="2400" dirty="0" smtClean="0"/>
              <a:t>values</a:t>
            </a:r>
            <a:r>
              <a:rPr lang="en-US" sz="2400" dirty="0"/>
              <a:t>. Surgical and anesthesia consents are checked </a:t>
            </a:r>
          </a:p>
          <a:p>
            <a:r>
              <a:rPr lang="en-US" sz="2400" dirty="0" smtClean="0"/>
              <a:t>Iv </a:t>
            </a:r>
            <a:r>
              <a:rPr lang="en-US" sz="2400" dirty="0"/>
              <a:t>access established; generous with fluid if permissible </a:t>
            </a:r>
          </a:p>
          <a:p>
            <a:r>
              <a:rPr lang="en-US" sz="2400" dirty="0" smtClean="0"/>
              <a:t>Low-dose </a:t>
            </a:r>
            <a:r>
              <a:rPr lang="en-US" sz="2400" dirty="0"/>
              <a:t>anxiolytic </a:t>
            </a:r>
          </a:p>
          <a:p>
            <a:r>
              <a:rPr lang="en-US" sz="2400" dirty="0" smtClean="0"/>
              <a:t>Monitors</a:t>
            </a:r>
            <a:r>
              <a:rPr lang="en-US" sz="2400" dirty="0"/>
              <a:t>: </a:t>
            </a:r>
            <a:r>
              <a:rPr lang="en-US" sz="2400" dirty="0" smtClean="0"/>
              <a:t>ECG, Pulse oximeter </a:t>
            </a:r>
            <a:endParaRPr lang="en-US" sz="2400" dirty="0"/>
          </a:p>
          <a:p>
            <a:r>
              <a:rPr lang="en-US" sz="2400" dirty="0" smtClean="0"/>
              <a:t>Epidural </a:t>
            </a:r>
            <a:r>
              <a:rPr lang="en-US" sz="2400" dirty="0"/>
              <a:t>set </a:t>
            </a:r>
          </a:p>
          <a:p>
            <a:r>
              <a:rPr lang="en-US" sz="2400" dirty="0" smtClean="0"/>
              <a:t>Emergency </a:t>
            </a:r>
            <a:r>
              <a:rPr lang="en-US" sz="2400" dirty="0"/>
              <a:t>equipment </a:t>
            </a:r>
          </a:p>
          <a:p>
            <a:r>
              <a:rPr lang="en-US" sz="2400" dirty="0" smtClean="0"/>
              <a:t>Personnel</a:t>
            </a:r>
            <a:r>
              <a:rPr lang="en-US" sz="2400" dirty="0"/>
              <a:t>: provider positioning </a:t>
            </a:r>
          </a:p>
          <a:p>
            <a:r>
              <a:rPr lang="en-US" sz="2400" dirty="0" smtClean="0"/>
              <a:t>Communications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058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Place patient in optimal position </a:t>
            </a:r>
          </a:p>
          <a:p>
            <a:r>
              <a:rPr lang="en-IN" dirty="0" smtClean="0"/>
              <a:t>Prepare </a:t>
            </a:r>
            <a:r>
              <a:rPr lang="en-IN" dirty="0"/>
              <a:t>skin over a wide area with </a:t>
            </a:r>
            <a:r>
              <a:rPr lang="en-IN" dirty="0" smtClean="0"/>
              <a:t>povidone iodine </a:t>
            </a:r>
            <a:endParaRPr lang="en-IN" dirty="0"/>
          </a:p>
          <a:p>
            <a:r>
              <a:rPr lang="en-IN" dirty="0" smtClean="0"/>
              <a:t>Fenestrated </a:t>
            </a:r>
            <a:r>
              <a:rPr lang="en-IN" dirty="0"/>
              <a:t>sterile drape </a:t>
            </a:r>
          </a:p>
          <a:p>
            <a:r>
              <a:rPr lang="en-IN" dirty="0" smtClean="0"/>
              <a:t>Find </a:t>
            </a:r>
            <a:r>
              <a:rPr lang="en-IN" dirty="0"/>
              <a:t>the interspace along the midline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863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cervical , thoracic , lumbar , caudal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Position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Sitting </a:t>
            </a:r>
            <a:r>
              <a:rPr lang="en-US" b="1" dirty="0"/>
              <a:t>-</a:t>
            </a:r>
            <a:r>
              <a:rPr lang="en-US" b="1" dirty="0" err="1"/>
              <a:t>cervico</a:t>
            </a:r>
            <a:r>
              <a:rPr lang="en-US" b="1" dirty="0"/>
              <a:t> thoracic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easy </a:t>
            </a:r>
            <a:r>
              <a:rPr lang="en-US" dirty="0"/>
              <a:t>to identify midline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Avoid </a:t>
            </a:r>
            <a:r>
              <a:rPr lang="en-US" dirty="0"/>
              <a:t>rotation of spine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Good </a:t>
            </a:r>
            <a:r>
              <a:rPr lang="en-US" dirty="0"/>
              <a:t>flexion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lateral </a:t>
            </a:r>
            <a:r>
              <a:rPr lang="en-US" b="1" dirty="0"/>
              <a:t>-lumbar </a:t>
            </a:r>
            <a:r>
              <a:rPr lang="en-US" dirty="0"/>
              <a:t>, for placing catheter </a:t>
            </a:r>
          </a:p>
        </p:txBody>
      </p:sp>
    </p:spTree>
    <p:extLst>
      <p:ext uri="{BB962C8B-B14F-4D97-AF65-F5344CB8AC3E}">
        <p14:creationId xmlns:p14="http://schemas.microsoft.com/office/powerpoint/2010/main" xmlns="" val="37150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Local </a:t>
            </a:r>
            <a:r>
              <a:rPr lang="en-IN" dirty="0" smtClean="0"/>
              <a:t>anaesthetic </a:t>
            </a:r>
            <a:r>
              <a:rPr lang="en-IN" dirty="0"/>
              <a:t>is injected at the planned </a:t>
            </a:r>
            <a:r>
              <a:rPr lang="en-IN" dirty="0" smtClean="0"/>
              <a:t>insertion </a:t>
            </a:r>
            <a:r>
              <a:rPr lang="en-IN" dirty="0"/>
              <a:t>site and a skin wheal is raised with an </a:t>
            </a:r>
            <a:r>
              <a:rPr lang="en-IN" dirty="0" smtClean="0"/>
              <a:t>injection </a:t>
            </a:r>
            <a:r>
              <a:rPr lang="en-IN" dirty="0"/>
              <a:t>of 1-2 cc of local with the 26g skin </a:t>
            </a:r>
            <a:r>
              <a:rPr lang="en-IN" dirty="0" smtClean="0"/>
              <a:t>needle </a:t>
            </a:r>
            <a:endParaRPr lang="en-IN" dirty="0"/>
          </a:p>
          <a:p>
            <a:r>
              <a:rPr lang="en-IN" dirty="0" smtClean="0"/>
              <a:t>Local </a:t>
            </a:r>
            <a:r>
              <a:rPr lang="en-IN" dirty="0"/>
              <a:t>needles can be changed and place the 22g </a:t>
            </a:r>
            <a:r>
              <a:rPr lang="en-IN" dirty="0" smtClean="0"/>
              <a:t>needle </a:t>
            </a:r>
            <a:r>
              <a:rPr lang="en-IN" dirty="0"/>
              <a:t>on the local syringe, and in the </a:t>
            </a:r>
            <a:r>
              <a:rPr lang="en-IN" dirty="0" smtClean="0"/>
              <a:t>centre </a:t>
            </a:r>
            <a:r>
              <a:rPr lang="en-IN" dirty="0"/>
              <a:t>of </a:t>
            </a:r>
            <a:r>
              <a:rPr lang="en-IN" dirty="0" smtClean="0"/>
              <a:t>the </a:t>
            </a:r>
            <a:r>
              <a:rPr lang="en-IN" dirty="0"/>
              <a:t>skin wheal, go deeper along the planned </a:t>
            </a:r>
            <a:r>
              <a:rPr lang="en-IN" dirty="0" smtClean="0"/>
              <a:t>injection </a:t>
            </a:r>
            <a:r>
              <a:rPr lang="en-IN" dirty="0"/>
              <a:t>tract, injecting slowly as they penetrate </a:t>
            </a:r>
            <a:r>
              <a:rPr lang="en-IN" dirty="0" smtClean="0"/>
              <a:t>deeper </a:t>
            </a:r>
            <a:r>
              <a:rPr lang="en-IN" dirty="0"/>
              <a:t>into the subcutaneous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IN" sz="2400" dirty="0" smtClean="0"/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epidural is most often performed with a </a:t>
            </a:r>
            <a:r>
              <a:rPr lang="en-IN" sz="2400" dirty="0" smtClean="0"/>
              <a:t>16,17 </a:t>
            </a:r>
            <a:r>
              <a:rPr lang="en-IN" sz="2400" dirty="0"/>
              <a:t>or 18 gauge needle with a BLUNTED tip </a:t>
            </a:r>
            <a:r>
              <a:rPr lang="en-IN" sz="2400" dirty="0" smtClean="0"/>
              <a:t>designed </a:t>
            </a:r>
            <a:r>
              <a:rPr lang="en-IN" sz="2400" dirty="0"/>
              <a:t>to facilitate passage of a catheter into </a:t>
            </a:r>
            <a:r>
              <a:rPr lang="en-IN" sz="2400" dirty="0" smtClean="0"/>
              <a:t>the </a:t>
            </a:r>
            <a:r>
              <a:rPr lang="en-IN" sz="2400" dirty="0"/>
              <a:t>epidural space at the beginning or end of the </a:t>
            </a:r>
            <a:r>
              <a:rPr lang="en-IN" sz="2400" dirty="0" smtClean="0"/>
              <a:t>procedure</a:t>
            </a:r>
          </a:p>
          <a:p>
            <a:pPr marL="0" indent="0" algn="just">
              <a:buNone/>
            </a:pPr>
            <a:r>
              <a:rPr lang="en-IN" sz="2400" dirty="0" smtClean="0"/>
              <a:t> </a:t>
            </a:r>
            <a:endParaRPr lang="en-IN" sz="2400" dirty="0"/>
          </a:p>
          <a:p>
            <a:pPr algn="just"/>
            <a:r>
              <a:rPr lang="en-IN" sz="2400" dirty="0" smtClean="0"/>
              <a:t>The </a:t>
            </a:r>
            <a:r>
              <a:rPr lang="en-IN" sz="2400" dirty="0"/>
              <a:t>blunted tip is also designed specially to </a:t>
            </a:r>
            <a:r>
              <a:rPr lang="en-IN" sz="2400" dirty="0" smtClean="0"/>
              <a:t>AVOID </a:t>
            </a:r>
            <a:r>
              <a:rPr lang="en-IN" sz="2400" dirty="0"/>
              <a:t>puncture of the dura and if it comes in </a:t>
            </a:r>
            <a:r>
              <a:rPr lang="en-IN" sz="2400" dirty="0" smtClean="0"/>
              <a:t>contact </a:t>
            </a:r>
            <a:r>
              <a:rPr lang="en-IN" sz="2400" dirty="0"/>
              <a:t>with the dura, the lack of a </a:t>
            </a:r>
            <a:r>
              <a:rPr lang="en-IN" sz="2400" dirty="0" smtClean="0"/>
              <a:t>sharp point will </a:t>
            </a:r>
            <a:r>
              <a:rPr lang="en-IN" sz="2400" dirty="0"/>
              <a:t>hopefully just inwardly push the dura </a:t>
            </a:r>
            <a:r>
              <a:rPr lang="en-IN" sz="2400" dirty="0" smtClean="0"/>
              <a:t>without </a:t>
            </a:r>
            <a:r>
              <a:rPr lang="en-IN" sz="2400" dirty="0"/>
              <a:t>puncturing it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757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153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752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5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17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Local </a:t>
            </a:r>
            <a:r>
              <a:rPr lang="en-IN" dirty="0" smtClean="0"/>
              <a:t>anaesthetics </a:t>
            </a:r>
            <a:r>
              <a:rPr lang="en-IN" dirty="0"/>
              <a:t>or other solutions injected into </a:t>
            </a:r>
            <a:r>
              <a:rPr lang="en-IN" dirty="0" smtClean="0"/>
              <a:t>the </a:t>
            </a:r>
            <a:r>
              <a:rPr lang="en-IN" dirty="0"/>
              <a:t>epidural space (steroids, narcotics) spread </a:t>
            </a:r>
            <a:r>
              <a:rPr lang="en-IN" dirty="0" smtClean="0"/>
              <a:t>anatomically </a:t>
            </a:r>
            <a:endParaRPr lang="en-IN" dirty="0"/>
          </a:p>
          <a:p>
            <a:pPr algn="just"/>
            <a:r>
              <a:rPr lang="en-IN" dirty="0" smtClean="0"/>
              <a:t>Horizontal </a:t>
            </a:r>
            <a:r>
              <a:rPr lang="en-IN" dirty="0"/>
              <a:t>spread is to the region of the dural </a:t>
            </a:r>
          </a:p>
          <a:p>
            <a:pPr marL="0" indent="0" algn="just">
              <a:buNone/>
            </a:pPr>
            <a:r>
              <a:rPr lang="en-IN" dirty="0" smtClean="0"/>
              <a:t>   cuffs </a:t>
            </a:r>
            <a:r>
              <a:rPr lang="en-IN" dirty="0"/>
              <a:t>with diffusion into the CSF and leakage </a:t>
            </a:r>
          </a:p>
          <a:p>
            <a:pPr marL="0" indent="0" algn="just">
              <a:buNone/>
            </a:pPr>
            <a:r>
              <a:rPr lang="en-IN" dirty="0" smtClean="0"/>
              <a:t>   through </a:t>
            </a:r>
            <a:r>
              <a:rPr lang="en-IN" dirty="0"/>
              <a:t>the intervertebral foramen </a:t>
            </a:r>
            <a:r>
              <a:rPr lang="en-IN" dirty="0" smtClean="0"/>
              <a:t>into para-</a:t>
            </a:r>
          </a:p>
          <a:p>
            <a:pPr marL="0" indent="0" algn="just">
              <a:buNone/>
            </a:pPr>
            <a:r>
              <a:rPr lang="en-IN" dirty="0"/>
              <a:t> </a:t>
            </a:r>
            <a:r>
              <a:rPr lang="en-IN" dirty="0" smtClean="0"/>
              <a:t>  vertebral space</a:t>
            </a:r>
            <a:endParaRPr lang="en-IN" dirty="0"/>
          </a:p>
          <a:p>
            <a:r>
              <a:rPr lang="en-IN" dirty="0" smtClean="0"/>
              <a:t>Longitudinal </a:t>
            </a:r>
            <a:r>
              <a:rPr lang="en-IN" dirty="0"/>
              <a:t>spread is preferentially cephalad in </a:t>
            </a:r>
            <a:r>
              <a:rPr lang="en-IN" dirty="0" smtClean="0"/>
              <a:t>direction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93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epidural needle is place bevel up </a:t>
            </a:r>
            <a:r>
              <a:rPr lang="en-IN" dirty="0" smtClean="0"/>
              <a:t>and introduced </a:t>
            </a:r>
            <a:r>
              <a:rPr lang="en-IN" dirty="0"/>
              <a:t>into the skin </a:t>
            </a:r>
          </a:p>
          <a:p>
            <a:r>
              <a:rPr lang="en-IN" dirty="0" smtClean="0"/>
              <a:t>It </a:t>
            </a:r>
            <a:r>
              <a:rPr lang="en-IN" dirty="0"/>
              <a:t>is passed slowly through the supraspinous </a:t>
            </a:r>
            <a:r>
              <a:rPr lang="en-IN" dirty="0" smtClean="0"/>
              <a:t>ligament </a:t>
            </a:r>
            <a:r>
              <a:rPr lang="en-IN" dirty="0"/>
              <a:t>and seated in the </a:t>
            </a:r>
            <a:r>
              <a:rPr lang="en-IN" dirty="0" smtClean="0"/>
              <a:t>interspinous ligament before </a:t>
            </a:r>
            <a:r>
              <a:rPr lang="en-IN" dirty="0"/>
              <a:t>the stylet is removed </a:t>
            </a:r>
          </a:p>
          <a:p>
            <a:r>
              <a:rPr lang="en-IN" dirty="0" smtClean="0"/>
              <a:t>It </a:t>
            </a:r>
            <a:r>
              <a:rPr lang="en-IN" dirty="0"/>
              <a:t>can tell that the needle is seated in the </a:t>
            </a:r>
            <a:r>
              <a:rPr lang="en-IN" dirty="0" smtClean="0"/>
              <a:t>interspinous </a:t>
            </a:r>
            <a:r>
              <a:rPr lang="en-IN" dirty="0"/>
              <a:t>ligament by letting go of the </a:t>
            </a:r>
            <a:r>
              <a:rPr lang="en-IN" dirty="0" smtClean="0"/>
              <a:t>needle</a:t>
            </a:r>
            <a:r>
              <a:rPr lang="en-IN" dirty="0"/>
              <a:t>; it should still be supported in the same </a:t>
            </a:r>
            <a:r>
              <a:rPr lang="en-IN" dirty="0" smtClean="0"/>
              <a:t>position</a:t>
            </a:r>
            <a:r>
              <a:rPr lang="en-IN" dirty="0"/>
              <a:t>, not drop down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35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r>
              <a:rPr lang="en-IN" dirty="0" smtClean="0"/>
              <a:t>Site </a:t>
            </a:r>
            <a:r>
              <a:rPr lang="en-IN" dirty="0"/>
              <a:t>and angle of the needle entry </a:t>
            </a:r>
          </a:p>
          <a:p>
            <a:r>
              <a:rPr lang="en-IN" b="1" dirty="0" smtClean="0"/>
              <a:t>Lumbar</a:t>
            </a:r>
            <a:r>
              <a:rPr lang="en-IN" dirty="0" smtClean="0"/>
              <a:t> </a:t>
            </a:r>
            <a:r>
              <a:rPr lang="en-IN" dirty="0"/>
              <a:t>–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exactly centre and directed perpendicular </a:t>
            </a:r>
          </a:p>
          <a:p>
            <a:r>
              <a:rPr lang="en-IN" b="1" dirty="0" smtClean="0"/>
              <a:t>T7 </a:t>
            </a:r>
            <a:r>
              <a:rPr lang="en-IN" b="1" dirty="0"/>
              <a:t>–T12 </a:t>
            </a:r>
            <a:r>
              <a:rPr lang="en-IN" dirty="0"/>
              <a:t>–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upper border of lower spine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Advanced 1–2cms angulated </a:t>
            </a:r>
            <a:r>
              <a:rPr lang="en-IN" dirty="0"/>
              <a:t>to 70º </a:t>
            </a:r>
          </a:p>
          <a:p>
            <a:r>
              <a:rPr lang="en-IN" b="1" dirty="0" smtClean="0"/>
              <a:t>T2 </a:t>
            </a:r>
            <a:r>
              <a:rPr lang="en-IN" b="1" dirty="0"/>
              <a:t>– </a:t>
            </a:r>
            <a:r>
              <a:rPr lang="en-IN" b="1" dirty="0" smtClean="0"/>
              <a:t>T6 </a:t>
            </a:r>
            <a:r>
              <a:rPr lang="en-IN" dirty="0"/>
              <a:t>-angulated to 40º </a:t>
            </a:r>
          </a:p>
          <a:p>
            <a:r>
              <a:rPr lang="en-IN" b="1" dirty="0" smtClean="0"/>
              <a:t>Cervical- C7 –T1</a:t>
            </a:r>
            <a:r>
              <a:rPr lang="en-IN" dirty="0" smtClean="0"/>
              <a:t>-perpendicular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18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7315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69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Stylet is removed and a well lubricated glass syringe </a:t>
            </a:r>
            <a:r>
              <a:rPr lang="en-IN" dirty="0" smtClean="0"/>
              <a:t>with </a:t>
            </a:r>
            <a:r>
              <a:rPr lang="en-IN" dirty="0"/>
              <a:t>air or saline is attached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Needle </a:t>
            </a:r>
            <a:r>
              <a:rPr lang="en-IN" dirty="0"/>
              <a:t>and syringe is advanced slowly with the left </a:t>
            </a:r>
            <a:r>
              <a:rPr lang="en-IN" dirty="0" smtClean="0"/>
              <a:t>hand </a:t>
            </a:r>
            <a:r>
              <a:rPr lang="en-IN" dirty="0"/>
              <a:t>, while the thumb of right hand keeps constant </a:t>
            </a:r>
            <a:r>
              <a:rPr lang="en-IN" dirty="0" smtClean="0"/>
              <a:t>pressure </a:t>
            </a:r>
            <a:r>
              <a:rPr lang="en-IN" dirty="0"/>
              <a:t>over the plunger of the syringe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81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781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When the needle bevel passes through </a:t>
            </a:r>
            <a:r>
              <a:rPr lang="en-IN" sz="2400" dirty="0" smtClean="0"/>
              <a:t>ligamentum </a:t>
            </a:r>
            <a:r>
              <a:rPr lang="en-IN" sz="2400" dirty="0"/>
              <a:t>flavum and enters the epidural </a:t>
            </a:r>
            <a:r>
              <a:rPr lang="en-IN" sz="2400" dirty="0" smtClean="0"/>
              <a:t>space </a:t>
            </a:r>
            <a:r>
              <a:rPr lang="en-IN" sz="2400" dirty="0"/>
              <a:t>, sudden loss of resistance to injection </a:t>
            </a:r>
            <a:r>
              <a:rPr lang="en-IN" sz="2400" dirty="0" smtClean="0"/>
              <a:t>occurs </a:t>
            </a:r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 smtClean="0"/>
              <a:t>Confirmation –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Sudden disappearance </a:t>
            </a:r>
            <a:r>
              <a:rPr lang="en-IN" sz="2400" dirty="0"/>
              <a:t>of </a:t>
            </a:r>
            <a:r>
              <a:rPr lang="en-IN" sz="2400" dirty="0" smtClean="0"/>
              <a:t>resistance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Sudden ease of injection of air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Hanging </a:t>
            </a:r>
            <a:r>
              <a:rPr lang="en-IN" sz="2400" dirty="0"/>
              <a:t>drop sign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Capillary </a:t>
            </a:r>
            <a:r>
              <a:rPr lang="en-IN" sz="2400" dirty="0"/>
              <a:t>tube method of </a:t>
            </a:r>
            <a:r>
              <a:rPr lang="en-IN" sz="2400" dirty="0" err="1"/>
              <a:t>odom</a:t>
            </a:r>
            <a:r>
              <a:rPr lang="en-IN" sz="2400" dirty="0"/>
              <a:t> (movement of air bubble in a </a:t>
            </a:r>
            <a:r>
              <a:rPr lang="en-IN" sz="2400" dirty="0" smtClean="0"/>
              <a:t>capillary </a:t>
            </a:r>
            <a:r>
              <a:rPr lang="en-IN" sz="2400" dirty="0"/>
              <a:t>tube attached to hub)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2162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syringe/needle combo should only be </a:t>
            </a:r>
            <a:r>
              <a:rPr lang="en-IN" dirty="0" smtClean="0"/>
              <a:t>moved </a:t>
            </a:r>
            <a:r>
              <a:rPr lang="en-IN" dirty="0"/>
              <a:t>0.5-1cm at a time and then tested for </a:t>
            </a:r>
            <a:r>
              <a:rPr lang="en-IN" dirty="0" smtClean="0"/>
              <a:t>resistance </a:t>
            </a:r>
            <a:r>
              <a:rPr lang="en-IN" dirty="0"/>
              <a:t>or LOR </a:t>
            </a:r>
          </a:p>
          <a:p>
            <a:r>
              <a:rPr lang="en-IN" dirty="0" smtClean="0"/>
              <a:t>The </a:t>
            </a:r>
            <a:r>
              <a:rPr lang="en-IN" dirty="0"/>
              <a:t>syringe/needle combo is advanced by </a:t>
            </a:r>
            <a:r>
              <a:rPr lang="en-IN" dirty="0" smtClean="0"/>
              <a:t>applying </a:t>
            </a:r>
            <a:r>
              <a:rPr lang="en-IN" dirty="0"/>
              <a:t>pressure to the NEEDLE and not the </a:t>
            </a:r>
            <a:r>
              <a:rPr lang="en-IN" dirty="0" smtClean="0"/>
              <a:t>syringe </a:t>
            </a:r>
            <a:endParaRPr lang="en-IN" dirty="0"/>
          </a:p>
          <a:p>
            <a:r>
              <a:rPr lang="en-IN" dirty="0" smtClean="0"/>
              <a:t>As </a:t>
            </a:r>
            <a:r>
              <a:rPr lang="en-IN" dirty="0"/>
              <a:t>the needle passes through the ligamentum </a:t>
            </a:r>
            <a:r>
              <a:rPr lang="en-IN" dirty="0" smtClean="0"/>
              <a:t>flavum</a:t>
            </a:r>
            <a:r>
              <a:rPr lang="en-IN" dirty="0"/>
              <a:t>, resistance increases and you may feel a </a:t>
            </a:r>
            <a:r>
              <a:rPr lang="en-IN" dirty="0" smtClean="0"/>
              <a:t>distinct </a:t>
            </a:r>
            <a:r>
              <a:rPr lang="en-IN" dirty="0"/>
              <a:t>“pop” as you pass </a:t>
            </a:r>
            <a:r>
              <a:rPr lang="en-IN" dirty="0" smtClean="0"/>
              <a:t>through it 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• </a:t>
            </a:r>
          </a:p>
          <a:p>
            <a:r>
              <a:rPr lang="en-IN" dirty="0"/>
              <a:t>Once it pass through the LF, will experience an </a:t>
            </a:r>
          </a:p>
          <a:p>
            <a:r>
              <a:rPr lang="en-IN" dirty="0"/>
              <a:t>immediate LOR and then the tip of the needle </a:t>
            </a:r>
          </a:p>
          <a:p>
            <a:r>
              <a:rPr lang="en-IN" dirty="0"/>
              <a:t>will be in the epidural space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65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Made of polyurethane or polyamide </a:t>
            </a:r>
          </a:p>
          <a:p>
            <a:r>
              <a:rPr lang="en-IN" dirty="0" smtClean="0"/>
              <a:t>Polyamide </a:t>
            </a:r>
            <a:r>
              <a:rPr lang="en-IN" dirty="0"/>
              <a:t>-stiffer , threading easier </a:t>
            </a:r>
          </a:p>
          <a:p>
            <a:r>
              <a:rPr lang="en-IN" dirty="0" smtClean="0"/>
              <a:t>Chance </a:t>
            </a:r>
            <a:r>
              <a:rPr lang="en-IN" dirty="0"/>
              <a:t>of dural or venous puncture </a:t>
            </a:r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TYPES:-</a:t>
            </a:r>
            <a:endParaRPr lang="en-IN" dirty="0"/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Closed tip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/>
              <a:t>Multiple side hole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dirty="0" smtClean="0"/>
              <a:t>Spring </a:t>
            </a:r>
            <a:r>
              <a:rPr lang="en-IN" dirty="0"/>
              <a:t>wire reinforced </a:t>
            </a:r>
            <a:r>
              <a:rPr lang="en-IN" dirty="0" smtClean="0"/>
              <a:t>Polymer </a:t>
            </a:r>
            <a:r>
              <a:rPr lang="en-IN" dirty="0"/>
              <a:t>coated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16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Threading difficult – </a:t>
            </a:r>
          </a:p>
          <a:p>
            <a:r>
              <a:rPr lang="en-IN" dirty="0"/>
              <a:t>advance and try again </a:t>
            </a:r>
          </a:p>
          <a:p>
            <a:r>
              <a:rPr lang="en-IN" dirty="0" smtClean="0"/>
              <a:t>If </a:t>
            </a:r>
            <a:r>
              <a:rPr lang="en-IN" dirty="0"/>
              <a:t>c/o pain, remove and reintroduce by changing angle of </a:t>
            </a:r>
            <a:r>
              <a:rPr lang="en-IN" dirty="0" smtClean="0"/>
              <a:t>needle </a:t>
            </a:r>
            <a:r>
              <a:rPr lang="en-IN" dirty="0"/>
              <a:t>or rotated on either side n try again </a:t>
            </a:r>
          </a:p>
          <a:p>
            <a:r>
              <a:rPr lang="en-IN" dirty="0" smtClean="0"/>
              <a:t>LA </a:t>
            </a:r>
            <a:r>
              <a:rPr lang="en-IN" dirty="0"/>
              <a:t>prior to insertion -may open up false spaces </a:t>
            </a:r>
          </a:p>
          <a:p>
            <a:r>
              <a:rPr lang="en-IN" dirty="0" smtClean="0"/>
              <a:t>Faulty </a:t>
            </a:r>
            <a:r>
              <a:rPr lang="en-IN" dirty="0"/>
              <a:t>catheter insertion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39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LEVELS OF AREA TO BE BLOCKED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600" dirty="0"/>
              <a:t>Dermatomes that will have to be anaesthetised for a particular </a:t>
            </a:r>
            <a:r>
              <a:rPr lang="en-IN" sz="2600" dirty="0" smtClean="0"/>
              <a:t>surgery </a:t>
            </a:r>
            <a:r>
              <a:rPr lang="en-IN" sz="2600" dirty="0"/>
              <a:t>are decided </a:t>
            </a:r>
          </a:p>
          <a:p>
            <a:r>
              <a:rPr lang="en-IN" sz="2600" dirty="0"/>
              <a:t>The catheter tip to be placed in the </a:t>
            </a:r>
            <a:r>
              <a:rPr lang="en-IN" sz="2600" dirty="0" err="1"/>
              <a:t>center</a:t>
            </a:r>
            <a:r>
              <a:rPr lang="en-IN" sz="2600" dirty="0"/>
              <a:t> of the dermatomes to </a:t>
            </a:r>
            <a:r>
              <a:rPr lang="en-IN" sz="2600" dirty="0" smtClean="0"/>
              <a:t>be </a:t>
            </a:r>
            <a:r>
              <a:rPr lang="en-IN" sz="2600" dirty="0"/>
              <a:t>blocked </a:t>
            </a:r>
          </a:p>
          <a:p>
            <a:r>
              <a:rPr lang="en-IN" sz="2600" dirty="0"/>
              <a:t>Site of needle entry should be 1 or 2 vertebral spines away from </a:t>
            </a:r>
            <a:r>
              <a:rPr lang="en-IN" sz="2600" dirty="0" err="1" smtClean="0"/>
              <a:t>intented</a:t>
            </a:r>
            <a:r>
              <a:rPr lang="en-IN" sz="2600" dirty="0" smtClean="0"/>
              <a:t> </a:t>
            </a:r>
            <a:r>
              <a:rPr lang="en-IN" sz="2600" dirty="0"/>
              <a:t>site of catheter placement </a:t>
            </a:r>
          </a:p>
          <a:p>
            <a:r>
              <a:rPr lang="en-IN" sz="2600" dirty="0"/>
              <a:t>Catheter length of 3 -5 </a:t>
            </a:r>
            <a:r>
              <a:rPr lang="en-IN" sz="2600" dirty="0" err="1"/>
              <a:t>cms</a:t>
            </a:r>
            <a:r>
              <a:rPr lang="en-IN" sz="2600" dirty="0"/>
              <a:t> inside the space </a:t>
            </a:r>
          </a:p>
          <a:p>
            <a:r>
              <a:rPr lang="en-IN" sz="2600" dirty="0"/>
              <a:t>Determines the spread of the anaesthetic agent </a:t>
            </a:r>
          </a:p>
        </p:txBody>
      </p:sp>
    </p:spTree>
    <p:extLst>
      <p:ext uri="{BB962C8B-B14F-4D97-AF65-F5344CB8AC3E}">
        <p14:creationId xmlns:p14="http://schemas.microsoft.com/office/powerpoint/2010/main" xmlns="" val="11244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4530725"/>
          </a:xfrm>
        </p:spPr>
        <p:txBody>
          <a:bodyPr/>
          <a:lstStyle/>
          <a:p>
            <a:r>
              <a:rPr lang="en-US" dirty="0"/>
              <a:t>Possible sites of anesthetic action include: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Paravertebral </a:t>
            </a:r>
            <a:r>
              <a:rPr lang="en-US" dirty="0"/>
              <a:t>nerve roots </a:t>
            </a:r>
          </a:p>
          <a:p>
            <a:r>
              <a:rPr lang="en-US" dirty="0" err="1" smtClean="0"/>
              <a:t>Intradural</a:t>
            </a:r>
            <a:r>
              <a:rPr lang="en-US" dirty="0" smtClean="0"/>
              <a:t> </a:t>
            </a:r>
            <a:r>
              <a:rPr lang="en-US" dirty="0"/>
              <a:t>spinal roots </a:t>
            </a:r>
          </a:p>
          <a:p>
            <a:r>
              <a:rPr lang="en-US" dirty="0" smtClean="0"/>
              <a:t>Dorsal &amp; ventral </a:t>
            </a:r>
            <a:r>
              <a:rPr lang="en-US" dirty="0"/>
              <a:t>spinal roots </a:t>
            </a:r>
          </a:p>
          <a:p>
            <a:r>
              <a:rPr lang="en-US" dirty="0" smtClean="0"/>
              <a:t>Dorsal </a:t>
            </a:r>
            <a:r>
              <a:rPr lang="en-US" dirty="0"/>
              <a:t>root ganglia </a:t>
            </a:r>
          </a:p>
          <a:p>
            <a:r>
              <a:rPr lang="en-US" dirty="0" smtClean="0"/>
              <a:t>The </a:t>
            </a:r>
            <a:r>
              <a:rPr lang="en-US" dirty="0"/>
              <a:t>spinal cord </a:t>
            </a:r>
          </a:p>
          <a:p>
            <a:r>
              <a:rPr lang="en-US" dirty="0" smtClean="0"/>
              <a:t>The </a:t>
            </a:r>
            <a:r>
              <a:rPr lang="en-US" dirty="0"/>
              <a:t>brain itself (by diffusion)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2289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47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b="1" dirty="0"/>
              <a:t>&gt; 5 </a:t>
            </a:r>
            <a:r>
              <a:rPr lang="en-IN" sz="2400" b="1" dirty="0" err="1"/>
              <a:t>cms</a:t>
            </a:r>
            <a:r>
              <a:rPr lang="en-IN" sz="2400" b="1" dirty="0"/>
              <a:t> </a:t>
            </a:r>
            <a:r>
              <a:rPr lang="en-IN" sz="2400" b="1" dirty="0" smtClean="0"/>
              <a:t> </a:t>
            </a:r>
            <a:endParaRPr lang="en-IN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/>
              <a:t>kinking and knotting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Entry </a:t>
            </a:r>
            <a:r>
              <a:rPr lang="en-IN" sz="2400" dirty="0"/>
              <a:t>into intervertebral foramen </a:t>
            </a:r>
          </a:p>
          <a:p>
            <a:r>
              <a:rPr lang="en-IN" sz="2400" b="1" dirty="0" smtClean="0"/>
              <a:t>&lt;</a:t>
            </a:r>
            <a:r>
              <a:rPr lang="en-IN" sz="2400" b="1" dirty="0"/>
              <a:t>3 </a:t>
            </a:r>
            <a:r>
              <a:rPr lang="en-IN" sz="2400" b="1" dirty="0" err="1"/>
              <a:t>cms</a:t>
            </a:r>
            <a:r>
              <a:rPr lang="en-IN" sz="2400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chance </a:t>
            </a:r>
            <a:r>
              <a:rPr lang="en-IN" sz="2400" dirty="0"/>
              <a:t>of accidental exit </a:t>
            </a:r>
            <a:endParaRPr lang="en-IN" sz="2400" dirty="0" smtClean="0"/>
          </a:p>
          <a:p>
            <a:pPr marL="0" indent="0">
              <a:buNone/>
            </a:pPr>
            <a:endParaRPr lang="en-IN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/>
              <a:t>Threaded </a:t>
            </a:r>
            <a:r>
              <a:rPr lang="en-IN" sz="2400" dirty="0"/>
              <a:t>cephalic or caudal direction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/>
              <a:t>Firmly </a:t>
            </a:r>
            <a:r>
              <a:rPr lang="en-IN" sz="2400" dirty="0"/>
              <a:t>fixed with plaster to skin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/>
              <a:t>May </a:t>
            </a:r>
            <a:r>
              <a:rPr lang="en-IN" sz="2400" dirty="0"/>
              <a:t>be left </a:t>
            </a:r>
            <a:r>
              <a:rPr lang="en-IN" sz="2400" dirty="0" err="1"/>
              <a:t>insitu</a:t>
            </a:r>
            <a:r>
              <a:rPr lang="en-IN" sz="2400" dirty="0"/>
              <a:t> for…..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 smtClean="0"/>
              <a:t>Polyurethane </a:t>
            </a:r>
            <a:r>
              <a:rPr lang="en-IN" sz="2400" dirty="0"/>
              <a:t>catheters – </a:t>
            </a:r>
            <a:r>
              <a:rPr lang="en-IN" sz="2400" dirty="0" smtClean="0"/>
              <a:t>less </a:t>
            </a:r>
            <a:r>
              <a:rPr lang="en-IN" sz="2400" dirty="0"/>
              <a:t>tissue reaction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23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EPIDURAL TEST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To identify epidural needles or catheters that have entered an </a:t>
            </a:r>
            <a:r>
              <a:rPr lang="en-IN" dirty="0" smtClean="0"/>
              <a:t>epidural </a:t>
            </a:r>
            <a:r>
              <a:rPr lang="en-IN" dirty="0"/>
              <a:t>vein or the subarachnoid space. </a:t>
            </a:r>
          </a:p>
          <a:p>
            <a:r>
              <a:rPr lang="en-IN" dirty="0" smtClean="0"/>
              <a:t>The </a:t>
            </a:r>
            <a:r>
              <a:rPr lang="en-IN" dirty="0"/>
              <a:t>most common test dose is 3 mL of local </a:t>
            </a:r>
            <a:r>
              <a:rPr lang="en-IN" dirty="0" err="1"/>
              <a:t>anesthetic</a:t>
            </a:r>
            <a:r>
              <a:rPr lang="en-IN" dirty="0"/>
              <a:t> </a:t>
            </a:r>
            <a:r>
              <a:rPr lang="en-IN" dirty="0" smtClean="0"/>
              <a:t>containing </a:t>
            </a:r>
            <a:r>
              <a:rPr lang="en-IN" dirty="0"/>
              <a:t>5 µmg/mL of epinephrine (1:200,000).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The </a:t>
            </a:r>
            <a:r>
              <a:rPr lang="en-IN" dirty="0"/>
              <a:t>dose of local </a:t>
            </a:r>
            <a:r>
              <a:rPr lang="en-IN" dirty="0" err="1"/>
              <a:t>anesthetic</a:t>
            </a:r>
            <a:r>
              <a:rPr lang="en-IN" dirty="0"/>
              <a:t> should be sufficient that </a:t>
            </a:r>
            <a:r>
              <a:rPr lang="en-IN" dirty="0" smtClean="0"/>
              <a:t>subarachnoid </a:t>
            </a:r>
            <a:r>
              <a:rPr lang="en-IN" dirty="0"/>
              <a:t>injection will result in clear evidence of spinal </a:t>
            </a:r>
            <a:r>
              <a:rPr lang="en-IN" dirty="0" err="1" smtClean="0"/>
              <a:t>anesthesia</a:t>
            </a:r>
            <a:r>
              <a:rPr lang="en-I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98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EPIDURAL TEST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Intravenous injection of this dose of epinephrine typically produces an average 30 beats per minute heart rate increase between 20 and 40 seconds after injection</a:t>
            </a:r>
          </a:p>
          <a:p>
            <a:r>
              <a:rPr lang="en-IN" dirty="0"/>
              <a:t>In beta-blocked patients, a systolic blood pressure increase of </a:t>
            </a:r>
          </a:p>
          <a:p>
            <a:r>
              <a:rPr lang="en-IN" dirty="0"/>
              <a:t>=20 mm Hg may be a more </a:t>
            </a:r>
          </a:p>
          <a:p>
            <a:r>
              <a:rPr lang="en-IN" dirty="0"/>
              <a:t>reliable indicator of IV 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74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 smtClean="0"/>
              <a:t>If </a:t>
            </a:r>
            <a:r>
              <a:rPr lang="en-IN" dirty="0"/>
              <a:t>gotten a dural puncture by accident, the test dose </a:t>
            </a:r>
            <a:r>
              <a:rPr lang="en-IN" dirty="0" smtClean="0"/>
              <a:t>should produce </a:t>
            </a:r>
            <a:r>
              <a:rPr lang="en-IN" dirty="0"/>
              <a:t>numbness and/or </a:t>
            </a:r>
          </a:p>
          <a:p>
            <a:r>
              <a:rPr lang="en-IN" dirty="0"/>
              <a:t>weakness </a:t>
            </a:r>
            <a:r>
              <a:rPr lang="en-IN" dirty="0" smtClean="0"/>
              <a:t>or </a:t>
            </a:r>
            <a:r>
              <a:rPr lang="en-IN" dirty="0"/>
              <a:t>a “pins </a:t>
            </a:r>
            <a:r>
              <a:rPr lang="en-IN" dirty="0" smtClean="0"/>
              <a:t>and </a:t>
            </a:r>
            <a:r>
              <a:rPr lang="en-IN" dirty="0"/>
              <a:t>needles” sensation </a:t>
            </a:r>
            <a:r>
              <a:rPr lang="en-IN" dirty="0" smtClean="0"/>
              <a:t>in the lower extremities </a:t>
            </a:r>
            <a:endParaRPr lang="en-IN" dirty="0"/>
          </a:p>
          <a:p>
            <a:r>
              <a:rPr lang="en-IN" dirty="0" smtClean="0"/>
              <a:t>This </a:t>
            </a:r>
            <a:r>
              <a:rPr lang="en-IN" dirty="0"/>
              <a:t>can take up to three minutes to occur, so need to </a:t>
            </a:r>
            <a:r>
              <a:rPr lang="en-IN" dirty="0" smtClean="0"/>
              <a:t>wait </a:t>
            </a:r>
            <a:r>
              <a:rPr lang="en-IN" dirty="0"/>
              <a:t>at least three minutes before continuing injection of </a:t>
            </a:r>
            <a:r>
              <a:rPr lang="en-IN" dirty="0" smtClean="0"/>
              <a:t>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94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Techniques and opinions differ as to whether to pass a </a:t>
            </a:r>
            <a:r>
              <a:rPr lang="en-IN" dirty="0" smtClean="0"/>
              <a:t>catheter </a:t>
            </a:r>
            <a:r>
              <a:rPr lang="en-IN" dirty="0"/>
              <a:t>and inject total dose via the catheter or inject </a:t>
            </a:r>
            <a:r>
              <a:rPr lang="en-IN" dirty="0" smtClean="0"/>
              <a:t>total </a:t>
            </a:r>
            <a:r>
              <a:rPr lang="en-IN" dirty="0"/>
              <a:t>dose through the needle and then insert the </a:t>
            </a:r>
            <a:r>
              <a:rPr lang="en-IN" dirty="0" smtClean="0"/>
              <a:t>catheter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With </a:t>
            </a:r>
            <a:r>
              <a:rPr lang="en-IN" dirty="0"/>
              <a:t>catheter can slowly raise level of </a:t>
            </a:r>
            <a:r>
              <a:rPr lang="en-IN" dirty="0" err="1"/>
              <a:t>anesthesia</a:t>
            </a:r>
            <a:r>
              <a:rPr lang="en-IN" dirty="0"/>
              <a:t> having </a:t>
            </a:r>
            <a:r>
              <a:rPr lang="en-IN" dirty="0" smtClean="0"/>
              <a:t>better </a:t>
            </a:r>
            <a:r>
              <a:rPr lang="en-IN" dirty="0"/>
              <a:t>control and less incidence of sympathetic block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68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problem with the catheter first is that it is possible </a:t>
            </a:r>
          </a:p>
          <a:p>
            <a:r>
              <a:rPr lang="en-IN" dirty="0"/>
              <a:t>for the catheter NOT to go correctly into the epidural </a:t>
            </a:r>
          </a:p>
          <a:p>
            <a:r>
              <a:rPr lang="en-IN" dirty="0"/>
              <a:t>space. It may kink or coil up and then will be </a:t>
            </a:r>
          </a:p>
          <a:p>
            <a:r>
              <a:rPr lang="en-IN" dirty="0"/>
              <a:t>performing a useless epidural which will end up not </a:t>
            </a:r>
          </a:p>
          <a:p>
            <a:r>
              <a:rPr lang="en-IN" dirty="0"/>
              <a:t>working or be patchy or one sided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92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With needle the injection of the LA opens up and </a:t>
            </a:r>
            <a:r>
              <a:rPr lang="en-IN" dirty="0" smtClean="0"/>
              <a:t>distends </a:t>
            </a:r>
            <a:r>
              <a:rPr lang="en-IN" dirty="0"/>
              <a:t>the epidural space and makes it easier to pass </a:t>
            </a:r>
            <a:r>
              <a:rPr lang="en-IN" dirty="0" smtClean="0"/>
              <a:t>the </a:t>
            </a:r>
            <a:r>
              <a:rPr lang="en-IN" dirty="0"/>
              <a:t>catheter into the correct location </a:t>
            </a:r>
          </a:p>
          <a:p>
            <a:r>
              <a:rPr lang="en-IN" dirty="0" smtClean="0"/>
              <a:t>Also</a:t>
            </a:r>
            <a:r>
              <a:rPr lang="en-IN" dirty="0"/>
              <a:t>, if the catheter </a:t>
            </a:r>
            <a:r>
              <a:rPr lang="en-IN" dirty="0" err="1"/>
              <a:t>fails,will</a:t>
            </a:r>
            <a:r>
              <a:rPr lang="en-IN" dirty="0"/>
              <a:t> have a complete block for </a:t>
            </a:r>
            <a:r>
              <a:rPr lang="en-IN" dirty="0" smtClean="0"/>
              <a:t>a </a:t>
            </a:r>
            <a:r>
              <a:rPr lang="en-IN" dirty="0"/>
              <a:t>period of time and that may be all the time need to </a:t>
            </a:r>
            <a:r>
              <a:rPr lang="en-IN" dirty="0" smtClean="0"/>
              <a:t>complete </a:t>
            </a:r>
            <a:r>
              <a:rPr lang="en-IN" dirty="0"/>
              <a:t>the surgery or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46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 smtClean="0"/>
          </a:p>
          <a:p>
            <a:r>
              <a:rPr lang="en-IN" dirty="0" smtClean="0"/>
              <a:t>As </a:t>
            </a:r>
            <a:r>
              <a:rPr lang="en-IN" dirty="0"/>
              <a:t>you pass the catheter, you may initially feel </a:t>
            </a:r>
            <a:r>
              <a:rPr lang="en-IN" dirty="0" smtClean="0"/>
              <a:t>resistance </a:t>
            </a:r>
            <a:r>
              <a:rPr lang="en-IN" dirty="0"/>
              <a:t>at the tip of the needle </a:t>
            </a:r>
          </a:p>
          <a:p>
            <a:r>
              <a:rPr lang="en-IN" dirty="0" smtClean="0"/>
              <a:t>A </a:t>
            </a:r>
            <a:r>
              <a:rPr lang="en-IN" dirty="0"/>
              <a:t>slightly stronger push may be needed and then you </a:t>
            </a:r>
            <a:r>
              <a:rPr lang="en-IN" dirty="0" smtClean="0"/>
              <a:t>will </a:t>
            </a:r>
            <a:r>
              <a:rPr lang="en-IN" dirty="0"/>
              <a:t>feel the resistance drop and the catheter will thread </a:t>
            </a:r>
            <a:r>
              <a:rPr lang="en-IN" dirty="0" smtClean="0"/>
              <a:t>smoothly </a:t>
            </a:r>
            <a:endParaRPr lang="en-IN" dirty="0"/>
          </a:p>
          <a:p>
            <a:r>
              <a:rPr lang="en-IN" dirty="0" smtClean="0"/>
              <a:t>It </a:t>
            </a:r>
            <a:r>
              <a:rPr lang="en-IN" dirty="0"/>
              <a:t>should be inserted between 3-5cm and no more (3-5 </a:t>
            </a:r>
            <a:r>
              <a:rPr lang="en-IN" dirty="0" smtClean="0"/>
              <a:t>little </a:t>
            </a:r>
            <a:r>
              <a:rPr lang="en-IN" dirty="0"/>
              <a:t>black lines)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most commonly performed epidural is a lumbar </a:t>
            </a:r>
            <a:r>
              <a:rPr lang="en-IN" dirty="0" smtClean="0"/>
              <a:t>epidural</a:t>
            </a:r>
            <a:r>
              <a:rPr lang="en-IN" dirty="0"/>
              <a:t>, followed by a caudal, then thoracic and finally </a:t>
            </a:r>
            <a:r>
              <a:rPr lang="en-IN" dirty="0" smtClean="0"/>
              <a:t>cervical </a:t>
            </a:r>
            <a:endParaRPr lang="en-IN" dirty="0"/>
          </a:p>
          <a:p>
            <a:r>
              <a:rPr lang="en-IN" dirty="0" smtClean="0"/>
              <a:t>Today </a:t>
            </a:r>
            <a:r>
              <a:rPr lang="en-IN" dirty="0"/>
              <a:t>most high thoracic and cervical epidurals are </a:t>
            </a:r>
            <a:r>
              <a:rPr lang="en-IN" dirty="0" smtClean="0"/>
              <a:t>performed </a:t>
            </a:r>
            <a:r>
              <a:rPr lang="en-IN" dirty="0"/>
              <a:t>under </a:t>
            </a:r>
            <a:r>
              <a:rPr lang="en-IN" dirty="0" err="1"/>
              <a:t>flouroscopic</a:t>
            </a:r>
            <a:r>
              <a:rPr lang="en-IN" dirty="0"/>
              <a:t> guidance by pain </a:t>
            </a:r>
            <a:r>
              <a:rPr lang="en-IN" dirty="0" smtClean="0"/>
              <a:t>specialists </a:t>
            </a:r>
            <a:r>
              <a:rPr lang="en-IN" dirty="0"/>
              <a:t>as it takes a greater level of skill to </a:t>
            </a:r>
            <a:r>
              <a:rPr lang="en-IN" dirty="0" smtClean="0"/>
              <a:t>successfully </a:t>
            </a:r>
            <a:r>
              <a:rPr lang="en-IN" dirty="0"/>
              <a:t>perform those procedures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24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sz="2400" dirty="0" smtClean="0"/>
          </a:p>
          <a:p>
            <a:r>
              <a:rPr lang="en-IN" sz="2400" dirty="0" smtClean="0"/>
              <a:t>The </a:t>
            </a:r>
            <a:r>
              <a:rPr lang="en-IN" sz="2400" dirty="0"/>
              <a:t>lumbar region is by far the easiest due to: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The </a:t>
            </a:r>
            <a:r>
              <a:rPr lang="en-IN" sz="2400" dirty="0"/>
              <a:t>angle of the spinous processes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The </a:t>
            </a:r>
            <a:r>
              <a:rPr lang="en-IN" sz="2400" dirty="0"/>
              <a:t>larger spaces BETWEEN adjacent </a:t>
            </a:r>
            <a:r>
              <a:rPr lang="en-IN" sz="2400" dirty="0" smtClean="0"/>
              <a:t>spinous </a:t>
            </a:r>
            <a:r>
              <a:rPr lang="en-IN" sz="2400" dirty="0"/>
              <a:t>processes </a:t>
            </a:r>
            <a:endParaRPr lang="en-IN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/>
              <a:t>Easily </a:t>
            </a:r>
            <a:r>
              <a:rPr lang="en-IN" sz="2400" dirty="0"/>
              <a:t>identifiable location by using easy to </a:t>
            </a:r>
            <a:r>
              <a:rPr lang="en-IN" sz="2400" dirty="0" smtClean="0"/>
              <a:t>find </a:t>
            </a:r>
            <a:r>
              <a:rPr lang="en-IN" sz="2400" dirty="0"/>
              <a:t>landmarks (iliac crests) </a:t>
            </a:r>
            <a:endParaRPr lang="en-IN" sz="2400" dirty="0" smtClean="0"/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 smtClean="0"/>
              <a:t>Width </a:t>
            </a:r>
            <a:r>
              <a:rPr lang="en-IN" sz="2400" dirty="0"/>
              <a:t>of epidural space is greatest at this level </a:t>
            </a:r>
            <a:r>
              <a:rPr lang="en-IN" sz="2400" dirty="0" smtClean="0"/>
              <a:t>as </a:t>
            </a:r>
            <a:r>
              <a:rPr lang="en-IN" sz="2400" dirty="0"/>
              <a:t>well so if you are a little off the mark, you </a:t>
            </a:r>
            <a:r>
              <a:rPr lang="en-IN" sz="2400" dirty="0" smtClean="0"/>
              <a:t>still </a:t>
            </a:r>
            <a:r>
              <a:rPr lang="en-IN" sz="2400" dirty="0"/>
              <a:t>stand a good chance of finding it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664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Initial blockade is PROBABLY a result of </a:t>
            </a:r>
            <a:r>
              <a:rPr lang="en-IN" sz="2400" dirty="0" smtClean="0"/>
              <a:t>anaesthetic </a:t>
            </a:r>
            <a:r>
              <a:rPr lang="en-IN" sz="2400" dirty="0"/>
              <a:t>blockade at the spinal roots within </a:t>
            </a:r>
            <a:r>
              <a:rPr lang="en-IN" sz="2400" dirty="0" smtClean="0"/>
              <a:t>the dural sleeves </a:t>
            </a:r>
            <a:endParaRPr lang="en-IN" sz="2400" dirty="0"/>
          </a:p>
          <a:p>
            <a:r>
              <a:rPr lang="en-IN" sz="2400" dirty="0"/>
              <a:t>The dural cuffs or sleeves have a proliferation </a:t>
            </a:r>
            <a:r>
              <a:rPr lang="en-IN" sz="2400" dirty="0" smtClean="0"/>
              <a:t>of </a:t>
            </a:r>
            <a:r>
              <a:rPr lang="en-IN" sz="2400" dirty="0"/>
              <a:t>arachnoid villi and granulations that </a:t>
            </a:r>
            <a:r>
              <a:rPr lang="en-IN" sz="2400" dirty="0" smtClean="0"/>
              <a:t>effectively </a:t>
            </a:r>
            <a:r>
              <a:rPr lang="en-IN" sz="2400" dirty="0"/>
              <a:t>reduce the </a:t>
            </a:r>
            <a:r>
              <a:rPr lang="en-IN" sz="2400" dirty="0" smtClean="0"/>
              <a:t>thickness </a:t>
            </a:r>
            <a:r>
              <a:rPr lang="en-IN" sz="2400" dirty="0"/>
              <a:t>of the dura </a:t>
            </a:r>
            <a:r>
              <a:rPr lang="en-IN" sz="2400" dirty="0" smtClean="0"/>
              <a:t>mater,   facilitating </a:t>
            </a:r>
            <a:r>
              <a:rPr lang="en-IN" sz="2400" dirty="0"/>
              <a:t>rapid diffusion of the LA from </a:t>
            </a:r>
            <a:r>
              <a:rPr lang="en-IN" sz="2400" dirty="0" smtClean="0"/>
              <a:t>the </a:t>
            </a:r>
            <a:r>
              <a:rPr lang="en-IN" sz="2400" dirty="0"/>
              <a:t>epidural space, through the dura and into the </a:t>
            </a:r>
            <a:r>
              <a:rPr lang="en-IN" sz="2400" dirty="0" smtClean="0"/>
              <a:t>CSF </a:t>
            </a:r>
            <a:r>
              <a:rPr lang="en-IN" sz="2400" dirty="0"/>
              <a:t>surrounding the nerve roots </a:t>
            </a:r>
          </a:p>
          <a:p>
            <a:r>
              <a:rPr lang="en-IN" sz="2400" dirty="0" smtClean="0"/>
              <a:t>Then </a:t>
            </a:r>
            <a:r>
              <a:rPr lang="en-IN" sz="2400" dirty="0"/>
              <a:t>the local </a:t>
            </a:r>
            <a:r>
              <a:rPr lang="en-IN" sz="2400" dirty="0" smtClean="0"/>
              <a:t>anaesthetic </a:t>
            </a:r>
            <a:r>
              <a:rPr lang="en-IN" sz="2400" dirty="0"/>
              <a:t>diffuses into the nerve </a:t>
            </a:r>
            <a:r>
              <a:rPr lang="en-IN" sz="2400" dirty="0" smtClean="0"/>
              <a:t>root </a:t>
            </a:r>
            <a:r>
              <a:rPr lang="en-IN" sz="2400" dirty="0"/>
              <a:t>itself, producing </a:t>
            </a:r>
            <a:r>
              <a:rPr lang="en-IN" sz="2400" dirty="0" smtClean="0"/>
              <a:t>anaesthesia </a:t>
            </a:r>
            <a:r>
              <a:rPr lang="en-IN" sz="2400" dirty="0"/>
              <a:t>to that </a:t>
            </a:r>
            <a:r>
              <a:rPr lang="en-IN" sz="2400" dirty="0" smtClean="0"/>
              <a:t>particular </a:t>
            </a:r>
            <a:r>
              <a:rPr lang="en-IN" sz="2400" dirty="0"/>
              <a:t>dermatome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066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CAUTION </a:t>
            </a:r>
          </a:p>
          <a:p>
            <a:r>
              <a:rPr lang="en-IN" dirty="0" smtClean="0"/>
              <a:t>NEVER </a:t>
            </a:r>
            <a:r>
              <a:rPr lang="en-IN" dirty="0"/>
              <a:t>pull the catheter back through the </a:t>
            </a:r>
            <a:r>
              <a:rPr lang="en-IN" dirty="0" smtClean="0"/>
              <a:t>needle </a:t>
            </a:r>
            <a:r>
              <a:rPr lang="en-IN" dirty="0"/>
              <a:t>once it has been inserted </a:t>
            </a:r>
          </a:p>
          <a:p>
            <a:r>
              <a:rPr lang="en-IN" dirty="0" smtClean="0"/>
              <a:t>It </a:t>
            </a:r>
            <a:r>
              <a:rPr lang="en-IN" dirty="0"/>
              <a:t>is possible to catch the catheter on the needle tip and </a:t>
            </a:r>
            <a:r>
              <a:rPr lang="en-IN" dirty="0" smtClean="0"/>
              <a:t>shear </a:t>
            </a:r>
            <a:r>
              <a:rPr lang="en-IN" dirty="0"/>
              <a:t>or cut the tip off </a:t>
            </a:r>
          </a:p>
          <a:p>
            <a:r>
              <a:rPr lang="en-IN" dirty="0" smtClean="0"/>
              <a:t>Then </a:t>
            </a:r>
            <a:r>
              <a:rPr lang="en-IN" dirty="0"/>
              <a:t>it becomes a permanent new addition to the </a:t>
            </a:r>
            <a:r>
              <a:rPr lang="en-IN" dirty="0" smtClean="0"/>
              <a:t>epidural </a:t>
            </a:r>
            <a:r>
              <a:rPr lang="en-IN" dirty="0"/>
              <a:t>space and will be there for the rest of the </a:t>
            </a:r>
            <a:r>
              <a:rPr lang="en-IN" dirty="0" smtClean="0"/>
              <a:t>patient’s </a:t>
            </a:r>
            <a:r>
              <a:rPr lang="en-IN" dirty="0"/>
              <a:t>life!!!!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2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ABSOLUTE </a:t>
            </a:r>
          </a:p>
          <a:p>
            <a:r>
              <a:rPr lang="en-US" dirty="0" smtClean="0"/>
              <a:t>Infection </a:t>
            </a:r>
            <a:endParaRPr lang="en-US" dirty="0"/>
          </a:p>
          <a:p>
            <a:r>
              <a:rPr lang="en-US" dirty="0" smtClean="0"/>
              <a:t>Patient </a:t>
            </a:r>
            <a:r>
              <a:rPr lang="en-US" dirty="0"/>
              <a:t>refusal </a:t>
            </a:r>
          </a:p>
          <a:p>
            <a:r>
              <a:rPr lang="en-US" dirty="0" smtClean="0"/>
              <a:t>Coagulopathy </a:t>
            </a:r>
            <a:r>
              <a:rPr lang="en-US" dirty="0"/>
              <a:t>or other bleeding diathesis </a:t>
            </a:r>
          </a:p>
          <a:p>
            <a:r>
              <a:rPr lang="en-US" dirty="0" smtClean="0"/>
              <a:t>Severe </a:t>
            </a:r>
            <a:r>
              <a:rPr lang="en-US" dirty="0"/>
              <a:t>hypovolemia </a:t>
            </a:r>
          </a:p>
          <a:p>
            <a:r>
              <a:rPr lang="en-US" dirty="0" smtClean="0"/>
              <a:t>Increased </a:t>
            </a:r>
            <a:r>
              <a:rPr lang="en-US" dirty="0"/>
              <a:t>intracranial tension </a:t>
            </a:r>
          </a:p>
          <a:p>
            <a:r>
              <a:rPr lang="en-US" dirty="0" smtClean="0"/>
              <a:t>Severe </a:t>
            </a:r>
            <a:r>
              <a:rPr lang="en-US" dirty="0"/>
              <a:t>aortic stenosis </a:t>
            </a:r>
          </a:p>
          <a:p>
            <a:r>
              <a:rPr lang="en-US" dirty="0" smtClean="0"/>
              <a:t>Severe </a:t>
            </a:r>
            <a:r>
              <a:rPr lang="en-US" dirty="0"/>
              <a:t>mitral stenosis </a:t>
            </a:r>
          </a:p>
        </p:txBody>
      </p:sp>
    </p:spTree>
    <p:extLst>
      <p:ext uri="{BB962C8B-B14F-4D97-AF65-F5344CB8AC3E}">
        <p14:creationId xmlns:p14="http://schemas.microsoft.com/office/powerpoint/2010/main" xmlns="" val="19358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CONTRAINDICATIONS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RELATIVE</a:t>
            </a:r>
            <a:r>
              <a:rPr lang="en-US" dirty="0"/>
              <a:t> </a:t>
            </a:r>
          </a:p>
          <a:p>
            <a:r>
              <a:rPr lang="en-US" dirty="0" smtClean="0"/>
              <a:t>Sepsis </a:t>
            </a:r>
            <a:endParaRPr lang="en-US" dirty="0"/>
          </a:p>
          <a:p>
            <a:r>
              <a:rPr lang="en-US" dirty="0" smtClean="0"/>
              <a:t>Preexisting </a:t>
            </a:r>
            <a:r>
              <a:rPr lang="en-US" dirty="0"/>
              <a:t>neurological deficits </a:t>
            </a:r>
          </a:p>
          <a:p>
            <a:r>
              <a:rPr lang="en-US" dirty="0" smtClean="0"/>
              <a:t>Demyelinating </a:t>
            </a:r>
            <a:r>
              <a:rPr lang="en-US" dirty="0"/>
              <a:t>lesions </a:t>
            </a:r>
          </a:p>
          <a:p>
            <a:r>
              <a:rPr lang="en-US" dirty="0" smtClean="0"/>
              <a:t>Stenotic </a:t>
            </a:r>
            <a:r>
              <a:rPr lang="en-US" dirty="0" err="1"/>
              <a:t>valvular</a:t>
            </a:r>
            <a:r>
              <a:rPr lang="en-US" dirty="0"/>
              <a:t> heart lesions </a:t>
            </a:r>
          </a:p>
          <a:p>
            <a:r>
              <a:rPr lang="en-US" dirty="0" smtClean="0"/>
              <a:t>Severe </a:t>
            </a:r>
            <a:r>
              <a:rPr lang="en-US" dirty="0"/>
              <a:t>spinal deformities </a:t>
            </a:r>
          </a:p>
          <a:p>
            <a:r>
              <a:rPr lang="en-US" dirty="0" smtClean="0"/>
              <a:t>Prior </a:t>
            </a:r>
            <a:r>
              <a:rPr lang="en-US" dirty="0"/>
              <a:t>back surgery at the site </a:t>
            </a:r>
          </a:p>
          <a:p>
            <a:r>
              <a:rPr lang="en-US" dirty="0" smtClean="0"/>
              <a:t>Inability </a:t>
            </a:r>
            <a:r>
              <a:rPr lang="en-US" dirty="0"/>
              <a:t>to communicate</a:t>
            </a:r>
          </a:p>
        </p:txBody>
      </p:sp>
    </p:spTree>
    <p:extLst>
      <p:ext uri="{BB962C8B-B14F-4D97-AF65-F5344CB8AC3E}">
        <p14:creationId xmlns:p14="http://schemas.microsoft.com/office/powerpoint/2010/main" xmlns="" val="17387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Spinal and epidural </a:t>
            </a:r>
            <a:r>
              <a:rPr lang="en-IN" dirty="0" smtClean="0"/>
              <a:t>anaesthesia </a:t>
            </a:r>
            <a:r>
              <a:rPr lang="en-IN" dirty="0"/>
              <a:t>each have </a:t>
            </a:r>
            <a:r>
              <a:rPr lang="en-IN" dirty="0" smtClean="0"/>
              <a:t>advantages </a:t>
            </a:r>
            <a:r>
              <a:rPr lang="en-IN" dirty="0"/>
              <a:t>and disadvantages that may make </a:t>
            </a:r>
            <a:r>
              <a:rPr lang="en-IN" dirty="0" smtClean="0"/>
              <a:t>one </a:t>
            </a:r>
            <a:r>
              <a:rPr lang="en-IN" dirty="0"/>
              <a:t>or the other technique better suited to a </a:t>
            </a:r>
            <a:r>
              <a:rPr lang="en-IN" dirty="0" smtClean="0"/>
              <a:t>particular </a:t>
            </a:r>
            <a:r>
              <a:rPr lang="en-IN" dirty="0"/>
              <a:t>patient or procedure </a:t>
            </a:r>
          </a:p>
          <a:p>
            <a:r>
              <a:rPr lang="en-IN" dirty="0" smtClean="0"/>
              <a:t>Studies </a:t>
            </a:r>
            <a:r>
              <a:rPr lang="en-IN" dirty="0"/>
              <a:t>comparing both techniques have </a:t>
            </a:r>
            <a:r>
              <a:rPr lang="en-IN" dirty="0" smtClean="0"/>
              <a:t>consistently </a:t>
            </a:r>
            <a:r>
              <a:rPr lang="en-IN" dirty="0"/>
              <a:t>found that spinal </a:t>
            </a:r>
            <a:r>
              <a:rPr lang="en-IN" dirty="0" smtClean="0"/>
              <a:t>anaesthesia </a:t>
            </a:r>
            <a:r>
              <a:rPr lang="en-IN" dirty="0"/>
              <a:t>takes </a:t>
            </a:r>
            <a:r>
              <a:rPr lang="en-IN" dirty="0" smtClean="0"/>
              <a:t>less </a:t>
            </a:r>
            <a:r>
              <a:rPr lang="en-IN" dirty="0"/>
              <a:t>time to perform, produces more rapid onset </a:t>
            </a:r>
            <a:r>
              <a:rPr lang="en-IN" dirty="0" smtClean="0"/>
              <a:t>of </a:t>
            </a:r>
            <a:r>
              <a:rPr lang="en-IN" dirty="0"/>
              <a:t>both sensory and motor block and is </a:t>
            </a:r>
            <a:r>
              <a:rPr lang="en-IN" dirty="0" smtClean="0"/>
              <a:t>associated </a:t>
            </a:r>
            <a:r>
              <a:rPr lang="en-IN" dirty="0"/>
              <a:t>with less pain during surgery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65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07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Despite these important advantages, epidural </a:t>
            </a:r>
            <a:r>
              <a:rPr lang="en-IN" dirty="0" smtClean="0"/>
              <a:t>anaesthesia offers advantages</a:t>
            </a:r>
          </a:p>
          <a:p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lower </a:t>
            </a:r>
            <a:r>
              <a:rPr lang="en-IN" dirty="0"/>
              <a:t>risk of </a:t>
            </a:r>
            <a:r>
              <a:rPr lang="en-IN" dirty="0" smtClean="0"/>
              <a:t>PDPH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less hypotension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the </a:t>
            </a:r>
            <a:r>
              <a:rPr lang="en-IN" dirty="0"/>
              <a:t>ability to prolong or extend the block </a:t>
            </a:r>
            <a:r>
              <a:rPr lang="en-IN" dirty="0" smtClean="0"/>
              <a:t>using </a:t>
            </a:r>
            <a:r>
              <a:rPr lang="en-IN" dirty="0"/>
              <a:t>an indwelling </a:t>
            </a:r>
            <a:r>
              <a:rPr lang="en-IN" dirty="0" smtClean="0"/>
              <a:t>catheter</a:t>
            </a:r>
            <a:endParaRPr lang="en-IN" dirty="0"/>
          </a:p>
          <a:p>
            <a:pPr>
              <a:buFont typeface="Wingdings" panose="05000000000000000000" pitchFamily="2" charset="2"/>
              <a:buChar char="Ø"/>
            </a:pPr>
            <a:r>
              <a:rPr lang="en-IN" dirty="0" smtClean="0"/>
              <a:t>postoperative </a:t>
            </a:r>
            <a:r>
              <a:rPr lang="en-IN" dirty="0"/>
              <a:t>analgesia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36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/>
              <a:t>Despite the advantages and disadvantages of </a:t>
            </a:r>
            <a:r>
              <a:rPr lang="en-IN" sz="2400" dirty="0" smtClean="0"/>
              <a:t>BOTH </a:t>
            </a:r>
            <a:r>
              <a:rPr lang="en-IN" sz="2400" dirty="0"/>
              <a:t>techniques and even done with very </a:t>
            </a:r>
            <a:r>
              <a:rPr lang="en-IN" sz="2400" dirty="0" smtClean="0"/>
              <a:t>experienced </a:t>
            </a:r>
            <a:r>
              <a:rPr lang="en-IN" sz="2400" dirty="0"/>
              <a:t>hands, BOTH blocks can have </a:t>
            </a:r>
            <a:r>
              <a:rPr lang="en-IN" sz="2400" dirty="0" smtClean="0"/>
              <a:t>systemic</a:t>
            </a:r>
            <a:r>
              <a:rPr lang="en-IN" sz="2400" dirty="0"/>
              <a:t>, toxic reactions and complications </a:t>
            </a:r>
            <a:endParaRPr lang="en-IN" sz="2400" dirty="0" smtClean="0"/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 smtClean="0"/>
              <a:t>Be </a:t>
            </a:r>
            <a:r>
              <a:rPr lang="en-IN" sz="2400" dirty="0"/>
              <a:t>vigilant, be cautious, and be prepared to </a:t>
            </a:r>
            <a:r>
              <a:rPr lang="en-IN" sz="2400" dirty="0" smtClean="0"/>
              <a:t>handle </a:t>
            </a:r>
            <a:r>
              <a:rPr lang="en-IN" sz="2400" dirty="0"/>
              <a:t>all the emergencies and complications </a:t>
            </a:r>
            <a:r>
              <a:rPr lang="en-IN" sz="2400" dirty="0" smtClean="0"/>
              <a:t>that </a:t>
            </a:r>
            <a:r>
              <a:rPr lang="en-IN" sz="2400" dirty="0"/>
              <a:t>can occur with BOTH </a:t>
            </a:r>
            <a:endParaRPr lang="en-IN" sz="2400" dirty="0" smtClean="0"/>
          </a:p>
          <a:p>
            <a:pPr marL="0" indent="0">
              <a:buNone/>
            </a:pPr>
            <a:endParaRPr lang="en-IN" sz="2400" dirty="0"/>
          </a:p>
          <a:p>
            <a:r>
              <a:rPr lang="en-IN" sz="2400" dirty="0" smtClean="0"/>
              <a:t>Again</a:t>
            </a:r>
            <a:r>
              <a:rPr lang="en-IN" sz="2400" dirty="0"/>
              <a:t>, always be prepared to convert to GA at a </a:t>
            </a:r>
            <a:r>
              <a:rPr lang="en-IN" sz="2400" dirty="0" smtClean="0"/>
              <a:t>moment’s </a:t>
            </a:r>
            <a:r>
              <a:rPr lang="en-IN" sz="2400" dirty="0"/>
              <a:t>notice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425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Thank-you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8788"/>
            <a:ext cx="6096000" cy="5613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656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Because epidural </a:t>
            </a:r>
            <a:r>
              <a:rPr lang="en-IN" dirty="0" err="1"/>
              <a:t>anesthesia</a:t>
            </a:r>
            <a:r>
              <a:rPr lang="en-IN" dirty="0"/>
              <a:t> is DIFFUSION dependent, </a:t>
            </a:r>
            <a:r>
              <a:rPr lang="en-IN" dirty="0" smtClean="0"/>
              <a:t>relatively </a:t>
            </a:r>
            <a:r>
              <a:rPr lang="en-IN" dirty="0"/>
              <a:t>LARGE volumes of LA are needed to achieve a </a:t>
            </a:r>
            <a:r>
              <a:rPr lang="en-IN" dirty="0" smtClean="0"/>
              <a:t>block </a:t>
            </a:r>
            <a:r>
              <a:rPr lang="en-IN" dirty="0"/>
              <a:t>that spans several dermatomes </a:t>
            </a:r>
            <a:endParaRPr lang="en-IN" dirty="0" smtClean="0"/>
          </a:p>
          <a:p>
            <a:pPr marL="0" indent="0">
              <a:buNone/>
            </a:pPr>
            <a:endParaRPr lang="en-IN" dirty="0"/>
          </a:p>
          <a:p>
            <a:r>
              <a:rPr lang="en-IN" dirty="0" smtClean="0"/>
              <a:t>The </a:t>
            </a:r>
            <a:r>
              <a:rPr lang="en-IN" dirty="0"/>
              <a:t>block ONLY goes as high or low as you regulate it (by </a:t>
            </a:r>
            <a:r>
              <a:rPr lang="en-IN" dirty="0" smtClean="0"/>
              <a:t>volume</a:t>
            </a:r>
            <a:r>
              <a:rPr lang="en-IN" dirty="0"/>
              <a:t>) </a:t>
            </a:r>
          </a:p>
          <a:p>
            <a:r>
              <a:rPr lang="en-IN" dirty="0" smtClean="0"/>
              <a:t>It </a:t>
            </a:r>
            <a:r>
              <a:rPr lang="en-IN" dirty="0"/>
              <a:t>is a DIFFERENTIAL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81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ANESTHESIA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Anaesthetist </a:t>
            </a:r>
            <a:r>
              <a:rPr lang="en-IN" dirty="0"/>
              <a:t>must be familiar with the variables </a:t>
            </a:r>
            <a:r>
              <a:rPr lang="en-IN" dirty="0" smtClean="0"/>
              <a:t>that </a:t>
            </a:r>
            <a:r>
              <a:rPr lang="en-IN" dirty="0"/>
              <a:t>affect spread and duration of epidural </a:t>
            </a:r>
            <a:r>
              <a:rPr lang="en-IN" dirty="0" smtClean="0"/>
              <a:t>anaesthesia.</a:t>
            </a:r>
            <a:endParaRPr lang="en-IN" dirty="0"/>
          </a:p>
          <a:p>
            <a:r>
              <a:rPr lang="en-IN" dirty="0" smtClean="0"/>
              <a:t>The </a:t>
            </a:r>
            <a:r>
              <a:rPr lang="en-IN" dirty="0"/>
              <a:t>variables are more numerous than those of </a:t>
            </a:r>
            <a:r>
              <a:rPr lang="en-IN" dirty="0" smtClean="0"/>
              <a:t>spinal anaesthesia </a:t>
            </a:r>
            <a:r>
              <a:rPr lang="en-IN" dirty="0"/>
              <a:t>and baricity plays a </a:t>
            </a:r>
            <a:r>
              <a:rPr lang="en-IN" dirty="0" smtClean="0"/>
              <a:t>very small factor</a:t>
            </a:r>
            <a:endParaRPr lang="en-IN" dirty="0"/>
          </a:p>
          <a:p>
            <a:r>
              <a:rPr lang="en-IN" dirty="0"/>
              <a:t>whereas in a spinal, baricity is a KEY factor in </a:t>
            </a:r>
            <a:r>
              <a:rPr lang="en-IN" dirty="0" smtClean="0"/>
              <a:t>spread </a:t>
            </a:r>
            <a:r>
              <a:rPr lang="en-IN" dirty="0"/>
              <a:t>and distribution of the block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12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ANESTHESIA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953000"/>
          </a:xfrm>
        </p:spPr>
        <p:txBody>
          <a:bodyPr/>
          <a:lstStyle/>
          <a:p>
            <a:r>
              <a:rPr lang="en-IN" dirty="0"/>
              <a:t>The factors that affect the level of the epidural block </a:t>
            </a:r>
            <a:r>
              <a:rPr lang="en-IN" dirty="0" smtClean="0"/>
              <a:t>are</a:t>
            </a:r>
            <a:r>
              <a:rPr lang="en-IN" dirty="0"/>
              <a:t>: </a:t>
            </a:r>
          </a:p>
          <a:p>
            <a:r>
              <a:rPr lang="en-IN" sz="2200" dirty="0" smtClean="0"/>
              <a:t>Injection </a:t>
            </a:r>
            <a:r>
              <a:rPr lang="en-IN" sz="2200" dirty="0"/>
              <a:t>site </a:t>
            </a:r>
          </a:p>
          <a:p>
            <a:r>
              <a:rPr lang="en-IN" sz="2200" dirty="0" smtClean="0"/>
              <a:t>Dose </a:t>
            </a:r>
            <a:endParaRPr lang="en-IN" sz="2200" dirty="0"/>
          </a:p>
          <a:p>
            <a:r>
              <a:rPr lang="en-IN" sz="2200" dirty="0" smtClean="0"/>
              <a:t>Volume </a:t>
            </a:r>
            <a:endParaRPr lang="en-IN" sz="2200" dirty="0"/>
          </a:p>
          <a:p>
            <a:r>
              <a:rPr lang="en-IN" sz="2200" dirty="0" smtClean="0"/>
              <a:t>Concentration </a:t>
            </a:r>
            <a:endParaRPr lang="en-IN" sz="2200" dirty="0"/>
          </a:p>
          <a:p>
            <a:r>
              <a:rPr lang="en-IN" sz="2200" dirty="0" smtClean="0"/>
              <a:t>Position </a:t>
            </a:r>
            <a:endParaRPr lang="en-IN" sz="2200" dirty="0"/>
          </a:p>
          <a:p>
            <a:r>
              <a:rPr lang="en-IN" sz="2200" dirty="0" smtClean="0"/>
              <a:t>Age </a:t>
            </a:r>
            <a:endParaRPr lang="en-IN" sz="2200" dirty="0"/>
          </a:p>
          <a:p>
            <a:r>
              <a:rPr lang="en-IN" sz="2200" dirty="0" smtClean="0"/>
              <a:t>Height </a:t>
            </a:r>
            <a:r>
              <a:rPr lang="en-IN" sz="2200" dirty="0"/>
              <a:t>and weight (?) </a:t>
            </a:r>
          </a:p>
          <a:p>
            <a:r>
              <a:rPr lang="en-IN" sz="2200" dirty="0" smtClean="0"/>
              <a:t>Pregnancy </a:t>
            </a:r>
            <a:r>
              <a:rPr lang="en-IN" sz="2200" dirty="0"/>
              <a:t>(?) </a:t>
            </a:r>
          </a:p>
          <a:p>
            <a:r>
              <a:rPr lang="en-IN" sz="2200" dirty="0" smtClean="0"/>
              <a:t>Speed </a:t>
            </a:r>
            <a:r>
              <a:rPr lang="en-IN" sz="2200" dirty="0"/>
              <a:t>of injection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4286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8568</TotalTime>
  <Words>3088</Words>
  <Application>Microsoft Office PowerPoint</Application>
  <PresentationFormat>On-screen Show (4:3)</PresentationFormat>
  <Paragraphs>363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Layers</vt:lpstr>
      <vt:lpstr>EPIDURAL ANESTHESIA </vt:lpstr>
      <vt:lpstr>EPIDURAL ANESTHESIA </vt:lpstr>
      <vt:lpstr>ADVANTAGES </vt:lpstr>
      <vt:lpstr>PHYSIOLOGY</vt:lpstr>
      <vt:lpstr>PHYSIOLOGY</vt:lpstr>
      <vt:lpstr>PHYSIOLOGY</vt:lpstr>
      <vt:lpstr>PHYSIOLOGY</vt:lpstr>
      <vt:lpstr>SPREAD OF ANESTHESIA</vt:lpstr>
      <vt:lpstr>SPREAD OF ANESTHESIA</vt:lpstr>
      <vt:lpstr>INJECTION SITE</vt:lpstr>
      <vt:lpstr>INJECTION SITE</vt:lpstr>
      <vt:lpstr>INJECTION SITE</vt:lpstr>
      <vt:lpstr>INJECTION SITE</vt:lpstr>
      <vt:lpstr>DOSE, VOLUME &amp; CONCENTRATION </vt:lpstr>
      <vt:lpstr>DOSE, VOLUME &amp; CONCENTRATION </vt:lpstr>
      <vt:lpstr>DOSE, VOLUME &amp; CONCENTRATION </vt:lpstr>
      <vt:lpstr>DOSE, VOLUME &amp; CONCENTRATION </vt:lpstr>
      <vt:lpstr>DOSE, VOLUME &amp; CONCENTRATION </vt:lpstr>
      <vt:lpstr>CONCENTRATION AND DIFFERENTIAL BLOCK</vt:lpstr>
      <vt:lpstr>POSITION</vt:lpstr>
      <vt:lpstr>AGE</vt:lpstr>
      <vt:lpstr>HEIGHT AND WEIGHT</vt:lpstr>
      <vt:lpstr>PREGNANCY</vt:lpstr>
      <vt:lpstr>SPEED OF INJECTION</vt:lpstr>
      <vt:lpstr>SPEED OF INJECTION</vt:lpstr>
      <vt:lpstr>SPEED OF INJECTION</vt:lpstr>
      <vt:lpstr>ONSET OF BLOCKADE</vt:lpstr>
      <vt:lpstr>DURATION OF BLOCK</vt:lpstr>
      <vt:lpstr>LOCAL ANESTHETICS &amp; DURATION </vt:lpstr>
      <vt:lpstr>DOSE AND AGE </vt:lpstr>
      <vt:lpstr>ADRENERGIC AGENTS AND  DURATION </vt:lpstr>
      <vt:lpstr>ADRENERGIC AGENTS AND  DURATION </vt:lpstr>
      <vt:lpstr>TECHNIQUE</vt:lpstr>
      <vt:lpstr>PREPARATION</vt:lpstr>
      <vt:lpstr>TECHNIQUE</vt:lpstr>
      <vt:lpstr>TECHNIQUE</vt:lpstr>
      <vt:lpstr>TECHNIQUE</vt:lpstr>
      <vt:lpstr> </vt:lpstr>
      <vt:lpstr> </vt:lpstr>
      <vt:lpstr>TECHNIQUE</vt:lpstr>
      <vt:lpstr>TECHNIQUE</vt:lpstr>
      <vt:lpstr> </vt:lpstr>
      <vt:lpstr>INSERTION</vt:lpstr>
      <vt:lpstr> </vt:lpstr>
      <vt:lpstr> </vt:lpstr>
      <vt:lpstr>TECHNIQUE</vt:lpstr>
      <vt:lpstr>CATHETER</vt:lpstr>
      <vt:lpstr> </vt:lpstr>
      <vt:lpstr>LEVELS OF AREA TO BE BLOCKED </vt:lpstr>
      <vt:lpstr> </vt:lpstr>
      <vt:lpstr>EPIDURAL TEST DOSE</vt:lpstr>
      <vt:lpstr>EPIDURAL TEST DOSE</vt:lpstr>
      <vt:lpstr>TECHNIQUE</vt:lpstr>
      <vt:lpstr>TECHNIQUE</vt:lpstr>
      <vt:lpstr>TECHNIQUE</vt:lpstr>
      <vt:lpstr>TECHNIQUE</vt:lpstr>
      <vt:lpstr>TECHNIQUE</vt:lpstr>
      <vt:lpstr>TECHNIQUE</vt:lpstr>
      <vt:lpstr>TECHNIQUE</vt:lpstr>
      <vt:lpstr> </vt:lpstr>
      <vt:lpstr>CONTRAINDICATIONS </vt:lpstr>
      <vt:lpstr>CONTRAINDICATIONS </vt:lpstr>
      <vt:lpstr>CONCLUSION</vt:lpstr>
      <vt:lpstr> </vt:lpstr>
      <vt:lpstr>CONCLUSION</vt:lpstr>
      <vt:lpstr>CONCLUSION</vt:lpstr>
      <vt:lpstr>Slide 67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TARSAL COALITION</dc:title>
  <dc:creator>admin</dc:creator>
  <cp:lastModifiedBy>user</cp:lastModifiedBy>
  <cp:revision>126</cp:revision>
  <cp:lastPrinted>1601-01-01T00:00:00Z</cp:lastPrinted>
  <dcterms:created xsi:type="dcterms:W3CDTF">2009-12-07T14:49:39Z</dcterms:created>
  <dcterms:modified xsi:type="dcterms:W3CDTF">2020-08-14T09:49:29Z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