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47"/>
  </p:notesMasterIdLst>
  <p:sldIdLst>
    <p:sldId id="289" r:id="rId3"/>
    <p:sldId id="290" r:id="rId4"/>
    <p:sldId id="294" r:id="rId5"/>
    <p:sldId id="295" r:id="rId6"/>
    <p:sldId id="296" r:id="rId7"/>
    <p:sldId id="262" r:id="rId8"/>
    <p:sldId id="297" r:id="rId9"/>
    <p:sldId id="298" r:id="rId10"/>
    <p:sldId id="299" r:id="rId11"/>
    <p:sldId id="303" r:id="rId12"/>
    <p:sldId id="304" r:id="rId13"/>
    <p:sldId id="305" r:id="rId14"/>
    <p:sldId id="306" r:id="rId15"/>
    <p:sldId id="307" r:id="rId16"/>
    <p:sldId id="308" r:id="rId17"/>
    <p:sldId id="309" r:id="rId18"/>
    <p:sldId id="336" r:id="rId19"/>
    <p:sldId id="310" r:id="rId20"/>
    <p:sldId id="327" r:id="rId21"/>
    <p:sldId id="311" r:id="rId22"/>
    <p:sldId id="312" r:id="rId23"/>
    <p:sldId id="313" r:id="rId24"/>
    <p:sldId id="314" r:id="rId25"/>
    <p:sldId id="315" r:id="rId26"/>
    <p:sldId id="326" r:id="rId27"/>
    <p:sldId id="316" r:id="rId28"/>
    <p:sldId id="330" r:id="rId29"/>
    <p:sldId id="331" r:id="rId30"/>
    <p:sldId id="332" r:id="rId31"/>
    <p:sldId id="317" r:id="rId32"/>
    <p:sldId id="318" r:id="rId33"/>
    <p:sldId id="337" r:id="rId34"/>
    <p:sldId id="338" r:id="rId35"/>
    <p:sldId id="339" r:id="rId36"/>
    <p:sldId id="319" r:id="rId37"/>
    <p:sldId id="320" r:id="rId38"/>
    <p:sldId id="321" r:id="rId39"/>
    <p:sldId id="322" r:id="rId40"/>
    <p:sldId id="323" r:id="rId41"/>
    <p:sldId id="340" r:id="rId42"/>
    <p:sldId id="281" r:id="rId43"/>
    <p:sldId id="325" r:id="rId44"/>
    <p:sldId id="274" r:id="rId45"/>
    <p:sldId id="27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44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3F244-16FA-474E-A599-2FC9D8883171}" type="doc">
      <dgm:prSet loTypeId="urn:microsoft.com/office/officeart/2005/8/layout/radial5" loCatId="relationship" qsTypeId="urn:microsoft.com/office/officeart/2005/8/quickstyle/3d3" qsCatId="3D" csTypeId="urn:microsoft.com/office/officeart/2005/8/colors/colorful1#1" csCatId="colorful" phldr="1"/>
      <dgm:spPr/>
      <dgm:t>
        <a:bodyPr/>
        <a:lstStyle/>
        <a:p>
          <a:endParaRPr lang="en-US"/>
        </a:p>
      </dgm:t>
    </dgm:pt>
    <dgm:pt modelId="{234E8798-E6FB-430A-8F24-ABC1551C7D7F}">
      <dgm:prSet phldrT="[Text]" custT="1">
        <dgm:style>
          <a:lnRef idx="1">
            <a:schemeClr val="accent4"/>
          </a:lnRef>
          <a:fillRef idx="2">
            <a:schemeClr val="accent4"/>
          </a:fillRef>
          <a:effectRef idx="1">
            <a:schemeClr val="accent4"/>
          </a:effectRef>
          <a:fontRef idx="minor">
            <a:schemeClr val="dk1"/>
          </a:fontRef>
        </dgm:style>
      </dgm:prSet>
      <dgm:spPr/>
      <dgm:t>
        <a:bodyPr/>
        <a:lstStyle/>
        <a:p>
          <a:pPr>
            <a:lnSpc>
              <a:spcPct val="100000"/>
            </a:lnSpc>
          </a:pPr>
          <a:r>
            <a:rPr lang="en-US" sz="1900" b="1" dirty="0" smtClean="0">
              <a:solidFill>
                <a:schemeClr val="tx1"/>
              </a:solidFill>
            </a:rPr>
            <a:t>BASIS </a:t>
          </a:r>
        </a:p>
        <a:p>
          <a:pPr>
            <a:lnSpc>
              <a:spcPct val="100000"/>
            </a:lnSpc>
          </a:pPr>
          <a:r>
            <a:rPr lang="en-US" sz="1900" b="1" dirty="0" smtClean="0">
              <a:solidFill>
                <a:schemeClr val="tx1"/>
              </a:solidFill>
            </a:rPr>
            <a:t>OF CLASSIFICATION</a:t>
          </a:r>
          <a:endParaRPr lang="en-US" sz="1900" b="1" dirty="0">
            <a:solidFill>
              <a:schemeClr val="tx1"/>
            </a:solidFill>
          </a:endParaRPr>
        </a:p>
      </dgm:t>
    </dgm:pt>
    <dgm:pt modelId="{862648D1-EDFB-490C-8D6B-77D95CF72F3D}" type="parTrans" cxnId="{508E609B-86CC-49BC-A16B-0C9C2DEECF84}">
      <dgm:prSet/>
      <dgm:spPr/>
      <dgm:t>
        <a:bodyPr/>
        <a:lstStyle/>
        <a:p>
          <a:endParaRPr lang="en-US"/>
        </a:p>
      </dgm:t>
    </dgm:pt>
    <dgm:pt modelId="{48A5BAC6-986A-42AA-AEDF-1AC9F21E991B}" type="sibTrans" cxnId="{508E609B-86CC-49BC-A16B-0C9C2DEECF84}">
      <dgm:prSet/>
      <dgm:spPr/>
      <dgm:t>
        <a:bodyPr/>
        <a:lstStyle/>
        <a:p>
          <a:endParaRPr lang="en-US"/>
        </a:p>
      </dgm:t>
    </dgm:pt>
    <dgm:pt modelId="{10E2F109-7040-484D-BD85-18C7375B636A}">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rPr>
            <a:t>DEPENDING UPON DISTRIBUTION</a:t>
          </a:r>
          <a:endParaRPr lang="en-US" sz="2000" b="1" dirty="0">
            <a:solidFill>
              <a:schemeClr val="tx1"/>
            </a:solidFill>
          </a:endParaRPr>
        </a:p>
      </dgm:t>
    </dgm:pt>
    <dgm:pt modelId="{21336CC3-6B1C-4AAA-827C-B190E3EB3C21}" type="parTrans" cxnId="{9E5D3C0D-D0BC-4D24-9309-A9F871771EC1}">
      <dgm:prSet/>
      <dgm:spPr/>
      <dgm:t>
        <a:bodyPr/>
        <a:lstStyle/>
        <a:p>
          <a:endParaRPr lang="en-US"/>
        </a:p>
      </dgm:t>
    </dgm:pt>
    <dgm:pt modelId="{41E49C97-EB4F-4EFE-A0CB-87EF0041D7F1}" type="sibTrans" cxnId="{9E5D3C0D-D0BC-4D24-9309-A9F871771EC1}">
      <dgm:prSet/>
      <dgm:spPr/>
      <dgm:t>
        <a:bodyPr/>
        <a:lstStyle/>
        <a:p>
          <a:endParaRPr lang="en-US"/>
        </a:p>
      </dgm:t>
    </dgm:pt>
    <dgm:pt modelId="{531D98F4-E10F-4AFB-9F68-539EB7C16BC8}">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rPr>
            <a:t>ERLANGER AND GRASSER’S CLASSIFICATION</a:t>
          </a:r>
          <a:endParaRPr lang="en-US" sz="2000" b="1" dirty="0">
            <a:solidFill>
              <a:schemeClr val="tx1"/>
            </a:solidFill>
          </a:endParaRPr>
        </a:p>
      </dgm:t>
    </dgm:pt>
    <dgm:pt modelId="{0B8A860D-DBE7-422C-BCDC-3066582118A9}" type="parTrans" cxnId="{438E511C-A686-4D99-89F1-2A0C0E4A8742}">
      <dgm:prSet/>
      <dgm:spPr/>
      <dgm:t>
        <a:bodyPr/>
        <a:lstStyle/>
        <a:p>
          <a:endParaRPr lang="en-US"/>
        </a:p>
      </dgm:t>
    </dgm:pt>
    <dgm:pt modelId="{CBFD8F08-1736-47CC-915C-37CDDA351A43}" type="sibTrans" cxnId="{438E511C-A686-4D99-89F1-2A0C0E4A8742}">
      <dgm:prSet/>
      <dgm:spPr/>
      <dgm:t>
        <a:bodyPr/>
        <a:lstStyle/>
        <a:p>
          <a:endParaRPr lang="en-US"/>
        </a:p>
      </dgm:t>
    </dgm:pt>
    <dgm:pt modelId="{62663835-8D9A-48AC-98E4-239AE638F9E6}">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rPr>
            <a:t>NUMERICAL CLASSIFICATION</a:t>
          </a:r>
          <a:endParaRPr lang="en-US" sz="2000" b="1" dirty="0">
            <a:solidFill>
              <a:schemeClr val="tx1"/>
            </a:solidFill>
          </a:endParaRPr>
        </a:p>
      </dgm:t>
    </dgm:pt>
    <dgm:pt modelId="{57E3BCDA-3224-4B13-9CAC-5135949DDBED}" type="parTrans" cxnId="{5C39EEE1-75F7-4BA5-9BFC-11B343BA1DBF}">
      <dgm:prSet/>
      <dgm:spPr/>
      <dgm:t>
        <a:bodyPr/>
        <a:lstStyle/>
        <a:p>
          <a:endParaRPr lang="en-US"/>
        </a:p>
      </dgm:t>
    </dgm:pt>
    <dgm:pt modelId="{B32EF93B-1F52-429F-9E18-1BD9DDDBAD1B}" type="sibTrans" cxnId="{5C39EEE1-75F7-4BA5-9BFC-11B343BA1DBF}">
      <dgm:prSet/>
      <dgm:spPr/>
      <dgm:t>
        <a:bodyPr/>
        <a:lstStyle/>
        <a:p>
          <a:endParaRPr lang="en-US"/>
        </a:p>
      </dgm:t>
    </dgm:pt>
    <dgm:pt modelId="{A5BDD655-A100-4D9C-BF14-0A5B2614045F}">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r>
            <a:rPr lang="en-US" sz="2400" b="1" dirty="0" smtClean="0">
              <a:solidFill>
                <a:schemeClr val="tx1"/>
              </a:solidFill>
            </a:rPr>
            <a:t>DEPENDING UP ON STRUCTURE</a:t>
          </a:r>
          <a:endParaRPr lang="en-US" sz="2400" b="1" dirty="0">
            <a:solidFill>
              <a:schemeClr val="tx1"/>
            </a:solidFill>
          </a:endParaRPr>
        </a:p>
      </dgm:t>
    </dgm:pt>
    <dgm:pt modelId="{A28FD0A1-4684-49BF-B35C-877AEFED8FB5}" type="parTrans" cxnId="{63BAD1C6-D7F6-41C6-AA33-6BBAB00FE46C}">
      <dgm:prSet/>
      <dgm:spPr/>
      <dgm:t>
        <a:bodyPr/>
        <a:lstStyle/>
        <a:p>
          <a:endParaRPr lang="en-US"/>
        </a:p>
      </dgm:t>
    </dgm:pt>
    <dgm:pt modelId="{684079B1-8AE6-4586-9A49-7F5CAEEF9F8C}" type="sibTrans" cxnId="{63BAD1C6-D7F6-41C6-AA33-6BBAB00FE46C}">
      <dgm:prSet/>
      <dgm:spPr/>
      <dgm:t>
        <a:bodyPr/>
        <a:lstStyle/>
        <a:p>
          <a:endParaRPr lang="en-US"/>
        </a:p>
      </dgm:t>
    </dgm:pt>
    <dgm:pt modelId="{828635FC-0DF7-4267-B976-E316DEDD052F}" type="pres">
      <dgm:prSet presAssocID="{7E03F244-16FA-474E-A599-2FC9D8883171}" presName="Name0" presStyleCnt="0">
        <dgm:presLayoutVars>
          <dgm:chMax val="1"/>
          <dgm:dir/>
          <dgm:animLvl val="ctr"/>
          <dgm:resizeHandles val="exact"/>
        </dgm:presLayoutVars>
      </dgm:prSet>
      <dgm:spPr/>
      <dgm:t>
        <a:bodyPr/>
        <a:lstStyle/>
        <a:p>
          <a:endParaRPr lang="en-US"/>
        </a:p>
      </dgm:t>
    </dgm:pt>
    <dgm:pt modelId="{ADA0C623-8D34-4ED4-87A8-2979CAFF71B3}" type="pres">
      <dgm:prSet presAssocID="{234E8798-E6FB-430A-8F24-ABC1551C7D7F}" presName="centerShape" presStyleLbl="node0" presStyleIdx="0" presStyleCnt="1" custScaleX="135700" custScaleY="121000" custLinFactNeighborX="-3728" custLinFactNeighborY="514"/>
      <dgm:spPr/>
      <dgm:t>
        <a:bodyPr/>
        <a:lstStyle/>
        <a:p>
          <a:endParaRPr lang="en-US"/>
        </a:p>
      </dgm:t>
    </dgm:pt>
    <dgm:pt modelId="{1D1E136E-F92D-481B-B947-22D1E66B7FAE}" type="pres">
      <dgm:prSet presAssocID="{21336CC3-6B1C-4AAA-827C-B190E3EB3C21}" presName="parTrans" presStyleLbl="sibTrans2D1" presStyleIdx="0" presStyleCnt="4"/>
      <dgm:spPr/>
      <dgm:t>
        <a:bodyPr/>
        <a:lstStyle/>
        <a:p>
          <a:endParaRPr lang="en-US"/>
        </a:p>
      </dgm:t>
    </dgm:pt>
    <dgm:pt modelId="{C7DE7B9B-B6C6-417E-94A2-474DA3A8E8F7}" type="pres">
      <dgm:prSet presAssocID="{21336CC3-6B1C-4AAA-827C-B190E3EB3C21}" presName="connectorText" presStyleLbl="sibTrans2D1" presStyleIdx="0" presStyleCnt="4"/>
      <dgm:spPr/>
      <dgm:t>
        <a:bodyPr/>
        <a:lstStyle/>
        <a:p>
          <a:endParaRPr lang="en-US"/>
        </a:p>
      </dgm:t>
    </dgm:pt>
    <dgm:pt modelId="{C3EBA38B-1FBE-447F-882A-3AF9B55FBB8B}" type="pres">
      <dgm:prSet presAssocID="{10E2F109-7040-484D-BD85-18C7375B636A}" presName="node" presStyleLbl="node1" presStyleIdx="0" presStyleCnt="4" custScaleX="135374" custScaleY="98318" custRadScaleRad="89563" custRadScaleInc="-15214">
        <dgm:presLayoutVars>
          <dgm:bulletEnabled val="1"/>
        </dgm:presLayoutVars>
      </dgm:prSet>
      <dgm:spPr/>
      <dgm:t>
        <a:bodyPr/>
        <a:lstStyle/>
        <a:p>
          <a:endParaRPr lang="en-US"/>
        </a:p>
      </dgm:t>
    </dgm:pt>
    <dgm:pt modelId="{E6BF2F1C-1073-411E-80F5-DF79669D3F6F}" type="pres">
      <dgm:prSet presAssocID="{0B8A860D-DBE7-422C-BCDC-3066582118A9}" presName="parTrans" presStyleLbl="sibTrans2D1" presStyleIdx="1" presStyleCnt="4"/>
      <dgm:spPr/>
      <dgm:t>
        <a:bodyPr/>
        <a:lstStyle/>
        <a:p>
          <a:endParaRPr lang="en-US"/>
        </a:p>
      </dgm:t>
    </dgm:pt>
    <dgm:pt modelId="{D8287F21-268A-446E-A869-0C5924A92611}" type="pres">
      <dgm:prSet presAssocID="{0B8A860D-DBE7-422C-BCDC-3066582118A9}" presName="connectorText" presStyleLbl="sibTrans2D1" presStyleIdx="1" presStyleCnt="4"/>
      <dgm:spPr/>
      <dgm:t>
        <a:bodyPr/>
        <a:lstStyle/>
        <a:p>
          <a:endParaRPr lang="en-US"/>
        </a:p>
      </dgm:t>
    </dgm:pt>
    <dgm:pt modelId="{706190D5-E03A-4D24-A5B1-ADEDA0386E0F}" type="pres">
      <dgm:prSet presAssocID="{531D98F4-E10F-4AFB-9F68-539EB7C16BC8}" presName="node" presStyleLbl="node1" presStyleIdx="1" presStyleCnt="4" custScaleX="149538" custScaleY="126244" custRadScaleRad="111567" custRadScaleInc="8827">
        <dgm:presLayoutVars>
          <dgm:bulletEnabled val="1"/>
        </dgm:presLayoutVars>
      </dgm:prSet>
      <dgm:spPr/>
      <dgm:t>
        <a:bodyPr/>
        <a:lstStyle/>
        <a:p>
          <a:endParaRPr lang="en-US"/>
        </a:p>
      </dgm:t>
    </dgm:pt>
    <dgm:pt modelId="{271248DB-9106-4E83-ACD8-5441B0D0DC6F}" type="pres">
      <dgm:prSet presAssocID="{57E3BCDA-3224-4B13-9CAC-5135949DDBED}" presName="parTrans" presStyleLbl="sibTrans2D1" presStyleIdx="2" presStyleCnt="4"/>
      <dgm:spPr/>
      <dgm:t>
        <a:bodyPr/>
        <a:lstStyle/>
        <a:p>
          <a:endParaRPr lang="en-US"/>
        </a:p>
      </dgm:t>
    </dgm:pt>
    <dgm:pt modelId="{3868FF48-78B1-49C4-ABB6-1861E8DA7549}" type="pres">
      <dgm:prSet presAssocID="{57E3BCDA-3224-4B13-9CAC-5135949DDBED}" presName="connectorText" presStyleLbl="sibTrans2D1" presStyleIdx="2" presStyleCnt="4"/>
      <dgm:spPr/>
      <dgm:t>
        <a:bodyPr/>
        <a:lstStyle/>
        <a:p>
          <a:endParaRPr lang="en-US"/>
        </a:p>
      </dgm:t>
    </dgm:pt>
    <dgm:pt modelId="{3A16A5A2-8ACA-427F-A5E1-F2BF001D5899}" type="pres">
      <dgm:prSet presAssocID="{62663835-8D9A-48AC-98E4-239AE638F9E6}" presName="node" presStyleLbl="node1" presStyleIdx="2" presStyleCnt="4" custScaleX="146885" custScaleY="110000" custRadScaleRad="100389" custRadScaleInc="4310">
        <dgm:presLayoutVars>
          <dgm:bulletEnabled val="1"/>
        </dgm:presLayoutVars>
      </dgm:prSet>
      <dgm:spPr/>
      <dgm:t>
        <a:bodyPr/>
        <a:lstStyle/>
        <a:p>
          <a:endParaRPr lang="en-US"/>
        </a:p>
      </dgm:t>
    </dgm:pt>
    <dgm:pt modelId="{A2606407-9D64-4C32-84D6-648A8ED050D6}" type="pres">
      <dgm:prSet presAssocID="{A28FD0A1-4684-49BF-B35C-877AEFED8FB5}" presName="parTrans" presStyleLbl="sibTrans2D1" presStyleIdx="3" presStyleCnt="4"/>
      <dgm:spPr/>
      <dgm:t>
        <a:bodyPr/>
        <a:lstStyle/>
        <a:p>
          <a:endParaRPr lang="en-US"/>
        </a:p>
      </dgm:t>
    </dgm:pt>
    <dgm:pt modelId="{671FFCBB-B746-4DE7-90DC-9BAD48C642B9}" type="pres">
      <dgm:prSet presAssocID="{A28FD0A1-4684-49BF-B35C-877AEFED8FB5}" presName="connectorText" presStyleLbl="sibTrans2D1" presStyleIdx="3" presStyleCnt="4"/>
      <dgm:spPr/>
      <dgm:t>
        <a:bodyPr/>
        <a:lstStyle/>
        <a:p>
          <a:endParaRPr lang="en-US"/>
        </a:p>
      </dgm:t>
    </dgm:pt>
    <dgm:pt modelId="{349289FD-CE0A-42BB-B212-2EFF4CB802C1}" type="pres">
      <dgm:prSet presAssocID="{A5BDD655-A100-4D9C-BF14-0A5B2614045F}" presName="node" presStyleLbl="node1" presStyleIdx="3" presStyleCnt="4" custScaleX="140564" custScaleY="121000" custRadScaleRad="125686" custRadScaleInc="-6294">
        <dgm:presLayoutVars>
          <dgm:bulletEnabled val="1"/>
        </dgm:presLayoutVars>
      </dgm:prSet>
      <dgm:spPr/>
      <dgm:t>
        <a:bodyPr/>
        <a:lstStyle/>
        <a:p>
          <a:endParaRPr lang="en-US"/>
        </a:p>
      </dgm:t>
    </dgm:pt>
  </dgm:ptLst>
  <dgm:cxnLst>
    <dgm:cxn modelId="{C85C7254-A3B8-43B8-BD3F-03F887D6D93A}" type="presOf" srcId="{234E8798-E6FB-430A-8F24-ABC1551C7D7F}" destId="{ADA0C623-8D34-4ED4-87A8-2979CAFF71B3}" srcOrd="0" destOrd="0" presId="urn:microsoft.com/office/officeart/2005/8/layout/radial5"/>
    <dgm:cxn modelId="{921A4229-A77B-474B-AFCB-63A11DC7F42F}" type="presOf" srcId="{A28FD0A1-4684-49BF-B35C-877AEFED8FB5}" destId="{671FFCBB-B746-4DE7-90DC-9BAD48C642B9}" srcOrd="1" destOrd="0" presId="urn:microsoft.com/office/officeart/2005/8/layout/radial5"/>
    <dgm:cxn modelId="{F09E532D-6978-49D9-B2EC-8554DE73A275}" type="presOf" srcId="{62663835-8D9A-48AC-98E4-239AE638F9E6}" destId="{3A16A5A2-8ACA-427F-A5E1-F2BF001D5899}" srcOrd="0" destOrd="0" presId="urn:microsoft.com/office/officeart/2005/8/layout/radial5"/>
    <dgm:cxn modelId="{C87295FB-7850-46C3-9BB0-1779D5FDE525}" type="presOf" srcId="{7E03F244-16FA-474E-A599-2FC9D8883171}" destId="{828635FC-0DF7-4267-B976-E316DEDD052F}" srcOrd="0" destOrd="0" presId="urn:microsoft.com/office/officeart/2005/8/layout/radial5"/>
    <dgm:cxn modelId="{5C39EEE1-75F7-4BA5-9BFC-11B343BA1DBF}" srcId="{234E8798-E6FB-430A-8F24-ABC1551C7D7F}" destId="{62663835-8D9A-48AC-98E4-239AE638F9E6}" srcOrd="2" destOrd="0" parTransId="{57E3BCDA-3224-4B13-9CAC-5135949DDBED}" sibTransId="{B32EF93B-1F52-429F-9E18-1BD9DDDBAD1B}"/>
    <dgm:cxn modelId="{4C7874F9-80B7-48C7-8145-3649DBEA4158}" type="presOf" srcId="{57E3BCDA-3224-4B13-9CAC-5135949DDBED}" destId="{271248DB-9106-4E83-ACD8-5441B0D0DC6F}" srcOrd="0" destOrd="0" presId="urn:microsoft.com/office/officeart/2005/8/layout/radial5"/>
    <dgm:cxn modelId="{508E609B-86CC-49BC-A16B-0C9C2DEECF84}" srcId="{7E03F244-16FA-474E-A599-2FC9D8883171}" destId="{234E8798-E6FB-430A-8F24-ABC1551C7D7F}" srcOrd="0" destOrd="0" parTransId="{862648D1-EDFB-490C-8D6B-77D95CF72F3D}" sibTransId="{48A5BAC6-986A-42AA-AEDF-1AC9F21E991B}"/>
    <dgm:cxn modelId="{715AC4E1-6DA6-46B1-9DC1-4C9DD1BC2E9E}" type="presOf" srcId="{A5BDD655-A100-4D9C-BF14-0A5B2614045F}" destId="{349289FD-CE0A-42BB-B212-2EFF4CB802C1}" srcOrd="0" destOrd="0" presId="urn:microsoft.com/office/officeart/2005/8/layout/radial5"/>
    <dgm:cxn modelId="{27093B1B-1BDD-4DEA-A1B7-8D644627532A}" type="presOf" srcId="{21336CC3-6B1C-4AAA-827C-B190E3EB3C21}" destId="{1D1E136E-F92D-481B-B947-22D1E66B7FAE}" srcOrd="0" destOrd="0" presId="urn:microsoft.com/office/officeart/2005/8/layout/radial5"/>
    <dgm:cxn modelId="{0E06EE1D-14D0-40C6-8469-BE12A594FC59}" type="presOf" srcId="{A28FD0A1-4684-49BF-B35C-877AEFED8FB5}" destId="{A2606407-9D64-4C32-84D6-648A8ED050D6}" srcOrd="0" destOrd="0" presId="urn:microsoft.com/office/officeart/2005/8/layout/radial5"/>
    <dgm:cxn modelId="{267C5AB8-C5BF-4274-81FF-734F1F6678C3}" type="presOf" srcId="{10E2F109-7040-484D-BD85-18C7375B636A}" destId="{C3EBA38B-1FBE-447F-882A-3AF9B55FBB8B}" srcOrd="0" destOrd="0" presId="urn:microsoft.com/office/officeart/2005/8/layout/radial5"/>
    <dgm:cxn modelId="{438E511C-A686-4D99-89F1-2A0C0E4A8742}" srcId="{234E8798-E6FB-430A-8F24-ABC1551C7D7F}" destId="{531D98F4-E10F-4AFB-9F68-539EB7C16BC8}" srcOrd="1" destOrd="0" parTransId="{0B8A860D-DBE7-422C-BCDC-3066582118A9}" sibTransId="{CBFD8F08-1736-47CC-915C-37CDDA351A43}"/>
    <dgm:cxn modelId="{010279E5-D4E7-451C-9B5C-B23D8605679D}" type="presOf" srcId="{531D98F4-E10F-4AFB-9F68-539EB7C16BC8}" destId="{706190D5-E03A-4D24-A5B1-ADEDA0386E0F}" srcOrd="0" destOrd="0" presId="urn:microsoft.com/office/officeart/2005/8/layout/radial5"/>
    <dgm:cxn modelId="{9E5D3C0D-D0BC-4D24-9309-A9F871771EC1}" srcId="{234E8798-E6FB-430A-8F24-ABC1551C7D7F}" destId="{10E2F109-7040-484D-BD85-18C7375B636A}" srcOrd="0" destOrd="0" parTransId="{21336CC3-6B1C-4AAA-827C-B190E3EB3C21}" sibTransId="{41E49C97-EB4F-4EFE-A0CB-87EF0041D7F1}"/>
    <dgm:cxn modelId="{63BAD1C6-D7F6-41C6-AA33-6BBAB00FE46C}" srcId="{234E8798-E6FB-430A-8F24-ABC1551C7D7F}" destId="{A5BDD655-A100-4D9C-BF14-0A5B2614045F}" srcOrd="3" destOrd="0" parTransId="{A28FD0A1-4684-49BF-B35C-877AEFED8FB5}" sibTransId="{684079B1-8AE6-4586-9A49-7F5CAEEF9F8C}"/>
    <dgm:cxn modelId="{E332B57C-3933-40B5-BA7C-F660EC8AA993}" type="presOf" srcId="{0B8A860D-DBE7-422C-BCDC-3066582118A9}" destId="{E6BF2F1C-1073-411E-80F5-DF79669D3F6F}" srcOrd="0" destOrd="0" presId="urn:microsoft.com/office/officeart/2005/8/layout/radial5"/>
    <dgm:cxn modelId="{E8E7BC0E-BB40-4A08-8198-C9ED2D24F508}" type="presOf" srcId="{0B8A860D-DBE7-422C-BCDC-3066582118A9}" destId="{D8287F21-268A-446E-A869-0C5924A92611}" srcOrd="1" destOrd="0" presId="urn:microsoft.com/office/officeart/2005/8/layout/radial5"/>
    <dgm:cxn modelId="{C18A7F54-D544-423D-B90F-EA9571CE3590}" type="presOf" srcId="{21336CC3-6B1C-4AAA-827C-B190E3EB3C21}" destId="{C7DE7B9B-B6C6-417E-94A2-474DA3A8E8F7}" srcOrd="1" destOrd="0" presId="urn:microsoft.com/office/officeart/2005/8/layout/radial5"/>
    <dgm:cxn modelId="{BE7FC2EE-4050-43C3-8A70-CC6471360E37}" type="presOf" srcId="{57E3BCDA-3224-4B13-9CAC-5135949DDBED}" destId="{3868FF48-78B1-49C4-ABB6-1861E8DA7549}" srcOrd="1" destOrd="0" presId="urn:microsoft.com/office/officeart/2005/8/layout/radial5"/>
    <dgm:cxn modelId="{89C81969-B3BF-4116-9657-14FFB3B88B93}" type="presParOf" srcId="{828635FC-0DF7-4267-B976-E316DEDD052F}" destId="{ADA0C623-8D34-4ED4-87A8-2979CAFF71B3}" srcOrd="0" destOrd="0" presId="urn:microsoft.com/office/officeart/2005/8/layout/radial5"/>
    <dgm:cxn modelId="{C8F0F1C0-E613-4D12-9F63-A95DEF734F8A}" type="presParOf" srcId="{828635FC-0DF7-4267-B976-E316DEDD052F}" destId="{1D1E136E-F92D-481B-B947-22D1E66B7FAE}" srcOrd="1" destOrd="0" presId="urn:microsoft.com/office/officeart/2005/8/layout/radial5"/>
    <dgm:cxn modelId="{24FEA624-1EB8-4B9D-8A71-A6EF7D6255D7}" type="presParOf" srcId="{1D1E136E-F92D-481B-B947-22D1E66B7FAE}" destId="{C7DE7B9B-B6C6-417E-94A2-474DA3A8E8F7}" srcOrd="0" destOrd="0" presId="urn:microsoft.com/office/officeart/2005/8/layout/radial5"/>
    <dgm:cxn modelId="{9A15219D-F491-4F99-888D-43634EBD2996}" type="presParOf" srcId="{828635FC-0DF7-4267-B976-E316DEDD052F}" destId="{C3EBA38B-1FBE-447F-882A-3AF9B55FBB8B}" srcOrd="2" destOrd="0" presId="urn:microsoft.com/office/officeart/2005/8/layout/radial5"/>
    <dgm:cxn modelId="{40B203CD-B913-4F15-9692-B793CA38AE58}" type="presParOf" srcId="{828635FC-0DF7-4267-B976-E316DEDD052F}" destId="{E6BF2F1C-1073-411E-80F5-DF79669D3F6F}" srcOrd="3" destOrd="0" presId="urn:microsoft.com/office/officeart/2005/8/layout/radial5"/>
    <dgm:cxn modelId="{33C401D2-9A22-4EEC-8375-56539D95E1AD}" type="presParOf" srcId="{E6BF2F1C-1073-411E-80F5-DF79669D3F6F}" destId="{D8287F21-268A-446E-A869-0C5924A92611}" srcOrd="0" destOrd="0" presId="urn:microsoft.com/office/officeart/2005/8/layout/radial5"/>
    <dgm:cxn modelId="{D5FC6286-2A4C-4C8B-8455-AA7923FEE558}" type="presParOf" srcId="{828635FC-0DF7-4267-B976-E316DEDD052F}" destId="{706190D5-E03A-4D24-A5B1-ADEDA0386E0F}" srcOrd="4" destOrd="0" presId="urn:microsoft.com/office/officeart/2005/8/layout/radial5"/>
    <dgm:cxn modelId="{D87B2FD0-8448-4323-BA49-F4672904BA51}" type="presParOf" srcId="{828635FC-0DF7-4267-B976-E316DEDD052F}" destId="{271248DB-9106-4E83-ACD8-5441B0D0DC6F}" srcOrd="5" destOrd="0" presId="urn:microsoft.com/office/officeart/2005/8/layout/radial5"/>
    <dgm:cxn modelId="{8ABADF07-17A0-4009-BADE-302C294894FE}" type="presParOf" srcId="{271248DB-9106-4E83-ACD8-5441B0D0DC6F}" destId="{3868FF48-78B1-49C4-ABB6-1861E8DA7549}" srcOrd="0" destOrd="0" presId="urn:microsoft.com/office/officeart/2005/8/layout/radial5"/>
    <dgm:cxn modelId="{CC4DC6A4-D38F-4B22-9182-DDE603C52E47}" type="presParOf" srcId="{828635FC-0DF7-4267-B976-E316DEDD052F}" destId="{3A16A5A2-8ACA-427F-A5E1-F2BF001D5899}" srcOrd="6" destOrd="0" presId="urn:microsoft.com/office/officeart/2005/8/layout/radial5"/>
    <dgm:cxn modelId="{75F8C8BA-186B-4702-9DD5-F4EA75789853}" type="presParOf" srcId="{828635FC-0DF7-4267-B976-E316DEDD052F}" destId="{A2606407-9D64-4C32-84D6-648A8ED050D6}" srcOrd="7" destOrd="0" presId="urn:microsoft.com/office/officeart/2005/8/layout/radial5"/>
    <dgm:cxn modelId="{AD636365-6BAD-4D3E-BDBE-1FD0AC8D5C19}" type="presParOf" srcId="{A2606407-9D64-4C32-84D6-648A8ED050D6}" destId="{671FFCBB-B746-4DE7-90DC-9BAD48C642B9}" srcOrd="0" destOrd="0" presId="urn:microsoft.com/office/officeart/2005/8/layout/radial5"/>
    <dgm:cxn modelId="{F263027C-93D8-48BC-93FD-E38330004735}" type="presParOf" srcId="{828635FC-0DF7-4267-B976-E316DEDD052F}" destId="{349289FD-CE0A-42BB-B212-2EFF4CB802C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8417B-369E-45B0-A787-BFE91D950CA9}" type="doc">
      <dgm:prSet loTypeId="urn:microsoft.com/office/officeart/2005/8/layout/hProcess3" loCatId="process" qsTypeId="urn:microsoft.com/office/officeart/2005/8/quickstyle/3d6" qsCatId="3D" csTypeId="urn:microsoft.com/office/officeart/2005/8/colors/accent1_2" csCatId="accent1" phldr="1"/>
      <dgm:spPr/>
    </dgm:pt>
    <dgm:pt modelId="{CCDF5639-A0AD-4CCE-84F3-6F649D2F29B0}" type="pres">
      <dgm:prSet presAssocID="{F4C8417B-369E-45B0-A787-BFE91D950CA9}" presName="Name0" presStyleCnt="0">
        <dgm:presLayoutVars>
          <dgm:dir/>
          <dgm:animLvl val="lvl"/>
          <dgm:resizeHandles val="exact"/>
        </dgm:presLayoutVars>
      </dgm:prSet>
      <dgm:spPr/>
    </dgm:pt>
    <dgm:pt modelId="{AB6D4A00-9584-4372-94AE-059355DBE63C}" type="pres">
      <dgm:prSet presAssocID="{F4C8417B-369E-45B0-A787-BFE91D950CA9}" presName="dummy" presStyleCnt="0"/>
      <dgm:spPr/>
    </dgm:pt>
    <dgm:pt modelId="{FA1D36CF-C0D8-4CAE-A5AD-08C477BD2C1E}" type="pres">
      <dgm:prSet presAssocID="{F4C8417B-369E-45B0-A787-BFE91D950CA9}" presName="linH" presStyleCnt="0"/>
      <dgm:spPr/>
    </dgm:pt>
    <dgm:pt modelId="{BB0BE395-A3AB-4D29-A45D-8CEEC225976A}" type="pres">
      <dgm:prSet presAssocID="{F4C8417B-369E-45B0-A787-BFE91D950CA9}" presName="padding1" presStyleCnt="0"/>
      <dgm:spPr/>
    </dgm:pt>
    <dgm:pt modelId="{1A129D6A-20BC-4D39-A207-E953C6096746}" type="pres">
      <dgm:prSet presAssocID="{F4C8417B-369E-45B0-A787-BFE91D950CA9}" presName="padding2" presStyleCnt="0"/>
      <dgm:spPr/>
    </dgm:pt>
    <dgm:pt modelId="{AD544F00-DD40-4189-B95A-4710BEE77BED}" type="pres">
      <dgm:prSet presAssocID="{F4C8417B-369E-45B0-A787-BFE91D950CA9}" presName="negArrow" presStyleCnt="0"/>
      <dgm:spPr/>
    </dgm:pt>
    <dgm:pt modelId="{5867B205-9E5D-45A4-98F0-FB2C06A0314C}" type="pres">
      <dgm:prSet presAssocID="{F4C8417B-369E-45B0-A787-BFE91D950CA9}" presName="backgroundArrow" presStyleLbl="node1" presStyleIdx="0" presStyleCnt="1" custLinFactNeighborY="-17137"/>
      <dgm:spPr/>
    </dgm:pt>
  </dgm:ptLst>
  <dgm:cxnLst>
    <dgm:cxn modelId="{E99AFCC0-34FB-43B6-9666-08FDFA643DBA}" type="presOf" srcId="{F4C8417B-369E-45B0-A787-BFE91D950CA9}" destId="{CCDF5639-A0AD-4CCE-84F3-6F649D2F29B0}" srcOrd="0" destOrd="0" presId="urn:microsoft.com/office/officeart/2005/8/layout/hProcess3"/>
    <dgm:cxn modelId="{64096866-080F-4211-98A3-C77A7B980A92}" type="presParOf" srcId="{CCDF5639-A0AD-4CCE-84F3-6F649D2F29B0}" destId="{AB6D4A00-9584-4372-94AE-059355DBE63C}" srcOrd="0" destOrd="0" presId="urn:microsoft.com/office/officeart/2005/8/layout/hProcess3"/>
    <dgm:cxn modelId="{F014C934-6EAA-42E0-A831-373126EAFA8D}" type="presParOf" srcId="{CCDF5639-A0AD-4CCE-84F3-6F649D2F29B0}" destId="{FA1D36CF-C0D8-4CAE-A5AD-08C477BD2C1E}" srcOrd="1" destOrd="0" presId="urn:microsoft.com/office/officeart/2005/8/layout/hProcess3"/>
    <dgm:cxn modelId="{B17CF70E-54D4-4768-9BA4-018D56749566}" type="presParOf" srcId="{FA1D36CF-C0D8-4CAE-A5AD-08C477BD2C1E}" destId="{BB0BE395-A3AB-4D29-A45D-8CEEC225976A}" srcOrd="0" destOrd="0" presId="urn:microsoft.com/office/officeart/2005/8/layout/hProcess3"/>
    <dgm:cxn modelId="{53DEF600-05B1-49BF-A7E5-8F03A626E2F7}" type="presParOf" srcId="{FA1D36CF-C0D8-4CAE-A5AD-08C477BD2C1E}" destId="{1A129D6A-20BC-4D39-A207-E953C6096746}" srcOrd="1" destOrd="0" presId="urn:microsoft.com/office/officeart/2005/8/layout/hProcess3"/>
    <dgm:cxn modelId="{043A6EC9-DBBB-4E1F-A19D-A3A0914D9EA2}" type="presParOf" srcId="{FA1D36CF-C0D8-4CAE-A5AD-08C477BD2C1E}" destId="{AD544F00-DD40-4189-B95A-4710BEE77BED}" srcOrd="2" destOrd="0" presId="urn:microsoft.com/office/officeart/2005/8/layout/hProcess3"/>
    <dgm:cxn modelId="{FF3EC8FD-3ACA-4C01-BF3D-93B0CC2145CE}" type="presParOf" srcId="{FA1D36CF-C0D8-4CAE-A5AD-08C477BD2C1E}" destId="{5867B205-9E5D-45A4-98F0-FB2C06A0314C}"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F59254-EECE-425A-96BD-AED7F4F31D3E}" type="doc">
      <dgm:prSet loTypeId="urn:microsoft.com/office/officeart/2005/8/layout/vList6" loCatId="process" qsTypeId="urn:microsoft.com/office/officeart/2005/8/quickstyle/3d9" qsCatId="3D" csTypeId="urn:microsoft.com/office/officeart/2005/8/colors/colorful5" csCatId="colorful" phldr="1"/>
      <dgm:spPr/>
      <dgm:t>
        <a:bodyPr/>
        <a:lstStyle/>
        <a:p>
          <a:endParaRPr lang="en-IN"/>
        </a:p>
      </dgm:t>
    </dgm:pt>
    <dgm:pt modelId="{CACFBA99-7DCB-43BB-BF27-131D3469E966}">
      <dgm:prSet phldrT="[Text]"/>
      <dgm:spPr/>
      <dgm:t>
        <a:bodyPr/>
        <a:lstStyle/>
        <a:p>
          <a:r>
            <a:rPr lang="en-US" dirty="0" smtClean="0"/>
            <a:t>MYELINATED NERVE FIBERS</a:t>
          </a:r>
          <a:endParaRPr lang="en-IN" dirty="0"/>
        </a:p>
      </dgm:t>
    </dgm:pt>
    <dgm:pt modelId="{B080B075-0EC2-45C6-8853-1127CA15DD9E}" type="parTrans" cxnId="{49AF0740-44B8-4602-AE1B-F00BA6F72884}">
      <dgm:prSet/>
      <dgm:spPr/>
      <dgm:t>
        <a:bodyPr/>
        <a:lstStyle/>
        <a:p>
          <a:endParaRPr lang="en-IN"/>
        </a:p>
      </dgm:t>
    </dgm:pt>
    <dgm:pt modelId="{A1A23194-8FA8-40F9-B02C-000AD09D89A7}" type="sibTrans" cxnId="{49AF0740-44B8-4602-AE1B-F00BA6F72884}">
      <dgm:prSet/>
      <dgm:spPr/>
      <dgm:t>
        <a:bodyPr/>
        <a:lstStyle/>
        <a:p>
          <a:endParaRPr lang="en-IN"/>
        </a:p>
      </dgm:t>
    </dgm:pt>
    <dgm:pt modelId="{610DE355-9671-4DA8-9723-DE8E3ECA3173}">
      <dgm:prSet phldrT="[Text]"/>
      <dgm:spPr/>
      <dgm:t>
        <a:bodyPr/>
        <a:lstStyle/>
        <a:p>
          <a:r>
            <a:rPr lang="en-US" dirty="0" smtClean="0"/>
            <a:t>UNMYELINATED NERVE FIBERS</a:t>
          </a:r>
          <a:endParaRPr lang="en-IN" dirty="0"/>
        </a:p>
      </dgm:t>
    </dgm:pt>
    <dgm:pt modelId="{77B10CD9-B849-4C15-B054-1F6689CC962C}" type="parTrans" cxnId="{2A3DE8E6-7788-45CE-8DCE-39FC465ED3A6}">
      <dgm:prSet/>
      <dgm:spPr/>
      <dgm:t>
        <a:bodyPr/>
        <a:lstStyle/>
        <a:p>
          <a:endParaRPr lang="en-IN"/>
        </a:p>
      </dgm:t>
    </dgm:pt>
    <dgm:pt modelId="{64E71647-F363-4BF4-9412-C2DB00CAABE9}" type="sibTrans" cxnId="{2A3DE8E6-7788-45CE-8DCE-39FC465ED3A6}">
      <dgm:prSet/>
      <dgm:spPr/>
      <dgm:t>
        <a:bodyPr/>
        <a:lstStyle/>
        <a:p>
          <a:endParaRPr lang="en-IN"/>
        </a:p>
      </dgm:t>
    </dgm:pt>
    <dgm:pt modelId="{86CBBD6C-927A-4153-AF93-50A379BA4E5A}">
      <dgm:prSet/>
      <dgm:spPr/>
      <dgm:t>
        <a:bodyPr/>
        <a:lstStyle/>
        <a:p>
          <a:r>
            <a:rPr lang="en-US" b="1" dirty="0" smtClean="0"/>
            <a:t>NERVE FIBERS THOSE ARE COVERED BY MYELIN SHEATH</a:t>
          </a:r>
          <a:endParaRPr lang="en-IN" b="1" dirty="0"/>
        </a:p>
      </dgm:t>
    </dgm:pt>
    <dgm:pt modelId="{B408FCE7-7533-40CA-B158-33B97C0CBCF7}" type="parTrans" cxnId="{1693FC96-531E-4FD4-8DDB-4BA345E96C51}">
      <dgm:prSet/>
      <dgm:spPr/>
      <dgm:t>
        <a:bodyPr/>
        <a:lstStyle/>
        <a:p>
          <a:endParaRPr lang="en-IN"/>
        </a:p>
      </dgm:t>
    </dgm:pt>
    <dgm:pt modelId="{B65A4902-2A49-4FAE-869F-EC1A34E1621D}" type="sibTrans" cxnId="{1693FC96-531E-4FD4-8DDB-4BA345E96C51}">
      <dgm:prSet/>
      <dgm:spPr/>
      <dgm:t>
        <a:bodyPr/>
        <a:lstStyle/>
        <a:p>
          <a:endParaRPr lang="en-IN"/>
        </a:p>
      </dgm:t>
    </dgm:pt>
    <dgm:pt modelId="{A241A970-AB14-4C68-93BB-FC015B50DDC4}">
      <dgm:prSet/>
      <dgm:spPr/>
      <dgm:t>
        <a:bodyPr/>
        <a:lstStyle/>
        <a:p>
          <a:r>
            <a:rPr lang="en-US" b="1" dirty="0" smtClean="0">
              <a:solidFill>
                <a:schemeClr val="tx1"/>
              </a:solidFill>
              <a:latin typeface="Times New Roman" pitchFamily="18" charset="0"/>
              <a:cs typeface="Times New Roman" pitchFamily="18" charset="0"/>
            </a:rPr>
            <a:t>THOSE ARE NOT COVERED BY MYELIN SHEATH</a:t>
          </a:r>
          <a:endParaRPr lang="en-IN" b="1" dirty="0">
            <a:solidFill>
              <a:schemeClr val="tx1"/>
            </a:solidFill>
            <a:latin typeface="Times New Roman" pitchFamily="18" charset="0"/>
            <a:cs typeface="Times New Roman" pitchFamily="18" charset="0"/>
          </a:endParaRPr>
        </a:p>
      </dgm:t>
    </dgm:pt>
    <dgm:pt modelId="{554A8738-6181-4145-828F-F7F6F609DE9F}" type="parTrans" cxnId="{EE740A10-43C7-4BDD-90F4-17AB89B236E5}">
      <dgm:prSet/>
      <dgm:spPr/>
      <dgm:t>
        <a:bodyPr/>
        <a:lstStyle/>
        <a:p>
          <a:endParaRPr lang="en-IN"/>
        </a:p>
      </dgm:t>
    </dgm:pt>
    <dgm:pt modelId="{9C09AC08-FEA9-4E39-A73F-522BC95EDE85}" type="sibTrans" cxnId="{EE740A10-43C7-4BDD-90F4-17AB89B236E5}">
      <dgm:prSet/>
      <dgm:spPr/>
      <dgm:t>
        <a:bodyPr/>
        <a:lstStyle/>
        <a:p>
          <a:endParaRPr lang="en-IN"/>
        </a:p>
      </dgm:t>
    </dgm:pt>
    <dgm:pt modelId="{3EB354A9-A760-4CE5-B954-88B1E259C105}" type="pres">
      <dgm:prSet presAssocID="{98F59254-EECE-425A-96BD-AED7F4F31D3E}" presName="Name0" presStyleCnt="0">
        <dgm:presLayoutVars>
          <dgm:dir/>
          <dgm:animLvl val="lvl"/>
          <dgm:resizeHandles/>
        </dgm:presLayoutVars>
      </dgm:prSet>
      <dgm:spPr/>
      <dgm:t>
        <a:bodyPr/>
        <a:lstStyle/>
        <a:p>
          <a:endParaRPr lang="en-IN"/>
        </a:p>
      </dgm:t>
    </dgm:pt>
    <dgm:pt modelId="{B37ABB92-57C8-42CE-9990-0A487C670E51}" type="pres">
      <dgm:prSet presAssocID="{CACFBA99-7DCB-43BB-BF27-131D3469E966}" presName="linNode" presStyleCnt="0"/>
      <dgm:spPr/>
    </dgm:pt>
    <dgm:pt modelId="{F3D08EC1-B991-45B4-ACB9-89762F0343CD}" type="pres">
      <dgm:prSet presAssocID="{CACFBA99-7DCB-43BB-BF27-131D3469E966}" presName="parentShp" presStyleLbl="node1" presStyleIdx="0" presStyleCnt="2" custLinFactNeighborX="150" custLinFactNeighborY="18491">
        <dgm:presLayoutVars>
          <dgm:bulletEnabled val="1"/>
        </dgm:presLayoutVars>
      </dgm:prSet>
      <dgm:spPr/>
      <dgm:t>
        <a:bodyPr/>
        <a:lstStyle/>
        <a:p>
          <a:endParaRPr lang="en-IN"/>
        </a:p>
      </dgm:t>
    </dgm:pt>
    <dgm:pt modelId="{F6B17D03-BFE1-4581-BBA9-3B03E48C7FAD}" type="pres">
      <dgm:prSet presAssocID="{CACFBA99-7DCB-43BB-BF27-131D3469E966}" presName="childShp" presStyleLbl="bgAccFollowNode1" presStyleIdx="0" presStyleCnt="2" custLinFactNeighborX="20833" custLinFactNeighborY="-13437">
        <dgm:presLayoutVars>
          <dgm:bulletEnabled val="1"/>
        </dgm:presLayoutVars>
      </dgm:prSet>
      <dgm:spPr/>
      <dgm:t>
        <a:bodyPr/>
        <a:lstStyle/>
        <a:p>
          <a:endParaRPr lang="en-IN"/>
        </a:p>
      </dgm:t>
    </dgm:pt>
    <dgm:pt modelId="{B0E20A12-345A-447E-A9B9-539A6DD2EECA}" type="pres">
      <dgm:prSet presAssocID="{A1A23194-8FA8-40F9-B02C-000AD09D89A7}" presName="spacing" presStyleCnt="0"/>
      <dgm:spPr/>
    </dgm:pt>
    <dgm:pt modelId="{61460F53-D271-4BCD-A5BF-2A759756A26F}" type="pres">
      <dgm:prSet presAssocID="{610DE355-9671-4DA8-9723-DE8E3ECA3173}" presName="linNode" presStyleCnt="0"/>
      <dgm:spPr/>
    </dgm:pt>
    <dgm:pt modelId="{2244F9A2-25E8-4EF4-8C84-CCE658F6FC7F}" type="pres">
      <dgm:prSet presAssocID="{610DE355-9671-4DA8-9723-DE8E3ECA3173}" presName="parentShp" presStyleLbl="node1" presStyleIdx="1" presStyleCnt="2">
        <dgm:presLayoutVars>
          <dgm:bulletEnabled val="1"/>
        </dgm:presLayoutVars>
      </dgm:prSet>
      <dgm:spPr/>
      <dgm:t>
        <a:bodyPr/>
        <a:lstStyle/>
        <a:p>
          <a:endParaRPr lang="en-IN"/>
        </a:p>
      </dgm:t>
    </dgm:pt>
    <dgm:pt modelId="{DCCDA2F9-9213-48E1-AA53-357A922734E6}" type="pres">
      <dgm:prSet presAssocID="{610DE355-9671-4DA8-9723-DE8E3ECA3173}" presName="childShp" presStyleLbl="bgAccFollowNode1" presStyleIdx="1" presStyleCnt="2">
        <dgm:presLayoutVars>
          <dgm:bulletEnabled val="1"/>
        </dgm:presLayoutVars>
      </dgm:prSet>
      <dgm:spPr/>
      <dgm:t>
        <a:bodyPr/>
        <a:lstStyle/>
        <a:p>
          <a:endParaRPr lang="en-IN"/>
        </a:p>
      </dgm:t>
    </dgm:pt>
  </dgm:ptLst>
  <dgm:cxnLst>
    <dgm:cxn modelId="{49AF0740-44B8-4602-AE1B-F00BA6F72884}" srcId="{98F59254-EECE-425A-96BD-AED7F4F31D3E}" destId="{CACFBA99-7DCB-43BB-BF27-131D3469E966}" srcOrd="0" destOrd="0" parTransId="{B080B075-0EC2-45C6-8853-1127CA15DD9E}" sibTransId="{A1A23194-8FA8-40F9-B02C-000AD09D89A7}"/>
    <dgm:cxn modelId="{92B53156-8C6E-4F67-A170-74F6028530B5}" type="presOf" srcId="{A241A970-AB14-4C68-93BB-FC015B50DDC4}" destId="{DCCDA2F9-9213-48E1-AA53-357A922734E6}" srcOrd="0" destOrd="0" presId="urn:microsoft.com/office/officeart/2005/8/layout/vList6"/>
    <dgm:cxn modelId="{7B2353C5-F5E0-47DD-90C0-6601B483A368}" type="presOf" srcId="{98F59254-EECE-425A-96BD-AED7F4F31D3E}" destId="{3EB354A9-A760-4CE5-B954-88B1E259C105}" srcOrd="0" destOrd="0" presId="urn:microsoft.com/office/officeart/2005/8/layout/vList6"/>
    <dgm:cxn modelId="{2A3DE8E6-7788-45CE-8DCE-39FC465ED3A6}" srcId="{98F59254-EECE-425A-96BD-AED7F4F31D3E}" destId="{610DE355-9671-4DA8-9723-DE8E3ECA3173}" srcOrd="1" destOrd="0" parTransId="{77B10CD9-B849-4C15-B054-1F6689CC962C}" sibTransId="{64E71647-F363-4BF4-9412-C2DB00CAABE9}"/>
    <dgm:cxn modelId="{4E653227-A161-4DD5-9F6B-93D1C48FD6CD}" type="presOf" srcId="{610DE355-9671-4DA8-9723-DE8E3ECA3173}" destId="{2244F9A2-25E8-4EF4-8C84-CCE658F6FC7F}" srcOrd="0" destOrd="0" presId="urn:microsoft.com/office/officeart/2005/8/layout/vList6"/>
    <dgm:cxn modelId="{1693FC96-531E-4FD4-8DDB-4BA345E96C51}" srcId="{CACFBA99-7DCB-43BB-BF27-131D3469E966}" destId="{86CBBD6C-927A-4153-AF93-50A379BA4E5A}" srcOrd="0" destOrd="0" parTransId="{B408FCE7-7533-40CA-B158-33B97C0CBCF7}" sibTransId="{B65A4902-2A49-4FAE-869F-EC1A34E1621D}"/>
    <dgm:cxn modelId="{23A88DCB-76FD-4EAA-89F5-9440C8D1A3D0}" type="presOf" srcId="{86CBBD6C-927A-4153-AF93-50A379BA4E5A}" destId="{F6B17D03-BFE1-4581-BBA9-3B03E48C7FAD}" srcOrd="0" destOrd="0" presId="urn:microsoft.com/office/officeart/2005/8/layout/vList6"/>
    <dgm:cxn modelId="{5370ABA2-5D67-4A83-9183-9F7E86082AA0}" type="presOf" srcId="{CACFBA99-7DCB-43BB-BF27-131D3469E966}" destId="{F3D08EC1-B991-45B4-ACB9-89762F0343CD}" srcOrd="0" destOrd="0" presId="urn:microsoft.com/office/officeart/2005/8/layout/vList6"/>
    <dgm:cxn modelId="{EE740A10-43C7-4BDD-90F4-17AB89B236E5}" srcId="{610DE355-9671-4DA8-9723-DE8E3ECA3173}" destId="{A241A970-AB14-4C68-93BB-FC015B50DDC4}" srcOrd="0" destOrd="0" parTransId="{554A8738-6181-4145-828F-F7F6F609DE9F}" sibTransId="{9C09AC08-FEA9-4E39-A73F-522BC95EDE85}"/>
    <dgm:cxn modelId="{040DBD04-E978-4A7F-AA77-C5408952F979}" type="presParOf" srcId="{3EB354A9-A760-4CE5-B954-88B1E259C105}" destId="{B37ABB92-57C8-42CE-9990-0A487C670E51}" srcOrd="0" destOrd="0" presId="urn:microsoft.com/office/officeart/2005/8/layout/vList6"/>
    <dgm:cxn modelId="{62E1BD3C-52A1-4D5B-996C-3A38E278E0E3}" type="presParOf" srcId="{B37ABB92-57C8-42CE-9990-0A487C670E51}" destId="{F3D08EC1-B991-45B4-ACB9-89762F0343CD}" srcOrd="0" destOrd="0" presId="urn:microsoft.com/office/officeart/2005/8/layout/vList6"/>
    <dgm:cxn modelId="{31583045-E95B-4066-8943-5DF1F72ED6C1}" type="presParOf" srcId="{B37ABB92-57C8-42CE-9990-0A487C670E51}" destId="{F6B17D03-BFE1-4581-BBA9-3B03E48C7FAD}" srcOrd="1" destOrd="0" presId="urn:microsoft.com/office/officeart/2005/8/layout/vList6"/>
    <dgm:cxn modelId="{F0D7AA48-7225-446E-B139-EAFAA5986F25}" type="presParOf" srcId="{3EB354A9-A760-4CE5-B954-88B1E259C105}" destId="{B0E20A12-345A-447E-A9B9-539A6DD2EECA}" srcOrd="1" destOrd="0" presId="urn:microsoft.com/office/officeart/2005/8/layout/vList6"/>
    <dgm:cxn modelId="{4FC4FC9E-29D1-439F-9EA1-7B5ADAC225E5}" type="presParOf" srcId="{3EB354A9-A760-4CE5-B954-88B1E259C105}" destId="{61460F53-D271-4BCD-A5BF-2A759756A26F}" srcOrd="2" destOrd="0" presId="urn:microsoft.com/office/officeart/2005/8/layout/vList6"/>
    <dgm:cxn modelId="{3C5E7930-C4B1-4F2C-B974-1D65D3A014CC}" type="presParOf" srcId="{61460F53-D271-4BCD-A5BF-2A759756A26F}" destId="{2244F9A2-25E8-4EF4-8C84-CCE658F6FC7F}" srcOrd="0" destOrd="0" presId="urn:microsoft.com/office/officeart/2005/8/layout/vList6"/>
    <dgm:cxn modelId="{16041557-AE86-40D6-A8E3-DB2AEFFC992B}" type="presParOf" srcId="{61460F53-D271-4BCD-A5BF-2A759756A26F}" destId="{DCCDA2F9-9213-48E1-AA53-357A922734E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C8417B-369E-45B0-A787-BFE91D950CA9}" type="doc">
      <dgm:prSet loTypeId="urn:microsoft.com/office/officeart/2005/8/layout/hProcess3" loCatId="process" qsTypeId="urn:microsoft.com/office/officeart/2005/8/quickstyle/3d6" qsCatId="3D" csTypeId="urn:microsoft.com/office/officeart/2005/8/colors/accent1_2" csCatId="accent1" phldr="0"/>
      <dgm:spPr/>
    </dgm:pt>
    <dgm:pt modelId="{CCDF5639-A0AD-4CCE-84F3-6F649D2F29B0}" type="pres">
      <dgm:prSet presAssocID="{F4C8417B-369E-45B0-A787-BFE91D950CA9}" presName="Name0" presStyleCnt="0">
        <dgm:presLayoutVars>
          <dgm:dir/>
          <dgm:animLvl val="lvl"/>
          <dgm:resizeHandles val="exact"/>
        </dgm:presLayoutVars>
      </dgm:prSet>
      <dgm:spPr/>
    </dgm:pt>
    <dgm:pt modelId="{AB6D4A00-9584-4372-94AE-059355DBE63C}" type="pres">
      <dgm:prSet presAssocID="{F4C8417B-369E-45B0-A787-BFE91D950CA9}" presName="dummy" presStyleCnt="0"/>
      <dgm:spPr/>
    </dgm:pt>
    <dgm:pt modelId="{FA1D36CF-C0D8-4CAE-A5AD-08C477BD2C1E}" type="pres">
      <dgm:prSet presAssocID="{F4C8417B-369E-45B0-A787-BFE91D950CA9}" presName="linH" presStyleCnt="0"/>
      <dgm:spPr/>
    </dgm:pt>
    <dgm:pt modelId="{BB0BE395-A3AB-4D29-A45D-8CEEC225976A}" type="pres">
      <dgm:prSet presAssocID="{F4C8417B-369E-45B0-A787-BFE91D950CA9}" presName="padding1" presStyleCnt="0"/>
      <dgm:spPr/>
    </dgm:pt>
    <dgm:pt modelId="{1A129D6A-20BC-4D39-A207-E953C6096746}" type="pres">
      <dgm:prSet presAssocID="{F4C8417B-369E-45B0-A787-BFE91D950CA9}" presName="padding2" presStyleCnt="0"/>
      <dgm:spPr/>
    </dgm:pt>
    <dgm:pt modelId="{AD544F00-DD40-4189-B95A-4710BEE77BED}" type="pres">
      <dgm:prSet presAssocID="{F4C8417B-369E-45B0-A787-BFE91D950CA9}" presName="negArrow" presStyleCnt="0"/>
      <dgm:spPr/>
    </dgm:pt>
    <dgm:pt modelId="{5867B205-9E5D-45A4-98F0-FB2C06A0314C}" type="pres">
      <dgm:prSet presAssocID="{F4C8417B-369E-45B0-A787-BFE91D950CA9}" presName="backgroundArrow" presStyleLbl="node1" presStyleIdx="0" presStyleCnt="1" custLinFactNeighborY="3841"/>
      <dgm:spPr/>
    </dgm:pt>
  </dgm:ptLst>
  <dgm:cxnLst>
    <dgm:cxn modelId="{64F70DE0-532E-4D38-8739-69E970B7A55A}" type="presOf" srcId="{F4C8417B-369E-45B0-A787-BFE91D950CA9}" destId="{CCDF5639-A0AD-4CCE-84F3-6F649D2F29B0}" srcOrd="0" destOrd="0" presId="urn:microsoft.com/office/officeart/2005/8/layout/hProcess3"/>
    <dgm:cxn modelId="{0E2E8281-0198-4789-9DA2-C91633F6E4EB}" type="presParOf" srcId="{CCDF5639-A0AD-4CCE-84F3-6F649D2F29B0}" destId="{AB6D4A00-9584-4372-94AE-059355DBE63C}" srcOrd="0" destOrd="0" presId="urn:microsoft.com/office/officeart/2005/8/layout/hProcess3"/>
    <dgm:cxn modelId="{391B4886-F03A-4AAA-B993-23B2C86F849C}" type="presParOf" srcId="{CCDF5639-A0AD-4CCE-84F3-6F649D2F29B0}" destId="{FA1D36CF-C0D8-4CAE-A5AD-08C477BD2C1E}" srcOrd="1" destOrd="0" presId="urn:microsoft.com/office/officeart/2005/8/layout/hProcess3"/>
    <dgm:cxn modelId="{9F54CE93-D82F-42A9-A589-056F3CD37A07}" type="presParOf" srcId="{FA1D36CF-C0D8-4CAE-A5AD-08C477BD2C1E}" destId="{BB0BE395-A3AB-4D29-A45D-8CEEC225976A}" srcOrd="0" destOrd="0" presId="urn:microsoft.com/office/officeart/2005/8/layout/hProcess3"/>
    <dgm:cxn modelId="{45FF495A-ACEC-4D41-9A46-DBCD069046D8}" type="presParOf" srcId="{FA1D36CF-C0D8-4CAE-A5AD-08C477BD2C1E}" destId="{1A129D6A-20BC-4D39-A207-E953C6096746}" srcOrd="1" destOrd="0" presId="urn:microsoft.com/office/officeart/2005/8/layout/hProcess3"/>
    <dgm:cxn modelId="{72B9E405-6EE3-49AB-B768-E93666DB2524}" type="presParOf" srcId="{FA1D36CF-C0D8-4CAE-A5AD-08C477BD2C1E}" destId="{AD544F00-DD40-4189-B95A-4710BEE77BED}" srcOrd="2" destOrd="0" presId="urn:microsoft.com/office/officeart/2005/8/layout/hProcess3"/>
    <dgm:cxn modelId="{FB4F82AD-E778-4044-8085-0F343421C7A8}" type="presParOf" srcId="{FA1D36CF-C0D8-4CAE-A5AD-08C477BD2C1E}" destId="{5867B205-9E5D-45A4-98F0-FB2C06A0314C}"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F59254-EECE-425A-96BD-AED7F4F31D3E}" type="doc">
      <dgm:prSet loTypeId="urn:microsoft.com/office/officeart/2005/8/layout/vList6" loCatId="process" qsTypeId="urn:microsoft.com/office/officeart/2005/8/quickstyle/3d9" qsCatId="3D" csTypeId="urn:microsoft.com/office/officeart/2005/8/colors/colorful5" csCatId="colorful" phldr="1"/>
      <dgm:spPr/>
      <dgm:t>
        <a:bodyPr/>
        <a:lstStyle/>
        <a:p>
          <a:endParaRPr lang="en-IN"/>
        </a:p>
      </dgm:t>
    </dgm:pt>
    <dgm:pt modelId="{CACFBA99-7DCB-43BB-BF27-131D3469E966}">
      <dgm:prSet phldrT="[Text]"/>
      <dgm:spPr/>
      <dgm:t>
        <a:bodyPr/>
        <a:lstStyle/>
        <a:p>
          <a:r>
            <a:rPr lang="en-US" dirty="0" smtClean="0"/>
            <a:t>SOMATIC </a:t>
          </a:r>
          <a:r>
            <a:rPr lang="en-US" smtClean="0"/>
            <a:t>NERVE FIBERS</a:t>
          </a:r>
          <a:endParaRPr lang="en-IN" dirty="0"/>
        </a:p>
      </dgm:t>
    </dgm:pt>
    <dgm:pt modelId="{B080B075-0EC2-45C6-8853-1127CA15DD9E}" type="parTrans" cxnId="{49AF0740-44B8-4602-AE1B-F00BA6F72884}">
      <dgm:prSet/>
      <dgm:spPr/>
      <dgm:t>
        <a:bodyPr/>
        <a:lstStyle/>
        <a:p>
          <a:endParaRPr lang="en-IN"/>
        </a:p>
      </dgm:t>
    </dgm:pt>
    <dgm:pt modelId="{A1A23194-8FA8-40F9-B02C-000AD09D89A7}" type="sibTrans" cxnId="{49AF0740-44B8-4602-AE1B-F00BA6F72884}">
      <dgm:prSet/>
      <dgm:spPr/>
      <dgm:t>
        <a:bodyPr/>
        <a:lstStyle/>
        <a:p>
          <a:endParaRPr lang="en-IN"/>
        </a:p>
      </dgm:t>
    </dgm:pt>
    <dgm:pt modelId="{610DE355-9671-4DA8-9723-DE8E3ECA3173}">
      <dgm:prSet phldrT="[Text]"/>
      <dgm:spPr/>
      <dgm:t>
        <a:bodyPr/>
        <a:lstStyle/>
        <a:p>
          <a:r>
            <a:rPr lang="en-US" dirty="0" smtClean="0"/>
            <a:t>VISCERAL OR AUTONOMIC NERVE FIBERS</a:t>
          </a:r>
          <a:endParaRPr lang="en-IN" dirty="0"/>
        </a:p>
      </dgm:t>
    </dgm:pt>
    <dgm:pt modelId="{77B10CD9-B849-4C15-B054-1F6689CC962C}" type="parTrans" cxnId="{2A3DE8E6-7788-45CE-8DCE-39FC465ED3A6}">
      <dgm:prSet/>
      <dgm:spPr/>
      <dgm:t>
        <a:bodyPr/>
        <a:lstStyle/>
        <a:p>
          <a:endParaRPr lang="en-IN"/>
        </a:p>
      </dgm:t>
    </dgm:pt>
    <dgm:pt modelId="{64E71647-F363-4BF4-9412-C2DB00CAABE9}" type="sibTrans" cxnId="{2A3DE8E6-7788-45CE-8DCE-39FC465ED3A6}">
      <dgm:prSet/>
      <dgm:spPr/>
      <dgm:t>
        <a:bodyPr/>
        <a:lstStyle/>
        <a:p>
          <a:endParaRPr lang="en-IN"/>
        </a:p>
      </dgm:t>
    </dgm:pt>
    <dgm:pt modelId="{86CBBD6C-927A-4153-AF93-50A379BA4E5A}">
      <dgm:prSet/>
      <dgm:spPr/>
      <dgm:t>
        <a:bodyPr/>
        <a:lstStyle/>
        <a:p>
          <a:r>
            <a:rPr lang="en-US" dirty="0" smtClean="0"/>
            <a:t>Supply the skeletal muscles of the body.</a:t>
          </a:r>
          <a:endParaRPr lang="en-IN" dirty="0"/>
        </a:p>
      </dgm:t>
    </dgm:pt>
    <dgm:pt modelId="{B408FCE7-7533-40CA-B158-33B97C0CBCF7}" type="parTrans" cxnId="{1693FC96-531E-4FD4-8DDB-4BA345E96C51}">
      <dgm:prSet/>
      <dgm:spPr/>
      <dgm:t>
        <a:bodyPr/>
        <a:lstStyle/>
        <a:p>
          <a:endParaRPr lang="en-IN"/>
        </a:p>
      </dgm:t>
    </dgm:pt>
    <dgm:pt modelId="{B65A4902-2A49-4FAE-869F-EC1A34E1621D}" type="sibTrans" cxnId="{1693FC96-531E-4FD4-8DDB-4BA345E96C51}">
      <dgm:prSet/>
      <dgm:spPr/>
      <dgm:t>
        <a:bodyPr/>
        <a:lstStyle/>
        <a:p>
          <a:endParaRPr lang="en-IN"/>
        </a:p>
      </dgm:t>
    </dgm:pt>
    <dgm:pt modelId="{A241A970-AB14-4C68-93BB-FC015B50DDC4}">
      <dgm:prSet/>
      <dgm:spPr/>
      <dgm:t>
        <a:bodyPr/>
        <a:lstStyle/>
        <a:p>
          <a:r>
            <a:rPr lang="en-US" dirty="0" smtClean="0"/>
            <a:t>Supply the various internal organs of body.</a:t>
          </a:r>
          <a:endParaRPr lang="en-IN" dirty="0"/>
        </a:p>
      </dgm:t>
    </dgm:pt>
    <dgm:pt modelId="{554A8738-6181-4145-828F-F7F6F609DE9F}" type="parTrans" cxnId="{EE740A10-43C7-4BDD-90F4-17AB89B236E5}">
      <dgm:prSet/>
      <dgm:spPr/>
      <dgm:t>
        <a:bodyPr/>
        <a:lstStyle/>
        <a:p>
          <a:endParaRPr lang="en-IN"/>
        </a:p>
      </dgm:t>
    </dgm:pt>
    <dgm:pt modelId="{9C09AC08-FEA9-4E39-A73F-522BC95EDE85}" type="sibTrans" cxnId="{EE740A10-43C7-4BDD-90F4-17AB89B236E5}">
      <dgm:prSet/>
      <dgm:spPr/>
      <dgm:t>
        <a:bodyPr/>
        <a:lstStyle/>
        <a:p>
          <a:endParaRPr lang="en-IN"/>
        </a:p>
      </dgm:t>
    </dgm:pt>
    <dgm:pt modelId="{3EB354A9-A760-4CE5-B954-88B1E259C105}" type="pres">
      <dgm:prSet presAssocID="{98F59254-EECE-425A-96BD-AED7F4F31D3E}" presName="Name0" presStyleCnt="0">
        <dgm:presLayoutVars>
          <dgm:dir/>
          <dgm:animLvl val="lvl"/>
          <dgm:resizeHandles/>
        </dgm:presLayoutVars>
      </dgm:prSet>
      <dgm:spPr/>
      <dgm:t>
        <a:bodyPr/>
        <a:lstStyle/>
        <a:p>
          <a:endParaRPr lang="en-IN"/>
        </a:p>
      </dgm:t>
    </dgm:pt>
    <dgm:pt modelId="{B37ABB92-57C8-42CE-9990-0A487C670E51}" type="pres">
      <dgm:prSet presAssocID="{CACFBA99-7DCB-43BB-BF27-131D3469E966}" presName="linNode" presStyleCnt="0"/>
      <dgm:spPr/>
    </dgm:pt>
    <dgm:pt modelId="{F3D08EC1-B991-45B4-ACB9-89762F0343CD}" type="pres">
      <dgm:prSet presAssocID="{CACFBA99-7DCB-43BB-BF27-131D3469E966}" presName="parentShp" presStyleLbl="node1" presStyleIdx="0" presStyleCnt="2">
        <dgm:presLayoutVars>
          <dgm:bulletEnabled val="1"/>
        </dgm:presLayoutVars>
      </dgm:prSet>
      <dgm:spPr/>
      <dgm:t>
        <a:bodyPr/>
        <a:lstStyle/>
        <a:p>
          <a:endParaRPr lang="en-IN"/>
        </a:p>
      </dgm:t>
    </dgm:pt>
    <dgm:pt modelId="{F6B17D03-BFE1-4581-BBA9-3B03E48C7FAD}" type="pres">
      <dgm:prSet presAssocID="{CACFBA99-7DCB-43BB-BF27-131D3469E966}" presName="childShp" presStyleLbl="bgAccFollowNode1" presStyleIdx="0" presStyleCnt="2" custLinFactNeighborX="0" custLinFactNeighborY="-26">
        <dgm:presLayoutVars>
          <dgm:bulletEnabled val="1"/>
        </dgm:presLayoutVars>
      </dgm:prSet>
      <dgm:spPr/>
      <dgm:t>
        <a:bodyPr/>
        <a:lstStyle/>
        <a:p>
          <a:endParaRPr lang="en-IN"/>
        </a:p>
      </dgm:t>
    </dgm:pt>
    <dgm:pt modelId="{B0E20A12-345A-447E-A9B9-539A6DD2EECA}" type="pres">
      <dgm:prSet presAssocID="{A1A23194-8FA8-40F9-B02C-000AD09D89A7}" presName="spacing" presStyleCnt="0"/>
      <dgm:spPr/>
    </dgm:pt>
    <dgm:pt modelId="{61460F53-D271-4BCD-A5BF-2A759756A26F}" type="pres">
      <dgm:prSet presAssocID="{610DE355-9671-4DA8-9723-DE8E3ECA3173}" presName="linNode" presStyleCnt="0"/>
      <dgm:spPr/>
    </dgm:pt>
    <dgm:pt modelId="{2244F9A2-25E8-4EF4-8C84-CCE658F6FC7F}" type="pres">
      <dgm:prSet presAssocID="{610DE355-9671-4DA8-9723-DE8E3ECA3173}" presName="parentShp" presStyleLbl="node1" presStyleIdx="1" presStyleCnt="2">
        <dgm:presLayoutVars>
          <dgm:bulletEnabled val="1"/>
        </dgm:presLayoutVars>
      </dgm:prSet>
      <dgm:spPr/>
      <dgm:t>
        <a:bodyPr/>
        <a:lstStyle/>
        <a:p>
          <a:endParaRPr lang="en-IN"/>
        </a:p>
      </dgm:t>
    </dgm:pt>
    <dgm:pt modelId="{DCCDA2F9-9213-48E1-AA53-357A922734E6}" type="pres">
      <dgm:prSet presAssocID="{610DE355-9671-4DA8-9723-DE8E3ECA3173}" presName="childShp" presStyleLbl="bgAccFollowNode1" presStyleIdx="1" presStyleCnt="2">
        <dgm:presLayoutVars>
          <dgm:bulletEnabled val="1"/>
        </dgm:presLayoutVars>
      </dgm:prSet>
      <dgm:spPr/>
      <dgm:t>
        <a:bodyPr/>
        <a:lstStyle/>
        <a:p>
          <a:endParaRPr lang="en-IN"/>
        </a:p>
      </dgm:t>
    </dgm:pt>
  </dgm:ptLst>
  <dgm:cxnLst>
    <dgm:cxn modelId="{D2B5AA0A-AF11-4ECA-B1D5-36AFD644CFFD}" type="presOf" srcId="{610DE355-9671-4DA8-9723-DE8E3ECA3173}" destId="{2244F9A2-25E8-4EF4-8C84-CCE658F6FC7F}" srcOrd="0" destOrd="0" presId="urn:microsoft.com/office/officeart/2005/8/layout/vList6"/>
    <dgm:cxn modelId="{3E2A236E-57C7-45FE-8941-C3599C16B10D}" type="presOf" srcId="{A241A970-AB14-4C68-93BB-FC015B50DDC4}" destId="{DCCDA2F9-9213-48E1-AA53-357A922734E6}" srcOrd="0" destOrd="0" presId="urn:microsoft.com/office/officeart/2005/8/layout/vList6"/>
    <dgm:cxn modelId="{1693FC96-531E-4FD4-8DDB-4BA345E96C51}" srcId="{CACFBA99-7DCB-43BB-BF27-131D3469E966}" destId="{86CBBD6C-927A-4153-AF93-50A379BA4E5A}" srcOrd="0" destOrd="0" parTransId="{B408FCE7-7533-40CA-B158-33B97C0CBCF7}" sibTransId="{B65A4902-2A49-4FAE-869F-EC1A34E1621D}"/>
    <dgm:cxn modelId="{2A3DE8E6-7788-45CE-8DCE-39FC465ED3A6}" srcId="{98F59254-EECE-425A-96BD-AED7F4F31D3E}" destId="{610DE355-9671-4DA8-9723-DE8E3ECA3173}" srcOrd="1" destOrd="0" parTransId="{77B10CD9-B849-4C15-B054-1F6689CC962C}" sibTransId="{64E71647-F363-4BF4-9412-C2DB00CAABE9}"/>
    <dgm:cxn modelId="{EE740A10-43C7-4BDD-90F4-17AB89B236E5}" srcId="{610DE355-9671-4DA8-9723-DE8E3ECA3173}" destId="{A241A970-AB14-4C68-93BB-FC015B50DDC4}" srcOrd="0" destOrd="0" parTransId="{554A8738-6181-4145-828F-F7F6F609DE9F}" sibTransId="{9C09AC08-FEA9-4E39-A73F-522BC95EDE85}"/>
    <dgm:cxn modelId="{914396E3-EE7E-4297-8709-F968F8DA4271}" type="presOf" srcId="{98F59254-EECE-425A-96BD-AED7F4F31D3E}" destId="{3EB354A9-A760-4CE5-B954-88B1E259C105}" srcOrd="0" destOrd="0" presId="urn:microsoft.com/office/officeart/2005/8/layout/vList6"/>
    <dgm:cxn modelId="{80C50D7A-25F4-4403-8758-321D352DA837}" type="presOf" srcId="{CACFBA99-7DCB-43BB-BF27-131D3469E966}" destId="{F3D08EC1-B991-45B4-ACB9-89762F0343CD}" srcOrd="0" destOrd="0" presId="urn:microsoft.com/office/officeart/2005/8/layout/vList6"/>
    <dgm:cxn modelId="{49AF0740-44B8-4602-AE1B-F00BA6F72884}" srcId="{98F59254-EECE-425A-96BD-AED7F4F31D3E}" destId="{CACFBA99-7DCB-43BB-BF27-131D3469E966}" srcOrd="0" destOrd="0" parTransId="{B080B075-0EC2-45C6-8853-1127CA15DD9E}" sibTransId="{A1A23194-8FA8-40F9-B02C-000AD09D89A7}"/>
    <dgm:cxn modelId="{34FF271C-BED4-433E-AB84-7C82E18CF023}" type="presOf" srcId="{86CBBD6C-927A-4153-AF93-50A379BA4E5A}" destId="{F6B17D03-BFE1-4581-BBA9-3B03E48C7FAD}" srcOrd="0" destOrd="0" presId="urn:microsoft.com/office/officeart/2005/8/layout/vList6"/>
    <dgm:cxn modelId="{6C648743-143D-4485-950C-1DF586601B89}" type="presParOf" srcId="{3EB354A9-A760-4CE5-B954-88B1E259C105}" destId="{B37ABB92-57C8-42CE-9990-0A487C670E51}" srcOrd="0" destOrd="0" presId="urn:microsoft.com/office/officeart/2005/8/layout/vList6"/>
    <dgm:cxn modelId="{E97C254C-9ECA-47FA-86C1-342FA3C528E2}" type="presParOf" srcId="{B37ABB92-57C8-42CE-9990-0A487C670E51}" destId="{F3D08EC1-B991-45B4-ACB9-89762F0343CD}" srcOrd="0" destOrd="0" presId="urn:microsoft.com/office/officeart/2005/8/layout/vList6"/>
    <dgm:cxn modelId="{9F6761CC-D1DB-411C-816B-8056F630312A}" type="presParOf" srcId="{B37ABB92-57C8-42CE-9990-0A487C670E51}" destId="{F6B17D03-BFE1-4581-BBA9-3B03E48C7FAD}" srcOrd="1" destOrd="0" presId="urn:microsoft.com/office/officeart/2005/8/layout/vList6"/>
    <dgm:cxn modelId="{738694C0-C30F-4F0A-8296-9F2692564FF8}" type="presParOf" srcId="{3EB354A9-A760-4CE5-B954-88B1E259C105}" destId="{B0E20A12-345A-447E-A9B9-539A6DD2EECA}" srcOrd="1" destOrd="0" presId="urn:microsoft.com/office/officeart/2005/8/layout/vList6"/>
    <dgm:cxn modelId="{20965324-AE18-4866-A529-42EAC077779F}" type="presParOf" srcId="{3EB354A9-A760-4CE5-B954-88B1E259C105}" destId="{61460F53-D271-4BCD-A5BF-2A759756A26F}" srcOrd="2" destOrd="0" presId="urn:microsoft.com/office/officeart/2005/8/layout/vList6"/>
    <dgm:cxn modelId="{62AF1544-5A31-4C1F-8FB6-802AB9C77232}" type="presParOf" srcId="{61460F53-D271-4BCD-A5BF-2A759756A26F}" destId="{2244F9A2-25E8-4EF4-8C84-CCE658F6FC7F}" srcOrd="0" destOrd="0" presId="urn:microsoft.com/office/officeart/2005/8/layout/vList6"/>
    <dgm:cxn modelId="{A8C7E314-B1B4-4934-BDF0-8426673FE7FC}" type="presParOf" srcId="{61460F53-D271-4BCD-A5BF-2A759756A26F}" destId="{DCCDA2F9-9213-48E1-AA53-357A922734E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A3D9A9-A193-49D9-97C4-64020691102C}" type="doc">
      <dgm:prSet loTypeId="urn:microsoft.com/office/officeart/2005/8/layout/hProcess3" loCatId="process" qsTypeId="urn:microsoft.com/office/officeart/2005/8/quickstyle/3d6" qsCatId="3D" csTypeId="urn:microsoft.com/office/officeart/2005/8/colors/accent1_2" csCatId="accent1" phldr="0"/>
      <dgm:spPr/>
    </dgm:pt>
    <dgm:pt modelId="{F1E6C920-7836-46F9-BFAC-FA8AC3A9BBA0}" type="pres">
      <dgm:prSet presAssocID="{ADA3D9A9-A193-49D9-97C4-64020691102C}" presName="Name0" presStyleCnt="0">
        <dgm:presLayoutVars>
          <dgm:dir/>
          <dgm:animLvl val="lvl"/>
          <dgm:resizeHandles val="exact"/>
        </dgm:presLayoutVars>
      </dgm:prSet>
      <dgm:spPr/>
    </dgm:pt>
    <dgm:pt modelId="{6C4E95A5-16E6-4BEB-A4B8-4654923780BA}" type="pres">
      <dgm:prSet presAssocID="{ADA3D9A9-A193-49D9-97C4-64020691102C}" presName="dummy" presStyleCnt="0"/>
      <dgm:spPr/>
    </dgm:pt>
    <dgm:pt modelId="{C7388055-3951-4557-96DA-EFD989666BEC}" type="pres">
      <dgm:prSet presAssocID="{ADA3D9A9-A193-49D9-97C4-64020691102C}" presName="linH" presStyleCnt="0"/>
      <dgm:spPr/>
    </dgm:pt>
    <dgm:pt modelId="{425ABB6F-9809-4EAF-AC56-DF85F117AD51}" type="pres">
      <dgm:prSet presAssocID="{ADA3D9A9-A193-49D9-97C4-64020691102C}" presName="padding1" presStyleCnt="0"/>
      <dgm:spPr/>
    </dgm:pt>
    <dgm:pt modelId="{380A81EC-C4E3-4A6D-B5D6-E23359F7164F}" type="pres">
      <dgm:prSet presAssocID="{ADA3D9A9-A193-49D9-97C4-64020691102C}" presName="padding2" presStyleCnt="0"/>
      <dgm:spPr/>
    </dgm:pt>
    <dgm:pt modelId="{BE7D82A0-4825-4A60-BBDD-4D832D7EF9CC}" type="pres">
      <dgm:prSet presAssocID="{ADA3D9A9-A193-49D9-97C4-64020691102C}" presName="negArrow" presStyleCnt="0"/>
      <dgm:spPr/>
    </dgm:pt>
    <dgm:pt modelId="{0B1BC082-054C-427E-AFC7-03F28F63A6CB}" type="pres">
      <dgm:prSet presAssocID="{ADA3D9A9-A193-49D9-97C4-64020691102C}" presName="backgroundArrow" presStyleLbl="node1" presStyleIdx="0" presStyleCnt="1" custAng="5400000" custLinFactNeighborX="2080" custLinFactNeighborY="41795"/>
      <dgm:spPr/>
    </dgm:pt>
  </dgm:ptLst>
  <dgm:cxnLst>
    <dgm:cxn modelId="{8EA7476A-5DCE-4CC2-8253-6F0A782BC420}" type="presOf" srcId="{ADA3D9A9-A193-49D9-97C4-64020691102C}" destId="{F1E6C920-7836-46F9-BFAC-FA8AC3A9BBA0}" srcOrd="0" destOrd="0" presId="urn:microsoft.com/office/officeart/2005/8/layout/hProcess3"/>
    <dgm:cxn modelId="{723CAC28-C1DB-40B0-A1A0-703D33FEADB1}" type="presParOf" srcId="{F1E6C920-7836-46F9-BFAC-FA8AC3A9BBA0}" destId="{6C4E95A5-16E6-4BEB-A4B8-4654923780BA}" srcOrd="0" destOrd="0" presId="urn:microsoft.com/office/officeart/2005/8/layout/hProcess3"/>
    <dgm:cxn modelId="{A480E92E-E4FD-4CFA-BE90-997F56B2DCB2}" type="presParOf" srcId="{F1E6C920-7836-46F9-BFAC-FA8AC3A9BBA0}" destId="{C7388055-3951-4557-96DA-EFD989666BEC}" srcOrd="1" destOrd="0" presId="urn:microsoft.com/office/officeart/2005/8/layout/hProcess3"/>
    <dgm:cxn modelId="{DC6E490D-505F-4271-8694-647DCD470210}" type="presParOf" srcId="{C7388055-3951-4557-96DA-EFD989666BEC}" destId="{425ABB6F-9809-4EAF-AC56-DF85F117AD51}" srcOrd="0" destOrd="0" presId="urn:microsoft.com/office/officeart/2005/8/layout/hProcess3"/>
    <dgm:cxn modelId="{B9E13A80-E97D-4131-B4F2-6B6F3E7F9F74}" type="presParOf" srcId="{C7388055-3951-4557-96DA-EFD989666BEC}" destId="{380A81EC-C4E3-4A6D-B5D6-E23359F7164F}" srcOrd="1" destOrd="0" presId="urn:microsoft.com/office/officeart/2005/8/layout/hProcess3"/>
    <dgm:cxn modelId="{A63CCBAA-FFDA-4B3A-A7B0-E5E997674F73}" type="presParOf" srcId="{C7388055-3951-4557-96DA-EFD989666BEC}" destId="{BE7D82A0-4825-4A60-BBDD-4D832D7EF9CC}" srcOrd="2" destOrd="0" presId="urn:microsoft.com/office/officeart/2005/8/layout/hProcess3"/>
    <dgm:cxn modelId="{96E49978-F89F-4605-B06E-FABE474AD95D}" type="presParOf" srcId="{C7388055-3951-4557-96DA-EFD989666BEC}" destId="{0B1BC082-054C-427E-AFC7-03F28F63A6CB}"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6DF38E-532E-40E6-AFB0-FA249FC66B3D}" type="doc">
      <dgm:prSet loTypeId="urn:microsoft.com/office/officeart/2005/8/layout/hierarchy2" loCatId="hierarchy" qsTypeId="urn:microsoft.com/office/officeart/2005/8/quickstyle/3d9" qsCatId="3D" csTypeId="urn:microsoft.com/office/officeart/2005/8/colors/colorful3" csCatId="colorful" phldr="1"/>
      <dgm:spPr/>
      <dgm:t>
        <a:bodyPr/>
        <a:lstStyle/>
        <a:p>
          <a:endParaRPr lang="en-IN"/>
        </a:p>
      </dgm:t>
    </dgm:pt>
    <dgm:pt modelId="{498F4CC3-6B0C-4078-A127-A379BEDFC9A3}">
      <dgm:prSet phldrT="[Text]"/>
      <dgm:spPr/>
      <dgm:t>
        <a:bodyPr/>
        <a:lstStyle/>
        <a:p>
          <a:r>
            <a:rPr lang="en-US" dirty="0" smtClean="0"/>
            <a:t>Autonomic nerve fibers</a:t>
          </a:r>
          <a:endParaRPr lang="en-IN" dirty="0"/>
        </a:p>
      </dgm:t>
    </dgm:pt>
    <dgm:pt modelId="{4F9879D4-E9EC-43BA-A0DF-B427D80F140E}" type="parTrans" cxnId="{915CBD35-E854-4109-A8B9-2DF0CC6C5284}">
      <dgm:prSet/>
      <dgm:spPr/>
      <dgm:t>
        <a:bodyPr/>
        <a:lstStyle/>
        <a:p>
          <a:endParaRPr lang="en-IN"/>
        </a:p>
      </dgm:t>
    </dgm:pt>
    <dgm:pt modelId="{9AA6C153-32B4-4839-9081-9617365CF849}" type="sibTrans" cxnId="{915CBD35-E854-4109-A8B9-2DF0CC6C5284}">
      <dgm:prSet/>
      <dgm:spPr/>
      <dgm:t>
        <a:bodyPr/>
        <a:lstStyle/>
        <a:p>
          <a:endParaRPr lang="en-IN"/>
        </a:p>
      </dgm:t>
    </dgm:pt>
    <dgm:pt modelId="{0E92AF3D-D62A-49BB-B9A2-10D2341E7C5A}">
      <dgm:prSet phldrT="[Text]"/>
      <dgm:spPr/>
      <dgm:t>
        <a:bodyPr/>
        <a:lstStyle/>
        <a:p>
          <a:r>
            <a:rPr lang="en-US" dirty="0" smtClean="0"/>
            <a:t>Sympathetic nerve fibers</a:t>
          </a:r>
          <a:endParaRPr lang="en-IN" dirty="0"/>
        </a:p>
      </dgm:t>
    </dgm:pt>
    <dgm:pt modelId="{EB97E4A3-F992-48A8-93A2-3D9BEA248D22}" type="parTrans" cxnId="{1E73F84B-1BB3-4C24-BB51-BE470B6624BC}">
      <dgm:prSet/>
      <dgm:spPr/>
      <dgm:t>
        <a:bodyPr/>
        <a:lstStyle/>
        <a:p>
          <a:endParaRPr lang="en-IN"/>
        </a:p>
      </dgm:t>
    </dgm:pt>
    <dgm:pt modelId="{9108331C-6649-4397-85A8-36AB1BA90E2B}" type="sibTrans" cxnId="{1E73F84B-1BB3-4C24-BB51-BE470B6624BC}">
      <dgm:prSet/>
      <dgm:spPr/>
      <dgm:t>
        <a:bodyPr/>
        <a:lstStyle/>
        <a:p>
          <a:endParaRPr lang="en-IN"/>
        </a:p>
      </dgm:t>
    </dgm:pt>
    <dgm:pt modelId="{B333E305-47E8-4777-8554-1EC629EF97D1}">
      <dgm:prSet phldrT="[Text]"/>
      <dgm:spPr/>
      <dgm:t>
        <a:bodyPr/>
        <a:lstStyle/>
        <a:p>
          <a:r>
            <a:rPr lang="en-US" dirty="0" smtClean="0"/>
            <a:t>Parasympathetic nerve fibers</a:t>
          </a:r>
          <a:endParaRPr lang="en-IN" dirty="0"/>
        </a:p>
      </dgm:t>
    </dgm:pt>
    <dgm:pt modelId="{370C68A9-BE53-4C21-A038-20773B20168F}" type="parTrans" cxnId="{3A0CE5D7-5744-43FB-8D9B-119A2821B241}">
      <dgm:prSet/>
      <dgm:spPr/>
      <dgm:t>
        <a:bodyPr/>
        <a:lstStyle/>
        <a:p>
          <a:endParaRPr lang="en-IN"/>
        </a:p>
      </dgm:t>
    </dgm:pt>
    <dgm:pt modelId="{43FA5874-923A-4893-807E-B567D4C2FAC2}" type="sibTrans" cxnId="{3A0CE5D7-5744-43FB-8D9B-119A2821B241}">
      <dgm:prSet/>
      <dgm:spPr/>
      <dgm:t>
        <a:bodyPr/>
        <a:lstStyle/>
        <a:p>
          <a:endParaRPr lang="en-IN"/>
        </a:p>
      </dgm:t>
    </dgm:pt>
    <dgm:pt modelId="{2C255EF1-7A6B-4172-B796-0803F1108AF5}" type="pres">
      <dgm:prSet presAssocID="{766DF38E-532E-40E6-AFB0-FA249FC66B3D}" presName="diagram" presStyleCnt="0">
        <dgm:presLayoutVars>
          <dgm:chPref val="1"/>
          <dgm:dir/>
          <dgm:animOne val="branch"/>
          <dgm:animLvl val="lvl"/>
          <dgm:resizeHandles val="exact"/>
        </dgm:presLayoutVars>
      </dgm:prSet>
      <dgm:spPr/>
      <dgm:t>
        <a:bodyPr/>
        <a:lstStyle/>
        <a:p>
          <a:endParaRPr lang="en-IN"/>
        </a:p>
      </dgm:t>
    </dgm:pt>
    <dgm:pt modelId="{06F0E48C-91DD-411F-BD03-8BFC276E4D67}" type="pres">
      <dgm:prSet presAssocID="{498F4CC3-6B0C-4078-A127-A379BEDFC9A3}" presName="root1" presStyleCnt="0"/>
      <dgm:spPr/>
    </dgm:pt>
    <dgm:pt modelId="{71F417E0-DCC3-4AF5-A3B5-766E5DD78382}" type="pres">
      <dgm:prSet presAssocID="{498F4CC3-6B0C-4078-A127-A379BEDFC9A3}" presName="LevelOneTextNode" presStyleLbl="node0" presStyleIdx="0" presStyleCnt="1" custLinFactNeighborX="692" custLinFactNeighborY="-3456">
        <dgm:presLayoutVars>
          <dgm:chPref val="3"/>
        </dgm:presLayoutVars>
      </dgm:prSet>
      <dgm:spPr/>
      <dgm:t>
        <a:bodyPr/>
        <a:lstStyle/>
        <a:p>
          <a:endParaRPr lang="en-IN"/>
        </a:p>
      </dgm:t>
    </dgm:pt>
    <dgm:pt modelId="{B37E6DAC-3C96-4BA9-8D30-F1B5F2F4C776}" type="pres">
      <dgm:prSet presAssocID="{498F4CC3-6B0C-4078-A127-A379BEDFC9A3}" presName="level2hierChild" presStyleCnt="0"/>
      <dgm:spPr/>
    </dgm:pt>
    <dgm:pt modelId="{3A96FEF3-D0D8-478C-BC95-B1E46E5CDD4E}" type="pres">
      <dgm:prSet presAssocID="{EB97E4A3-F992-48A8-93A2-3D9BEA248D22}" presName="conn2-1" presStyleLbl="parChTrans1D2" presStyleIdx="0" presStyleCnt="2"/>
      <dgm:spPr/>
      <dgm:t>
        <a:bodyPr/>
        <a:lstStyle/>
        <a:p>
          <a:endParaRPr lang="en-IN"/>
        </a:p>
      </dgm:t>
    </dgm:pt>
    <dgm:pt modelId="{3E2BF1E0-C1EF-4B9B-A769-98C28A1F6E9E}" type="pres">
      <dgm:prSet presAssocID="{EB97E4A3-F992-48A8-93A2-3D9BEA248D22}" presName="connTx" presStyleLbl="parChTrans1D2" presStyleIdx="0" presStyleCnt="2"/>
      <dgm:spPr/>
      <dgm:t>
        <a:bodyPr/>
        <a:lstStyle/>
        <a:p>
          <a:endParaRPr lang="en-IN"/>
        </a:p>
      </dgm:t>
    </dgm:pt>
    <dgm:pt modelId="{E3694549-7110-4AA0-8686-D57A2349C27C}" type="pres">
      <dgm:prSet presAssocID="{0E92AF3D-D62A-49BB-B9A2-10D2341E7C5A}" presName="root2" presStyleCnt="0"/>
      <dgm:spPr/>
    </dgm:pt>
    <dgm:pt modelId="{62BD6196-D002-4202-A63D-5F8B27BEFA5A}" type="pres">
      <dgm:prSet presAssocID="{0E92AF3D-D62A-49BB-B9A2-10D2341E7C5A}" presName="LevelTwoTextNode" presStyleLbl="node2" presStyleIdx="0" presStyleCnt="2" custLinFactNeighborX="-12595" custLinFactNeighborY="-25739">
        <dgm:presLayoutVars>
          <dgm:chPref val="3"/>
        </dgm:presLayoutVars>
      </dgm:prSet>
      <dgm:spPr/>
      <dgm:t>
        <a:bodyPr/>
        <a:lstStyle/>
        <a:p>
          <a:endParaRPr lang="en-IN"/>
        </a:p>
      </dgm:t>
    </dgm:pt>
    <dgm:pt modelId="{976B4745-8E2C-44C3-BE8E-15688A31E124}" type="pres">
      <dgm:prSet presAssocID="{0E92AF3D-D62A-49BB-B9A2-10D2341E7C5A}" presName="level3hierChild" presStyleCnt="0"/>
      <dgm:spPr/>
    </dgm:pt>
    <dgm:pt modelId="{AD197E2B-40C8-40A6-BF38-EEFA7DAF899E}" type="pres">
      <dgm:prSet presAssocID="{370C68A9-BE53-4C21-A038-20773B20168F}" presName="conn2-1" presStyleLbl="parChTrans1D2" presStyleIdx="1" presStyleCnt="2"/>
      <dgm:spPr/>
      <dgm:t>
        <a:bodyPr/>
        <a:lstStyle/>
        <a:p>
          <a:endParaRPr lang="en-IN"/>
        </a:p>
      </dgm:t>
    </dgm:pt>
    <dgm:pt modelId="{830858FC-4BCB-4AC4-ACEA-D556D632554E}" type="pres">
      <dgm:prSet presAssocID="{370C68A9-BE53-4C21-A038-20773B20168F}" presName="connTx" presStyleLbl="parChTrans1D2" presStyleIdx="1" presStyleCnt="2"/>
      <dgm:spPr/>
      <dgm:t>
        <a:bodyPr/>
        <a:lstStyle/>
        <a:p>
          <a:endParaRPr lang="en-IN"/>
        </a:p>
      </dgm:t>
    </dgm:pt>
    <dgm:pt modelId="{87AA3786-8E4B-4246-BDC7-A1306C14B07F}" type="pres">
      <dgm:prSet presAssocID="{B333E305-47E8-4777-8554-1EC629EF97D1}" presName="root2" presStyleCnt="0"/>
      <dgm:spPr/>
    </dgm:pt>
    <dgm:pt modelId="{4F89EE00-8706-4760-A150-00F0852CBB89}" type="pres">
      <dgm:prSet presAssocID="{B333E305-47E8-4777-8554-1EC629EF97D1}" presName="LevelTwoTextNode" presStyleLbl="node2" presStyleIdx="1" presStyleCnt="2" custLinFactNeighborX="-5555" custLinFactNeighborY="18826">
        <dgm:presLayoutVars>
          <dgm:chPref val="3"/>
        </dgm:presLayoutVars>
      </dgm:prSet>
      <dgm:spPr/>
      <dgm:t>
        <a:bodyPr/>
        <a:lstStyle/>
        <a:p>
          <a:endParaRPr lang="en-IN"/>
        </a:p>
      </dgm:t>
    </dgm:pt>
    <dgm:pt modelId="{62537D9D-6B49-43DC-B9D5-E1DE50697680}" type="pres">
      <dgm:prSet presAssocID="{B333E305-47E8-4777-8554-1EC629EF97D1}" presName="level3hierChild" presStyleCnt="0"/>
      <dgm:spPr/>
    </dgm:pt>
  </dgm:ptLst>
  <dgm:cxnLst>
    <dgm:cxn modelId="{14D001BF-CD3D-423E-86BA-B538AE81F32A}" type="presOf" srcId="{498F4CC3-6B0C-4078-A127-A379BEDFC9A3}" destId="{71F417E0-DCC3-4AF5-A3B5-766E5DD78382}" srcOrd="0" destOrd="0" presId="urn:microsoft.com/office/officeart/2005/8/layout/hierarchy2"/>
    <dgm:cxn modelId="{915CBD35-E854-4109-A8B9-2DF0CC6C5284}" srcId="{766DF38E-532E-40E6-AFB0-FA249FC66B3D}" destId="{498F4CC3-6B0C-4078-A127-A379BEDFC9A3}" srcOrd="0" destOrd="0" parTransId="{4F9879D4-E9EC-43BA-A0DF-B427D80F140E}" sibTransId="{9AA6C153-32B4-4839-9081-9617365CF849}"/>
    <dgm:cxn modelId="{6261C20D-9EEC-4C6E-AB92-1F712AEBC532}" type="presOf" srcId="{B333E305-47E8-4777-8554-1EC629EF97D1}" destId="{4F89EE00-8706-4760-A150-00F0852CBB89}" srcOrd="0" destOrd="0" presId="urn:microsoft.com/office/officeart/2005/8/layout/hierarchy2"/>
    <dgm:cxn modelId="{B1F8AAAA-571B-44DE-9019-5A2CAD943550}" type="presOf" srcId="{766DF38E-532E-40E6-AFB0-FA249FC66B3D}" destId="{2C255EF1-7A6B-4172-B796-0803F1108AF5}" srcOrd="0" destOrd="0" presId="urn:microsoft.com/office/officeart/2005/8/layout/hierarchy2"/>
    <dgm:cxn modelId="{28D7BF17-C3FC-41B3-85E0-E0CE28E43FCB}" type="presOf" srcId="{370C68A9-BE53-4C21-A038-20773B20168F}" destId="{AD197E2B-40C8-40A6-BF38-EEFA7DAF899E}" srcOrd="0" destOrd="0" presId="urn:microsoft.com/office/officeart/2005/8/layout/hierarchy2"/>
    <dgm:cxn modelId="{1E73F84B-1BB3-4C24-BB51-BE470B6624BC}" srcId="{498F4CC3-6B0C-4078-A127-A379BEDFC9A3}" destId="{0E92AF3D-D62A-49BB-B9A2-10D2341E7C5A}" srcOrd="0" destOrd="0" parTransId="{EB97E4A3-F992-48A8-93A2-3D9BEA248D22}" sibTransId="{9108331C-6649-4397-85A8-36AB1BA90E2B}"/>
    <dgm:cxn modelId="{241D0FD8-6A44-44C2-B6CF-1297D857BD80}" type="presOf" srcId="{0E92AF3D-D62A-49BB-B9A2-10D2341E7C5A}" destId="{62BD6196-D002-4202-A63D-5F8B27BEFA5A}" srcOrd="0" destOrd="0" presId="urn:microsoft.com/office/officeart/2005/8/layout/hierarchy2"/>
    <dgm:cxn modelId="{CD4531C0-9E07-45E0-A107-1603D0C9C3B0}" type="presOf" srcId="{EB97E4A3-F992-48A8-93A2-3D9BEA248D22}" destId="{3A96FEF3-D0D8-478C-BC95-B1E46E5CDD4E}" srcOrd="0" destOrd="0" presId="urn:microsoft.com/office/officeart/2005/8/layout/hierarchy2"/>
    <dgm:cxn modelId="{0CED3E46-7781-40AD-B774-E10070D7E6F9}" type="presOf" srcId="{EB97E4A3-F992-48A8-93A2-3D9BEA248D22}" destId="{3E2BF1E0-C1EF-4B9B-A769-98C28A1F6E9E}" srcOrd="1" destOrd="0" presId="urn:microsoft.com/office/officeart/2005/8/layout/hierarchy2"/>
    <dgm:cxn modelId="{3A0CE5D7-5744-43FB-8D9B-119A2821B241}" srcId="{498F4CC3-6B0C-4078-A127-A379BEDFC9A3}" destId="{B333E305-47E8-4777-8554-1EC629EF97D1}" srcOrd="1" destOrd="0" parTransId="{370C68A9-BE53-4C21-A038-20773B20168F}" sibTransId="{43FA5874-923A-4893-807E-B567D4C2FAC2}"/>
    <dgm:cxn modelId="{6E91A896-9EC7-45FE-A27C-2B0027CFEF75}" type="presOf" srcId="{370C68A9-BE53-4C21-A038-20773B20168F}" destId="{830858FC-4BCB-4AC4-ACEA-D556D632554E}" srcOrd="1" destOrd="0" presId="urn:microsoft.com/office/officeart/2005/8/layout/hierarchy2"/>
    <dgm:cxn modelId="{179CFE7A-2DBC-4BA0-A3A1-9B37878882BA}" type="presParOf" srcId="{2C255EF1-7A6B-4172-B796-0803F1108AF5}" destId="{06F0E48C-91DD-411F-BD03-8BFC276E4D67}" srcOrd="0" destOrd="0" presId="urn:microsoft.com/office/officeart/2005/8/layout/hierarchy2"/>
    <dgm:cxn modelId="{876262D3-2DB7-43B0-97F4-5F2228198BB8}" type="presParOf" srcId="{06F0E48C-91DD-411F-BD03-8BFC276E4D67}" destId="{71F417E0-DCC3-4AF5-A3B5-766E5DD78382}" srcOrd="0" destOrd="0" presId="urn:microsoft.com/office/officeart/2005/8/layout/hierarchy2"/>
    <dgm:cxn modelId="{B805F57F-BF91-4D4C-9C3D-09AD6CD93369}" type="presParOf" srcId="{06F0E48C-91DD-411F-BD03-8BFC276E4D67}" destId="{B37E6DAC-3C96-4BA9-8D30-F1B5F2F4C776}" srcOrd="1" destOrd="0" presId="urn:microsoft.com/office/officeart/2005/8/layout/hierarchy2"/>
    <dgm:cxn modelId="{430C7BF4-CB3F-4366-8475-14ED36FF8AC8}" type="presParOf" srcId="{B37E6DAC-3C96-4BA9-8D30-F1B5F2F4C776}" destId="{3A96FEF3-D0D8-478C-BC95-B1E46E5CDD4E}" srcOrd="0" destOrd="0" presId="urn:microsoft.com/office/officeart/2005/8/layout/hierarchy2"/>
    <dgm:cxn modelId="{30E3FB6B-8921-4D5E-9091-375B23FB359D}" type="presParOf" srcId="{3A96FEF3-D0D8-478C-BC95-B1E46E5CDD4E}" destId="{3E2BF1E0-C1EF-4B9B-A769-98C28A1F6E9E}" srcOrd="0" destOrd="0" presId="urn:microsoft.com/office/officeart/2005/8/layout/hierarchy2"/>
    <dgm:cxn modelId="{6D0CAC18-8F0C-4DD8-88CD-3EAB6933C93B}" type="presParOf" srcId="{B37E6DAC-3C96-4BA9-8D30-F1B5F2F4C776}" destId="{E3694549-7110-4AA0-8686-D57A2349C27C}" srcOrd="1" destOrd="0" presId="urn:microsoft.com/office/officeart/2005/8/layout/hierarchy2"/>
    <dgm:cxn modelId="{19350D2D-3565-456A-B777-816C346E515D}" type="presParOf" srcId="{E3694549-7110-4AA0-8686-D57A2349C27C}" destId="{62BD6196-D002-4202-A63D-5F8B27BEFA5A}" srcOrd="0" destOrd="0" presId="urn:microsoft.com/office/officeart/2005/8/layout/hierarchy2"/>
    <dgm:cxn modelId="{FCE14A7F-F621-4A54-BA5E-FDA0347CDE47}" type="presParOf" srcId="{E3694549-7110-4AA0-8686-D57A2349C27C}" destId="{976B4745-8E2C-44C3-BE8E-15688A31E124}" srcOrd="1" destOrd="0" presId="urn:microsoft.com/office/officeart/2005/8/layout/hierarchy2"/>
    <dgm:cxn modelId="{547F8556-18B7-4962-8435-E0266AAD12AB}" type="presParOf" srcId="{B37E6DAC-3C96-4BA9-8D30-F1B5F2F4C776}" destId="{AD197E2B-40C8-40A6-BF38-EEFA7DAF899E}" srcOrd="2" destOrd="0" presId="urn:microsoft.com/office/officeart/2005/8/layout/hierarchy2"/>
    <dgm:cxn modelId="{84718B2F-FB27-4138-A976-565624EBA1B0}" type="presParOf" srcId="{AD197E2B-40C8-40A6-BF38-EEFA7DAF899E}" destId="{830858FC-4BCB-4AC4-ACEA-D556D632554E}" srcOrd="0" destOrd="0" presId="urn:microsoft.com/office/officeart/2005/8/layout/hierarchy2"/>
    <dgm:cxn modelId="{0C521359-552C-4DC0-B893-5B9200AF0B71}" type="presParOf" srcId="{B37E6DAC-3C96-4BA9-8D30-F1B5F2F4C776}" destId="{87AA3786-8E4B-4246-BDC7-A1306C14B07F}" srcOrd="3" destOrd="0" presId="urn:microsoft.com/office/officeart/2005/8/layout/hierarchy2"/>
    <dgm:cxn modelId="{C1D800BA-C5D4-4017-8604-586E2076E477}" type="presParOf" srcId="{87AA3786-8E4B-4246-BDC7-A1306C14B07F}" destId="{4F89EE00-8706-4760-A150-00F0852CBB89}" srcOrd="0" destOrd="0" presId="urn:microsoft.com/office/officeart/2005/8/layout/hierarchy2"/>
    <dgm:cxn modelId="{8212B038-8BDD-4B14-8F4D-C73A36C91A62}" type="presParOf" srcId="{87AA3786-8E4B-4246-BDC7-A1306C14B07F}" destId="{62537D9D-6B49-43DC-B9D5-E1DE5069768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CEAE81-D139-43CC-9095-198DDA53C7C1}" type="doc">
      <dgm:prSet loTypeId="urn:microsoft.com/office/officeart/2005/8/layout/hProcess3" loCatId="process" qsTypeId="urn:microsoft.com/office/officeart/2005/8/quickstyle/3d6" qsCatId="3D" csTypeId="urn:microsoft.com/office/officeart/2005/8/colors/colorful4" csCatId="colorful" phldr="0"/>
      <dgm:spPr/>
    </dgm:pt>
    <dgm:pt modelId="{2993A1A9-B3B0-4099-B58D-DDAA0CF9EBEE}" type="pres">
      <dgm:prSet presAssocID="{C1CEAE81-D139-43CC-9095-198DDA53C7C1}" presName="Name0" presStyleCnt="0">
        <dgm:presLayoutVars>
          <dgm:dir/>
          <dgm:animLvl val="lvl"/>
          <dgm:resizeHandles val="exact"/>
        </dgm:presLayoutVars>
      </dgm:prSet>
      <dgm:spPr/>
    </dgm:pt>
    <dgm:pt modelId="{CE96D863-BC45-46A5-A190-2845567E596F}" type="pres">
      <dgm:prSet presAssocID="{C1CEAE81-D139-43CC-9095-198DDA53C7C1}" presName="dummy" presStyleCnt="0"/>
      <dgm:spPr/>
    </dgm:pt>
    <dgm:pt modelId="{0483D63C-A963-417D-921B-72CB1D9EFF49}" type="pres">
      <dgm:prSet presAssocID="{C1CEAE81-D139-43CC-9095-198DDA53C7C1}" presName="linH" presStyleCnt="0"/>
      <dgm:spPr/>
    </dgm:pt>
    <dgm:pt modelId="{20784A45-3CE5-4FB6-B660-5EF06112A6B3}" type="pres">
      <dgm:prSet presAssocID="{C1CEAE81-D139-43CC-9095-198DDA53C7C1}" presName="padding1" presStyleCnt="0"/>
      <dgm:spPr/>
    </dgm:pt>
    <dgm:pt modelId="{E92331A7-0114-4DFD-AF9C-1DF7836E60E2}" type="pres">
      <dgm:prSet presAssocID="{C1CEAE81-D139-43CC-9095-198DDA53C7C1}" presName="padding2" presStyleCnt="0"/>
      <dgm:spPr/>
    </dgm:pt>
    <dgm:pt modelId="{2E76EEB2-A987-4A80-A96A-DB4A51F3CB76}" type="pres">
      <dgm:prSet presAssocID="{C1CEAE81-D139-43CC-9095-198DDA53C7C1}" presName="negArrow" presStyleCnt="0"/>
      <dgm:spPr/>
    </dgm:pt>
    <dgm:pt modelId="{C94BA758-8AA4-4D46-8087-42AB9DC888B2}" type="pres">
      <dgm:prSet presAssocID="{C1CEAE81-D139-43CC-9095-198DDA53C7C1}" presName="backgroundArrow" presStyleLbl="node1" presStyleIdx="0" presStyleCnt="1"/>
      <dgm:spPr>
        <a:solidFill>
          <a:schemeClr val="accent1">
            <a:lumMod val="75000"/>
          </a:schemeClr>
        </a:solidFill>
      </dgm:spPr>
    </dgm:pt>
  </dgm:ptLst>
  <dgm:cxnLst>
    <dgm:cxn modelId="{2DDC3A97-91D8-4C36-9F14-4C8D73B39378}" type="presOf" srcId="{C1CEAE81-D139-43CC-9095-198DDA53C7C1}" destId="{2993A1A9-B3B0-4099-B58D-DDAA0CF9EBEE}" srcOrd="0" destOrd="0" presId="urn:microsoft.com/office/officeart/2005/8/layout/hProcess3"/>
    <dgm:cxn modelId="{3DA9D239-3BD8-41BE-83CB-08F85913A3BD}" type="presParOf" srcId="{2993A1A9-B3B0-4099-B58D-DDAA0CF9EBEE}" destId="{CE96D863-BC45-46A5-A190-2845567E596F}" srcOrd="0" destOrd="0" presId="urn:microsoft.com/office/officeart/2005/8/layout/hProcess3"/>
    <dgm:cxn modelId="{C21D4E53-05F8-4C68-AB9E-BB728977D9B1}" type="presParOf" srcId="{2993A1A9-B3B0-4099-B58D-DDAA0CF9EBEE}" destId="{0483D63C-A963-417D-921B-72CB1D9EFF49}" srcOrd="1" destOrd="0" presId="urn:microsoft.com/office/officeart/2005/8/layout/hProcess3"/>
    <dgm:cxn modelId="{9B0E14DF-EC0D-44B8-86E2-DC1B7EB74A2F}" type="presParOf" srcId="{0483D63C-A963-417D-921B-72CB1D9EFF49}" destId="{20784A45-3CE5-4FB6-B660-5EF06112A6B3}" srcOrd="0" destOrd="0" presId="urn:microsoft.com/office/officeart/2005/8/layout/hProcess3"/>
    <dgm:cxn modelId="{B56F86D7-FEBE-4B4F-8C47-57CA23B3D0AF}" type="presParOf" srcId="{0483D63C-A963-417D-921B-72CB1D9EFF49}" destId="{E92331A7-0114-4DFD-AF9C-1DF7836E60E2}" srcOrd="1" destOrd="0" presId="urn:microsoft.com/office/officeart/2005/8/layout/hProcess3"/>
    <dgm:cxn modelId="{CC1E306D-00F9-4B4F-A85E-DDFFBEB4A40B}" type="presParOf" srcId="{0483D63C-A963-417D-921B-72CB1D9EFF49}" destId="{2E76EEB2-A987-4A80-A96A-DB4A51F3CB76}" srcOrd="2" destOrd="0" presId="urn:microsoft.com/office/officeart/2005/8/layout/hProcess3"/>
    <dgm:cxn modelId="{7555B3EF-DAF2-462C-8C52-6BF5ADF016EF}" type="presParOf" srcId="{0483D63C-A963-417D-921B-72CB1D9EFF49}" destId="{C94BA758-8AA4-4D46-8087-42AB9DC888B2}"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C8417B-369E-45B0-A787-BFE91D950CA9}" type="doc">
      <dgm:prSet loTypeId="urn:microsoft.com/office/officeart/2005/8/layout/hProcess3" loCatId="process" qsTypeId="urn:microsoft.com/office/officeart/2005/8/quickstyle/3d6" qsCatId="3D" csTypeId="urn:microsoft.com/office/officeart/2005/8/colors/accent1_2" csCatId="accent1" phldr="0"/>
      <dgm:spPr/>
    </dgm:pt>
    <dgm:pt modelId="{CCDF5639-A0AD-4CCE-84F3-6F649D2F29B0}" type="pres">
      <dgm:prSet presAssocID="{F4C8417B-369E-45B0-A787-BFE91D950CA9}" presName="Name0" presStyleCnt="0">
        <dgm:presLayoutVars>
          <dgm:dir/>
          <dgm:animLvl val="lvl"/>
          <dgm:resizeHandles val="exact"/>
        </dgm:presLayoutVars>
      </dgm:prSet>
      <dgm:spPr/>
    </dgm:pt>
    <dgm:pt modelId="{AB6D4A00-9584-4372-94AE-059355DBE63C}" type="pres">
      <dgm:prSet presAssocID="{F4C8417B-369E-45B0-A787-BFE91D950CA9}" presName="dummy" presStyleCnt="0"/>
      <dgm:spPr/>
    </dgm:pt>
    <dgm:pt modelId="{FA1D36CF-C0D8-4CAE-A5AD-08C477BD2C1E}" type="pres">
      <dgm:prSet presAssocID="{F4C8417B-369E-45B0-A787-BFE91D950CA9}" presName="linH" presStyleCnt="0"/>
      <dgm:spPr/>
    </dgm:pt>
    <dgm:pt modelId="{BB0BE395-A3AB-4D29-A45D-8CEEC225976A}" type="pres">
      <dgm:prSet presAssocID="{F4C8417B-369E-45B0-A787-BFE91D950CA9}" presName="padding1" presStyleCnt="0"/>
      <dgm:spPr/>
    </dgm:pt>
    <dgm:pt modelId="{1A129D6A-20BC-4D39-A207-E953C6096746}" type="pres">
      <dgm:prSet presAssocID="{F4C8417B-369E-45B0-A787-BFE91D950CA9}" presName="padding2" presStyleCnt="0"/>
      <dgm:spPr/>
    </dgm:pt>
    <dgm:pt modelId="{AD544F00-DD40-4189-B95A-4710BEE77BED}" type="pres">
      <dgm:prSet presAssocID="{F4C8417B-369E-45B0-A787-BFE91D950CA9}" presName="negArrow" presStyleCnt="0"/>
      <dgm:spPr/>
    </dgm:pt>
    <dgm:pt modelId="{5867B205-9E5D-45A4-98F0-FB2C06A0314C}" type="pres">
      <dgm:prSet presAssocID="{F4C8417B-369E-45B0-A787-BFE91D950CA9}" presName="backgroundArrow" presStyleLbl="node1" presStyleIdx="0" presStyleCnt="1" custLinFactNeighborY="3841"/>
      <dgm:spPr/>
    </dgm:pt>
  </dgm:ptLst>
  <dgm:cxnLst>
    <dgm:cxn modelId="{095BBF24-981C-409F-AFBE-1D1CC00E7D58}" type="presOf" srcId="{F4C8417B-369E-45B0-A787-BFE91D950CA9}" destId="{CCDF5639-A0AD-4CCE-84F3-6F649D2F29B0}" srcOrd="0" destOrd="0" presId="urn:microsoft.com/office/officeart/2005/8/layout/hProcess3"/>
    <dgm:cxn modelId="{EDF7035B-38BB-455C-B394-61A1E4870279}" type="presParOf" srcId="{CCDF5639-A0AD-4CCE-84F3-6F649D2F29B0}" destId="{AB6D4A00-9584-4372-94AE-059355DBE63C}" srcOrd="0" destOrd="0" presId="urn:microsoft.com/office/officeart/2005/8/layout/hProcess3"/>
    <dgm:cxn modelId="{A511D757-FDD2-4E2C-8AC2-EA42C7DE202E}" type="presParOf" srcId="{CCDF5639-A0AD-4CCE-84F3-6F649D2F29B0}" destId="{FA1D36CF-C0D8-4CAE-A5AD-08C477BD2C1E}" srcOrd="1" destOrd="0" presId="urn:microsoft.com/office/officeart/2005/8/layout/hProcess3"/>
    <dgm:cxn modelId="{3EDFE015-C44F-4270-9D33-0B4BD78DE72B}" type="presParOf" srcId="{FA1D36CF-C0D8-4CAE-A5AD-08C477BD2C1E}" destId="{BB0BE395-A3AB-4D29-A45D-8CEEC225976A}" srcOrd="0" destOrd="0" presId="urn:microsoft.com/office/officeart/2005/8/layout/hProcess3"/>
    <dgm:cxn modelId="{A7ECECA3-EBF3-4AB2-A946-45E23A8C981F}" type="presParOf" srcId="{FA1D36CF-C0D8-4CAE-A5AD-08C477BD2C1E}" destId="{1A129D6A-20BC-4D39-A207-E953C6096746}" srcOrd="1" destOrd="0" presId="urn:microsoft.com/office/officeart/2005/8/layout/hProcess3"/>
    <dgm:cxn modelId="{4D7B917B-38E3-4B29-8EAF-33E9A67FAA60}" type="presParOf" srcId="{FA1D36CF-C0D8-4CAE-A5AD-08C477BD2C1E}" destId="{AD544F00-DD40-4189-B95A-4710BEE77BED}" srcOrd="2" destOrd="0" presId="urn:microsoft.com/office/officeart/2005/8/layout/hProcess3"/>
    <dgm:cxn modelId="{66F61EBA-61A3-4AA7-8BA9-D9796FE5CE9D}" type="presParOf" srcId="{FA1D36CF-C0D8-4CAE-A5AD-08C477BD2C1E}" destId="{5867B205-9E5D-45A4-98F0-FB2C06A0314C}"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0C623-8D34-4ED4-87A8-2979CAFF71B3}">
      <dsp:nvSpPr>
        <dsp:cNvPr id="0" name=""/>
        <dsp:cNvSpPr/>
      </dsp:nvSpPr>
      <dsp:spPr>
        <a:xfrm>
          <a:off x="3114998" y="2322279"/>
          <a:ext cx="2455025" cy="2189079"/>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100000"/>
            </a:lnSpc>
            <a:spcBef>
              <a:spcPct val="0"/>
            </a:spcBef>
            <a:spcAft>
              <a:spcPct val="35000"/>
            </a:spcAft>
          </a:pPr>
          <a:r>
            <a:rPr lang="en-US" sz="1900" b="1" kern="1200" dirty="0" smtClean="0">
              <a:solidFill>
                <a:schemeClr val="tx1"/>
              </a:solidFill>
            </a:rPr>
            <a:t>BASIS </a:t>
          </a:r>
        </a:p>
        <a:p>
          <a:pPr lvl="0" algn="ctr" defTabSz="844550">
            <a:lnSpc>
              <a:spcPct val="100000"/>
            </a:lnSpc>
            <a:spcBef>
              <a:spcPct val="0"/>
            </a:spcBef>
            <a:spcAft>
              <a:spcPct val="35000"/>
            </a:spcAft>
          </a:pPr>
          <a:r>
            <a:rPr lang="en-US" sz="1900" b="1" kern="1200" dirty="0" smtClean="0">
              <a:solidFill>
                <a:schemeClr val="tx1"/>
              </a:solidFill>
            </a:rPr>
            <a:t>OF CLASSIFICATION</a:t>
          </a:r>
          <a:endParaRPr lang="en-US" sz="1900" b="1" kern="1200" dirty="0">
            <a:solidFill>
              <a:schemeClr val="tx1"/>
            </a:solidFill>
          </a:endParaRPr>
        </a:p>
      </dsp:txBody>
      <dsp:txXfrm>
        <a:off x="3474528" y="2642862"/>
        <a:ext cx="1735965" cy="1547913"/>
      </dsp:txXfrm>
    </dsp:sp>
    <dsp:sp modelId="{1D1E136E-F92D-481B-B947-22D1E66B7FAE}">
      <dsp:nvSpPr>
        <dsp:cNvPr id="0" name=""/>
        <dsp:cNvSpPr/>
      </dsp:nvSpPr>
      <dsp:spPr>
        <a:xfrm rot="16076974">
          <a:off x="4220023" y="1872023"/>
          <a:ext cx="156400" cy="615568"/>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4244322" y="2018582"/>
        <a:ext cx="109480" cy="369340"/>
      </dsp:txXfrm>
    </dsp:sp>
    <dsp:sp modelId="{C3EBA38B-1FBE-447F-882A-3AF9B55FBB8B}">
      <dsp:nvSpPr>
        <dsp:cNvPr id="0" name=""/>
        <dsp:cNvSpPr/>
      </dsp:nvSpPr>
      <dsp:spPr>
        <a:xfrm>
          <a:off x="3035463" y="248189"/>
          <a:ext cx="2450938" cy="1780041"/>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DEPENDING UPON DISTRIBUTION</a:t>
          </a:r>
          <a:endParaRPr lang="en-US" sz="2000" b="1" kern="1200" dirty="0">
            <a:solidFill>
              <a:schemeClr val="tx1"/>
            </a:solidFill>
          </a:endParaRPr>
        </a:p>
      </dsp:txBody>
      <dsp:txXfrm>
        <a:off x="3394395" y="508870"/>
        <a:ext cx="1733074" cy="1258679"/>
      </dsp:txXfrm>
    </dsp:sp>
    <dsp:sp modelId="{E6BF2F1C-1073-411E-80F5-DF79669D3F6F}">
      <dsp:nvSpPr>
        <dsp:cNvPr id="0" name=""/>
        <dsp:cNvSpPr/>
      </dsp:nvSpPr>
      <dsp:spPr>
        <a:xfrm rot="193760">
          <a:off x="5662537" y="3189990"/>
          <a:ext cx="229577" cy="615568"/>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662592" y="3311164"/>
        <a:ext cx="160704" cy="369340"/>
      </dsp:txXfrm>
    </dsp:sp>
    <dsp:sp modelId="{706190D5-E03A-4D24-A5B1-ADEDA0386E0F}">
      <dsp:nvSpPr>
        <dsp:cNvPr id="0" name=""/>
        <dsp:cNvSpPr/>
      </dsp:nvSpPr>
      <dsp:spPr>
        <a:xfrm>
          <a:off x="5997038" y="2443729"/>
          <a:ext cx="2707376" cy="2285640"/>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ERLANGER AND GRASSER’S CLASSIFICATION</a:t>
          </a:r>
          <a:endParaRPr lang="en-US" sz="2000" b="1" kern="1200" dirty="0">
            <a:solidFill>
              <a:schemeClr val="tx1"/>
            </a:solidFill>
          </a:endParaRPr>
        </a:p>
      </dsp:txBody>
      <dsp:txXfrm>
        <a:off x="6393524" y="2778453"/>
        <a:ext cx="1914404" cy="1616192"/>
      </dsp:txXfrm>
    </dsp:sp>
    <dsp:sp modelId="{271248DB-9106-4E83-ACD8-5441B0D0DC6F}">
      <dsp:nvSpPr>
        <dsp:cNvPr id="0" name=""/>
        <dsp:cNvSpPr/>
      </dsp:nvSpPr>
      <dsp:spPr>
        <a:xfrm rot="5259112">
          <a:off x="4284819" y="4405562"/>
          <a:ext cx="221713" cy="61556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4316713" y="4495447"/>
        <a:ext cx="155199" cy="369340"/>
      </dsp:txXfrm>
    </dsp:sp>
    <dsp:sp modelId="{3A16A5A2-8ACA-427F-A5E1-F2BF001D5899}">
      <dsp:nvSpPr>
        <dsp:cNvPr id="0" name=""/>
        <dsp:cNvSpPr/>
      </dsp:nvSpPr>
      <dsp:spPr>
        <a:xfrm>
          <a:off x="3115644" y="4928134"/>
          <a:ext cx="2659344" cy="1991543"/>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NUMERICAL CLASSIFICATION</a:t>
          </a:r>
          <a:endParaRPr lang="en-US" sz="2000" b="1" kern="1200" dirty="0">
            <a:solidFill>
              <a:schemeClr val="tx1"/>
            </a:solidFill>
          </a:endParaRPr>
        </a:p>
      </dsp:txBody>
      <dsp:txXfrm>
        <a:off x="3505096" y="5219789"/>
        <a:ext cx="1880440" cy="1408233"/>
      </dsp:txXfrm>
    </dsp:sp>
    <dsp:sp modelId="{A2606407-9D64-4C32-84D6-648A8ED050D6}">
      <dsp:nvSpPr>
        <dsp:cNvPr id="0" name=""/>
        <dsp:cNvSpPr/>
      </dsp:nvSpPr>
      <dsp:spPr>
        <a:xfrm rot="10649210">
          <a:off x="2745708" y="3173366"/>
          <a:ext cx="262177" cy="615568"/>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2824323" y="3294756"/>
        <a:ext cx="183524" cy="369340"/>
      </dsp:txXfrm>
    </dsp:sp>
    <dsp:sp modelId="{349289FD-CE0A-42BB-B212-2EFF4CB802C1}">
      <dsp:nvSpPr>
        <dsp:cNvPr id="0" name=""/>
        <dsp:cNvSpPr/>
      </dsp:nvSpPr>
      <dsp:spPr>
        <a:xfrm>
          <a:off x="79032" y="2452749"/>
          <a:ext cx="2544902" cy="2190697"/>
        </a:xfrm>
        <a:prstGeom prst="ellips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DEPENDING UP ON STRUCTURE</a:t>
          </a:r>
          <a:endParaRPr lang="en-US" sz="2400" b="1" kern="1200" dirty="0">
            <a:solidFill>
              <a:schemeClr val="tx1"/>
            </a:solidFill>
          </a:endParaRPr>
        </a:p>
      </dsp:txBody>
      <dsp:txXfrm>
        <a:off x="451724" y="2773569"/>
        <a:ext cx="1799518" cy="1549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7B205-9E5D-45A4-98F0-FB2C06A0314C}">
      <dsp:nvSpPr>
        <dsp:cNvPr id="0" name=""/>
        <dsp:cNvSpPr/>
      </dsp:nvSpPr>
      <dsp:spPr>
        <a:xfrm>
          <a:off x="0" y="0"/>
          <a:ext cx="6120680" cy="1944000"/>
        </a:xfrm>
        <a:prstGeom prst="right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17D03-BFE1-4581-BBA9-3B03E48C7FAD}">
      <dsp:nvSpPr>
        <dsp:cNvPr id="0" name=""/>
        <dsp:cNvSpPr/>
      </dsp:nvSpPr>
      <dsp:spPr>
        <a:xfrm>
          <a:off x="3596639" y="0"/>
          <a:ext cx="5394960" cy="2386998"/>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en-US" sz="3700" b="1" kern="1200" dirty="0" smtClean="0"/>
            <a:t>NERVE FIBERS THOSE ARE COVERED BY MYELIN SHEATH</a:t>
          </a:r>
          <a:endParaRPr lang="en-IN" sz="3700" b="1" kern="1200" dirty="0"/>
        </a:p>
      </dsp:txBody>
      <dsp:txXfrm>
        <a:off x="3596639" y="298375"/>
        <a:ext cx="4499836" cy="1790248"/>
      </dsp:txXfrm>
    </dsp:sp>
    <dsp:sp modelId="{F3D08EC1-B991-45B4-ACB9-89762F0343CD}">
      <dsp:nvSpPr>
        <dsp:cNvPr id="0" name=""/>
        <dsp:cNvSpPr/>
      </dsp:nvSpPr>
      <dsp:spPr>
        <a:xfrm>
          <a:off x="8092" y="441991"/>
          <a:ext cx="3596640" cy="2386998"/>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sp3d extrusionH="28000" prstMaterial="matte"/>
        </a:bodyPr>
        <a:lstStyle/>
        <a:p>
          <a:pPr lvl="0" algn="ctr" defTabSz="1555750">
            <a:lnSpc>
              <a:spcPct val="90000"/>
            </a:lnSpc>
            <a:spcBef>
              <a:spcPct val="0"/>
            </a:spcBef>
            <a:spcAft>
              <a:spcPct val="35000"/>
            </a:spcAft>
          </a:pPr>
          <a:r>
            <a:rPr lang="en-US" sz="3500" kern="1200" dirty="0" smtClean="0"/>
            <a:t>MYELINATED NERVE FIBERS</a:t>
          </a:r>
          <a:endParaRPr lang="en-IN" sz="3500" kern="1200" dirty="0"/>
        </a:p>
      </dsp:txBody>
      <dsp:txXfrm>
        <a:off x="124616" y="558515"/>
        <a:ext cx="3363592" cy="2153950"/>
      </dsp:txXfrm>
    </dsp:sp>
    <dsp:sp modelId="{DCCDA2F9-9213-48E1-AA53-357A922734E6}">
      <dsp:nvSpPr>
        <dsp:cNvPr id="0" name=""/>
        <dsp:cNvSpPr/>
      </dsp:nvSpPr>
      <dsp:spPr>
        <a:xfrm>
          <a:off x="3596640" y="2626309"/>
          <a:ext cx="5394960" cy="2386998"/>
        </a:xfrm>
        <a:prstGeom prst="rightArrow">
          <a:avLst>
            <a:gd name="adj1" fmla="val 75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en-US" sz="3700" b="1" kern="1200" dirty="0" smtClean="0">
              <a:solidFill>
                <a:schemeClr val="tx1"/>
              </a:solidFill>
              <a:latin typeface="Times New Roman" pitchFamily="18" charset="0"/>
              <a:cs typeface="Times New Roman" pitchFamily="18" charset="0"/>
            </a:rPr>
            <a:t>THOSE ARE NOT COVERED BY MYELIN SHEATH</a:t>
          </a:r>
          <a:endParaRPr lang="en-IN" sz="3700" b="1" kern="1200" dirty="0">
            <a:solidFill>
              <a:schemeClr val="tx1"/>
            </a:solidFill>
            <a:latin typeface="Times New Roman" pitchFamily="18" charset="0"/>
            <a:cs typeface="Times New Roman" pitchFamily="18" charset="0"/>
          </a:endParaRPr>
        </a:p>
      </dsp:txBody>
      <dsp:txXfrm>
        <a:off x="3596640" y="2924684"/>
        <a:ext cx="4499836" cy="1790248"/>
      </dsp:txXfrm>
    </dsp:sp>
    <dsp:sp modelId="{2244F9A2-25E8-4EF4-8C84-CCE658F6FC7F}">
      <dsp:nvSpPr>
        <dsp:cNvPr id="0" name=""/>
        <dsp:cNvSpPr/>
      </dsp:nvSpPr>
      <dsp:spPr>
        <a:xfrm>
          <a:off x="0" y="2626309"/>
          <a:ext cx="3596640" cy="2386998"/>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3350" tIns="66675" rIns="133350" bIns="66675" numCol="1" spcCol="1270" anchor="ctr" anchorCtr="0">
          <a:noAutofit/>
          <a:sp3d extrusionH="28000" prstMaterial="matte"/>
        </a:bodyPr>
        <a:lstStyle/>
        <a:p>
          <a:pPr lvl="0" algn="ctr" defTabSz="1555750">
            <a:lnSpc>
              <a:spcPct val="90000"/>
            </a:lnSpc>
            <a:spcBef>
              <a:spcPct val="0"/>
            </a:spcBef>
            <a:spcAft>
              <a:spcPct val="35000"/>
            </a:spcAft>
          </a:pPr>
          <a:r>
            <a:rPr lang="en-US" sz="3500" kern="1200" dirty="0" smtClean="0"/>
            <a:t>UNMYELINATED NERVE FIBERS</a:t>
          </a:r>
          <a:endParaRPr lang="en-IN" sz="3500" kern="1200" dirty="0"/>
        </a:p>
      </dsp:txBody>
      <dsp:txXfrm>
        <a:off x="116524" y="2742833"/>
        <a:ext cx="3363592" cy="2153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7B205-9E5D-45A4-98F0-FB2C06A0314C}">
      <dsp:nvSpPr>
        <dsp:cNvPr id="0" name=""/>
        <dsp:cNvSpPr/>
      </dsp:nvSpPr>
      <dsp:spPr>
        <a:xfrm>
          <a:off x="0" y="230"/>
          <a:ext cx="6120680" cy="2088000"/>
        </a:xfrm>
        <a:prstGeom prst="right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17D03-BFE1-4581-BBA9-3B03E48C7FAD}">
      <dsp:nvSpPr>
        <dsp:cNvPr id="0" name=""/>
        <dsp:cNvSpPr/>
      </dsp:nvSpPr>
      <dsp:spPr>
        <a:xfrm>
          <a:off x="3427580" y="0"/>
          <a:ext cx="5141371" cy="2386643"/>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26035" tIns="26035" rIns="26035" bIns="26035"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t>Supply the skeletal muscles of the body.</a:t>
          </a:r>
          <a:endParaRPr lang="en-IN" sz="4100" kern="1200" dirty="0"/>
        </a:p>
      </dsp:txBody>
      <dsp:txXfrm>
        <a:off x="3427580" y="298330"/>
        <a:ext cx="4246380" cy="1789983"/>
      </dsp:txXfrm>
    </dsp:sp>
    <dsp:sp modelId="{F3D08EC1-B991-45B4-ACB9-89762F0343CD}">
      <dsp:nvSpPr>
        <dsp:cNvPr id="0" name=""/>
        <dsp:cNvSpPr/>
      </dsp:nvSpPr>
      <dsp:spPr>
        <a:xfrm>
          <a:off x="0" y="611"/>
          <a:ext cx="3427580" cy="2386643"/>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sp3d extrusionH="28000" prstMaterial="matte"/>
        </a:bodyPr>
        <a:lstStyle/>
        <a:p>
          <a:pPr lvl="0" algn="ctr" defTabSz="1778000">
            <a:lnSpc>
              <a:spcPct val="90000"/>
            </a:lnSpc>
            <a:spcBef>
              <a:spcPct val="0"/>
            </a:spcBef>
            <a:spcAft>
              <a:spcPct val="35000"/>
            </a:spcAft>
          </a:pPr>
          <a:r>
            <a:rPr lang="en-US" sz="4000" kern="1200" dirty="0" smtClean="0"/>
            <a:t>SOMATIC </a:t>
          </a:r>
          <a:r>
            <a:rPr lang="en-US" sz="4000" kern="1200" smtClean="0"/>
            <a:t>NERVE FIBERS</a:t>
          </a:r>
          <a:endParaRPr lang="en-IN" sz="4000" kern="1200" dirty="0"/>
        </a:p>
      </dsp:txBody>
      <dsp:txXfrm>
        <a:off x="116506" y="117117"/>
        <a:ext cx="3194568" cy="2153631"/>
      </dsp:txXfrm>
    </dsp:sp>
    <dsp:sp modelId="{DCCDA2F9-9213-48E1-AA53-357A922734E6}">
      <dsp:nvSpPr>
        <dsp:cNvPr id="0" name=""/>
        <dsp:cNvSpPr/>
      </dsp:nvSpPr>
      <dsp:spPr>
        <a:xfrm>
          <a:off x="3427580" y="2625920"/>
          <a:ext cx="5141371" cy="2386643"/>
        </a:xfrm>
        <a:prstGeom prst="rightArrow">
          <a:avLst>
            <a:gd name="adj1" fmla="val 75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26035" tIns="26035" rIns="26035" bIns="26035"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t>Supply the various internal organs of body.</a:t>
          </a:r>
          <a:endParaRPr lang="en-IN" sz="4100" kern="1200" dirty="0"/>
        </a:p>
      </dsp:txBody>
      <dsp:txXfrm>
        <a:off x="3427580" y="2924250"/>
        <a:ext cx="4246380" cy="1789983"/>
      </dsp:txXfrm>
    </dsp:sp>
    <dsp:sp modelId="{2244F9A2-25E8-4EF4-8C84-CCE658F6FC7F}">
      <dsp:nvSpPr>
        <dsp:cNvPr id="0" name=""/>
        <dsp:cNvSpPr/>
      </dsp:nvSpPr>
      <dsp:spPr>
        <a:xfrm>
          <a:off x="0" y="2625920"/>
          <a:ext cx="3427580" cy="2386643"/>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sp3d extrusionH="28000" prstMaterial="matte"/>
        </a:bodyPr>
        <a:lstStyle/>
        <a:p>
          <a:pPr lvl="0" algn="ctr" defTabSz="1778000">
            <a:lnSpc>
              <a:spcPct val="90000"/>
            </a:lnSpc>
            <a:spcBef>
              <a:spcPct val="0"/>
            </a:spcBef>
            <a:spcAft>
              <a:spcPct val="35000"/>
            </a:spcAft>
          </a:pPr>
          <a:r>
            <a:rPr lang="en-US" sz="4000" kern="1200" dirty="0" smtClean="0"/>
            <a:t>VISCERAL OR AUTONOMIC NERVE FIBERS</a:t>
          </a:r>
          <a:endParaRPr lang="en-IN" sz="4000" kern="1200" dirty="0"/>
        </a:p>
      </dsp:txBody>
      <dsp:txXfrm>
        <a:off x="116506" y="2742426"/>
        <a:ext cx="3194568" cy="2153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BC082-054C-427E-AFC7-03F28F63A6CB}">
      <dsp:nvSpPr>
        <dsp:cNvPr id="0" name=""/>
        <dsp:cNvSpPr/>
      </dsp:nvSpPr>
      <dsp:spPr>
        <a:xfrm rot="5400000">
          <a:off x="77424" y="6868"/>
          <a:ext cx="3722339" cy="3240000"/>
        </a:xfrm>
        <a:prstGeom prst="right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417E0-DCC3-4AF5-A3B5-766E5DD78382}">
      <dsp:nvSpPr>
        <dsp:cNvPr id="0" name=""/>
        <dsp:cNvSpPr/>
      </dsp:nvSpPr>
      <dsp:spPr>
        <a:xfrm>
          <a:off x="23669" y="1815983"/>
          <a:ext cx="3068678" cy="153433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1511300">
            <a:lnSpc>
              <a:spcPct val="90000"/>
            </a:lnSpc>
            <a:spcBef>
              <a:spcPct val="0"/>
            </a:spcBef>
            <a:spcAft>
              <a:spcPct val="35000"/>
            </a:spcAft>
          </a:pPr>
          <a:r>
            <a:rPr lang="en-US" sz="3400" kern="1200" dirty="0" smtClean="0"/>
            <a:t>Autonomic nerve fibers</a:t>
          </a:r>
          <a:endParaRPr lang="en-IN" sz="3400" kern="1200" dirty="0"/>
        </a:p>
      </dsp:txBody>
      <dsp:txXfrm>
        <a:off x="68608" y="1860922"/>
        <a:ext cx="2978800" cy="1444461"/>
      </dsp:txXfrm>
    </dsp:sp>
    <dsp:sp modelId="{3A96FEF3-D0D8-478C-BC95-B1E46E5CDD4E}">
      <dsp:nvSpPr>
        <dsp:cNvPr id="0" name=""/>
        <dsp:cNvSpPr/>
      </dsp:nvSpPr>
      <dsp:spPr>
        <a:xfrm rot="18228474">
          <a:off x="2765586" y="1944890"/>
          <a:ext cx="1473258" cy="52382"/>
        </a:xfrm>
        <a:custGeom>
          <a:avLst/>
          <a:gdLst/>
          <a:ahLst/>
          <a:cxnLst/>
          <a:rect l="0" t="0" r="0" b="0"/>
          <a:pathLst>
            <a:path>
              <a:moveTo>
                <a:pt x="0" y="26191"/>
              </a:moveTo>
              <a:lnTo>
                <a:pt x="1473258" y="26191"/>
              </a:lnTo>
            </a:path>
          </a:pathLst>
        </a:custGeom>
        <a:noFill/>
        <a:ln w="25400" cap="flat" cmpd="sng" algn="ctr">
          <a:solidFill>
            <a:schemeClr val="accent4">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465384" y="1934250"/>
        <a:ext cx="73662" cy="73662"/>
      </dsp:txXfrm>
    </dsp:sp>
    <dsp:sp modelId="{62BD6196-D002-4202-A63D-5F8B27BEFA5A}">
      <dsp:nvSpPr>
        <dsp:cNvPr id="0" name=""/>
        <dsp:cNvSpPr/>
      </dsp:nvSpPr>
      <dsp:spPr>
        <a:xfrm>
          <a:off x="3912084" y="591841"/>
          <a:ext cx="3068678" cy="1534339"/>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1511300">
            <a:lnSpc>
              <a:spcPct val="90000"/>
            </a:lnSpc>
            <a:spcBef>
              <a:spcPct val="0"/>
            </a:spcBef>
            <a:spcAft>
              <a:spcPct val="35000"/>
            </a:spcAft>
          </a:pPr>
          <a:r>
            <a:rPr lang="en-US" sz="3400" kern="1200" dirty="0" smtClean="0"/>
            <a:t>Sympathetic nerve fibers</a:t>
          </a:r>
          <a:endParaRPr lang="en-IN" sz="3400" kern="1200" dirty="0"/>
        </a:p>
      </dsp:txBody>
      <dsp:txXfrm>
        <a:off x="3957023" y="636780"/>
        <a:ext cx="2978800" cy="1444461"/>
      </dsp:txXfrm>
    </dsp:sp>
    <dsp:sp modelId="{AD197E2B-40C8-40A6-BF38-EEFA7DAF899E}">
      <dsp:nvSpPr>
        <dsp:cNvPr id="0" name=""/>
        <dsp:cNvSpPr/>
      </dsp:nvSpPr>
      <dsp:spPr>
        <a:xfrm rot="2985865">
          <a:off x="2808468" y="3169025"/>
          <a:ext cx="1603529" cy="52382"/>
        </a:xfrm>
        <a:custGeom>
          <a:avLst/>
          <a:gdLst/>
          <a:ahLst/>
          <a:cxnLst/>
          <a:rect l="0" t="0" r="0" b="0"/>
          <a:pathLst>
            <a:path>
              <a:moveTo>
                <a:pt x="0" y="26191"/>
              </a:moveTo>
              <a:lnTo>
                <a:pt x="1603529" y="26191"/>
              </a:lnTo>
            </a:path>
          </a:pathLst>
        </a:custGeom>
        <a:noFill/>
        <a:ln w="25400" cap="flat" cmpd="sng" algn="ctr">
          <a:solidFill>
            <a:schemeClr val="accent4">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570145" y="3155128"/>
        <a:ext cx="80176" cy="80176"/>
      </dsp:txXfrm>
    </dsp:sp>
    <dsp:sp modelId="{4F89EE00-8706-4760-A150-00F0852CBB89}">
      <dsp:nvSpPr>
        <dsp:cNvPr id="0" name=""/>
        <dsp:cNvSpPr/>
      </dsp:nvSpPr>
      <dsp:spPr>
        <a:xfrm>
          <a:off x="4128119" y="3040110"/>
          <a:ext cx="3068678" cy="1534339"/>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sp3d extrusionH="28000" prstMaterial="matte"/>
        </a:bodyPr>
        <a:lstStyle/>
        <a:p>
          <a:pPr lvl="0" algn="ctr" defTabSz="1511300">
            <a:lnSpc>
              <a:spcPct val="90000"/>
            </a:lnSpc>
            <a:spcBef>
              <a:spcPct val="0"/>
            </a:spcBef>
            <a:spcAft>
              <a:spcPct val="35000"/>
            </a:spcAft>
          </a:pPr>
          <a:r>
            <a:rPr lang="en-US" sz="3400" kern="1200" dirty="0" smtClean="0"/>
            <a:t>Parasympathetic nerve fibers</a:t>
          </a:r>
          <a:endParaRPr lang="en-IN" sz="3400" kern="1200" dirty="0"/>
        </a:p>
      </dsp:txBody>
      <dsp:txXfrm>
        <a:off x="4173058" y="3085049"/>
        <a:ext cx="2978800" cy="14444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BA758-8AA4-4D46-8087-42AB9DC888B2}">
      <dsp:nvSpPr>
        <dsp:cNvPr id="0" name=""/>
        <dsp:cNvSpPr/>
      </dsp:nvSpPr>
      <dsp:spPr>
        <a:xfrm>
          <a:off x="0" y="8008"/>
          <a:ext cx="5653608" cy="2160000"/>
        </a:xfrm>
        <a:prstGeom prst="rightArrow">
          <a:avLst/>
        </a:prstGeom>
        <a:solidFill>
          <a:schemeClr val="accent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7B205-9E5D-45A4-98F0-FB2C06A0314C}">
      <dsp:nvSpPr>
        <dsp:cNvPr id="0" name=""/>
        <dsp:cNvSpPr/>
      </dsp:nvSpPr>
      <dsp:spPr>
        <a:xfrm>
          <a:off x="0" y="230"/>
          <a:ext cx="6120680" cy="2088000"/>
        </a:xfrm>
        <a:prstGeom prst="right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77174-9802-49D5-84E9-EA7B2C0E7BE5}" type="datetimeFigureOut">
              <a:rPr lang="en-IN" smtClean="0"/>
              <a:t>30-10-2017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F3E2B-3FEC-4B9D-910E-F9CB3F537E78}" type="slidenum">
              <a:rPr lang="en-IN" smtClean="0"/>
              <a:t>‹#›</a:t>
            </a:fld>
            <a:endParaRPr lang="en-IN"/>
          </a:p>
        </p:txBody>
      </p:sp>
    </p:spTree>
    <p:extLst>
      <p:ext uri="{BB962C8B-B14F-4D97-AF65-F5344CB8AC3E}">
        <p14:creationId xmlns:p14="http://schemas.microsoft.com/office/powerpoint/2010/main" val="325936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10</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30</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RAJ NIDHI</a:t>
            </a:r>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CLASSIFICATION OF NERVE FIBERS</a:t>
            </a:r>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F3A771-0E29-472F-8EA7-11C118C9311A}"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C3786-D043-457C-9998-3491B4C29760}"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34478-6422-40C4-B84D-6BED815FF9C6}"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66B2BFD1-80CD-430A-966D-A641E290125B}" type="datetime1">
              <a:rPr lang="en-US" smtClean="0">
                <a:solidFill>
                  <a:prstClr val="white"/>
                </a:solidFill>
              </a:rPr>
              <a:t>10/30/2017</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HIRAL PANCHAL</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99883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16013467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B74AA7BC-9B07-4DB8-AFE1-5472FF662754}"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120192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9AF26B82-8893-4CAA-8FB5-E81BB72B8897}"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92001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761257-2135-4F44-A823-A2CF4373986A}" type="datetime1">
              <a:rPr lang="en-US" smtClean="0">
                <a:solidFill>
                  <a:srgbClr val="262626">
                    <a:tint val="75000"/>
                  </a:srgbClr>
                </a:solidFill>
              </a:rPr>
              <a:t>10/30/2017</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29838894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570521BA-502C-4F6A-BA69-C105367A0CF9}" type="datetime1">
              <a:rPr lang="en-US" smtClean="0">
                <a:solidFill>
                  <a:prstClr val="white"/>
                </a:solidFill>
              </a:rPr>
              <a:t>10/30/2017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HIRAL PANCHAL</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48028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Emph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8C4E1-A3A4-4FBE-8B79-FF209D470C26}" type="datetime1">
              <a:rPr lang="en-US" smtClean="0">
                <a:solidFill>
                  <a:srgbClr val="262626">
                    <a:tint val="75000"/>
                  </a:srgbClr>
                </a:solidFill>
              </a:rPr>
              <a:t>10/30/2017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26205273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917CC905-66C2-46AC-A079-E6B45664CD4A}" type="datetime1">
              <a:rPr lang="en-US" smtClean="0">
                <a:solidFill>
                  <a:prstClr val="white"/>
                </a:solidFill>
              </a:rPr>
              <a:t>10/30/2017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HIRAL PANCHAL</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549802119"/>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FAE59-BC44-4552-916F-3B5B8EAD7E06}"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C8FD3FF-361E-41D5-90F9-808B13733149}" type="datetime1">
              <a:rPr lang="en-US" smtClean="0">
                <a:solidFill>
                  <a:prstClr val="white"/>
                </a:solidFill>
              </a:rPr>
              <a:t>10/30/2017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smtClean="0">
                <a:solidFill>
                  <a:prstClr val="white"/>
                </a:solidFill>
              </a:rPr>
              <a:t>HIRAL PANCHAL</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040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8A69B8BC-155A-4BFF-B1E9-160F1EED0ED1}" type="datetime1">
              <a:rPr lang="en-US" smtClean="0">
                <a:solidFill>
                  <a:prstClr val="white"/>
                </a:solidFill>
              </a:rPr>
              <a:t>10/30/2017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HIRAL PANCHAL</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0230062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B65CCD0-C98A-4ACE-B12A-D67F7EE8F2AB}" type="datetime1">
              <a:rPr lang="en-US" smtClean="0">
                <a:solidFill>
                  <a:prstClr val="white"/>
                </a:solidFill>
              </a:rPr>
              <a:t>10/30/2017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smtClean="0">
                <a:solidFill>
                  <a:prstClr val="white"/>
                </a:solidFill>
              </a:rPr>
              <a:t>HIRAL PANCHAL</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24237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3F86C-4B7F-4319-B9D3-E47D7DD95A5D}" type="datetime1">
              <a:rPr lang="en-US" smtClean="0">
                <a:solidFill>
                  <a:srgbClr val="262626">
                    <a:tint val="75000"/>
                  </a:srgbClr>
                </a:solidFill>
              </a:rPr>
              <a:t>10/30/2017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40708657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0B187DC5-D353-4FC1-8D64-4827C0143C60}"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4084303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0F5E72F7-BA8D-4AF7-BE52-A00B70991E28}" type="datetime1">
              <a:rPr lang="en-US" smtClean="0">
                <a:solidFill>
                  <a:srgbClr val="262626">
                    <a:tint val="75000"/>
                  </a:srgbClr>
                </a:solidFill>
              </a:rPr>
              <a:t>10/30/2017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663815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FCD3A-F7F3-43F4-B59D-3C2AFDFE6846}" type="datetime1">
              <a:rPr lang="en-US" smtClean="0"/>
              <a:t>10/30/2017</a:t>
            </a:fld>
            <a:endParaRPr lang="en-US"/>
          </a:p>
        </p:txBody>
      </p:sp>
      <p:sp>
        <p:nvSpPr>
          <p:cNvPr id="5" name="Footer Placeholder 4"/>
          <p:cNvSpPr>
            <a:spLocks noGrp="1"/>
          </p:cNvSpPr>
          <p:nvPr>
            <p:ph type="ftr" sz="quarter" idx="11"/>
          </p:nvPr>
        </p:nvSpPr>
        <p:spPr/>
        <p:txBody>
          <a:bodyPr/>
          <a:lstStyle/>
          <a:p>
            <a:r>
              <a:rPr lang="en-US" smtClean="0"/>
              <a:t>HIRAL PANCHAL</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40E7A9-CB2C-4398-B9E1-1444614AA5E6}"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HIRAL PANCHAL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9046C-7971-4E3B-88ED-C07F580E4A36}" type="datetime1">
              <a:rPr lang="en-US" smtClean="0"/>
              <a:t>10/30/2017</a:t>
            </a:fld>
            <a:endParaRPr lang="en-US"/>
          </a:p>
        </p:txBody>
      </p:sp>
      <p:sp>
        <p:nvSpPr>
          <p:cNvPr id="8" name="Footer Placeholder 7"/>
          <p:cNvSpPr>
            <a:spLocks noGrp="1"/>
          </p:cNvSpPr>
          <p:nvPr>
            <p:ph type="ftr" sz="quarter" idx="11"/>
          </p:nvPr>
        </p:nvSpPr>
        <p:spPr/>
        <p:txBody>
          <a:bodyPr/>
          <a:lstStyle/>
          <a:p>
            <a:r>
              <a:rPr lang="en-US" smtClean="0"/>
              <a:t>HIRAL PANCHAL</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DB406D-8B5A-4D59-91B1-FBE7499F1E8C}" type="datetime1">
              <a:rPr lang="en-US" smtClean="0"/>
              <a:t>10/30/2017</a:t>
            </a:fld>
            <a:endParaRPr lang="en-US"/>
          </a:p>
        </p:txBody>
      </p:sp>
      <p:sp>
        <p:nvSpPr>
          <p:cNvPr id="4" name="Footer Placeholder 3"/>
          <p:cNvSpPr>
            <a:spLocks noGrp="1"/>
          </p:cNvSpPr>
          <p:nvPr>
            <p:ph type="ftr" sz="quarter" idx="11"/>
          </p:nvPr>
        </p:nvSpPr>
        <p:spPr/>
        <p:txBody>
          <a:bodyPr/>
          <a:lstStyle/>
          <a:p>
            <a:r>
              <a:rPr lang="en-US" smtClean="0"/>
              <a:t>HIRAL PANCHAL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56BE2-2B7E-47C5-8311-C03711CC7D29}" type="datetime1">
              <a:rPr lang="en-US" smtClean="0"/>
              <a:t>10/30/2017</a:t>
            </a:fld>
            <a:endParaRPr lang="en-US"/>
          </a:p>
        </p:txBody>
      </p:sp>
      <p:sp>
        <p:nvSpPr>
          <p:cNvPr id="3" name="Footer Placeholder 2"/>
          <p:cNvSpPr>
            <a:spLocks noGrp="1"/>
          </p:cNvSpPr>
          <p:nvPr>
            <p:ph type="ftr" sz="quarter" idx="11"/>
          </p:nvPr>
        </p:nvSpPr>
        <p:spPr/>
        <p:txBody>
          <a:bodyPr/>
          <a:lstStyle/>
          <a:p>
            <a:r>
              <a:rPr lang="en-US" smtClean="0"/>
              <a:t>HIRAL PANCHAL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FCE2-92CA-48B5-8B38-D24FEA7DF619}"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HIRAL PANCHAL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0EED7-BCA4-4799-95A0-5328C1F95910}" type="datetime1">
              <a:rPr lang="en-US" smtClean="0"/>
              <a:t>10/30/2017</a:t>
            </a:fld>
            <a:endParaRPr lang="en-US"/>
          </a:p>
        </p:txBody>
      </p:sp>
      <p:sp>
        <p:nvSpPr>
          <p:cNvPr id="6" name="Footer Placeholder 5"/>
          <p:cNvSpPr>
            <a:spLocks noGrp="1"/>
          </p:cNvSpPr>
          <p:nvPr>
            <p:ph type="ftr" sz="quarter" idx="11"/>
          </p:nvPr>
        </p:nvSpPr>
        <p:spPr/>
        <p:txBody>
          <a:bodyPr/>
          <a:lstStyle/>
          <a:p>
            <a:r>
              <a:rPr lang="en-US" smtClean="0"/>
              <a:t>HIRAL PANCHAL</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tile tx="25400" ty="25400" sx="100000" sy="100000" flip="x" algn="ct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60E70-5D99-4807-8261-839972ECF785}" type="datetime1">
              <a:rPr lang="en-US" smtClean="0"/>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HIRAL PANCHAL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6051D-4950-4E22-9629-9D8D1637A77A}" type="datetime1">
              <a:rPr lang="en-US" smtClean="0">
                <a:solidFill>
                  <a:srgbClr val="262626">
                    <a:tint val="75000"/>
                  </a:srgbClr>
                </a:solidFill>
              </a:rPr>
              <a:t>10/30/2017</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62626">
                    <a:tint val="75000"/>
                  </a:srgbClr>
                </a:solidFill>
              </a:rPr>
              <a:t>HIRAL PANCHAL</a:t>
            </a:r>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754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533400" y="1066800"/>
            <a:ext cx="8001000" cy="3962400"/>
          </a:xfrm>
        </p:spPr>
        <p:txBody>
          <a:bodyPr>
            <a:noAutofit/>
          </a:bodyPr>
          <a:lstStyle/>
          <a:p>
            <a:r>
              <a:rPr lang="en-US" sz="6600" b="1" dirty="0" smtClean="0">
                <a:solidFill>
                  <a:schemeClr val="tx1"/>
                </a:solidFill>
                <a:latin typeface="Algerian" pitchFamily="82" charset="0"/>
              </a:rPr>
              <a:t>CLASSIFICATION </a:t>
            </a:r>
            <a:br>
              <a:rPr lang="en-US" sz="6600" b="1" dirty="0" smtClean="0">
                <a:solidFill>
                  <a:schemeClr val="tx1"/>
                </a:solidFill>
                <a:latin typeface="Algerian" pitchFamily="82" charset="0"/>
              </a:rPr>
            </a:br>
            <a:r>
              <a:rPr lang="en-US" sz="6600" b="1" dirty="0" smtClean="0">
                <a:solidFill>
                  <a:schemeClr val="tx1"/>
                </a:solidFill>
                <a:latin typeface="Algerian" pitchFamily="82" charset="0"/>
              </a:rPr>
              <a:t>OF </a:t>
            </a:r>
            <a:br>
              <a:rPr lang="en-US" sz="6600" b="1" dirty="0" smtClean="0">
                <a:solidFill>
                  <a:schemeClr val="tx1"/>
                </a:solidFill>
                <a:latin typeface="Algerian" pitchFamily="82" charset="0"/>
              </a:rPr>
            </a:br>
            <a:r>
              <a:rPr lang="en-US" sz="6600" b="1" dirty="0" err="1" smtClean="0">
                <a:solidFill>
                  <a:schemeClr val="tx1"/>
                </a:solidFill>
                <a:latin typeface="Algerian" pitchFamily="82" charset="0"/>
              </a:rPr>
              <a:t>NEurons</a:t>
            </a:r>
            <a:endParaRPr lang="en-US" sz="6600" b="1" dirty="0">
              <a:solidFill>
                <a:schemeClr val="tx1"/>
              </a:solidFill>
              <a:latin typeface="Algerian" pitchFamily="82" charset="0"/>
            </a:endParaRPr>
          </a:p>
        </p:txBody>
      </p:sp>
      <p:sp>
        <p:nvSpPr>
          <p:cNvPr id="2" name="Date Placeholder 1"/>
          <p:cNvSpPr>
            <a:spLocks noGrp="1"/>
          </p:cNvSpPr>
          <p:nvPr>
            <p:ph type="dt" sz="half" idx="10"/>
          </p:nvPr>
        </p:nvSpPr>
        <p:spPr/>
        <p:txBody>
          <a:bodyPr/>
          <a:lstStyle/>
          <a:p>
            <a:fld id="{06709F57-CDBD-4F66-B24D-DA0B087FB79D}" type="datetime1">
              <a:rPr lang="en-US" smtClean="0">
                <a:solidFill>
                  <a:srgbClr val="262626">
                    <a:tint val="75000"/>
                  </a:srgbClr>
                </a:solidFill>
              </a:rPr>
              <a:t>10/30/2017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73820FCD-5F4C-4989-BE05-0A8208BCBC21}" type="slidenum">
              <a:rPr lang="en-US" smtClean="0">
                <a:solidFill>
                  <a:srgbClr val="262626">
                    <a:tint val="75000"/>
                  </a:srgbClr>
                </a:solidFill>
              </a:rPr>
              <a:pPr/>
              <a:t>1</a:t>
            </a:fld>
            <a:endParaRPr lang="en-US" dirty="0">
              <a:solidFill>
                <a:srgbClr val="262626">
                  <a:tint val="75000"/>
                </a:srgbClr>
              </a:solidFill>
            </a:endParaRPr>
          </a:p>
        </p:txBody>
      </p:sp>
    </p:spTree>
    <p:extLst>
      <p:ext uri="{BB962C8B-B14F-4D97-AF65-F5344CB8AC3E}">
        <p14:creationId xmlns:p14="http://schemas.microsoft.com/office/powerpoint/2010/main" val="1313887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600200"/>
            <a:ext cx="6640760" cy="2012710"/>
          </a:xfrm>
        </p:spPr>
        <p:txBody>
          <a:bodyPr>
            <a:noAutofit/>
          </a:bodyPr>
          <a:lstStyle/>
          <a:p>
            <a:pPr lvl="0" algn="ctr">
              <a:spcBef>
                <a:spcPts val="0"/>
              </a:spcBef>
            </a:pPr>
            <a:r>
              <a:rPr lang="en-US" sz="4400" b="0" cap="none" dirty="0" smtClean="0">
                <a:latin typeface="Times New Roman" panose="02020603050405020304" pitchFamily="18" charset="0"/>
                <a:ea typeface="+mn-ea"/>
                <a:cs typeface="Times New Roman" panose="02020603050405020304" pitchFamily="18" charset="0"/>
              </a:rPr>
              <a:t>Depending </a:t>
            </a:r>
            <a:br>
              <a:rPr lang="en-US" sz="4400" b="0" cap="none" dirty="0" smtClean="0">
                <a:latin typeface="Times New Roman" panose="02020603050405020304" pitchFamily="18" charset="0"/>
                <a:ea typeface="+mn-ea"/>
                <a:cs typeface="Times New Roman" panose="02020603050405020304" pitchFamily="18" charset="0"/>
              </a:rPr>
            </a:br>
            <a:r>
              <a:rPr lang="en-US" sz="4400" b="0" cap="none" dirty="0" smtClean="0">
                <a:latin typeface="Times New Roman" panose="02020603050405020304" pitchFamily="18" charset="0"/>
                <a:ea typeface="+mn-ea"/>
                <a:cs typeface="Times New Roman" panose="02020603050405020304" pitchFamily="18" charset="0"/>
              </a:rPr>
              <a:t>upon </a:t>
            </a:r>
            <a:br>
              <a:rPr lang="en-US" sz="4400" b="0" cap="none" dirty="0" smtClean="0">
                <a:latin typeface="Times New Roman" panose="02020603050405020304" pitchFamily="18" charset="0"/>
                <a:ea typeface="+mn-ea"/>
                <a:cs typeface="Times New Roman" panose="02020603050405020304" pitchFamily="18" charset="0"/>
              </a:rPr>
            </a:br>
            <a:r>
              <a:rPr lang="en-US" sz="4800" cap="none" dirty="0" smtClean="0">
                <a:latin typeface="Times New Roman" panose="02020603050405020304" pitchFamily="18" charset="0"/>
                <a:ea typeface="+mn-ea"/>
                <a:cs typeface="Times New Roman" panose="02020603050405020304" pitchFamily="18" charset="0"/>
              </a:rPr>
              <a:t>DISTRIBUTION</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spc="300" dirty="0">
                <a:ln w="11430" cmpd="sng">
                  <a:solidFill>
                    <a:srgbClr val="F4891E">
                      <a:tint val="10000"/>
                    </a:srgbClr>
                  </a:solidFill>
                  <a:prstDash val="solid"/>
                  <a:miter lim="800000"/>
                </a:ln>
                <a:gradFill>
                  <a:gsLst>
                    <a:gs pos="10000">
                      <a:srgbClr val="F4891E">
                        <a:tint val="83000"/>
                        <a:shade val="100000"/>
                        <a:satMod val="200000"/>
                      </a:srgbClr>
                    </a:gs>
                    <a:gs pos="75000">
                      <a:srgbClr val="F4891E">
                        <a:tint val="100000"/>
                        <a:shade val="50000"/>
                        <a:satMod val="150000"/>
                      </a:srgbClr>
                    </a:gs>
                  </a:gsLst>
                  <a:lin ang="5400000"/>
                </a:gradFill>
                <a:effectLst>
                  <a:glow rad="45500">
                    <a:srgbClr val="F4891E">
                      <a:satMod val="220000"/>
                      <a:alpha val="35000"/>
                    </a:srgbClr>
                  </a:glow>
                </a:effectLst>
                <a:cs typeface="Arial" pitchFamily="34" charset="0"/>
              </a:rPr>
              <a:t>2</a:t>
            </a:r>
            <a:endParaRPr lang="en-US" sz="17000" b="1" dirty="0">
              <a:solidFill>
                <a:srgbClr val="F26200">
                  <a:alpha val="40000"/>
                </a:srgbClr>
              </a:solidFill>
              <a:cs typeface="Arial" pitchFamily="34" charset="0"/>
            </a:endParaRPr>
          </a:p>
        </p:txBody>
      </p:sp>
      <p:graphicFrame>
        <p:nvGraphicFramePr>
          <p:cNvPr id="3" name="Diagram 2"/>
          <p:cNvGraphicFramePr/>
          <p:nvPr>
            <p:extLst>
              <p:ext uri="{D42A27DB-BD31-4B8C-83A1-F6EECF244321}">
                <p14:modId xmlns:p14="http://schemas.microsoft.com/office/powerpoint/2010/main" val="1521028060"/>
              </p:ext>
            </p:extLst>
          </p:nvPr>
        </p:nvGraphicFramePr>
        <p:xfrm>
          <a:off x="2771800" y="2911673"/>
          <a:ext cx="6120680" cy="208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10</a:t>
            </a:fld>
            <a:endParaRPr lang="en-US" dirty="0">
              <a:solidFill>
                <a:srgbClr val="262626">
                  <a:lumMod val="85000"/>
                  <a:lumOff val="15000"/>
                </a:srgbClr>
              </a:solidFill>
            </a:endParaRPr>
          </a:p>
        </p:txBody>
      </p:sp>
    </p:spTree>
    <p:extLst>
      <p:ext uri="{BB962C8B-B14F-4D97-AF65-F5344CB8AC3E}">
        <p14:creationId xmlns:p14="http://schemas.microsoft.com/office/powerpoint/2010/main" val="18480647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5902 -4.58834E-6 L 0.68506 -0.0104 " pathEditMode="relative" rAng="0" ptsTypes="AA">
                                      <p:cBhvr>
                                        <p:cTn id="6" dur="2000" fill="hold"/>
                                        <p:tgtEl>
                                          <p:spTgt spid="3"/>
                                        </p:tgtEl>
                                        <p:attrNameLst>
                                          <p:attrName>ppt_x</p:attrName>
                                          <p:attrName>ppt_y</p:attrName>
                                        </p:attrNameLst>
                                      </p:cBhvr>
                                      <p:rCtr x="31302"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667385771"/>
              </p:ext>
            </p:extLst>
          </p:nvPr>
        </p:nvGraphicFramePr>
        <p:xfrm>
          <a:off x="575048" y="548680"/>
          <a:ext cx="8568952"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C646CD45-3847-4B9B-9B3D-6632EE712688}" type="datetime1">
              <a:rPr lang="en-US" smtClean="0">
                <a:solidFill>
                  <a:srgbClr val="262626">
                    <a:tint val="75000"/>
                  </a:srgbClr>
                </a:solidFill>
              </a:rPr>
              <a:t>10/30/2017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11</a:t>
            </a:fld>
            <a:endParaRPr lang="en-US" dirty="0">
              <a:solidFill>
                <a:srgbClr val="262626">
                  <a:tint val="75000"/>
                </a:srgbClr>
              </a:solidFill>
            </a:endParaRPr>
          </a:p>
        </p:txBody>
      </p:sp>
    </p:spTree>
    <p:extLst>
      <p:ext uri="{BB962C8B-B14F-4D97-AF65-F5344CB8AC3E}">
        <p14:creationId xmlns:p14="http://schemas.microsoft.com/office/powerpoint/2010/main" val="102991523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t>SOMATIC NERVE FIBERS</a:t>
            </a:r>
            <a:endParaRPr lang="en-US" sz="3200" dirty="0"/>
          </a:p>
        </p:txBody>
      </p:sp>
      <p:sp>
        <p:nvSpPr>
          <p:cNvPr id="3" name="TextBox 2"/>
          <p:cNvSpPr txBox="1"/>
          <p:nvPr/>
        </p:nvSpPr>
        <p:spPr>
          <a:xfrm>
            <a:off x="1259633" y="332656"/>
            <a:ext cx="7634064" cy="2304256"/>
          </a:xfrm>
          <a:prstGeom prst="rect">
            <a:avLst/>
          </a:prstGeom>
          <a:noFill/>
        </p:spPr>
        <p:txBody>
          <a:bodyPr wrap="square" rtlCol="0">
            <a:noAutofit/>
          </a:bodyPr>
          <a:lstStyle/>
          <a:p>
            <a:pPr marL="457200" indent="-457200">
              <a:buFont typeface="Wingdings" pitchFamily="2" charset="2"/>
              <a:buChar char="§"/>
            </a:pPr>
            <a:r>
              <a:rPr lang="en-US" sz="2400" b="1" dirty="0" smtClean="0">
                <a:latin typeface="Times New Roman" pitchFamily="18" charset="0"/>
                <a:cs typeface="Times New Roman" pitchFamily="18" charset="0"/>
              </a:rPr>
              <a:t>These are </a:t>
            </a:r>
            <a:r>
              <a:rPr lang="el-GR" sz="2400" b="1" dirty="0" smtClean="0">
                <a:solidFill>
                  <a:srgbClr val="FF0000"/>
                </a:solidFill>
                <a:latin typeface="Times New Roman" pitchFamily="18" charset="0"/>
                <a:cs typeface="Times New Roman" pitchFamily="18" charset="0"/>
              </a:rPr>
              <a:t>α</a:t>
            </a:r>
            <a:r>
              <a:rPr lang="en-US" sz="2400" b="1" dirty="0" smtClean="0">
                <a:solidFill>
                  <a:srgbClr val="FF0000"/>
                </a:solidFill>
                <a:latin typeface="Times New Roman" pitchFamily="18" charset="0"/>
                <a:cs typeface="Times New Roman" pitchFamily="18" charset="0"/>
              </a:rPr>
              <a:t> type motor </a:t>
            </a:r>
            <a:r>
              <a:rPr lang="en-US" sz="2400" b="1" dirty="0" smtClean="0">
                <a:latin typeface="Times New Roman" pitchFamily="18" charset="0"/>
                <a:cs typeface="Times New Roman" pitchFamily="18" charset="0"/>
              </a:rPr>
              <a:t>nerve fibers.</a:t>
            </a:r>
          </a:p>
          <a:p>
            <a:pPr marL="457200" indent="-457200">
              <a:buFont typeface="Wingdings" pitchFamily="2" charset="2"/>
              <a:buChar char="§"/>
            </a:pPr>
            <a:r>
              <a:rPr lang="en-US" sz="2400" b="1" dirty="0" smtClean="0">
                <a:latin typeface="Times New Roman" pitchFamily="18" charset="0"/>
                <a:cs typeface="Times New Roman" pitchFamily="18" charset="0"/>
              </a:rPr>
              <a:t>The neurotransmitter released at the neuron endings is </a:t>
            </a:r>
            <a:r>
              <a:rPr lang="en-US" sz="2400" b="1" dirty="0" smtClean="0">
                <a:solidFill>
                  <a:srgbClr val="FF0000"/>
                </a:solidFill>
                <a:latin typeface="Times New Roman" pitchFamily="18" charset="0"/>
                <a:cs typeface="Times New Roman" pitchFamily="18" charset="0"/>
              </a:rPr>
              <a:t>acetylcholine(Ach)</a:t>
            </a:r>
            <a:r>
              <a:rPr lang="en-US" sz="2400" b="1" dirty="0" smtClean="0">
                <a:latin typeface="Times New Roman" pitchFamily="18" charset="0"/>
                <a:cs typeface="Times New Roman" pitchFamily="18" charset="0"/>
              </a:rPr>
              <a:t>.</a:t>
            </a:r>
          </a:p>
          <a:p>
            <a:pPr marL="457200" indent="-457200">
              <a:buFont typeface="Wingdings" pitchFamily="2" charset="2"/>
              <a:buChar char="§"/>
            </a:pPr>
            <a:r>
              <a:rPr lang="en-US" sz="2400" b="1" dirty="0" smtClean="0">
                <a:latin typeface="Times New Roman" pitchFamily="18" charset="0"/>
                <a:cs typeface="Times New Roman" pitchFamily="18" charset="0"/>
              </a:rPr>
              <a:t>It always leads to </a:t>
            </a:r>
            <a:r>
              <a:rPr lang="en-US" sz="2400" b="1" dirty="0" smtClean="0">
                <a:solidFill>
                  <a:srgbClr val="FF0000"/>
                </a:solidFill>
                <a:latin typeface="Times New Roman" pitchFamily="18" charset="0"/>
                <a:cs typeface="Times New Roman" pitchFamily="18" charset="0"/>
              </a:rPr>
              <a:t>muscles excitation</a:t>
            </a:r>
            <a:r>
              <a:rPr lang="en-US" sz="2400" b="1" dirty="0" smtClean="0">
                <a:latin typeface="Times New Roman" pitchFamily="18" charset="0"/>
                <a:cs typeface="Times New Roman" pitchFamily="18" charset="0"/>
              </a:rPr>
              <a:t>. Inhibition takes place centrally due  to participation of interneurons.</a:t>
            </a:r>
          </a:p>
        </p:txBody>
      </p:sp>
      <p:graphicFrame>
        <p:nvGraphicFramePr>
          <p:cNvPr id="6" name="Diagram 5"/>
          <p:cNvGraphicFramePr/>
          <p:nvPr>
            <p:extLst>
              <p:ext uri="{D42A27DB-BD31-4B8C-83A1-F6EECF244321}">
                <p14:modId xmlns:p14="http://schemas.microsoft.com/office/powerpoint/2010/main" val="1040595721"/>
              </p:ext>
            </p:extLst>
          </p:nvPr>
        </p:nvGraphicFramePr>
        <p:xfrm>
          <a:off x="3203848" y="2971799"/>
          <a:ext cx="3722339" cy="3253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9180529D-3431-477D-9E71-0F366B222B5A}" type="datetime1">
              <a:rPr lang="en-US" smtClean="0">
                <a:solidFill>
                  <a:srgbClr val="262626">
                    <a:tint val="75000"/>
                  </a:srgbClr>
                </a:solidFill>
              </a:rPr>
              <a:t>10/30/2017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73820FCD-5F4C-4989-BE05-0A8208BCBC21}" type="slidenum">
              <a:rPr lang="en-US" smtClean="0">
                <a:solidFill>
                  <a:srgbClr val="262626">
                    <a:tint val="75000"/>
                  </a:srgbClr>
                </a:solidFill>
              </a:rPr>
              <a:pPr/>
              <a:t>12</a:t>
            </a:fld>
            <a:endParaRPr lang="en-US" dirty="0">
              <a:solidFill>
                <a:srgbClr val="262626">
                  <a:tint val="75000"/>
                </a:srgbClr>
              </a:solidFill>
            </a:endParaRPr>
          </a:p>
        </p:txBody>
      </p:sp>
    </p:spTree>
    <p:extLst>
      <p:ext uri="{BB962C8B-B14F-4D97-AF65-F5344CB8AC3E}">
        <p14:creationId xmlns:p14="http://schemas.microsoft.com/office/powerpoint/2010/main" val="986763583"/>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39861"/>
            <a:ext cx="5486400" cy="1041969"/>
          </a:xfrm>
          <a:prstGeom prst="rect">
            <a:avLst/>
          </a:prstGeom>
          <a:noFill/>
        </p:spPr>
        <p:txBody>
          <a:bodyPr wrap="square" rtlCol="0" anchor="b" anchorCtr="0">
            <a:normAutofit/>
          </a:bodyPr>
          <a:lstStyle/>
          <a:p>
            <a:r>
              <a:rPr lang="en-US" sz="3200" b="1" dirty="0" smtClean="0"/>
              <a:t>AUTONOMIC NERVE FIBERS</a:t>
            </a:r>
            <a:endParaRPr lang="en-US" sz="3200" dirty="0"/>
          </a:p>
        </p:txBody>
      </p:sp>
      <p:sp>
        <p:nvSpPr>
          <p:cNvPr id="3" name="TextBox 2"/>
          <p:cNvSpPr txBox="1"/>
          <p:nvPr/>
        </p:nvSpPr>
        <p:spPr>
          <a:xfrm>
            <a:off x="1259633" y="332656"/>
            <a:ext cx="7634064" cy="2304256"/>
          </a:xfrm>
          <a:prstGeom prst="rect">
            <a:avLst/>
          </a:prstGeom>
          <a:noFill/>
        </p:spPr>
        <p:txBody>
          <a:bodyPr wrap="square" rtlCol="0">
            <a:noAutofit/>
          </a:bodyPr>
          <a:lstStyle/>
          <a:p>
            <a:pPr marL="457200" indent="-457200" algn="just">
              <a:buFont typeface="Wingdings" pitchFamily="2" charset="2"/>
              <a:buChar char="§"/>
            </a:pPr>
            <a:r>
              <a:rPr lang="en-US" sz="2400" b="1" dirty="0">
                <a:latin typeface="Times New Roman" pitchFamily="18" charset="0"/>
                <a:cs typeface="Times New Roman" pitchFamily="18" charset="0"/>
              </a:rPr>
              <a:t>T</a:t>
            </a:r>
            <a:r>
              <a:rPr lang="en-US" sz="2400" b="1" dirty="0" smtClean="0">
                <a:latin typeface="Times New Roman" pitchFamily="18" charset="0"/>
                <a:cs typeface="Times New Roman" pitchFamily="18" charset="0"/>
              </a:rPr>
              <a:t>hey innervate </a:t>
            </a:r>
            <a:r>
              <a:rPr lang="en-US" sz="2400" b="1" dirty="0" smtClean="0">
                <a:solidFill>
                  <a:srgbClr val="FF0000"/>
                </a:solidFill>
                <a:latin typeface="Times New Roman" pitchFamily="18" charset="0"/>
                <a:cs typeface="Times New Roman" pitchFamily="18" charset="0"/>
              </a:rPr>
              <a:t>smooth muscles , cardiac muscles and glands.</a:t>
            </a:r>
          </a:p>
          <a:p>
            <a:pPr marL="457200" indent="-457200" algn="just">
              <a:buFont typeface="Wingdings" pitchFamily="2" charset="2"/>
              <a:buChar char="§"/>
            </a:pPr>
            <a:r>
              <a:rPr lang="en-US" sz="2400" b="1" dirty="0" smtClean="0">
                <a:latin typeface="Times New Roman" pitchFamily="18" charset="0"/>
                <a:cs typeface="Times New Roman" pitchFamily="18" charset="0"/>
              </a:rPr>
              <a:t>Their main work is to </a:t>
            </a:r>
            <a:r>
              <a:rPr lang="en-US" sz="2400" b="1" dirty="0" smtClean="0">
                <a:solidFill>
                  <a:srgbClr val="FF0000"/>
                </a:solidFill>
                <a:latin typeface="Times New Roman" pitchFamily="18" charset="0"/>
                <a:cs typeface="Times New Roman" pitchFamily="18" charset="0"/>
              </a:rPr>
              <a:t>maintain homeostasis </a:t>
            </a:r>
            <a:r>
              <a:rPr lang="en-US" sz="2400" b="1" dirty="0" smtClean="0">
                <a:latin typeface="Times New Roman" pitchFamily="18" charset="0"/>
                <a:cs typeface="Times New Roman" pitchFamily="18" charset="0"/>
              </a:rPr>
              <a:t>with the help of autonomic nervous system.</a:t>
            </a:r>
          </a:p>
          <a:p>
            <a:pPr marL="457200" indent="-457200" algn="just">
              <a:buFont typeface="Wingdings" pitchFamily="2" charset="2"/>
              <a:buChar char="§"/>
            </a:pPr>
            <a:r>
              <a:rPr lang="en-US" sz="2400" b="1" dirty="0" smtClean="0">
                <a:latin typeface="Times New Roman" pitchFamily="18" charset="0"/>
                <a:cs typeface="Times New Roman" pitchFamily="18" charset="0"/>
              </a:rPr>
              <a:t>they can lead to either </a:t>
            </a:r>
            <a:r>
              <a:rPr lang="en-US" sz="2400" b="1" dirty="0" smtClean="0">
                <a:solidFill>
                  <a:srgbClr val="FF0000"/>
                </a:solidFill>
                <a:latin typeface="Times New Roman" pitchFamily="18" charset="0"/>
                <a:cs typeface="Times New Roman" pitchFamily="18" charset="0"/>
              </a:rPr>
              <a:t>excitation or inhibition </a:t>
            </a:r>
            <a:r>
              <a:rPr lang="en-US" sz="2400" b="1" dirty="0" smtClean="0">
                <a:latin typeface="Times New Roman" pitchFamily="18" charset="0"/>
                <a:cs typeface="Times New Roman" pitchFamily="18" charset="0"/>
              </a:rPr>
              <a:t>of effector organs.</a:t>
            </a:r>
          </a:p>
        </p:txBody>
      </p:sp>
      <p:graphicFrame>
        <p:nvGraphicFramePr>
          <p:cNvPr id="5" name="Diagram 4"/>
          <p:cNvGraphicFramePr/>
          <p:nvPr>
            <p:extLst>
              <p:ext uri="{D42A27DB-BD31-4B8C-83A1-F6EECF244321}">
                <p14:modId xmlns:p14="http://schemas.microsoft.com/office/powerpoint/2010/main" val="2500667322"/>
              </p:ext>
            </p:extLst>
          </p:nvPr>
        </p:nvGraphicFramePr>
        <p:xfrm>
          <a:off x="1523999" y="1397000"/>
          <a:ext cx="7369697"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9E0C4086-AC96-4FE1-813F-CA75E8E4EE0B}" type="datetime1">
              <a:rPr lang="en-US" smtClean="0">
                <a:solidFill>
                  <a:srgbClr val="262626">
                    <a:tint val="75000"/>
                  </a:srgbClr>
                </a:solidFill>
              </a:rPr>
              <a:t>10/30/2017</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73820FCD-5F4C-4989-BE05-0A8208BCBC21}" type="slidenum">
              <a:rPr lang="en-US" smtClean="0">
                <a:solidFill>
                  <a:srgbClr val="262626">
                    <a:tint val="75000"/>
                  </a:srgbClr>
                </a:solidFill>
              </a:rPr>
              <a:pPr/>
              <a:t>13</a:t>
            </a:fld>
            <a:endParaRPr lang="en-US" dirty="0">
              <a:solidFill>
                <a:srgbClr val="262626">
                  <a:tint val="75000"/>
                </a:srgbClr>
              </a:solidFill>
            </a:endParaRPr>
          </a:p>
        </p:txBody>
      </p:sp>
    </p:spTree>
    <p:extLst>
      <p:ext uri="{BB962C8B-B14F-4D97-AF65-F5344CB8AC3E}">
        <p14:creationId xmlns:p14="http://schemas.microsoft.com/office/powerpoint/2010/main" val="402939177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fontScale="85000" lnSpcReduction="10000"/>
          </a:bodyPr>
          <a:lstStyle/>
          <a:p>
            <a:r>
              <a:rPr lang="en-US" sz="3200" b="1" dirty="0" smtClean="0"/>
              <a:t>SYMPATHETIC  AND PARASYMPATHETIC  NERVE FIBERS</a:t>
            </a:r>
          </a:p>
        </p:txBody>
      </p:sp>
      <p:graphicFrame>
        <p:nvGraphicFramePr>
          <p:cNvPr id="8" name="Table 7"/>
          <p:cNvGraphicFramePr>
            <a:graphicFrameLocks noGrp="1"/>
          </p:cNvGraphicFramePr>
          <p:nvPr>
            <p:extLst>
              <p:ext uri="{D42A27DB-BD31-4B8C-83A1-F6EECF244321}">
                <p14:modId xmlns:p14="http://schemas.microsoft.com/office/powerpoint/2010/main" val="1564854820"/>
              </p:ext>
            </p:extLst>
          </p:nvPr>
        </p:nvGraphicFramePr>
        <p:xfrm>
          <a:off x="1524000" y="0"/>
          <a:ext cx="7620000" cy="6253458"/>
        </p:xfrm>
        <a:graphic>
          <a:graphicData uri="http://schemas.openxmlformats.org/drawingml/2006/table">
            <a:tbl>
              <a:tblPr firstRow="1" bandRow="1">
                <a:tableStyleId>{35758FB7-9AC5-4552-8A53-C91805E547FA}</a:tableStyleId>
              </a:tblPr>
              <a:tblGrid>
                <a:gridCol w="3810000"/>
                <a:gridCol w="3810000"/>
              </a:tblGrid>
              <a:tr h="572267">
                <a:tc>
                  <a:txBody>
                    <a:bodyPr/>
                    <a:lstStyle/>
                    <a:p>
                      <a:r>
                        <a:rPr lang="en-US" sz="2400" dirty="0" smtClean="0">
                          <a:solidFill>
                            <a:srgbClr val="FF0000"/>
                          </a:solidFill>
                        </a:rPr>
                        <a:t>PREGANGLIONIC</a:t>
                      </a:r>
                      <a:r>
                        <a:rPr lang="en-US" sz="2400" baseline="0" dirty="0" smtClean="0">
                          <a:solidFill>
                            <a:srgbClr val="FF0000"/>
                          </a:solidFill>
                        </a:rPr>
                        <a:t> </a:t>
                      </a:r>
                      <a:endParaRPr lang="en-IN" dirty="0">
                        <a:solidFill>
                          <a:srgbClr val="FF0000"/>
                        </a:solidFill>
                      </a:endParaRPr>
                    </a:p>
                  </a:txBody>
                  <a:tcPr/>
                </a:tc>
                <a:tc>
                  <a:txBody>
                    <a:bodyPr/>
                    <a:lstStyle/>
                    <a:p>
                      <a:r>
                        <a:rPr lang="en-US" sz="2400" dirty="0" smtClean="0">
                          <a:solidFill>
                            <a:srgbClr val="FF0000"/>
                          </a:solidFill>
                        </a:rPr>
                        <a:t>POSTGANGLIONIC</a:t>
                      </a:r>
                      <a:endParaRPr lang="en-IN" dirty="0">
                        <a:solidFill>
                          <a:srgbClr val="FF0000"/>
                        </a:solidFill>
                      </a:endParaRPr>
                    </a:p>
                  </a:txBody>
                  <a:tcPr/>
                </a:tc>
              </a:tr>
              <a:tr h="987748">
                <a:tc>
                  <a:txBody>
                    <a:bodyPr/>
                    <a:lstStyle/>
                    <a:p>
                      <a:r>
                        <a:rPr lang="en-US" sz="2000" b="1" dirty="0" smtClean="0">
                          <a:solidFill>
                            <a:schemeClr val="tx1"/>
                          </a:solidFill>
                          <a:latin typeface="Times New Roman" pitchFamily="18" charset="0"/>
                          <a:cs typeface="Times New Roman" pitchFamily="18" charset="0"/>
                        </a:rPr>
                        <a:t>Release acetylcholine in both.</a:t>
                      </a:r>
                      <a:endParaRPr lang="en-IN" sz="2000" b="1" dirty="0">
                        <a:solidFill>
                          <a:schemeClr val="tx1"/>
                        </a:solidFill>
                        <a:latin typeface="Times New Roman" pitchFamily="18" charset="0"/>
                        <a:cs typeface="Times New Roman" pitchFamily="18" charset="0"/>
                      </a:endParaRPr>
                    </a:p>
                  </a:txBody>
                  <a:tcPr/>
                </a:tc>
                <a:tc>
                  <a:txBody>
                    <a:bodyPr/>
                    <a:lstStyle/>
                    <a:p>
                      <a:r>
                        <a:rPr lang="en-US" sz="2000" b="1" dirty="0" smtClean="0">
                          <a:solidFill>
                            <a:schemeClr val="tx1"/>
                          </a:solidFill>
                          <a:latin typeface="Times New Roman" pitchFamily="18" charset="0"/>
                          <a:cs typeface="Times New Roman" pitchFamily="18" charset="0"/>
                        </a:rPr>
                        <a:t>Release acetylcholine in</a:t>
                      </a:r>
                      <a:r>
                        <a:rPr lang="en-US" sz="2000" b="1" baseline="0" dirty="0" smtClean="0">
                          <a:solidFill>
                            <a:schemeClr val="tx1"/>
                          </a:solidFill>
                          <a:latin typeface="Times New Roman" pitchFamily="18" charset="0"/>
                          <a:cs typeface="Times New Roman" pitchFamily="18" charset="0"/>
                        </a:rPr>
                        <a:t> case of parasympathetic.</a:t>
                      </a:r>
                      <a:endParaRPr lang="en-IN" sz="2000" b="1" dirty="0">
                        <a:solidFill>
                          <a:schemeClr val="tx1"/>
                        </a:solidFill>
                        <a:latin typeface="Times New Roman" pitchFamily="18" charset="0"/>
                        <a:cs typeface="Times New Roman" pitchFamily="18" charset="0"/>
                      </a:endParaRPr>
                    </a:p>
                  </a:txBody>
                  <a:tcPr/>
                </a:tc>
              </a:tr>
              <a:tr h="1411069">
                <a:tc>
                  <a:txBody>
                    <a:bodyPr/>
                    <a:lstStyle/>
                    <a:p>
                      <a:endParaRPr lang="en-IN" sz="2000" b="1" dirty="0">
                        <a:solidFill>
                          <a:schemeClr val="tx1"/>
                        </a:solidFill>
                        <a:latin typeface="Times New Roman" pitchFamily="18" charset="0"/>
                        <a:cs typeface="Times New Roman" pitchFamily="18" charset="0"/>
                      </a:endParaRPr>
                    </a:p>
                  </a:txBody>
                  <a:tcPr/>
                </a:tc>
                <a:tc>
                  <a:txBody>
                    <a:bodyPr/>
                    <a:lstStyle/>
                    <a:p>
                      <a:r>
                        <a:rPr lang="en-US" sz="2000" b="1" dirty="0" smtClean="0">
                          <a:solidFill>
                            <a:schemeClr val="tx1"/>
                          </a:solidFill>
                          <a:latin typeface="Times New Roman" pitchFamily="18" charset="0"/>
                          <a:cs typeface="Times New Roman" pitchFamily="18" charset="0"/>
                        </a:rPr>
                        <a:t>Release either acetylcholine</a:t>
                      </a:r>
                      <a:r>
                        <a:rPr lang="en-US" sz="2000" b="1" baseline="0" dirty="0" smtClean="0">
                          <a:solidFill>
                            <a:schemeClr val="tx1"/>
                          </a:solidFill>
                          <a:latin typeface="Times New Roman" pitchFamily="18" charset="0"/>
                          <a:cs typeface="Times New Roman" pitchFamily="18" charset="0"/>
                        </a:rPr>
                        <a:t> or norepinephrine in case of sympathetic.</a:t>
                      </a:r>
                      <a:endParaRPr lang="en-IN" sz="2000" b="1" dirty="0">
                        <a:solidFill>
                          <a:schemeClr val="tx1"/>
                        </a:solidFill>
                        <a:latin typeface="Times New Roman" pitchFamily="18" charset="0"/>
                        <a:cs typeface="Times New Roman" pitchFamily="18" charset="0"/>
                      </a:endParaRPr>
                    </a:p>
                  </a:txBody>
                  <a:tcPr/>
                </a:tc>
              </a:tr>
              <a:tr h="737943">
                <a:tc>
                  <a:txBody>
                    <a:bodyPr/>
                    <a:lstStyle/>
                    <a:p>
                      <a:r>
                        <a:rPr lang="en-US" sz="2000" b="1" dirty="0" err="1" smtClean="0">
                          <a:solidFill>
                            <a:schemeClr val="tx1"/>
                          </a:solidFill>
                          <a:latin typeface="Times New Roman" pitchFamily="18" charset="0"/>
                          <a:cs typeface="Times New Roman" pitchFamily="18" charset="0"/>
                        </a:rPr>
                        <a:t>Myelinated</a:t>
                      </a:r>
                      <a:r>
                        <a:rPr lang="en-US" sz="2000" b="1" dirty="0" smtClean="0">
                          <a:solidFill>
                            <a:schemeClr val="tx1"/>
                          </a:solidFill>
                          <a:latin typeface="Times New Roman" pitchFamily="18" charset="0"/>
                          <a:cs typeface="Times New Roman" pitchFamily="18" charset="0"/>
                        </a:rPr>
                        <a:t> B fibers.</a:t>
                      </a:r>
                      <a:endParaRPr lang="en-IN" sz="2000" b="1" dirty="0">
                        <a:solidFill>
                          <a:schemeClr val="tx1"/>
                        </a:solidFill>
                        <a:latin typeface="Times New Roman" pitchFamily="18" charset="0"/>
                        <a:cs typeface="Times New Roman" pitchFamily="18" charset="0"/>
                      </a:endParaRPr>
                    </a:p>
                  </a:txBody>
                  <a:tcPr/>
                </a:tc>
                <a:tc>
                  <a:txBody>
                    <a:bodyPr/>
                    <a:lstStyle/>
                    <a:p>
                      <a:r>
                        <a:rPr lang="en-US" sz="2000" b="1" dirty="0" err="1" smtClean="0">
                          <a:solidFill>
                            <a:schemeClr val="tx1"/>
                          </a:solidFill>
                          <a:latin typeface="Times New Roman" pitchFamily="18" charset="0"/>
                          <a:cs typeface="Times New Roman" pitchFamily="18" charset="0"/>
                        </a:rPr>
                        <a:t>Unmyelinated</a:t>
                      </a:r>
                      <a:r>
                        <a:rPr lang="en-US" sz="2000" b="1" dirty="0" smtClean="0">
                          <a:solidFill>
                            <a:schemeClr val="tx1"/>
                          </a:solidFill>
                          <a:latin typeface="Times New Roman" pitchFamily="18" charset="0"/>
                          <a:cs typeface="Times New Roman" pitchFamily="18" charset="0"/>
                        </a:rPr>
                        <a:t> C fibers</a:t>
                      </a:r>
                      <a:r>
                        <a:rPr lang="en-US" sz="2000" b="1" baseline="0" dirty="0" smtClean="0">
                          <a:solidFill>
                            <a:schemeClr val="tx1"/>
                          </a:solidFill>
                          <a:latin typeface="Times New Roman" pitchFamily="18" charset="0"/>
                          <a:cs typeface="Times New Roman" pitchFamily="18" charset="0"/>
                        </a:rPr>
                        <a:t> are present in  the  case of sympathetic .</a:t>
                      </a:r>
                      <a:endParaRPr lang="en-IN" sz="2000" b="1" dirty="0">
                        <a:solidFill>
                          <a:schemeClr val="tx1"/>
                        </a:solidFill>
                        <a:latin typeface="Times New Roman" pitchFamily="18" charset="0"/>
                        <a:cs typeface="Times New Roman" pitchFamily="18" charset="0"/>
                      </a:endParaRPr>
                    </a:p>
                  </a:txBody>
                  <a:tcPr/>
                </a:tc>
              </a:tr>
              <a:tr h="906069">
                <a:tc>
                  <a:txBody>
                    <a:bodyPr/>
                    <a:lstStyle/>
                    <a:p>
                      <a:r>
                        <a:rPr lang="en-US" sz="2000" b="1" dirty="0" smtClean="0">
                          <a:solidFill>
                            <a:schemeClr val="tx1"/>
                          </a:solidFill>
                          <a:latin typeface="Times New Roman" pitchFamily="18" charset="0"/>
                          <a:cs typeface="Times New Roman" pitchFamily="18" charset="0"/>
                        </a:rPr>
                        <a:t>Terminate on</a:t>
                      </a:r>
                      <a:r>
                        <a:rPr lang="en-US" sz="2000" b="1" baseline="0" dirty="0" smtClean="0">
                          <a:solidFill>
                            <a:schemeClr val="tx1"/>
                          </a:solidFill>
                          <a:latin typeface="Times New Roman" pitchFamily="18" charset="0"/>
                          <a:cs typeface="Times New Roman" pitchFamily="18" charset="0"/>
                        </a:rPr>
                        <a:t> the postganglionic nerve </a:t>
                      </a:r>
                      <a:r>
                        <a:rPr lang="en-US" sz="2000" b="1" baseline="0" dirty="0" err="1" smtClean="0">
                          <a:solidFill>
                            <a:schemeClr val="tx1"/>
                          </a:solidFill>
                          <a:latin typeface="Times New Roman" pitchFamily="18" charset="0"/>
                          <a:cs typeface="Times New Roman" pitchFamily="18" charset="0"/>
                        </a:rPr>
                        <a:t>fibre</a:t>
                      </a:r>
                      <a:endParaRPr lang="en-IN" sz="2000" b="1" dirty="0">
                        <a:solidFill>
                          <a:schemeClr val="tx1"/>
                        </a:solidFill>
                        <a:latin typeface="Times New Roman" pitchFamily="18" charset="0"/>
                        <a:cs typeface="Times New Roman" pitchFamily="18" charset="0"/>
                      </a:endParaRPr>
                    </a:p>
                  </a:txBody>
                  <a:tcPr/>
                </a:tc>
                <a:tc>
                  <a:txBody>
                    <a:bodyPr/>
                    <a:lstStyle/>
                    <a:p>
                      <a:r>
                        <a:rPr lang="en-US" sz="2000" b="1" dirty="0" smtClean="0">
                          <a:solidFill>
                            <a:schemeClr val="tx1"/>
                          </a:solidFill>
                          <a:latin typeface="Times New Roman" pitchFamily="18" charset="0"/>
                          <a:cs typeface="Times New Roman" pitchFamily="18" charset="0"/>
                        </a:rPr>
                        <a:t>Terminate</a:t>
                      </a:r>
                      <a:r>
                        <a:rPr lang="en-US" sz="2000" b="1" baseline="0" dirty="0" smtClean="0">
                          <a:solidFill>
                            <a:schemeClr val="tx1"/>
                          </a:solidFill>
                          <a:latin typeface="Times New Roman" pitchFamily="18" charset="0"/>
                          <a:cs typeface="Times New Roman" pitchFamily="18" charset="0"/>
                        </a:rPr>
                        <a:t> on visceral effector.</a:t>
                      </a:r>
                      <a:endParaRPr lang="en-IN" sz="2000" b="1" dirty="0">
                        <a:solidFill>
                          <a:schemeClr val="tx1"/>
                        </a:solidFill>
                        <a:latin typeface="Times New Roman" pitchFamily="18" charset="0"/>
                        <a:cs typeface="Times New Roman" pitchFamily="18" charset="0"/>
                      </a:endParaRPr>
                    </a:p>
                  </a:txBody>
                  <a:tcPr/>
                </a:tc>
              </a:tr>
              <a:tr h="1370465">
                <a:tc>
                  <a:txBody>
                    <a:bodyPr/>
                    <a:lstStyle/>
                    <a:p>
                      <a:r>
                        <a:rPr lang="en-US" sz="2000" b="1" dirty="0" smtClean="0">
                          <a:solidFill>
                            <a:schemeClr val="tx1"/>
                          </a:solidFill>
                          <a:latin typeface="Times New Roman" pitchFamily="18" charset="0"/>
                          <a:cs typeface="Times New Roman" pitchFamily="18" charset="0"/>
                        </a:rPr>
                        <a:t>In case of sympathetic it is smaller than postganglionic</a:t>
                      </a:r>
                      <a:r>
                        <a:rPr lang="en-US" sz="2000" b="1" baseline="0" dirty="0" smtClean="0">
                          <a:solidFill>
                            <a:schemeClr val="tx1"/>
                          </a:solidFill>
                          <a:latin typeface="Times New Roman" pitchFamily="18" charset="0"/>
                          <a:cs typeface="Times New Roman" pitchFamily="18" charset="0"/>
                        </a:rPr>
                        <a:t> nerve fiber and vice versa for parasympathetic nerve fiber.</a:t>
                      </a:r>
                      <a:endParaRPr lang="en-IN" sz="2000" b="1" dirty="0">
                        <a:solidFill>
                          <a:schemeClr val="tx1"/>
                        </a:solidFill>
                        <a:latin typeface="Times New Roman" pitchFamily="18" charset="0"/>
                        <a:cs typeface="Times New Roman" pitchFamily="18" charset="0"/>
                      </a:endParaRPr>
                    </a:p>
                  </a:txBody>
                  <a:tcPr/>
                </a:tc>
                <a:tc>
                  <a:txBody>
                    <a:bodyPr/>
                    <a:lstStyle/>
                    <a:p>
                      <a:r>
                        <a:rPr lang="en-IN" sz="2000" b="1" dirty="0" smtClean="0">
                          <a:solidFill>
                            <a:schemeClr val="tx1"/>
                          </a:solidFill>
                          <a:latin typeface="Times New Roman" pitchFamily="18" charset="0"/>
                          <a:cs typeface="Times New Roman" pitchFamily="18" charset="0"/>
                        </a:rPr>
                        <a:t>In case of parasympathetic it is smaller than preganglionic nerve  fibre and vice versa for sympathetic nerve fibre</a:t>
                      </a:r>
                      <a:endParaRPr lang="en-IN" sz="2000" b="1" dirty="0">
                        <a:solidFill>
                          <a:schemeClr val="tx1"/>
                        </a:solidFill>
                        <a:latin typeface="Times New Roman" pitchFamily="18" charset="0"/>
                        <a:cs typeface="Times New Roman" pitchFamily="18" charset="0"/>
                      </a:endParaRPr>
                    </a:p>
                  </a:txBody>
                  <a:tcPr/>
                </a:tc>
              </a:tr>
            </a:tbl>
          </a:graphicData>
        </a:graphic>
      </p:graphicFrame>
      <p:sp>
        <p:nvSpPr>
          <p:cNvPr id="3" name="Date Placeholder 2"/>
          <p:cNvSpPr>
            <a:spLocks noGrp="1"/>
          </p:cNvSpPr>
          <p:nvPr>
            <p:ph type="dt" sz="half" idx="10"/>
          </p:nvPr>
        </p:nvSpPr>
        <p:spPr/>
        <p:txBody>
          <a:bodyPr/>
          <a:lstStyle/>
          <a:p>
            <a:fld id="{7E155F4B-FB1F-4094-978F-8E1048CC7E10}" type="datetime1">
              <a:rPr lang="en-US" smtClean="0">
                <a:solidFill>
                  <a:srgbClr val="262626">
                    <a:tint val="75000"/>
                  </a:srgbClr>
                </a:solidFill>
              </a:rPr>
              <a:t>10/30/2017</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73820FCD-5F4C-4989-BE05-0A8208BCBC21}" type="slidenum">
              <a:rPr lang="en-US" smtClean="0">
                <a:solidFill>
                  <a:srgbClr val="262626">
                    <a:tint val="75000"/>
                  </a:srgbClr>
                </a:solidFill>
              </a:rPr>
              <a:pPr/>
              <a:t>14</a:t>
            </a:fld>
            <a:endParaRPr lang="en-US" dirty="0">
              <a:solidFill>
                <a:srgbClr val="262626">
                  <a:tint val="75000"/>
                </a:srgbClr>
              </a:solidFill>
            </a:endParaRPr>
          </a:p>
        </p:txBody>
      </p:sp>
    </p:spTree>
    <p:extLst>
      <p:ext uri="{BB962C8B-B14F-4D97-AF65-F5344CB8AC3E}">
        <p14:creationId xmlns:p14="http://schemas.microsoft.com/office/powerpoint/2010/main" val="19311524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solidFill>
            <a:schemeClr val="accent1">
              <a:lumMod val="75000"/>
            </a:schemeClr>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a:ln>
                  <a:solidFill>
                    <a:schemeClr val="bg1"/>
                  </a:solidFill>
                </a:ln>
                <a:solidFill>
                  <a:schemeClr val="accent1">
                    <a:alpha val="40000"/>
                  </a:schemeClr>
                </a:solidFill>
                <a:cs typeface="Arial" pitchFamily="34" charset="0"/>
              </a:rPr>
              <a:t>3</a:t>
            </a:r>
          </a:p>
        </p:txBody>
      </p:sp>
      <p:sp>
        <p:nvSpPr>
          <p:cNvPr id="9" name="Title 8"/>
          <p:cNvSpPr>
            <a:spLocks noGrp="1"/>
          </p:cNvSpPr>
          <p:nvPr>
            <p:ph type="title"/>
          </p:nvPr>
        </p:nvSpPr>
        <p:spPr>
          <a:xfrm>
            <a:off x="2133600" y="1992354"/>
            <a:ext cx="7543800" cy="1970046"/>
          </a:xfrm>
        </p:spPr>
        <p:txBody>
          <a:bodyPr>
            <a:noAutofit/>
          </a:bodyPr>
          <a:lstStyle/>
          <a:p>
            <a:pPr lvl="0" algn="ctr">
              <a:spcBef>
                <a:spcPts val="0"/>
              </a:spcBef>
            </a:pPr>
            <a:r>
              <a:rPr lang="en-US" b="0" cap="none" dirty="0" smtClean="0">
                <a:latin typeface="Times New Roman" pitchFamily="18" charset="0"/>
                <a:ea typeface="+mn-ea"/>
                <a:cs typeface="Times New Roman" pitchFamily="18" charset="0"/>
              </a:rPr>
              <a:t>Depending upon </a:t>
            </a:r>
            <a:br>
              <a:rPr lang="en-US" b="0" cap="none" dirty="0" smtClean="0">
                <a:latin typeface="Times New Roman" pitchFamily="18" charset="0"/>
                <a:ea typeface="+mn-ea"/>
                <a:cs typeface="Times New Roman" pitchFamily="18" charset="0"/>
              </a:rPr>
            </a:br>
            <a:r>
              <a:rPr lang="en-US" cap="none" dirty="0">
                <a:latin typeface="Times New Roman" pitchFamily="18" charset="0"/>
                <a:ea typeface="+mn-ea"/>
                <a:cs typeface="Times New Roman" pitchFamily="18" charset="0"/>
              </a:rPr>
              <a:t>D</a:t>
            </a:r>
            <a:r>
              <a:rPr lang="en-US" cap="none" dirty="0" smtClean="0">
                <a:latin typeface="Times New Roman" pitchFamily="18" charset="0"/>
                <a:ea typeface="+mn-ea"/>
                <a:cs typeface="Times New Roman" pitchFamily="18" charset="0"/>
              </a:rPr>
              <a:t>iameter and Velocity of conduction </a:t>
            </a:r>
            <a:br>
              <a:rPr lang="en-US" cap="none" dirty="0" smtClean="0">
                <a:latin typeface="Times New Roman" pitchFamily="18" charset="0"/>
                <a:ea typeface="+mn-ea"/>
                <a:cs typeface="Times New Roman" pitchFamily="18" charset="0"/>
              </a:rPr>
            </a:br>
            <a:r>
              <a:rPr lang="en-US" cap="none" dirty="0" smtClean="0">
                <a:latin typeface="Times New Roman" pitchFamily="18" charset="0"/>
                <a:ea typeface="+mn-ea"/>
                <a:cs typeface="Times New Roman" pitchFamily="18" charset="0"/>
              </a:rPr>
              <a:t>(Erlanger and Grasser’s classification)</a:t>
            </a:r>
            <a:endParaRPr lang="en-US" b="0" cap="none" dirty="0">
              <a:latin typeface="Times New Roman" pitchFamily="18" charset="0"/>
              <a:ea typeface="+mn-ea"/>
              <a:cs typeface="Times New Roman" pitchFamily="18" charset="0"/>
            </a:endParaRPr>
          </a:p>
        </p:txBody>
      </p:sp>
      <p:graphicFrame>
        <p:nvGraphicFramePr>
          <p:cNvPr id="2" name="Diagram 1"/>
          <p:cNvGraphicFramePr/>
          <p:nvPr>
            <p:extLst>
              <p:ext uri="{D42A27DB-BD31-4B8C-83A1-F6EECF244321}">
                <p14:modId xmlns:p14="http://schemas.microsoft.com/office/powerpoint/2010/main" val="3980654693"/>
              </p:ext>
            </p:extLst>
          </p:nvPr>
        </p:nvGraphicFramePr>
        <p:xfrm>
          <a:off x="2590800" y="3501008"/>
          <a:ext cx="5653608" cy="2176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15</a:t>
            </a:fld>
            <a:endParaRPr lang="en-US" dirty="0">
              <a:solidFill>
                <a:srgbClr val="262626">
                  <a:lumMod val="85000"/>
                  <a:lumOff val="15000"/>
                </a:srgbClr>
              </a:solidFill>
            </a:endParaRPr>
          </a:p>
        </p:txBody>
      </p:sp>
    </p:spTree>
    <p:extLst>
      <p:ext uri="{BB962C8B-B14F-4D97-AF65-F5344CB8AC3E}">
        <p14:creationId xmlns:p14="http://schemas.microsoft.com/office/powerpoint/2010/main" val="9708879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11111E-6 1.90751E-6 L 0.78177 -0.00093 " pathEditMode="relative" rAng="0" ptsTypes="AA">
                                      <p:cBhvr>
                                        <p:cTn id="6" dur="2000" fill="hold"/>
                                        <p:tgtEl>
                                          <p:spTgt spid="2"/>
                                        </p:tgtEl>
                                        <p:attrNameLst>
                                          <p:attrName>ppt_x</p:attrName>
                                          <p:attrName>ppt_y</p:attrName>
                                        </p:attrNameLst>
                                      </p:cBhvr>
                                      <p:rCtr x="39080"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05799" cy="838200"/>
          </a:xfrm>
        </p:spPr>
        <p:txBody>
          <a:bodyPr>
            <a:normAutofit/>
          </a:bodyPr>
          <a:lstStyle/>
          <a:p>
            <a:r>
              <a:rPr lang="en-US" sz="3200" b="1" dirty="0">
                <a:solidFill>
                  <a:schemeClr val="tx1"/>
                </a:solidFill>
              </a:rPr>
              <a:t>ERLANGER AND </a:t>
            </a:r>
            <a:r>
              <a:rPr lang="en-US" sz="3200" b="1" dirty="0" smtClean="0">
                <a:solidFill>
                  <a:schemeClr val="tx1"/>
                </a:solidFill>
              </a:rPr>
              <a:t>GRASSER’S </a:t>
            </a:r>
            <a:r>
              <a:rPr lang="en-US" sz="3200" b="1" dirty="0">
                <a:solidFill>
                  <a:schemeClr val="tx1"/>
                </a:solidFill>
              </a:rPr>
              <a:t>CLASSIFICATION</a:t>
            </a:r>
          </a:p>
        </p:txBody>
      </p:sp>
      <p:sp>
        <p:nvSpPr>
          <p:cNvPr id="5" name="Rectangle 4"/>
          <p:cNvSpPr/>
          <p:nvPr/>
        </p:nvSpPr>
        <p:spPr>
          <a:xfrm>
            <a:off x="0" y="909221"/>
            <a:ext cx="8991600" cy="2677656"/>
          </a:xfrm>
          <a:prstGeom prst="rect">
            <a:avLst/>
          </a:prstGeom>
        </p:spPr>
        <p:txBody>
          <a:bodyPr wrap="square">
            <a:spAutoFit/>
          </a:bodyPr>
          <a:lstStyle/>
          <a:p>
            <a:pPr marL="457200" indent="-457200" algn="just">
              <a:buFont typeface="Arial" pitchFamily="34" charset="0"/>
              <a:buChar char="•"/>
            </a:pPr>
            <a:r>
              <a:rPr lang="en-US" sz="2800" b="1" dirty="0"/>
              <a:t>Erlanger and </a:t>
            </a:r>
            <a:r>
              <a:rPr lang="en-US" sz="2800" b="1" dirty="0" smtClean="0"/>
              <a:t>Grasser </a:t>
            </a:r>
            <a:r>
              <a:rPr lang="en-US" sz="2800" b="1" dirty="0"/>
              <a:t>studied the action potential of mixed nerve trunk by means of cathode ray oscilloscope and they obtained the compounded spike. </a:t>
            </a:r>
            <a:endParaRPr lang="en-US" sz="2800" b="1" dirty="0" smtClean="0"/>
          </a:p>
          <a:p>
            <a:pPr marL="457200" indent="-457200" algn="just">
              <a:buFont typeface="Arial" pitchFamily="34" charset="0"/>
              <a:buChar char="•"/>
            </a:pPr>
            <a:r>
              <a:rPr lang="en-US" sz="2800" b="1" dirty="0" smtClean="0"/>
              <a:t>So </a:t>
            </a:r>
            <a:r>
              <a:rPr lang="en-US" sz="2800" b="1" dirty="0"/>
              <a:t>they divided nerve fibers into 3 </a:t>
            </a:r>
            <a:r>
              <a:rPr lang="en-US" sz="2800" b="1" dirty="0" smtClean="0"/>
              <a:t>groups</a:t>
            </a:r>
            <a:r>
              <a:rPr lang="en-US" sz="2800" b="1" dirty="0"/>
              <a:t>. </a:t>
            </a:r>
            <a:endParaRPr lang="en-US" sz="2800" b="1" dirty="0" smtClean="0"/>
          </a:p>
          <a:p>
            <a:pPr marL="457200" indent="-457200" algn="just">
              <a:buFont typeface="Arial" pitchFamily="34" charset="0"/>
              <a:buChar char="•"/>
            </a:pPr>
            <a:r>
              <a:rPr lang="en-US" sz="2800" b="1" dirty="0" smtClean="0"/>
              <a:t>They </a:t>
            </a:r>
            <a:r>
              <a:rPr lang="en-US" sz="2800" b="1" dirty="0"/>
              <a:t>observed that the main cause of difference in nerve fibers is diameter</a:t>
            </a:r>
          </a:p>
        </p:txBody>
      </p:sp>
      <p:pic>
        <p:nvPicPr>
          <p:cNvPr id="6" name="Picture 3" descr="C:\Users\admin1\Desktop\download.jpg"/>
          <p:cNvPicPr>
            <a:picLocks noChangeAspect="1" noChangeArrowheads="1"/>
          </p:cNvPicPr>
          <p:nvPr/>
        </p:nvPicPr>
        <p:blipFill>
          <a:blip r:embed="rId2"/>
          <a:srcRect l="2963" t="8219" r="64444" b="4110"/>
          <a:stretch>
            <a:fillRect/>
          </a:stretch>
        </p:blipFill>
        <p:spPr bwMode="auto">
          <a:xfrm>
            <a:off x="-9378" y="3586877"/>
            <a:ext cx="2057400" cy="2809458"/>
          </a:xfrm>
          <a:prstGeom prst="rect">
            <a:avLst/>
          </a:prstGeom>
          <a:noFill/>
        </p:spPr>
      </p:pic>
      <p:pic>
        <p:nvPicPr>
          <p:cNvPr id="7" name="Picture 3" descr="C:\Users\admin1\Desktop\download.jpg"/>
          <p:cNvPicPr>
            <a:picLocks noChangeAspect="1" noChangeArrowheads="1"/>
          </p:cNvPicPr>
          <p:nvPr/>
        </p:nvPicPr>
        <p:blipFill>
          <a:blip r:embed="rId2"/>
          <a:srcRect l="64444" t="8219" r="4267" b="4110"/>
          <a:stretch>
            <a:fillRect/>
          </a:stretch>
        </p:blipFill>
        <p:spPr bwMode="auto">
          <a:xfrm>
            <a:off x="6477000" y="3586877"/>
            <a:ext cx="2031610" cy="2809458"/>
          </a:xfrm>
          <a:prstGeom prst="rect">
            <a:avLst/>
          </a:prstGeom>
          <a:noFill/>
        </p:spPr>
      </p:pic>
      <p:sp>
        <p:nvSpPr>
          <p:cNvPr id="8" name="TextBox 7"/>
          <p:cNvSpPr txBox="1"/>
          <p:nvPr/>
        </p:nvSpPr>
        <p:spPr>
          <a:xfrm>
            <a:off x="0" y="6405938"/>
            <a:ext cx="9144000" cy="523220"/>
          </a:xfrm>
          <a:prstGeom prst="rect">
            <a:avLst/>
          </a:prstGeom>
          <a:noFill/>
        </p:spPr>
        <p:txBody>
          <a:bodyPr wrap="square" rtlCol="0">
            <a:spAutoFit/>
          </a:bodyPr>
          <a:lstStyle/>
          <a:p>
            <a:pPr algn="ctr"/>
            <a:r>
              <a:rPr lang="en-US" sz="2400" dirty="0" smtClean="0"/>
              <a:t>*</a:t>
            </a:r>
            <a:r>
              <a:rPr lang="en-US" sz="2800" b="1" dirty="0" smtClean="0"/>
              <a:t>Nobel prize in Physiology or Medicine for the year 1944</a:t>
            </a:r>
          </a:p>
        </p:txBody>
      </p:sp>
      <p:sp>
        <p:nvSpPr>
          <p:cNvPr id="3" name="Date Placeholder 2"/>
          <p:cNvSpPr>
            <a:spLocks noGrp="1"/>
          </p:cNvSpPr>
          <p:nvPr>
            <p:ph type="dt" sz="half" idx="10"/>
          </p:nvPr>
        </p:nvSpPr>
        <p:spPr/>
        <p:txBody>
          <a:bodyPr/>
          <a:lstStyle/>
          <a:p>
            <a:fld id="{187D8ABA-D652-4E4E-BBF7-BBC34750779F}" type="datetime1">
              <a:rPr lang="en-US" smtClean="0">
                <a:solidFill>
                  <a:srgbClr val="262626">
                    <a:tint val="75000"/>
                  </a:srgbClr>
                </a:solidFill>
              </a:rPr>
              <a:t>10/30/2017</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9" name="Slide Number Placeholder 8"/>
          <p:cNvSpPr>
            <a:spLocks noGrp="1"/>
          </p:cNvSpPr>
          <p:nvPr>
            <p:ph type="sldNum" sz="quarter" idx="12"/>
          </p:nvPr>
        </p:nvSpPr>
        <p:spPr/>
        <p:txBody>
          <a:bodyPr/>
          <a:lstStyle/>
          <a:p>
            <a:fld id="{240D5ECE-8B49-45CD-BE81-EF81920D1969}" type="slidenum">
              <a:rPr lang="en-US" smtClean="0">
                <a:solidFill>
                  <a:srgbClr val="262626">
                    <a:tint val="75000"/>
                  </a:srgbClr>
                </a:solidFill>
              </a:rPr>
              <a:pPr/>
              <a:t>16</a:t>
            </a:fld>
            <a:endParaRPr lang="en-US" dirty="0">
              <a:solidFill>
                <a:srgbClr val="262626">
                  <a:tint val="75000"/>
                </a:srgbClr>
              </a:solidFill>
            </a:endParaRPr>
          </a:p>
        </p:txBody>
      </p:sp>
    </p:spTree>
    <p:extLst>
      <p:ext uri="{BB962C8B-B14F-4D97-AF65-F5344CB8AC3E}">
        <p14:creationId xmlns:p14="http://schemas.microsoft.com/office/powerpoint/2010/main" val="2146562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17</a:t>
            </a:fld>
            <a:endParaRPr lang="en-US" dirty="0">
              <a:solidFill>
                <a:srgbClr val="262626">
                  <a:lumMod val="85000"/>
                  <a:lumOff val="15000"/>
                </a:srgbClr>
              </a:solidFill>
            </a:endParaRPr>
          </a:p>
        </p:txBody>
      </p:sp>
      <p:pic>
        <p:nvPicPr>
          <p:cNvPr id="6" name="Picture 2" descr="C:\Users\admin1\Desktop\download (1).jpg"/>
          <p:cNvPicPr>
            <a:picLocks noChangeAspect="1" noChangeArrowheads="1"/>
          </p:cNvPicPr>
          <p:nvPr/>
        </p:nvPicPr>
        <p:blipFill>
          <a:blip r:embed="rId2">
            <a:duotone>
              <a:prstClr val="black"/>
              <a:schemeClr val="accent2">
                <a:tint val="45000"/>
                <a:satMod val="400000"/>
              </a:schemeClr>
            </a:duotone>
            <a:lum bright="-7000" contrast="14000"/>
          </a:blip>
          <a:srcRect/>
          <a:stretch>
            <a:fillRect/>
          </a:stretch>
        </p:blipFill>
        <p:spPr bwMode="auto">
          <a:xfrm>
            <a:off x="31652" y="76200"/>
            <a:ext cx="9144000" cy="6248400"/>
          </a:xfrm>
          <a:prstGeom prst="rect">
            <a:avLst/>
          </a:prstGeom>
          <a:noFill/>
        </p:spPr>
      </p:pic>
      <p:sp>
        <p:nvSpPr>
          <p:cNvPr id="7" name="Date Placeholder 6"/>
          <p:cNvSpPr>
            <a:spLocks noGrp="1"/>
          </p:cNvSpPr>
          <p:nvPr>
            <p:ph type="dt" sz="half" idx="10"/>
          </p:nvPr>
        </p:nvSpPr>
        <p:spPr/>
        <p:txBody>
          <a:bodyPr/>
          <a:lstStyle/>
          <a:p>
            <a:fld id="{4CB32508-6207-4445-A7CB-E603033455BB}" type="datetime1">
              <a:rPr lang="en-US" smtClean="0">
                <a:solidFill>
                  <a:srgbClr val="262626">
                    <a:tint val="75000"/>
                  </a:srgbClr>
                </a:solidFill>
              </a:rPr>
              <a:t>10/30/2017</a:t>
            </a:fld>
            <a:endParaRPr lang="en-US" dirty="0">
              <a:solidFill>
                <a:srgbClr val="262626">
                  <a:tint val="75000"/>
                </a:srgbClr>
              </a:solidFill>
            </a:endParaRPr>
          </a:p>
        </p:txBody>
      </p:sp>
    </p:spTree>
    <p:extLst>
      <p:ext uri="{BB962C8B-B14F-4D97-AF65-F5344CB8AC3E}">
        <p14:creationId xmlns:p14="http://schemas.microsoft.com/office/powerpoint/2010/main" val="260742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85800"/>
          </a:xfrm>
        </p:spPr>
        <p:txBody>
          <a:bodyPr>
            <a:normAutofit fontScale="90000"/>
          </a:bodyPr>
          <a:lstStyle/>
          <a:p>
            <a:r>
              <a:rPr lang="en-US" sz="3600" b="1" dirty="0" smtClean="0">
                <a:solidFill>
                  <a:schemeClr val="tx1"/>
                </a:solidFill>
                <a:latin typeface="Times New Roman" pitchFamily="18" charset="0"/>
                <a:cs typeface="Times New Roman" pitchFamily="18" charset="0"/>
              </a:rPr>
              <a:t>PROPERTIES CORELATED WITH DIAMETER </a:t>
            </a:r>
            <a:endParaRPr lang="en-US" sz="36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As Diameter </a:t>
            </a:r>
            <a:r>
              <a:rPr lang="en-US" b="1" dirty="0" smtClean="0">
                <a:solidFill>
                  <a:srgbClr val="00B0F0"/>
                </a:solidFill>
                <a:latin typeface="Times New Roman" pitchFamily="18" charset="0"/>
                <a:cs typeface="Times New Roman" pitchFamily="18" charset="0"/>
              </a:rPr>
              <a:t>increases</a:t>
            </a:r>
          </a:p>
          <a:p>
            <a:r>
              <a:rPr lang="en-US" dirty="0">
                <a:solidFill>
                  <a:schemeClr val="tx1"/>
                </a:solidFill>
                <a:latin typeface="Times New Roman" pitchFamily="18" charset="0"/>
                <a:cs typeface="Times New Roman" pitchFamily="18" charset="0"/>
              </a:rPr>
              <a:t>V</a:t>
            </a:r>
            <a:r>
              <a:rPr lang="en-US" dirty="0" smtClean="0">
                <a:solidFill>
                  <a:schemeClr val="tx1"/>
                </a:solidFill>
                <a:latin typeface="Times New Roman" pitchFamily="18" charset="0"/>
                <a:cs typeface="Times New Roman" pitchFamily="18" charset="0"/>
              </a:rPr>
              <a:t>elocity of conduction </a:t>
            </a:r>
            <a:r>
              <a:rPr lang="en-US" b="1" dirty="0" smtClean="0">
                <a:solidFill>
                  <a:srgbClr val="00B0F0"/>
                </a:solidFill>
                <a:latin typeface="Times New Roman" pitchFamily="18" charset="0"/>
                <a:cs typeface="Times New Roman" pitchFamily="18" charset="0"/>
              </a:rPr>
              <a:t>increases.</a:t>
            </a:r>
          </a:p>
          <a:p>
            <a:r>
              <a:rPr lang="en-US" dirty="0" smtClean="0">
                <a:solidFill>
                  <a:schemeClr val="tx1"/>
                </a:solidFill>
                <a:latin typeface="Times New Roman" pitchFamily="18" charset="0"/>
                <a:cs typeface="Times New Roman" pitchFamily="18" charset="0"/>
              </a:rPr>
              <a:t>Magnitude of electrical response </a:t>
            </a:r>
            <a:r>
              <a:rPr lang="en-US" b="1" dirty="0" smtClean="0">
                <a:solidFill>
                  <a:srgbClr val="00B0F0"/>
                </a:solidFill>
                <a:latin typeface="Times New Roman" pitchFamily="18" charset="0"/>
                <a:cs typeface="Times New Roman" pitchFamily="18" charset="0"/>
              </a:rPr>
              <a:t>increases.</a:t>
            </a:r>
          </a:p>
          <a:p>
            <a:r>
              <a:rPr lang="en-US" dirty="0" smtClean="0">
                <a:solidFill>
                  <a:schemeClr val="tx1"/>
                </a:solidFill>
                <a:latin typeface="Times New Roman" pitchFamily="18" charset="0"/>
                <a:cs typeface="Times New Roman" pitchFamily="18" charset="0"/>
              </a:rPr>
              <a:t>Threshold of excitation </a:t>
            </a:r>
            <a:r>
              <a:rPr lang="en-US" b="1" dirty="0" smtClean="0">
                <a:solidFill>
                  <a:srgbClr val="00B0F0"/>
                </a:solidFill>
                <a:latin typeface="Times New Roman" pitchFamily="18" charset="0"/>
                <a:cs typeface="Times New Roman" pitchFamily="18" charset="0"/>
              </a:rPr>
              <a:t>decreases.</a:t>
            </a:r>
          </a:p>
          <a:p>
            <a:r>
              <a:rPr lang="en-US" dirty="0" smtClean="0">
                <a:solidFill>
                  <a:schemeClr val="tx1"/>
                </a:solidFill>
                <a:latin typeface="Times New Roman" pitchFamily="18" charset="0"/>
                <a:cs typeface="Times New Roman" pitchFamily="18" charset="0"/>
              </a:rPr>
              <a:t>Duration of response </a:t>
            </a:r>
            <a:r>
              <a:rPr lang="en-US" b="1" dirty="0" smtClean="0">
                <a:solidFill>
                  <a:srgbClr val="00B0F0"/>
                </a:solidFill>
                <a:latin typeface="Times New Roman" pitchFamily="18" charset="0"/>
                <a:cs typeface="Times New Roman" pitchFamily="18" charset="0"/>
              </a:rPr>
              <a:t>decreases.</a:t>
            </a:r>
          </a:p>
          <a:p>
            <a:r>
              <a:rPr lang="en-US" dirty="0" smtClean="0">
                <a:solidFill>
                  <a:schemeClr val="tx1"/>
                </a:solidFill>
                <a:latin typeface="Times New Roman" pitchFamily="18" charset="0"/>
                <a:cs typeface="Times New Roman" pitchFamily="18" charset="0"/>
              </a:rPr>
              <a:t>Refractory period </a:t>
            </a:r>
            <a:r>
              <a:rPr lang="en-US" b="1" dirty="0" smtClean="0">
                <a:solidFill>
                  <a:srgbClr val="00B0F0"/>
                </a:solidFill>
                <a:latin typeface="Times New Roman" pitchFamily="18" charset="0"/>
                <a:cs typeface="Times New Roman" pitchFamily="18" charset="0"/>
              </a:rPr>
              <a:t>decreases</a:t>
            </a:r>
            <a:r>
              <a:rPr lang="en-US" dirty="0" smtClean="0">
                <a:solidFill>
                  <a:srgbClr val="00B0F0"/>
                </a:solidFill>
                <a:latin typeface="Times New Roman" pitchFamily="18" charset="0"/>
                <a:cs typeface="Times New Roman" pitchFamily="18" charset="0"/>
              </a:rPr>
              <a:t>.</a:t>
            </a:r>
            <a:endParaRPr lang="en-US" dirty="0">
              <a:solidFill>
                <a:srgbClr val="00B0F0"/>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A9368C6-679D-46CC-9087-6B3E3B6B261D}"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18</a:t>
            </a:fld>
            <a:endParaRPr lang="en-US" dirty="0">
              <a:solidFill>
                <a:srgbClr val="262626">
                  <a:lumMod val="85000"/>
                  <a:lumOff val="15000"/>
                </a:srgbClr>
              </a:solidFill>
            </a:endParaRPr>
          </a:p>
        </p:txBody>
      </p:sp>
    </p:spTree>
    <p:extLst>
      <p:ext uri="{BB962C8B-B14F-4D97-AF65-F5344CB8AC3E}">
        <p14:creationId xmlns:p14="http://schemas.microsoft.com/office/powerpoint/2010/main" val="2220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tx1"/>
                </a:solidFill>
                <a:latin typeface="Algerian" pitchFamily="82" charset="0"/>
              </a:rPr>
              <a:t>SPEED OF CONDUCTION………</a:t>
            </a:r>
            <a:endParaRPr lang="en-US" sz="3600" dirty="0">
              <a:solidFill>
                <a:schemeClr val="tx1"/>
              </a:solidFill>
              <a:latin typeface="Algerian" pitchFamily="82"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514350" indent="-514350" algn="just">
              <a:buFont typeface="+mj-lt"/>
              <a:buAutoNum type="arabicPeriod"/>
            </a:pPr>
            <a:r>
              <a:rPr lang="en-US" b="1" dirty="0" smtClean="0">
                <a:solidFill>
                  <a:schemeClr val="tx1"/>
                </a:solidFill>
                <a:latin typeface="Times New Roman" pitchFamily="18" charset="0"/>
                <a:cs typeface="Times New Roman" pitchFamily="18" charset="0"/>
              </a:rPr>
              <a:t>IN MYELINATED NERVE FIBERS:</a:t>
            </a:r>
          </a:p>
          <a:p>
            <a:pPr marL="914400" lvl="1" indent="-514350" algn="just"/>
            <a:r>
              <a:rPr lang="en-US" dirty="0" smtClean="0">
                <a:solidFill>
                  <a:schemeClr val="tx1"/>
                </a:solidFill>
                <a:latin typeface="Times New Roman" pitchFamily="18" charset="0"/>
                <a:cs typeface="Times New Roman" pitchFamily="18" charset="0"/>
              </a:rPr>
              <a:t>Speed of conduction= 6 times Diameter of NF</a:t>
            </a:r>
          </a:p>
          <a:p>
            <a:pPr marL="914400" lvl="1" indent="-514350" algn="just"/>
            <a:r>
              <a:rPr lang="en-US" dirty="0" smtClean="0">
                <a:solidFill>
                  <a:schemeClr val="tx1"/>
                </a:solidFill>
                <a:latin typeface="Times New Roman" pitchFamily="18" charset="0"/>
                <a:cs typeface="Times New Roman" pitchFamily="18" charset="0"/>
              </a:rPr>
              <a:t>As the Diameter of </a:t>
            </a:r>
            <a:r>
              <a:rPr lang="en-US" dirty="0" err="1" smtClean="0">
                <a:solidFill>
                  <a:schemeClr val="tx1"/>
                </a:solidFill>
                <a:latin typeface="Times New Roman" pitchFamily="18" charset="0"/>
                <a:cs typeface="Times New Roman" pitchFamily="18" charset="0"/>
              </a:rPr>
              <a:t>myelinated</a:t>
            </a:r>
            <a:r>
              <a:rPr lang="en-US" dirty="0" smtClean="0">
                <a:solidFill>
                  <a:schemeClr val="tx1"/>
                </a:solidFill>
                <a:latin typeface="Times New Roman" pitchFamily="18" charset="0"/>
                <a:cs typeface="Times New Roman" pitchFamily="18" charset="0"/>
              </a:rPr>
              <a:t> fibers ranges from 1-20 µm, therefore, conduction velocity varies from 6-120 m/s.</a:t>
            </a:r>
          </a:p>
          <a:p>
            <a:pPr marL="514350" indent="-514350" algn="just">
              <a:buFont typeface="+mj-lt"/>
              <a:buAutoNum type="arabicPeriod"/>
            </a:pPr>
            <a:r>
              <a:rPr lang="en-US" b="1" dirty="0" smtClean="0">
                <a:solidFill>
                  <a:schemeClr val="tx1"/>
                </a:solidFill>
                <a:latin typeface="Times New Roman" pitchFamily="18" charset="0"/>
                <a:cs typeface="Times New Roman" pitchFamily="18" charset="0"/>
              </a:rPr>
              <a:t>IN UNMYELINATED NERVE FIBERS: </a:t>
            </a:r>
          </a:p>
          <a:p>
            <a:pPr marL="914400" lvl="1" indent="-514350" algn="just"/>
            <a:r>
              <a:rPr lang="en-US" dirty="0" smtClean="0">
                <a:solidFill>
                  <a:schemeClr val="tx1"/>
                </a:solidFill>
                <a:latin typeface="Times New Roman" pitchFamily="18" charset="0"/>
                <a:cs typeface="Times New Roman" pitchFamily="18" charset="0"/>
              </a:rPr>
              <a:t>Speed of conduction= √D</a:t>
            </a:r>
            <a:r>
              <a:rPr lang="en-US" baseline="30000" dirty="0" smtClean="0">
                <a:solidFill>
                  <a:schemeClr val="tx1"/>
                </a:solidFill>
                <a:latin typeface="Times New Roman" pitchFamily="18" charset="0"/>
                <a:cs typeface="Times New Roman" pitchFamily="18" charset="0"/>
              </a:rPr>
              <a:t>2 </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of NF</a:t>
            </a:r>
            <a:endParaRPr lang="en-US" baseline="30000" dirty="0" smtClean="0">
              <a:solidFill>
                <a:schemeClr val="tx1"/>
              </a:solidFill>
              <a:latin typeface="Times New Roman" pitchFamily="18" charset="0"/>
              <a:cs typeface="Times New Roman" pitchFamily="18" charset="0"/>
            </a:endParaRPr>
          </a:p>
          <a:p>
            <a:pPr marL="914400" lvl="1" indent="-514350" algn="just"/>
            <a:r>
              <a:rPr lang="en-US" dirty="0" smtClean="0">
                <a:solidFill>
                  <a:schemeClr val="tx1"/>
                </a:solidFill>
                <a:latin typeface="Times New Roman" pitchFamily="18" charset="0"/>
                <a:cs typeface="Times New Roman" pitchFamily="18" charset="0"/>
              </a:rPr>
              <a:t>As the largest diameter of </a:t>
            </a:r>
            <a:r>
              <a:rPr lang="en-US" dirty="0" err="1" smtClean="0">
                <a:solidFill>
                  <a:schemeClr val="tx1"/>
                </a:solidFill>
                <a:latin typeface="Times New Roman" pitchFamily="18" charset="0"/>
                <a:cs typeface="Times New Roman" pitchFamily="18" charset="0"/>
              </a:rPr>
              <a:t>unmyelinated</a:t>
            </a:r>
            <a:r>
              <a:rPr lang="en-US" dirty="0" smtClean="0">
                <a:solidFill>
                  <a:schemeClr val="tx1"/>
                </a:solidFill>
                <a:latin typeface="Times New Roman" pitchFamily="18" charset="0"/>
                <a:cs typeface="Times New Roman" pitchFamily="18" charset="0"/>
              </a:rPr>
              <a:t> fibers are approximately 1 µm, therefore, its maximum conduction velocity is 1 m/s.</a:t>
            </a:r>
          </a:p>
        </p:txBody>
      </p:sp>
      <p:sp>
        <p:nvSpPr>
          <p:cNvPr id="4" name="Date Placeholder 3"/>
          <p:cNvSpPr>
            <a:spLocks noGrp="1"/>
          </p:cNvSpPr>
          <p:nvPr>
            <p:ph type="dt" sz="half" idx="10"/>
          </p:nvPr>
        </p:nvSpPr>
        <p:spPr/>
        <p:txBody>
          <a:bodyPr/>
          <a:lstStyle/>
          <a:p>
            <a:fld id="{6A02BB84-E8AF-4559-9E42-018ABD708D8A}"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19</a:t>
            </a:fld>
            <a:endParaRPr lang="en-US" dirty="0">
              <a:solidFill>
                <a:srgbClr val="262626">
                  <a:lumMod val="85000"/>
                  <a:lumOff val="15000"/>
                </a:srgbClr>
              </a:solidFill>
            </a:endParaRPr>
          </a:p>
        </p:txBody>
      </p:sp>
    </p:spTree>
    <p:extLst>
      <p:ext uri="{BB962C8B-B14F-4D97-AF65-F5344CB8AC3E}">
        <p14:creationId xmlns:p14="http://schemas.microsoft.com/office/powerpoint/2010/main" val="87055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304800"/>
            <a:ext cx="8305800" cy="5715000"/>
          </a:xfrm>
        </p:spPr>
        <p:txBody>
          <a:bodyPr>
            <a:normAutofit/>
          </a:bodyPr>
          <a:lstStyle/>
          <a:p>
            <a:pPr algn="ctr"/>
            <a:r>
              <a:rPr lang="en-US" sz="3600" b="1" dirty="0" smtClean="0"/>
              <a:t>Neurons are classified according to:</a:t>
            </a:r>
          </a:p>
          <a:p>
            <a:pPr marL="0" indent="0" algn="ctr">
              <a:buNone/>
            </a:pPr>
            <a:endParaRPr lang="en-US" sz="3600" b="1" dirty="0" smtClean="0"/>
          </a:p>
          <a:p>
            <a:pPr marL="571500" indent="-571500">
              <a:buFont typeface="+mj-lt"/>
              <a:buAutoNum type="romanUcPeriod"/>
            </a:pPr>
            <a:r>
              <a:rPr lang="en-US" sz="4800" dirty="0" smtClean="0"/>
              <a:t>The arrangement of axons</a:t>
            </a:r>
          </a:p>
          <a:p>
            <a:pPr marL="571500" indent="-571500">
              <a:buFont typeface="+mj-lt"/>
              <a:buAutoNum type="romanUcPeriod"/>
            </a:pPr>
            <a:r>
              <a:rPr lang="en-US" sz="4800" dirty="0" smtClean="0"/>
              <a:t>The length of axon</a:t>
            </a:r>
          </a:p>
          <a:p>
            <a:pPr marL="571500" indent="-571500">
              <a:buFont typeface="+mj-lt"/>
              <a:buAutoNum type="romanUcPeriod"/>
            </a:pPr>
            <a:r>
              <a:rPr lang="en-US" sz="4800" dirty="0" smtClean="0"/>
              <a:t>Function</a:t>
            </a:r>
          </a:p>
          <a:p>
            <a:pPr marL="0" indent="0">
              <a:buNone/>
            </a:pPr>
            <a:endParaRPr lang="en-IN" sz="4800" dirty="0"/>
          </a:p>
        </p:txBody>
      </p:sp>
      <p:sp>
        <p:nvSpPr>
          <p:cNvPr id="2" name="Date Placeholder 1"/>
          <p:cNvSpPr>
            <a:spLocks noGrp="1"/>
          </p:cNvSpPr>
          <p:nvPr>
            <p:ph type="dt" sz="half" idx="10"/>
          </p:nvPr>
        </p:nvSpPr>
        <p:spPr/>
        <p:txBody>
          <a:bodyPr/>
          <a:lstStyle/>
          <a:p>
            <a:fld id="{7A5CCAA1-8349-434A-8451-A38695724D31}" type="datetime1">
              <a:rPr lang="en-US" smtClean="0">
                <a:solidFill>
                  <a:srgbClr val="262626">
                    <a:tint val="75000"/>
                  </a:srgbClr>
                </a:solidFill>
              </a:rPr>
              <a:t>10/30/2017</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73820FCD-5F4C-4989-BE05-0A8208BCBC21}" type="slidenum">
              <a:rPr lang="en-US" smtClean="0">
                <a:solidFill>
                  <a:srgbClr val="262626">
                    <a:tint val="75000"/>
                  </a:srgbClr>
                </a:solidFill>
              </a:rPr>
              <a:pPr/>
              <a:t>2</a:t>
            </a:fld>
            <a:endParaRPr lang="en-US" dirty="0">
              <a:solidFill>
                <a:srgbClr val="262626">
                  <a:tint val="75000"/>
                </a:srgbClr>
              </a:solidFill>
            </a:endParaRPr>
          </a:p>
        </p:txBody>
      </p:sp>
    </p:spTree>
    <p:extLst>
      <p:ext uri="{BB962C8B-B14F-4D97-AF65-F5344CB8AC3E}">
        <p14:creationId xmlns:p14="http://schemas.microsoft.com/office/powerpoint/2010/main" val="3822255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orient="vert" idx="1"/>
          </p:nvPr>
        </p:nvSpPr>
        <p:spPr>
          <a:xfrm rot="16200000">
            <a:off x="-1528290" y="3048572"/>
            <a:ext cx="8229600" cy="4525963"/>
          </a:xfrm>
        </p:spPr>
        <p:txBody>
          <a:bodyPr/>
          <a:lstStyle/>
          <a:p>
            <a:r>
              <a:rPr lang="en-US" b="1" dirty="0" smtClean="0">
                <a:solidFill>
                  <a:schemeClr val="accent4"/>
                </a:solidFill>
              </a:rPr>
              <a:t>A GROUP</a:t>
            </a:r>
          </a:p>
          <a:p>
            <a:r>
              <a:rPr lang="en-US" b="1" dirty="0" smtClean="0">
                <a:solidFill>
                  <a:schemeClr val="accent4"/>
                </a:solidFill>
              </a:rPr>
              <a:t>B GROUP</a:t>
            </a:r>
          </a:p>
          <a:p>
            <a:r>
              <a:rPr lang="en-US" b="1" dirty="0" smtClean="0">
                <a:solidFill>
                  <a:schemeClr val="accent4"/>
                </a:solidFill>
              </a:rPr>
              <a:t>C GROUP</a:t>
            </a:r>
          </a:p>
          <a:p>
            <a:pPr marL="0" indent="0">
              <a:buNone/>
            </a:pPr>
            <a:endParaRPr lang="en-US" dirty="0"/>
          </a:p>
        </p:txBody>
      </p:sp>
      <p:sp>
        <p:nvSpPr>
          <p:cNvPr id="2" name="Title 1"/>
          <p:cNvSpPr>
            <a:spLocks noGrp="1"/>
          </p:cNvSpPr>
          <p:nvPr>
            <p:ph type="title"/>
          </p:nvPr>
        </p:nvSpPr>
        <p:spPr>
          <a:xfrm>
            <a:off x="-32973" y="0"/>
            <a:ext cx="9176973" cy="836712"/>
          </a:xfrm>
        </p:spPr>
        <p:txBody>
          <a:bodyPr>
            <a:normAutofit/>
          </a:bodyPr>
          <a:lstStyle/>
          <a:p>
            <a:r>
              <a:rPr lang="en-US" sz="4000" b="1" dirty="0" smtClean="0"/>
              <a:t>GROUPS OF NERVE FIBERS</a:t>
            </a:r>
            <a:endParaRPr lang="en-US" sz="4000" b="1" dirty="0"/>
          </a:p>
        </p:txBody>
      </p:sp>
      <p:sp>
        <p:nvSpPr>
          <p:cNvPr id="4" name="Date Placeholder 3"/>
          <p:cNvSpPr>
            <a:spLocks noGrp="1"/>
          </p:cNvSpPr>
          <p:nvPr>
            <p:ph type="dt" sz="half" idx="10"/>
          </p:nvPr>
        </p:nvSpPr>
        <p:spPr/>
        <p:txBody>
          <a:bodyPr/>
          <a:lstStyle/>
          <a:p>
            <a:fld id="{945AAA73-FBEE-4EBC-B571-EF2B551446A9}" type="datetime1">
              <a:rPr lang="en-US" smtClean="0">
                <a:solidFill>
                  <a:srgbClr val="262626">
                    <a:tint val="75000"/>
                  </a:srgbClr>
                </a:solidFill>
              </a:rPr>
              <a:t>10/30/2017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20</a:t>
            </a:fld>
            <a:endParaRPr lang="en-US" dirty="0">
              <a:solidFill>
                <a:srgbClr val="262626">
                  <a:tint val="75000"/>
                </a:srgbClr>
              </a:solidFill>
            </a:endParaRPr>
          </a:p>
        </p:txBody>
      </p:sp>
    </p:spTree>
    <p:extLst>
      <p:ext uri="{BB962C8B-B14F-4D97-AF65-F5344CB8AC3E}">
        <p14:creationId xmlns:p14="http://schemas.microsoft.com/office/powerpoint/2010/main" val="911135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403020" cy="685800"/>
          </a:xfrm>
        </p:spPr>
        <p:txBody>
          <a:bodyPr>
            <a:noAutofit/>
          </a:bodyPr>
          <a:lstStyle/>
          <a:p>
            <a:r>
              <a:rPr lang="en-US" sz="4400" b="1" dirty="0" smtClean="0">
                <a:solidFill>
                  <a:schemeClr val="tx1"/>
                </a:solidFill>
              </a:rPr>
              <a:t>A GROUP</a:t>
            </a:r>
            <a:endParaRPr lang="en-US" sz="4400" b="1" dirty="0">
              <a:solidFill>
                <a:schemeClr val="tx1"/>
              </a:solidFill>
            </a:endParaRPr>
          </a:p>
        </p:txBody>
      </p:sp>
      <p:sp>
        <p:nvSpPr>
          <p:cNvPr id="3" name="Content Placeholder 2"/>
          <p:cNvSpPr>
            <a:spLocks noGrp="1"/>
          </p:cNvSpPr>
          <p:nvPr>
            <p:ph idx="1"/>
          </p:nvPr>
        </p:nvSpPr>
        <p:spPr>
          <a:xfrm>
            <a:off x="323528" y="980728"/>
            <a:ext cx="8640960" cy="5400600"/>
          </a:xfrm>
        </p:spPr>
        <p:txBody>
          <a:bodyPr>
            <a:normAutofit/>
          </a:bodyPr>
          <a:lstStyle/>
          <a:p>
            <a:r>
              <a:rPr lang="en-US" sz="2800" b="1" dirty="0" smtClean="0">
                <a:solidFill>
                  <a:schemeClr val="tx1"/>
                </a:solidFill>
                <a:latin typeface="Times New Roman" pitchFamily="18" charset="0"/>
                <a:cs typeface="Times New Roman" pitchFamily="18" charset="0"/>
              </a:rPr>
              <a:t>A group is composed of largest fibers.</a:t>
            </a:r>
          </a:p>
          <a:p>
            <a:r>
              <a:rPr lang="en-US" sz="2800" b="1" dirty="0" smtClean="0">
                <a:solidFill>
                  <a:schemeClr val="tx1"/>
                </a:solidFill>
                <a:latin typeface="Times New Roman" pitchFamily="18" charset="0"/>
                <a:cs typeface="Times New Roman" pitchFamily="18" charset="0"/>
              </a:rPr>
              <a:t>The fibers of this group are </a:t>
            </a:r>
            <a:r>
              <a:rPr lang="en-US" sz="2800" b="1" dirty="0" err="1" smtClean="0">
                <a:solidFill>
                  <a:srgbClr val="00B0F0"/>
                </a:solidFill>
                <a:latin typeface="Times New Roman" pitchFamily="18" charset="0"/>
                <a:cs typeface="Times New Roman" pitchFamily="18" charset="0"/>
              </a:rPr>
              <a:t>myelinated</a:t>
            </a:r>
            <a:r>
              <a:rPr lang="en-US" sz="2800" b="1" dirty="0" smtClean="0">
                <a:solidFill>
                  <a:schemeClr val="tx1"/>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Both sensory and motor in function.</a:t>
            </a:r>
          </a:p>
          <a:p>
            <a:r>
              <a:rPr lang="en-US" sz="2800" b="1" dirty="0" smtClean="0">
                <a:solidFill>
                  <a:schemeClr val="tx1"/>
                </a:solidFill>
                <a:latin typeface="Times New Roman" pitchFamily="18" charset="0"/>
                <a:cs typeface="Times New Roman" pitchFamily="18" charset="0"/>
              </a:rPr>
              <a:t>It is found in somatic nerves as </a:t>
            </a:r>
            <a:r>
              <a:rPr lang="en-US" sz="2800" b="1" dirty="0" smtClean="0">
                <a:solidFill>
                  <a:srgbClr val="00B0F0"/>
                </a:solidFill>
                <a:latin typeface="Times New Roman" pitchFamily="18" charset="0"/>
                <a:cs typeface="Times New Roman" pitchFamily="18" charset="0"/>
              </a:rPr>
              <a:t>SCIATIC AND SAPHENOUS nerve.  </a:t>
            </a:r>
          </a:p>
          <a:p>
            <a:pPr marL="0" indent="0">
              <a:buNone/>
            </a:pPr>
            <a:r>
              <a:rPr lang="en-US" sz="2800" b="1" dirty="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It is further classified into </a:t>
            </a:r>
            <a:r>
              <a:rPr lang="en-US" sz="2800" b="1" dirty="0" smtClean="0">
                <a:solidFill>
                  <a:srgbClr val="00B0F0"/>
                </a:solidFill>
                <a:latin typeface="Times New Roman" pitchFamily="18" charset="0"/>
                <a:cs typeface="Times New Roman" pitchFamily="18" charset="0"/>
              </a:rPr>
              <a:t>4 sub </a:t>
            </a:r>
            <a:r>
              <a:rPr lang="en-US" sz="2800" b="1" dirty="0" smtClean="0">
                <a:solidFill>
                  <a:schemeClr val="tx1"/>
                </a:solidFill>
                <a:latin typeface="Times New Roman" pitchFamily="18" charset="0"/>
                <a:cs typeface="Times New Roman" pitchFamily="18" charset="0"/>
              </a:rPr>
              <a:t>groups.</a:t>
            </a:r>
          </a:p>
          <a:p>
            <a:r>
              <a:rPr lang="en-US" sz="2800" b="1" dirty="0" smtClean="0">
                <a:solidFill>
                  <a:schemeClr val="tx1"/>
                </a:solidFill>
                <a:latin typeface="Times New Roman" pitchFamily="18" charset="0"/>
                <a:cs typeface="Times New Roman" pitchFamily="18" charset="0"/>
              </a:rPr>
              <a:t>A</a:t>
            </a:r>
            <a:r>
              <a:rPr lang="el-GR" sz="2800" b="1" dirty="0" smtClean="0">
                <a:solidFill>
                  <a:schemeClr val="tx1"/>
                </a:solidFill>
                <a:latin typeface="Times New Roman" pitchFamily="18" charset="0"/>
                <a:cs typeface="Times New Roman" pitchFamily="18" charset="0"/>
              </a:rPr>
              <a:t>α</a:t>
            </a:r>
            <a:r>
              <a:rPr lang="en-US" sz="2800" b="1" dirty="0" smtClean="0">
                <a:solidFill>
                  <a:schemeClr val="tx1"/>
                </a:solidFill>
                <a:latin typeface="Times New Roman" pitchFamily="18" charset="0"/>
                <a:cs typeface="Times New Roman" pitchFamily="18" charset="0"/>
              </a:rPr>
              <a:t> (afferent and efferent fibers)</a:t>
            </a:r>
          </a:p>
          <a:p>
            <a:r>
              <a:rPr lang="en-US" sz="2800" b="1" dirty="0" smtClean="0">
                <a:solidFill>
                  <a:schemeClr val="tx1"/>
                </a:solidFill>
                <a:latin typeface="Times New Roman" pitchFamily="18" charset="0"/>
                <a:cs typeface="Times New Roman" pitchFamily="18" charset="0"/>
              </a:rPr>
              <a:t>A</a:t>
            </a:r>
            <a:r>
              <a:rPr lang="el-GR" sz="2800" b="1" dirty="0" smtClean="0">
                <a:solidFill>
                  <a:schemeClr val="tx1"/>
                </a:solidFill>
                <a:latin typeface="Times New Roman" pitchFamily="18" charset="0"/>
                <a:cs typeface="Times New Roman" pitchFamily="18" charset="0"/>
              </a:rPr>
              <a:t>β</a:t>
            </a:r>
            <a:r>
              <a:rPr lang="en-US" sz="2800" b="1" dirty="0" smtClean="0">
                <a:solidFill>
                  <a:schemeClr val="tx1"/>
                </a:solidFill>
                <a:latin typeface="Times New Roman" pitchFamily="18" charset="0"/>
                <a:cs typeface="Times New Roman" pitchFamily="18" charset="0"/>
              </a:rPr>
              <a:t> (afferent and efferent fibers) </a:t>
            </a:r>
          </a:p>
          <a:p>
            <a:r>
              <a:rPr lang="en-US" sz="2800" b="1" dirty="0" smtClean="0">
                <a:solidFill>
                  <a:schemeClr val="tx1"/>
                </a:solidFill>
                <a:latin typeface="Times New Roman" pitchFamily="18" charset="0"/>
                <a:cs typeface="Times New Roman" pitchFamily="18" charset="0"/>
              </a:rPr>
              <a:t>A</a:t>
            </a:r>
            <a:r>
              <a:rPr lang="el-GR" sz="2800" b="1" dirty="0" smtClean="0">
                <a:solidFill>
                  <a:schemeClr val="tx1"/>
                </a:solidFill>
                <a:latin typeface="Times New Roman" pitchFamily="18" charset="0"/>
                <a:cs typeface="Times New Roman" pitchFamily="18" charset="0"/>
              </a:rPr>
              <a:t>γ</a:t>
            </a:r>
            <a:r>
              <a:rPr lang="en-US" sz="2800" b="1" dirty="0" smtClean="0">
                <a:solidFill>
                  <a:schemeClr val="tx1"/>
                </a:solidFill>
                <a:latin typeface="Times New Roman" pitchFamily="18" charset="0"/>
                <a:cs typeface="Times New Roman" pitchFamily="18" charset="0"/>
              </a:rPr>
              <a:t> (efferent fibers)</a:t>
            </a:r>
          </a:p>
          <a:p>
            <a:r>
              <a:rPr lang="en-US" sz="2800" b="1" dirty="0" smtClean="0">
                <a:solidFill>
                  <a:schemeClr val="tx1"/>
                </a:solidFill>
                <a:latin typeface="Times New Roman" pitchFamily="18" charset="0"/>
                <a:cs typeface="Times New Roman" pitchFamily="18" charset="0"/>
              </a:rPr>
              <a:t>A</a:t>
            </a:r>
            <a:r>
              <a:rPr lang="el-GR" sz="2800" b="1" dirty="0" smtClean="0">
                <a:solidFill>
                  <a:schemeClr val="tx1"/>
                </a:solidFill>
                <a:latin typeface="Times New Roman" pitchFamily="18" charset="0"/>
                <a:cs typeface="Times New Roman" pitchFamily="18" charset="0"/>
              </a:rPr>
              <a:t>δ</a:t>
            </a:r>
            <a:r>
              <a:rPr lang="en-US" sz="2800" b="1" dirty="0" smtClean="0">
                <a:solidFill>
                  <a:schemeClr val="tx1"/>
                </a:solidFill>
                <a:latin typeface="Times New Roman" pitchFamily="18" charset="0"/>
                <a:cs typeface="Times New Roman" pitchFamily="18" charset="0"/>
              </a:rPr>
              <a:t> (afferent fibers)</a:t>
            </a:r>
          </a:p>
          <a:p>
            <a:endParaRPr lang="en-US" sz="2800" b="1" dirty="0">
              <a:solidFill>
                <a:schemeClr val="tx1"/>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8E9953E-ADD4-4FF1-AAB0-CF3D02A9F7C9}"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21</a:t>
            </a:fld>
            <a:endParaRPr lang="en-US" dirty="0">
              <a:solidFill>
                <a:srgbClr val="262626">
                  <a:lumMod val="85000"/>
                  <a:lumOff val="15000"/>
                </a:srgbClr>
              </a:solidFill>
            </a:endParaRPr>
          </a:p>
        </p:txBody>
      </p:sp>
    </p:spTree>
    <p:extLst>
      <p:ext uri="{BB962C8B-B14F-4D97-AF65-F5344CB8AC3E}">
        <p14:creationId xmlns:p14="http://schemas.microsoft.com/office/powerpoint/2010/main" val="150338041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200"/>
            <a:ext cx="8443664" cy="685800"/>
          </a:xfrm>
        </p:spPr>
        <p:txBody>
          <a:bodyPr>
            <a:noAutofit/>
          </a:bodyPr>
          <a:lstStyle/>
          <a:p>
            <a:r>
              <a:rPr lang="en-US" sz="4400" b="1" dirty="0" smtClean="0">
                <a:solidFill>
                  <a:schemeClr val="tx1"/>
                </a:solidFill>
              </a:rPr>
              <a:t>B GROUP </a:t>
            </a:r>
            <a:endParaRPr lang="en-US" sz="4400" b="1" dirty="0">
              <a:solidFill>
                <a:schemeClr val="tx1"/>
              </a:solidFill>
            </a:endParaRPr>
          </a:p>
        </p:txBody>
      </p:sp>
      <p:sp>
        <p:nvSpPr>
          <p:cNvPr id="4" name="Content Placeholder 3"/>
          <p:cNvSpPr>
            <a:spLocks noGrp="1"/>
          </p:cNvSpPr>
          <p:nvPr>
            <p:ph idx="1"/>
          </p:nvPr>
        </p:nvSpPr>
        <p:spPr>
          <a:xfrm>
            <a:off x="457200" y="1600200"/>
            <a:ext cx="8534400" cy="4525963"/>
          </a:xfrm>
        </p:spPr>
        <p:txBody>
          <a:bodyPr/>
          <a:lstStyle/>
          <a:p>
            <a:r>
              <a:rPr lang="en-US" b="1" dirty="0" smtClean="0">
                <a:solidFill>
                  <a:schemeClr val="tx1"/>
                </a:solidFill>
                <a:latin typeface="Times New Roman" pitchFamily="18" charset="0"/>
                <a:cs typeface="Times New Roman" pitchFamily="18" charset="0"/>
              </a:rPr>
              <a:t>The fibers of this group are</a:t>
            </a:r>
            <a:r>
              <a:rPr lang="en-US" b="1" dirty="0" smtClean="0">
                <a:solidFill>
                  <a:schemeClr val="bg1">
                    <a:lumMod val="50000"/>
                  </a:schemeClr>
                </a:solidFill>
                <a:latin typeface="Times New Roman" pitchFamily="18" charset="0"/>
                <a:cs typeface="Times New Roman" pitchFamily="18" charset="0"/>
              </a:rPr>
              <a:t> </a:t>
            </a:r>
            <a:r>
              <a:rPr lang="en-US" b="1" dirty="0" err="1" smtClean="0">
                <a:solidFill>
                  <a:schemeClr val="accent4"/>
                </a:solidFill>
                <a:latin typeface="Times New Roman" pitchFamily="18" charset="0"/>
                <a:cs typeface="Times New Roman" pitchFamily="18" charset="0"/>
              </a:rPr>
              <a:t>myelinated</a:t>
            </a:r>
            <a:r>
              <a:rPr lang="en-US" b="1" dirty="0" smtClean="0">
                <a:solidFill>
                  <a:schemeClr val="accent4"/>
                </a:solidFill>
                <a:latin typeface="Times New Roman" pitchFamily="18" charset="0"/>
                <a:cs typeface="Times New Roman" pitchFamily="18" charset="0"/>
              </a:rPr>
              <a:t>.</a:t>
            </a:r>
          </a:p>
          <a:p>
            <a:r>
              <a:rPr lang="en-US" b="1" dirty="0" smtClean="0">
                <a:solidFill>
                  <a:schemeClr val="tx1"/>
                </a:solidFill>
                <a:latin typeface="Times New Roman" pitchFamily="18" charset="0"/>
                <a:cs typeface="Times New Roman" pitchFamily="18" charset="0"/>
              </a:rPr>
              <a:t>The B fibers are found solely in</a:t>
            </a:r>
            <a:r>
              <a:rPr lang="en-US" b="1" dirty="0" smtClean="0">
                <a:solidFill>
                  <a:schemeClr val="bg1">
                    <a:lumMod val="50000"/>
                  </a:schemeClr>
                </a:solidFill>
                <a:latin typeface="Times New Roman" pitchFamily="18" charset="0"/>
                <a:cs typeface="Times New Roman" pitchFamily="18" charset="0"/>
              </a:rPr>
              <a:t> </a:t>
            </a:r>
            <a:r>
              <a:rPr lang="en-US" b="1" dirty="0" smtClean="0">
                <a:solidFill>
                  <a:schemeClr val="accent4"/>
                </a:solidFill>
                <a:latin typeface="Times New Roman" pitchFamily="18" charset="0"/>
                <a:cs typeface="Times New Roman" pitchFamily="18" charset="0"/>
              </a:rPr>
              <a:t>preganglionic autonomic nerve</a:t>
            </a:r>
            <a:r>
              <a:rPr lang="en-US" b="1" dirty="0" smtClean="0">
                <a:solidFill>
                  <a:schemeClr val="bg1">
                    <a:lumMod val="50000"/>
                  </a:schemeClr>
                </a:solidFill>
                <a:latin typeface="Times New Roman" pitchFamily="18" charset="0"/>
                <a:cs typeface="Times New Roman" pitchFamily="18" charset="0"/>
              </a:rPr>
              <a:t>.</a:t>
            </a:r>
          </a:p>
          <a:p>
            <a:endParaRPr lang="en-US" b="1" dirty="0" smtClean="0">
              <a:solidFill>
                <a:schemeClr val="bg1">
                  <a:lumMod val="50000"/>
                </a:schemeClr>
              </a:solidFill>
              <a:latin typeface="Times New Roman" pitchFamily="18" charset="0"/>
              <a:cs typeface="Times New Roman" pitchFamily="18" charset="0"/>
            </a:endParaRPr>
          </a:p>
          <a:p>
            <a:endParaRPr lang="en-US" b="1" dirty="0">
              <a:solidFill>
                <a:schemeClr val="bg1">
                  <a:lumMod val="50000"/>
                </a:schemeClr>
              </a:solidFill>
            </a:endParaRPr>
          </a:p>
        </p:txBody>
      </p:sp>
      <p:sp>
        <p:nvSpPr>
          <p:cNvPr id="3" name="Date Placeholder 2"/>
          <p:cNvSpPr>
            <a:spLocks noGrp="1"/>
          </p:cNvSpPr>
          <p:nvPr>
            <p:ph type="dt" sz="half" idx="10"/>
          </p:nvPr>
        </p:nvSpPr>
        <p:spPr/>
        <p:txBody>
          <a:bodyPr/>
          <a:lstStyle/>
          <a:p>
            <a:fld id="{2BA8C9AE-012E-4ACD-A0AE-0F604E92C24B}"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22</a:t>
            </a:fld>
            <a:endParaRPr lang="en-US" dirty="0">
              <a:solidFill>
                <a:srgbClr val="262626">
                  <a:lumMod val="85000"/>
                  <a:lumOff val="15000"/>
                </a:srgbClr>
              </a:solidFill>
            </a:endParaRPr>
          </a:p>
        </p:txBody>
      </p:sp>
    </p:spTree>
    <p:extLst>
      <p:ext uri="{BB962C8B-B14F-4D97-AF65-F5344CB8AC3E}">
        <p14:creationId xmlns:p14="http://schemas.microsoft.com/office/powerpoint/2010/main" val="169403450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solidFill>
                  <a:schemeClr val="tx1"/>
                </a:solidFill>
              </a:rPr>
              <a:t>C GROUP</a:t>
            </a:r>
            <a:endParaRPr lang="en-US" sz="4400" b="1" dirty="0">
              <a:solidFill>
                <a:schemeClr val="tx1"/>
              </a:solidFill>
            </a:endParaRPr>
          </a:p>
        </p:txBody>
      </p:sp>
      <p:sp>
        <p:nvSpPr>
          <p:cNvPr id="3" name="Content Placeholder 2"/>
          <p:cNvSpPr>
            <a:spLocks noGrp="1"/>
          </p:cNvSpPr>
          <p:nvPr>
            <p:ph idx="1"/>
          </p:nvPr>
        </p:nvSpPr>
        <p:spPr>
          <a:xfrm>
            <a:off x="0" y="1600200"/>
            <a:ext cx="9144000" cy="4525963"/>
          </a:xfrm>
        </p:spPr>
        <p:txBody>
          <a:bodyPr/>
          <a:lstStyle/>
          <a:p>
            <a:r>
              <a:rPr lang="en-US" sz="2800" b="1" dirty="0" smtClean="0">
                <a:solidFill>
                  <a:schemeClr val="tx1"/>
                </a:solidFill>
                <a:latin typeface="Times New Roman" pitchFamily="18" charset="0"/>
                <a:cs typeface="Times New Roman" pitchFamily="18" charset="0"/>
              </a:rPr>
              <a:t>It is composed of smallest fibers.</a:t>
            </a:r>
          </a:p>
          <a:p>
            <a:r>
              <a:rPr lang="en-US" sz="2800" b="1" dirty="0" smtClean="0">
                <a:solidFill>
                  <a:schemeClr val="tx1"/>
                </a:solidFill>
                <a:latin typeface="Times New Roman" pitchFamily="18" charset="0"/>
                <a:cs typeface="Times New Roman" pitchFamily="18" charset="0"/>
              </a:rPr>
              <a:t>All the fibers of this group are </a:t>
            </a:r>
            <a:r>
              <a:rPr lang="en-US" sz="2800" b="1" dirty="0" err="1" smtClean="0">
                <a:solidFill>
                  <a:schemeClr val="accent4"/>
                </a:solidFill>
                <a:latin typeface="Times New Roman" pitchFamily="18" charset="0"/>
                <a:cs typeface="Times New Roman" pitchFamily="18" charset="0"/>
              </a:rPr>
              <a:t>unmyelinated</a:t>
            </a:r>
            <a:r>
              <a:rPr lang="en-US" sz="2800" b="1" dirty="0" smtClean="0">
                <a:solidFill>
                  <a:schemeClr val="accent4"/>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Mostly found in visceral and cutaneous nerve.</a:t>
            </a:r>
          </a:p>
          <a:p>
            <a:r>
              <a:rPr lang="en-US" sz="2800" b="1" dirty="0" smtClean="0">
                <a:solidFill>
                  <a:schemeClr val="tx1"/>
                </a:solidFill>
                <a:latin typeface="Times New Roman" pitchFamily="18" charset="0"/>
                <a:cs typeface="Times New Roman" pitchFamily="18" charset="0"/>
              </a:rPr>
              <a:t>They have high threshold i.e.</a:t>
            </a:r>
            <a:r>
              <a:rPr lang="en-US" sz="2800" b="1" dirty="0" smtClean="0">
                <a:solidFill>
                  <a:schemeClr val="bg1">
                    <a:lumMod val="50000"/>
                  </a:schemeClr>
                </a:solidFill>
                <a:latin typeface="Times New Roman" pitchFamily="18" charset="0"/>
                <a:cs typeface="Times New Roman" pitchFamily="18" charset="0"/>
              </a:rPr>
              <a:t> </a:t>
            </a:r>
            <a:r>
              <a:rPr lang="en-US" sz="2800" b="1" dirty="0" smtClean="0">
                <a:solidFill>
                  <a:schemeClr val="accent4"/>
                </a:solidFill>
                <a:latin typeface="Times New Roman" pitchFamily="18" charset="0"/>
                <a:cs typeface="Times New Roman" pitchFamily="18" charset="0"/>
              </a:rPr>
              <a:t>30 folds that of A group</a:t>
            </a:r>
            <a:r>
              <a:rPr lang="en-US" sz="2800" b="1" dirty="0" smtClean="0">
                <a:solidFill>
                  <a:schemeClr val="bg1">
                    <a:lumMod val="50000"/>
                  </a:schemeClr>
                </a:solidFill>
                <a:latin typeface="Times New Roman" pitchFamily="18" charset="0"/>
                <a:cs typeface="Times New Roman" pitchFamily="18" charset="0"/>
              </a:rPr>
              <a:t>.</a:t>
            </a:r>
          </a:p>
          <a:p>
            <a:r>
              <a:rPr lang="en-US" sz="2800" b="1" dirty="0" smtClean="0">
                <a:solidFill>
                  <a:schemeClr val="tx1"/>
                </a:solidFill>
                <a:latin typeface="Times New Roman" pitchFamily="18" charset="0"/>
                <a:cs typeface="Times New Roman" pitchFamily="18" charset="0"/>
              </a:rPr>
              <a:t>Generally they are found in</a:t>
            </a:r>
            <a:r>
              <a:rPr lang="en-US" sz="2800" b="1" dirty="0" smtClean="0">
                <a:solidFill>
                  <a:schemeClr val="bg1">
                    <a:lumMod val="50000"/>
                  </a:schemeClr>
                </a:solidFill>
                <a:latin typeface="Times New Roman" pitchFamily="18" charset="0"/>
                <a:cs typeface="Times New Roman" pitchFamily="18" charset="0"/>
              </a:rPr>
              <a:t> </a:t>
            </a:r>
            <a:r>
              <a:rPr lang="en-US" sz="2800" b="1" dirty="0" smtClean="0">
                <a:solidFill>
                  <a:schemeClr val="accent4"/>
                </a:solidFill>
                <a:latin typeface="Times New Roman" pitchFamily="18" charset="0"/>
                <a:cs typeface="Times New Roman" pitchFamily="18" charset="0"/>
              </a:rPr>
              <a:t>postganglionic sympathetic nerve</a:t>
            </a:r>
            <a:r>
              <a:rPr lang="en-US" sz="2800" b="1" dirty="0" smtClean="0">
                <a:solidFill>
                  <a:schemeClr val="bg1">
                    <a:lumMod val="50000"/>
                  </a:schemeClr>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70DD6F3-85B4-4170-BC21-FA6D87FF6329}"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23</a:t>
            </a:fld>
            <a:endParaRPr lang="en-US" dirty="0">
              <a:solidFill>
                <a:srgbClr val="262626">
                  <a:lumMod val="85000"/>
                  <a:lumOff val="15000"/>
                </a:srgbClr>
              </a:solidFill>
            </a:endParaRPr>
          </a:p>
        </p:txBody>
      </p:sp>
    </p:spTree>
    <p:extLst>
      <p:ext uri="{BB962C8B-B14F-4D97-AF65-F5344CB8AC3E}">
        <p14:creationId xmlns:p14="http://schemas.microsoft.com/office/powerpoint/2010/main" val="4132171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2400"/>
            <a:ext cx="8887718" cy="550884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fld id="{50F6D720-2AD7-4BE4-BA0E-E031A539F58C}"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3" name="Footer Placeholder 2"/>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24</a:t>
            </a:fld>
            <a:endParaRPr lang="en-US" dirty="0">
              <a:solidFill>
                <a:srgbClr val="262626">
                  <a:lumMod val="85000"/>
                  <a:lumOff val="15000"/>
                </a:srgbClr>
              </a:solidFill>
            </a:endParaRPr>
          </a:p>
        </p:txBody>
      </p:sp>
    </p:spTree>
    <p:extLst>
      <p:ext uri="{BB962C8B-B14F-4D97-AF65-F5344CB8AC3E}">
        <p14:creationId xmlns:p14="http://schemas.microsoft.com/office/powerpoint/2010/main" val="4061196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28600" y="914400"/>
            <a:ext cx="8763000" cy="4906963"/>
          </a:xfrm>
        </p:spPr>
        <p:style>
          <a:lnRef idx="0">
            <a:schemeClr val="accent2"/>
          </a:lnRef>
          <a:fillRef idx="3">
            <a:schemeClr val="accent2"/>
          </a:fillRef>
          <a:effectRef idx="3">
            <a:schemeClr val="accent2"/>
          </a:effectRef>
          <a:fontRef idx="minor">
            <a:schemeClr val="lt1"/>
          </a:fontRef>
        </p:style>
        <p:txBody>
          <a:bodyPr>
            <a:normAutofit/>
          </a:bodyPr>
          <a:lstStyle/>
          <a:p>
            <a:pPr>
              <a:buNone/>
            </a:pPr>
            <a:r>
              <a:rPr lang="en-US" sz="3600" b="1" dirty="0" smtClean="0">
                <a:solidFill>
                  <a:srgbClr val="002060"/>
                </a:solidFill>
                <a:latin typeface="Times New Roman" panose="02020603050405020304" pitchFamily="18" charset="0"/>
                <a:cs typeface="Times New Roman" panose="02020603050405020304" pitchFamily="18" charset="0"/>
              </a:rPr>
              <a:t>A</a:t>
            </a:r>
            <a:r>
              <a:rPr lang="el-GR" sz="3600" b="1" dirty="0" smtClean="0">
                <a:solidFill>
                  <a:srgbClr val="002060"/>
                </a:solidFill>
                <a:latin typeface="Times New Roman" panose="02020603050405020304" pitchFamily="18" charset="0"/>
                <a:cs typeface="Times New Roman" panose="02020603050405020304" pitchFamily="18" charset="0"/>
              </a:rPr>
              <a:t>α</a:t>
            </a:r>
            <a:r>
              <a:rPr lang="en-US" sz="3600" b="1" dirty="0" smtClean="0">
                <a:solidFill>
                  <a:srgbClr val="002060"/>
                </a:solidFill>
                <a:latin typeface="Times New Roman" panose="02020603050405020304" pitchFamily="18" charset="0"/>
                <a:cs typeface="Times New Roman" panose="02020603050405020304" pitchFamily="18" charset="0"/>
              </a:rPr>
              <a:t>:</a:t>
            </a:r>
            <a:r>
              <a:rPr lang="en-US" sz="3600" dirty="0" smtClean="0">
                <a:solidFill>
                  <a:srgbClr val="002060"/>
                </a:solidFill>
                <a:latin typeface="Times New Roman" panose="02020603050405020304" pitchFamily="18" charset="0"/>
                <a:cs typeface="Times New Roman" panose="02020603050405020304" pitchFamily="18" charset="0"/>
              </a:rPr>
              <a:t> Golgi tendon organ, muscle spindle, </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extrafusal</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smtClean="0">
                <a:solidFill>
                  <a:srgbClr val="002060"/>
                </a:solidFill>
                <a:latin typeface="Times New Roman" panose="02020603050405020304" pitchFamily="18" charset="0"/>
                <a:cs typeface="Times New Roman" panose="02020603050405020304" pitchFamily="18" charset="0"/>
              </a:rPr>
              <a:t>muscle fibers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A</a:t>
            </a:r>
            <a:r>
              <a:rPr lang="el-GR" sz="3600" b="1" dirty="0" smtClean="0">
                <a:solidFill>
                  <a:srgbClr val="002060"/>
                </a:solidFill>
                <a:latin typeface="Times New Roman" panose="02020603050405020304" pitchFamily="18" charset="0"/>
                <a:cs typeface="Times New Roman" panose="02020603050405020304" pitchFamily="18" charset="0"/>
              </a:rPr>
              <a:t>β</a:t>
            </a:r>
            <a:r>
              <a:rPr lang="en-US" sz="3600" b="1" dirty="0" smtClean="0">
                <a:solidFill>
                  <a:srgbClr val="002060"/>
                </a:solidFill>
                <a:latin typeface="Times New Roman" panose="02020603050405020304" pitchFamily="18" charset="0"/>
                <a:cs typeface="Times New Roman" panose="02020603050405020304" pitchFamily="18" charset="0"/>
              </a:rPr>
              <a:t>:</a:t>
            </a:r>
            <a:r>
              <a:rPr lang="en-US" sz="3600" dirty="0" smtClean="0">
                <a:solidFill>
                  <a:srgbClr val="002060"/>
                </a:solidFill>
                <a:latin typeface="Times New Roman" panose="02020603050405020304" pitchFamily="18" charset="0"/>
                <a:cs typeface="Times New Roman" panose="02020603050405020304" pitchFamily="18" charset="0"/>
              </a:rPr>
              <a:t> muscle spindle, skin mechanoreceptors,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A</a:t>
            </a:r>
            <a:r>
              <a:rPr lang="el-GR" sz="3600" b="1" dirty="0" smtClean="0">
                <a:solidFill>
                  <a:srgbClr val="002060"/>
                </a:solidFill>
                <a:latin typeface="Times New Roman" panose="02020603050405020304" pitchFamily="18" charset="0"/>
                <a:cs typeface="Times New Roman" panose="02020603050405020304" pitchFamily="18" charset="0"/>
              </a:rPr>
              <a:t>γ</a:t>
            </a:r>
            <a:r>
              <a:rPr lang="en-US" sz="3600" b="1" dirty="0" smtClean="0">
                <a:solidFill>
                  <a:srgbClr val="002060"/>
                </a:solidFill>
                <a:latin typeface="Times New Roman" panose="02020603050405020304" pitchFamily="18" charset="0"/>
                <a:cs typeface="Times New Roman" panose="02020603050405020304" pitchFamily="18" charset="0"/>
              </a:rPr>
              <a:t>:</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intrafusal</a:t>
            </a:r>
            <a:r>
              <a:rPr lang="en-US" sz="3600" dirty="0" smtClean="0">
                <a:solidFill>
                  <a:srgbClr val="002060"/>
                </a:solidFill>
                <a:latin typeface="Times New Roman" panose="02020603050405020304" pitchFamily="18" charset="0"/>
                <a:cs typeface="Times New Roman" panose="02020603050405020304" pitchFamily="18" charset="0"/>
              </a:rPr>
              <a:t> muscle fibers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A</a:t>
            </a:r>
            <a:r>
              <a:rPr lang="el-GR" sz="3600" b="1" dirty="0" smtClean="0">
                <a:solidFill>
                  <a:srgbClr val="002060"/>
                </a:solidFill>
                <a:latin typeface="Times New Roman" panose="02020603050405020304" pitchFamily="18" charset="0"/>
                <a:cs typeface="Times New Roman" panose="02020603050405020304" pitchFamily="18" charset="0"/>
              </a:rPr>
              <a:t>δ</a:t>
            </a:r>
            <a:r>
              <a:rPr lang="en-US" sz="3600" b="1" dirty="0" smtClean="0">
                <a:solidFill>
                  <a:srgbClr val="002060"/>
                </a:solidFill>
                <a:latin typeface="Times New Roman" panose="02020603050405020304" pitchFamily="18" charset="0"/>
                <a:cs typeface="Times New Roman" panose="02020603050405020304" pitchFamily="18" charset="0"/>
              </a:rPr>
              <a:t>:</a:t>
            </a:r>
            <a:r>
              <a:rPr lang="en-US" sz="3600" dirty="0" smtClean="0">
                <a:solidFill>
                  <a:srgbClr val="002060"/>
                </a:solidFill>
                <a:latin typeface="Times New Roman" panose="02020603050405020304" pitchFamily="18" charset="0"/>
                <a:cs typeface="Times New Roman" panose="02020603050405020304" pitchFamily="18" charset="0"/>
              </a:rPr>
              <a:t> Skin receptors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B:</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Preganglionic</a:t>
            </a:r>
            <a:r>
              <a:rPr lang="en-US" sz="3600" dirty="0" smtClean="0">
                <a:solidFill>
                  <a:srgbClr val="002060"/>
                </a:solidFill>
                <a:latin typeface="Times New Roman" panose="02020603050405020304" pitchFamily="18" charset="0"/>
                <a:cs typeface="Times New Roman" panose="02020603050405020304" pitchFamily="18" charset="0"/>
              </a:rPr>
              <a:t> autonomic fibers</a:t>
            </a:r>
          </a:p>
          <a:p>
            <a:pPr>
              <a:buNone/>
            </a:pPr>
            <a:r>
              <a:rPr lang="en-US" sz="3600" b="1" dirty="0" smtClean="0">
                <a:solidFill>
                  <a:srgbClr val="002060"/>
                </a:solidFill>
                <a:latin typeface="Times New Roman" panose="02020603050405020304" pitchFamily="18" charset="0"/>
                <a:cs typeface="Times New Roman" panose="02020603050405020304" pitchFamily="18" charset="0"/>
              </a:rPr>
              <a:t>C:</a:t>
            </a:r>
            <a:r>
              <a:rPr lang="en-US" sz="3600" dirty="0" smtClean="0">
                <a:solidFill>
                  <a:srgbClr val="002060"/>
                </a:solidFill>
                <a:latin typeface="Times New Roman" panose="02020603050405020304" pitchFamily="18" charset="0"/>
                <a:cs typeface="Times New Roman" panose="02020603050405020304" pitchFamily="18" charset="0"/>
              </a:rPr>
              <a:t> Postganglionic autonomic, skin </a:t>
            </a:r>
            <a:r>
              <a:rPr lang="en-US" sz="3600" dirty="0" smtClean="0">
                <a:solidFill>
                  <a:srgbClr val="002060"/>
                </a:solidFill>
                <a:latin typeface="Times New Roman" panose="02020603050405020304" pitchFamily="18" charset="0"/>
                <a:cs typeface="Times New Roman" panose="02020603050405020304" pitchFamily="18" charset="0"/>
              </a:rPr>
              <a:t>receptors</a:t>
            </a:r>
            <a:endParaRPr lang="en-US" sz="3600" dirty="0" smtClean="0">
              <a:solidFill>
                <a:srgbClr val="002060"/>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0" y="76200"/>
            <a:ext cx="9144000" cy="71596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l"/>
            <a:r>
              <a:rPr lang="en-US"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rPr>
              <a:t>And the </a:t>
            </a:r>
            <a:r>
              <a:rPr lang="en-US"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rPr>
              <a:t>location of differen</a:t>
            </a:r>
            <a:r>
              <a:rPr lang="en-US"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rPr>
              <a:t>t nerve </a:t>
            </a:r>
            <a:r>
              <a:rPr lang="en-US" b="1" cap="all" dirty="0" err="1"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rPr>
              <a:t>fibre</a:t>
            </a:r>
            <a:r>
              <a:rPr lang="en-US"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rPr>
              <a:t> are</a:t>
            </a:r>
            <a:r>
              <a:rPr lang="en-US"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rPr>
              <a:t>…..</a:t>
            </a:r>
            <a:endParaRPr lang="en-US" b="1" cap="all"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60007" dist="200025" dir="15000000" sy="30000" kx="-1800000" algn="bl" rotWithShape="0">
                  <a:prstClr val="black">
                    <a:alpha val="32000"/>
                  </a:prstClr>
                </a:outerShdw>
                <a:reflection blurRad="12700" stA="28000" endPos="45000" dist="1000" dir="5400000" sy="-100000" algn="bl" rotWithShape="0"/>
              </a:effectLst>
              <a:latin typeface="Aharoni" panose="02010803020104030203" pitchFamily="2" charset="-79"/>
              <a:cs typeface="Aharoni" panose="02010803020104030203" pitchFamily="2" charset="-79"/>
            </a:endParaRPr>
          </a:p>
        </p:txBody>
      </p:sp>
      <p:sp>
        <p:nvSpPr>
          <p:cNvPr id="2" name="Date Placeholder 1"/>
          <p:cNvSpPr>
            <a:spLocks noGrp="1"/>
          </p:cNvSpPr>
          <p:nvPr>
            <p:ph type="dt" sz="half" idx="10"/>
          </p:nvPr>
        </p:nvSpPr>
        <p:spPr/>
        <p:txBody>
          <a:bodyPr/>
          <a:lstStyle/>
          <a:p>
            <a:fld id="{9B6904A1-1A2C-467F-A90B-72822D45B894}"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3" name="Footer Placeholder 2"/>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25</a:t>
            </a:fld>
            <a:endParaRPr lang="en-US" dirty="0">
              <a:solidFill>
                <a:srgbClr val="262626">
                  <a:lumMod val="85000"/>
                  <a:lumOff val="15000"/>
                </a:srgbClr>
              </a:solidFill>
            </a:endParaRPr>
          </a:p>
        </p:txBody>
      </p:sp>
    </p:spTree>
    <p:extLst>
      <p:ext uri="{BB962C8B-B14F-4D97-AF65-F5344CB8AC3E}">
        <p14:creationId xmlns:p14="http://schemas.microsoft.com/office/powerpoint/2010/main" val="278143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00064" y="924226"/>
            <a:ext cx="16097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75611" y="1876540"/>
            <a:ext cx="3626314" cy="523220"/>
          </a:xfrm>
          <a:prstGeom prst="rect">
            <a:avLst/>
          </a:prstGeom>
          <a:noFill/>
        </p:spPr>
        <p:txBody>
          <a:bodyPr wrap="none" rtlCol="0">
            <a:spAutoFit/>
          </a:bodyPr>
          <a:lstStyle/>
          <a:p>
            <a:pPr algn="ctr"/>
            <a:r>
              <a:rPr lang="en-US" sz="2800" b="1" dirty="0" smtClean="0">
                <a:solidFill>
                  <a:srgbClr val="262626"/>
                </a:solidFill>
                <a:latin typeface="Times New Roman" pitchFamily="18" charset="0"/>
                <a:cs typeface="Times New Roman" pitchFamily="18" charset="0"/>
              </a:rPr>
              <a:t>About the nerve fibers</a:t>
            </a:r>
            <a:endParaRPr lang="en-US" sz="2800" b="1" dirty="0">
              <a:solidFill>
                <a:srgbClr val="262626"/>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 y="2667000"/>
            <a:ext cx="9143999" cy="296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A8434F93-6F9B-4EE0-977D-E1EA81B49E88}" type="datetime1">
              <a:rPr lang="en-US" smtClean="0">
                <a:solidFill>
                  <a:srgbClr val="262626">
                    <a:tint val="75000"/>
                  </a:srgbClr>
                </a:solidFill>
              </a:rPr>
              <a:t>10/30/2017</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tint val="75000"/>
                  </a:srgbClr>
                </a:solidFill>
              </a:rPr>
              <a:pPr/>
              <a:t>26</a:t>
            </a:fld>
            <a:endParaRPr lang="en-US" dirty="0">
              <a:solidFill>
                <a:srgbClr val="262626">
                  <a:tint val="75000"/>
                </a:srgbClr>
              </a:solidFill>
            </a:endParaRPr>
          </a:p>
        </p:txBody>
      </p:sp>
    </p:spTree>
    <p:extLst>
      <p:ext uri="{BB962C8B-B14F-4D97-AF65-F5344CB8AC3E}">
        <p14:creationId xmlns:p14="http://schemas.microsoft.com/office/powerpoint/2010/main" val="325584806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03020" cy="685800"/>
          </a:xfrm>
        </p:spPr>
        <p:txBody>
          <a:bodyPr/>
          <a:lstStyle/>
          <a:p>
            <a:pPr algn="ctr"/>
            <a:r>
              <a:rPr lang="en-US" dirty="0" smtClean="0">
                <a:solidFill>
                  <a:schemeClr val="tx1"/>
                </a:solidFill>
                <a:latin typeface="Times New Roman" pitchFamily="18" charset="0"/>
                <a:cs typeface="Times New Roman" pitchFamily="18" charset="0"/>
              </a:rPr>
              <a:t>SENSITIVITY TO HYPOXIA</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2971800"/>
          </a:xfrm>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n-US" dirty="0" smtClean="0">
                <a:solidFill>
                  <a:schemeClr val="tx1"/>
                </a:solidFill>
                <a:latin typeface="Times New Roman" pitchFamily="18" charset="0"/>
                <a:cs typeface="Times New Roman" pitchFamily="18" charset="0"/>
              </a:rPr>
              <a:t>HYPOXIA: O</a:t>
            </a:r>
            <a:r>
              <a:rPr lang="en-US" baseline="-25000" dirty="0" smtClean="0">
                <a:solidFill>
                  <a:schemeClr val="tx1"/>
                </a:solidFill>
                <a:latin typeface="Times New Roman" pitchFamily="18" charset="0"/>
                <a:cs typeface="Times New Roman" pitchFamily="18" charset="0"/>
              </a:rPr>
              <a:t>2</a:t>
            </a:r>
            <a:r>
              <a:rPr lang="en-US" dirty="0" smtClean="0">
                <a:solidFill>
                  <a:schemeClr val="tx1"/>
                </a:solidFill>
                <a:latin typeface="Times New Roman" pitchFamily="18" charset="0"/>
                <a:cs typeface="Times New Roman" pitchFamily="18" charset="0"/>
              </a:rPr>
              <a:t> lack at tissue level.</a:t>
            </a:r>
          </a:p>
          <a:p>
            <a:r>
              <a:rPr lang="en-US" dirty="0" smtClean="0">
                <a:solidFill>
                  <a:schemeClr val="tx1"/>
                </a:solidFill>
                <a:latin typeface="Times New Roman" pitchFamily="18" charset="0"/>
                <a:cs typeface="Times New Roman" pitchFamily="18" charset="0"/>
              </a:rPr>
              <a:t>It is associated with alteration of autonomic functions such as rise in heart rate, blood pressure, respiration etc. as the </a:t>
            </a:r>
            <a:r>
              <a:rPr lang="en-US" b="1" dirty="0" smtClean="0">
                <a:solidFill>
                  <a:srgbClr val="FF0000"/>
                </a:solidFill>
                <a:latin typeface="Times New Roman" pitchFamily="18" charset="0"/>
                <a:cs typeface="Times New Roman" pitchFamily="18" charset="0"/>
              </a:rPr>
              <a:t>pre-ganglionic autonomic fibers are mostly ‘B’  type </a:t>
            </a:r>
            <a:r>
              <a:rPr lang="en-US" dirty="0" smtClean="0">
                <a:solidFill>
                  <a:schemeClr val="tx1"/>
                </a:solidFill>
                <a:latin typeface="Times New Roman" pitchFamily="18" charset="0"/>
                <a:cs typeface="Times New Roman" pitchFamily="18" charset="0"/>
              </a:rPr>
              <a:t>which</a:t>
            </a:r>
            <a:r>
              <a:rPr lang="en-US" b="1" dirty="0" smtClean="0">
                <a:solidFill>
                  <a:srgbClr val="FF0000"/>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are most susceptible to it.</a:t>
            </a:r>
            <a:endParaRPr lang="en-US" dirty="0">
              <a:solidFill>
                <a:schemeClr val="tx1"/>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C223EC8-606A-4E07-8A07-2C1B0E57F6C3}"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27</a:t>
            </a:fld>
            <a:endParaRPr lang="en-US" dirty="0">
              <a:solidFill>
                <a:srgbClr val="262626">
                  <a:lumMod val="85000"/>
                  <a:lumOff val="15000"/>
                </a:srgbClr>
              </a:solidFill>
            </a:endParaRPr>
          </a:p>
        </p:txBody>
      </p:sp>
    </p:spTree>
    <p:extLst>
      <p:ext uri="{BB962C8B-B14F-4D97-AF65-F5344CB8AC3E}">
        <p14:creationId xmlns:p14="http://schemas.microsoft.com/office/powerpoint/2010/main" val="3620580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657600"/>
          </a:xfrm>
        </p:spPr>
        <p:style>
          <a:lnRef idx="2">
            <a:schemeClr val="accent5"/>
          </a:lnRef>
          <a:fillRef idx="1">
            <a:schemeClr val="lt1"/>
          </a:fillRef>
          <a:effectRef idx="0">
            <a:schemeClr val="accent5"/>
          </a:effectRef>
          <a:fontRef idx="minor">
            <a:schemeClr val="dk1"/>
          </a:fontRef>
        </p:style>
        <p:txBody>
          <a:bodyPr/>
          <a:lstStyle/>
          <a:p>
            <a:pPr>
              <a:buFont typeface="Wingdings" pitchFamily="2" charset="2"/>
              <a:buChar char="§"/>
            </a:pPr>
            <a:r>
              <a:rPr lang="en-US" dirty="0" smtClean="0">
                <a:solidFill>
                  <a:schemeClr val="tx1"/>
                </a:solidFill>
                <a:latin typeface="Times New Roman" pitchFamily="18" charset="0"/>
                <a:cs typeface="Times New Roman" pitchFamily="18" charset="0"/>
              </a:rPr>
              <a:t>Pressure on a nerve can produce temporary paralysis due to loss of conduction in motor, touch and pressure fibers </a:t>
            </a:r>
            <a:r>
              <a:rPr lang="en-US" dirty="0" smtClean="0">
                <a:solidFill>
                  <a:srgbClr val="FF0000"/>
                </a:solidFill>
                <a:latin typeface="Times New Roman" pitchFamily="18" charset="0"/>
                <a:cs typeface="Times New Roman" pitchFamily="18" charset="0"/>
              </a:rPr>
              <a:t>(in group ‘A’) </a:t>
            </a:r>
            <a:r>
              <a:rPr lang="en-US" dirty="0" smtClean="0">
                <a:solidFill>
                  <a:schemeClr val="tx1"/>
                </a:solidFill>
                <a:latin typeface="Times New Roman" pitchFamily="18" charset="0"/>
                <a:cs typeface="Times New Roman" pitchFamily="18" charset="0"/>
              </a:rPr>
              <a:t>while pain sensations remain relatively intact.</a:t>
            </a:r>
          </a:p>
          <a:p>
            <a:pPr>
              <a:buFont typeface="Wingdings" pitchFamily="2" charset="2"/>
              <a:buChar char="§"/>
            </a:pPr>
            <a:r>
              <a:rPr lang="en-US" dirty="0" smtClean="0">
                <a:solidFill>
                  <a:schemeClr val="tx1"/>
                </a:solidFill>
                <a:latin typeface="Times New Roman" pitchFamily="18" charset="0"/>
                <a:cs typeface="Times New Roman" pitchFamily="18" charset="0"/>
              </a:rPr>
              <a:t>This is commonly seen after sitting crossed- legged for long periods or after sleeping with arm under the head.</a:t>
            </a:r>
            <a:endParaRPr lang="en-US" dirty="0">
              <a:solidFill>
                <a:schemeClr val="tx1"/>
              </a:solidFill>
              <a:latin typeface="Times New Roman" pitchFamily="18" charset="0"/>
              <a:cs typeface="Times New Roman" pitchFamily="18" charset="0"/>
            </a:endParaRPr>
          </a:p>
        </p:txBody>
      </p:sp>
      <p:sp>
        <p:nvSpPr>
          <p:cNvPr id="4" name="Title 1"/>
          <p:cNvSpPr>
            <a:spLocks noGrp="1"/>
          </p:cNvSpPr>
          <p:nvPr>
            <p:ph type="title"/>
          </p:nvPr>
        </p:nvSpPr>
        <p:spPr>
          <a:xfrm>
            <a:off x="436180" y="609600"/>
            <a:ext cx="8403020" cy="685800"/>
          </a:xfrm>
        </p:spPr>
        <p:txBody>
          <a:bodyPr/>
          <a:lstStyle/>
          <a:p>
            <a:pPr algn="ctr"/>
            <a:r>
              <a:rPr lang="en-US" b="1" dirty="0" smtClean="0">
                <a:solidFill>
                  <a:schemeClr val="tx1"/>
                </a:solidFill>
                <a:latin typeface="Times New Roman" pitchFamily="18" charset="0"/>
                <a:cs typeface="Times New Roman" pitchFamily="18" charset="0"/>
              </a:rPr>
              <a:t>SENSITIVITY TO PRESSURE</a:t>
            </a:r>
            <a:endParaRPr lang="en-US" b="1" dirty="0">
              <a:solidFill>
                <a:schemeClr val="tx1"/>
              </a:solidFill>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75913C20-98E9-4300-9425-5F24E5DAE6E2}"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28</a:t>
            </a:fld>
            <a:endParaRPr lang="en-US" dirty="0">
              <a:solidFill>
                <a:srgbClr val="262626">
                  <a:lumMod val="85000"/>
                  <a:lumOff val="15000"/>
                </a:srgbClr>
              </a:solidFill>
            </a:endParaRPr>
          </a:p>
        </p:txBody>
      </p:sp>
    </p:spTree>
    <p:extLst>
      <p:ext uri="{BB962C8B-B14F-4D97-AF65-F5344CB8AC3E}">
        <p14:creationId xmlns:p14="http://schemas.microsoft.com/office/powerpoint/2010/main" val="388142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457200"/>
            <a:ext cx="8403020" cy="685800"/>
          </a:xfrm>
        </p:spPr>
        <p:txBody>
          <a:bodyPr>
            <a:normAutofit/>
          </a:bodyPr>
          <a:lstStyle/>
          <a:p>
            <a:r>
              <a:rPr lang="en-US" sz="3200" b="1" dirty="0" smtClean="0">
                <a:solidFill>
                  <a:schemeClr val="tx1"/>
                </a:solidFill>
                <a:latin typeface="Times New Roman" pitchFamily="18" charset="0"/>
                <a:cs typeface="Times New Roman" pitchFamily="18" charset="0"/>
              </a:rPr>
              <a:t>SENSITIVITY TO LOCAL ANAESTHETICS</a:t>
            </a:r>
            <a:endParaRPr lang="en-US"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048000"/>
          </a:xfrm>
        </p:spPr>
        <p:style>
          <a:lnRef idx="2">
            <a:schemeClr val="accent2"/>
          </a:lnRef>
          <a:fillRef idx="1">
            <a:schemeClr val="lt1"/>
          </a:fillRef>
          <a:effectRef idx="0">
            <a:schemeClr val="accent2"/>
          </a:effectRef>
          <a:fontRef idx="minor">
            <a:schemeClr val="dk1"/>
          </a:fontRef>
        </p:style>
        <p:txBody>
          <a:bodyPr/>
          <a:lstStyle/>
          <a:p>
            <a:r>
              <a:rPr lang="en-US" dirty="0" smtClean="0">
                <a:solidFill>
                  <a:srgbClr val="FF0000"/>
                </a:solidFill>
              </a:rPr>
              <a:t>LOCAL ANAESTHETICS</a:t>
            </a:r>
            <a:r>
              <a:rPr lang="en-US" dirty="0" smtClean="0">
                <a:solidFill>
                  <a:schemeClr val="tx1"/>
                </a:solidFill>
              </a:rPr>
              <a:t> are used for stitching cut wounds and for other minor surgical procedures as these agents can block transmission of pain sensations in group </a:t>
            </a:r>
            <a:r>
              <a:rPr lang="en-US" dirty="0" smtClean="0">
                <a:solidFill>
                  <a:srgbClr val="FF0000"/>
                </a:solidFill>
              </a:rPr>
              <a:t>‘C’</a:t>
            </a:r>
            <a:r>
              <a:rPr lang="en-US" dirty="0" smtClean="0">
                <a:solidFill>
                  <a:schemeClr val="tx1"/>
                </a:solidFill>
              </a:rPr>
              <a:t> fibers before they affect touch fibers in group </a:t>
            </a:r>
            <a:r>
              <a:rPr lang="en-US" dirty="0" smtClean="0">
                <a:solidFill>
                  <a:srgbClr val="FF0000"/>
                </a:solidFill>
              </a:rPr>
              <a:t>‘A’</a:t>
            </a:r>
            <a:r>
              <a:rPr lang="en-US" dirty="0" smtClean="0">
                <a:solidFill>
                  <a:schemeClr val="tx1"/>
                </a:solidFill>
              </a:rPr>
              <a:t>.</a:t>
            </a:r>
            <a:endParaRPr lang="en-US" dirty="0">
              <a:solidFill>
                <a:schemeClr val="tx1"/>
              </a:solidFill>
            </a:endParaRPr>
          </a:p>
        </p:txBody>
      </p:sp>
      <p:sp>
        <p:nvSpPr>
          <p:cNvPr id="4" name="Date Placeholder 3"/>
          <p:cNvSpPr>
            <a:spLocks noGrp="1"/>
          </p:cNvSpPr>
          <p:nvPr>
            <p:ph type="dt" sz="half" idx="10"/>
          </p:nvPr>
        </p:nvSpPr>
        <p:spPr/>
        <p:txBody>
          <a:bodyPr/>
          <a:lstStyle/>
          <a:p>
            <a:fld id="{6B60D2E0-4BDC-4823-B78D-A17DA7C21D1B}"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29</a:t>
            </a:fld>
            <a:endParaRPr lang="en-US" dirty="0">
              <a:solidFill>
                <a:srgbClr val="262626">
                  <a:lumMod val="85000"/>
                  <a:lumOff val="15000"/>
                </a:srgbClr>
              </a:solidFill>
            </a:endParaRPr>
          </a:p>
        </p:txBody>
      </p:sp>
    </p:spTree>
    <p:extLst>
      <p:ext uri="{BB962C8B-B14F-4D97-AF65-F5344CB8AC3E}">
        <p14:creationId xmlns:p14="http://schemas.microsoft.com/office/powerpoint/2010/main" val="155208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seudounipolar neuron"/>
          <p:cNvPicPr>
            <a:picLocks noChangeAspect="1" noChangeArrowheads="1"/>
          </p:cNvPicPr>
          <p:nvPr/>
        </p:nvPicPr>
        <p:blipFill rotWithShape="1">
          <a:blip r:embed="rId2">
            <a:extLst>
              <a:ext uri="{28A0092B-C50C-407E-A947-70E740481C1C}">
                <a14:useLocalDpi xmlns:a14="http://schemas.microsoft.com/office/drawing/2010/main" val="0"/>
              </a:ext>
            </a:extLst>
          </a:blip>
          <a:srcRect b="10351"/>
          <a:stretch/>
        </p:blipFill>
        <p:spPr bwMode="auto">
          <a:xfrm>
            <a:off x="0" y="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43800" y="1219200"/>
            <a:ext cx="533400" cy="584775"/>
          </a:xfrm>
          <a:prstGeom prst="rect">
            <a:avLst/>
          </a:prstGeom>
          <a:noFill/>
        </p:spPr>
        <p:txBody>
          <a:bodyPr wrap="square" rtlCol="0">
            <a:spAutoFit/>
          </a:bodyPr>
          <a:lstStyle/>
          <a:p>
            <a:r>
              <a:rPr lang="en-US" sz="3200" dirty="0">
                <a:solidFill>
                  <a:srgbClr val="FF0000"/>
                </a:solidFill>
                <a:latin typeface="Arial Black" pitchFamily="34" charset="0"/>
              </a:rPr>
              <a:t>1</a:t>
            </a:r>
            <a:endParaRPr lang="en-IN" sz="3200" dirty="0">
              <a:solidFill>
                <a:srgbClr val="FF0000"/>
              </a:solidFill>
              <a:latin typeface="Arial Black" pitchFamily="34" charset="0"/>
            </a:endParaRPr>
          </a:p>
        </p:txBody>
      </p:sp>
      <p:sp>
        <p:nvSpPr>
          <p:cNvPr id="3" name="TextBox 2"/>
          <p:cNvSpPr txBox="1"/>
          <p:nvPr/>
        </p:nvSpPr>
        <p:spPr>
          <a:xfrm>
            <a:off x="5578426" y="1219200"/>
            <a:ext cx="342900" cy="523220"/>
          </a:xfrm>
          <a:prstGeom prst="rect">
            <a:avLst/>
          </a:prstGeom>
          <a:noFill/>
        </p:spPr>
        <p:txBody>
          <a:bodyPr wrap="square" rtlCol="0">
            <a:spAutoFit/>
          </a:bodyPr>
          <a:lstStyle/>
          <a:p>
            <a:r>
              <a:rPr lang="en-US" sz="2800" dirty="0" smtClean="0">
                <a:latin typeface="Arial Black" pitchFamily="34" charset="0"/>
              </a:rPr>
              <a:t>2</a:t>
            </a:r>
            <a:endParaRPr lang="en-IN" dirty="0">
              <a:latin typeface="Arial Black" pitchFamily="34" charset="0"/>
            </a:endParaRPr>
          </a:p>
        </p:txBody>
      </p:sp>
      <p:sp>
        <p:nvSpPr>
          <p:cNvPr id="4" name="TextBox 3"/>
          <p:cNvSpPr txBox="1"/>
          <p:nvPr/>
        </p:nvSpPr>
        <p:spPr>
          <a:xfrm>
            <a:off x="3048000" y="1219200"/>
            <a:ext cx="609600" cy="523220"/>
          </a:xfrm>
          <a:prstGeom prst="rect">
            <a:avLst/>
          </a:prstGeom>
          <a:noFill/>
        </p:spPr>
        <p:txBody>
          <a:bodyPr wrap="square" rtlCol="0">
            <a:spAutoFit/>
          </a:bodyPr>
          <a:lstStyle/>
          <a:p>
            <a:r>
              <a:rPr lang="en-US" sz="2800" dirty="0" smtClean="0">
                <a:solidFill>
                  <a:srgbClr val="00B0F0"/>
                </a:solidFill>
                <a:latin typeface="Arial Black" pitchFamily="34" charset="0"/>
              </a:rPr>
              <a:t>3</a:t>
            </a:r>
            <a:endParaRPr lang="en-IN" sz="2800" dirty="0">
              <a:solidFill>
                <a:srgbClr val="00B0F0"/>
              </a:solidFill>
              <a:latin typeface="Arial Black" pitchFamily="34" charset="0"/>
            </a:endParaRPr>
          </a:p>
        </p:txBody>
      </p:sp>
      <p:sp>
        <p:nvSpPr>
          <p:cNvPr id="5" name="TextBox 4"/>
          <p:cNvSpPr txBox="1"/>
          <p:nvPr/>
        </p:nvSpPr>
        <p:spPr>
          <a:xfrm>
            <a:off x="685800" y="1219200"/>
            <a:ext cx="533400" cy="523220"/>
          </a:xfrm>
          <a:prstGeom prst="rect">
            <a:avLst/>
          </a:prstGeom>
          <a:noFill/>
        </p:spPr>
        <p:txBody>
          <a:bodyPr wrap="square" rtlCol="0">
            <a:spAutoFit/>
          </a:bodyPr>
          <a:lstStyle/>
          <a:p>
            <a:r>
              <a:rPr lang="en-US" sz="2800" b="1" dirty="0" smtClean="0">
                <a:solidFill>
                  <a:srgbClr val="002060"/>
                </a:solidFill>
                <a:latin typeface="Arial Black" pitchFamily="34" charset="0"/>
              </a:rPr>
              <a:t>4</a:t>
            </a:r>
            <a:endParaRPr lang="en-IN" sz="2800" b="1" dirty="0">
              <a:solidFill>
                <a:srgbClr val="002060"/>
              </a:solidFill>
              <a:latin typeface="Arial Black" pitchFamily="34" charset="0"/>
            </a:endParaRPr>
          </a:p>
        </p:txBody>
      </p:sp>
      <p:sp>
        <p:nvSpPr>
          <p:cNvPr id="6" name="Date Placeholder 5"/>
          <p:cNvSpPr>
            <a:spLocks noGrp="1"/>
          </p:cNvSpPr>
          <p:nvPr>
            <p:ph type="dt" sz="half" idx="10"/>
          </p:nvPr>
        </p:nvSpPr>
        <p:spPr/>
        <p:txBody>
          <a:bodyPr/>
          <a:lstStyle/>
          <a:p>
            <a:fld id="{0050A41E-D06D-4C5C-9685-E08094C857D2}" type="datetime1">
              <a:rPr lang="en-US" smtClean="0">
                <a:solidFill>
                  <a:srgbClr val="262626">
                    <a:tint val="75000"/>
                  </a:srgbClr>
                </a:solidFill>
              </a:rPr>
              <a:t>10/30/2017</a:t>
            </a:fld>
            <a:endParaRPr lang="en-US" dirty="0">
              <a:solidFill>
                <a:srgbClr val="262626">
                  <a:tint val="75000"/>
                </a:srgbClr>
              </a:solidFill>
            </a:endParaRPr>
          </a:p>
        </p:txBody>
      </p:sp>
      <p:sp>
        <p:nvSpPr>
          <p:cNvPr id="7" name="Footer Placeholder 6"/>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8" name="Slide Number Placeholder 7"/>
          <p:cNvSpPr>
            <a:spLocks noGrp="1"/>
          </p:cNvSpPr>
          <p:nvPr>
            <p:ph type="sldNum" sz="quarter" idx="12"/>
          </p:nvPr>
        </p:nvSpPr>
        <p:spPr/>
        <p:txBody>
          <a:bodyPr/>
          <a:lstStyle/>
          <a:p>
            <a:fld id="{73820FCD-5F4C-4989-BE05-0A8208BCBC21}" type="slidenum">
              <a:rPr lang="en-US" smtClean="0">
                <a:solidFill>
                  <a:srgbClr val="262626">
                    <a:tint val="75000"/>
                  </a:srgbClr>
                </a:solidFill>
              </a:rPr>
              <a:pPr/>
              <a:t>3</a:t>
            </a:fld>
            <a:endParaRPr lang="en-US" dirty="0">
              <a:solidFill>
                <a:srgbClr val="262626">
                  <a:tint val="75000"/>
                </a:srgbClr>
              </a:solidFill>
            </a:endParaRPr>
          </a:p>
        </p:txBody>
      </p:sp>
    </p:spTree>
    <p:extLst>
      <p:ext uri="{BB962C8B-B14F-4D97-AF65-F5344CB8AC3E}">
        <p14:creationId xmlns:p14="http://schemas.microsoft.com/office/powerpoint/2010/main" val="39895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3808" y="1905318"/>
            <a:ext cx="6640760" cy="2012710"/>
          </a:xfrm>
        </p:spPr>
        <p:txBody>
          <a:bodyPr>
            <a:noAutofit/>
          </a:bodyPr>
          <a:lstStyle/>
          <a:p>
            <a:pPr lvl="0">
              <a:spcBef>
                <a:spcPts val="0"/>
              </a:spcBef>
            </a:pPr>
            <a:r>
              <a:rPr lang="en-US" sz="3600" cap="none" dirty="0" smtClean="0">
                <a:latin typeface="Times New Roman" pitchFamily="18" charset="0"/>
                <a:ea typeface="+mn-ea"/>
                <a:cs typeface="Times New Roman" pitchFamily="18" charset="0"/>
              </a:rPr>
              <a:t>Numerical classification</a:t>
            </a:r>
            <a:endParaRPr lang="en-US" sz="2800" dirty="0">
              <a:latin typeface="Times New Roman" pitchFamily="18" charset="0"/>
              <a:cs typeface="Times New Roman" pitchFamily="18" charset="0"/>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spc="300" dirty="0">
                <a:ln w="11430" cmpd="sng">
                  <a:solidFill>
                    <a:srgbClr val="F4891E">
                      <a:tint val="10000"/>
                    </a:srgbClr>
                  </a:solidFill>
                  <a:prstDash val="solid"/>
                  <a:miter lim="800000"/>
                </a:ln>
                <a:gradFill>
                  <a:gsLst>
                    <a:gs pos="10000">
                      <a:srgbClr val="F4891E">
                        <a:tint val="83000"/>
                        <a:shade val="100000"/>
                        <a:satMod val="200000"/>
                      </a:srgbClr>
                    </a:gs>
                    <a:gs pos="75000">
                      <a:srgbClr val="F4891E">
                        <a:tint val="100000"/>
                        <a:shade val="50000"/>
                        <a:satMod val="150000"/>
                      </a:srgbClr>
                    </a:gs>
                  </a:gsLst>
                  <a:lin ang="5400000"/>
                </a:gradFill>
                <a:effectLst>
                  <a:glow rad="45500">
                    <a:srgbClr val="F4891E">
                      <a:satMod val="220000"/>
                      <a:alpha val="35000"/>
                    </a:srgbClr>
                  </a:glow>
                </a:effectLst>
                <a:cs typeface="Arial" pitchFamily="34" charset="0"/>
              </a:rPr>
              <a:t>4</a:t>
            </a:r>
            <a:endParaRPr lang="en-US" sz="17000" b="1" dirty="0">
              <a:solidFill>
                <a:srgbClr val="F26200">
                  <a:alpha val="40000"/>
                </a:srgbClr>
              </a:solidFill>
              <a:cs typeface="Arial" pitchFamily="34" charset="0"/>
            </a:endParaRPr>
          </a:p>
        </p:txBody>
      </p:sp>
      <p:graphicFrame>
        <p:nvGraphicFramePr>
          <p:cNvPr id="3" name="Diagram 2"/>
          <p:cNvGraphicFramePr/>
          <p:nvPr>
            <p:extLst>
              <p:ext uri="{D42A27DB-BD31-4B8C-83A1-F6EECF244321}">
                <p14:modId xmlns:p14="http://schemas.microsoft.com/office/powerpoint/2010/main" val="3748157404"/>
              </p:ext>
            </p:extLst>
          </p:nvPr>
        </p:nvGraphicFramePr>
        <p:xfrm>
          <a:off x="2771800" y="2911673"/>
          <a:ext cx="6120680" cy="208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30</a:t>
            </a:fld>
            <a:endParaRPr lang="en-US" dirty="0">
              <a:solidFill>
                <a:srgbClr val="262626">
                  <a:lumMod val="85000"/>
                  <a:lumOff val="15000"/>
                </a:srgbClr>
              </a:solidFill>
            </a:endParaRPr>
          </a:p>
        </p:txBody>
      </p:sp>
    </p:spTree>
    <p:extLst>
      <p:ext uri="{BB962C8B-B14F-4D97-AF65-F5344CB8AC3E}">
        <p14:creationId xmlns:p14="http://schemas.microsoft.com/office/powerpoint/2010/main" val="42169851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5902 -4.58834E-6 L 0.68506 -0.0104 " pathEditMode="relative" rAng="0" ptsTypes="AA">
                                      <p:cBhvr>
                                        <p:cTn id="6" dur="2000" fill="hold"/>
                                        <p:tgtEl>
                                          <p:spTgt spid="3"/>
                                        </p:tgtEl>
                                        <p:attrNameLst>
                                          <p:attrName>ppt_x</p:attrName>
                                          <p:attrName>ppt_y</p:attrName>
                                        </p:attrNameLst>
                                      </p:cBhvr>
                                      <p:rCtr x="31302"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9144000" cy="685800"/>
          </a:xfrm>
        </p:spPr>
        <p:txBody>
          <a:bodyPr>
            <a:noAutofit/>
          </a:bodyPr>
          <a:lstStyle/>
          <a:p>
            <a:r>
              <a:rPr lang="en-US" sz="2800" b="1" dirty="0" smtClean="0">
                <a:solidFill>
                  <a:schemeClr val="tx1"/>
                </a:solidFill>
              </a:rPr>
              <a:t>NUMERICAL CLASSIFICATION OF SENSORY NERVE FIBERS</a:t>
            </a:r>
            <a:endParaRPr lang="en-US" sz="2800" b="1" dirty="0">
              <a:solidFill>
                <a:schemeClr val="tx1"/>
              </a:solidFill>
            </a:endParaRPr>
          </a:p>
        </p:txBody>
      </p:sp>
      <p:pic>
        <p:nvPicPr>
          <p:cNvPr id="1026" name="Picture 2" descr="C:\Users\SONY\Desktop\lectures 2016-17\MBBS lec\NMS\image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6868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CEE69809-9311-4B46-AA37-6D2623D39057}"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31</a:t>
            </a:fld>
            <a:endParaRPr lang="en-US" dirty="0">
              <a:solidFill>
                <a:srgbClr val="262626">
                  <a:lumMod val="85000"/>
                  <a:lumOff val="15000"/>
                </a:srgbClr>
              </a:solidFill>
            </a:endParaRPr>
          </a:p>
        </p:txBody>
      </p:sp>
    </p:spTree>
    <p:extLst>
      <p:ext uri="{BB962C8B-B14F-4D97-AF65-F5344CB8AC3E}">
        <p14:creationId xmlns:p14="http://schemas.microsoft.com/office/powerpoint/2010/main" val="4155089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b="1" dirty="0" smtClean="0">
                <a:solidFill>
                  <a:schemeClr val="bg1"/>
                </a:solidFill>
                <a:latin typeface="Times New Roman" pitchFamily="18" charset="0"/>
                <a:cs typeface="Times New Roman" pitchFamily="18" charset="0"/>
              </a:rPr>
              <a:t>PROPERTIES OF MIXED </a:t>
            </a:r>
            <a:r>
              <a:rPr lang="en-US" sz="3200" b="1" dirty="0" smtClean="0">
                <a:solidFill>
                  <a:schemeClr val="bg1"/>
                </a:solidFill>
                <a:latin typeface="Times New Roman" pitchFamily="18" charset="0"/>
                <a:cs typeface="Times New Roman" pitchFamily="18" charset="0"/>
              </a:rPr>
              <a:t>NERVE</a:t>
            </a:r>
            <a:endParaRPr lang="en-IN" sz="3200" b="1" dirty="0">
              <a:solidFill>
                <a:schemeClr val="bg1"/>
              </a:solidFill>
              <a:latin typeface="Times New Roman" pitchFamily="18" charset="0"/>
              <a:cs typeface="Times New Roman" pitchFamily="18" charset="0"/>
            </a:endParaRPr>
          </a:p>
        </p:txBody>
      </p:sp>
      <p:sp>
        <p:nvSpPr>
          <p:cNvPr id="7" name="TextBox 6"/>
          <p:cNvSpPr txBox="1"/>
          <p:nvPr/>
        </p:nvSpPr>
        <p:spPr>
          <a:xfrm>
            <a:off x="0" y="616089"/>
            <a:ext cx="9144000" cy="5632311"/>
          </a:xfrm>
          <a:prstGeom prst="rect">
            <a:avLst/>
          </a:prstGeom>
          <a:ln w="76200"/>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Peripheral nerves are made up of many axons of various types, bound together in fibrous envelop called the epineurium</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With </a:t>
            </a:r>
            <a:r>
              <a:rPr lang="en-US" sz="2400" b="1" dirty="0" smtClean="0">
                <a:solidFill>
                  <a:srgbClr val="FF0000"/>
                </a:solidFill>
                <a:latin typeface="Times New Roman" pitchFamily="18" charset="0"/>
                <a:cs typeface="Times New Roman" pitchFamily="18" charset="0"/>
              </a:rPr>
              <a:t>sub-threshold stimuli</a:t>
            </a:r>
            <a:r>
              <a:rPr lang="en-US" sz="2400" dirty="0" smtClean="0">
                <a:latin typeface="Times New Roman" pitchFamily="18" charset="0"/>
                <a:cs typeface="Times New Roman" pitchFamily="18" charset="0"/>
              </a:rPr>
              <a:t>, none of the axons are stimulated and </a:t>
            </a:r>
            <a:r>
              <a:rPr lang="en-US" sz="2400" b="1" dirty="0" smtClean="0">
                <a:solidFill>
                  <a:srgbClr val="FF0000"/>
                </a:solidFill>
                <a:latin typeface="Times New Roman" pitchFamily="18" charset="0"/>
                <a:cs typeface="Times New Roman" pitchFamily="18" charset="0"/>
              </a:rPr>
              <a:t>no response </a:t>
            </a:r>
            <a:r>
              <a:rPr lang="en-US" sz="2400" dirty="0" smtClean="0">
                <a:latin typeface="Times New Roman" pitchFamily="18" charset="0"/>
                <a:cs typeface="Times New Roman" pitchFamily="18" charset="0"/>
              </a:rPr>
              <a:t>occurs.</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With </a:t>
            </a:r>
            <a:r>
              <a:rPr lang="en-US" sz="2400" b="1" dirty="0" smtClean="0">
                <a:solidFill>
                  <a:srgbClr val="FF0000"/>
                </a:solidFill>
                <a:latin typeface="Times New Roman" pitchFamily="18" charset="0"/>
                <a:cs typeface="Times New Roman" pitchFamily="18" charset="0"/>
              </a:rPr>
              <a:t>Threshold</a:t>
            </a:r>
            <a:r>
              <a:rPr lang="en-US" sz="2400" dirty="0" smtClean="0">
                <a:latin typeface="Times New Roman" pitchFamily="18" charset="0"/>
                <a:cs typeface="Times New Roman" pitchFamily="18" charset="0"/>
              </a:rPr>
              <a:t>- axon with </a:t>
            </a:r>
            <a:r>
              <a:rPr lang="en-US" sz="2400" b="1" dirty="0" smtClean="0">
                <a:solidFill>
                  <a:srgbClr val="FF0000"/>
                </a:solidFill>
                <a:latin typeface="Times New Roman" pitchFamily="18" charset="0"/>
                <a:cs typeface="Times New Roman" pitchFamily="18" charset="0"/>
              </a:rPr>
              <a:t>low threshold fire </a:t>
            </a:r>
            <a:r>
              <a:rPr lang="en-US" sz="2400" dirty="0" smtClean="0">
                <a:latin typeface="Times New Roman" pitchFamily="18" charset="0"/>
                <a:cs typeface="Times New Roman" pitchFamily="18" charset="0"/>
              </a:rPr>
              <a:t>and a </a:t>
            </a:r>
            <a:r>
              <a:rPr lang="en-US" sz="2400" b="1" dirty="0" smtClean="0">
                <a:solidFill>
                  <a:srgbClr val="FF0000"/>
                </a:solidFill>
                <a:latin typeface="Times New Roman" pitchFamily="18" charset="0"/>
                <a:cs typeface="Times New Roman" pitchFamily="18" charset="0"/>
              </a:rPr>
              <a:t>small potential change</a:t>
            </a:r>
            <a:r>
              <a:rPr lang="en-US" sz="2400" dirty="0" smtClean="0">
                <a:latin typeface="Times New Roman" pitchFamily="18" charset="0"/>
                <a:cs typeface="Times New Roman" pitchFamily="18" charset="0"/>
              </a:rPr>
              <a:t> recorded</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With </a:t>
            </a:r>
            <a:r>
              <a:rPr lang="en-US" sz="2400" b="1" dirty="0" smtClean="0">
                <a:solidFill>
                  <a:srgbClr val="FF0000"/>
                </a:solidFill>
                <a:latin typeface="Times New Roman" pitchFamily="18" charset="0"/>
                <a:cs typeface="Times New Roman" pitchFamily="18" charset="0"/>
              </a:rPr>
              <a:t>maximal stimulus</a:t>
            </a:r>
            <a:r>
              <a:rPr lang="en-US" sz="2400" dirty="0" smtClean="0">
                <a:latin typeface="Times New Roman" pitchFamily="18" charset="0"/>
                <a:cs typeface="Times New Roman" pitchFamily="18" charset="0"/>
              </a:rPr>
              <a:t> axons with </a:t>
            </a:r>
            <a:r>
              <a:rPr lang="en-US" sz="2400" b="1" dirty="0" smtClean="0">
                <a:solidFill>
                  <a:srgbClr val="FF0000"/>
                </a:solidFill>
                <a:latin typeface="Times New Roman" pitchFamily="18" charset="0"/>
                <a:cs typeface="Times New Roman" pitchFamily="18" charset="0"/>
              </a:rPr>
              <a:t>higher threshold</a:t>
            </a:r>
            <a:r>
              <a:rPr lang="en-US" sz="2400" dirty="0" smtClean="0">
                <a:latin typeface="Times New Roman" pitchFamily="18" charset="0"/>
                <a:cs typeface="Times New Roman" pitchFamily="18" charset="0"/>
              </a:rPr>
              <a:t> will also fire and </a:t>
            </a:r>
            <a:r>
              <a:rPr lang="en-US" sz="2400" b="1" dirty="0" smtClean="0">
                <a:latin typeface="Times New Roman" pitchFamily="18" charset="0"/>
                <a:cs typeface="Times New Roman" pitchFamily="18" charset="0"/>
              </a:rPr>
              <a:t>all fiber</a:t>
            </a:r>
            <a:r>
              <a:rPr lang="en-US" sz="2400" dirty="0" smtClean="0">
                <a:latin typeface="Times New Roman" pitchFamily="18" charset="0"/>
                <a:cs typeface="Times New Roman" pitchFamily="18" charset="0"/>
              </a:rPr>
              <a:t> in nerve are </a:t>
            </a:r>
            <a:r>
              <a:rPr lang="en-US" sz="2400" b="1" dirty="0" smtClean="0">
                <a:solidFill>
                  <a:srgbClr val="FF0000"/>
                </a:solidFill>
                <a:latin typeface="Times New Roman" pitchFamily="18" charset="0"/>
                <a:cs typeface="Times New Roman" pitchFamily="18" charset="0"/>
              </a:rPr>
              <a:t>stimulated</a:t>
            </a:r>
            <a:r>
              <a:rPr lang="en-US" sz="2400" dirty="0" smtClean="0">
                <a:latin typeface="Times New Roman" pitchFamily="18" charset="0"/>
                <a:cs typeface="Times New Roman" pitchFamily="18" charset="0"/>
              </a:rPr>
              <a:t>.</a:t>
            </a:r>
          </a:p>
          <a:p>
            <a:pPr marL="342900" indent="-342900" algn="just">
              <a:lnSpc>
                <a:spcPct val="150000"/>
              </a:lnSpc>
              <a:buFont typeface="Wingdings" pitchFamily="2" charset="2"/>
              <a:buChar char="v"/>
            </a:pPr>
            <a:r>
              <a:rPr lang="en-US" sz="2400" dirty="0" smtClean="0">
                <a:latin typeface="Times New Roman" pitchFamily="18" charset="0"/>
                <a:cs typeface="Times New Roman" pitchFamily="18" charset="0"/>
              </a:rPr>
              <a:t>With </a:t>
            </a:r>
            <a:r>
              <a:rPr lang="en-US" sz="2400" b="1" dirty="0" smtClean="0">
                <a:solidFill>
                  <a:srgbClr val="FF0000"/>
                </a:solidFill>
                <a:latin typeface="Times New Roman" pitchFamily="18" charset="0"/>
                <a:cs typeface="Times New Roman" pitchFamily="18" charset="0"/>
              </a:rPr>
              <a:t>Supra-threshold</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no further increase</a:t>
            </a:r>
            <a:r>
              <a:rPr lang="en-US" sz="2400" dirty="0" smtClean="0">
                <a:latin typeface="Times New Roman" pitchFamily="18" charset="0"/>
                <a:cs typeface="Times New Roman" pitchFamily="18" charset="0"/>
              </a:rPr>
              <a:t> in size of the potential change occurs.   </a:t>
            </a:r>
            <a:endParaRPr lang="en-IN" sz="2400" dirty="0">
              <a:latin typeface="Times New Roman" pitchFamily="18" charset="0"/>
              <a:cs typeface="Times New Roman" pitchFamily="18" charset="0"/>
            </a:endParaRPr>
          </a:p>
        </p:txBody>
      </p:sp>
      <p:sp>
        <p:nvSpPr>
          <p:cNvPr id="2" name="Date Placeholder 1"/>
          <p:cNvSpPr>
            <a:spLocks noGrp="1"/>
          </p:cNvSpPr>
          <p:nvPr>
            <p:ph type="dt" sz="half" idx="10"/>
          </p:nvPr>
        </p:nvSpPr>
        <p:spPr/>
        <p:txBody>
          <a:bodyPr/>
          <a:lstStyle/>
          <a:p>
            <a:fld id="{F8A9132A-A248-4740-88B4-3411E733703B}" type="datetime1">
              <a:rPr lang="en-US" smtClean="0">
                <a:solidFill>
                  <a:srgbClr val="262626">
                    <a:tint val="75000"/>
                  </a:srgbClr>
                </a:solidFill>
              </a:rPr>
              <a:t>10/30/2017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32</a:t>
            </a:fld>
            <a:endParaRPr lang="en-US" dirty="0">
              <a:solidFill>
                <a:srgbClr val="262626">
                  <a:tint val="75000"/>
                </a:srgbClr>
              </a:solidFill>
            </a:endParaRPr>
          </a:p>
        </p:txBody>
      </p:sp>
    </p:spTree>
    <p:extLst>
      <p:ext uri="{BB962C8B-B14F-4D97-AF65-F5344CB8AC3E}">
        <p14:creationId xmlns:p14="http://schemas.microsoft.com/office/powerpoint/2010/main" val="154388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85800"/>
          </a:xfrm>
        </p:spPr>
        <p:txBody>
          <a:bodyPr>
            <a:normAutofit fontScale="90000"/>
          </a:bodyPr>
          <a:lstStyle/>
          <a:p>
            <a:pPr algn="l"/>
            <a:r>
              <a:rPr lang="en-US" sz="4000" dirty="0" smtClean="0">
                <a:solidFill>
                  <a:srgbClr val="C00000"/>
                </a:solidFill>
                <a:latin typeface="Algerian" pitchFamily="82" charset="0"/>
              </a:rPr>
              <a:t>COMPOUND ACTION Potential- </a:t>
            </a:r>
            <a:r>
              <a:rPr lang="en-US" sz="4000" dirty="0" smtClean="0">
                <a:solidFill>
                  <a:schemeClr val="tx1"/>
                </a:solidFill>
                <a:latin typeface="Times New Roman" pitchFamily="18" charset="0"/>
                <a:cs typeface="Times New Roman" pitchFamily="18" charset="0"/>
              </a:rPr>
              <a:t>Appearance of multiple peaks in AP</a:t>
            </a:r>
            <a:endParaRPr lang="en-US" dirty="0"/>
          </a:p>
        </p:txBody>
      </p:sp>
      <p:pic>
        <p:nvPicPr>
          <p:cNvPr id="2050" name="Picture 2" descr="C:\Users\admin1\Desktop\download (1).jpg"/>
          <p:cNvPicPr>
            <a:picLocks noGrp="1" noChangeAspect="1" noChangeArrowheads="1"/>
          </p:cNvPicPr>
          <p:nvPr>
            <p:ph idx="1"/>
          </p:nvPr>
        </p:nvPicPr>
        <p:blipFill>
          <a:blip r:embed="rId2">
            <a:duotone>
              <a:prstClr val="black"/>
              <a:schemeClr val="accent2">
                <a:tint val="45000"/>
                <a:satMod val="400000"/>
              </a:schemeClr>
            </a:duotone>
            <a:lum bright="-7000" contrast="14000"/>
          </a:blip>
          <a:srcRect/>
          <a:stretch>
            <a:fillRect/>
          </a:stretch>
        </p:blipFill>
        <p:spPr bwMode="auto">
          <a:xfrm>
            <a:off x="31652" y="1219200"/>
            <a:ext cx="9144000" cy="5105400"/>
          </a:xfrm>
          <a:prstGeom prst="rect">
            <a:avLst/>
          </a:prstGeom>
          <a:noFill/>
        </p:spPr>
      </p:pic>
      <p:sp>
        <p:nvSpPr>
          <p:cNvPr id="3" name="Date Placeholder 2"/>
          <p:cNvSpPr>
            <a:spLocks noGrp="1"/>
          </p:cNvSpPr>
          <p:nvPr>
            <p:ph type="dt" sz="half" idx="10"/>
          </p:nvPr>
        </p:nvSpPr>
        <p:spPr/>
        <p:txBody>
          <a:bodyPr/>
          <a:lstStyle/>
          <a:p>
            <a:fld id="{9EA0BDB7-1154-40B0-A8A7-D823C231AD9C}"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33</a:t>
            </a:fld>
            <a:endParaRPr lang="en-US" dirty="0">
              <a:solidFill>
                <a:srgbClr val="262626">
                  <a:lumMod val="85000"/>
                  <a:lumOff val="15000"/>
                </a:srgbClr>
              </a:solidFill>
            </a:endParaRPr>
          </a:p>
        </p:txBody>
      </p:sp>
    </p:spTree>
    <p:extLst>
      <p:ext uri="{BB962C8B-B14F-4D97-AF65-F5344CB8AC3E}">
        <p14:creationId xmlns:p14="http://schemas.microsoft.com/office/powerpoint/2010/main" val="132448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381000"/>
            <a:ext cx="8403020" cy="685800"/>
          </a:xfrm>
        </p:spPr>
        <p:txBody>
          <a:bodyPr/>
          <a:lstStyle/>
          <a:p>
            <a:pPr algn="ctr"/>
            <a:r>
              <a:rPr lang="en-US" b="1" dirty="0" smtClean="0">
                <a:solidFill>
                  <a:srgbClr val="FF0000"/>
                </a:solidFill>
                <a:latin typeface="Times New Roman" pitchFamily="18" charset="0"/>
                <a:cs typeface="Times New Roman" pitchFamily="18" charset="0"/>
              </a:rPr>
              <a:t>Factors affecting compound Action potential</a:t>
            </a:r>
            <a:endParaRPr lang="en-I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417637"/>
            <a:ext cx="8305800" cy="2544763"/>
          </a:xfrm>
        </p:spPr>
        <p:txBody>
          <a:bodyPr/>
          <a:lstStyle/>
          <a:p>
            <a:pPr marL="514350" indent="-514350" algn="just">
              <a:buAutoNum type="alphaUcParenR"/>
            </a:pPr>
            <a:r>
              <a:rPr lang="en-US" b="1" dirty="0" smtClean="0">
                <a:solidFill>
                  <a:schemeClr val="tx1"/>
                </a:solidFill>
                <a:latin typeface="Times New Roman" pitchFamily="18" charset="0"/>
                <a:cs typeface="Times New Roman" pitchFamily="18" charset="0"/>
              </a:rPr>
              <a:t>Types of fibers</a:t>
            </a:r>
            <a:r>
              <a:rPr lang="en-US" dirty="0" smtClean="0">
                <a:solidFill>
                  <a:schemeClr val="tx1"/>
                </a:solidFill>
                <a:latin typeface="Times New Roman" pitchFamily="18" charset="0"/>
                <a:cs typeface="Times New Roman" pitchFamily="18" charset="0"/>
              </a:rPr>
              <a:t>: Number and size of the peaks vary with the types of fiber in particular nerve</a:t>
            </a:r>
          </a:p>
          <a:p>
            <a:pPr marL="514350" indent="-514350" algn="just">
              <a:buAutoNum type="alphaUcParenR"/>
            </a:pPr>
            <a:r>
              <a:rPr lang="en-US" b="1" dirty="0" smtClean="0">
                <a:solidFill>
                  <a:schemeClr val="tx1"/>
                </a:solidFill>
                <a:latin typeface="Times New Roman" pitchFamily="18" charset="0"/>
                <a:cs typeface="Times New Roman" pitchFamily="18" charset="0"/>
              </a:rPr>
              <a:t>Strength of stimulus</a:t>
            </a:r>
            <a:r>
              <a:rPr lang="en-US" dirty="0" smtClean="0">
                <a:solidFill>
                  <a:schemeClr val="tx1"/>
                </a:solidFill>
                <a:latin typeface="Times New Roman" pitchFamily="18" charset="0"/>
                <a:cs typeface="Times New Roman" pitchFamily="18" charset="0"/>
              </a:rPr>
              <a:t>: the number and types of NF stimulated by a given strength </a:t>
            </a:r>
            <a:endParaRPr lang="en-IN" dirty="0">
              <a:solidFill>
                <a:schemeClr val="tx1"/>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0AA57260-DAE5-47F0-A0E9-4F695582CB4C}" type="datetime1">
              <a:rPr lang="en-US" smtClean="0">
                <a:solidFill>
                  <a:srgbClr val="262626">
                    <a:lumMod val="85000"/>
                    <a:lumOff val="15000"/>
                  </a:srgbClr>
                </a:solidFill>
              </a:rPr>
              <a:t>10/30/2017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34</a:t>
            </a:fld>
            <a:endParaRPr lang="en-US" dirty="0">
              <a:solidFill>
                <a:srgbClr val="262626">
                  <a:lumMod val="85000"/>
                  <a:lumOff val="15000"/>
                </a:srgbClr>
              </a:solidFill>
            </a:endParaRPr>
          </a:p>
        </p:txBody>
      </p:sp>
    </p:spTree>
    <p:extLst>
      <p:ext uri="{BB962C8B-B14F-4D97-AF65-F5344CB8AC3E}">
        <p14:creationId xmlns:p14="http://schemas.microsoft.com/office/powerpoint/2010/main" val="50966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0"/>
            <a:ext cx="7554144" cy="1447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ts val="0"/>
              </a:spcBef>
            </a:pPr>
            <a:r>
              <a:rPr lang="en-US" sz="7600" b="1" dirty="0" smtClean="0">
                <a:ln w="11430">
                  <a:noFill/>
                </a:ln>
                <a:solidFill>
                  <a:srgbClr val="002060"/>
                </a:solidFill>
              </a:rPr>
              <a:t>CLINICAL </a:t>
            </a:r>
            <a:r>
              <a:rPr lang="en-US" sz="7600" b="1" dirty="0" smtClean="0">
                <a:ln w="11430">
                  <a:noFill/>
                </a:ln>
                <a:solidFill>
                  <a:srgbClr val="002060"/>
                </a:solidFill>
              </a:rPr>
              <a:t>ASPECTS</a:t>
            </a:r>
            <a:endParaRPr lang="en-US" sz="7600" b="1" dirty="0">
              <a:ln w="11430">
                <a:noFill/>
              </a:ln>
              <a:solidFill>
                <a:srgbClr val="002060"/>
              </a:solidFill>
            </a:endParaRPr>
          </a:p>
        </p:txBody>
      </p:sp>
      <p:sp>
        <p:nvSpPr>
          <p:cNvPr id="3" name="Date Placeholder 2"/>
          <p:cNvSpPr>
            <a:spLocks noGrp="1"/>
          </p:cNvSpPr>
          <p:nvPr>
            <p:ph type="dt" sz="half" idx="10"/>
          </p:nvPr>
        </p:nvSpPr>
        <p:spPr/>
        <p:txBody>
          <a:bodyPr/>
          <a:lstStyle/>
          <a:p>
            <a:fld id="{A896E0FC-A2E7-4DD3-80A6-37BAAAAA6309}" type="datetime1">
              <a:rPr lang="en-US" smtClean="0">
                <a:solidFill>
                  <a:prstClr val="white"/>
                </a:solidFill>
              </a:rPr>
              <a:t>10/30/2017</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HIRAL PANCHAL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4144365130"/>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multiple-sclerosis-demyelinization.gif"/>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3129" t="8214" b="-1"/>
          <a:stretch/>
        </p:blipFill>
        <p:spPr bwMode="auto">
          <a:xfrm>
            <a:off x="5724128" y="0"/>
            <a:ext cx="3419872"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0" y="0"/>
            <a:ext cx="5724128" cy="6096000"/>
          </a:xfrm>
          <a:ln w="76200"/>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0" indent="0">
              <a:buNone/>
            </a:pPr>
            <a:r>
              <a:rPr lang="en-US" sz="4000" b="1" dirty="0" smtClean="0">
                <a:solidFill>
                  <a:schemeClr val="tx1"/>
                </a:solidFill>
              </a:rPr>
              <a:t>   </a:t>
            </a:r>
            <a:r>
              <a:rPr lang="en-US" sz="4800" b="1" dirty="0" smtClean="0">
                <a:solidFill>
                  <a:srgbClr val="002060"/>
                </a:solidFill>
              </a:rPr>
              <a:t>MULTIPLE SCLEROSIS</a:t>
            </a:r>
          </a:p>
          <a:p>
            <a:pPr algn="just"/>
            <a:r>
              <a:rPr lang="en-US" sz="3500" dirty="0" smtClean="0">
                <a:solidFill>
                  <a:schemeClr val="tx1"/>
                </a:solidFill>
              </a:rPr>
              <a:t>It is autoimmune disorder.</a:t>
            </a:r>
          </a:p>
          <a:p>
            <a:pPr algn="just"/>
            <a:r>
              <a:rPr lang="en-US" sz="3500" dirty="0" smtClean="0">
                <a:solidFill>
                  <a:schemeClr val="tx1"/>
                </a:solidFill>
              </a:rPr>
              <a:t>Causes may be genetic or environmental.</a:t>
            </a:r>
          </a:p>
          <a:p>
            <a:pPr algn="just"/>
            <a:r>
              <a:rPr lang="en-US" sz="3500" dirty="0" smtClean="0">
                <a:solidFill>
                  <a:schemeClr val="tx1"/>
                </a:solidFill>
              </a:rPr>
              <a:t>Antibodies &amp; white blood cells in the immune system</a:t>
            </a:r>
            <a:r>
              <a:rPr lang="en-US" sz="3500" dirty="0">
                <a:solidFill>
                  <a:schemeClr val="tx1"/>
                </a:solidFill>
              </a:rPr>
              <a:t> </a:t>
            </a:r>
            <a:r>
              <a:rPr lang="en-US" sz="3500" dirty="0" smtClean="0">
                <a:solidFill>
                  <a:schemeClr val="tx1"/>
                </a:solidFill>
              </a:rPr>
              <a:t>attack myelin causing inflammation and injury of sheath</a:t>
            </a:r>
            <a:r>
              <a:rPr lang="en-US" sz="3500" b="1" dirty="0" smtClean="0">
                <a:solidFill>
                  <a:schemeClr val="tx1"/>
                </a:solidFill>
              </a:rPr>
              <a:t>.</a:t>
            </a:r>
          </a:p>
          <a:p>
            <a:r>
              <a:rPr lang="en-US" sz="3500" dirty="0" smtClean="0">
                <a:solidFill>
                  <a:schemeClr val="tx1"/>
                </a:solidFill>
              </a:rPr>
              <a:t>So the loss of myelin leads to leakage of k</a:t>
            </a:r>
            <a:r>
              <a:rPr lang="en-US" sz="3500" baseline="30000" dirty="0" smtClean="0">
                <a:solidFill>
                  <a:schemeClr val="tx1"/>
                </a:solidFill>
              </a:rPr>
              <a:t>+</a:t>
            </a:r>
            <a:r>
              <a:rPr lang="en-US" sz="3500" dirty="0" smtClean="0">
                <a:solidFill>
                  <a:schemeClr val="tx1"/>
                </a:solidFill>
              </a:rPr>
              <a:t> through voltage gated </a:t>
            </a:r>
            <a:r>
              <a:rPr lang="en-US" sz="3500" dirty="0" smtClean="0">
                <a:solidFill>
                  <a:schemeClr val="tx1"/>
                </a:solidFill>
              </a:rPr>
              <a:t>channels,                            -hyperpolarization and </a:t>
            </a:r>
            <a:r>
              <a:rPr lang="en-US" sz="3500" dirty="0" smtClean="0">
                <a:solidFill>
                  <a:schemeClr val="tx1"/>
                </a:solidFill>
              </a:rPr>
              <a:t>failure to conduct action potential.</a:t>
            </a:r>
            <a:r>
              <a:rPr lang="en-US" sz="3500" baseline="30000" dirty="0" smtClean="0">
                <a:solidFill>
                  <a:schemeClr val="tx1"/>
                </a:solidFill>
              </a:rPr>
              <a:t>   </a:t>
            </a:r>
            <a:endParaRPr lang="en-US" sz="3500" baseline="30000" dirty="0">
              <a:solidFill>
                <a:schemeClr val="tx1"/>
              </a:solidFill>
            </a:endParaRPr>
          </a:p>
          <a:p>
            <a:endParaRPr lang="en-US" b="1" baseline="30000" dirty="0" smtClean="0">
              <a:solidFill>
                <a:schemeClr val="tx1"/>
              </a:solidFill>
            </a:endParaRPr>
          </a:p>
        </p:txBody>
      </p:sp>
      <p:sp>
        <p:nvSpPr>
          <p:cNvPr id="2" name="Date Placeholder 1"/>
          <p:cNvSpPr>
            <a:spLocks noGrp="1"/>
          </p:cNvSpPr>
          <p:nvPr>
            <p:ph type="dt" sz="half" idx="10"/>
          </p:nvPr>
        </p:nvSpPr>
        <p:spPr/>
        <p:txBody>
          <a:bodyPr/>
          <a:lstStyle/>
          <a:p>
            <a:fld id="{6E7D3CE0-8924-4C31-9997-93D009985DEA}" type="datetime1">
              <a:rPr lang="en-US" smtClean="0">
                <a:solidFill>
                  <a:prstClr val="white"/>
                </a:solidFill>
              </a:rPr>
              <a:t>10/30/2017</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HIRAL PANCHAL</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prstClr val="white"/>
                </a:solidFill>
              </a:rPr>
              <a:pPr/>
              <a:t>36</a:t>
            </a:fld>
            <a:endParaRPr lang="en-US" dirty="0">
              <a:solidFill>
                <a:prstClr val="white"/>
              </a:solidFill>
            </a:endParaRPr>
          </a:p>
        </p:txBody>
      </p:sp>
    </p:spTree>
    <p:extLst>
      <p:ext uri="{BB962C8B-B14F-4D97-AF65-F5344CB8AC3E}">
        <p14:creationId xmlns:p14="http://schemas.microsoft.com/office/powerpoint/2010/main" val="3122918219"/>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0"/>
            <a:ext cx="9144000" cy="1124744"/>
          </a:xfrm>
          <a:scene3d>
            <a:camera prst="obliqueTopRigh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a:normAutofit fontScale="92500" lnSpcReduction="10000"/>
          </a:bodyPr>
          <a:lstStyle/>
          <a:p>
            <a:r>
              <a:rPr lang="en-US" sz="3600" dirty="0" smtClean="0">
                <a:solidFill>
                  <a:schemeClr val="bg1"/>
                </a:solidFill>
              </a:rPr>
              <a:t> </a:t>
            </a:r>
          </a:p>
          <a:p>
            <a:r>
              <a:rPr lang="en-US" sz="3600" dirty="0" smtClean="0">
                <a:solidFill>
                  <a:schemeClr val="bg1"/>
                </a:solidFill>
              </a:rPr>
              <a:t>Treatment </a:t>
            </a:r>
            <a:r>
              <a:rPr sz="3600" dirty="0" smtClean="0">
                <a:solidFill>
                  <a:schemeClr val="bg1"/>
                </a:solidFill>
              </a:rPr>
              <a:t>for</a:t>
            </a:r>
            <a:r>
              <a:rPr lang="en-US" sz="3600" dirty="0" smtClean="0">
                <a:solidFill>
                  <a:schemeClr val="bg1"/>
                </a:solidFill>
              </a:rPr>
              <a:t> multiple sclerosis</a:t>
            </a:r>
            <a:endParaRPr lang="en-US" sz="3600" dirty="0">
              <a:solidFill>
                <a:schemeClr val="bg1"/>
              </a:solidFill>
            </a:endParaRPr>
          </a:p>
        </p:txBody>
      </p:sp>
      <p:sp>
        <p:nvSpPr>
          <p:cNvPr id="6" name="Title 5"/>
          <p:cNvSpPr>
            <a:spLocks noGrp="1"/>
          </p:cNvSpPr>
          <p:nvPr>
            <p:ph type="title"/>
          </p:nvPr>
        </p:nvSpPr>
        <p:spPr>
          <a:xfrm>
            <a:off x="0" y="2924944"/>
            <a:ext cx="7543800" cy="2088232"/>
          </a:xfrm>
        </p:spPr>
        <p:txBody>
          <a:bodyPr>
            <a:normAutofit/>
          </a:bodyPr>
          <a:lstStyle/>
          <a:p>
            <a:r>
              <a:rPr lang="en-US" sz="3200" b="1" dirty="0" smtClean="0">
                <a:solidFill>
                  <a:srgbClr val="FF0000"/>
                </a:solidFill>
              </a:rPr>
              <a:t>NO TREATMENT </a:t>
            </a:r>
            <a:r>
              <a:rPr lang="en-US" sz="3200" dirty="0" smtClean="0">
                <a:solidFill>
                  <a:srgbClr val="002060"/>
                </a:solidFill>
              </a:rPr>
              <a:t>of this disease but some drug like </a:t>
            </a:r>
            <a:r>
              <a:rPr lang="el-GR" sz="3200" b="1" dirty="0" smtClean="0">
                <a:solidFill>
                  <a:srgbClr val="FFFF00"/>
                </a:solidFill>
              </a:rPr>
              <a:t>β</a:t>
            </a:r>
            <a:r>
              <a:rPr lang="en-US" sz="3200" b="1" dirty="0" smtClean="0">
                <a:solidFill>
                  <a:srgbClr val="FFFF00"/>
                </a:solidFill>
              </a:rPr>
              <a:t>-INTERFERON </a:t>
            </a:r>
            <a:r>
              <a:rPr lang="en-US" sz="3200" dirty="0" smtClean="0">
                <a:solidFill>
                  <a:srgbClr val="002060"/>
                </a:solidFill>
              </a:rPr>
              <a:t>suppresses the immune response, reduce the severity &amp; slow the progression of disease.</a:t>
            </a:r>
            <a:endParaRPr lang="en-US" sz="3200" dirty="0">
              <a:solidFill>
                <a:srgbClr val="002060"/>
              </a:solidFill>
            </a:endParaRPr>
          </a:p>
        </p:txBody>
      </p:sp>
      <p:sp>
        <p:nvSpPr>
          <p:cNvPr id="2" name="Date Placeholder 1"/>
          <p:cNvSpPr>
            <a:spLocks noGrp="1"/>
          </p:cNvSpPr>
          <p:nvPr>
            <p:ph type="dt" sz="half" idx="10"/>
          </p:nvPr>
        </p:nvSpPr>
        <p:spPr/>
        <p:txBody>
          <a:bodyPr/>
          <a:lstStyle/>
          <a:p>
            <a:fld id="{F37E97FD-ED24-4B79-B287-1B73D799F4F5}" type="datetime1">
              <a:rPr lang="en-US" smtClean="0">
                <a:solidFill>
                  <a:prstClr val="white"/>
                </a:solidFill>
              </a:rPr>
              <a:t>10/30/2017</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HIRAL PANCHAL</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prstClr val="white"/>
                </a:solidFill>
              </a:rPr>
              <a:pPr/>
              <a:t>37</a:t>
            </a:fld>
            <a:endParaRPr lang="en-US" dirty="0">
              <a:solidFill>
                <a:prstClr val="white"/>
              </a:solidFill>
            </a:endParaRPr>
          </a:p>
        </p:txBody>
      </p:sp>
    </p:spTree>
    <p:extLst>
      <p:ext uri="{BB962C8B-B14F-4D97-AF65-F5344CB8AC3E}">
        <p14:creationId xmlns:p14="http://schemas.microsoft.com/office/powerpoint/2010/main" val="3102165301"/>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09877"/>
          </a:xfrm>
        </p:spPr>
        <p:txBody>
          <a:bodyPr>
            <a:noAutofit/>
          </a:bodyPr>
          <a:lstStyle/>
          <a:p>
            <a:r>
              <a:rPr lang="en-US" dirty="0">
                <a:solidFill>
                  <a:prstClr val="white"/>
                </a:solidFill>
              </a:rPr>
              <a:t> </a:t>
            </a:r>
            <a:r>
              <a:rPr lang="en-US" dirty="0" smtClean="0">
                <a:solidFill>
                  <a:prstClr val="white"/>
                </a:solidFill>
              </a:rPr>
              <a:t>    </a:t>
            </a:r>
            <a:r>
              <a:rPr lang="en-US" sz="3600" dirty="0" smtClean="0">
                <a:solidFill>
                  <a:prstClr val="white"/>
                </a:solidFill>
              </a:rPr>
              <a:t>PERIPHERAL NEUROPATHY</a:t>
            </a:r>
            <a:endParaRPr lang="en-US" dirty="0"/>
          </a:p>
        </p:txBody>
      </p:sp>
      <p:sp>
        <p:nvSpPr>
          <p:cNvPr id="11" name="TextBox 10"/>
          <p:cNvSpPr txBox="1"/>
          <p:nvPr/>
        </p:nvSpPr>
        <p:spPr>
          <a:xfrm>
            <a:off x="0" y="685800"/>
            <a:ext cx="9144000" cy="5940088"/>
          </a:xfrm>
          <a:prstGeom prst="rect">
            <a:avLst/>
          </a:prstGeom>
          <a:noFill/>
        </p:spPr>
        <p:txBody>
          <a:bodyPr wrap="square" rtlCol="0">
            <a:spAutoFit/>
          </a:bodyPr>
          <a:lstStyle/>
          <a:p>
            <a:pPr marL="342900" indent="-342900">
              <a:buFont typeface="Wingdings" pitchFamily="2" charset="2"/>
              <a:buChar char="§"/>
            </a:pPr>
            <a:r>
              <a:rPr lang="en-US" sz="2800" dirty="0" smtClean="0">
                <a:latin typeface="Times New Roman" pitchFamily="18" charset="0"/>
                <a:cs typeface="Times New Roman" pitchFamily="18" charset="0"/>
              </a:rPr>
              <a:t>Peripheral neuropathy is </a:t>
            </a:r>
            <a:r>
              <a:rPr lang="en-US" sz="2800" b="1" dirty="0" smtClean="0">
                <a:latin typeface="Times New Roman" pitchFamily="18" charset="0"/>
                <a:cs typeface="Times New Roman" pitchFamily="18" charset="0"/>
              </a:rPr>
              <a:t>damage to nerves of peripheral nervous system</a:t>
            </a:r>
            <a:r>
              <a:rPr lang="en-US" sz="2800" dirty="0" smtClean="0">
                <a:latin typeface="Times New Roman" pitchFamily="18" charset="0"/>
                <a:cs typeface="Times New Roman" pitchFamily="18" charset="0"/>
              </a:rPr>
              <a:t> which may be caused by diseases or trauma.</a:t>
            </a:r>
          </a:p>
          <a:p>
            <a:pPr marL="342900" indent="-342900">
              <a:buFont typeface="Wingdings" pitchFamily="2" charset="2"/>
              <a:buChar char="§"/>
            </a:pPr>
            <a:r>
              <a:rPr lang="en-US" sz="2800" dirty="0" smtClean="0">
                <a:latin typeface="Times New Roman" pitchFamily="18" charset="0"/>
                <a:cs typeface="Times New Roman" pitchFamily="18" charset="0"/>
              </a:rPr>
              <a:t>It is classified according to number of nerves affected or types of nerve cells affected (motor ,sensory, autonomic).</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p>
          <a:p>
            <a:r>
              <a:rPr lang="en-US" sz="2800" b="1" dirty="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3600" b="1" dirty="0" smtClean="0">
                <a:solidFill>
                  <a:srgbClr val="002060"/>
                </a:solidFill>
                <a:latin typeface="Times New Roman" pitchFamily="18" charset="0"/>
                <a:cs typeface="Times New Roman" pitchFamily="18" charset="0"/>
              </a:rPr>
              <a:t>MONONEUROPATHY</a:t>
            </a:r>
          </a:p>
          <a:p>
            <a:pPr marL="342900" indent="-342900">
              <a:buFont typeface="Wingdings" pitchFamily="2" charset="2"/>
              <a:buChar char="§"/>
            </a:pPr>
            <a:r>
              <a:rPr lang="en-US" sz="2800" dirty="0" smtClean="0">
                <a:solidFill>
                  <a:srgbClr val="002060"/>
                </a:solidFill>
                <a:latin typeface="Times New Roman" pitchFamily="18" charset="0"/>
                <a:cs typeface="Times New Roman" pitchFamily="18" charset="0"/>
              </a:rPr>
              <a:t>It is a type of neuropathy that </a:t>
            </a:r>
            <a:r>
              <a:rPr lang="en-US" sz="2800" b="1" dirty="0" smtClean="0">
                <a:solidFill>
                  <a:srgbClr val="002060"/>
                </a:solidFill>
                <a:latin typeface="Times New Roman" pitchFamily="18" charset="0"/>
                <a:cs typeface="Times New Roman" pitchFamily="18" charset="0"/>
              </a:rPr>
              <a:t>only affects single nerve</a:t>
            </a:r>
            <a:r>
              <a:rPr lang="en-US" sz="2800" dirty="0" smtClean="0">
                <a:solidFill>
                  <a:srgbClr val="002060"/>
                </a:solidFill>
                <a:latin typeface="Times New Roman" pitchFamily="18" charset="0"/>
                <a:cs typeface="Times New Roman" pitchFamily="18" charset="0"/>
              </a:rPr>
              <a:t>.</a:t>
            </a:r>
          </a:p>
          <a:p>
            <a:pPr marL="342900" indent="-342900">
              <a:buFont typeface="Wingdings" pitchFamily="2" charset="2"/>
              <a:buChar char="§"/>
            </a:pPr>
            <a:r>
              <a:rPr lang="en-US" sz="2800" dirty="0" smtClean="0">
                <a:solidFill>
                  <a:srgbClr val="002060"/>
                </a:solidFill>
                <a:latin typeface="Times New Roman" pitchFamily="18" charset="0"/>
                <a:cs typeface="Times New Roman" pitchFamily="18" charset="0"/>
              </a:rPr>
              <a:t>The most common cause of </a:t>
            </a:r>
            <a:r>
              <a:rPr lang="en-US" sz="2800" dirty="0" err="1" smtClean="0">
                <a:solidFill>
                  <a:srgbClr val="002060"/>
                </a:solidFill>
                <a:latin typeface="Times New Roman" pitchFamily="18" charset="0"/>
                <a:cs typeface="Times New Roman" pitchFamily="18" charset="0"/>
              </a:rPr>
              <a:t>mononeuropathy</a:t>
            </a:r>
            <a:r>
              <a:rPr lang="en-US" sz="2800" dirty="0" smtClean="0">
                <a:solidFill>
                  <a:srgbClr val="002060"/>
                </a:solidFill>
                <a:latin typeface="Times New Roman" pitchFamily="18" charset="0"/>
                <a:cs typeface="Times New Roman" pitchFamily="18" charset="0"/>
              </a:rPr>
              <a:t> is physical compression of the nerve known as compression neuropathy.</a:t>
            </a:r>
          </a:p>
          <a:p>
            <a:pPr marL="342900" indent="-342900">
              <a:buFont typeface="Wingdings" pitchFamily="2" charset="2"/>
              <a:buChar char="§"/>
            </a:pPr>
            <a:endParaRPr lang="en-US" sz="2800" dirty="0" smtClean="0">
              <a:latin typeface="Times New Roman" pitchFamily="18" charset="0"/>
              <a:cs typeface="Times New Roman" pitchFamily="18" charset="0"/>
            </a:endParaRPr>
          </a:p>
          <a:p>
            <a:r>
              <a:rPr lang="en-US" sz="3600" b="1" dirty="0" smtClean="0">
                <a:solidFill>
                  <a:srgbClr val="7030A0"/>
                </a:solidFill>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F5FE185B-D385-4100-8774-F98495ABED3F}" type="datetime1">
              <a:rPr lang="en-US" smtClean="0">
                <a:solidFill>
                  <a:srgbClr val="262626">
                    <a:tint val="75000"/>
                  </a:srgbClr>
                </a:solidFill>
              </a:rPr>
              <a:t>10/30/2017</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tint val="75000"/>
                  </a:srgbClr>
                </a:solidFill>
              </a:rPr>
              <a:pPr/>
              <a:t>38</a:t>
            </a:fld>
            <a:endParaRPr lang="en-US" dirty="0">
              <a:solidFill>
                <a:srgbClr val="262626">
                  <a:tint val="75000"/>
                </a:srgbClr>
              </a:solidFill>
            </a:endParaRPr>
          </a:p>
        </p:txBody>
      </p:sp>
    </p:spTree>
    <p:custDataLst>
      <p:tags r:id="rId1"/>
    </p:custDataLst>
    <p:extLst>
      <p:ext uri="{BB962C8B-B14F-4D97-AF65-F5344CB8AC3E}">
        <p14:creationId xmlns:p14="http://schemas.microsoft.com/office/powerpoint/2010/main" val="3533241958"/>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45" y="40511"/>
            <a:ext cx="9141655" cy="4401205"/>
          </a:xfrm>
          <a:prstGeom prst="rect">
            <a:avLst/>
          </a:prstGeom>
          <a:noFill/>
        </p:spPr>
        <p:txBody>
          <a:bodyPr wrap="square" rtlCol="0">
            <a:spAutoFit/>
          </a:bodyPr>
          <a:lstStyle/>
          <a:p>
            <a:r>
              <a:rPr lang="en-US" sz="2400" dirty="0" smtClean="0">
                <a:solidFill>
                  <a:srgbClr val="262626"/>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POLYNEUROPATHY</a:t>
            </a:r>
          </a:p>
          <a:p>
            <a:pPr marL="342900" indent="-342900">
              <a:buFont typeface="Wingdings" pitchFamily="2" charset="2"/>
              <a:buChar char="§"/>
            </a:pPr>
            <a:r>
              <a:rPr lang="en-US" sz="2400" dirty="0" smtClean="0">
                <a:solidFill>
                  <a:srgbClr val="262626"/>
                </a:solidFill>
                <a:latin typeface="Times New Roman" pitchFamily="18" charset="0"/>
                <a:cs typeface="Times New Roman" pitchFamily="18" charset="0"/>
              </a:rPr>
              <a:t>It is pattern of nerve damage which is a quite different from </a:t>
            </a:r>
            <a:r>
              <a:rPr lang="en-US" sz="2400" dirty="0" err="1" smtClean="0">
                <a:solidFill>
                  <a:srgbClr val="262626"/>
                </a:solidFill>
                <a:latin typeface="Times New Roman" pitchFamily="18" charset="0"/>
                <a:cs typeface="Times New Roman" pitchFamily="18" charset="0"/>
              </a:rPr>
              <a:t>mononeuropathy</a:t>
            </a:r>
            <a:r>
              <a:rPr lang="en-US" sz="2400" dirty="0" smtClean="0">
                <a:solidFill>
                  <a:srgbClr val="262626"/>
                </a:solidFill>
                <a:latin typeface="Times New Roman" pitchFamily="18" charset="0"/>
                <a:cs typeface="Times New Roman" pitchFamily="18" charset="0"/>
              </a:rPr>
              <a:t> and often more serious and affecting more areas of body. </a:t>
            </a:r>
            <a:endParaRPr lang="en-US" sz="2400" dirty="0" smtClean="0">
              <a:solidFill>
                <a:srgbClr val="262626"/>
              </a:solidFill>
              <a:latin typeface="Times New Roman" pitchFamily="18" charset="0"/>
              <a:cs typeface="Times New Roman" pitchFamily="18" charset="0"/>
            </a:endParaRPr>
          </a:p>
          <a:p>
            <a:endParaRPr lang="en-US" sz="2400" dirty="0" smtClean="0">
              <a:solidFill>
                <a:srgbClr val="262626"/>
              </a:solidFill>
              <a:latin typeface="Times New Roman" pitchFamily="18" charset="0"/>
              <a:cs typeface="Times New Roman" pitchFamily="18" charset="0"/>
            </a:endParaRPr>
          </a:p>
          <a:p>
            <a:r>
              <a:rPr lang="en-US" sz="2400" dirty="0" smtClean="0">
                <a:solidFill>
                  <a:srgbClr val="262626"/>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AUTONOMIC NEUROPATHY </a:t>
            </a:r>
            <a:endParaRPr lang="en-US" sz="2400" b="1" dirty="0" smtClean="0">
              <a:latin typeface="Times New Roman" pitchFamily="18" charset="0"/>
              <a:cs typeface="Times New Roman" pitchFamily="18" charset="0"/>
            </a:endParaRPr>
          </a:p>
          <a:p>
            <a:pPr marL="342900" indent="-342900">
              <a:buFont typeface="Wingdings" pitchFamily="2" charset="2"/>
              <a:buChar char="§"/>
            </a:pPr>
            <a:r>
              <a:rPr lang="en-US" sz="2400" dirty="0" smtClean="0">
                <a:solidFill>
                  <a:srgbClr val="262626"/>
                </a:solidFill>
                <a:latin typeface="Times New Roman" pitchFamily="18" charset="0"/>
                <a:cs typeface="Times New Roman" pitchFamily="18" charset="0"/>
              </a:rPr>
              <a:t>It is a form of polyneuropathy which </a:t>
            </a:r>
            <a:r>
              <a:rPr lang="en-US" sz="2400" b="1" dirty="0" smtClean="0">
                <a:solidFill>
                  <a:srgbClr val="00B0F0"/>
                </a:solidFill>
                <a:latin typeface="Times New Roman" pitchFamily="18" charset="0"/>
                <a:cs typeface="Times New Roman" pitchFamily="18" charset="0"/>
              </a:rPr>
              <a:t>affects the involuntary system i.e. autonomic nervous system </a:t>
            </a:r>
            <a:r>
              <a:rPr lang="en-US" sz="2400" dirty="0" smtClean="0">
                <a:solidFill>
                  <a:srgbClr val="262626"/>
                </a:solidFill>
                <a:latin typeface="Times New Roman" pitchFamily="18" charset="0"/>
                <a:cs typeface="Times New Roman" pitchFamily="18" charset="0"/>
              </a:rPr>
              <a:t>affecting mostly the internal organs. Most commonly it is seen in person with long standing diabetes mellitus type1 and 2.</a:t>
            </a:r>
          </a:p>
          <a:p>
            <a:pPr marL="342900" indent="-342900">
              <a:buFont typeface="Wingdings" pitchFamily="2" charset="2"/>
              <a:buChar char="§"/>
            </a:pPr>
            <a:endParaRPr lang="en-US" sz="2400" dirty="0" smtClean="0">
              <a:solidFill>
                <a:srgbClr val="262626"/>
              </a:solidFill>
              <a:latin typeface="Times New Roman" pitchFamily="18" charset="0"/>
              <a:cs typeface="Times New Roman" pitchFamily="18" charset="0"/>
            </a:endParaRPr>
          </a:p>
        </p:txBody>
      </p:sp>
      <p:sp>
        <p:nvSpPr>
          <p:cNvPr id="3" name="TextBox 2"/>
          <p:cNvSpPr txBox="1"/>
          <p:nvPr/>
        </p:nvSpPr>
        <p:spPr>
          <a:xfrm>
            <a:off x="31653" y="4191000"/>
            <a:ext cx="9112347" cy="1261884"/>
          </a:xfrm>
          <a:prstGeom prst="rect">
            <a:avLst/>
          </a:prstGeom>
          <a:noFill/>
        </p:spPr>
        <p:txBody>
          <a:bodyPr wrap="square" rtlCol="0">
            <a:spAutoFit/>
          </a:bodyPr>
          <a:lstStyle/>
          <a:p>
            <a:r>
              <a:rPr lang="en-US" sz="2400" b="1" dirty="0" smtClean="0">
                <a:solidFill>
                  <a:srgbClr val="262626"/>
                </a:solidFill>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NEURITIS</a:t>
            </a:r>
          </a:p>
          <a:p>
            <a:pPr marL="342900" indent="-342900">
              <a:buFont typeface="Wingdings" pitchFamily="2" charset="2"/>
              <a:buChar char="§"/>
            </a:pPr>
            <a:r>
              <a:rPr lang="en-US" sz="2400" dirty="0" smtClean="0">
                <a:solidFill>
                  <a:srgbClr val="262626"/>
                </a:solidFill>
                <a:latin typeface="Times New Roman" pitchFamily="18" charset="0"/>
                <a:cs typeface="Times New Roman" pitchFamily="18" charset="0"/>
              </a:rPr>
              <a:t>It is a general term of inflammation of a nerve or the general </a:t>
            </a:r>
          </a:p>
          <a:p>
            <a:r>
              <a:rPr lang="en-US" sz="2400" dirty="0" smtClean="0">
                <a:solidFill>
                  <a:srgbClr val="262626"/>
                </a:solidFill>
                <a:latin typeface="Times New Roman" pitchFamily="18" charset="0"/>
                <a:cs typeface="Times New Roman" pitchFamily="18" charset="0"/>
              </a:rPr>
              <a:t>    inflammation of the peripheral nervous system.</a:t>
            </a:r>
          </a:p>
        </p:txBody>
      </p:sp>
      <p:sp>
        <p:nvSpPr>
          <p:cNvPr id="2" name="Date Placeholder 1"/>
          <p:cNvSpPr>
            <a:spLocks noGrp="1"/>
          </p:cNvSpPr>
          <p:nvPr>
            <p:ph type="dt" sz="half" idx="10"/>
          </p:nvPr>
        </p:nvSpPr>
        <p:spPr/>
        <p:txBody>
          <a:bodyPr/>
          <a:lstStyle/>
          <a:p>
            <a:fld id="{9797440B-1A03-4160-97FF-08F5AD0C583C}" type="datetime1">
              <a:rPr lang="en-US" smtClean="0">
                <a:solidFill>
                  <a:srgbClr val="262626">
                    <a:tint val="75000"/>
                  </a:srgbClr>
                </a:solidFill>
              </a:rPr>
              <a:t>10/30/2017</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tint val="75000"/>
                  </a:srgbClr>
                </a:solidFill>
              </a:rPr>
              <a:pPr/>
              <a:t>39</a:t>
            </a:fld>
            <a:endParaRPr lang="en-US" dirty="0">
              <a:solidFill>
                <a:srgbClr val="262626">
                  <a:tint val="75000"/>
                </a:srgbClr>
              </a:solidFill>
            </a:endParaRPr>
          </a:p>
        </p:txBody>
      </p:sp>
    </p:spTree>
    <p:custDataLst>
      <p:tags r:id="rId1"/>
    </p:custDataLst>
    <p:extLst>
      <p:ext uri="{BB962C8B-B14F-4D97-AF65-F5344CB8AC3E}">
        <p14:creationId xmlns:p14="http://schemas.microsoft.com/office/powerpoint/2010/main" val="421784507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ONY\Desktop\lectures 2016-17\MBBS lec\NMS\nervous-system-by-dr-chaman-lal-ck-23-638.jpg"/>
          <p:cNvPicPr>
            <a:picLocks noChangeAspect="1" noChangeArrowheads="1"/>
          </p:cNvPicPr>
          <p:nvPr/>
        </p:nvPicPr>
        <p:blipFill rotWithShape="1">
          <a:blip r:embed="rId2">
            <a:extLst>
              <a:ext uri="{28A0092B-C50C-407E-A947-70E740481C1C}">
                <a14:useLocalDpi xmlns:a14="http://schemas.microsoft.com/office/drawing/2010/main" val="0"/>
              </a:ext>
            </a:extLst>
          </a:blip>
          <a:srcRect l="4859" t="53160" r="11341" b="8607"/>
          <a:stretch/>
        </p:blipFill>
        <p:spPr bwMode="auto">
          <a:xfrm>
            <a:off x="304800" y="228600"/>
            <a:ext cx="85344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2558534"/>
            <a:ext cx="8534400" cy="461665"/>
          </a:xfrm>
          <a:prstGeom prst="rect">
            <a:avLst/>
          </a:prstGeom>
          <a:solidFill>
            <a:schemeClr val="bg1"/>
          </a:solidFill>
          <a:ln>
            <a:solidFill>
              <a:schemeClr val="bg1"/>
            </a:solidFill>
          </a:ln>
        </p:spPr>
        <p:txBody>
          <a:bodyPr wrap="square" rtlCol="0">
            <a:spAutoFit/>
          </a:bodyPr>
          <a:lstStyle/>
          <a:p>
            <a:r>
              <a:rPr lang="en-US" sz="2400" b="1" dirty="0" smtClean="0">
                <a:latin typeface="Times New Roman" pitchFamily="18" charset="0"/>
                <a:cs typeface="Times New Roman" pitchFamily="18" charset="0"/>
              </a:rPr>
              <a:t>				e.g. Interneurons </a:t>
            </a:r>
            <a:endParaRPr lang="en-IN" sz="2400" b="1" dirty="0">
              <a:latin typeface="Times New Roman" pitchFamily="18" charset="0"/>
              <a:cs typeface="Times New Roman" pitchFamily="18" charset="0"/>
            </a:endParaRPr>
          </a:p>
        </p:txBody>
      </p:sp>
      <p:pic>
        <p:nvPicPr>
          <p:cNvPr id="4" name="Picture 2" descr="C:\Users\SONY\Desktop\lectures 2016-17\MBBS lec\NMS\Classification+of+neuron+types.jpg"/>
          <p:cNvPicPr>
            <a:picLocks noChangeAspect="1" noChangeArrowheads="1"/>
          </p:cNvPicPr>
          <p:nvPr/>
        </p:nvPicPr>
        <p:blipFill rotWithShape="1">
          <a:blip r:embed="rId3">
            <a:extLst>
              <a:ext uri="{28A0092B-C50C-407E-A947-70E740481C1C}">
                <a14:useLocalDpi xmlns:a14="http://schemas.microsoft.com/office/drawing/2010/main" val="0"/>
              </a:ext>
            </a:extLst>
          </a:blip>
          <a:srcRect l="5385" t="24820" r="6923" b="30667"/>
          <a:stretch/>
        </p:blipFill>
        <p:spPr bwMode="auto">
          <a:xfrm>
            <a:off x="304800" y="3020198"/>
            <a:ext cx="8534400" cy="368540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5FB65ADC-C2D7-4273-A7CF-1EB1C175FD5B}" type="datetime1">
              <a:rPr lang="en-US" smtClean="0">
                <a:solidFill>
                  <a:srgbClr val="262626">
                    <a:tint val="75000"/>
                  </a:srgbClr>
                </a:solidFill>
              </a:rPr>
              <a:t>10/30/2017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73820FCD-5F4C-4989-BE05-0A8208BCBC21}" type="slidenum">
              <a:rPr lang="en-US" smtClean="0">
                <a:solidFill>
                  <a:srgbClr val="262626">
                    <a:tint val="75000"/>
                  </a:srgbClr>
                </a:solidFill>
              </a:rPr>
              <a:pPr/>
              <a:t>4</a:t>
            </a:fld>
            <a:endParaRPr lang="en-US" dirty="0">
              <a:solidFill>
                <a:srgbClr val="262626">
                  <a:tint val="75000"/>
                </a:srgbClr>
              </a:solidFill>
            </a:endParaRPr>
          </a:p>
        </p:txBody>
      </p:sp>
    </p:spTree>
    <p:extLst>
      <p:ext uri="{BB962C8B-B14F-4D97-AF65-F5344CB8AC3E}">
        <p14:creationId xmlns:p14="http://schemas.microsoft.com/office/powerpoint/2010/main" val="2866958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23F86C-4B7F-4319-B9D3-E47D7DD95A5D}" type="datetime1">
              <a:rPr lang="en-US" smtClean="0">
                <a:solidFill>
                  <a:srgbClr val="262626">
                    <a:tint val="75000"/>
                  </a:srgbClr>
                </a:solidFill>
              </a:rPr>
              <a:t>10/30/2017</a:t>
            </a:fld>
            <a:endParaRPr lang="en-US" dirty="0">
              <a:solidFill>
                <a:srgbClr val="262626">
                  <a:tint val="75000"/>
                </a:srgbClr>
              </a:solidFill>
            </a:endParaRPr>
          </a:p>
        </p:txBody>
      </p:sp>
      <p:sp>
        <p:nvSpPr>
          <p:cNvPr id="4" name="Footer Placeholder 3"/>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tint val="75000"/>
                  </a:srgbClr>
                </a:solidFill>
              </a:rPr>
              <a:pPr/>
              <a:t>40</a:t>
            </a:fld>
            <a:endParaRPr lang="en-US" dirty="0">
              <a:solidFill>
                <a:srgbClr val="262626">
                  <a:tint val="75000"/>
                </a:srgbClr>
              </a:solidFill>
            </a:endParaRPr>
          </a:p>
        </p:txBody>
      </p:sp>
      <p:sp>
        <p:nvSpPr>
          <p:cNvPr id="7" name="Title 6"/>
          <p:cNvSpPr>
            <a:spLocks noGrp="1"/>
          </p:cNvSpPr>
          <p:nvPr>
            <p:ph type="title"/>
          </p:nvPr>
        </p:nvSpPr>
        <p:spPr/>
        <p:txBody>
          <a:bodyPr>
            <a:noAutofit/>
          </a:bodyPr>
          <a:lstStyle/>
          <a:p>
            <a:pPr algn="ctr"/>
            <a:r>
              <a:rPr lang="en-US" sz="13800" b="1" dirty="0" smtClean="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CCES</a:t>
            </a:r>
            <a:endParaRPr lang="en-IN" sz="13800" b="1" dirty="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8780710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w="57150"/>
        </p:spPr>
        <p:style>
          <a:lnRef idx="2">
            <a:schemeClr val="accent2"/>
          </a:lnRef>
          <a:fillRef idx="1">
            <a:schemeClr val="lt1"/>
          </a:fillRef>
          <a:effectRef idx="0">
            <a:schemeClr val="accent2"/>
          </a:effectRef>
          <a:fontRef idx="minor">
            <a:schemeClr val="dk1"/>
          </a:fontRef>
        </p:style>
        <p:txBody>
          <a:bodyPr>
            <a:normAutofit lnSpcReduction="10000"/>
          </a:bodyPr>
          <a:lstStyle/>
          <a:p>
            <a:pPr marL="514350" indent="-514350">
              <a:buNone/>
            </a:pPr>
            <a:r>
              <a:rPr lang="en-US" sz="2400" dirty="0" smtClean="0">
                <a:solidFill>
                  <a:schemeClr val="tx1"/>
                </a:solidFill>
              </a:rPr>
              <a:t>1. </a:t>
            </a:r>
            <a:r>
              <a:rPr lang="en-US" sz="2800" dirty="0" smtClean="0">
                <a:solidFill>
                  <a:schemeClr val="tx1"/>
                </a:solidFill>
                <a:latin typeface="Times New Roman" pitchFamily="18" charset="0"/>
                <a:cs typeface="Times New Roman" pitchFamily="18" charset="0"/>
              </a:rPr>
              <a:t>Greater the diameter of a given nerve fiber, greater is the </a:t>
            </a:r>
          </a:p>
          <a:p>
            <a:pPr marL="514350" indent="-514350">
              <a:buNone/>
            </a:pPr>
            <a:r>
              <a:rPr lang="en-US" sz="2800" dirty="0" smtClean="0">
                <a:solidFill>
                  <a:schemeClr val="tx1"/>
                </a:solidFill>
                <a:latin typeface="Times New Roman" pitchFamily="18" charset="0"/>
                <a:cs typeface="Times New Roman" pitchFamily="18" charset="0"/>
              </a:rPr>
              <a:t>      a. speed of conduction   b. spike duration                              c. magnitude of spike     d. both a &amp; c</a:t>
            </a:r>
          </a:p>
          <a:p>
            <a:pPr marL="514350" indent="-514350">
              <a:buNone/>
            </a:pPr>
            <a:r>
              <a:rPr lang="en-US" sz="2800" dirty="0" smtClean="0">
                <a:solidFill>
                  <a:schemeClr val="tx2"/>
                </a:solidFill>
                <a:latin typeface="Times New Roman" pitchFamily="18" charset="0"/>
                <a:cs typeface="Times New Roman" pitchFamily="18" charset="0"/>
              </a:rPr>
              <a:t>2. The fiber which is the thickest in human nerve is </a:t>
            </a:r>
          </a:p>
          <a:p>
            <a:pPr marL="514350" indent="-514350">
              <a:buNone/>
            </a:pPr>
            <a:r>
              <a:rPr lang="en-US" sz="2800" dirty="0" smtClean="0">
                <a:solidFill>
                  <a:schemeClr val="tx2"/>
                </a:solidFill>
                <a:latin typeface="Times New Roman" pitchFamily="18" charset="0"/>
                <a:cs typeface="Times New Roman" pitchFamily="18" charset="0"/>
              </a:rPr>
              <a:t>        a. Touch  b. Pain  c. Temperature d. Propioception</a:t>
            </a:r>
          </a:p>
          <a:p>
            <a:pPr marL="514350" indent="-514350">
              <a:buNone/>
            </a:pPr>
            <a:r>
              <a:rPr lang="en-US" sz="2800" dirty="0" smtClean="0">
                <a:solidFill>
                  <a:srgbClr val="7030A0"/>
                </a:solidFill>
                <a:latin typeface="Times New Roman" pitchFamily="18" charset="0"/>
                <a:cs typeface="Times New Roman" pitchFamily="18" charset="0"/>
              </a:rPr>
              <a:t>3. Which of the fibers are affected by local anesthetic first? </a:t>
            </a:r>
          </a:p>
          <a:p>
            <a:pPr marL="514350" indent="-514350">
              <a:buNone/>
            </a:pPr>
            <a:r>
              <a:rPr lang="en-US" sz="2800" dirty="0" smtClean="0">
                <a:solidFill>
                  <a:srgbClr val="7030A0"/>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a.</a:t>
            </a:r>
            <a:r>
              <a:rPr lang="en-US" sz="2800" dirty="0" smtClean="0">
                <a:solidFill>
                  <a:srgbClr val="7030A0"/>
                </a:solidFill>
                <a:latin typeface="Times New Roman" pitchFamily="18" charset="0"/>
                <a:cs typeface="Times New Roman" pitchFamily="18" charset="0"/>
              </a:rPr>
              <a:t> C   </a:t>
            </a:r>
            <a:r>
              <a:rPr lang="en-US" sz="2800" dirty="0" smtClean="0">
                <a:solidFill>
                  <a:schemeClr val="tx1"/>
                </a:solidFill>
                <a:latin typeface="Times New Roman" pitchFamily="18" charset="0"/>
                <a:cs typeface="Times New Roman" pitchFamily="18" charset="0"/>
              </a:rPr>
              <a:t>b.</a:t>
            </a:r>
            <a:r>
              <a:rPr lang="en-US" sz="2800" dirty="0" smtClean="0">
                <a:solidFill>
                  <a:srgbClr val="7030A0"/>
                </a:solidFill>
                <a:latin typeface="Times New Roman" pitchFamily="18" charset="0"/>
                <a:cs typeface="Times New Roman" pitchFamily="18" charset="0"/>
              </a:rPr>
              <a:t> A   </a:t>
            </a:r>
            <a:r>
              <a:rPr lang="en-US" sz="2800" dirty="0" smtClean="0">
                <a:solidFill>
                  <a:schemeClr val="tx1"/>
                </a:solidFill>
                <a:latin typeface="Times New Roman" pitchFamily="18" charset="0"/>
                <a:cs typeface="Times New Roman" pitchFamily="18" charset="0"/>
              </a:rPr>
              <a:t>c.</a:t>
            </a:r>
            <a:r>
              <a:rPr lang="en-US" sz="2800" dirty="0" smtClean="0">
                <a:solidFill>
                  <a:srgbClr val="7030A0"/>
                </a:solidFill>
                <a:latin typeface="Times New Roman" pitchFamily="18" charset="0"/>
                <a:cs typeface="Times New Roman" pitchFamily="18" charset="0"/>
              </a:rPr>
              <a:t> B   </a:t>
            </a:r>
            <a:r>
              <a:rPr lang="en-US" sz="2800" dirty="0" smtClean="0">
                <a:solidFill>
                  <a:schemeClr val="tx1"/>
                </a:solidFill>
                <a:latin typeface="Times New Roman" pitchFamily="18" charset="0"/>
                <a:cs typeface="Times New Roman" pitchFamily="18" charset="0"/>
              </a:rPr>
              <a:t>d.</a:t>
            </a:r>
            <a:r>
              <a:rPr lang="en-US" sz="2800" dirty="0" smtClean="0">
                <a:solidFill>
                  <a:srgbClr val="7030A0"/>
                </a:solidFill>
                <a:latin typeface="Times New Roman" pitchFamily="18" charset="0"/>
                <a:cs typeface="Times New Roman" pitchFamily="18" charset="0"/>
              </a:rPr>
              <a:t> parasympathetic</a:t>
            </a:r>
          </a:p>
          <a:p>
            <a:pPr marL="514350" indent="-514350">
              <a:buNone/>
            </a:pPr>
            <a:r>
              <a:rPr lang="en-US" sz="2800" dirty="0" smtClean="0">
                <a:solidFill>
                  <a:srgbClr val="FF0000"/>
                </a:solidFill>
                <a:latin typeface="Times New Roman" pitchFamily="18" charset="0"/>
                <a:cs typeface="Times New Roman" pitchFamily="18" charset="0"/>
              </a:rPr>
              <a:t>4. When nerve leave its myelination and converted into knob like structure, k/as </a:t>
            </a:r>
          </a:p>
          <a:p>
            <a:pPr marL="514350" indent="-514350">
              <a:buNone/>
            </a:pPr>
            <a:r>
              <a:rPr lang="en-US" sz="2800" dirty="0" smtClean="0">
                <a:solidFill>
                  <a:srgbClr val="FF0000"/>
                </a:solidFill>
                <a:latin typeface="Times New Roman" pitchFamily="18" charset="0"/>
                <a:cs typeface="Times New Roman" pitchFamily="18" charset="0"/>
              </a:rPr>
              <a:t>           a. Terminal buttons       b. vacuoles </a:t>
            </a:r>
          </a:p>
          <a:p>
            <a:pPr marL="514350" indent="-514350">
              <a:buNone/>
            </a:pPr>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c. terminal pads             d. terminals</a:t>
            </a:r>
          </a:p>
          <a:p>
            <a:pPr marL="514350" indent="-514350">
              <a:buNone/>
            </a:pPr>
            <a:r>
              <a:rPr lang="en-US" sz="2800" dirty="0" smtClean="0">
                <a:latin typeface="Times New Roman" pitchFamily="18" charset="0"/>
                <a:cs typeface="Times New Roman" pitchFamily="18" charset="0"/>
              </a:rPr>
              <a:t>5. If a mix nerve is stimulated with increasing strength of current, magnitude of potential </a:t>
            </a:r>
          </a:p>
          <a:p>
            <a:pPr marL="514350" indent="-514350">
              <a:buNone/>
            </a:pPr>
            <a:r>
              <a:rPr lang="en-US" sz="2800" dirty="0" smtClean="0">
                <a:latin typeface="Times New Roman" pitchFamily="18" charset="0"/>
                <a:cs typeface="Times New Roman" pitchFamily="18" charset="0"/>
              </a:rPr>
              <a:t>        a. doesn’t change                   b. increases   </a:t>
            </a:r>
          </a:p>
          <a:p>
            <a:pPr marL="514350" indent="-514350">
              <a:buNone/>
            </a:pPr>
            <a:r>
              <a:rPr lang="en-US" sz="2800" dirty="0" smtClean="0">
                <a:latin typeface="Times New Roman" pitchFamily="18" charset="0"/>
                <a:cs typeface="Times New Roman" pitchFamily="18" charset="0"/>
              </a:rPr>
              <a:t>        c. </a:t>
            </a:r>
            <a:r>
              <a:rPr lang="en-US" sz="2800" smtClean="0">
                <a:latin typeface="Times New Roman" pitchFamily="18" charset="0"/>
                <a:cs typeface="Times New Roman" pitchFamily="18" charset="0"/>
              </a:rPr>
              <a:t>show multiple peaks          d</a:t>
            </a:r>
            <a:r>
              <a:rPr lang="en-US" sz="2800" dirty="0" smtClean="0">
                <a:latin typeface="Times New Roman" pitchFamily="18" charset="0"/>
                <a:cs typeface="Times New Roman" pitchFamily="18" charset="0"/>
              </a:rPr>
              <a:t>. decreases</a:t>
            </a:r>
          </a:p>
          <a:p>
            <a:pPr>
              <a:buNone/>
            </a:pPr>
            <a:endParaRPr lang="en-US" sz="2800" dirty="0">
              <a:latin typeface="Times New Roman" pitchFamily="18" charset="0"/>
              <a:cs typeface="Times New Roman" pitchFamily="18" charset="0"/>
            </a:endParaRPr>
          </a:p>
        </p:txBody>
      </p:sp>
      <p:cxnSp>
        <p:nvCxnSpPr>
          <p:cNvPr id="4" name="Straight Connector 3"/>
          <p:cNvCxnSpPr/>
          <p:nvPr/>
        </p:nvCxnSpPr>
        <p:spPr>
          <a:xfrm>
            <a:off x="0" y="1295400"/>
            <a:ext cx="9144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0" y="2286000"/>
            <a:ext cx="9144000" cy="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0" y="3200400"/>
            <a:ext cx="91440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0" y="4953000"/>
            <a:ext cx="9144000"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3800" dirty="0" smtClean="0">
                <a:solidFill>
                  <a:schemeClr val="bg2">
                    <a:lumMod val="10000"/>
                  </a:schemeClr>
                </a:solidFill>
              </a:rPr>
              <a:t>T</a:t>
            </a:r>
            <a:r>
              <a:rPr lang="en-US" sz="8800" dirty="0" smtClean="0">
                <a:solidFill>
                  <a:schemeClr val="bg2">
                    <a:lumMod val="10000"/>
                  </a:schemeClr>
                </a:solidFill>
              </a:rPr>
              <a:t>HANK  YO</a:t>
            </a:r>
            <a:r>
              <a:rPr lang="en-US" sz="13800" dirty="0" smtClean="0">
                <a:solidFill>
                  <a:schemeClr val="bg2">
                    <a:lumMod val="10000"/>
                  </a:schemeClr>
                </a:solidFill>
              </a:rPr>
              <a:t>U</a:t>
            </a:r>
            <a:endParaRPr lang="en-US" sz="9600" dirty="0">
              <a:solidFill>
                <a:schemeClr val="bg2">
                  <a:lumMod val="10000"/>
                </a:scheme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42</a:t>
            </a:fld>
            <a:endParaRPr lang="en-US" dirty="0">
              <a:solidFill>
                <a:srgbClr val="262626">
                  <a:tint val="75000"/>
                </a:srgbClr>
              </a:solidFill>
            </a:endParaRPr>
          </a:p>
        </p:txBody>
      </p:sp>
      <p:sp>
        <p:nvSpPr>
          <p:cNvPr id="5" name="Date Placeholder 4"/>
          <p:cNvSpPr>
            <a:spLocks noGrp="1"/>
          </p:cNvSpPr>
          <p:nvPr>
            <p:ph type="dt" sz="half" idx="10"/>
          </p:nvPr>
        </p:nvSpPr>
        <p:spPr/>
        <p:txBody>
          <a:bodyPr/>
          <a:lstStyle/>
          <a:p>
            <a:fld id="{4B7D5B89-FD21-44CB-A087-4AEB2D2F2E94}" type="datetime1">
              <a:rPr lang="en-US" smtClean="0">
                <a:solidFill>
                  <a:srgbClr val="262626">
                    <a:tint val="75000"/>
                  </a:srgbClr>
                </a:solidFill>
              </a:rPr>
              <a:t>10/30/2017</a:t>
            </a:fld>
            <a:endParaRPr lang="en-US" dirty="0">
              <a:solidFill>
                <a:srgbClr val="262626">
                  <a:tint val="75000"/>
                </a:srgbClr>
              </a:solidFill>
            </a:endParaRPr>
          </a:p>
        </p:txBody>
      </p:sp>
    </p:spTree>
    <p:extLst>
      <p:ext uri="{BB962C8B-B14F-4D97-AF65-F5344CB8AC3E}">
        <p14:creationId xmlns:p14="http://schemas.microsoft.com/office/powerpoint/2010/main" val="233363026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50"/>
                            </p:stCondLst>
                            <p:childTnLst>
                              <p:par>
                                <p:cTn id="13" presetID="6" presetClass="emph" presetSubtype="0" fill="hold" grpId="1" nodeType="afterEffect">
                                  <p:stCondLst>
                                    <p:cond delay="0"/>
                                  </p:stCondLst>
                                  <p:iterate type="lt">
                                    <p:tmPct val="0"/>
                                  </p:iterate>
                                  <p:childTnLst>
                                    <p:animScale>
                                      <p:cBhvr>
                                        <p:cTn id="14" dur="2000" fill="hold"/>
                                        <p:tgtEl>
                                          <p:spTgt spid="2"/>
                                        </p:tgtEl>
                                      </p:cBhvr>
                                      <p:by x="150000" y="150000"/>
                                    </p:animScale>
                                  </p:childTnLst>
                                </p:cTn>
                              </p:par>
                            </p:childTnLst>
                          </p:cTn>
                        </p:par>
                        <p:par>
                          <p:cTn id="15" fill="hold">
                            <p:stCondLst>
                              <p:cond delay="2850"/>
                            </p:stCondLst>
                            <p:childTnLst>
                              <p:par>
                                <p:cTn id="16" presetID="41" presetClass="exit" presetSubtype="0" fill="hold" grpId="2" nodeType="afterEffect">
                                  <p:stCondLst>
                                    <p:cond delay="0"/>
                                  </p:stCondLst>
                                  <p:iterate type="lt">
                                    <p:tmPct val="10000"/>
                                  </p:iterate>
                                  <p:childTnLst>
                                    <p:anim calcmode="lin" valueType="num">
                                      <p:cBhvr>
                                        <p:cTn id="17" dur="500"/>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p:tgtEl>
                                          <p:spTgt spid="2"/>
                                        </p:tgtEl>
                                        <p:attrNameLst>
                                          <p:attrName>ppt_y</p:attrName>
                                        </p:attrNameLst>
                                      </p:cBhvr>
                                      <p:tavLst>
                                        <p:tav tm="0">
                                          <p:val>
                                            <p:strVal val="ppt_y"/>
                                          </p:val>
                                        </p:tav>
                                        <p:tav tm="100000">
                                          <p:val>
                                            <p:strVal val="ppt_y"/>
                                          </p:val>
                                        </p:tav>
                                      </p:tavLst>
                                    </p:anim>
                                    <p:anim calcmode="lin" valueType="num">
                                      <p:cBhvr>
                                        <p:cTn id="19" dur="500"/>
                                        <p:tgtEl>
                                          <p:spTgt spid="2"/>
                                        </p:tgtEl>
                                        <p:attrNameLst>
                                          <p:attrName>ppt_h</p:attrName>
                                        </p:attrNameLst>
                                      </p:cBhvr>
                                      <p:tavLst>
                                        <p:tav tm="0">
                                          <p:val>
                                            <p:strVal val="ppt_h"/>
                                          </p:val>
                                        </p:tav>
                                        <p:tav tm="50000">
                                          <p:val>
                                            <p:strVal val="ppt_h+.01"/>
                                          </p:val>
                                        </p:tav>
                                        <p:tav tm="100000">
                                          <p:val>
                                            <p:strVal val="ppt_h/10"/>
                                          </p:val>
                                        </p:tav>
                                      </p:tavLst>
                                    </p:anim>
                                    <p:anim calcmode="lin" valueType="num">
                                      <p:cBhvr>
                                        <p:cTn id="20" dur="500"/>
                                        <p:tgtEl>
                                          <p:spTgt spid="2"/>
                                        </p:tgtEl>
                                        <p:attrNameLst>
                                          <p:attrName>ppt_w</p:attrName>
                                        </p:attrNameLst>
                                      </p:cBhvr>
                                      <p:tavLst>
                                        <p:tav tm="0">
                                          <p:val>
                                            <p:strVal val="ppt_w"/>
                                          </p:val>
                                        </p:tav>
                                        <p:tav tm="50000">
                                          <p:val>
                                            <p:strVal val="ppt_w+.01"/>
                                          </p:val>
                                        </p:tav>
                                        <p:tav tm="100000">
                                          <p:val>
                                            <p:strVal val="ppt_w/10"/>
                                          </p:val>
                                        </p:tav>
                                      </p:tavLst>
                                    </p:anim>
                                    <p:animEffect transition="out" filter="fade">
                                      <p:cBhvr>
                                        <p:cTn id="21" dur="500" tmFilter="0,0; .5, 0; 1, 1"/>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EBES </a:t>
            </a:r>
            <a:endParaRPr lang="en-US" dirty="0"/>
          </a:p>
        </p:txBody>
      </p:sp>
      <p:sp>
        <p:nvSpPr>
          <p:cNvPr id="5" name="Subtitle 4"/>
          <p:cNvSpPr>
            <a:spLocks noGrp="1"/>
          </p:cNvSpPr>
          <p:nvPr>
            <p:ph type="subTitle" idx="1"/>
          </p:nvPr>
        </p:nvSpPr>
        <p:spPr>
          <a:xfrm>
            <a:off x="1371600" y="3276600"/>
            <a:ext cx="6400800" cy="1752600"/>
          </a:xfrm>
        </p:spPr>
        <p:txBody>
          <a:bodyPr/>
          <a:lstStyle/>
          <a:p>
            <a:r>
              <a:rPr lang="en-US" dirty="0" smtClean="0"/>
              <a:t>EVIDENCE 1</a:t>
            </a:r>
            <a:endParaRPr lang="en-US" dirty="0"/>
          </a:p>
        </p:txBody>
      </p:sp>
      <p:sp>
        <p:nvSpPr>
          <p:cNvPr id="8" name="Title 3"/>
          <p:cNvSpPr txBox="1">
            <a:spLocks/>
          </p:cNvSpPr>
          <p:nvPr/>
        </p:nvSpPr>
        <p:spPr bwMode="auto">
          <a:xfrm>
            <a:off x="990600" y="4572000"/>
            <a:ext cx="81534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2"/>
                </a:solidFill>
                <a:effectLst/>
                <a:uLnTx/>
                <a:uFillTx/>
                <a:latin typeface="+mj-lt"/>
                <a:ea typeface="+mj-ea"/>
                <a:cs typeface="+mj-cs"/>
              </a:rPr>
              <a:t>Human intraretinal myelination: Axon diameters and axon/myelin thickness ratios.</a:t>
            </a:r>
            <a:endParaRPr kumimoji="0" lang="en-US" sz="2000" b="1" i="0" u="none" strike="noStrike" kern="0" cap="none" spc="0" normalizeH="0" baseline="0" noProof="0" dirty="0">
              <a:ln>
                <a:noFill/>
              </a:ln>
              <a:solidFill>
                <a:schemeClr val="tx2"/>
              </a:solidFill>
              <a:effectLst/>
              <a:uLnTx/>
              <a:uFillTx/>
              <a:latin typeface="+mj-lt"/>
              <a:ea typeface="+mj-ea"/>
              <a:cs typeface="+mj-cs"/>
            </a:endParaRPr>
          </a:p>
        </p:txBody>
      </p:sp>
      <p:sp>
        <p:nvSpPr>
          <p:cNvPr id="9" name="Rectangle 8"/>
          <p:cNvSpPr/>
          <p:nvPr/>
        </p:nvSpPr>
        <p:spPr>
          <a:xfrm>
            <a:off x="2286000" y="5141893"/>
            <a:ext cx="4572000" cy="954107"/>
          </a:xfrm>
          <a:prstGeom prst="rect">
            <a:avLst/>
          </a:prstGeom>
        </p:spPr>
        <p:txBody>
          <a:bodyPr>
            <a:spAutoFit/>
          </a:bodyPr>
          <a:lstStyle/>
          <a:p>
            <a:pPr>
              <a:defRPr/>
            </a:pPr>
            <a:r>
              <a:rPr lang="en-US" sz="2000" dirty="0" err="1" smtClean="0">
                <a:solidFill>
                  <a:srgbClr val="660066"/>
                </a:solidFill>
                <a:latin typeface="arial"/>
              </a:rPr>
              <a:t>FitzGibbon</a:t>
            </a:r>
            <a:r>
              <a:rPr lang="en-US" sz="2000" dirty="0" smtClean="0">
                <a:solidFill>
                  <a:srgbClr val="660066"/>
                </a:solidFill>
                <a:latin typeface="arial"/>
              </a:rPr>
              <a:t> T</a:t>
            </a:r>
            <a:r>
              <a:rPr lang="en-US" sz="2000" dirty="0" smtClean="0">
                <a:solidFill>
                  <a:srgbClr val="000000"/>
                </a:solidFill>
                <a:latin typeface="arial"/>
              </a:rPr>
              <a:t>, </a:t>
            </a:r>
            <a:r>
              <a:rPr lang="en-US" sz="2000" dirty="0" err="1" smtClean="0">
                <a:solidFill>
                  <a:srgbClr val="660066"/>
                </a:solidFill>
                <a:latin typeface="arial"/>
              </a:rPr>
              <a:t>Nestorovski</a:t>
            </a:r>
            <a:r>
              <a:rPr lang="en-US" sz="2000" dirty="0" smtClean="0">
                <a:solidFill>
                  <a:srgbClr val="660066"/>
                </a:solidFill>
                <a:latin typeface="arial"/>
              </a:rPr>
              <a:t> Z</a:t>
            </a:r>
            <a:r>
              <a:rPr lang="en-US" sz="2000" b="1" dirty="0" smtClean="0"/>
              <a:t/>
            </a:r>
            <a:br>
              <a:rPr lang="en-US" sz="2000" b="1" dirty="0" smtClean="0"/>
            </a:br>
            <a:r>
              <a:rPr lang="en-US" i="1" dirty="0" smtClean="0">
                <a:solidFill>
                  <a:schemeClr val="dk1"/>
                </a:solidFill>
              </a:rPr>
              <a:t>Indian J Ophthalmology </a:t>
            </a:r>
            <a:r>
              <a:rPr lang="en-US" dirty="0" smtClean="0">
                <a:solidFill>
                  <a:schemeClr val="dk1"/>
                </a:solidFill>
              </a:rPr>
              <a:t>2013 Oct;61(10):567-75.</a:t>
            </a:r>
            <a:endParaRPr lang="en-US" sz="12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0" y="609600"/>
          <a:ext cx="9144000" cy="6642375"/>
        </p:xfrm>
        <a:graphic>
          <a:graphicData uri="http://schemas.openxmlformats.org/drawingml/2006/table">
            <a:tbl>
              <a:tblPr firstRow="1" bandRow="1">
                <a:tableStyleId>{5C22544A-7EE6-4342-B048-85BDC9FD1C3A}</a:tableStyleId>
              </a:tblPr>
              <a:tblGrid>
                <a:gridCol w="914400"/>
                <a:gridCol w="2057400"/>
                <a:gridCol w="1447800"/>
                <a:gridCol w="2667000"/>
                <a:gridCol w="2057400"/>
              </a:tblGrid>
              <a:tr h="627105">
                <a:tc>
                  <a:txBody>
                    <a:bodyPr/>
                    <a:lstStyle/>
                    <a:p>
                      <a:r>
                        <a:rPr lang="en-US" dirty="0" smtClean="0"/>
                        <a:t>REFERENCE</a:t>
                      </a:r>
                      <a:endParaRPr lang="en-US" dirty="0"/>
                    </a:p>
                  </a:txBody>
                  <a:tcPr/>
                </a:tc>
                <a:tc>
                  <a:txBody>
                    <a:bodyPr/>
                    <a:lstStyle/>
                    <a:p>
                      <a:r>
                        <a:rPr lang="en-US" dirty="0" smtClean="0"/>
                        <a:t>INTERVENTION</a:t>
                      </a:r>
                      <a:endParaRPr lang="en-US" dirty="0"/>
                    </a:p>
                  </a:txBody>
                  <a:tcPr/>
                </a:tc>
                <a:tc>
                  <a:txBody>
                    <a:bodyPr/>
                    <a:lstStyle/>
                    <a:p>
                      <a:r>
                        <a:rPr lang="en-US" dirty="0" smtClean="0"/>
                        <a:t>SUBJECT</a:t>
                      </a:r>
                      <a:endParaRPr lang="en-US" dirty="0"/>
                    </a:p>
                  </a:txBody>
                  <a:tcPr/>
                </a:tc>
                <a:tc>
                  <a:txBody>
                    <a:bodyPr/>
                    <a:lstStyle/>
                    <a:p>
                      <a:r>
                        <a:rPr lang="en-US" dirty="0" smtClean="0"/>
                        <a:t>RESULT</a:t>
                      </a:r>
                      <a:endParaRPr lang="en-US" dirty="0"/>
                    </a:p>
                  </a:txBody>
                  <a:tcPr/>
                </a:tc>
                <a:tc>
                  <a:txBody>
                    <a:bodyPr/>
                    <a:lstStyle/>
                    <a:p>
                      <a:r>
                        <a:rPr lang="en-US" dirty="0" smtClean="0"/>
                        <a:t>CONCLUSION</a:t>
                      </a:r>
                      <a:endParaRPr lang="en-US" dirty="0"/>
                    </a:p>
                  </a:txBody>
                  <a:tcPr/>
                </a:tc>
              </a:tr>
              <a:tr h="6002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dirty="0" err="1" smtClean="0">
                          <a:solidFill>
                            <a:srgbClr val="660066"/>
                          </a:solidFill>
                          <a:latin typeface="arial"/>
                        </a:rPr>
                        <a:t>FitzGibbon</a:t>
                      </a:r>
                      <a:r>
                        <a:rPr lang="en-US" sz="2000" b="0" i="0" u="none" dirty="0" smtClean="0">
                          <a:solidFill>
                            <a:srgbClr val="660066"/>
                          </a:solidFill>
                          <a:latin typeface="arial"/>
                        </a:rPr>
                        <a:t> T</a:t>
                      </a:r>
                      <a:r>
                        <a:rPr lang="en-US" sz="2000" b="0" i="0" u="none" dirty="0" smtClean="0">
                          <a:solidFill>
                            <a:srgbClr val="000000"/>
                          </a:solidFill>
                          <a:latin typeface="arial"/>
                        </a:rPr>
                        <a:t>, </a:t>
                      </a:r>
                      <a:r>
                        <a:rPr lang="en-US" sz="2000" b="0" i="0" u="none" dirty="0" err="1" smtClean="0">
                          <a:solidFill>
                            <a:srgbClr val="660066"/>
                          </a:solidFill>
                          <a:latin typeface="arial"/>
                        </a:rPr>
                        <a:t>Nestorovski</a:t>
                      </a:r>
                      <a:r>
                        <a:rPr lang="en-US" sz="2000" b="0" i="0" u="none" dirty="0" smtClean="0">
                          <a:solidFill>
                            <a:srgbClr val="660066"/>
                          </a:solidFill>
                          <a:latin typeface="arial"/>
                        </a:rPr>
                        <a:t> Z</a:t>
                      </a:r>
                      <a:r>
                        <a:rPr lang="en-US" sz="2000" b="1" dirty="0" smtClean="0">
                          <a:latin typeface="Arial"/>
                        </a:rPr>
                        <a:t/>
                      </a:r>
                      <a:br>
                        <a:rPr lang="en-US" sz="2000" b="1" dirty="0" smtClean="0">
                          <a:latin typeface="Arial"/>
                        </a:rPr>
                      </a:br>
                      <a:r>
                        <a:rPr lang="en-US" sz="1800" b="0" i="1" u="none" kern="1200" dirty="0" smtClean="0">
                          <a:solidFill>
                            <a:schemeClr val="dk1"/>
                          </a:solidFill>
                          <a:latin typeface="+mn-lt"/>
                          <a:ea typeface="+mn-ea"/>
                          <a:cs typeface="+mn-cs"/>
                        </a:rPr>
                        <a:t>Indian J Ophthalmology </a:t>
                      </a:r>
                      <a:r>
                        <a:rPr lang="en-US" sz="1800" b="0" i="0" kern="1200" dirty="0" smtClean="0">
                          <a:solidFill>
                            <a:schemeClr val="dk1"/>
                          </a:solidFill>
                          <a:latin typeface="+mn-lt"/>
                          <a:ea typeface="+mn-ea"/>
                          <a:cs typeface="+mn-cs"/>
                        </a:rPr>
                        <a:t>2013 Oct;61(10):567-75.</a:t>
                      </a:r>
                      <a:endParaRPr lang="en-US" sz="1200" b="1" dirty="0"/>
                    </a:p>
                  </a:txBody>
                  <a:tcPr/>
                </a:tc>
                <a:tc>
                  <a:txBody>
                    <a:bodyPr/>
                    <a:lstStyle/>
                    <a:p>
                      <a:r>
                        <a:rPr lang="en-US" sz="1800" b="0" i="0" kern="1200" dirty="0" smtClean="0">
                          <a:solidFill>
                            <a:schemeClr val="dk1"/>
                          </a:solidFill>
                          <a:latin typeface="+mn-lt"/>
                          <a:ea typeface="+mn-ea"/>
                          <a:cs typeface="+mn-cs"/>
                        </a:rPr>
                        <a:t>2eyes containing myelinated patches were prepared for electron microscopy. 2 areas were examined in one retina and five in the second retina. Measurements were compared to normal retinal and optic nerve samples and the rabbit retina, which normally contains myelinated axons. Measurements were made using a graphics tablet.</a:t>
                      </a:r>
                      <a:endParaRPr lang="en-US" dirty="0"/>
                    </a:p>
                  </a:txBody>
                  <a:tcPr/>
                </a:tc>
                <a:tc>
                  <a:txBody>
                    <a:bodyPr/>
                    <a:lstStyle/>
                    <a:p>
                      <a:r>
                        <a:rPr lang="en-US" sz="1800" b="0" i="0" kern="1200" dirty="0" smtClean="0">
                          <a:solidFill>
                            <a:schemeClr val="dk1"/>
                          </a:solidFill>
                          <a:latin typeface="+mn-lt"/>
                          <a:ea typeface="+mn-ea"/>
                          <a:cs typeface="+mn-cs"/>
                        </a:rPr>
                        <a:t>Human intraretinal myelination of ganglion cell axons occurs in about 1% of the population. They examined myelin thickness &amp; axon </a:t>
                      </a:r>
                      <a:r>
                        <a:rPr lang="en-US" sz="1800" b="0" i="0" kern="1200" dirty="0" err="1" smtClean="0">
                          <a:solidFill>
                            <a:schemeClr val="dk1"/>
                          </a:solidFill>
                          <a:latin typeface="+mn-lt"/>
                          <a:ea typeface="+mn-ea"/>
                          <a:cs typeface="+mn-cs"/>
                        </a:rPr>
                        <a:t>dia</a:t>
                      </a:r>
                      <a:r>
                        <a:rPr lang="en-US" sz="1800" b="0" i="0" kern="1200" dirty="0" smtClean="0">
                          <a:solidFill>
                            <a:schemeClr val="dk1"/>
                          </a:solidFill>
                          <a:latin typeface="+mn-lt"/>
                          <a:ea typeface="+mn-ea"/>
                          <a:cs typeface="+mn-cs"/>
                        </a:rPr>
                        <a:t> in human retinal specimens containing myelinated retinal ganglion cell axons.</a:t>
                      </a:r>
                      <a:endParaRPr lang="en-US" dirty="0"/>
                    </a:p>
                  </a:txBody>
                  <a:tcPr/>
                </a:tc>
                <a:tc>
                  <a:txBody>
                    <a:bodyPr/>
                    <a:lstStyle/>
                    <a:p>
                      <a:r>
                        <a:rPr lang="en-US" sz="1800" b="0" i="0" kern="1200" dirty="0" smtClean="0">
                          <a:solidFill>
                            <a:schemeClr val="dk1"/>
                          </a:solidFill>
                          <a:latin typeface="+mn-lt"/>
                          <a:ea typeface="+mn-ea"/>
                          <a:cs typeface="+mn-cs"/>
                        </a:rPr>
                        <a:t>Mean axon diameter of myelinated axons at all locations were significantly larger than unmyelinated axons. Myelinated axons within the patches were significantly larger than axons within the optic nerve. The relationship between axon </a:t>
                      </a:r>
                      <a:r>
                        <a:rPr lang="en-US" sz="1800" b="0" i="0" kern="1200" dirty="0" err="1" smtClean="0">
                          <a:solidFill>
                            <a:schemeClr val="dk1"/>
                          </a:solidFill>
                          <a:latin typeface="+mn-lt"/>
                          <a:ea typeface="+mn-ea"/>
                          <a:cs typeface="+mn-cs"/>
                        </a:rPr>
                        <a:t>dia</a:t>
                      </a:r>
                      <a:r>
                        <a:rPr lang="en-US" sz="1800" b="0" i="0" kern="1200" dirty="0" smtClean="0">
                          <a:solidFill>
                            <a:schemeClr val="dk1"/>
                          </a:solidFill>
                          <a:latin typeface="+mn-lt"/>
                          <a:ea typeface="+mn-ea"/>
                          <a:cs typeface="+mn-cs"/>
                        </a:rPr>
                        <a:t>/fiber </a:t>
                      </a:r>
                      <a:r>
                        <a:rPr lang="en-US" sz="1800" b="0" i="0" kern="1200" dirty="0" err="1" smtClean="0">
                          <a:solidFill>
                            <a:schemeClr val="dk1"/>
                          </a:solidFill>
                          <a:latin typeface="+mn-lt"/>
                          <a:ea typeface="+mn-ea"/>
                          <a:cs typeface="+mn-cs"/>
                        </a:rPr>
                        <a:t>dia</a:t>
                      </a:r>
                      <a:r>
                        <a:rPr lang="en-US" sz="1800" b="0" i="0" kern="1200" dirty="0" smtClean="0">
                          <a:solidFill>
                            <a:schemeClr val="dk1"/>
                          </a:solidFill>
                          <a:latin typeface="+mn-lt"/>
                          <a:ea typeface="+mn-ea"/>
                          <a:cs typeface="+mn-cs"/>
                        </a:rPr>
                        <a:t> (the G-ratio) seen in the retinal sites differed from that in the nerve. G-ratios were higher and myelin thickness was positively correlated to axon diameter in the retina but negatively correlated to axon diameter in the nerve. </a:t>
                      </a:r>
                      <a:endParaRPr lang="en-US" dirty="0"/>
                    </a:p>
                  </a:txBody>
                  <a:tcPr/>
                </a:tc>
                <a:tc>
                  <a:txBody>
                    <a:bodyPr/>
                    <a:lstStyle/>
                    <a:p>
                      <a:r>
                        <a:rPr lang="en-US" sz="1800" b="0" i="0" kern="1200" dirty="0" smtClean="0">
                          <a:solidFill>
                            <a:schemeClr val="dk1"/>
                          </a:solidFill>
                          <a:latin typeface="+mn-lt"/>
                          <a:ea typeface="+mn-ea"/>
                          <a:cs typeface="+mn-cs"/>
                        </a:rPr>
                        <a:t>Intraretinally myelinated axons are larger than non-myelinated axons from the same population and suggests that glial cells can induce diameter changes in retinal axons that are not normally myelinated. This effect is more on intraretinal axons compared with the normal transition zone as axons enter the optic nerve and these changes are abnormal.</a:t>
                      </a:r>
                      <a:endParaRPr lang="en-US" dirty="0"/>
                    </a:p>
                  </a:txBody>
                  <a:tcPr/>
                </a:tc>
              </a:tr>
            </a:tbl>
          </a:graphicData>
        </a:graphic>
      </p:graphicFrame>
      <p:sp>
        <p:nvSpPr>
          <p:cNvPr id="5" name="Title 3"/>
          <p:cNvSpPr>
            <a:spLocks noGrp="1"/>
          </p:cNvSpPr>
          <p:nvPr>
            <p:ph type="title"/>
          </p:nvPr>
        </p:nvSpPr>
        <p:spPr>
          <a:xfrm>
            <a:off x="990600" y="152400"/>
            <a:ext cx="8153400" cy="304800"/>
          </a:xfrm>
        </p:spPr>
        <p:txBody>
          <a:bodyPr>
            <a:noAutofit/>
          </a:bodyPr>
          <a:lstStyle/>
          <a:p>
            <a:r>
              <a:rPr lang="en-US" sz="2000" b="1" dirty="0" smtClean="0"/>
              <a:t>Human intraretinal myelination: Axon diameters and axon/myelin thickness ratios.</a:t>
            </a:r>
            <a:endParaRPr lang="en-US" sz="2000" b="1" dirty="0"/>
          </a:p>
        </p:txBody>
      </p:sp>
      <p:sp>
        <p:nvSpPr>
          <p:cNvPr id="2" name="Date Placeholder 1"/>
          <p:cNvSpPr>
            <a:spLocks noGrp="1"/>
          </p:cNvSpPr>
          <p:nvPr>
            <p:ph type="dt" sz="half" idx="10"/>
          </p:nvPr>
        </p:nvSpPr>
        <p:spPr/>
        <p:txBody>
          <a:bodyPr/>
          <a:lstStyle/>
          <a:p>
            <a:fld id="{EB9A909B-5084-42C9-B5A3-D8B84B361E0B}" type="datetime1">
              <a:rPr lang="en-US" smtClean="0"/>
              <a:t>10/30/2017</a:t>
            </a:fld>
            <a:endParaRPr lang="en-US"/>
          </a:p>
        </p:txBody>
      </p:sp>
      <p:sp>
        <p:nvSpPr>
          <p:cNvPr id="3" name="Footer Placeholder 2"/>
          <p:cNvSpPr>
            <a:spLocks noGrp="1"/>
          </p:cNvSpPr>
          <p:nvPr>
            <p:ph type="ftr" sz="quarter" idx="11"/>
          </p:nvPr>
        </p:nvSpPr>
        <p:spPr/>
        <p:txBody>
          <a:bodyPr/>
          <a:lstStyle/>
          <a:p>
            <a:r>
              <a:rPr lang="en-US" smtClean="0"/>
              <a:t>HIRAL PANCHAL</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3. According to Functions of neurons:There are three types of neurons according to their&#10;function;&#10;1. Sensory neuron – car..."/>
          <p:cNvPicPr>
            <a:picLocks noChangeAspect="1" noChangeArrowheads="1"/>
          </p:cNvPicPr>
          <p:nvPr/>
        </p:nvPicPr>
        <p:blipFill rotWithShape="1">
          <a:blip r:embed="rId2">
            <a:extLst>
              <a:ext uri="{28A0092B-C50C-407E-A947-70E740481C1C}">
                <a14:useLocalDpi xmlns:a14="http://schemas.microsoft.com/office/drawing/2010/main" val="0"/>
              </a:ext>
            </a:extLst>
          </a:blip>
          <a:srcRect l="3279" t="14594" r="2966" b="45014"/>
          <a:stretch/>
        </p:blipFill>
        <p:spPr bwMode="auto">
          <a:xfrm>
            <a:off x="304800" y="152400"/>
            <a:ext cx="8610600" cy="266113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BE87BA38-EDBF-4582-80F7-31B6F71D5C88}" type="datetime1">
              <a:rPr lang="en-US" smtClean="0">
                <a:solidFill>
                  <a:srgbClr val="262626">
                    <a:tint val="75000"/>
                  </a:srgbClr>
                </a:solidFill>
              </a:rPr>
              <a:t>10/30/2017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5</a:t>
            </a:fld>
            <a:endParaRPr lang="en-US" dirty="0">
              <a:solidFill>
                <a:srgbClr val="262626">
                  <a:tint val="75000"/>
                </a:srgbClr>
              </a:solidFill>
            </a:endParaRPr>
          </a:p>
        </p:txBody>
      </p:sp>
    </p:spTree>
    <p:extLst>
      <p:ext uri="{BB962C8B-B14F-4D97-AF65-F5344CB8AC3E}">
        <p14:creationId xmlns:p14="http://schemas.microsoft.com/office/powerpoint/2010/main" val="3440144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533400" y="990600"/>
            <a:ext cx="8001000" cy="3962400"/>
          </a:xfrm>
        </p:spPr>
        <p:txBody>
          <a:bodyPr>
            <a:noAutofit/>
          </a:bodyPr>
          <a:lstStyle/>
          <a:p>
            <a:r>
              <a:rPr lang="en-US" sz="6600" b="1" dirty="0" smtClean="0">
                <a:latin typeface="Algerian" pitchFamily="82" charset="0"/>
              </a:rPr>
              <a:t>CLASSIFICATION </a:t>
            </a:r>
            <a:br>
              <a:rPr lang="en-US" sz="6600" b="1" dirty="0" smtClean="0">
                <a:latin typeface="Algerian" pitchFamily="82" charset="0"/>
              </a:rPr>
            </a:br>
            <a:r>
              <a:rPr lang="en-US" sz="6600" b="1" dirty="0" smtClean="0">
                <a:latin typeface="Algerian" pitchFamily="82" charset="0"/>
              </a:rPr>
              <a:t>OF </a:t>
            </a:r>
            <a:br>
              <a:rPr lang="en-US" sz="6600" b="1" dirty="0" smtClean="0">
                <a:latin typeface="Algerian" pitchFamily="82" charset="0"/>
              </a:rPr>
            </a:br>
            <a:r>
              <a:rPr lang="en-US" sz="6600" b="1" dirty="0" smtClean="0">
                <a:latin typeface="Algerian" pitchFamily="82" charset="0"/>
              </a:rPr>
              <a:t>NERVE FIBERS</a:t>
            </a:r>
            <a:endParaRPr lang="en-US" sz="6600" b="1" dirty="0">
              <a:latin typeface="Algerian" pitchFamily="82" charset="0"/>
            </a:endParaRPr>
          </a:p>
        </p:txBody>
      </p:sp>
      <p:sp>
        <p:nvSpPr>
          <p:cNvPr id="2" name="Date Placeholder 1"/>
          <p:cNvSpPr>
            <a:spLocks noGrp="1"/>
          </p:cNvSpPr>
          <p:nvPr>
            <p:ph type="dt" sz="half" idx="10"/>
          </p:nvPr>
        </p:nvSpPr>
        <p:spPr/>
        <p:txBody>
          <a:bodyPr/>
          <a:lstStyle/>
          <a:p>
            <a:fld id="{C3A6AB38-62A9-4466-AF3B-9809F9EB2675}" type="datetime1">
              <a:rPr lang="en-US" smtClean="0">
                <a:solidFill>
                  <a:srgbClr val="262626">
                    <a:tint val="75000"/>
                  </a:srgbClr>
                </a:solidFill>
              </a:rPr>
              <a:t>10/30/2017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5" name="Slide Number Placeholder 4"/>
          <p:cNvSpPr>
            <a:spLocks noGrp="1"/>
          </p:cNvSpPr>
          <p:nvPr>
            <p:ph type="sldNum" sz="quarter" idx="12"/>
          </p:nvPr>
        </p:nvSpPr>
        <p:spPr/>
        <p:txBody>
          <a:bodyPr/>
          <a:lstStyle/>
          <a:p>
            <a:fld id="{73820FCD-5F4C-4989-BE05-0A8208BCBC21}" type="slidenum">
              <a:rPr lang="en-US" smtClean="0">
                <a:solidFill>
                  <a:srgbClr val="262626">
                    <a:tint val="75000"/>
                  </a:srgbClr>
                </a:solidFill>
              </a:rPr>
              <a:pPr/>
              <a:t>6</a:t>
            </a:fld>
            <a:endParaRPr lang="en-US" dirty="0">
              <a:solidFill>
                <a:srgbClr val="262626">
                  <a:tint val="75000"/>
                </a:srgb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26124979"/>
              </p:ext>
            </p:extLst>
          </p:nvPr>
        </p:nvGraphicFramePr>
        <p:xfrm>
          <a:off x="0" y="-29308"/>
          <a:ext cx="9144000" cy="6887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2057400"/>
            <a:ext cx="6096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rgbClr val="FF0000"/>
                </a:solidFill>
              </a:rPr>
              <a:t>1</a:t>
            </a:r>
            <a:endParaRPr lang="en-IN" sz="3200" b="1" dirty="0">
              <a:solidFill>
                <a:srgbClr val="FF0000"/>
              </a:solidFill>
            </a:endParaRPr>
          </a:p>
        </p:txBody>
      </p:sp>
      <p:sp>
        <p:nvSpPr>
          <p:cNvPr id="6" name="TextBox 5"/>
          <p:cNvSpPr txBox="1"/>
          <p:nvPr/>
        </p:nvSpPr>
        <p:spPr>
          <a:xfrm>
            <a:off x="2667000" y="228600"/>
            <a:ext cx="6096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rgbClr val="FF0000"/>
                </a:solidFill>
              </a:rPr>
              <a:t>2</a:t>
            </a:r>
            <a:endParaRPr lang="en-IN" sz="3200" b="1" dirty="0">
              <a:solidFill>
                <a:srgbClr val="FF0000"/>
              </a:solidFill>
            </a:endParaRPr>
          </a:p>
        </p:txBody>
      </p:sp>
      <p:sp>
        <p:nvSpPr>
          <p:cNvPr id="7" name="TextBox 6"/>
          <p:cNvSpPr txBox="1"/>
          <p:nvPr/>
        </p:nvSpPr>
        <p:spPr>
          <a:xfrm>
            <a:off x="7543800" y="1985888"/>
            <a:ext cx="6096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rgbClr val="FF0000"/>
                </a:solidFill>
              </a:rPr>
              <a:t>3</a:t>
            </a:r>
            <a:endParaRPr lang="en-IN" sz="3200" b="1" dirty="0">
              <a:solidFill>
                <a:srgbClr val="FF0000"/>
              </a:solidFill>
            </a:endParaRPr>
          </a:p>
        </p:txBody>
      </p:sp>
      <p:sp>
        <p:nvSpPr>
          <p:cNvPr id="8" name="TextBox 7"/>
          <p:cNvSpPr txBox="1"/>
          <p:nvPr/>
        </p:nvSpPr>
        <p:spPr>
          <a:xfrm>
            <a:off x="5638800" y="5257800"/>
            <a:ext cx="6096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rgbClr val="FF0000"/>
                </a:solidFill>
              </a:rPr>
              <a:t>4</a:t>
            </a:r>
            <a:endParaRPr lang="en-IN" sz="3200" b="1" dirty="0">
              <a:solidFill>
                <a:srgbClr val="FF0000"/>
              </a:solidFill>
            </a:endParaRPr>
          </a:p>
        </p:txBody>
      </p:sp>
      <p:sp>
        <p:nvSpPr>
          <p:cNvPr id="2" name="Date Placeholder 1"/>
          <p:cNvSpPr>
            <a:spLocks noGrp="1"/>
          </p:cNvSpPr>
          <p:nvPr>
            <p:ph type="dt" sz="half" idx="10"/>
          </p:nvPr>
        </p:nvSpPr>
        <p:spPr/>
        <p:txBody>
          <a:bodyPr/>
          <a:lstStyle/>
          <a:p>
            <a:fld id="{BD97D0CB-0A39-41CE-80D2-9AA7DA4A1023}" type="datetime1">
              <a:rPr lang="en-US" smtClean="0">
                <a:solidFill>
                  <a:srgbClr val="262626">
                    <a:tint val="75000"/>
                  </a:srgbClr>
                </a:solidFill>
              </a:rPr>
              <a:t>10/30/2017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9" name="Slide Number Placeholder 8"/>
          <p:cNvSpPr>
            <a:spLocks noGrp="1"/>
          </p:cNvSpPr>
          <p:nvPr>
            <p:ph type="sldNum" sz="quarter" idx="12"/>
          </p:nvPr>
        </p:nvSpPr>
        <p:spPr/>
        <p:txBody>
          <a:bodyPr/>
          <a:lstStyle/>
          <a:p>
            <a:fld id="{73820FCD-5F4C-4989-BE05-0A8208BCBC21}" type="slidenum">
              <a:rPr lang="en-US" smtClean="0">
                <a:solidFill>
                  <a:srgbClr val="262626">
                    <a:tint val="75000"/>
                  </a:srgbClr>
                </a:solidFill>
              </a:rPr>
              <a:pPr/>
              <a:t>7</a:t>
            </a:fld>
            <a:endParaRPr lang="en-US" dirty="0">
              <a:solidFill>
                <a:srgbClr val="262626">
                  <a:tint val="75000"/>
                </a:srgbClr>
              </a:solidFill>
            </a:endParaRPr>
          </a:p>
        </p:txBody>
      </p:sp>
    </p:spTree>
    <p:extLst>
      <p:ext uri="{BB962C8B-B14F-4D97-AF65-F5344CB8AC3E}">
        <p14:creationId xmlns:p14="http://schemas.microsoft.com/office/powerpoint/2010/main" val="299177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926650"/>
            <a:ext cx="6400800" cy="1970046"/>
          </a:xfrm>
        </p:spPr>
        <p:txBody>
          <a:bodyPr>
            <a:noAutofit/>
          </a:bodyPr>
          <a:lstStyle/>
          <a:p>
            <a:pPr lvl="0" algn="ctr">
              <a:spcBef>
                <a:spcPts val="0"/>
              </a:spcBef>
            </a:pPr>
            <a:r>
              <a:rPr lang="en-US" sz="4400" cap="none" dirty="0" smtClean="0">
                <a:latin typeface="Times New Roman" pitchFamily="18" charset="0"/>
                <a:ea typeface="+mn-ea"/>
                <a:cs typeface="Times New Roman" pitchFamily="18" charset="0"/>
              </a:rPr>
              <a:t>Depending </a:t>
            </a:r>
            <a:br>
              <a:rPr lang="en-US" sz="4400" cap="none" dirty="0" smtClean="0">
                <a:latin typeface="Times New Roman" pitchFamily="18" charset="0"/>
                <a:ea typeface="+mn-ea"/>
                <a:cs typeface="Times New Roman" pitchFamily="18" charset="0"/>
              </a:rPr>
            </a:br>
            <a:r>
              <a:rPr lang="en-US" sz="4400" cap="none" dirty="0" smtClean="0">
                <a:latin typeface="Times New Roman" pitchFamily="18" charset="0"/>
                <a:ea typeface="+mn-ea"/>
                <a:cs typeface="Times New Roman" pitchFamily="18" charset="0"/>
              </a:rPr>
              <a:t>upon </a:t>
            </a:r>
            <a:br>
              <a:rPr lang="en-US" sz="4400" cap="none" dirty="0" smtClean="0">
                <a:latin typeface="Times New Roman" pitchFamily="18" charset="0"/>
                <a:ea typeface="+mn-ea"/>
                <a:cs typeface="Times New Roman" pitchFamily="18" charset="0"/>
              </a:rPr>
            </a:br>
            <a:r>
              <a:rPr lang="en-US" sz="4800" cap="none" dirty="0" smtClean="0">
                <a:latin typeface="Times New Roman" pitchFamily="18" charset="0"/>
                <a:ea typeface="+mn-ea"/>
                <a:cs typeface="Times New Roman" pitchFamily="18" charset="0"/>
              </a:rPr>
              <a:t>STRUCTURE</a:t>
            </a:r>
            <a:endParaRPr lang="en-US" sz="3600" dirty="0">
              <a:latin typeface="Times New Roman" pitchFamily="18" charset="0"/>
              <a:cs typeface="Times New Roman" pitchFamily="18" charset="0"/>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spc="300" dirty="0" smtClean="0">
                <a:ln w="11430" cmpd="sng">
                  <a:solidFill>
                    <a:srgbClr val="F4891E">
                      <a:tint val="10000"/>
                    </a:srgbClr>
                  </a:solidFill>
                  <a:prstDash val="solid"/>
                  <a:miter lim="800000"/>
                </a:ln>
                <a:gradFill>
                  <a:gsLst>
                    <a:gs pos="10000">
                      <a:srgbClr val="F4891E">
                        <a:tint val="83000"/>
                        <a:shade val="100000"/>
                        <a:satMod val="200000"/>
                      </a:srgbClr>
                    </a:gs>
                    <a:gs pos="75000">
                      <a:srgbClr val="F4891E">
                        <a:tint val="100000"/>
                        <a:shade val="50000"/>
                        <a:satMod val="150000"/>
                      </a:srgbClr>
                    </a:gs>
                  </a:gsLst>
                  <a:lin ang="5400000"/>
                </a:gradFill>
                <a:effectLst>
                  <a:glow rad="45500">
                    <a:srgbClr val="F4891E">
                      <a:satMod val="220000"/>
                      <a:alpha val="35000"/>
                    </a:srgbClr>
                  </a:glow>
                </a:effectLst>
                <a:cs typeface="Arial" pitchFamily="34" charset="0"/>
              </a:rPr>
              <a:t>1</a:t>
            </a:r>
            <a:endParaRPr lang="en-US" sz="17000" b="1" dirty="0">
              <a:solidFill>
                <a:srgbClr val="F26200">
                  <a:alpha val="40000"/>
                </a:srgbClr>
              </a:solidFill>
              <a:cs typeface="Arial" pitchFamily="34" charset="0"/>
            </a:endParaRPr>
          </a:p>
        </p:txBody>
      </p:sp>
      <p:graphicFrame>
        <p:nvGraphicFramePr>
          <p:cNvPr id="3" name="Diagram 2"/>
          <p:cNvGraphicFramePr/>
          <p:nvPr>
            <p:extLst>
              <p:ext uri="{D42A27DB-BD31-4B8C-83A1-F6EECF244321}">
                <p14:modId xmlns:p14="http://schemas.microsoft.com/office/powerpoint/2010/main" val="12454900"/>
              </p:ext>
            </p:extLst>
          </p:nvPr>
        </p:nvGraphicFramePr>
        <p:xfrm>
          <a:off x="2743200" y="3277748"/>
          <a:ext cx="6120680" cy="1976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solidFill>
                  <a:srgbClr val="262626">
                    <a:lumMod val="85000"/>
                    <a:lumOff val="15000"/>
                  </a:srgbClr>
                </a:solidFill>
              </a:rPr>
              <a:t>HIRAL PANCHAL</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8</a:t>
            </a:fld>
            <a:endParaRPr lang="en-US" dirty="0">
              <a:solidFill>
                <a:srgbClr val="262626">
                  <a:lumMod val="85000"/>
                  <a:lumOff val="15000"/>
                </a:srgbClr>
              </a:solidFill>
            </a:endParaRPr>
          </a:p>
        </p:txBody>
      </p:sp>
    </p:spTree>
    <p:extLst>
      <p:ext uri="{BB962C8B-B14F-4D97-AF65-F5344CB8AC3E}">
        <p14:creationId xmlns:p14="http://schemas.microsoft.com/office/powerpoint/2010/main" val="37938555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05902 -4.58834E-6 L 0.68506 -0.0104 " pathEditMode="relative" rAng="0" ptsTypes="AA">
                                      <p:cBhvr>
                                        <p:cTn id="6" dur="2000" fill="hold"/>
                                        <p:tgtEl>
                                          <p:spTgt spid="3"/>
                                        </p:tgtEl>
                                        <p:attrNameLst>
                                          <p:attrName>ppt_x</p:attrName>
                                          <p:attrName>ppt_y</p:attrName>
                                        </p:attrNameLst>
                                      </p:cBhvr>
                                      <p:rCtr x="31302"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49891946"/>
              </p:ext>
            </p:extLst>
          </p:nvPr>
        </p:nvGraphicFramePr>
        <p:xfrm>
          <a:off x="304800" y="228600"/>
          <a:ext cx="8991600" cy="501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fld id="{3F162930-72D7-4F8C-8C6A-8C0128A32FC2}" type="datetime1">
              <a:rPr lang="en-US" smtClean="0">
                <a:solidFill>
                  <a:srgbClr val="262626">
                    <a:tint val="75000"/>
                  </a:srgbClr>
                </a:solidFill>
              </a:rPr>
              <a:t>10/30/2017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HIRAL PANCHAL</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9</a:t>
            </a:fld>
            <a:endParaRPr lang="en-US" dirty="0">
              <a:solidFill>
                <a:srgbClr val="262626">
                  <a:tint val="75000"/>
                </a:srgbClr>
              </a:solidFill>
            </a:endParaRPr>
          </a:p>
        </p:txBody>
      </p:sp>
    </p:spTree>
    <p:extLst>
      <p:ext uri="{BB962C8B-B14F-4D97-AF65-F5344CB8AC3E}">
        <p14:creationId xmlns:p14="http://schemas.microsoft.com/office/powerpoint/2010/main" val="1106045146"/>
      </p:ext>
    </p:extLst>
  </p:cSld>
  <p:clrMapOvr>
    <a:masterClrMapping/>
  </p:clrMapOvr>
  <p:transition spd="slow">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2.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1802</Words>
  <Application>Microsoft Office PowerPoint</Application>
  <PresentationFormat>On-screen Show (4:3)</PresentationFormat>
  <Paragraphs>354</Paragraphs>
  <Slides>44</Slides>
  <Notes>15</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Introducing PowerPoint 2010</vt:lpstr>
      <vt:lpstr>CLASSIFICATION  OF  NEurons</vt:lpstr>
      <vt:lpstr>PowerPoint Presentation</vt:lpstr>
      <vt:lpstr>PowerPoint Presentation</vt:lpstr>
      <vt:lpstr>PowerPoint Presentation</vt:lpstr>
      <vt:lpstr>PowerPoint Presentation</vt:lpstr>
      <vt:lpstr>CLASSIFICATION  OF  NERVE FIBERS</vt:lpstr>
      <vt:lpstr>PowerPoint Presentation</vt:lpstr>
      <vt:lpstr>Depending  upon  STRUCTURE</vt:lpstr>
      <vt:lpstr>PowerPoint Presentation</vt:lpstr>
      <vt:lpstr>Depending  upon  DISTRIBUTION</vt:lpstr>
      <vt:lpstr>PowerPoint Presentation</vt:lpstr>
      <vt:lpstr>PowerPoint Presentation</vt:lpstr>
      <vt:lpstr>PowerPoint Presentation</vt:lpstr>
      <vt:lpstr>PowerPoint Presentation</vt:lpstr>
      <vt:lpstr>Depending upon  Diameter and Velocity of conduction  (Erlanger and Grasser’s classification)</vt:lpstr>
      <vt:lpstr>ERLANGER AND GRASSER’S CLASSIFICATION</vt:lpstr>
      <vt:lpstr>PowerPoint Presentation</vt:lpstr>
      <vt:lpstr>PROPERTIES CORELATED WITH DIAMETER </vt:lpstr>
      <vt:lpstr>SPEED OF CONDUCTION………</vt:lpstr>
      <vt:lpstr>GROUPS OF NERVE FIBERS</vt:lpstr>
      <vt:lpstr>A GROUP</vt:lpstr>
      <vt:lpstr>B GROUP </vt:lpstr>
      <vt:lpstr>C GROUP</vt:lpstr>
      <vt:lpstr>PowerPoint Presentation</vt:lpstr>
      <vt:lpstr>And the location of different nerve fibre are…..</vt:lpstr>
      <vt:lpstr>PowerPoint Presentation</vt:lpstr>
      <vt:lpstr>SENSITIVITY TO HYPOXIA</vt:lpstr>
      <vt:lpstr>SENSITIVITY TO PRESSURE</vt:lpstr>
      <vt:lpstr>SENSITIVITY TO LOCAL ANAESTHETICS</vt:lpstr>
      <vt:lpstr>Numerical classification</vt:lpstr>
      <vt:lpstr>NUMERICAL CLASSIFICATION OF SENSORY NERVE FIBERS</vt:lpstr>
      <vt:lpstr>PowerPoint Presentation</vt:lpstr>
      <vt:lpstr>COMPOUND ACTION Potential- Appearance of multiple peaks in AP</vt:lpstr>
      <vt:lpstr>Factors affecting compound Action potential</vt:lpstr>
      <vt:lpstr>CLINICAL ASPECTS</vt:lpstr>
      <vt:lpstr>PowerPoint Presentation</vt:lpstr>
      <vt:lpstr>NO TREATMENT of this disease but some drug like β-INTERFERON suppresses the immune response, reduce the severity &amp; slow the progression of disease.</vt:lpstr>
      <vt:lpstr>     PERIPHERAL NEUROPATHY</vt:lpstr>
      <vt:lpstr>PowerPoint Presentation</vt:lpstr>
      <vt:lpstr>CCES</vt:lpstr>
      <vt:lpstr>PowerPoint Presentation</vt:lpstr>
      <vt:lpstr>THANK  YOU</vt:lpstr>
      <vt:lpstr>EBES </vt:lpstr>
      <vt:lpstr>Human intraretinal myelination: Axon diameters and axon/myelin thickness ratios.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NERVE FIBER TYPES AND FUNCTIONS</dc:title>
  <dc:creator>ind</dc:creator>
  <cp:lastModifiedBy>SONY</cp:lastModifiedBy>
  <cp:revision>53</cp:revision>
  <dcterms:created xsi:type="dcterms:W3CDTF">2006-08-16T00:00:00Z</dcterms:created>
  <dcterms:modified xsi:type="dcterms:W3CDTF">2017-10-30T09:07:07Z</dcterms:modified>
</cp:coreProperties>
</file>