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5" r:id="rId2"/>
  </p:sldMasterIdLst>
  <p:notesMasterIdLst>
    <p:notesMasterId r:id="rId71"/>
  </p:notesMasterIdLst>
  <p:sldIdLst>
    <p:sldId id="256" r:id="rId3"/>
    <p:sldId id="584" r:id="rId4"/>
    <p:sldId id="585" r:id="rId5"/>
    <p:sldId id="599" r:id="rId6"/>
    <p:sldId id="586" r:id="rId7"/>
    <p:sldId id="587" r:id="rId8"/>
    <p:sldId id="588" r:id="rId9"/>
    <p:sldId id="589" r:id="rId10"/>
    <p:sldId id="590" r:id="rId11"/>
    <p:sldId id="591" r:id="rId12"/>
    <p:sldId id="592" r:id="rId13"/>
    <p:sldId id="593" r:id="rId14"/>
    <p:sldId id="594" r:id="rId15"/>
    <p:sldId id="595" r:id="rId16"/>
    <p:sldId id="596" r:id="rId17"/>
    <p:sldId id="597" r:id="rId18"/>
    <p:sldId id="598" r:id="rId19"/>
    <p:sldId id="515" r:id="rId20"/>
    <p:sldId id="319" r:id="rId21"/>
    <p:sldId id="322" r:id="rId22"/>
    <p:sldId id="600" r:id="rId23"/>
    <p:sldId id="324" r:id="rId24"/>
    <p:sldId id="601" r:id="rId25"/>
    <p:sldId id="446" r:id="rId26"/>
    <p:sldId id="536" r:id="rId27"/>
    <p:sldId id="538" r:id="rId28"/>
    <p:sldId id="449" r:id="rId29"/>
    <p:sldId id="576" r:id="rId30"/>
    <p:sldId id="450" r:id="rId31"/>
    <p:sldId id="451" r:id="rId32"/>
    <p:sldId id="452" r:id="rId33"/>
    <p:sldId id="577" r:id="rId34"/>
    <p:sldId id="454" r:id="rId35"/>
    <p:sldId id="583" r:id="rId36"/>
    <p:sldId id="455" r:id="rId37"/>
    <p:sldId id="456" r:id="rId38"/>
    <p:sldId id="457" r:id="rId39"/>
    <p:sldId id="459" r:id="rId40"/>
    <p:sldId id="561" r:id="rId41"/>
    <p:sldId id="351" r:id="rId42"/>
    <p:sldId id="360" r:id="rId43"/>
    <p:sldId id="361" r:id="rId44"/>
    <p:sldId id="362" r:id="rId45"/>
    <p:sldId id="570" r:id="rId46"/>
    <p:sldId id="365" r:id="rId47"/>
    <p:sldId id="562" r:id="rId48"/>
    <p:sldId id="564" r:id="rId49"/>
    <p:sldId id="563" r:id="rId50"/>
    <p:sldId id="566" r:id="rId51"/>
    <p:sldId id="567" r:id="rId52"/>
    <p:sldId id="568" r:id="rId53"/>
    <p:sldId id="406" r:id="rId54"/>
    <p:sldId id="531" r:id="rId55"/>
    <p:sldId id="532" r:id="rId56"/>
    <p:sldId id="407" r:id="rId57"/>
    <p:sldId id="565" r:id="rId58"/>
    <p:sldId id="409" r:id="rId59"/>
    <p:sldId id="569" r:id="rId60"/>
    <p:sldId id="544" r:id="rId61"/>
    <p:sldId id="547" r:id="rId62"/>
    <p:sldId id="524" r:id="rId63"/>
    <p:sldId id="525" r:id="rId64"/>
    <p:sldId id="533" r:id="rId65"/>
    <p:sldId id="571" r:id="rId66"/>
    <p:sldId id="572" r:id="rId67"/>
    <p:sldId id="573" r:id="rId68"/>
    <p:sldId id="574" r:id="rId69"/>
    <p:sldId id="575"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15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78ED3C-A593-422F-93B8-6C597251FDFF}" type="datetimeFigureOut">
              <a:rPr lang="en-US" smtClean="0"/>
              <a:t>5/16/2018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3B7D8E-3917-4065-80B3-EFAC4582B5B5}" type="slidenum">
              <a:rPr lang="en-US" smtClean="0"/>
              <a:t>‹#›</a:t>
            </a:fld>
            <a:endParaRPr lang="en-US"/>
          </a:p>
        </p:txBody>
      </p:sp>
    </p:spTree>
    <p:extLst>
      <p:ext uri="{BB962C8B-B14F-4D97-AF65-F5344CB8AC3E}">
        <p14:creationId xmlns:p14="http://schemas.microsoft.com/office/powerpoint/2010/main" val="33623179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3B7D8E-3917-4065-80B3-EFAC4582B5B5}" type="slidenum">
              <a:rPr lang="en-US" smtClean="0"/>
              <a:t>2</a:t>
            </a:fld>
            <a:endParaRPr lang="en-US"/>
          </a:p>
        </p:txBody>
      </p:sp>
    </p:spTree>
    <p:extLst>
      <p:ext uri="{BB962C8B-B14F-4D97-AF65-F5344CB8AC3E}">
        <p14:creationId xmlns:p14="http://schemas.microsoft.com/office/powerpoint/2010/main" val="3577426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93F86C25-983C-4ABF-9467-58DCC2790C3B}" type="datetime3">
              <a:rPr lang="en-US" smtClean="0"/>
              <a:t>16 May 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3063356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9A960B3-55C7-49B4-8A6E-D37AD2AD2DCD}" type="datetime3">
              <a:rPr lang="en-US" smtClean="0"/>
              <a:t>16 May 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1789607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F2C82C1-6AC6-458B-8818-8C4E1E9903AE}" type="datetime3">
              <a:rPr lang="en-US" smtClean="0"/>
              <a:t>16 May 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452872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fld id="{1D452218-BC14-45B1-9157-B8FB44F4FA71}" type="datetime3">
              <a:rPr lang="en-US" smtClean="0"/>
              <a:t>16 May 2018</a:t>
            </a:fld>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r>
              <a:rPr lang="en-US" smtClean="0"/>
              <a:t>Dr. Jasmin S. Diwan M.D</a:t>
            </a: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3A0F81C6-EBF4-4164-8AB1-523C1FDAE85B}" type="slidenum">
              <a:rPr lang="en-US"/>
              <a:pPr>
                <a:defRPr/>
              </a:pPr>
              <a:t>‹#›</a:t>
            </a:fld>
            <a:endParaRPr lang="en-US"/>
          </a:p>
        </p:txBody>
      </p:sp>
    </p:spTree>
    <p:extLst>
      <p:ext uri="{BB962C8B-B14F-4D97-AF65-F5344CB8AC3E}">
        <p14:creationId xmlns:p14="http://schemas.microsoft.com/office/powerpoint/2010/main" val="1174284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716838" cy="1219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182688" y="4151313"/>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914400" y="6324600"/>
            <a:ext cx="1905000" cy="457200"/>
          </a:xfrm>
          <a:prstGeom prst="rect">
            <a:avLst/>
          </a:prstGeom>
          <a:ln/>
        </p:spPr>
        <p:txBody>
          <a:bodyPr/>
          <a:lstStyle>
            <a:lvl1pPr>
              <a:defRPr/>
            </a:lvl1pPr>
          </a:lstStyle>
          <a:p>
            <a:pPr>
              <a:defRPr/>
            </a:pPr>
            <a:fld id="{163B65D8-40F6-45E4-88CC-94322F8D31E0}" type="datetime3">
              <a:rPr lang="en-US" smtClean="0"/>
              <a:t>16 May 2018</a:t>
            </a:fld>
            <a:endParaRPr lang="en-US" altLang="en-US"/>
          </a:p>
        </p:txBody>
      </p:sp>
      <p:sp>
        <p:nvSpPr>
          <p:cNvPr id="6" name="Rectangle 12"/>
          <p:cNvSpPr>
            <a:spLocks noGrp="1" noChangeArrowheads="1"/>
          </p:cNvSpPr>
          <p:nvPr>
            <p:ph type="ftr" sz="quarter" idx="11"/>
          </p:nvPr>
        </p:nvSpPr>
        <p:spPr>
          <a:xfrm>
            <a:off x="3352800" y="6324600"/>
            <a:ext cx="2895600" cy="457200"/>
          </a:xfrm>
          <a:prstGeom prst="rect">
            <a:avLst/>
          </a:prstGeom>
          <a:ln/>
        </p:spPr>
        <p:txBody>
          <a:bodyPr/>
          <a:lstStyle>
            <a:lvl1pPr>
              <a:defRPr/>
            </a:lvl1pPr>
          </a:lstStyle>
          <a:p>
            <a:pPr>
              <a:defRPr/>
            </a:pPr>
            <a:r>
              <a:rPr lang="en-US" altLang="en-US"/>
              <a:t>Dr. Jasmin S. Diwan M.D</a:t>
            </a:r>
          </a:p>
        </p:txBody>
      </p:sp>
      <p:sp>
        <p:nvSpPr>
          <p:cNvPr id="7" name="Rectangle 13"/>
          <p:cNvSpPr>
            <a:spLocks noGrp="1" noChangeArrowheads="1"/>
          </p:cNvSpPr>
          <p:nvPr>
            <p:ph type="sldNum" sz="quarter" idx="12"/>
          </p:nvPr>
        </p:nvSpPr>
        <p:spPr>
          <a:xfrm>
            <a:off x="6781800" y="6324600"/>
            <a:ext cx="1905000" cy="457200"/>
          </a:xfrm>
          <a:prstGeom prst="rect">
            <a:avLst/>
          </a:prstGeom>
          <a:ln/>
        </p:spPr>
        <p:txBody>
          <a:bodyPr/>
          <a:lstStyle>
            <a:lvl1pPr>
              <a:defRPr/>
            </a:lvl1pPr>
          </a:lstStyle>
          <a:p>
            <a:pPr>
              <a:defRPr/>
            </a:pPr>
            <a:fld id="{41BD1B9E-D974-406C-BA6C-B3CB79A297F6}" type="slidenum">
              <a:rPr lang="en-US" altLang="en-US"/>
              <a:pPr>
                <a:defRPr/>
              </a:pPr>
              <a:t>‹#›</a:t>
            </a:fld>
            <a:endParaRPr lang="en-US" altLang="en-US"/>
          </a:p>
        </p:txBody>
      </p:sp>
    </p:spTree>
    <p:extLst>
      <p:ext uri="{BB962C8B-B14F-4D97-AF65-F5344CB8AC3E}">
        <p14:creationId xmlns:p14="http://schemas.microsoft.com/office/powerpoint/2010/main" val="3471504468"/>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7A509632-69BF-457F-820A-07CF3842249F}" type="datetime3">
              <a:rPr lang="en-US" smtClean="0"/>
              <a:t>16 May 2018</a:t>
            </a:fld>
            <a:endParaRPr lang="en-US"/>
          </a:p>
        </p:txBody>
      </p:sp>
      <p:sp>
        <p:nvSpPr>
          <p:cNvPr id="6" name="Footer Placeholder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r>
              <a:rPr lang="en-US" smtClean="0"/>
              <a:t>Dr. Jasmin S. Diwan M.D</a:t>
            </a:r>
            <a:endParaRPr lang="en-US"/>
          </a:p>
        </p:txBody>
      </p:sp>
      <p:sp>
        <p:nvSpPr>
          <p:cNvPr id="7" name="Slide Number Placeholder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r>
              <a:rPr lang="en-US"/>
              <a:t>15-</a:t>
            </a:r>
            <a:fld id="{898414FC-D032-4A4C-BA0C-5328E58281CE}" type="slidenum">
              <a:rPr lang="en-US"/>
              <a:pPr>
                <a:defRPr/>
              </a:pPr>
              <a:t>‹#›</a:t>
            </a:fld>
            <a:endParaRPr lang="en-US"/>
          </a:p>
        </p:txBody>
      </p:sp>
    </p:spTree>
    <p:extLst>
      <p:ext uri="{BB962C8B-B14F-4D97-AF65-F5344CB8AC3E}">
        <p14:creationId xmlns:p14="http://schemas.microsoft.com/office/powerpoint/2010/main" val="3670955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716838" cy="1219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A202DAFD-4D51-400B-A15F-0A5DF770166A}" type="datetime3">
              <a:rPr lang="en-US" smtClean="0"/>
              <a:t>16 May 2018</a:t>
            </a:fld>
            <a:endParaRPr lang="en-US" altLang="en-US"/>
          </a:p>
        </p:txBody>
      </p:sp>
      <p:sp>
        <p:nvSpPr>
          <p:cNvPr id="6" name="Rectangle 12"/>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r>
              <a:rPr lang="en-US" altLang="en-US"/>
              <a:t>Dr. Jasmin S. Diwan M.D</a:t>
            </a:r>
          </a:p>
        </p:txBody>
      </p:sp>
      <p:sp>
        <p:nvSpPr>
          <p:cNvPr id="7" name="Rectangle 13"/>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5468FDCC-09CB-447C-AE1D-483A167790EE}" type="slidenum">
              <a:rPr lang="en-US" altLang="en-US"/>
              <a:pPr>
                <a:defRPr/>
              </a:pPr>
              <a:t>‹#›</a:t>
            </a:fld>
            <a:endParaRPr lang="en-US" altLang="en-US"/>
          </a:p>
        </p:txBody>
      </p:sp>
    </p:spTree>
    <p:extLst>
      <p:ext uri="{BB962C8B-B14F-4D97-AF65-F5344CB8AC3E}">
        <p14:creationId xmlns:p14="http://schemas.microsoft.com/office/powerpoint/2010/main" val="306260077"/>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B98806F-6A00-4832-AA0F-EF6CFCCA0D56}" type="datetime3">
              <a:rPr lang="en-US" smtClean="0"/>
              <a:t>16 May 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35670888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AE5C639-AF52-4886-BD8C-FFC3D881A9B6}" type="datetime3">
              <a:rPr lang="en-US" smtClean="0"/>
              <a:t>16 May 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39294935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8DA1E44-9700-44F3-9842-3D120109DC67}" type="datetime3">
              <a:rPr lang="en-US" smtClean="0"/>
              <a:t>16 May 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2914729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9E18E9-5D3A-4847-AD3D-D086859A3D50}" type="datetime3">
              <a:rPr lang="en-US" smtClean="0"/>
              <a:t>16 May 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921858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chemeClr val="tx1"/>
                </a:solidFill>
              </a:defRPr>
            </a:lvl1pPr>
          </a:lstStyle>
          <a:p>
            <a:fld id="{EDAEA801-CA6B-4775-9606-47C668A66C63}" type="datetime3">
              <a:rPr lang="en-US" smtClean="0"/>
              <a:t>16 May 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chemeClr val="tx1"/>
                </a:solidFill>
              </a:defRPr>
            </a:lvl1p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63F89ADB-2DE5-4B9D-B05D-BE86224FB99A}" type="slidenum">
              <a:rPr lang="en-US" smtClean="0"/>
              <a:pPr/>
              <a:t>‹#›</a:t>
            </a:fld>
            <a:endParaRPr lang="en-US"/>
          </a:p>
        </p:txBody>
      </p:sp>
    </p:spTree>
    <p:extLst>
      <p:ext uri="{BB962C8B-B14F-4D97-AF65-F5344CB8AC3E}">
        <p14:creationId xmlns:p14="http://schemas.microsoft.com/office/powerpoint/2010/main" val="41763692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5D4AFE2C-F78F-40FC-BB02-CB9ADDF3BD42}" type="datetime3">
              <a:rPr lang="en-US" smtClean="0"/>
              <a:t>16 May 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35242335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8FB3C7A-234F-4EDC-98FD-C1F3F0C09259}" type="datetime3">
              <a:rPr lang="en-US" smtClean="0"/>
              <a:t>16 May 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34422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0A6DD9F-8F9D-466F-BB95-91EC88C7C45C}" type="datetime3">
              <a:rPr lang="en-US" smtClean="0"/>
              <a:t>16 May 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2019823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E4F5CB7-5E00-41F5-BDB4-D8F9E469F88E}" type="datetime3">
              <a:rPr lang="en-US" smtClean="0"/>
              <a:t>16 May 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11971287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DAE4C2F-D680-4A01-883F-A07140954A4F}" type="datetime3">
              <a:rPr lang="en-US" smtClean="0"/>
              <a:t>16 May 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587438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D7B8806-82FD-4CAF-B720-861D19EC75CC}" type="datetime3">
              <a:rPr lang="en-US" smtClean="0"/>
              <a:t>16 May 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2212528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4510267-2B2D-4510-A67D-15A73BE41896}" type="datetime3">
              <a:rPr lang="en-US" smtClean="0"/>
              <a:t>16 May 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F57CE36C-91A0-4A7E-B340-A2C97D50D246}" type="slidenum">
              <a:rPr lang="en-US" smtClean="0"/>
              <a:t>‹#›</a:t>
            </a:fld>
            <a:endParaRPr lang="en-US"/>
          </a:p>
        </p:txBody>
      </p:sp>
    </p:spTree>
    <p:extLst>
      <p:ext uri="{BB962C8B-B14F-4D97-AF65-F5344CB8AC3E}">
        <p14:creationId xmlns:p14="http://schemas.microsoft.com/office/powerpoint/2010/main" val="146009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2A0140-44F7-409E-A26A-7CE46C426F81}" type="datetime3">
              <a:rPr lang="en-US" smtClean="0"/>
              <a:t>16 May 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3227400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E20B00E-0F9B-4D07-8444-A20CDBAE4BBD}" type="datetime3">
              <a:rPr lang="en-US" smtClean="0"/>
              <a:t>16 May 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1647330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1041D47-253F-496F-969A-A45BEB434B6F}" type="datetime3">
              <a:rPr lang="en-US" smtClean="0"/>
              <a:t>16 May 2018</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921130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E7978C0-A208-4725-9DD3-B6272502565B}" type="datetime3">
              <a:rPr lang="en-US" smtClean="0"/>
              <a:t>16 May 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113762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811F67D-65F3-4FF3-B17C-5BBEB7B7E1F5}" type="datetime3">
              <a:rPr lang="en-US" smtClean="0"/>
              <a:t>16 May 2018</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408844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0210D06-8F8B-4D08-B4D8-3F9656336689}" type="datetime3">
              <a:rPr lang="en-US" smtClean="0"/>
              <a:t>16 May 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3645934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B003A47E-ECA9-4DBA-965F-776C28308CD0}" type="datetime3">
              <a:rPr lang="en-US" smtClean="0"/>
              <a:t>16 May 2018</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Dr. Jasmin S. Diwan M.D</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63F89ADB-2DE5-4B9D-B05D-BE86224FB99A}" type="slidenum">
              <a:rPr lang="en-US" smtClean="0"/>
              <a:t>‹#›</a:t>
            </a:fld>
            <a:endParaRPr lang="en-US"/>
          </a:p>
        </p:txBody>
      </p:sp>
    </p:spTree>
    <p:extLst>
      <p:ext uri="{BB962C8B-B14F-4D97-AF65-F5344CB8AC3E}">
        <p14:creationId xmlns:p14="http://schemas.microsoft.com/office/powerpoint/2010/main" val="689126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18528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8" r:id="rId13"/>
    <p:sldLayoutId id="2147483679" r:id="rId14"/>
    <p:sldLayoutId id="2147483680" r:id="rId15"/>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just"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7382931"/>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vmlDrawing" Target="../drawings/vmlDrawing2.v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http://www.chemistry.wustl.edu/~edudev/LabTutorials/Vision/images/flowchart.jpg" TargetMode="Externa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http://www.studentconsult.com/images/linkdrug.gif" TargetMode="External"/><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neec.com/Physician_Home.html" TargetMode="Externa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popups/retina.htm"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269A8-9E5F-46E0-B22D-A8B1AF41FF1B}" type="datetime3">
              <a:rPr lang="en-US" smtClean="0"/>
              <a:t>16 May 2018</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28599" y="685800"/>
            <a:ext cx="8944181"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FF00"/>
                </a:solidFill>
                <a:latin typeface="Arial Rounded MT Bold" pitchFamily="34" charset="0"/>
              </a:rPr>
              <a:t>PHOTOCHEMISTRY OF VISION</a:t>
            </a:r>
            <a:endParaRPr lang="en-US" sz="5400" b="1" cap="none" spc="0" dirty="0">
              <a:ln w="11430"/>
              <a:solidFill>
                <a:srgbClr val="FFFF00"/>
              </a:solidFill>
              <a:latin typeface="Arial Rounded MT Bold" pitchFamily="34" charset="0"/>
            </a:endParaRPr>
          </a:p>
        </p:txBody>
      </p:sp>
    </p:spTree>
    <p:extLst>
      <p:ext uri="{BB962C8B-B14F-4D97-AF65-F5344CB8AC3E}">
        <p14:creationId xmlns:p14="http://schemas.microsoft.com/office/powerpoint/2010/main" val="1859759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normAutofit/>
          </a:bodyPr>
          <a:lstStyle/>
          <a:p>
            <a:r>
              <a:rPr lang="en-US" b="1" u="sng" dirty="0" smtClean="0">
                <a:solidFill>
                  <a:schemeClr val="accent2"/>
                </a:solidFill>
              </a:rPr>
              <a:t> Retinal </a:t>
            </a:r>
            <a:r>
              <a:rPr lang="en-US" b="1" u="sng" dirty="0">
                <a:solidFill>
                  <a:schemeClr val="accent2"/>
                </a:solidFill>
              </a:rPr>
              <a:t>Pigment Epithelium</a:t>
            </a:r>
            <a:r>
              <a:rPr lang="en-US" b="1" u="sng" dirty="0" smtClean="0">
                <a:solidFill>
                  <a:schemeClr val="accent2"/>
                </a:solidFill>
              </a:rPr>
              <a:t>:</a:t>
            </a:r>
            <a:endParaRPr lang="en-US" b="1" u="sng" dirty="0">
              <a:solidFill>
                <a:schemeClr val="accent2"/>
              </a:solidFill>
            </a:endParaRPr>
          </a:p>
        </p:txBody>
      </p:sp>
      <p:sp>
        <p:nvSpPr>
          <p:cNvPr id="3" name="Content Placeholder 2"/>
          <p:cNvSpPr>
            <a:spLocks noGrp="1"/>
          </p:cNvSpPr>
          <p:nvPr>
            <p:ph idx="1"/>
          </p:nvPr>
        </p:nvSpPr>
        <p:spPr>
          <a:xfrm>
            <a:off x="152400" y="1295400"/>
            <a:ext cx="4572000" cy="4830763"/>
          </a:xfrm>
        </p:spPr>
        <p:txBody>
          <a:bodyPr>
            <a:normAutofit/>
          </a:bodyPr>
          <a:lstStyle/>
          <a:p>
            <a:r>
              <a:rPr lang="en-US" sz="2800" dirty="0" smtClean="0"/>
              <a:t>Sheet </a:t>
            </a:r>
            <a:r>
              <a:rPr lang="en-US" sz="2800" dirty="0"/>
              <a:t>of melanin-containing epithelial cells </a:t>
            </a:r>
            <a:r>
              <a:rPr lang="en-US" sz="2800" dirty="0" smtClean="0"/>
              <a:t>lying between </a:t>
            </a:r>
            <a:r>
              <a:rPr lang="en-US" sz="2800" dirty="0"/>
              <a:t>the choroid and the neural portion</a:t>
            </a:r>
          </a:p>
          <a:p>
            <a:endParaRPr lang="en-US" sz="2800" dirty="0" smtClean="0"/>
          </a:p>
          <a:p>
            <a:r>
              <a:rPr lang="en-US" sz="2800" dirty="0" smtClean="0"/>
              <a:t>Epithelial </a:t>
            </a:r>
            <a:r>
              <a:rPr lang="en-US" sz="2800" dirty="0"/>
              <a:t>cells </a:t>
            </a:r>
            <a:r>
              <a:rPr lang="en-US" sz="2800" dirty="0" smtClean="0"/>
              <a:t>works </a:t>
            </a:r>
            <a:r>
              <a:rPr lang="en-US" sz="2800" dirty="0"/>
              <a:t>as </a:t>
            </a:r>
            <a:r>
              <a:rPr lang="en-US" sz="2800" dirty="0" smtClean="0"/>
              <a:t>a </a:t>
            </a:r>
            <a:r>
              <a:rPr lang="en-US" sz="2800" b="1" dirty="0" smtClean="0"/>
              <a:t>barrier</a:t>
            </a:r>
            <a:r>
              <a:rPr lang="en-US" sz="2800" dirty="0" smtClean="0"/>
              <a:t> </a:t>
            </a:r>
            <a:r>
              <a:rPr lang="en-US" sz="2800" dirty="0"/>
              <a:t>between the vascular system of the choroid </a:t>
            </a:r>
            <a:r>
              <a:rPr lang="en-US" sz="2800" dirty="0" smtClean="0"/>
              <a:t>and the </a:t>
            </a:r>
            <a:r>
              <a:rPr lang="en-US" sz="2800" dirty="0"/>
              <a:t>retina.</a:t>
            </a:r>
          </a:p>
        </p:txBody>
      </p:sp>
      <p:sp>
        <p:nvSpPr>
          <p:cNvPr id="2" name="Date Placeholder 1"/>
          <p:cNvSpPr>
            <a:spLocks noGrp="1"/>
          </p:cNvSpPr>
          <p:nvPr>
            <p:ph type="dt" sz="half" idx="10"/>
          </p:nvPr>
        </p:nvSpPr>
        <p:spPr/>
        <p:txBody>
          <a:bodyPr/>
          <a:lstStyle/>
          <a:p>
            <a:fld id="{FB97D723-98A5-4E9D-B992-CD1D258DDEB7}" type="datetime3">
              <a:rPr lang="en-US" smtClean="0"/>
              <a:t>16 May 2018</a:t>
            </a:fld>
            <a:endParaRPr lang="en-US"/>
          </a:p>
        </p:txBody>
      </p:sp>
      <p:pic>
        <p:nvPicPr>
          <p:cNvPr id="6" name="Picture 2"/>
          <p:cNvPicPr>
            <a:picLocks noChangeAspect="1" noChangeArrowheads="1"/>
          </p:cNvPicPr>
          <p:nvPr/>
        </p:nvPicPr>
        <p:blipFill>
          <a:blip r:embed="rId2" cstate="print"/>
          <a:srcRect l="20833" r="41667"/>
          <a:stretch>
            <a:fillRect/>
          </a:stretch>
        </p:blipFill>
        <p:spPr bwMode="auto">
          <a:xfrm>
            <a:off x="5334000" y="1066800"/>
            <a:ext cx="3581400" cy="5791200"/>
          </a:xfrm>
          <a:prstGeom prst="rect">
            <a:avLst/>
          </a:prstGeom>
          <a:noFill/>
          <a:ln w="9525">
            <a:noFill/>
            <a:miter lim="800000"/>
            <a:headEnd/>
            <a:tailEnd/>
          </a:ln>
          <a:effectLst/>
        </p:spPr>
      </p:pic>
    </p:spTree>
    <p:extLst>
      <p:ext uri="{BB962C8B-B14F-4D97-AF65-F5344CB8AC3E}">
        <p14:creationId xmlns:p14="http://schemas.microsoft.com/office/powerpoint/2010/main" val="2647447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Date Placeholder 4"/>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84D996-10AC-4319-AEDB-164A34C628C0}" type="datetime3">
              <a:rPr lang="en-US" smtClean="0">
                <a:solidFill>
                  <a:schemeClr val="tx2"/>
                </a:solidFill>
                <a:latin typeface="+mn-lt"/>
              </a:rPr>
              <a:t>16 May 2018</a:t>
            </a:fld>
            <a:endParaRPr lang="en-US" altLang="en-US" smtClean="0">
              <a:solidFill>
                <a:schemeClr val="tx2"/>
              </a:solidFill>
              <a:latin typeface="+mn-lt"/>
            </a:endParaRPr>
          </a:p>
        </p:txBody>
      </p:sp>
      <p:sp>
        <p:nvSpPr>
          <p:cNvPr id="64517" name="Rectangle 2"/>
          <p:cNvSpPr>
            <a:spLocks noGrp="1" noChangeArrowheads="1"/>
          </p:cNvSpPr>
          <p:nvPr>
            <p:ph type="title"/>
          </p:nvPr>
        </p:nvSpPr>
        <p:spPr>
          <a:xfrm>
            <a:off x="609600" y="152400"/>
            <a:ext cx="7716838" cy="1219200"/>
          </a:xfrm>
        </p:spPr>
        <p:txBody>
          <a:bodyPr/>
          <a:lstStyle/>
          <a:p>
            <a:r>
              <a:rPr lang="en-US" b="1" dirty="0">
                <a:solidFill>
                  <a:schemeClr val="accent2"/>
                </a:solidFill>
              </a:rPr>
              <a:t> Retinal Pigment Epithelium:</a:t>
            </a:r>
            <a:endParaRPr lang="en-US" b="1" dirty="0" smtClean="0">
              <a:solidFill>
                <a:schemeClr val="hlink"/>
              </a:solidFill>
              <a:latin typeface="+mn-lt"/>
            </a:endParaRPr>
          </a:p>
        </p:txBody>
      </p:sp>
      <p:sp>
        <p:nvSpPr>
          <p:cNvPr id="64518" name="Rectangle 3"/>
          <p:cNvSpPr>
            <a:spLocks noGrp="1" noChangeArrowheads="1"/>
          </p:cNvSpPr>
          <p:nvPr>
            <p:ph type="body" sz="half" idx="1"/>
          </p:nvPr>
        </p:nvSpPr>
        <p:spPr>
          <a:xfrm>
            <a:off x="304800" y="1371600"/>
            <a:ext cx="3962400" cy="4800600"/>
          </a:xfrm>
        </p:spPr>
        <p:txBody>
          <a:bodyPr>
            <a:normAutofit fontScale="92500" lnSpcReduction="20000"/>
          </a:bodyPr>
          <a:lstStyle/>
          <a:p>
            <a:pPr eaLnBrk="1" hangingPunct="1">
              <a:buFont typeface="Symbol" pitchFamily="18" charset="2"/>
              <a:buNone/>
            </a:pPr>
            <a:r>
              <a:rPr lang="en-US" sz="2800" dirty="0" smtClean="0"/>
              <a:t>1. </a:t>
            </a:r>
            <a:r>
              <a:rPr lang="en-US" sz="2800" dirty="0" smtClean="0"/>
              <a:t>The </a:t>
            </a:r>
            <a:r>
              <a:rPr lang="en-US" sz="2800" dirty="0" smtClean="0"/>
              <a:t>black pigment </a:t>
            </a:r>
            <a:r>
              <a:rPr lang="en-US" sz="2800" dirty="0" smtClean="0">
                <a:solidFill>
                  <a:srgbClr val="CC0099"/>
                </a:solidFill>
              </a:rPr>
              <a:t>melanin</a:t>
            </a:r>
            <a:r>
              <a:rPr lang="en-US" sz="2800" dirty="0" smtClean="0"/>
              <a:t> in the pigment layer </a:t>
            </a:r>
            <a:r>
              <a:rPr lang="en-US" sz="2800" dirty="0" smtClean="0">
                <a:solidFill>
                  <a:srgbClr val="FF0000"/>
                </a:solidFill>
              </a:rPr>
              <a:t>prevents light reflection</a:t>
            </a:r>
            <a:r>
              <a:rPr lang="en-US" sz="2800" dirty="0" smtClean="0"/>
              <a:t> throughout the globe of the eyeball</a:t>
            </a:r>
          </a:p>
          <a:p>
            <a:pPr eaLnBrk="1" hangingPunct="1">
              <a:buFont typeface="Symbol" pitchFamily="18" charset="2"/>
              <a:buNone/>
            </a:pPr>
            <a:endParaRPr lang="en-US" sz="2800" dirty="0"/>
          </a:p>
          <a:p>
            <a:pPr>
              <a:buNone/>
            </a:pPr>
            <a:r>
              <a:rPr lang="en-US" sz="2800" dirty="0" smtClean="0"/>
              <a:t>2. </a:t>
            </a:r>
            <a:r>
              <a:rPr lang="en-US" sz="2800" dirty="0" smtClean="0">
                <a:solidFill>
                  <a:srgbClr val="FF0000"/>
                </a:solidFill>
              </a:rPr>
              <a:t>S</a:t>
            </a:r>
            <a:r>
              <a:rPr lang="en-US" sz="2800" dirty="0" smtClean="0">
                <a:solidFill>
                  <a:srgbClr val="FF0000"/>
                </a:solidFill>
              </a:rPr>
              <a:t>tores </a:t>
            </a:r>
            <a:r>
              <a:rPr lang="en-US" sz="2800" dirty="0">
                <a:solidFill>
                  <a:srgbClr val="FF0000"/>
                </a:solidFill>
              </a:rPr>
              <a:t>large quantities of </a:t>
            </a:r>
            <a:r>
              <a:rPr lang="en-US" sz="2800" i="1" dirty="0">
                <a:solidFill>
                  <a:srgbClr val="FF0000"/>
                </a:solidFill>
              </a:rPr>
              <a:t>vitamin A</a:t>
            </a:r>
            <a:endParaRPr lang="en-US" sz="2800" dirty="0">
              <a:solidFill>
                <a:srgbClr val="FF0000"/>
              </a:solidFill>
            </a:endParaRPr>
          </a:p>
          <a:p>
            <a:pPr>
              <a:buNone/>
            </a:pPr>
            <a:r>
              <a:rPr lang="en-US" sz="2800" dirty="0"/>
              <a:t>	Vitamin A :- Exchanged back &amp; forth through the cell membranes of the outer segments of the rods &amp; cones</a:t>
            </a:r>
          </a:p>
          <a:p>
            <a:pPr eaLnBrk="1" hangingPunct="1">
              <a:buFont typeface="Symbol" pitchFamily="18" charset="2"/>
              <a:buNone/>
            </a:pPr>
            <a:endParaRPr lang="en-US" sz="2800" dirty="0" smtClean="0"/>
          </a:p>
        </p:txBody>
      </p:sp>
      <p:graphicFrame>
        <p:nvGraphicFramePr>
          <p:cNvPr id="64519" name="Object 4"/>
          <p:cNvGraphicFramePr>
            <a:graphicFrameLocks noGrp="1" noChangeAspect="1"/>
          </p:cNvGraphicFramePr>
          <p:nvPr>
            <p:ph sz="half" idx="2"/>
            <p:extLst>
              <p:ext uri="{D42A27DB-BD31-4B8C-83A1-F6EECF244321}">
                <p14:modId xmlns:p14="http://schemas.microsoft.com/office/powerpoint/2010/main" val="2657304226"/>
              </p:ext>
            </p:extLst>
          </p:nvPr>
        </p:nvGraphicFramePr>
        <p:xfrm>
          <a:off x="4724400" y="1600200"/>
          <a:ext cx="4114800" cy="2909888"/>
        </p:xfrm>
        <a:graphic>
          <a:graphicData uri="http://schemas.openxmlformats.org/presentationml/2006/ole">
            <mc:AlternateContent xmlns:mc="http://schemas.openxmlformats.org/markup-compatibility/2006">
              <mc:Choice xmlns:v="urn:schemas-microsoft-com:vml" Requires="v">
                <p:oleObj spid="_x0000_s3101" name="Bitmap Image" r:id="rId3" imgW="7666667" imgH="5420482" progId="Paint.Picture">
                  <p:embed/>
                </p:oleObj>
              </mc:Choice>
              <mc:Fallback>
                <p:oleObj name="Bitmap Image" r:id="rId3" imgW="7666667" imgH="542048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1600200"/>
                        <a:ext cx="4114800" cy="290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2880158"/>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685961-A442-4766-9A78-1D57C6CF6CA6}" type="datetime3">
              <a:rPr lang="en-US" smtClean="0">
                <a:solidFill>
                  <a:schemeClr val="tx2"/>
                </a:solidFill>
                <a:latin typeface="Verdana" pitchFamily="34" charset="0"/>
              </a:rPr>
              <a:t>16 May 2018</a:t>
            </a:fld>
            <a:endParaRPr lang="en-US" altLang="en-US" smtClean="0">
              <a:solidFill>
                <a:schemeClr val="tx2"/>
              </a:solidFill>
              <a:latin typeface="Verdana" pitchFamily="34" charset="0"/>
            </a:endParaRPr>
          </a:p>
        </p:txBody>
      </p:sp>
      <p:sp>
        <p:nvSpPr>
          <p:cNvPr id="65541" name="Rectangle 2"/>
          <p:cNvSpPr>
            <a:spLocks noGrp="1" noChangeArrowheads="1"/>
          </p:cNvSpPr>
          <p:nvPr>
            <p:ph type="title"/>
          </p:nvPr>
        </p:nvSpPr>
        <p:spPr/>
        <p:txBody>
          <a:bodyPr/>
          <a:lstStyle/>
          <a:p>
            <a:pPr eaLnBrk="1" hangingPunct="1"/>
            <a:r>
              <a:rPr lang="en-US" smtClean="0"/>
              <a:t>Importance of this layer…. </a:t>
            </a:r>
          </a:p>
        </p:txBody>
      </p:sp>
      <p:sp>
        <p:nvSpPr>
          <p:cNvPr id="65542" name="Rectangle 3"/>
          <p:cNvSpPr>
            <a:spLocks noGrp="1" noChangeArrowheads="1"/>
          </p:cNvSpPr>
          <p:nvPr>
            <p:ph type="body" idx="1"/>
          </p:nvPr>
        </p:nvSpPr>
        <p:spPr/>
        <p:txBody>
          <a:bodyPr/>
          <a:lstStyle/>
          <a:p>
            <a:pPr eaLnBrk="1" hangingPunct="1">
              <a:lnSpc>
                <a:spcPct val="80000"/>
              </a:lnSpc>
              <a:buFont typeface="Wingdings" pitchFamily="2" charset="2"/>
              <a:buNone/>
            </a:pPr>
            <a:r>
              <a:rPr lang="en-US" sz="2000" smtClean="0">
                <a:latin typeface="Trebuchet MS" pitchFamily="34" charset="0"/>
              </a:rPr>
              <a:t>Absent in albinos : </a:t>
            </a:r>
          </a:p>
          <a:p>
            <a:pPr eaLnBrk="1" hangingPunct="1">
              <a:lnSpc>
                <a:spcPct val="80000"/>
              </a:lnSpc>
            </a:pPr>
            <a:r>
              <a:rPr lang="en-US" sz="2000" smtClean="0">
                <a:latin typeface="Trebuchet MS" pitchFamily="34" charset="0"/>
              </a:rPr>
              <a:t>hereditarily lacking in melanin pigment in all parts of their bodies</a:t>
            </a:r>
          </a:p>
          <a:p>
            <a:pPr eaLnBrk="1" hangingPunct="1">
              <a:lnSpc>
                <a:spcPct val="80000"/>
              </a:lnSpc>
            </a:pPr>
            <a:r>
              <a:rPr lang="en-US" sz="2000" smtClean="0">
                <a:latin typeface="Trebuchet MS" pitchFamily="34" charset="0"/>
              </a:rPr>
              <a:t>an albino enters a bright room</a:t>
            </a:r>
          </a:p>
          <a:p>
            <a:pPr eaLnBrk="1" hangingPunct="1">
              <a:lnSpc>
                <a:spcPct val="80000"/>
              </a:lnSpc>
            </a:pPr>
            <a:r>
              <a:rPr lang="en-US" sz="2000" smtClean="0">
                <a:latin typeface="Trebuchet MS" pitchFamily="34" charset="0"/>
              </a:rPr>
              <a:t>light that impinges on the retina reflected in all directions inside the eyeball by the unpigmented surfaces of the retina and by the underlying sclera, </a:t>
            </a:r>
          </a:p>
          <a:p>
            <a:pPr eaLnBrk="1" hangingPunct="1">
              <a:lnSpc>
                <a:spcPct val="80000"/>
              </a:lnSpc>
            </a:pPr>
            <a:r>
              <a:rPr lang="en-US" sz="2000" smtClean="0">
                <a:latin typeface="Trebuchet MS" pitchFamily="34" charset="0"/>
              </a:rPr>
              <a:t>a single discrete spot of light that would normally excite only a few rods or cones is reflected everywhere and excites many receptors. </a:t>
            </a:r>
          </a:p>
          <a:p>
            <a:pPr eaLnBrk="1" hangingPunct="1">
              <a:lnSpc>
                <a:spcPct val="80000"/>
              </a:lnSpc>
            </a:pPr>
            <a:r>
              <a:rPr lang="en-US" sz="2000" smtClean="0">
                <a:latin typeface="Trebuchet MS" pitchFamily="34" charset="0"/>
              </a:rPr>
              <a:t>The visual acuity of albinos, even with the best optical correction, is seldom better than 20/100 to 20/200 rather than the normal 20/20 values</a:t>
            </a:r>
          </a:p>
        </p:txBody>
      </p:sp>
    </p:spTree>
    <p:extLst>
      <p:ext uri="{BB962C8B-B14F-4D97-AF65-F5344CB8AC3E}">
        <p14:creationId xmlns:p14="http://schemas.microsoft.com/office/powerpoint/2010/main" val="151172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u="sng" dirty="0" smtClean="0">
                <a:solidFill>
                  <a:schemeClr val="accent2"/>
                </a:solidFill>
              </a:rPr>
              <a:t> Photoreceptor </a:t>
            </a:r>
            <a:r>
              <a:rPr lang="en-US" b="1" u="sng" dirty="0">
                <a:solidFill>
                  <a:schemeClr val="accent2"/>
                </a:solidFill>
              </a:rPr>
              <a:t>layer</a:t>
            </a:r>
          </a:p>
        </p:txBody>
      </p:sp>
      <p:sp>
        <p:nvSpPr>
          <p:cNvPr id="3" name="Content Placeholder 2"/>
          <p:cNvSpPr>
            <a:spLocks noGrp="1"/>
          </p:cNvSpPr>
          <p:nvPr>
            <p:ph sz="half" idx="1"/>
          </p:nvPr>
        </p:nvSpPr>
        <p:spPr>
          <a:xfrm>
            <a:off x="304800" y="1219200"/>
            <a:ext cx="4038600" cy="5181599"/>
          </a:xfrm>
        </p:spPr>
        <p:txBody>
          <a:bodyPr>
            <a:noAutofit/>
          </a:bodyPr>
          <a:lstStyle/>
          <a:p>
            <a:pPr algn="l"/>
            <a:r>
              <a:rPr lang="en-US" sz="2800" dirty="0" smtClean="0"/>
              <a:t>Comprised </a:t>
            </a:r>
            <a:r>
              <a:rPr lang="en-US" sz="2800" dirty="0"/>
              <a:t>of </a:t>
            </a:r>
            <a:r>
              <a:rPr lang="en-US" sz="2800" b="1" dirty="0" smtClean="0"/>
              <a:t>ROD</a:t>
            </a:r>
            <a:r>
              <a:rPr lang="en-US" sz="2800" dirty="0" smtClean="0"/>
              <a:t> </a:t>
            </a:r>
            <a:r>
              <a:rPr lang="en-US" sz="2800" dirty="0"/>
              <a:t>and </a:t>
            </a:r>
            <a:r>
              <a:rPr lang="en-US" sz="2800" b="1" dirty="0" smtClean="0"/>
              <a:t>CONS</a:t>
            </a:r>
            <a:r>
              <a:rPr lang="en-US" sz="2800" dirty="0" smtClean="0"/>
              <a:t> </a:t>
            </a:r>
            <a:r>
              <a:rPr lang="en-US" sz="2800" dirty="0" smtClean="0"/>
              <a:t>.</a:t>
            </a:r>
            <a:endParaRPr lang="en-US" sz="2800" dirty="0" smtClean="0"/>
          </a:p>
          <a:p>
            <a:pPr algn="l"/>
            <a:r>
              <a:rPr lang="en-US" dirty="0"/>
              <a:t>detecting the intensity &amp; the frequency of the incoming light </a:t>
            </a:r>
            <a:r>
              <a:rPr lang="en-US" dirty="0">
                <a:solidFill>
                  <a:schemeClr val="tx2"/>
                </a:solidFill>
                <a:sym typeface="Wingdings" pitchFamily="2" charset="2"/>
              </a:rPr>
              <a:t></a:t>
            </a:r>
            <a:r>
              <a:rPr lang="en-US" dirty="0">
                <a:sym typeface="Wingdings" pitchFamily="2" charset="2"/>
              </a:rPr>
              <a:t> </a:t>
            </a:r>
            <a:r>
              <a:rPr lang="en-US" dirty="0"/>
              <a:t>nerve impulses to the </a:t>
            </a:r>
            <a:r>
              <a:rPr lang="en-US" dirty="0" smtClean="0"/>
              <a:t>brain</a:t>
            </a:r>
          </a:p>
          <a:p>
            <a:pPr algn="l"/>
            <a:endParaRPr lang="en-US" dirty="0" smtClean="0"/>
          </a:p>
          <a:p>
            <a:pPr>
              <a:lnSpc>
                <a:spcPct val="90000"/>
              </a:lnSpc>
            </a:pPr>
            <a:r>
              <a:rPr lang="en-US" dirty="0">
                <a:solidFill>
                  <a:srgbClr val="CC0099"/>
                </a:solidFill>
              </a:rPr>
              <a:t>120 million rods</a:t>
            </a:r>
            <a:r>
              <a:rPr lang="en-US" dirty="0"/>
              <a:t> : detect the intensity of light</a:t>
            </a:r>
          </a:p>
          <a:p>
            <a:pPr>
              <a:lnSpc>
                <a:spcPct val="90000"/>
              </a:lnSpc>
            </a:pPr>
            <a:r>
              <a:rPr lang="en-US" dirty="0">
                <a:solidFill>
                  <a:srgbClr val="CC0099"/>
                </a:solidFill>
              </a:rPr>
              <a:t>6 million cones</a:t>
            </a:r>
            <a:r>
              <a:rPr lang="en-US" dirty="0"/>
              <a:t> : detect the frequency of light</a:t>
            </a:r>
          </a:p>
          <a:p>
            <a:pPr algn="l"/>
            <a:endParaRPr lang="en-US" dirty="0" smtClean="0"/>
          </a:p>
          <a:p>
            <a:pPr algn="l"/>
            <a:endParaRPr lang="en-US" dirty="0"/>
          </a:p>
          <a:p>
            <a:pPr marL="0" indent="0" algn="l">
              <a:buNone/>
            </a:pPr>
            <a:endParaRPr lang="en-US" dirty="0"/>
          </a:p>
        </p:txBody>
      </p:sp>
      <p:sp>
        <p:nvSpPr>
          <p:cNvPr id="4" name="Date Placeholder 3"/>
          <p:cNvSpPr>
            <a:spLocks noGrp="1"/>
          </p:cNvSpPr>
          <p:nvPr>
            <p:ph type="dt" sz="half" idx="10"/>
          </p:nvPr>
        </p:nvSpPr>
        <p:spPr/>
        <p:txBody>
          <a:bodyPr/>
          <a:lstStyle/>
          <a:p>
            <a:fld id="{D45D888F-7F64-4016-A5A7-FB54A9C89A11}" type="datetime3">
              <a:rPr lang="en-US" smtClean="0"/>
              <a:t>16 May 2018</a:t>
            </a:fld>
            <a:endParaRPr lang="en-US"/>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6812" y="1143000"/>
            <a:ext cx="1576388"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19200"/>
            <a:ext cx="1295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6829220" y="5957887"/>
            <a:ext cx="6383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Rods</a:t>
            </a:r>
          </a:p>
        </p:txBody>
      </p:sp>
      <p:sp>
        <p:nvSpPr>
          <p:cNvPr id="9" name="Rectangle 8"/>
          <p:cNvSpPr>
            <a:spLocks noChangeArrowheads="1"/>
          </p:cNvSpPr>
          <p:nvPr/>
        </p:nvSpPr>
        <p:spPr bwMode="auto">
          <a:xfrm>
            <a:off x="5305220" y="6034087"/>
            <a:ext cx="844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Cones</a:t>
            </a:r>
          </a:p>
        </p:txBody>
      </p:sp>
    </p:spTree>
    <p:extLst>
      <p:ext uri="{BB962C8B-B14F-4D97-AF65-F5344CB8AC3E}">
        <p14:creationId xmlns:p14="http://schemas.microsoft.com/office/powerpoint/2010/main" val="3814271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0A24A6-3C24-477E-809E-CEE2AB66BDC4}" type="datetime3">
              <a:rPr lang="en-US" smtClean="0">
                <a:solidFill>
                  <a:schemeClr val="tx2"/>
                </a:solidFill>
                <a:latin typeface="Verdana" pitchFamily="34" charset="0"/>
              </a:rPr>
              <a:t>16 May 2018</a:t>
            </a:fld>
            <a:endParaRPr lang="en-US" altLang="en-US" smtClean="0">
              <a:solidFill>
                <a:schemeClr val="tx2"/>
              </a:solidFill>
              <a:latin typeface="Verdana" pitchFamily="34" charset="0"/>
            </a:endParaRPr>
          </a:p>
        </p:txBody>
      </p:sp>
      <p:pic>
        <p:nvPicPr>
          <p:cNvPr id="512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 y="314325"/>
            <a:ext cx="8353425"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D664FD-AE55-4D39-901B-27E2D668FD50}" type="datetime3">
              <a:rPr lang="en-US" smtClean="0">
                <a:solidFill>
                  <a:schemeClr val="tx2"/>
                </a:solidFill>
                <a:latin typeface="+mn-lt"/>
              </a:rPr>
              <a:t>16 May 2018</a:t>
            </a:fld>
            <a:endParaRPr lang="en-US" altLang="en-US" smtClean="0">
              <a:solidFill>
                <a:schemeClr val="tx2"/>
              </a:solidFill>
              <a:latin typeface="+mn-lt"/>
            </a:endParaRPr>
          </a:p>
        </p:txBody>
      </p:sp>
      <p:sp>
        <p:nvSpPr>
          <p:cNvPr id="50182" name="Rectangle 3"/>
          <p:cNvSpPr>
            <a:spLocks noGrp="1" noChangeArrowheads="1"/>
          </p:cNvSpPr>
          <p:nvPr>
            <p:ph type="body" idx="1"/>
          </p:nvPr>
        </p:nvSpPr>
        <p:spPr>
          <a:xfrm>
            <a:off x="457200" y="503237"/>
            <a:ext cx="8229600" cy="5135563"/>
          </a:xfrm>
        </p:spPr>
        <p:txBody>
          <a:bodyPr>
            <a:normAutofit/>
          </a:bodyPr>
          <a:lstStyle/>
          <a:p>
            <a:endParaRPr lang="en-US" b="1" dirty="0" smtClean="0">
              <a:solidFill>
                <a:schemeClr val="tx2"/>
              </a:solidFill>
            </a:endParaRPr>
          </a:p>
          <a:p>
            <a:r>
              <a:rPr lang="en-US" b="1" dirty="0" smtClean="0">
                <a:solidFill>
                  <a:schemeClr val="tx2"/>
                </a:solidFill>
              </a:rPr>
              <a:t>CONES</a:t>
            </a:r>
            <a:r>
              <a:rPr lang="en-US" b="1" dirty="0" smtClean="0"/>
              <a:t> </a:t>
            </a:r>
            <a:r>
              <a:rPr lang="en-US" dirty="0" smtClean="0"/>
              <a:t> </a:t>
            </a:r>
            <a:r>
              <a:rPr lang="en-US" dirty="0"/>
              <a:t>:- responsible for color vision (bright light vision-</a:t>
            </a:r>
            <a:r>
              <a:rPr lang="en-US" dirty="0" err="1"/>
              <a:t>photopic</a:t>
            </a:r>
            <a:r>
              <a:rPr lang="en-US" dirty="0"/>
              <a:t>) </a:t>
            </a:r>
            <a:endParaRPr lang="en-US" dirty="0" smtClean="0"/>
          </a:p>
          <a:p>
            <a:endParaRPr lang="en-US" dirty="0"/>
          </a:p>
          <a:p>
            <a:r>
              <a:rPr lang="en-US" b="1" dirty="0">
                <a:solidFill>
                  <a:schemeClr val="tx2"/>
                </a:solidFill>
              </a:rPr>
              <a:t>RODS</a:t>
            </a:r>
            <a:r>
              <a:rPr lang="en-US" b="1" dirty="0"/>
              <a:t> :-  </a:t>
            </a:r>
            <a:r>
              <a:rPr lang="en-US" dirty="0"/>
              <a:t>for black and white vision and vision in the dark (</a:t>
            </a:r>
            <a:r>
              <a:rPr lang="en-US" dirty="0" err="1"/>
              <a:t>scotopic</a:t>
            </a:r>
            <a:r>
              <a:rPr lang="en-US" dirty="0"/>
              <a:t> </a:t>
            </a:r>
            <a:r>
              <a:rPr lang="en-US" dirty="0" smtClean="0"/>
              <a:t>vision)</a:t>
            </a:r>
          </a:p>
          <a:p>
            <a:endParaRPr lang="en-US" dirty="0" smtClean="0"/>
          </a:p>
          <a:p>
            <a:r>
              <a:rPr lang="en-US" dirty="0"/>
              <a:t>in periphery only rods present so to utilize all the rods, there must be pupillary dilation</a:t>
            </a:r>
          </a:p>
          <a:p>
            <a:endParaRPr lang="en-US" dirty="0"/>
          </a:p>
          <a:p>
            <a:pPr eaLnBrk="1" hangingPunct="1"/>
            <a:endParaRPr lang="en-US" dirty="0" smtClean="0"/>
          </a:p>
        </p:txBody>
      </p:sp>
    </p:spTree>
    <p:extLst>
      <p:ext uri="{BB962C8B-B14F-4D97-AF65-F5344CB8AC3E}">
        <p14:creationId xmlns:p14="http://schemas.microsoft.com/office/powerpoint/2010/main" val="3765721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0"/>
          <a:ext cx="9144000" cy="6847717"/>
        </p:xfrm>
        <a:graphic>
          <a:graphicData uri="http://schemas.openxmlformats.org/drawingml/2006/table">
            <a:tbl>
              <a:tblPr firstRow="1" bandRow="1">
                <a:tableStyleId>{5C22544A-7EE6-4342-B048-85BDC9FD1C3A}</a:tableStyleId>
              </a:tblPr>
              <a:tblGrid>
                <a:gridCol w="4572000"/>
                <a:gridCol w="4572000"/>
              </a:tblGrid>
              <a:tr h="504329">
                <a:tc>
                  <a:txBody>
                    <a:bodyPr/>
                    <a:lstStyle/>
                    <a:p>
                      <a:pPr marL="0" marR="0" algn="ctr">
                        <a:lnSpc>
                          <a:spcPct val="115000"/>
                        </a:lnSpc>
                        <a:spcBef>
                          <a:spcPts val="0"/>
                        </a:spcBef>
                        <a:spcAft>
                          <a:spcPts val="0"/>
                        </a:spcAft>
                      </a:pPr>
                      <a:r>
                        <a:rPr lang="en-US" sz="3200" b="1" dirty="0">
                          <a:latin typeface="Arial"/>
                          <a:ea typeface="Times New Roman"/>
                          <a:cs typeface="Times New Roman"/>
                        </a:rPr>
                        <a:t>Rods</a:t>
                      </a:r>
                      <a:endParaRPr lang="en-US" sz="32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3200" b="1" dirty="0">
                          <a:latin typeface="Arial"/>
                          <a:ea typeface="Times New Roman"/>
                          <a:cs typeface="Times New Roman"/>
                        </a:rPr>
                        <a:t>Cones</a:t>
                      </a:r>
                      <a:endParaRPr lang="en-US" sz="3200" dirty="0">
                        <a:latin typeface="Calibri"/>
                        <a:ea typeface="Times New Roman"/>
                        <a:cs typeface="Times New Roman"/>
                      </a:endParaRPr>
                    </a:p>
                  </a:txBody>
                  <a:tcPr marL="68580" marR="68580" marT="0" marB="0" anchor="ctr"/>
                </a:tc>
              </a:tr>
              <a:tr h="504329">
                <a:tc>
                  <a:txBody>
                    <a:bodyPr/>
                    <a:lstStyle/>
                    <a:p>
                      <a:r>
                        <a:rPr lang="en-US" sz="2400" kern="1200" dirty="0" smtClean="0">
                          <a:solidFill>
                            <a:schemeClr val="dk1"/>
                          </a:solidFill>
                          <a:latin typeface="+mn-lt"/>
                          <a:ea typeface="+mn-ea"/>
                          <a:cs typeface="+mn-cs"/>
                        </a:rPr>
                        <a:t>For dim light vision</a:t>
                      </a:r>
                    </a:p>
                  </a:txBody>
                  <a:tcPr/>
                </a:tc>
                <a:tc>
                  <a:txBody>
                    <a:bodyPr/>
                    <a:lstStyle/>
                    <a:p>
                      <a:r>
                        <a:rPr lang="en-US" sz="2400" kern="1200" dirty="0" smtClean="0">
                          <a:solidFill>
                            <a:schemeClr val="dk1"/>
                          </a:solidFill>
                          <a:latin typeface="+mn-lt"/>
                          <a:ea typeface="+mn-ea"/>
                          <a:cs typeface="+mn-cs"/>
                        </a:rPr>
                        <a:t>For day</a:t>
                      </a:r>
                      <a:r>
                        <a:rPr lang="en-US" sz="2400" kern="1200" baseline="0" dirty="0" smtClean="0">
                          <a:solidFill>
                            <a:schemeClr val="dk1"/>
                          </a:solidFill>
                          <a:latin typeface="+mn-lt"/>
                          <a:ea typeface="+mn-ea"/>
                          <a:cs typeface="+mn-cs"/>
                        </a:rPr>
                        <a:t> light</a:t>
                      </a:r>
                      <a:r>
                        <a:rPr lang="en-US" sz="2400" kern="1200" dirty="0" smtClean="0">
                          <a:solidFill>
                            <a:schemeClr val="dk1"/>
                          </a:solidFill>
                          <a:latin typeface="+mn-lt"/>
                          <a:ea typeface="+mn-ea"/>
                          <a:cs typeface="+mn-cs"/>
                        </a:rPr>
                        <a:t> and colour vision</a:t>
                      </a:r>
                    </a:p>
                  </a:txBody>
                  <a:tcPr/>
                </a:tc>
              </a:tr>
              <a:tr h="870486">
                <a:tc>
                  <a:txBody>
                    <a:bodyPr/>
                    <a:lstStyle/>
                    <a:p>
                      <a:r>
                        <a:rPr lang="en-US" sz="2400" b="1" kern="1200" dirty="0" smtClean="0">
                          <a:solidFill>
                            <a:schemeClr val="dk1"/>
                          </a:solidFill>
                          <a:latin typeface="+mn-lt"/>
                          <a:ea typeface="+mn-ea"/>
                          <a:cs typeface="+mn-cs"/>
                        </a:rPr>
                        <a:t>120 million </a:t>
                      </a:r>
                      <a:r>
                        <a:rPr lang="en-US" sz="2400" kern="1200" dirty="0" smtClean="0">
                          <a:solidFill>
                            <a:schemeClr val="dk1"/>
                          </a:solidFill>
                          <a:latin typeface="+mn-lt"/>
                          <a:ea typeface="+mn-ea"/>
                          <a:cs typeface="+mn-cs"/>
                        </a:rPr>
                        <a:t>in number; </a:t>
                      </a:r>
                      <a:r>
                        <a:rPr lang="en-US" sz="2400" b="1" kern="1200" dirty="0" smtClean="0">
                          <a:solidFill>
                            <a:schemeClr val="dk1"/>
                          </a:solidFill>
                          <a:latin typeface="+mn-lt"/>
                          <a:ea typeface="+mn-ea"/>
                          <a:cs typeface="+mn-cs"/>
                        </a:rPr>
                        <a:t>4 µ </a:t>
                      </a:r>
                      <a:r>
                        <a:rPr lang="en-US" sz="2400" kern="1200" dirty="0" smtClean="0">
                          <a:solidFill>
                            <a:schemeClr val="dk1"/>
                          </a:solidFill>
                          <a:latin typeface="+mn-lt"/>
                          <a:ea typeface="+mn-ea"/>
                          <a:cs typeface="+mn-cs"/>
                        </a:rPr>
                        <a:t>in size</a:t>
                      </a:r>
                    </a:p>
                  </a:txBody>
                  <a:tcPr/>
                </a:tc>
                <a:tc>
                  <a:txBody>
                    <a:bodyPr/>
                    <a:lstStyle/>
                    <a:p>
                      <a:r>
                        <a:rPr lang="en-US" sz="2400" b="1" kern="1200" dirty="0" smtClean="0">
                          <a:solidFill>
                            <a:schemeClr val="dk1"/>
                          </a:solidFill>
                          <a:latin typeface="+mn-lt"/>
                          <a:ea typeface="+mn-ea"/>
                          <a:cs typeface="+mn-cs"/>
                        </a:rPr>
                        <a:t>6 million</a:t>
                      </a:r>
                      <a:r>
                        <a:rPr lang="en-US" sz="2400" kern="1200" dirty="0" smtClean="0">
                          <a:solidFill>
                            <a:schemeClr val="dk1"/>
                          </a:solidFill>
                          <a:latin typeface="+mn-lt"/>
                          <a:ea typeface="+mn-ea"/>
                          <a:cs typeface="+mn-cs"/>
                        </a:rPr>
                        <a:t> in number; </a:t>
                      </a:r>
                      <a:r>
                        <a:rPr lang="en-US" sz="2400" b="1" kern="1200" dirty="0" smtClean="0">
                          <a:solidFill>
                            <a:schemeClr val="dk1"/>
                          </a:solidFill>
                          <a:latin typeface="+mn-lt"/>
                          <a:ea typeface="+mn-ea"/>
                          <a:cs typeface="+mn-cs"/>
                        </a:rPr>
                        <a:t>6 µ </a:t>
                      </a:r>
                      <a:r>
                        <a:rPr lang="en-US" sz="2400" kern="1200" dirty="0" smtClean="0">
                          <a:solidFill>
                            <a:schemeClr val="dk1"/>
                          </a:solidFill>
                          <a:latin typeface="+mn-lt"/>
                          <a:ea typeface="+mn-ea"/>
                          <a:cs typeface="+mn-cs"/>
                        </a:rPr>
                        <a:t>in size (</a:t>
                      </a:r>
                      <a:r>
                        <a:rPr lang="en-US" sz="2400" b="1" kern="1200" dirty="0" smtClean="0">
                          <a:solidFill>
                            <a:schemeClr val="dk1"/>
                          </a:solidFill>
                          <a:latin typeface="+mn-lt"/>
                          <a:ea typeface="+mn-ea"/>
                          <a:cs typeface="+mn-cs"/>
                        </a:rPr>
                        <a:t>1.5 µ </a:t>
                      </a:r>
                      <a:r>
                        <a:rPr lang="en-US" sz="2400" kern="1200" dirty="0" smtClean="0">
                          <a:solidFill>
                            <a:schemeClr val="dk1"/>
                          </a:solidFill>
                          <a:latin typeface="+mn-lt"/>
                          <a:ea typeface="+mn-ea"/>
                          <a:cs typeface="+mn-cs"/>
                        </a:rPr>
                        <a:t>at fovea)</a:t>
                      </a:r>
                    </a:p>
                  </a:txBody>
                  <a:tcPr/>
                </a:tc>
              </a:tr>
              <a:tr h="1468865">
                <a:tc>
                  <a:txBody>
                    <a:bodyPr/>
                    <a:lstStyle/>
                    <a:p>
                      <a:r>
                        <a:rPr lang="en-US" sz="2400" kern="1200" dirty="0" smtClean="0">
                          <a:solidFill>
                            <a:schemeClr val="dk1"/>
                          </a:solidFill>
                          <a:latin typeface="+mn-lt"/>
                          <a:ea typeface="+mn-ea"/>
                          <a:cs typeface="+mn-cs"/>
                        </a:rPr>
                        <a:t>More in peripheral retina, absent at optic disc and macula</a:t>
                      </a:r>
                    </a:p>
                  </a:txBody>
                  <a:tcPr/>
                </a:tc>
                <a:tc>
                  <a:txBody>
                    <a:bodyPr/>
                    <a:lstStyle/>
                    <a:p>
                      <a:r>
                        <a:rPr lang="en-US" sz="2400" kern="1200" dirty="0" smtClean="0">
                          <a:solidFill>
                            <a:schemeClr val="dk1"/>
                          </a:solidFill>
                          <a:latin typeface="+mn-lt"/>
                          <a:ea typeface="+mn-ea"/>
                          <a:cs typeface="+mn-cs"/>
                        </a:rPr>
                        <a:t>More in central retina, absent at optic disc</a:t>
                      </a:r>
                    </a:p>
                    <a:p>
                      <a:r>
                        <a:rPr lang="en-US" sz="2400" b="1" kern="1200" dirty="0" smtClean="0">
                          <a:solidFill>
                            <a:schemeClr val="dk1"/>
                          </a:solidFill>
                          <a:latin typeface="+mn-lt"/>
                          <a:ea typeface="+mn-ea"/>
                          <a:cs typeface="+mn-cs"/>
                        </a:rPr>
                        <a:t>Macula </a:t>
                      </a:r>
                      <a:r>
                        <a:rPr lang="en-US" sz="2400" kern="1200" dirty="0" smtClean="0">
                          <a:solidFill>
                            <a:schemeClr val="dk1"/>
                          </a:solidFill>
                          <a:latin typeface="+mn-lt"/>
                          <a:ea typeface="+mn-ea"/>
                          <a:cs typeface="+mn-cs"/>
                        </a:rPr>
                        <a:t>having only cones (well packed long and slender cones)</a:t>
                      </a:r>
                    </a:p>
                  </a:txBody>
                  <a:tcPr/>
                </a:tc>
              </a:tr>
              <a:tr h="1243552">
                <a:tc>
                  <a:txBody>
                    <a:bodyPr/>
                    <a:lstStyle/>
                    <a:p>
                      <a:r>
                        <a:rPr lang="en-US" sz="2400" kern="1200" dirty="0" smtClean="0">
                          <a:solidFill>
                            <a:schemeClr val="dk1"/>
                          </a:solidFill>
                          <a:latin typeface="+mn-lt"/>
                          <a:ea typeface="+mn-ea"/>
                          <a:cs typeface="+mn-cs"/>
                        </a:rPr>
                        <a:t>50-100 rods converge on single ganglionic cell (summation is </a:t>
                      </a:r>
                      <a:r>
                        <a:rPr lang="en-US" sz="2400" kern="1200" smtClean="0">
                          <a:solidFill>
                            <a:schemeClr val="dk1"/>
                          </a:solidFill>
                          <a:latin typeface="+mn-lt"/>
                          <a:ea typeface="+mn-ea"/>
                          <a:cs typeface="+mn-cs"/>
                        </a:rPr>
                        <a:t>more)</a:t>
                      </a:r>
                      <a:endParaRPr lang="en-US" sz="24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2 cones converge on 1 ganglionic cell while at macula, 1 cone converges on 1 ganglionic cell</a:t>
                      </a:r>
                      <a:endParaRPr lang="en-US" sz="2400" dirty="0" smtClean="0"/>
                    </a:p>
                  </a:txBody>
                  <a:tcPr/>
                </a:tc>
              </a:tr>
              <a:tr h="1243552">
                <a:tc>
                  <a:txBody>
                    <a:bodyPr/>
                    <a:lstStyle/>
                    <a:p>
                      <a:r>
                        <a:rPr lang="en-US" sz="2400" b="1" kern="1200" dirty="0" smtClean="0">
                          <a:solidFill>
                            <a:schemeClr val="dk1"/>
                          </a:solidFill>
                          <a:latin typeface="+mn-lt"/>
                          <a:ea typeface="+mn-ea"/>
                          <a:cs typeface="+mn-cs"/>
                        </a:rPr>
                        <a:t>Rod pigment: Rhodopsin </a:t>
                      </a:r>
                      <a:r>
                        <a:rPr lang="en-US" sz="2400" kern="1200" dirty="0" smtClean="0">
                          <a:solidFill>
                            <a:schemeClr val="dk1"/>
                          </a:solidFill>
                          <a:latin typeface="+mn-lt"/>
                          <a:ea typeface="+mn-ea"/>
                          <a:cs typeface="+mn-cs"/>
                        </a:rPr>
                        <a:t>made up of </a:t>
                      </a:r>
                      <a:r>
                        <a:rPr lang="en-US" sz="2400" b="1" kern="1200" dirty="0" smtClean="0">
                          <a:solidFill>
                            <a:schemeClr val="dk1"/>
                          </a:solidFill>
                          <a:latin typeface="+mn-lt"/>
                          <a:ea typeface="+mn-ea"/>
                          <a:cs typeface="+mn-cs"/>
                        </a:rPr>
                        <a:t>scotopsin </a:t>
                      </a:r>
                      <a:r>
                        <a:rPr lang="en-US" sz="2400" kern="1200" dirty="0" smtClean="0">
                          <a:solidFill>
                            <a:schemeClr val="dk1"/>
                          </a:solidFill>
                          <a:latin typeface="+mn-lt"/>
                          <a:ea typeface="+mn-ea"/>
                          <a:cs typeface="+mn-cs"/>
                        </a:rPr>
                        <a:t>(protein) + </a:t>
                      </a:r>
                      <a:r>
                        <a:rPr lang="en-US" sz="2400" b="1" kern="1200" dirty="0" smtClean="0">
                          <a:solidFill>
                            <a:schemeClr val="dk1"/>
                          </a:solidFill>
                          <a:latin typeface="+mn-lt"/>
                          <a:ea typeface="+mn-ea"/>
                          <a:cs typeface="+mn-cs"/>
                        </a:rPr>
                        <a:t>11-cis retinal </a:t>
                      </a:r>
                      <a:r>
                        <a:rPr lang="en-US" sz="2400" kern="1200" dirty="0" smtClean="0">
                          <a:solidFill>
                            <a:schemeClr val="dk1"/>
                          </a:solidFill>
                          <a:latin typeface="+mn-lt"/>
                          <a:ea typeface="+mn-ea"/>
                          <a:cs typeface="+mn-cs"/>
                        </a:rPr>
                        <a:t>which responds to dim light</a:t>
                      </a:r>
                    </a:p>
                  </a:txBody>
                  <a:tcPr/>
                </a:tc>
                <a:tc>
                  <a:txBody>
                    <a:bodyPr/>
                    <a:lstStyle/>
                    <a:p>
                      <a:r>
                        <a:rPr lang="en-US" sz="2400" b="1" kern="1200" dirty="0" smtClean="0">
                          <a:solidFill>
                            <a:schemeClr val="dk1"/>
                          </a:solidFill>
                          <a:latin typeface="+mn-lt"/>
                          <a:ea typeface="+mn-ea"/>
                          <a:cs typeface="+mn-cs"/>
                        </a:rPr>
                        <a:t>Cone pigment: Photopsin </a:t>
                      </a:r>
                      <a:r>
                        <a:rPr lang="en-US" sz="2400" kern="1200" dirty="0" smtClean="0">
                          <a:solidFill>
                            <a:schemeClr val="dk1"/>
                          </a:solidFill>
                          <a:latin typeface="+mn-lt"/>
                          <a:ea typeface="+mn-ea"/>
                          <a:cs typeface="+mn-cs"/>
                        </a:rPr>
                        <a:t>(protein + vitamin A) responds to bright and coloured light</a:t>
                      </a:r>
                    </a:p>
                  </a:txBody>
                  <a:tcPr/>
                </a:tc>
              </a:tr>
              <a:tr h="8704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mn-lt"/>
                          <a:ea typeface="+mn-ea"/>
                          <a:cs typeface="+mn-cs"/>
                        </a:rPr>
                        <a:t>RMP: -30 to -40 mv </a:t>
                      </a:r>
                      <a:r>
                        <a:rPr lang="en-US" sz="2400" kern="1200" dirty="0" smtClean="0">
                          <a:solidFill>
                            <a:schemeClr val="dk1"/>
                          </a:solidFill>
                          <a:latin typeface="+mn-lt"/>
                          <a:ea typeface="+mn-ea"/>
                          <a:cs typeface="+mn-cs"/>
                        </a:rPr>
                        <a:t>(by Na</a:t>
                      </a:r>
                      <a:r>
                        <a:rPr lang="en-US" sz="2400" kern="1200" baseline="30000" dirty="0" smtClean="0">
                          <a:solidFill>
                            <a:schemeClr val="dk1"/>
                          </a:solidFill>
                          <a:latin typeface="+mn-lt"/>
                          <a:ea typeface="+mn-ea"/>
                          <a:cs typeface="+mn-cs"/>
                        </a:rPr>
                        <a:t>+ </a:t>
                      </a:r>
                      <a:r>
                        <a:rPr lang="en-US" sz="2400" kern="1200" dirty="0" smtClean="0">
                          <a:solidFill>
                            <a:schemeClr val="dk1"/>
                          </a:solidFill>
                          <a:latin typeface="+mn-lt"/>
                          <a:ea typeface="+mn-ea"/>
                          <a:cs typeface="+mn-cs"/>
                        </a:rPr>
                        <a:t>pump and Na</a:t>
                      </a:r>
                      <a:r>
                        <a:rPr lang="en-US" sz="2400" kern="1200" baseline="30000" dirty="0" smtClean="0">
                          <a:solidFill>
                            <a:schemeClr val="dk1"/>
                          </a:solidFill>
                          <a:latin typeface="+mn-lt"/>
                          <a:ea typeface="+mn-ea"/>
                          <a:cs typeface="+mn-cs"/>
                        </a:rPr>
                        <a:t>+ </a:t>
                      </a:r>
                      <a:r>
                        <a:rPr lang="en-US" sz="2400" kern="1200" dirty="0" smtClean="0">
                          <a:solidFill>
                            <a:schemeClr val="dk1"/>
                          </a:solidFill>
                          <a:latin typeface="+mn-lt"/>
                          <a:ea typeface="+mn-ea"/>
                          <a:cs typeface="+mn-cs"/>
                        </a:rPr>
                        <a:t>dark current)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dk1"/>
                          </a:solidFill>
                          <a:latin typeface="+mn-lt"/>
                          <a:ea typeface="+mn-ea"/>
                          <a:cs typeface="+mn-cs"/>
                        </a:rPr>
                        <a:t>-same-</a:t>
                      </a:r>
                      <a:endParaRPr lang="en-US" sz="2400" kern="1200" dirty="0" smtClean="0">
                        <a:solidFill>
                          <a:schemeClr val="dk1"/>
                        </a:solidFill>
                        <a:latin typeface="+mn-lt"/>
                        <a:ea typeface="+mn-ea"/>
                        <a:cs typeface="+mn-cs"/>
                      </a:endParaRPr>
                    </a:p>
                  </a:txBody>
                  <a:tcPr/>
                </a:tc>
              </a:tr>
            </a:tbl>
          </a:graphicData>
        </a:graphic>
      </p:graphicFrame>
      <p:sp>
        <p:nvSpPr>
          <p:cNvPr id="2" name="Date Placeholder 1"/>
          <p:cNvSpPr>
            <a:spLocks noGrp="1"/>
          </p:cNvSpPr>
          <p:nvPr>
            <p:ph type="dt" sz="half" idx="10"/>
          </p:nvPr>
        </p:nvSpPr>
        <p:spPr/>
        <p:txBody>
          <a:bodyPr/>
          <a:lstStyle/>
          <a:p>
            <a:fld id="{CA307468-37D4-499C-AD83-49D910364403}" type="datetime3">
              <a:rPr lang="en-US" smtClean="0"/>
              <a:t>16 May 2018</a:t>
            </a:fld>
            <a:endParaRPr lang="en-US"/>
          </a:p>
        </p:txBody>
      </p:sp>
    </p:spTree>
    <p:extLst>
      <p:ext uri="{BB962C8B-B14F-4D97-AF65-F5344CB8AC3E}">
        <p14:creationId xmlns:p14="http://schemas.microsoft.com/office/powerpoint/2010/main" val="25094834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0" y="-1"/>
          <a:ext cx="9144000" cy="6979323"/>
        </p:xfrm>
        <a:graphic>
          <a:graphicData uri="http://schemas.openxmlformats.org/drawingml/2006/table">
            <a:tbl>
              <a:tblPr firstRow="1" bandRow="1">
                <a:tableStyleId>{5C22544A-7EE6-4342-B048-85BDC9FD1C3A}</a:tableStyleId>
              </a:tblPr>
              <a:tblGrid>
                <a:gridCol w="4572000"/>
                <a:gridCol w="4572000"/>
              </a:tblGrid>
              <a:tr h="578523">
                <a:tc>
                  <a:txBody>
                    <a:bodyPr/>
                    <a:lstStyle/>
                    <a:p>
                      <a:pPr marL="0" marR="0" algn="ctr">
                        <a:lnSpc>
                          <a:spcPct val="115000"/>
                        </a:lnSpc>
                        <a:spcBef>
                          <a:spcPts val="0"/>
                        </a:spcBef>
                        <a:spcAft>
                          <a:spcPts val="0"/>
                        </a:spcAft>
                      </a:pPr>
                      <a:r>
                        <a:rPr lang="en-US" sz="3200" b="1" dirty="0">
                          <a:latin typeface="Arial"/>
                          <a:ea typeface="Times New Roman"/>
                          <a:cs typeface="Times New Roman"/>
                        </a:rPr>
                        <a:t>Rods</a:t>
                      </a:r>
                      <a:endParaRPr lang="en-US" sz="3200" dirty="0">
                        <a:latin typeface="Calibri"/>
                        <a:ea typeface="Times New Roman"/>
                        <a:cs typeface="Times New Roman"/>
                      </a:endParaRPr>
                    </a:p>
                  </a:txBody>
                  <a:tcPr marL="68580" marR="68580" marT="0" marB="0" anchor="ctr"/>
                </a:tc>
                <a:tc>
                  <a:txBody>
                    <a:bodyPr/>
                    <a:lstStyle/>
                    <a:p>
                      <a:pPr marL="0" marR="0" algn="ctr">
                        <a:lnSpc>
                          <a:spcPct val="115000"/>
                        </a:lnSpc>
                        <a:spcBef>
                          <a:spcPts val="0"/>
                        </a:spcBef>
                        <a:spcAft>
                          <a:spcPts val="0"/>
                        </a:spcAft>
                      </a:pPr>
                      <a:r>
                        <a:rPr lang="en-US" sz="3200" b="1" dirty="0">
                          <a:latin typeface="Arial"/>
                          <a:ea typeface="Times New Roman"/>
                          <a:cs typeface="Times New Roman"/>
                        </a:rPr>
                        <a:t>Cones</a:t>
                      </a:r>
                      <a:endParaRPr lang="en-US" sz="3200" dirty="0">
                        <a:latin typeface="Calibri"/>
                        <a:ea typeface="Times New Roman"/>
                        <a:cs typeface="Times New Roman"/>
                      </a:endParaRPr>
                    </a:p>
                  </a:txBody>
                  <a:tcPr marL="68580" marR="68580" marT="0" marB="0" anchor="ctr"/>
                </a:tc>
              </a:tr>
              <a:tr h="1381874">
                <a:tc>
                  <a:txBody>
                    <a:bodyPr/>
                    <a:lstStyle/>
                    <a:p>
                      <a:r>
                        <a:rPr lang="en-US" sz="2400" b="1" kern="1200" dirty="0" smtClean="0">
                          <a:solidFill>
                            <a:schemeClr val="dk1"/>
                          </a:solidFill>
                          <a:latin typeface="+mn-lt"/>
                          <a:ea typeface="+mn-ea"/>
                          <a:cs typeface="+mn-cs"/>
                        </a:rPr>
                        <a:t>Mechanism of action: </a:t>
                      </a:r>
                      <a:r>
                        <a:rPr lang="en-US" sz="2400" kern="1200" dirty="0" smtClean="0">
                          <a:solidFill>
                            <a:schemeClr val="dk1"/>
                          </a:solidFill>
                          <a:latin typeface="+mn-lt"/>
                          <a:ea typeface="+mn-ea"/>
                          <a:cs typeface="+mn-cs"/>
                        </a:rPr>
                        <a:t>light hyperpolarizes them and electrotonic potential is generated (-30 to -90 mv)</a:t>
                      </a:r>
                    </a:p>
                  </a:txBody>
                  <a:tcPr/>
                </a:tc>
                <a:tc>
                  <a:txBody>
                    <a:bodyPr/>
                    <a:lstStyle/>
                    <a:p>
                      <a:r>
                        <a:rPr lang="en-US" sz="2400" b="1" kern="1200" dirty="0" smtClean="0">
                          <a:solidFill>
                            <a:schemeClr val="dk1"/>
                          </a:solidFill>
                          <a:latin typeface="+mn-lt"/>
                          <a:ea typeface="+mn-ea"/>
                          <a:cs typeface="+mn-cs"/>
                        </a:rPr>
                        <a:t>-same-</a:t>
                      </a:r>
                      <a:endParaRPr lang="en-US" sz="2400" kern="1200" dirty="0" smtClean="0">
                        <a:solidFill>
                          <a:schemeClr val="dk1"/>
                        </a:solidFill>
                        <a:latin typeface="+mn-lt"/>
                        <a:ea typeface="+mn-ea"/>
                        <a:cs typeface="+mn-cs"/>
                      </a:endParaRPr>
                    </a:p>
                    <a:p>
                      <a:r>
                        <a:rPr lang="en-US" sz="2400" b="1" kern="1200" dirty="0" smtClean="0">
                          <a:solidFill>
                            <a:schemeClr val="dk1"/>
                          </a:solidFill>
                          <a:latin typeface="+mn-lt"/>
                          <a:ea typeface="+mn-ea"/>
                          <a:cs typeface="+mn-cs"/>
                        </a:rPr>
                        <a:t> </a:t>
                      </a:r>
                      <a:endParaRPr lang="en-US" sz="2400" kern="1200" dirty="0" smtClean="0">
                        <a:solidFill>
                          <a:schemeClr val="dk1"/>
                        </a:solidFill>
                        <a:latin typeface="+mn-lt"/>
                        <a:ea typeface="+mn-ea"/>
                        <a:cs typeface="+mn-cs"/>
                      </a:endParaRPr>
                    </a:p>
                    <a:p>
                      <a:r>
                        <a:rPr lang="en-US" sz="2400" kern="1200" dirty="0" smtClean="0">
                          <a:solidFill>
                            <a:schemeClr val="dk1"/>
                          </a:solidFill>
                          <a:latin typeface="+mn-lt"/>
                          <a:ea typeface="+mn-ea"/>
                          <a:cs typeface="+mn-cs"/>
                        </a:rPr>
                        <a:t> </a:t>
                      </a:r>
                    </a:p>
                  </a:txBody>
                  <a:tcPr/>
                </a:tc>
              </a:tr>
              <a:tr h="406434">
                <a:tc>
                  <a:txBody>
                    <a:bodyPr/>
                    <a:lstStyle/>
                    <a:p>
                      <a:r>
                        <a:rPr lang="en-US" sz="2400" kern="1200" dirty="0" smtClean="0">
                          <a:solidFill>
                            <a:schemeClr val="dk1"/>
                          </a:solidFill>
                          <a:latin typeface="+mn-lt"/>
                          <a:ea typeface="+mn-ea"/>
                          <a:cs typeface="+mn-cs"/>
                        </a:rPr>
                        <a:t>Secretes </a:t>
                      </a:r>
                      <a:r>
                        <a:rPr lang="en-US" sz="2400" b="1" kern="1200" dirty="0" smtClean="0">
                          <a:solidFill>
                            <a:schemeClr val="dk1"/>
                          </a:solidFill>
                          <a:latin typeface="+mn-lt"/>
                          <a:ea typeface="+mn-ea"/>
                          <a:cs typeface="+mn-cs"/>
                        </a:rPr>
                        <a:t>Glutamate </a:t>
                      </a:r>
                      <a:r>
                        <a:rPr lang="en-US" sz="2400" kern="1200" dirty="0" smtClean="0">
                          <a:solidFill>
                            <a:schemeClr val="dk1"/>
                          </a:solidFill>
                          <a:latin typeface="+mn-lt"/>
                          <a:ea typeface="+mn-ea"/>
                          <a:cs typeface="+mn-cs"/>
                        </a:rPr>
                        <a:t>at bipolar cell</a:t>
                      </a:r>
                    </a:p>
                  </a:txBody>
                  <a:tcPr/>
                </a:tc>
                <a:tc>
                  <a:txBody>
                    <a:bodyPr/>
                    <a:lstStyle/>
                    <a:p>
                      <a:r>
                        <a:rPr lang="en-US" sz="2400" b="1" kern="1200" dirty="0" smtClean="0">
                          <a:solidFill>
                            <a:schemeClr val="dk1"/>
                          </a:solidFill>
                          <a:latin typeface="+mn-lt"/>
                          <a:ea typeface="+mn-ea"/>
                          <a:cs typeface="+mn-cs"/>
                        </a:rPr>
                        <a:t>-same-</a:t>
                      </a:r>
                      <a:endParaRPr lang="en-US" sz="2400" kern="1200" dirty="0" smtClean="0">
                        <a:solidFill>
                          <a:schemeClr val="dk1"/>
                        </a:solidFill>
                        <a:latin typeface="+mn-lt"/>
                        <a:ea typeface="+mn-ea"/>
                        <a:cs typeface="+mn-cs"/>
                      </a:endParaRPr>
                    </a:p>
                  </a:txBody>
                  <a:tcPr/>
                </a:tc>
              </a:tr>
              <a:tr h="1056727">
                <a:tc>
                  <a:txBody>
                    <a:bodyPr/>
                    <a:lstStyle/>
                    <a:p>
                      <a:r>
                        <a:rPr lang="en-US" sz="2400" kern="1200" dirty="0" smtClean="0">
                          <a:solidFill>
                            <a:schemeClr val="dk1"/>
                          </a:solidFill>
                          <a:latin typeface="+mn-lt"/>
                          <a:ea typeface="+mn-ea"/>
                          <a:cs typeface="+mn-cs"/>
                        </a:rPr>
                        <a:t>Terminate on </a:t>
                      </a:r>
                      <a:r>
                        <a:rPr lang="en-US" sz="2400" b="1" kern="1200" dirty="0" smtClean="0">
                          <a:solidFill>
                            <a:schemeClr val="dk1"/>
                          </a:solidFill>
                          <a:latin typeface="+mn-lt"/>
                          <a:ea typeface="+mn-ea"/>
                          <a:cs typeface="+mn-cs"/>
                        </a:rPr>
                        <a:t>Lateral geniculate body layer I &amp; II (magnocellular layer) </a:t>
                      </a:r>
                      <a:r>
                        <a:rPr lang="en-US" sz="2400" b="1" kern="1200" dirty="0" smtClean="0">
                          <a:solidFill>
                            <a:schemeClr val="dk1"/>
                          </a:solidFill>
                          <a:latin typeface="+mn-lt"/>
                          <a:ea typeface="+mn-ea"/>
                          <a:cs typeface="+mn-cs"/>
                          <a:sym typeface="Wingdings"/>
                        </a:rPr>
                        <a:t></a:t>
                      </a:r>
                      <a:r>
                        <a:rPr lang="en-US" sz="2400" b="1" kern="1200" dirty="0" smtClean="0">
                          <a:solidFill>
                            <a:schemeClr val="dk1"/>
                          </a:solidFill>
                          <a:latin typeface="+mn-lt"/>
                          <a:ea typeface="+mn-ea"/>
                          <a:cs typeface="+mn-cs"/>
                        </a:rPr>
                        <a:t> occipital cortex layer 4C</a:t>
                      </a:r>
                      <a:endParaRPr lang="en-US" sz="2400" kern="1200" dirty="0" smtClean="0">
                        <a:solidFill>
                          <a:schemeClr val="dk1"/>
                        </a:solidFill>
                        <a:latin typeface="+mn-lt"/>
                        <a:ea typeface="+mn-ea"/>
                        <a:cs typeface="+mn-cs"/>
                      </a:endParaRPr>
                    </a:p>
                  </a:txBody>
                  <a:tcPr/>
                </a:tc>
                <a:tc>
                  <a:txBody>
                    <a:bodyPr/>
                    <a:lstStyle/>
                    <a:p>
                      <a:r>
                        <a:rPr lang="en-US" sz="2400" kern="1200" dirty="0" smtClean="0">
                          <a:solidFill>
                            <a:schemeClr val="dk1"/>
                          </a:solidFill>
                          <a:latin typeface="+mn-lt"/>
                          <a:ea typeface="+mn-ea"/>
                          <a:cs typeface="+mn-cs"/>
                        </a:rPr>
                        <a:t>Terminate on </a:t>
                      </a:r>
                      <a:r>
                        <a:rPr lang="en-US" sz="2400" b="1" kern="1200" dirty="0" smtClean="0">
                          <a:solidFill>
                            <a:schemeClr val="dk1"/>
                          </a:solidFill>
                          <a:latin typeface="+mn-lt"/>
                          <a:ea typeface="+mn-ea"/>
                          <a:cs typeface="+mn-cs"/>
                        </a:rPr>
                        <a:t>LGB layer III, IV, V &amp; VI (parvocellular layer) </a:t>
                      </a:r>
                      <a:r>
                        <a:rPr lang="en-US" sz="2400" b="1" kern="1200" dirty="0" smtClean="0">
                          <a:solidFill>
                            <a:schemeClr val="dk1"/>
                          </a:solidFill>
                          <a:latin typeface="+mn-lt"/>
                          <a:ea typeface="+mn-ea"/>
                          <a:cs typeface="+mn-cs"/>
                          <a:sym typeface="Wingdings"/>
                        </a:rPr>
                        <a:t></a:t>
                      </a:r>
                      <a:r>
                        <a:rPr lang="en-US" sz="2400" b="1" kern="1200" dirty="0" smtClean="0">
                          <a:solidFill>
                            <a:schemeClr val="dk1"/>
                          </a:solidFill>
                          <a:latin typeface="+mn-lt"/>
                          <a:ea typeface="+mn-ea"/>
                          <a:cs typeface="+mn-cs"/>
                        </a:rPr>
                        <a:t> occipital cortex layer 4C</a:t>
                      </a:r>
                      <a:endParaRPr lang="en-US" sz="2400" kern="1200" dirty="0" smtClean="0">
                        <a:solidFill>
                          <a:schemeClr val="dk1"/>
                        </a:solidFill>
                        <a:latin typeface="+mn-lt"/>
                        <a:ea typeface="+mn-ea"/>
                        <a:cs typeface="+mn-cs"/>
                      </a:endParaRPr>
                    </a:p>
                  </a:txBody>
                  <a:tcPr/>
                </a:tc>
              </a:tr>
              <a:tr h="731580">
                <a:tc>
                  <a:txBody>
                    <a:bodyPr/>
                    <a:lstStyle/>
                    <a:p>
                      <a:r>
                        <a:rPr lang="en-US" sz="2400" kern="1200" dirty="0" smtClean="0">
                          <a:solidFill>
                            <a:schemeClr val="dk1"/>
                          </a:solidFill>
                          <a:latin typeface="+mn-lt"/>
                          <a:ea typeface="+mn-ea"/>
                          <a:cs typeface="+mn-cs"/>
                        </a:rPr>
                        <a:t>Very sensitive but </a:t>
                      </a:r>
                      <a:r>
                        <a:rPr lang="en-US" sz="2400" b="1" kern="1200" dirty="0" smtClean="0">
                          <a:solidFill>
                            <a:schemeClr val="dk1"/>
                          </a:solidFill>
                          <a:latin typeface="+mn-lt"/>
                          <a:ea typeface="+mn-ea"/>
                          <a:cs typeface="+mn-cs"/>
                        </a:rPr>
                        <a:t>slow</a:t>
                      </a:r>
                      <a:endParaRPr lang="en-US" sz="2400" kern="1200" dirty="0" smtClean="0">
                        <a:solidFill>
                          <a:schemeClr val="dk1"/>
                        </a:solidFill>
                        <a:latin typeface="+mn-lt"/>
                        <a:ea typeface="+mn-ea"/>
                        <a:cs typeface="+mn-cs"/>
                      </a:endParaRPr>
                    </a:p>
                  </a:txBody>
                  <a:tcPr/>
                </a:tc>
                <a:tc>
                  <a:txBody>
                    <a:bodyPr/>
                    <a:lstStyle/>
                    <a:p>
                      <a:r>
                        <a:rPr lang="en-US" sz="2400" kern="1200" dirty="0" smtClean="0">
                          <a:solidFill>
                            <a:schemeClr val="dk1"/>
                          </a:solidFill>
                          <a:latin typeface="+mn-lt"/>
                          <a:ea typeface="+mn-ea"/>
                          <a:cs typeface="+mn-cs"/>
                        </a:rPr>
                        <a:t>100 times less sensitive than rods but 4 times </a:t>
                      </a:r>
                      <a:r>
                        <a:rPr lang="en-US" sz="2400" b="1" kern="1200" dirty="0" smtClean="0">
                          <a:solidFill>
                            <a:schemeClr val="dk1"/>
                          </a:solidFill>
                          <a:latin typeface="+mn-lt"/>
                          <a:ea typeface="+mn-ea"/>
                          <a:cs typeface="+mn-cs"/>
                        </a:rPr>
                        <a:t>rapid</a:t>
                      </a:r>
                      <a:endParaRPr lang="en-US" sz="2400" kern="1200" dirty="0" smtClean="0">
                        <a:solidFill>
                          <a:schemeClr val="dk1"/>
                        </a:solidFill>
                        <a:latin typeface="+mn-lt"/>
                        <a:ea typeface="+mn-ea"/>
                        <a:cs typeface="+mn-cs"/>
                      </a:endParaRPr>
                    </a:p>
                  </a:txBody>
                  <a:tcPr/>
                </a:tc>
              </a:tr>
              <a:tr h="424460">
                <a:tc>
                  <a:txBody>
                    <a:bodyPr/>
                    <a:lstStyle/>
                    <a:p>
                      <a:r>
                        <a:rPr lang="en-US" sz="2400" kern="1200" dirty="0" smtClean="0">
                          <a:solidFill>
                            <a:schemeClr val="dk1"/>
                          </a:solidFill>
                          <a:latin typeface="+mn-lt"/>
                          <a:ea typeface="+mn-ea"/>
                          <a:cs typeface="+mn-cs"/>
                        </a:rPr>
                        <a:t>Only </a:t>
                      </a:r>
                      <a:r>
                        <a:rPr lang="en-US" sz="2400" b="1" kern="1200" dirty="0" smtClean="0">
                          <a:solidFill>
                            <a:schemeClr val="dk1"/>
                          </a:solidFill>
                          <a:latin typeface="+mn-lt"/>
                          <a:ea typeface="+mn-ea"/>
                          <a:cs typeface="+mn-cs"/>
                        </a:rPr>
                        <a:t>one</a:t>
                      </a:r>
                      <a:r>
                        <a:rPr lang="en-US" sz="2400" kern="1200" dirty="0" smtClean="0">
                          <a:solidFill>
                            <a:schemeClr val="dk1"/>
                          </a:solidFill>
                          <a:latin typeface="+mn-lt"/>
                          <a:ea typeface="+mn-ea"/>
                          <a:cs typeface="+mn-cs"/>
                        </a:rPr>
                        <a:t> type exists</a:t>
                      </a:r>
                    </a:p>
                  </a:txBody>
                  <a:tcPr/>
                </a:tc>
                <a:tc>
                  <a:txBody>
                    <a:bodyPr/>
                    <a:lstStyle/>
                    <a:p>
                      <a:r>
                        <a:rPr lang="en-US" sz="2400" b="1" kern="1200" dirty="0" smtClean="0">
                          <a:solidFill>
                            <a:schemeClr val="dk1"/>
                          </a:solidFill>
                          <a:latin typeface="+mn-lt"/>
                          <a:ea typeface="+mn-ea"/>
                          <a:cs typeface="+mn-cs"/>
                        </a:rPr>
                        <a:t>3</a:t>
                      </a:r>
                      <a:r>
                        <a:rPr lang="en-US" sz="2400" kern="1200" dirty="0" smtClean="0">
                          <a:solidFill>
                            <a:schemeClr val="dk1"/>
                          </a:solidFill>
                          <a:latin typeface="+mn-lt"/>
                          <a:ea typeface="+mn-ea"/>
                          <a:cs typeface="+mn-cs"/>
                        </a:rPr>
                        <a:t> types (blue, green &amp; red)</a:t>
                      </a:r>
                    </a:p>
                  </a:txBody>
                  <a:tcPr/>
                </a:tc>
              </a:tr>
              <a:tr h="17450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dk1"/>
                          </a:solidFill>
                          <a:latin typeface="+mn-lt"/>
                          <a:ea typeface="+mn-ea"/>
                          <a:cs typeface="+mn-cs"/>
                        </a:rPr>
                        <a:t>Peak spectral sensitivity at </a:t>
                      </a:r>
                      <a:r>
                        <a:rPr lang="en-US" sz="2400" b="1" kern="1200" dirty="0" smtClean="0">
                          <a:solidFill>
                            <a:schemeClr val="dk1"/>
                          </a:solidFill>
                          <a:latin typeface="+mn-lt"/>
                          <a:ea typeface="+mn-ea"/>
                          <a:cs typeface="+mn-cs"/>
                        </a:rPr>
                        <a:t>505</a:t>
                      </a:r>
                      <a:r>
                        <a:rPr lang="en-US" sz="2400" kern="1200" dirty="0" smtClean="0">
                          <a:solidFill>
                            <a:schemeClr val="dk1"/>
                          </a:solidFill>
                          <a:latin typeface="+mn-lt"/>
                          <a:ea typeface="+mn-ea"/>
                          <a:cs typeface="+mn-cs"/>
                        </a:rPr>
                        <a:t> nm (scotopic vision)</a:t>
                      </a:r>
                    </a:p>
                  </a:txBody>
                  <a:tcPr/>
                </a:tc>
                <a:tc>
                  <a:txBody>
                    <a:bodyPr/>
                    <a:lstStyle/>
                    <a:p>
                      <a:r>
                        <a:rPr lang="en-US" sz="2400" kern="1200" dirty="0" smtClean="0">
                          <a:solidFill>
                            <a:schemeClr val="dk1"/>
                          </a:solidFill>
                          <a:latin typeface="+mn-lt"/>
                          <a:ea typeface="+mn-ea"/>
                          <a:cs typeface="+mn-cs"/>
                        </a:rPr>
                        <a:t>Peak spectral sensitivity at </a:t>
                      </a:r>
                      <a:r>
                        <a:rPr lang="en-US" sz="2400" b="1" kern="1200" dirty="0" smtClean="0">
                          <a:solidFill>
                            <a:schemeClr val="dk1"/>
                          </a:solidFill>
                          <a:latin typeface="+mn-lt"/>
                          <a:ea typeface="+mn-ea"/>
                          <a:cs typeface="+mn-cs"/>
                        </a:rPr>
                        <a:t>560</a:t>
                      </a:r>
                      <a:r>
                        <a:rPr lang="en-US" sz="2400" kern="1200" dirty="0" smtClean="0">
                          <a:solidFill>
                            <a:schemeClr val="dk1"/>
                          </a:solidFill>
                          <a:latin typeface="+mn-lt"/>
                          <a:ea typeface="+mn-ea"/>
                          <a:cs typeface="+mn-cs"/>
                        </a:rPr>
                        <a:t> nm (photopic vision)</a:t>
                      </a:r>
                    </a:p>
                    <a:p>
                      <a:r>
                        <a:rPr lang="en-US" sz="2400" kern="1200" dirty="0" smtClean="0">
                          <a:solidFill>
                            <a:schemeClr val="dk1"/>
                          </a:solidFill>
                          <a:latin typeface="+mn-lt"/>
                          <a:ea typeface="+mn-ea"/>
                          <a:cs typeface="+mn-cs"/>
                        </a:rPr>
                        <a:t>Blue cone – 440 nm</a:t>
                      </a:r>
                    </a:p>
                    <a:p>
                      <a:r>
                        <a:rPr lang="en-US" sz="2400" kern="1200" dirty="0" smtClean="0">
                          <a:solidFill>
                            <a:schemeClr val="dk1"/>
                          </a:solidFill>
                          <a:latin typeface="+mn-lt"/>
                          <a:ea typeface="+mn-ea"/>
                          <a:cs typeface="+mn-cs"/>
                        </a:rPr>
                        <a:t>Green cone – 535 nm</a:t>
                      </a:r>
                    </a:p>
                    <a:p>
                      <a:r>
                        <a:rPr lang="en-US" sz="2400" kern="1200" dirty="0" smtClean="0">
                          <a:solidFill>
                            <a:schemeClr val="dk1"/>
                          </a:solidFill>
                          <a:latin typeface="+mn-lt"/>
                          <a:ea typeface="+mn-ea"/>
                          <a:cs typeface="+mn-cs"/>
                        </a:rPr>
                        <a:t>Red cone – 565 nm</a:t>
                      </a:r>
                      <a:endParaRPr lang="en-US" sz="2400" dirty="0" smtClean="0"/>
                    </a:p>
                  </a:txBody>
                  <a:tcPr/>
                </a:tc>
              </a:tr>
            </a:tbl>
          </a:graphicData>
        </a:graphic>
      </p:graphicFrame>
      <p:sp>
        <p:nvSpPr>
          <p:cNvPr id="2" name="Date Placeholder 1"/>
          <p:cNvSpPr>
            <a:spLocks noGrp="1"/>
          </p:cNvSpPr>
          <p:nvPr>
            <p:ph type="dt" sz="half" idx="10"/>
          </p:nvPr>
        </p:nvSpPr>
        <p:spPr/>
        <p:txBody>
          <a:bodyPr/>
          <a:lstStyle/>
          <a:p>
            <a:fld id="{0549929B-5213-4590-B598-EF50D66157C2}" type="datetime3">
              <a:rPr lang="en-US" smtClean="0"/>
              <a:t>16 May 2018</a:t>
            </a:fld>
            <a:endParaRPr lang="en-US"/>
          </a:p>
        </p:txBody>
      </p:sp>
    </p:spTree>
    <p:extLst>
      <p:ext uri="{BB962C8B-B14F-4D97-AF65-F5344CB8AC3E}">
        <p14:creationId xmlns:p14="http://schemas.microsoft.com/office/powerpoint/2010/main" val="3624397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3A2D32F-9ADD-4A3A-9208-B54A7157E1FB}" type="datetime3">
              <a:rPr lang="en-US" smtClean="0"/>
              <a:t>16 May 2018</a:t>
            </a:fld>
            <a:endParaRPr lang="en-US"/>
          </a:p>
        </p:txBody>
      </p:sp>
      <p:sp>
        <p:nvSpPr>
          <p:cNvPr id="58372" name="Rectangle 2"/>
          <p:cNvSpPr>
            <a:spLocks noGrp="1" noChangeArrowheads="1"/>
          </p:cNvSpPr>
          <p:nvPr>
            <p:ph type="title"/>
          </p:nvPr>
        </p:nvSpPr>
        <p:spPr>
          <a:xfrm>
            <a:off x="685800" y="0"/>
            <a:ext cx="7772400" cy="1143000"/>
          </a:xfrm>
        </p:spPr>
        <p:txBody>
          <a:bodyPr/>
          <a:lstStyle/>
          <a:p>
            <a:pPr eaLnBrk="1" hangingPunct="1"/>
            <a:r>
              <a:rPr lang="en-US" smtClean="0"/>
              <a:t>Sensory Receptor Cells</a:t>
            </a:r>
          </a:p>
        </p:txBody>
      </p:sp>
      <p:pic>
        <p:nvPicPr>
          <p:cNvPr id="58373" name="Picture 3" descr="15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143000"/>
            <a:ext cx="703580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8434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xfrm>
            <a:off x="457200" y="529272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6865B67-1A83-422A-A91C-071AE0C48CF3}" type="datetime3">
              <a:rPr lang="en-US" sz="1100" smtClean="0">
                <a:solidFill>
                  <a:schemeClr val="tx2"/>
                </a:solidFill>
                <a:latin typeface="+mn-lt"/>
              </a:rPr>
              <a:t>16 May 2018</a:t>
            </a:fld>
            <a:endParaRPr lang="en-US" altLang="en-US" sz="1100" smtClean="0">
              <a:solidFill>
                <a:schemeClr val="tx2"/>
              </a:solidFill>
              <a:latin typeface="+mn-lt"/>
            </a:endParaRPr>
          </a:p>
        </p:txBody>
      </p:sp>
      <p:pic>
        <p:nvPicPr>
          <p:cNvPr id="56325"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6477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Rectangle 3"/>
          <p:cNvSpPr>
            <a:spLocks noGrp="1" noChangeArrowheads="1"/>
          </p:cNvSpPr>
          <p:nvPr>
            <p:ph type="body" idx="1"/>
          </p:nvPr>
        </p:nvSpPr>
        <p:spPr>
          <a:xfrm>
            <a:off x="3581400" y="954088"/>
            <a:ext cx="5373688" cy="4114800"/>
          </a:xfrm>
        </p:spPr>
        <p:txBody>
          <a:bodyPr>
            <a:normAutofit/>
          </a:bodyPr>
          <a:lstStyle/>
          <a:p>
            <a:pPr eaLnBrk="1" hangingPunct="1">
              <a:buFont typeface="Wingdings" pitchFamily="2" charset="2"/>
              <a:buNone/>
            </a:pPr>
            <a:r>
              <a:rPr lang="en-US" sz="2800" smtClean="0"/>
              <a:t>	</a:t>
            </a:r>
            <a:r>
              <a:rPr lang="en-US" sz="2800" smtClean="0">
                <a:solidFill>
                  <a:schemeClr val="tx2"/>
                </a:solidFill>
              </a:rPr>
              <a:t>Major functional segments of either a rod or a cone:-</a:t>
            </a:r>
          </a:p>
          <a:p>
            <a:pPr eaLnBrk="1" hangingPunct="1">
              <a:buFont typeface="Wingdings" pitchFamily="2" charset="2"/>
              <a:buNone/>
            </a:pPr>
            <a:endParaRPr lang="en-US" sz="2800" smtClean="0"/>
          </a:p>
          <a:p>
            <a:pPr eaLnBrk="1" hangingPunct="1"/>
            <a:r>
              <a:rPr lang="en-US" sz="2800" smtClean="0"/>
              <a:t>The Outer Segment</a:t>
            </a:r>
          </a:p>
          <a:p>
            <a:pPr eaLnBrk="1" hangingPunct="1"/>
            <a:r>
              <a:rPr lang="en-US" sz="2800" smtClean="0"/>
              <a:t>The Inner Segment</a:t>
            </a:r>
          </a:p>
          <a:p>
            <a:pPr eaLnBrk="1" hangingPunct="1"/>
            <a:r>
              <a:rPr lang="en-US" sz="2800" smtClean="0"/>
              <a:t>The Nucleus</a:t>
            </a:r>
          </a:p>
          <a:p>
            <a:pPr eaLnBrk="1" hangingPunct="1"/>
            <a:r>
              <a:rPr lang="en-US" sz="2800" smtClean="0"/>
              <a:t>The Synaptic Body</a:t>
            </a:r>
          </a:p>
        </p:txBody>
      </p:sp>
    </p:spTree>
    <p:extLst>
      <p:ext uri="{BB962C8B-B14F-4D97-AF65-F5344CB8AC3E}">
        <p14:creationId xmlns:p14="http://schemas.microsoft.com/office/powerpoint/2010/main" val="166983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3581400" cy="1143000"/>
          </a:xfrm>
        </p:spPr>
        <p:txBody>
          <a:bodyPr>
            <a:normAutofit/>
          </a:bodyPr>
          <a:lstStyle/>
          <a:p>
            <a:r>
              <a:rPr lang="en-US" b="1" dirty="0" smtClean="0">
                <a:solidFill>
                  <a:schemeClr val="tx2"/>
                </a:solidFill>
              </a:rPr>
              <a:t>Retina</a:t>
            </a:r>
            <a:endParaRPr lang="en-US" b="1" dirty="0">
              <a:solidFill>
                <a:schemeClr val="tx2"/>
              </a:solidFill>
            </a:endParaRPr>
          </a:p>
        </p:txBody>
      </p:sp>
      <p:sp>
        <p:nvSpPr>
          <p:cNvPr id="3" name="Content Placeholder 2"/>
          <p:cNvSpPr>
            <a:spLocks noGrp="1"/>
          </p:cNvSpPr>
          <p:nvPr>
            <p:ph idx="1"/>
          </p:nvPr>
        </p:nvSpPr>
        <p:spPr>
          <a:xfrm>
            <a:off x="304800" y="1219200"/>
            <a:ext cx="3886200" cy="4800600"/>
          </a:xfrm>
        </p:spPr>
        <p:txBody>
          <a:bodyPr>
            <a:normAutofit fontScale="92500"/>
          </a:bodyPr>
          <a:lstStyle/>
          <a:p>
            <a:pPr algn="just"/>
            <a:r>
              <a:rPr lang="en-US" dirty="0" smtClean="0"/>
              <a:t>Thin</a:t>
            </a:r>
            <a:r>
              <a:rPr lang="en-US" dirty="0"/>
              <a:t>, semitransparent,</a:t>
            </a:r>
          </a:p>
          <a:p>
            <a:pPr algn="just"/>
            <a:r>
              <a:rPr lang="en-US" dirty="0"/>
              <a:t>multilayered sheet of </a:t>
            </a:r>
            <a:r>
              <a:rPr lang="en-US" dirty="0" smtClean="0"/>
              <a:t>neural tissue</a:t>
            </a:r>
            <a:endParaRPr lang="en-US" dirty="0"/>
          </a:p>
          <a:p>
            <a:pPr algn="just"/>
            <a:r>
              <a:rPr lang="en-US" dirty="0"/>
              <a:t>lines the inner aspect of </a:t>
            </a:r>
            <a:r>
              <a:rPr lang="en-US" dirty="0" smtClean="0"/>
              <a:t>the posterior </a:t>
            </a:r>
            <a:r>
              <a:rPr lang="en-US" dirty="0"/>
              <a:t>two thirds of </a:t>
            </a:r>
            <a:r>
              <a:rPr lang="en-US" dirty="0" smtClean="0"/>
              <a:t>the globe</a:t>
            </a:r>
            <a:endParaRPr lang="en-US" dirty="0"/>
          </a:p>
          <a:p>
            <a:pPr algn="just"/>
            <a:r>
              <a:rPr lang="en-US" dirty="0"/>
              <a:t>terminates anteriorly at </a:t>
            </a:r>
            <a:r>
              <a:rPr lang="en-US" dirty="0" smtClean="0"/>
              <a:t>the </a:t>
            </a:r>
            <a:r>
              <a:rPr lang="en-US" b="1" i="1" dirty="0" err="1" smtClean="0"/>
              <a:t>ora</a:t>
            </a:r>
            <a:r>
              <a:rPr lang="en-US" b="1" i="1" dirty="0" smtClean="0"/>
              <a:t> </a:t>
            </a:r>
            <a:r>
              <a:rPr lang="en-US" b="1" i="1" dirty="0" err="1"/>
              <a:t>serrata</a:t>
            </a:r>
            <a:endParaRPr lang="en-US" b="1" i="1" dirty="0"/>
          </a:p>
        </p:txBody>
      </p:sp>
      <p:pic>
        <p:nvPicPr>
          <p:cNvPr id="4" name="Picture 3" descr="eyesmall"/>
          <p:cNvPicPr>
            <a:picLocks noChangeAspect="1" noChangeArrowheads="1"/>
          </p:cNvPicPr>
          <p:nvPr/>
        </p:nvPicPr>
        <p:blipFill>
          <a:blip r:embed="rId3" cstate="print"/>
          <a:srcRect/>
          <a:stretch>
            <a:fillRect/>
          </a:stretch>
        </p:blipFill>
        <p:spPr bwMode="auto">
          <a:xfrm>
            <a:off x="4572000" y="76200"/>
            <a:ext cx="4419600" cy="6629400"/>
          </a:xfrm>
          <a:prstGeom prst="rect">
            <a:avLst/>
          </a:prstGeom>
          <a:noFill/>
        </p:spPr>
      </p:pic>
      <p:sp>
        <p:nvSpPr>
          <p:cNvPr id="2" name="Date Placeholder 1"/>
          <p:cNvSpPr>
            <a:spLocks noGrp="1"/>
          </p:cNvSpPr>
          <p:nvPr>
            <p:ph type="dt" sz="half" idx="10"/>
          </p:nvPr>
        </p:nvSpPr>
        <p:spPr/>
        <p:txBody>
          <a:bodyPr/>
          <a:lstStyle/>
          <a:p>
            <a:fld id="{F598FA2D-8F30-411A-BF7C-B15CF338892F}" type="datetime3">
              <a:rPr lang="en-US" smtClean="0"/>
              <a:t>16 May 2018</a:t>
            </a:fld>
            <a:endParaRPr lang="en-US"/>
          </a:p>
        </p:txBody>
      </p:sp>
    </p:spTree>
    <p:extLst>
      <p:ext uri="{BB962C8B-B14F-4D97-AF65-F5344CB8AC3E}">
        <p14:creationId xmlns:p14="http://schemas.microsoft.com/office/powerpoint/2010/main" val="1118981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2"/>
          <p:cNvSpPr>
            <a:spLocks noGrp="1" noChangeArrowheads="1"/>
          </p:cNvSpPr>
          <p:nvPr>
            <p:ph type="title"/>
          </p:nvPr>
        </p:nvSpPr>
        <p:spPr>
          <a:xfrm>
            <a:off x="304800" y="152400"/>
            <a:ext cx="8229600" cy="914400"/>
          </a:xfrm>
        </p:spPr>
        <p:txBody>
          <a:bodyPr>
            <a:normAutofit/>
          </a:bodyPr>
          <a:lstStyle/>
          <a:p>
            <a:r>
              <a:rPr lang="en-US" b="1" dirty="0" smtClean="0"/>
              <a:t>Outer segment</a:t>
            </a:r>
          </a:p>
        </p:txBody>
      </p:sp>
      <p:sp>
        <p:nvSpPr>
          <p:cNvPr id="59399" name="Rectangle 3"/>
          <p:cNvSpPr>
            <a:spLocks noGrp="1" noChangeArrowheads="1"/>
          </p:cNvSpPr>
          <p:nvPr>
            <p:ph sz="half" idx="1"/>
          </p:nvPr>
        </p:nvSpPr>
        <p:spPr>
          <a:xfrm>
            <a:off x="457200" y="990600"/>
            <a:ext cx="3581400" cy="5135563"/>
          </a:xfrm>
        </p:spPr>
        <p:txBody>
          <a:bodyPr>
            <a:noAutofit/>
          </a:bodyPr>
          <a:lstStyle/>
          <a:p>
            <a:pPr eaLnBrk="1" hangingPunct="1">
              <a:lnSpc>
                <a:spcPct val="80000"/>
              </a:lnSpc>
              <a:buFont typeface="Wingdings" pitchFamily="2" charset="2"/>
              <a:buNone/>
            </a:pPr>
            <a:r>
              <a:rPr lang="en-US" sz="3600" b="1" dirty="0" smtClean="0">
                <a:solidFill>
                  <a:schemeClr val="tx2"/>
                </a:solidFill>
              </a:rPr>
              <a:t>Rods:-</a:t>
            </a:r>
          </a:p>
          <a:p>
            <a:pPr eaLnBrk="1" hangingPunct="1">
              <a:lnSpc>
                <a:spcPct val="80000"/>
              </a:lnSpc>
            </a:pPr>
            <a:r>
              <a:rPr lang="en-US" sz="2600" dirty="0" smtClean="0"/>
              <a:t>narrower and longer than the cones</a:t>
            </a:r>
          </a:p>
          <a:p>
            <a:pPr>
              <a:lnSpc>
                <a:spcPct val="80000"/>
              </a:lnSpc>
            </a:pPr>
            <a:r>
              <a:rPr lang="en-US" sz="2600" dirty="0" err="1"/>
              <a:t>Photochemicals</a:t>
            </a:r>
            <a:r>
              <a:rPr lang="en-US" sz="2600" dirty="0"/>
              <a:t> present in this….constantly </a:t>
            </a:r>
            <a:r>
              <a:rPr lang="en-US" sz="2600" dirty="0" smtClean="0"/>
              <a:t>renewed by formation of new discs at the inner segment and </a:t>
            </a:r>
            <a:r>
              <a:rPr lang="en-US" sz="2600" dirty="0" err="1" smtClean="0"/>
              <a:t>phagocyosis</a:t>
            </a:r>
            <a:r>
              <a:rPr lang="en-US" sz="2600" dirty="0" smtClean="0"/>
              <a:t> of old disc form the outer tip by cells of pigment epithelium.</a:t>
            </a:r>
          </a:p>
          <a:p>
            <a:pPr eaLnBrk="1" hangingPunct="1">
              <a:lnSpc>
                <a:spcPct val="80000"/>
              </a:lnSpc>
            </a:pPr>
            <a:r>
              <a:rPr lang="en-US" sz="2600" dirty="0" smtClean="0">
                <a:solidFill>
                  <a:srgbClr val="FF0000"/>
                </a:solidFill>
              </a:rPr>
              <a:t>the rods </a:t>
            </a:r>
            <a:r>
              <a:rPr lang="en-US" sz="2600" dirty="0" smtClean="0">
                <a:solidFill>
                  <a:srgbClr val="FF0000"/>
                </a:solidFill>
                <a:sym typeface="Wingdings" pitchFamily="2" charset="2"/>
              </a:rPr>
              <a:t> </a:t>
            </a:r>
            <a:r>
              <a:rPr lang="en-US" sz="2600" i="1" dirty="0" smtClean="0">
                <a:solidFill>
                  <a:srgbClr val="FF0000"/>
                </a:solidFill>
              </a:rPr>
              <a:t>rhodopsin</a:t>
            </a:r>
            <a:endParaRPr lang="en-US" sz="2600" dirty="0" smtClean="0">
              <a:solidFill>
                <a:srgbClr val="FF0000"/>
              </a:solidFill>
            </a:endParaRPr>
          </a:p>
        </p:txBody>
      </p:sp>
      <p:sp>
        <p:nvSpPr>
          <p:cNvPr id="2" name="Content Placeholder 1"/>
          <p:cNvSpPr>
            <a:spLocks noGrp="1"/>
          </p:cNvSpPr>
          <p:nvPr>
            <p:ph sz="half" idx="2"/>
          </p:nvPr>
        </p:nvSpPr>
        <p:spPr/>
        <p:txBody>
          <a:bodyPr/>
          <a:lstStyle/>
          <a:p>
            <a:endParaRPr lang="en-US"/>
          </a:p>
        </p:txBody>
      </p:sp>
      <p:sp>
        <p:nvSpPr>
          <p:cNvPr id="5939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8AA8AA-9186-4795-9F19-199B3F3BE9DD}" type="datetime3">
              <a:rPr lang="en-US" smtClean="0">
                <a:solidFill>
                  <a:schemeClr val="tx2"/>
                </a:solidFill>
                <a:latin typeface="Verdana" pitchFamily="34" charset="0"/>
              </a:rPr>
              <a:t>16 May 2018</a:t>
            </a:fld>
            <a:endParaRPr lang="en-US" altLang="en-US" smtClean="0">
              <a:solidFill>
                <a:schemeClr val="tx2"/>
              </a:solidFill>
              <a:latin typeface="Verdana" pitchFamily="34" charset="0"/>
            </a:endParaRPr>
          </a:p>
        </p:txBody>
      </p:sp>
      <p:pic>
        <p:nvPicPr>
          <p:cNvPr id="59397" name="Picture 7"/>
          <p:cNvPicPr>
            <a:picLocks noChangeAspect="1" noChangeArrowheads="1"/>
          </p:cNvPicPr>
          <p:nvPr/>
        </p:nvPicPr>
        <p:blipFill>
          <a:blip r:embed="rId2">
            <a:extLst>
              <a:ext uri="{28A0092B-C50C-407E-A947-70E740481C1C}">
                <a14:useLocalDpi xmlns:a14="http://schemas.microsoft.com/office/drawing/2010/main" val="0"/>
              </a:ext>
            </a:extLst>
          </a:blip>
          <a:srcRect b="3163"/>
          <a:stretch>
            <a:fillRect/>
          </a:stretch>
        </p:blipFill>
        <p:spPr bwMode="auto">
          <a:xfrm>
            <a:off x="4191000" y="1066800"/>
            <a:ext cx="4876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0345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8" name="Rectangle 2"/>
          <p:cNvSpPr>
            <a:spLocks noGrp="1" noChangeArrowheads="1"/>
          </p:cNvSpPr>
          <p:nvPr>
            <p:ph type="title"/>
          </p:nvPr>
        </p:nvSpPr>
        <p:spPr>
          <a:xfrm>
            <a:off x="304800" y="152400"/>
            <a:ext cx="8229600" cy="914400"/>
          </a:xfrm>
        </p:spPr>
        <p:txBody>
          <a:bodyPr>
            <a:normAutofit/>
          </a:bodyPr>
          <a:lstStyle/>
          <a:p>
            <a:r>
              <a:rPr lang="en-US" b="1" dirty="0" smtClean="0"/>
              <a:t>Outer segment</a:t>
            </a:r>
          </a:p>
        </p:txBody>
      </p:sp>
      <p:sp>
        <p:nvSpPr>
          <p:cNvPr id="59399" name="Rectangle 3"/>
          <p:cNvSpPr>
            <a:spLocks noGrp="1" noChangeArrowheads="1"/>
          </p:cNvSpPr>
          <p:nvPr>
            <p:ph sz="half" idx="1"/>
          </p:nvPr>
        </p:nvSpPr>
        <p:spPr>
          <a:xfrm>
            <a:off x="457200" y="990600"/>
            <a:ext cx="4038600" cy="5135563"/>
          </a:xfrm>
        </p:spPr>
        <p:txBody>
          <a:bodyPr>
            <a:noAutofit/>
          </a:bodyPr>
          <a:lstStyle/>
          <a:p>
            <a:pPr eaLnBrk="1" hangingPunct="1">
              <a:lnSpc>
                <a:spcPct val="80000"/>
              </a:lnSpc>
              <a:buFont typeface="Wingdings" pitchFamily="2" charset="2"/>
              <a:buNone/>
            </a:pPr>
            <a:r>
              <a:rPr lang="en-US" sz="4000" b="1" dirty="0" smtClean="0">
                <a:solidFill>
                  <a:schemeClr val="tx2"/>
                </a:solidFill>
              </a:rPr>
              <a:t>Cons:-</a:t>
            </a:r>
          </a:p>
          <a:p>
            <a:pPr eaLnBrk="1" hangingPunct="1">
              <a:lnSpc>
                <a:spcPct val="80000"/>
              </a:lnSpc>
              <a:buFont typeface="Wingdings" pitchFamily="2" charset="2"/>
              <a:buNone/>
            </a:pPr>
            <a:endParaRPr lang="en-US" sz="4000" b="1" dirty="0" smtClean="0">
              <a:solidFill>
                <a:schemeClr val="accent1"/>
              </a:solidFill>
            </a:endParaRPr>
          </a:p>
          <a:p>
            <a:pPr eaLnBrk="1" hangingPunct="1">
              <a:lnSpc>
                <a:spcPct val="80000"/>
              </a:lnSpc>
            </a:pPr>
            <a:r>
              <a:rPr lang="en-US" sz="2600" dirty="0" smtClean="0"/>
              <a:t>conical in shape</a:t>
            </a:r>
          </a:p>
          <a:p>
            <a:pPr eaLnBrk="1" hangingPunct="1">
              <a:lnSpc>
                <a:spcPct val="80000"/>
              </a:lnSpc>
            </a:pPr>
            <a:r>
              <a:rPr lang="en-US" sz="2600" dirty="0" smtClean="0"/>
              <a:t>it s renewal is more diffused process and appears to occur at multiple sites in the outer segment.</a:t>
            </a:r>
          </a:p>
          <a:p>
            <a:pPr eaLnBrk="1" hangingPunct="1">
              <a:lnSpc>
                <a:spcPct val="80000"/>
              </a:lnSpc>
            </a:pPr>
            <a:r>
              <a:rPr lang="en-US" sz="2600" dirty="0" smtClean="0"/>
              <a:t>the cones </a:t>
            </a:r>
            <a:r>
              <a:rPr lang="en-US" sz="2600" dirty="0" smtClean="0">
                <a:solidFill>
                  <a:schemeClr val="tx2"/>
                </a:solidFill>
                <a:sym typeface="Wingdings" pitchFamily="2" charset="2"/>
              </a:rPr>
              <a:t></a:t>
            </a:r>
            <a:r>
              <a:rPr lang="en-US" sz="2600" dirty="0" smtClean="0">
                <a:sym typeface="Wingdings" pitchFamily="2" charset="2"/>
              </a:rPr>
              <a:t> 3</a:t>
            </a:r>
            <a:r>
              <a:rPr lang="en-US" sz="2600" dirty="0" smtClean="0"/>
              <a:t> "</a:t>
            </a:r>
            <a:r>
              <a:rPr lang="en-US" sz="2600" dirty="0" smtClean="0">
                <a:solidFill>
                  <a:srgbClr val="990099"/>
                </a:solidFill>
              </a:rPr>
              <a:t>color</a:t>
            </a:r>
            <a:r>
              <a:rPr lang="en-US" sz="2600" dirty="0" smtClean="0"/>
              <a:t>" </a:t>
            </a:r>
            <a:r>
              <a:rPr lang="en-US" sz="2600" dirty="0" err="1" smtClean="0"/>
              <a:t>photochemicals</a:t>
            </a:r>
            <a:r>
              <a:rPr lang="en-US" sz="2600" dirty="0" smtClean="0"/>
              <a:t> </a:t>
            </a:r>
            <a:r>
              <a:rPr lang="en-US" sz="2600" dirty="0" smtClean="0">
                <a:solidFill>
                  <a:schemeClr val="tx2"/>
                </a:solidFill>
                <a:sym typeface="Wingdings" pitchFamily="2" charset="2"/>
              </a:rPr>
              <a:t></a:t>
            </a:r>
            <a:r>
              <a:rPr lang="en-US" sz="2600" dirty="0" smtClean="0">
                <a:sym typeface="Wingdings" pitchFamily="2" charset="2"/>
              </a:rPr>
              <a:t> </a:t>
            </a:r>
            <a:r>
              <a:rPr lang="en-US" sz="2600" i="1" dirty="0" smtClean="0">
                <a:solidFill>
                  <a:srgbClr val="990099"/>
                </a:solidFill>
              </a:rPr>
              <a:t>color pigments</a:t>
            </a:r>
            <a:endParaRPr lang="en-US" sz="2600" dirty="0" smtClean="0">
              <a:solidFill>
                <a:srgbClr val="990099"/>
              </a:solidFill>
            </a:endParaRPr>
          </a:p>
        </p:txBody>
      </p:sp>
      <p:sp>
        <p:nvSpPr>
          <p:cNvPr id="2" name="Content Placeholder 1"/>
          <p:cNvSpPr>
            <a:spLocks noGrp="1"/>
          </p:cNvSpPr>
          <p:nvPr>
            <p:ph sz="half" idx="2"/>
          </p:nvPr>
        </p:nvSpPr>
        <p:spPr/>
        <p:txBody>
          <a:bodyPr/>
          <a:lstStyle/>
          <a:p>
            <a:endParaRPr lang="en-US"/>
          </a:p>
        </p:txBody>
      </p:sp>
      <p:sp>
        <p:nvSpPr>
          <p:cNvPr id="59394"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8AA8AA-9186-4795-9F19-199B3F3BE9DD}" type="datetime3">
              <a:rPr lang="en-US" smtClean="0">
                <a:solidFill>
                  <a:schemeClr val="tx2"/>
                </a:solidFill>
                <a:latin typeface="Verdana" pitchFamily="34" charset="0"/>
              </a:rPr>
              <a:t>16 May 2018</a:t>
            </a:fld>
            <a:endParaRPr lang="en-US" altLang="en-US" smtClean="0">
              <a:solidFill>
                <a:schemeClr val="tx2"/>
              </a:solidFill>
              <a:latin typeface="Verdana" pitchFamily="34" charset="0"/>
            </a:endParaRPr>
          </a:p>
        </p:txBody>
      </p:sp>
      <p:pic>
        <p:nvPicPr>
          <p:cNvPr id="59397" name="Picture 7"/>
          <p:cNvPicPr>
            <a:picLocks noChangeAspect="1" noChangeArrowheads="1"/>
          </p:cNvPicPr>
          <p:nvPr/>
        </p:nvPicPr>
        <p:blipFill>
          <a:blip r:embed="rId2">
            <a:extLst>
              <a:ext uri="{28A0092B-C50C-407E-A947-70E740481C1C}">
                <a14:useLocalDpi xmlns:a14="http://schemas.microsoft.com/office/drawing/2010/main" val="0"/>
              </a:ext>
            </a:extLst>
          </a:blip>
          <a:srcRect b="3163"/>
          <a:stretch>
            <a:fillRect/>
          </a:stretch>
        </p:blipFill>
        <p:spPr bwMode="auto">
          <a:xfrm>
            <a:off x="4572000" y="1066800"/>
            <a:ext cx="4495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9658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3"/>
          <p:cNvSpPr>
            <a:spLocks noGrp="1" noChangeArrowheads="1"/>
          </p:cNvSpPr>
          <p:nvPr>
            <p:ph sz="half" idx="1"/>
          </p:nvPr>
        </p:nvSpPr>
        <p:spPr>
          <a:xfrm>
            <a:off x="304800" y="685800"/>
            <a:ext cx="4191000" cy="5440363"/>
          </a:xfrm>
        </p:spPr>
        <p:txBody>
          <a:bodyPr>
            <a:normAutofit/>
          </a:bodyPr>
          <a:lstStyle/>
          <a:p>
            <a:pPr eaLnBrk="1" hangingPunct="1">
              <a:lnSpc>
                <a:spcPct val="90000"/>
              </a:lnSpc>
              <a:buFont typeface="Wingdings" pitchFamily="2" charset="2"/>
              <a:buNone/>
            </a:pPr>
            <a:r>
              <a:rPr lang="en-US" sz="2400" dirty="0" smtClean="0">
                <a:solidFill>
                  <a:srgbClr val="CC0099"/>
                </a:solidFill>
              </a:rPr>
              <a:t>The </a:t>
            </a:r>
            <a:r>
              <a:rPr lang="en-US" sz="2400" i="1" dirty="0" smtClean="0">
                <a:solidFill>
                  <a:srgbClr val="CC0099"/>
                </a:solidFill>
              </a:rPr>
              <a:t>inner segment</a:t>
            </a:r>
            <a:r>
              <a:rPr lang="en-US" sz="2400" dirty="0" smtClean="0"/>
              <a:t> </a:t>
            </a:r>
          </a:p>
          <a:p>
            <a:pPr eaLnBrk="1" hangingPunct="1">
              <a:lnSpc>
                <a:spcPct val="90000"/>
              </a:lnSpc>
            </a:pPr>
            <a:r>
              <a:rPr lang="en-US" sz="2400" dirty="0" smtClean="0"/>
              <a:t>contains cytoplasm with cytoplasmic organelles</a:t>
            </a:r>
          </a:p>
          <a:p>
            <a:pPr eaLnBrk="1" hangingPunct="1">
              <a:lnSpc>
                <a:spcPct val="90000"/>
              </a:lnSpc>
            </a:pPr>
            <a:r>
              <a:rPr lang="en-US" sz="2400" dirty="0" smtClean="0"/>
              <a:t>the </a:t>
            </a:r>
            <a:r>
              <a:rPr lang="en-US" sz="2400" b="1" dirty="0" smtClean="0">
                <a:solidFill>
                  <a:schemeClr val="tx2"/>
                </a:solidFill>
              </a:rPr>
              <a:t>mitochondria</a:t>
            </a:r>
            <a:r>
              <a:rPr lang="en-US" sz="2400" dirty="0" smtClean="0"/>
              <a:t> providing energy for function of the photoreceptors</a:t>
            </a:r>
          </a:p>
          <a:p>
            <a:pPr eaLnBrk="1" hangingPunct="1">
              <a:lnSpc>
                <a:spcPct val="90000"/>
              </a:lnSpc>
              <a:buFont typeface="Wingdings" pitchFamily="2" charset="2"/>
              <a:buNone/>
            </a:pPr>
            <a:endParaRPr lang="en-US" sz="2400" dirty="0" smtClean="0"/>
          </a:p>
          <a:p>
            <a:pPr eaLnBrk="1" hangingPunct="1">
              <a:lnSpc>
                <a:spcPct val="90000"/>
              </a:lnSpc>
              <a:buFont typeface="Wingdings" pitchFamily="2" charset="2"/>
              <a:buNone/>
            </a:pPr>
            <a:r>
              <a:rPr lang="en-US" sz="2400" dirty="0" smtClean="0">
                <a:solidFill>
                  <a:srgbClr val="CC0099"/>
                </a:solidFill>
              </a:rPr>
              <a:t>The </a:t>
            </a:r>
            <a:r>
              <a:rPr lang="en-US" sz="2400" i="1" dirty="0" smtClean="0">
                <a:solidFill>
                  <a:srgbClr val="CC0099"/>
                </a:solidFill>
              </a:rPr>
              <a:t>synaptic body</a:t>
            </a:r>
            <a:r>
              <a:rPr lang="en-US" sz="2400" dirty="0" smtClean="0"/>
              <a:t> </a:t>
            </a:r>
          </a:p>
          <a:p>
            <a:pPr eaLnBrk="1" hangingPunct="1">
              <a:lnSpc>
                <a:spcPct val="90000"/>
              </a:lnSpc>
            </a:pPr>
            <a:r>
              <a:rPr lang="en-US" sz="2400" dirty="0" smtClean="0"/>
              <a:t>this portion connects with subsequent neuronal cells, the </a:t>
            </a:r>
            <a:r>
              <a:rPr lang="en-US" sz="2400" i="1" dirty="0" smtClean="0"/>
              <a:t>horizontal</a:t>
            </a:r>
            <a:r>
              <a:rPr lang="en-US" sz="2400" dirty="0" smtClean="0"/>
              <a:t> and </a:t>
            </a:r>
            <a:r>
              <a:rPr lang="en-US" sz="2400" i="1" dirty="0" smtClean="0"/>
              <a:t>bipolar cells</a:t>
            </a:r>
            <a:r>
              <a:rPr lang="en-US" sz="2400" dirty="0" smtClean="0"/>
              <a:t>, that represent the next stages in the vision chain (also called flat zone-rod end bulb and cone plate)</a:t>
            </a:r>
          </a:p>
        </p:txBody>
      </p:sp>
      <p:sp>
        <p:nvSpPr>
          <p:cNvPr id="3" name="Content Placeholder 2"/>
          <p:cNvSpPr>
            <a:spLocks noGrp="1"/>
          </p:cNvSpPr>
          <p:nvPr>
            <p:ph sz="half" idx="2"/>
          </p:nvPr>
        </p:nvSpPr>
        <p:spPr/>
        <p:txBody>
          <a:bodyPr>
            <a:normAutofit/>
          </a:bodyPr>
          <a:lstStyle/>
          <a:p>
            <a:endParaRPr lang="en-US"/>
          </a:p>
        </p:txBody>
      </p:sp>
      <p:sp>
        <p:nvSpPr>
          <p:cNvPr id="61442" name="Date Placeholder 3"/>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668E854-D710-42A0-BA7B-A3DD234D32E2}" type="datetime3">
              <a:rPr lang="en-US" smtClean="0">
                <a:solidFill>
                  <a:schemeClr val="tx2"/>
                </a:solidFill>
                <a:latin typeface="Verdana" pitchFamily="34" charset="0"/>
              </a:rPr>
              <a:t>16 May 2018</a:t>
            </a:fld>
            <a:endParaRPr lang="en-US" altLang="en-US" smtClean="0">
              <a:solidFill>
                <a:schemeClr val="tx2"/>
              </a:solidFill>
              <a:latin typeface="Verdana" pitchFamily="34" charset="0"/>
            </a:endParaRPr>
          </a:p>
        </p:txBody>
      </p:sp>
      <p:pic>
        <p:nvPicPr>
          <p:cNvPr id="7" name="Picture 4" descr="showimage"/>
          <p:cNvPicPr>
            <a:picLocks noChangeAspect="1" noChangeArrowheads="1"/>
          </p:cNvPicPr>
          <p:nvPr/>
        </p:nvPicPr>
        <p:blipFill rotWithShape="1">
          <a:blip r:embed="rId2">
            <a:extLst>
              <a:ext uri="{28A0092B-C50C-407E-A947-70E740481C1C}">
                <a14:useLocalDpi xmlns:a14="http://schemas.microsoft.com/office/drawing/2010/main" val="0"/>
              </a:ext>
            </a:extLst>
          </a:blip>
          <a:srcRect l="23530" r="21282"/>
          <a:stretch/>
        </p:blipFill>
        <p:spPr bwMode="auto">
          <a:xfrm>
            <a:off x="5105400" y="304800"/>
            <a:ext cx="3879273"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5087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E20B00E-0F9B-4D07-8444-A20CDBAE4BBD}" type="datetime3">
              <a:rPr lang="en-US" smtClean="0"/>
              <a:t>16 May 2018</a:t>
            </a:fld>
            <a:endParaRPr lang="en-US"/>
          </a:p>
        </p:txBody>
      </p:sp>
      <p:pic>
        <p:nvPicPr>
          <p:cNvPr id="6" name="Picture 7"/>
          <p:cNvPicPr>
            <a:picLocks noGrp="1" noChangeAspect="1" noChangeArrowheads="1"/>
          </p:cNvPicPr>
          <p:nvPr>
            <p:ph sz="half" idx="4294967295"/>
          </p:nvPr>
        </p:nvPicPr>
        <p:blipFill rotWithShape="1">
          <a:blip r:embed="rId2">
            <a:extLst>
              <a:ext uri="{28A0092B-C50C-407E-A947-70E740481C1C}">
                <a14:useLocalDpi xmlns:a14="http://schemas.microsoft.com/office/drawing/2010/main" val="0"/>
              </a:ext>
            </a:extLst>
          </a:blip>
          <a:srcRect l="6061" r="5206" b="3163"/>
          <a:stretch/>
        </p:blipFill>
        <p:spPr bwMode="auto">
          <a:xfrm>
            <a:off x="228600" y="0"/>
            <a:ext cx="8610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40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r>
              <a:rPr lang="en-US" b="1" dirty="0" smtClean="0">
                <a:solidFill>
                  <a:srgbClr val="FF0000"/>
                </a:solidFill>
              </a:rPr>
              <a:t>Photochemistry of vision</a:t>
            </a:r>
            <a:endParaRPr lang="en-US" dirty="0">
              <a:solidFill>
                <a:srgbClr val="FF0000"/>
              </a:solidFill>
            </a:endParaRPr>
          </a:p>
        </p:txBody>
      </p:sp>
      <p:pic>
        <p:nvPicPr>
          <p:cNvPr id="4" name="Content Placeholder 3"/>
          <p:cNvPicPr>
            <a:picLocks noGrp="1"/>
          </p:cNvPicPr>
          <p:nvPr>
            <p:ph idx="1"/>
          </p:nvPr>
        </p:nvPicPr>
        <p:blipFill>
          <a:blip r:embed="rId2" cstate="print">
            <a:lum bright="-20000" contrast="40000"/>
          </a:blip>
          <a:srcRect/>
          <a:stretch>
            <a:fillRect/>
          </a:stretch>
        </p:blipFill>
        <p:spPr bwMode="auto">
          <a:xfrm>
            <a:off x="1143000" y="914400"/>
            <a:ext cx="7162800" cy="5943600"/>
          </a:xfrm>
          <a:prstGeom prst="rect">
            <a:avLst/>
          </a:prstGeom>
          <a:noFill/>
          <a:ln w="9525">
            <a:noFill/>
            <a:miter lim="800000"/>
            <a:headEnd/>
            <a:tailEnd/>
          </a:ln>
        </p:spPr>
      </p:pic>
      <p:sp>
        <p:nvSpPr>
          <p:cNvPr id="3" name="Date Placeholder 2"/>
          <p:cNvSpPr>
            <a:spLocks noGrp="1"/>
          </p:cNvSpPr>
          <p:nvPr>
            <p:ph type="dt" sz="half" idx="10"/>
          </p:nvPr>
        </p:nvSpPr>
        <p:spPr/>
        <p:txBody>
          <a:bodyPr/>
          <a:lstStyle/>
          <a:p>
            <a:fld id="{0F02B7C5-6731-4047-8A30-31D2DF254DE9}" type="datetime3">
              <a:rPr lang="en-US" smtClean="0"/>
              <a:t>16 May 2018</a:t>
            </a:fld>
            <a:endParaRPr lang="en-US"/>
          </a:p>
        </p:txBody>
      </p:sp>
    </p:spTree>
    <p:extLst>
      <p:ext uri="{BB962C8B-B14F-4D97-AF65-F5344CB8AC3E}">
        <p14:creationId xmlns:p14="http://schemas.microsoft.com/office/powerpoint/2010/main" val="34616539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C2BD61C-6ADC-4DC1-BEC1-6E567B9D359C}" type="datetime3">
              <a:rPr lang="en-US" smtClean="0">
                <a:solidFill>
                  <a:schemeClr val="tx2"/>
                </a:solidFill>
                <a:latin typeface="+mn-lt"/>
              </a:rPr>
              <a:t>16 May 2018</a:t>
            </a:fld>
            <a:endParaRPr lang="en-US" altLang="en-US" smtClean="0">
              <a:solidFill>
                <a:schemeClr val="tx2"/>
              </a:solidFill>
              <a:latin typeface="+mn-lt"/>
            </a:endParaRPr>
          </a:p>
        </p:txBody>
      </p:sp>
      <p:sp>
        <p:nvSpPr>
          <p:cNvPr id="81925" name="Rectangle 2"/>
          <p:cNvSpPr>
            <a:spLocks noGrp="1" noChangeArrowheads="1"/>
          </p:cNvSpPr>
          <p:nvPr>
            <p:ph type="title"/>
          </p:nvPr>
        </p:nvSpPr>
        <p:spPr/>
        <p:txBody>
          <a:bodyPr/>
          <a:lstStyle/>
          <a:p>
            <a:pPr eaLnBrk="1" hangingPunct="1"/>
            <a:r>
              <a:rPr lang="en-US" b="1" u="sng" dirty="0" smtClean="0">
                <a:solidFill>
                  <a:schemeClr val="tx2"/>
                </a:solidFill>
                <a:latin typeface="+mn-lt"/>
              </a:rPr>
              <a:t>Photoreceptors</a:t>
            </a:r>
          </a:p>
        </p:txBody>
      </p:sp>
      <p:sp>
        <p:nvSpPr>
          <p:cNvPr id="81926" name="Rectangle 3"/>
          <p:cNvSpPr>
            <a:spLocks noGrp="1" noChangeArrowheads="1"/>
          </p:cNvSpPr>
          <p:nvPr>
            <p:ph type="body" idx="1"/>
          </p:nvPr>
        </p:nvSpPr>
        <p:spPr>
          <a:xfrm>
            <a:off x="228600" y="1417637"/>
            <a:ext cx="8458200" cy="4754563"/>
          </a:xfrm>
        </p:spPr>
        <p:txBody>
          <a:bodyPr>
            <a:normAutofit/>
          </a:bodyPr>
          <a:lstStyle/>
          <a:p>
            <a:pPr algn="l" eaLnBrk="1" hangingPunct="1"/>
            <a:r>
              <a:rPr lang="en-US" dirty="0" smtClean="0"/>
              <a:t>The photosensitive compounds in photoreceptors is made up of a </a:t>
            </a:r>
            <a:r>
              <a:rPr lang="en-US" dirty="0" err="1" smtClean="0"/>
              <a:t>photopigment</a:t>
            </a:r>
            <a:r>
              <a:rPr lang="en-US" dirty="0" smtClean="0"/>
              <a:t>.</a:t>
            </a:r>
          </a:p>
          <a:p>
            <a:pPr algn="l"/>
            <a:r>
              <a:rPr lang="en-US" dirty="0" smtClean="0"/>
              <a:t>In Rods it is called </a:t>
            </a:r>
            <a:r>
              <a:rPr lang="en-US" b="1" i="1" dirty="0" smtClean="0">
                <a:solidFill>
                  <a:srgbClr val="FF0000"/>
                </a:solidFill>
              </a:rPr>
              <a:t>Rhodopsin</a:t>
            </a:r>
            <a:r>
              <a:rPr lang="en-US" dirty="0" smtClean="0"/>
              <a:t>: </a:t>
            </a:r>
            <a:r>
              <a:rPr lang="en-US" sz="2800" i="1" dirty="0" err="1" smtClean="0">
                <a:solidFill>
                  <a:schemeClr val="tx2"/>
                </a:solidFill>
              </a:rPr>
              <a:t>opsin</a:t>
            </a:r>
            <a:r>
              <a:rPr lang="en-US" sz="2800" i="1" dirty="0" smtClean="0">
                <a:solidFill>
                  <a:schemeClr val="tx2"/>
                </a:solidFill>
              </a:rPr>
              <a:t> (</a:t>
            </a:r>
            <a:r>
              <a:rPr lang="en-US" sz="2800" i="1" dirty="0" err="1" smtClean="0">
                <a:solidFill>
                  <a:schemeClr val="tx2"/>
                </a:solidFill>
              </a:rPr>
              <a:t>scoptopsin</a:t>
            </a:r>
            <a:r>
              <a:rPr lang="en-US" sz="2800" i="1" dirty="0" smtClean="0">
                <a:solidFill>
                  <a:schemeClr val="tx2"/>
                </a:solidFill>
              </a:rPr>
              <a:t>)  and retinene1 (retinal = the aldehyde of </a:t>
            </a:r>
            <a:r>
              <a:rPr lang="en-US" sz="2800" i="1" dirty="0" err="1" smtClean="0">
                <a:solidFill>
                  <a:schemeClr val="tx2"/>
                </a:solidFill>
              </a:rPr>
              <a:t>Vit</a:t>
            </a:r>
            <a:r>
              <a:rPr lang="en-US" sz="2800" i="1" dirty="0" smtClean="0">
                <a:solidFill>
                  <a:schemeClr val="tx2"/>
                </a:solidFill>
              </a:rPr>
              <a:t> A)</a:t>
            </a:r>
          </a:p>
          <a:p>
            <a:pPr algn="l"/>
            <a:r>
              <a:rPr lang="en-US" dirty="0" smtClean="0"/>
              <a:t>In Cones it is called </a:t>
            </a:r>
            <a:r>
              <a:rPr lang="en-US" b="1" i="1" dirty="0" err="1" smtClean="0">
                <a:solidFill>
                  <a:srgbClr val="FF0000"/>
                </a:solidFill>
              </a:rPr>
              <a:t>Iodopsin</a:t>
            </a:r>
            <a:r>
              <a:rPr lang="en-US" dirty="0" smtClean="0"/>
              <a:t> </a:t>
            </a:r>
            <a:r>
              <a:rPr lang="en-US" sz="2800" dirty="0" smtClean="0"/>
              <a:t>having same protein as </a:t>
            </a:r>
            <a:r>
              <a:rPr lang="en-US" sz="2800" i="1" dirty="0" err="1" smtClean="0">
                <a:solidFill>
                  <a:schemeClr val="tx2"/>
                </a:solidFill>
              </a:rPr>
              <a:t>opsin</a:t>
            </a:r>
            <a:r>
              <a:rPr lang="en-US" sz="2800" i="1" dirty="0" smtClean="0">
                <a:solidFill>
                  <a:schemeClr val="tx2"/>
                </a:solidFill>
              </a:rPr>
              <a:t> (</a:t>
            </a:r>
            <a:r>
              <a:rPr lang="en-US" sz="2800" i="1" dirty="0" err="1" smtClean="0">
                <a:solidFill>
                  <a:schemeClr val="tx2"/>
                </a:solidFill>
              </a:rPr>
              <a:t>photopsin</a:t>
            </a:r>
            <a:r>
              <a:rPr lang="en-US" sz="2800" i="1" dirty="0" smtClean="0">
                <a:solidFill>
                  <a:schemeClr val="tx2"/>
                </a:solidFill>
              </a:rPr>
              <a:t>) </a:t>
            </a:r>
            <a:r>
              <a:rPr lang="en-US" sz="2800" i="1" dirty="0">
                <a:solidFill>
                  <a:schemeClr val="tx2"/>
                </a:solidFill>
              </a:rPr>
              <a:t>and </a:t>
            </a:r>
            <a:r>
              <a:rPr lang="en-US" sz="2800" i="1" dirty="0" smtClean="0">
                <a:solidFill>
                  <a:schemeClr val="tx2"/>
                </a:solidFill>
              </a:rPr>
              <a:t>retinene1</a:t>
            </a:r>
            <a:r>
              <a:rPr lang="en-US" dirty="0" smtClean="0"/>
              <a:t>.</a:t>
            </a:r>
          </a:p>
          <a:p>
            <a:pPr algn="l"/>
            <a:r>
              <a:rPr lang="en-US" dirty="0" smtClean="0"/>
              <a:t>Three types of cones: Red, green, blue….</a:t>
            </a:r>
          </a:p>
          <a:p>
            <a:pPr algn="l" eaLnBrk="1" hangingPunct="1"/>
            <a:r>
              <a:rPr lang="en-US" dirty="0" smtClean="0"/>
              <a:t>Some animal species : retenene2</a:t>
            </a:r>
          </a:p>
        </p:txBody>
      </p:sp>
    </p:spTree>
    <p:extLst>
      <p:ext uri="{BB962C8B-B14F-4D97-AF65-F5344CB8AC3E}">
        <p14:creationId xmlns:p14="http://schemas.microsoft.com/office/powerpoint/2010/main" val="2162474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349A2B-F0A0-4383-AB8E-033D81F4BCBD}" type="datetime3">
              <a:rPr lang="en-US" smtClean="0">
                <a:solidFill>
                  <a:schemeClr val="tx2"/>
                </a:solidFill>
                <a:latin typeface="Verdana" pitchFamily="34" charset="0"/>
              </a:rPr>
              <a:t>16 May 2018</a:t>
            </a:fld>
            <a:endParaRPr lang="en-US" altLang="en-US" smtClean="0">
              <a:solidFill>
                <a:schemeClr val="tx2"/>
              </a:solidFill>
              <a:latin typeface="Verdana" pitchFamily="34" charset="0"/>
            </a:endParaRPr>
          </a:p>
        </p:txBody>
      </p:sp>
      <p:pic>
        <p:nvPicPr>
          <p:cNvPr id="83973" name="Picture 4" descr="show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3183" t="6394" r="11192" b="699"/>
          <a:stretch/>
        </p:blipFill>
        <p:spPr bwMode="auto">
          <a:xfrm>
            <a:off x="4267200" y="1295400"/>
            <a:ext cx="48006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4" name="Rectangle 2"/>
          <p:cNvSpPr>
            <a:spLocks noGrp="1" noChangeArrowheads="1"/>
          </p:cNvSpPr>
          <p:nvPr>
            <p:ph type="title"/>
          </p:nvPr>
        </p:nvSpPr>
        <p:spPr>
          <a:xfrm>
            <a:off x="457200" y="274638"/>
            <a:ext cx="8229600" cy="792162"/>
          </a:xfrm>
        </p:spPr>
        <p:txBody>
          <a:bodyPr/>
          <a:lstStyle/>
          <a:p>
            <a:pPr eaLnBrk="1" hangingPunct="1"/>
            <a:r>
              <a:rPr lang="en-US" b="1" u="sng" dirty="0" smtClean="0">
                <a:solidFill>
                  <a:schemeClr val="tx2"/>
                </a:solidFill>
              </a:rPr>
              <a:t>Rhodopsin </a:t>
            </a:r>
          </a:p>
        </p:txBody>
      </p:sp>
      <p:sp>
        <p:nvSpPr>
          <p:cNvPr id="83975" name="Rectangle 3"/>
          <p:cNvSpPr>
            <a:spLocks noGrp="1" noChangeArrowheads="1"/>
          </p:cNvSpPr>
          <p:nvPr>
            <p:ph type="body" idx="1"/>
          </p:nvPr>
        </p:nvSpPr>
        <p:spPr>
          <a:xfrm>
            <a:off x="381000" y="1371600"/>
            <a:ext cx="3962400" cy="4456113"/>
          </a:xfrm>
        </p:spPr>
        <p:txBody>
          <a:bodyPr>
            <a:noAutofit/>
          </a:bodyPr>
          <a:lstStyle/>
          <a:p>
            <a:pPr algn="l"/>
            <a:r>
              <a:rPr lang="en-US" sz="2800" dirty="0" smtClean="0"/>
              <a:t>Light </a:t>
            </a:r>
            <a:r>
              <a:rPr lang="en-US" sz="2800" dirty="0"/>
              <a:t>energy is absorbed by </a:t>
            </a:r>
            <a:r>
              <a:rPr lang="en-US" sz="2800" dirty="0" smtClean="0"/>
              <a:t>rhodopsin also k/a </a:t>
            </a:r>
            <a:r>
              <a:rPr lang="en-US" sz="2800" b="1" i="1" dirty="0" smtClean="0">
                <a:solidFill>
                  <a:schemeClr val="tx2"/>
                </a:solidFill>
              </a:rPr>
              <a:t>VISUAL PURPLE</a:t>
            </a:r>
            <a:endParaRPr lang="en-US" sz="2800" b="1" i="1" dirty="0">
              <a:solidFill>
                <a:schemeClr val="tx2"/>
              </a:solidFill>
            </a:endParaRPr>
          </a:p>
          <a:p>
            <a:pPr algn="l" eaLnBrk="1" hangingPunct="1"/>
            <a:r>
              <a:rPr lang="en-US" sz="2800" i="1" dirty="0" err="1" smtClean="0">
                <a:solidFill>
                  <a:schemeClr val="accent2"/>
                </a:solidFill>
              </a:rPr>
              <a:t>Scotopsin</a:t>
            </a:r>
            <a:r>
              <a:rPr lang="en-US" sz="2800" i="1" dirty="0" smtClean="0">
                <a:solidFill>
                  <a:schemeClr val="accent2"/>
                </a:solidFill>
              </a:rPr>
              <a:t> + </a:t>
            </a:r>
            <a:r>
              <a:rPr lang="en-US" sz="2800" dirty="0" smtClean="0"/>
              <a:t>the carotenoid pigment </a:t>
            </a:r>
            <a:r>
              <a:rPr lang="en-US" sz="2800" i="1" dirty="0" smtClean="0">
                <a:solidFill>
                  <a:schemeClr val="accent2"/>
                </a:solidFill>
              </a:rPr>
              <a:t>11-cis retinal ("</a:t>
            </a:r>
            <a:r>
              <a:rPr lang="en-US" sz="2800" i="1" dirty="0" err="1" smtClean="0">
                <a:solidFill>
                  <a:schemeClr val="accent2"/>
                </a:solidFill>
              </a:rPr>
              <a:t>retinene</a:t>
            </a:r>
            <a:r>
              <a:rPr lang="en-US" sz="2800" i="1" dirty="0" smtClean="0">
                <a:solidFill>
                  <a:schemeClr val="accent2"/>
                </a:solidFill>
              </a:rPr>
              <a:t>")</a:t>
            </a:r>
          </a:p>
          <a:p>
            <a:pPr algn="l" eaLnBrk="1" hangingPunct="1"/>
            <a:r>
              <a:rPr lang="en-US" sz="2800" dirty="0" smtClean="0"/>
              <a:t>Only </a:t>
            </a:r>
            <a:r>
              <a:rPr lang="en-US" sz="2800" i="1" dirty="0" err="1" smtClean="0"/>
              <a:t>cis</a:t>
            </a:r>
            <a:r>
              <a:rPr lang="en-US" sz="2800" dirty="0" smtClean="0"/>
              <a:t> form can bind with </a:t>
            </a:r>
            <a:r>
              <a:rPr lang="en-US" sz="2800" dirty="0" err="1" smtClean="0"/>
              <a:t>scotopsin</a:t>
            </a:r>
            <a:r>
              <a:rPr lang="en-US" sz="2800" dirty="0" smtClean="0"/>
              <a:t> to synthesize rhodopsin.</a:t>
            </a:r>
          </a:p>
          <a:p>
            <a:pPr marL="0" indent="0" algn="l" eaLnBrk="1" hangingPunct="1">
              <a:buNone/>
            </a:pPr>
            <a:endParaRPr lang="en-US" sz="2800" dirty="0" smtClean="0"/>
          </a:p>
          <a:p>
            <a:pPr algn="l" eaLnBrk="1" hangingPunct="1"/>
            <a:endParaRPr lang="en-US" sz="2800" dirty="0" smtClean="0"/>
          </a:p>
        </p:txBody>
      </p:sp>
    </p:spTree>
    <p:extLst>
      <p:ext uri="{BB962C8B-B14F-4D97-AF65-F5344CB8AC3E}">
        <p14:creationId xmlns:p14="http://schemas.microsoft.com/office/powerpoint/2010/main" val="14638207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34963"/>
            <a:ext cx="8229600" cy="1143000"/>
          </a:xfrm>
        </p:spPr>
        <p:txBody>
          <a:bodyPr/>
          <a:lstStyle/>
          <a:p>
            <a:r>
              <a:rPr lang="en-US" b="1" dirty="0" smtClean="0">
                <a:solidFill>
                  <a:srgbClr val="FF0000"/>
                </a:solidFill>
              </a:rPr>
              <a:t>Light induced changes</a:t>
            </a:r>
            <a:endParaRPr lang="en-US" b="1" dirty="0">
              <a:solidFill>
                <a:srgbClr val="FF0000"/>
              </a:solidFill>
            </a:endParaRPr>
          </a:p>
        </p:txBody>
      </p:sp>
      <p:sp>
        <p:nvSpPr>
          <p:cNvPr id="3" name="Content Placeholder 2"/>
          <p:cNvSpPr>
            <a:spLocks noGrp="1"/>
          </p:cNvSpPr>
          <p:nvPr>
            <p:ph idx="1"/>
          </p:nvPr>
        </p:nvSpPr>
        <p:spPr>
          <a:xfrm>
            <a:off x="609600" y="1660525"/>
            <a:ext cx="8229600" cy="4525963"/>
          </a:xfrm>
        </p:spPr>
        <p:txBody>
          <a:bodyPr/>
          <a:lstStyle/>
          <a:p>
            <a:pPr marL="514350" indent="-514350">
              <a:buFont typeface="+mj-lt"/>
              <a:buAutoNum type="arabicPeriod"/>
            </a:pPr>
            <a:r>
              <a:rPr lang="en-US" b="1" dirty="0" smtClean="0">
                <a:solidFill>
                  <a:srgbClr val="7030A0"/>
                </a:solidFill>
              </a:rPr>
              <a:t>Rhodopsin bleaching.</a:t>
            </a:r>
          </a:p>
          <a:p>
            <a:pPr marL="514350" indent="-514350">
              <a:buFont typeface="+mj-lt"/>
              <a:buAutoNum type="arabicPeriod"/>
            </a:pPr>
            <a:r>
              <a:rPr lang="en-US" b="1" dirty="0" smtClean="0">
                <a:solidFill>
                  <a:srgbClr val="7030A0"/>
                </a:solidFill>
              </a:rPr>
              <a:t>Rhodopsin regeneration.</a:t>
            </a:r>
          </a:p>
          <a:p>
            <a:pPr marL="514350" indent="-514350">
              <a:buFont typeface="+mj-lt"/>
              <a:buAutoNum type="arabicPeriod"/>
            </a:pPr>
            <a:r>
              <a:rPr lang="en-US" b="1" dirty="0" smtClean="0">
                <a:solidFill>
                  <a:srgbClr val="7030A0"/>
                </a:solidFill>
              </a:rPr>
              <a:t>Visual cycle.</a:t>
            </a:r>
            <a:endParaRPr lang="en-US" b="1" dirty="0">
              <a:solidFill>
                <a:srgbClr val="7030A0"/>
              </a:solidFill>
            </a:endParaRPr>
          </a:p>
        </p:txBody>
      </p:sp>
      <p:sp>
        <p:nvSpPr>
          <p:cNvPr id="4" name="Date Placeholder 3"/>
          <p:cNvSpPr>
            <a:spLocks noGrp="1"/>
          </p:cNvSpPr>
          <p:nvPr>
            <p:ph type="dt" sz="half" idx="10"/>
          </p:nvPr>
        </p:nvSpPr>
        <p:spPr>
          <a:xfrm>
            <a:off x="609600" y="6416675"/>
            <a:ext cx="2133600" cy="365125"/>
          </a:xfrm>
        </p:spPr>
        <p:txBody>
          <a:bodyPr/>
          <a:lstStyle/>
          <a:p>
            <a:fld id="{2142FDCF-4A8C-4288-AAD7-A2B71FB9964F}" type="datetime3">
              <a:rPr lang="en-US" smtClean="0"/>
              <a:t>16 May 2018</a:t>
            </a:fld>
            <a:endParaRPr lang="en-US"/>
          </a:p>
        </p:txBody>
      </p:sp>
    </p:spTree>
    <p:extLst>
      <p:ext uri="{BB962C8B-B14F-4D97-AF65-F5344CB8AC3E}">
        <p14:creationId xmlns:p14="http://schemas.microsoft.com/office/powerpoint/2010/main" val="12554492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lum bright="-20000" contrast="40000"/>
          </a:blip>
          <a:srcRect/>
          <a:stretch>
            <a:fillRect/>
          </a:stretch>
        </p:blipFill>
        <p:spPr bwMode="auto">
          <a:xfrm>
            <a:off x="0" y="0"/>
            <a:ext cx="9144000"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7802CD8E-D0AD-4BF9-94A0-4EF3FE0AE6CE}" type="datetime3">
              <a:rPr lang="en-US" smtClean="0"/>
              <a:t>16 May 2018</a:t>
            </a:fld>
            <a:endParaRPr lang="en-US"/>
          </a:p>
        </p:txBody>
      </p:sp>
    </p:spTree>
    <p:extLst>
      <p:ext uri="{BB962C8B-B14F-4D97-AF65-F5344CB8AC3E}">
        <p14:creationId xmlns:p14="http://schemas.microsoft.com/office/powerpoint/2010/main" val="8647580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6705600"/>
          </a:xfrm>
        </p:spPr>
        <p:txBody>
          <a:bodyPr>
            <a:normAutofit/>
          </a:bodyPr>
          <a:lstStyle/>
          <a:p>
            <a:pPr marL="514350" indent="-514350">
              <a:buAutoNum type="arabicPeriod"/>
            </a:pPr>
            <a:r>
              <a:rPr lang="en-US" b="1" dirty="0" smtClean="0">
                <a:solidFill>
                  <a:srgbClr val="7030A0"/>
                </a:solidFill>
              </a:rPr>
              <a:t>Rhodopsin bleaching:-</a:t>
            </a:r>
            <a:endParaRPr lang="en-US" b="1" dirty="0">
              <a:solidFill>
                <a:srgbClr val="7030A0"/>
              </a:solidFill>
            </a:endParaRPr>
          </a:p>
          <a:p>
            <a:pPr marL="914400" lvl="1" indent="-514350"/>
            <a:r>
              <a:rPr lang="en-US" dirty="0" smtClean="0"/>
              <a:t>Rhodopsin= Opsin + 11-cis retinal</a:t>
            </a:r>
          </a:p>
          <a:p>
            <a:pPr marL="914400" lvl="1" indent="-514350"/>
            <a:r>
              <a:rPr lang="en-US" dirty="0" smtClean="0"/>
              <a:t>Light converts the 11-cis retinal into all trans retinal.</a:t>
            </a:r>
          </a:p>
          <a:p>
            <a:pPr marL="914400" lvl="1" indent="-514350"/>
            <a:r>
              <a:rPr lang="en-US" dirty="0" smtClean="0"/>
              <a:t>This light induced isomerization occurs through formation of many intermediates, which exists for a transient period.</a:t>
            </a:r>
          </a:p>
          <a:p>
            <a:pPr marL="914400" lvl="1" indent="-514350"/>
            <a:r>
              <a:rPr lang="en-US" dirty="0" smtClean="0"/>
              <a:t>The all trans retinal can no longer remain in combination with the opsin &amp; thus there occurs separation of all trans retinal &amp; opsin.</a:t>
            </a:r>
          </a:p>
          <a:p>
            <a:pPr marL="914400" lvl="1" indent="-514350"/>
            <a:r>
              <a:rPr lang="en-US" dirty="0" smtClean="0"/>
              <a:t>This process of separation is called </a:t>
            </a:r>
            <a:r>
              <a:rPr lang="en-US" b="1" dirty="0" smtClean="0"/>
              <a:t>Photodecomposition</a:t>
            </a:r>
            <a:r>
              <a:rPr lang="en-US" dirty="0" smtClean="0"/>
              <a:t> &amp; rhodopsin is said to be bleached by the action of the light.</a:t>
            </a:r>
          </a:p>
        </p:txBody>
      </p:sp>
      <p:sp>
        <p:nvSpPr>
          <p:cNvPr id="2" name="Date Placeholder 1"/>
          <p:cNvSpPr>
            <a:spLocks noGrp="1"/>
          </p:cNvSpPr>
          <p:nvPr>
            <p:ph type="dt" sz="half" idx="10"/>
          </p:nvPr>
        </p:nvSpPr>
        <p:spPr/>
        <p:txBody>
          <a:bodyPr/>
          <a:lstStyle/>
          <a:p>
            <a:fld id="{EACA3126-6CDA-4A86-A238-051EDE078CF8}" type="datetime3">
              <a:rPr lang="en-US" smtClean="0"/>
              <a:t>16 May 2018</a:t>
            </a:fld>
            <a:endParaRPr lang="en-US"/>
          </a:p>
        </p:txBody>
      </p:sp>
    </p:spTree>
    <p:extLst>
      <p:ext uri="{BB962C8B-B14F-4D97-AF65-F5344CB8AC3E}">
        <p14:creationId xmlns:p14="http://schemas.microsoft.com/office/powerpoint/2010/main" val="12845716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02DDCD2-7389-487D-930D-EA789FEFEEFB}" type="datetime3">
              <a:rPr lang="en-US" smtClean="0"/>
              <a:t>16 May 2018</a:t>
            </a:fld>
            <a:endParaRPr lang="en-US" smtClean="0"/>
          </a:p>
        </p:txBody>
      </p:sp>
      <p:sp>
        <p:nvSpPr>
          <p:cNvPr id="45060" name="Rectangle 2"/>
          <p:cNvSpPr>
            <a:spLocks noGrp="1" noChangeArrowheads="1"/>
          </p:cNvSpPr>
          <p:nvPr>
            <p:ph type="title"/>
          </p:nvPr>
        </p:nvSpPr>
        <p:spPr>
          <a:xfrm>
            <a:off x="231775" y="239713"/>
            <a:ext cx="8229600" cy="503237"/>
          </a:xfrm>
        </p:spPr>
        <p:txBody>
          <a:bodyPr>
            <a:spAutoFit/>
          </a:bodyPr>
          <a:lstStyle/>
          <a:p>
            <a:pPr eaLnBrk="1" hangingPunct="1"/>
            <a:r>
              <a:rPr lang="en-US" smtClean="0"/>
              <a:t>Photoreception and Local Integration</a:t>
            </a:r>
          </a:p>
        </p:txBody>
      </p:sp>
      <p:sp>
        <p:nvSpPr>
          <p:cNvPr id="45061" name="Text Box 3"/>
          <p:cNvSpPr txBox="1">
            <a:spLocks noChangeArrowheads="1"/>
          </p:cNvSpPr>
          <p:nvPr/>
        </p:nvSpPr>
        <p:spPr bwMode="auto">
          <a:xfrm>
            <a:off x="3543300" y="6557963"/>
            <a:ext cx="5575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lnSpc>
                <a:spcPct val="110000"/>
              </a:lnSpc>
            </a:pPr>
            <a:r>
              <a:rPr lang="en-US" sz="1200">
                <a:latin typeface="Times New Roman" pitchFamily="18" charset="0"/>
              </a:rPr>
              <a:t>Figure 10-35: ANATOMY SUMMARY: The Retina </a:t>
            </a:r>
          </a:p>
        </p:txBody>
      </p:sp>
      <p:pic>
        <p:nvPicPr>
          <p:cNvPr id="45062" name="Picture 4"/>
          <p:cNvPicPr>
            <a:picLocks noChangeAspect="1" noChangeArrowheads="1"/>
          </p:cNvPicPr>
          <p:nvPr/>
        </p:nvPicPr>
        <p:blipFill>
          <a:blip r:embed="rId2">
            <a:extLst>
              <a:ext uri="{28A0092B-C50C-407E-A947-70E740481C1C}">
                <a14:useLocalDpi xmlns:a14="http://schemas.microsoft.com/office/drawing/2010/main" val="0"/>
              </a:ext>
            </a:extLst>
          </a:blip>
          <a:srcRect l="11092" r="3410" b="361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87119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lstStyle/>
          <a:p>
            <a:pPr marL="514350" indent="-514350">
              <a:buAutoNum type="arabicPeriod" startAt="2"/>
            </a:pPr>
            <a:r>
              <a:rPr lang="en-US" b="1" dirty="0" smtClean="0">
                <a:solidFill>
                  <a:srgbClr val="7030A0"/>
                </a:solidFill>
              </a:rPr>
              <a:t>Rhodopsin regeneration:-</a:t>
            </a:r>
          </a:p>
          <a:p>
            <a:pPr marL="914400" lvl="1" indent="-514350"/>
            <a:r>
              <a:rPr lang="en-US" dirty="0" smtClean="0"/>
              <a:t>It is done by enzyme </a:t>
            </a:r>
            <a:r>
              <a:rPr lang="en-US" b="1" dirty="0" smtClean="0"/>
              <a:t>retinal isomerase </a:t>
            </a:r>
            <a:r>
              <a:rPr lang="en-US" dirty="0" smtClean="0"/>
              <a:t>which converts the all trans retinal into 11-cis retinal.</a:t>
            </a:r>
          </a:p>
          <a:p>
            <a:pPr marL="914400" lvl="1" indent="-514350"/>
            <a:r>
              <a:rPr lang="en-US" dirty="0" smtClean="0"/>
              <a:t>11-cis retinal will combine with opsin to form rhodopsin.</a:t>
            </a:r>
          </a:p>
        </p:txBody>
      </p:sp>
      <p:sp>
        <p:nvSpPr>
          <p:cNvPr id="2" name="Date Placeholder 1"/>
          <p:cNvSpPr>
            <a:spLocks noGrp="1"/>
          </p:cNvSpPr>
          <p:nvPr>
            <p:ph type="dt" sz="half" idx="10"/>
          </p:nvPr>
        </p:nvSpPr>
        <p:spPr/>
        <p:txBody>
          <a:bodyPr/>
          <a:lstStyle/>
          <a:p>
            <a:fld id="{B926BC85-671E-433B-BEAE-2C0E0D297D77}" type="datetime3">
              <a:rPr lang="en-US" smtClean="0"/>
              <a:t>16 May 2018</a:t>
            </a:fld>
            <a:endParaRPr lang="en-US"/>
          </a:p>
        </p:txBody>
      </p:sp>
    </p:spTree>
    <p:extLst>
      <p:ext uri="{BB962C8B-B14F-4D97-AF65-F5344CB8AC3E}">
        <p14:creationId xmlns:p14="http://schemas.microsoft.com/office/powerpoint/2010/main" val="1574889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marL="514350" indent="-514350">
              <a:buAutoNum type="arabicPeriod" startAt="3"/>
            </a:pPr>
            <a:r>
              <a:rPr lang="en-US" b="1" dirty="0" smtClean="0">
                <a:solidFill>
                  <a:srgbClr val="7030A0"/>
                </a:solidFill>
              </a:rPr>
              <a:t>Visual cycle:-</a:t>
            </a:r>
          </a:p>
          <a:p>
            <a:pPr marL="914400" lvl="1" indent="-514350"/>
            <a:r>
              <a:rPr lang="en-US" dirty="0" smtClean="0"/>
              <a:t>The rate at which the photochemicals are bleached should be equal to the rate of regeneration.</a:t>
            </a:r>
          </a:p>
          <a:p>
            <a:pPr marL="914400" lvl="1" indent="-514350"/>
            <a:r>
              <a:rPr lang="en-US" dirty="0" smtClean="0"/>
              <a:t>This equilibrium between the photodecomposition &amp; regeneration of visual pigments is referred to as visual cycle.</a:t>
            </a:r>
          </a:p>
        </p:txBody>
      </p:sp>
      <p:sp>
        <p:nvSpPr>
          <p:cNvPr id="2" name="Date Placeholder 1"/>
          <p:cNvSpPr>
            <a:spLocks noGrp="1"/>
          </p:cNvSpPr>
          <p:nvPr>
            <p:ph type="dt" sz="half" idx="10"/>
          </p:nvPr>
        </p:nvSpPr>
        <p:spPr/>
        <p:txBody>
          <a:bodyPr/>
          <a:lstStyle/>
          <a:p>
            <a:fld id="{39C4A16C-FFDE-4092-BBA7-469FF10E1623}" type="datetime3">
              <a:rPr lang="en-US" smtClean="0"/>
              <a:t>16 May 2018</a:t>
            </a:fld>
            <a:endParaRPr lang="en-US"/>
          </a:p>
        </p:txBody>
      </p:sp>
    </p:spTree>
    <p:extLst>
      <p:ext uri="{BB962C8B-B14F-4D97-AF65-F5344CB8AC3E}">
        <p14:creationId xmlns:p14="http://schemas.microsoft.com/office/powerpoint/2010/main" val="4174598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lum bright="-20000" contrast="40000"/>
          </a:blip>
          <a:srcRect/>
          <a:stretch>
            <a:fillRect/>
          </a:stretch>
        </p:blipFill>
        <p:spPr bwMode="auto">
          <a:xfrm>
            <a:off x="0" y="0"/>
            <a:ext cx="9144000"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7802CD8E-D0AD-4BF9-94A0-4EF3FE0AE6CE}" type="datetime3">
              <a:rPr lang="en-US" smtClean="0"/>
              <a:t>16 May 2018</a:t>
            </a:fld>
            <a:endParaRPr lang="en-US"/>
          </a:p>
        </p:txBody>
      </p:sp>
    </p:spTree>
    <p:extLst>
      <p:ext uri="{BB962C8B-B14F-4D97-AF65-F5344CB8AC3E}">
        <p14:creationId xmlns:p14="http://schemas.microsoft.com/office/powerpoint/2010/main" val="864758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562600"/>
          </a:xfrm>
        </p:spPr>
        <p:txBody>
          <a:bodyPr>
            <a:normAutofit/>
          </a:bodyPr>
          <a:lstStyle/>
          <a:p>
            <a:r>
              <a:rPr lang="en-US" b="1" dirty="0" smtClean="0">
                <a:solidFill>
                  <a:srgbClr val="FF0000"/>
                </a:solidFill>
              </a:rPr>
              <a:t>Phototransduction:-</a:t>
            </a:r>
          </a:p>
          <a:p>
            <a:pPr lvl="1"/>
            <a:r>
              <a:rPr lang="en-US" dirty="0" smtClean="0"/>
              <a:t>Phototransduction refers to conversion of light energy into nerve impulse.</a:t>
            </a:r>
          </a:p>
          <a:p>
            <a:pPr lvl="1"/>
            <a:r>
              <a:rPr lang="en-US" dirty="0" smtClean="0"/>
              <a:t>It includes following steps:-</a:t>
            </a:r>
          </a:p>
          <a:p>
            <a:pPr marL="1314450" lvl="2" indent="-514350">
              <a:buFont typeface="+mj-lt"/>
              <a:buAutoNum type="arabicPeriod"/>
            </a:pPr>
            <a:r>
              <a:rPr lang="en-US" b="1" dirty="0" smtClean="0">
                <a:solidFill>
                  <a:srgbClr val="0070C0"/>
                </a:solidFill>
              </a:rPr>
              <a:t>Activation of rhodopsin</a:t>
            </a:r>
          </a:p>
          <a:p>
            <a:pPr marL="1314450" lvl="2" indent="-514350">
              <a:buFont typeface="+mj-lt"/>
              <a:buAutoNum type="arabicPeriod"/>
            </a:pPr>
            <a:r>
              <a:rPr lang="en-US" b="1" dirty="0" smtClean="0">
                <a:solidFill>
                  <a:srgbClr val="0070C0"/>
                </a:solidFill>
              </a:rPr>
              <a:t>Activation of transducin (G protein)</a:t>
            </a:r>
          </a:p>
          <a:p>
            <a:pPr marL="1314450" lvl="2" indent="-514350">
              <a:buFont typeface="+mj-lt"/>
              <a:buAutoNum type="arabicPeriod"/>
            </a:pPr>
            <a:r>
              <a:rPr lang="en-US" b="1" dirty="0" smtClean="0">
                <a:solidFill>
                  <a:srgbClr val="0070C0"/>
                </a:solidFill>
              </a:rPr>
              <a:t>Conversion of cGMP to GMP.</a:t>
            </a:r>
          </a:p>
          <a:p>
            <a:pPr marL="1314450" lvl="2" indent="-514350">
              <a:buFont typeface="+mj-lt"/>
              <a:buAutoNum type="arabicPeriod"/>
            </a:pPr>
            <a:r>
              <a:rPr lang="en-US" b="1" dirty="0" smtClean="0">
                <a:solidFill>
                  <a:srgbClr val="0070C0"/>
                </a:solidFill>
              </a:rPr>
              <a:t>Production of receptor potential.</a:t>
            </a:r>
            <a:endParaRPr lang="en-US" b="1" dirty="0">
              <a:solidFill>
                <a:srgbClr val="0070C0"/>
              </a:solidFill>
            </a:endParaRPr>
          </a:p>
        </p:txBody>
      </p:sp>
      <p:sp>
        <p:nvSpPr>
          <p:cNvPr id="2" name="Date Placeholder 1"/>
          <p:cNvSpPr>
            <a:spLocks noGrp="1"/>
          </p:cNvSpPr>
          <p:nvPr>
            <p:ph type="dt" sz="half" idx="10"/>
          </p:nvPr>
        </p:nvSpPr>
        <p:spPr/>
        <p:txBody>
          <a:bodyPr/>
          <a:lstStyle/>
          <a:p>
            <a:fld id="{A2667654-3414-412C-87F0-26E07C9D334C}" type="datetime3">
              <a:rPr lang="en-US" smtClean="0"/>
              <a:t>16 May 2018</a:t>
            </a:fld>
            <a:endParaRPr lang="en-US"/>
          </a:p>
        </p:txBody>
      </p:sp>
    </p:spTree>
    <p:extLst>
      <p:ext uri="{BB962C8B-B14F-4D97-AF65-F5344CB8AC3E}">
        <p14:creationId xmlns:p14="http://schemas.microsoft.com/office/powerpoint/2010/main" val="13597949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2"/>
          </p:nvPr>
        </p:nvPicPr>
        <p:blipFill>
          <a:blip r:embed="rId2" cstate="print">
            <a:lum bright="-20000" contrast="40000"/>
          </a:blip>
          <a:srcRect/>
          <a:stretch>
            <a:fillRect/>
          </a:stretch>
        </p:blipFill>
        <p:spPr bwMode="auto">
          <a:xfrm>
            <a:off x="4495800" y="0"/>
            <a:ext cx="3733800" cy="6858000"/>
          </a:xfrm>
          <a:prstGeom prst="rect">
            <a:avLst/>
          </a:prstGeom>
          <a:noFill/>
          <a:ln w="9525">
            <a:noFill/>
            <a:miter lim="800000"/>
            <a:headEnd/>
            <a:tailEnd/>
          </a:ln>
        </p:spPr>
      </p:pic>
      <p:pic>
        <p:nvPicPr>
          <p:cNvPr id="6" name="Content Placeholder 3"/>
          <p:cNvPicPr>
            <a:picLocks noGrp="1"/>
          </p:cNvPicPr>
          <p:nvPr>
            <p:ph sz="half" idx="1"/>
          </p:nvPr>
        </p:nvPicPr>
        <p:blipFill>
          <a:blip r:embed="rId3" cstate="print">
            <a:lum bright="-20000" contrast="40000"/>
          </a:blip>
          <a:srcRect/>
          <a:stretch>
            <a:fillRect/>
          </a:stretch>
        </p:blipFill>
        <p:spPr bwMode="auto">
          <a:xfrm>
            <a:off x="990600" y="0"/>
            <a:ext cx="3352800"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A4739155-6AA7-4C36-83B4-D98B0BC453F2}" type="datetime3">
              <a:rPr lang="en-US" smtClean="0"/>
              <a:t>16 May 2018</a:t>
            </a:fld>
            <a:endParaRPr lang="en-US"/>
          </a:p>
        </p:txBody>
      </p:sp>
    </p:spTree>
    <p:extLst>
      <p:ext uri="{BB962C8B-B14F-4D97-AF65-F5344CB8AC3E}">
        <p14:creationId xmlns:p14="http://schemas.microsoft.com/office/powerpoint/2010/main" val="17960781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82000" cy="5486400"/>
          </a:xfrm>
        </p:spPr>
        <p:txBody>
          <a:bodyPr>
            <a:normAutofit/>
          </a:bodyPr>
          <a:lstStyle/>
          <a:p>
            <a:pPr marL="514350" lvl="1" indent="-514350">
              <a:buFont typeface="+mj-lt"/>
              <a:buAutoNum type="arabicPeriod"/>
            </a:pPr>
            <a:r>
              <a:rPr lang="en-US" b="1" dirty="0" smtClean="0">
                <a:solidFill>
                  <a:srgbClr val="0070C0"/>
                </a:solidFill>
              </a:rPr>
              <a:t>Activation of rhodopsin:-</a:t>
            </a:r>
          </a:p>
          <a:p>
            <a:pPr marL="914400" lvl="2" indent="-514350"/>
            <a:r>
              <a:rPr lang="en-US" dirty="0" smtClean="0"/>
              <a:t>Due to exposure of light rhodopsin will be converted into its active form metarhodopsin II.</a:t>
            </a:r>
          </a:p>
          <a:p>
            <a:pPr marL="514350" lvl="1" indent="-514350">
              <a:buAutoNum type="arabicPeriod" startAt="2"/>
            </a:pPr>
            <a:r>
              <a:rPr lang="en-US" b="1" dirty="0" smtClean="0">
                <a:solidFill>
                  <a:srgbClr val="0070C0"/>
                </a:solidFill>
              </a:rPr>
              <a:t>Activation of transducin:- </a:t>
            </a:r>
          </a:p>
          <a:p>
            <a:pPr marL="914400" lvl="2" indent="-514350"/>
            <a:r>
              <a:rPr lang="en-US" dirty="0" smtClean="0"/>
              <a:t>Activated rhodopsin acts as an enzyme to activate many molecules of transducin (G-protein).</a:t>
            </a:r>
          </a:p>
          <a:p>
            <a:pPr marL="514350" lvl="1" indent="-514350">
              <a:buNone/>
            </a:pPr>
            <a:r>
              <a:rPr lang="en-US" b="1" dirty="0" smtClean="0">
                <a:solidFill>
                  <a:srgbClr val="0070C0"/>
                </a:solidFill>
              </a:rPr>
              <a:t>3.	Conversion of cGMP to GMP:-</a:t>
            </a:r>
          </a:p>
          <a:p>
            <a:pPr marL="914400" lvl="2" indent="-514350"/>
            <a:r>
              <a:rPr lang="en-US" dirty="0" smtClean="0"/>
              <a:t>Activated G- protein will activate the enzyme phosphodiesterase, which will convert the cGMP into GMP.</a:t>
            </a:r>
          </a:p>
          <a:p>
            <a:pPr marL="914400" lvl="2" indent="-514350"/>
            <a:r>
              <a:rPr lang="en-US" dirty="0" smtClean="0"/>
              <a:t>It will lead to decrease concentration of cGMP within photoreceptors.</a:t>
            </a:r>
          </a:p>
          <a:p>
            <a:pPr marL="514350" lvl="1" indent="-514350">
              <a:buNone/>
            </a:pPr>
            <a:endParaRPr lang="en-US" dirty="0" smtClean="0"/>
          </a:p>
          <a:p>
            <a:endParaRPr lang="en-US" dirty="0"/>
          </a:p>
        </p:txBody>
      </p:sp>
      <p:sp>
        <p:nvSpPr>
          <p:cNvPr id="2" name="Date Placeholder 1"/>
          <p:cNvSpPr>
            <a:spLocks noGrp="1"/>
          </p:cNvSpPr>
          <p:nvPr>
            <p:ph type="dt" sz="half" idx="10"/>
          </p:nvPr>
        </p:nvSpPr>
        <p:spPr/>
        <p:txBody>
          <a:bodyPr/>
          <a:lstStyle/>
          <a:p>
            <a:fld id="{C079BD71-1287-487F-83A4-8880C62EC2D0}" type="datetime3">
              <a:rPr lang="en-US" smtClean="0"/>
              <a:t>16 May 2018</a:t>
            </a:fld>
            <a:endParaRPr lang="en-US"/>
          </a:p>
        </p:txBody>
      </p:sp>
    </p:spTree>
    <p:extLst>
      <p:ext uri="{BB962C8B-B14F-4D97-AF65-F5344CB8AC3E}">
        <p14:creationId xmlns:p14="http://schemas.microsoft.com/office/powerpoint/2010/main" val="1791171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029200" y="304800"/>
            <a:ext cx="4038600" cy="6172200"/>
          </a:xfrm>
        </p:spPr>
        <p:txBody>
          <a:bodyPr>
            <a:normAutofit/>
          </a:bodyPr>
          <a:lstStyle/>
          <a:p>
            <a:pPr algn="l">
              <a:buNone/>
            </a:pPr>
            <a:r>
              <a:rPr lang="en-US" sz="2400" b="1" dirty="0" smtClean="0"/>
              <a:t>Metarhodopsin II</a:t>
            </a:r>
            <a:endParaRPr lang="en-US" sz="2400" dirty="0" smtClean="0"/>
          </a:p>
          <a:p>
            <a:pPr algn="l">
              <a:buNone/>
            </a:pPr>
            <a:r>
              <a:rPr lang="en-US" sz="2400" dirty="0" smtClean="0"/>
              <a:t>		↓</a:t>
            </a:r>
          </a:p>
          <a:p>
            <a:pPr algn="l">
              <a:buNone/>
            </a:pPr>
            <a:r>
              <a:rPr lang="en-US" sz="2400" dirty="0" smtClean="0"/>
              <a:t>Activates membrane protein </a:t>
            </a:r>
            <a:r>
              <a:rPr lang="en-US" sz="2400" b="1" dirty="0" smtClean="0"/>
              <a:t>Transducin </a:t>
            </a:r>
            <a:r>
              <a:rPr lang="en-US" sz="2400" dirty="0" smtClean="0"/>
              <a:t>(G-protein)</a:t>
            </a:r>
          </a:p>
          <a:p>
            <a:pPr algn="l">
              <a:buNone/>
            </a:pPr>
            <a:r>
              <a:rPr lang="en-US" sz="2400" dirty="0" smtClean="0"/>
              <a:t>		↓</a:t>
            </a:r>
          </a:p>
          <a:p>
            <a:pPr algn="l">
              <a:buNone/>
            </a:pPr>
            <a:r>
              <a:rPr lang="en-US" sz="2400" dirty="0" smtClean="0"/>
              <a:t>Activates </a:t>
            </a:r>
            <a:r>
              <a:rPr lang="en-US" sz="2400" b="1" dirty="0" smtClean="0"/>
              <a:t>cGMP phosphodiesterase</a:t>
            </a:r>
            <a:endParaRPr lang="en-US" sz="2400" dirty="0" smtClean="0"/>
          </a:p>
          <a:p>
            <a:pPr algn="l">
              <a:buNone/>
            </a:pPr>
            <a:r>
              <a:rPr lang="en-US" sz="2400" b="1" dirty="0" smtClean="0"/>
              <a:t>		↓</a:t>
            </a:r>
            <a:endParaRPr lang="en-US" sz="2400" dirty="0" smtClean="0"/>
          </a:p>
          <a:p>
            <a:pPr algn="l">
              <a:buNone/>
            </a:pPr>
            <a:r>
              <a:rPr lang="en-US" sz="2400" dirty="0" smtClean="0"/>
              <a:t>Hydrolyzes </a:t>
            </a:r>
            <a:r>
              <a:rPr lang="en-US" sz="2400" b="1" dirty="0" smtClean="0"/>
              <a:t>c-GMP to 5’-GMP</a:t>
            </a:r>
            <a:endParaRPr lang="en-US" sz="2400" dirty="0" smtClean="0"/>
          </a:p>
          <a:p>
            <a:pPr algn="l">
              <a:buNone/>
            </a:pPr>
            <a:r>
              <a:rPr lang="en-US" sz="2400" dirty="0" smtClean="0"/>
              <a:t>		↓</a:t>
            </a:r>
          </a:p>
          <a:p>
            <a:pPr algn="l">
              <a:buNone/>
            </a:pPr>
            <a:r>
              <a:rPr lang="en-US" sz="2400" b="1" dirty="0" smtClean="0"/>
              <a:t>Closure of Na+ channels</a:t>
            </a:r>
            <a:r>
              <a:rPr lang="en-US" sz="2400" dirty="0" smtClean="0"/>
              <a:t> in outer segment</a:t>
            </a:r>
          </a:p>
          <a:p>
            <a:pPr algn="l">
              <a:buNone/>
            </a:pPr>
            <a:r>
              <a:rPr lang="en-US" sz="2400" b="1" dirty="0" smtClean="0"/>
              <a:t>		↓</a:t>
            </a:r>
            <a:endParaRPr lang="en-US" sz="2400" dirty="0" smtClean="0"/>
          </a:p>
          <a:p>
            <a:pPr algn="l">
              <a:buNone/>
            </a:pPr>
            <a:r>
              <a:rPr lang="en-US" sz="2400" b="1" dirty="0" smtClean="0"/>
              <a:t>Hyperpolarization</a:t>
            </a:r>
            <a:endParaRPr lang="en-US" sz="2400" dirty="0" smtClean="0"/>
          </a:p>
          <a:p>
            <a:pPr algn="l">
              <a:buNone/>
            </a:pPr>
            <a:endParaRPr lang="en-US" sz="2400" dirty="0"/>
          </a:p>
        </p:txBody>
      </p:sp>
      <p:pic>
        <p:nvPicPr>
          <p:cNvPr id="5" name="Content Placeholder 3"/>
          <p:cNvPicPr>
            <a:picLocks noGrp="1"/>
          </p:cNvPicPr>
          <p:nvPr>
            <p:ph sz="half" idx="1"/>
          </p:nvPr>
        </p:nvPicPr>
        <p:blipFill>
          <a:blip r:embed="rId2" cstate="print">
            <a:lum bright="-20000" contrast="40000"/>
          </a:blip>
          <a:srcRect/>
          <a:stretch>
            <a:fillRect/>
          </a:stretch>
        </p:blipFill>
        <p:spPr bwMode="auto">
          <a:xfrm>
            <a:off x="0" y="685800"/>
            <a:ext cx="4953000" cy="5334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08F17E83-7080-4CC7-BFE0-B1391C472A33}" type="datetime3">
              <a:rPr lang="en-US" smtClean="0"/>
              <a:t>16 May 2018</a:t>
            </a:fld>
            <a:endParaRPr lang="en-US"/>
          </a:p>
        </p:txBody>
      </p:sp>
    </p:spTree>
    <p:extLst>
      <p:ext uri="{BB962C8B-B14F-4D97-AF65-F5344CB8AC3E}">
        <p14:creationId xmlns:p14="http://schemas.microsoft.com/office/powerpoint/2010/main" val="21351323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533400"/>
            <a:ext cx="8305800" cy="5562600"/>
          </a:xfrm>
        </p:spPr>
        <p:txBody>
          <a:bodyPr>
            <a:normAutofit/>
          </a:bodyPr>
          <a:lstStyle/>
          <a:p>
            <a:pPr marL="514350" indent="-514350">
              <a:buAutoNum type="arabicPeriod" startAt="4"/>
            </a:pPr>
            <a:r>
              <a:rPr lang="en-US" b="1" dirty="0" smtClean="0">
                <a:solidFill>
                  <a:srgbClr val="0070C0"/>
                </a:solidFill>
              </a:rPr>
              <a:t>Production of receptor potential:-</a:t>
            </a:r>
          </a:p>
          <a:p>
            <a:pPr marL="914400" lvl="1" indent="-514350"/>
            <a:r>
              <a:rPr lang="en-US" b="1" dirty="0" smtClean="0"/>
              <a:t>In dark </a:t>
            </a:r>
            <a:r>
              <a:rPr lang="en-US" dirty="0" smtClean="0"/>
              <a:t>the sodium channels present in the cell membrane of the outer segment of the photoreceptor are kept open by cGMP.</a:t>
            </a:r>
          </a:p>
          <a:p>
            <a:pPr marL="914400" lvl="1" indent="-514350"/>
            <a:r>
              <a:rPr lang="en-US" dirty="0" smtClean="0"/>
              <a:t>This causes sodium influx, which keeps the receptor cell in a constant state of depolarization.</a:t>
            </a:r>
          </a:p>
          <a:p>
            <a:pPr marL="914400" lvl="1" indent="-514350"/>
            <a:r>
              <a:rPr lang="en-US" dirty="0" smtClean="0"/>
              <a:t>The intracellular sodium concentration is kept at a steady state level by sodium pump located in the inner segment.</a:t>
            </a:r>
          </a:p>
        </p:txBody>
      </p:sp>
      <p:sp>
        <p:nvSpPr>
          <p:cNvPr id="2" name="Date Placeholder 1"/>
          <p:cNvSpPr>
            <a:spLocks noGrp="1"/>
          </p:cNvSpPr>
          <p:nvPr>
            <p:ph type="dt" sz="half" idx="10"/>
          </p:nvPr>
        </p:nvSpPr>
        <p:spPr/>
        <p:txBody>
          <a:bodyPr/>
          <a:lstStyle/>
          <a:p>
            <a:fld id="{1235F4C0-0E82-4BB0-BF84-937F4FB7E9D1}" type="datetime3">
              <a:rPr lang="en-US" smtClean="0"/>
              <a:t>16 May 2018</a:t>
            </a:fld>
            <a:endParaRPr lang="en-US"/>
          </a:p>
        </p:txBody>
      </p:sp>
    </p:spTree>
    <p:extLst>
      <p:ext uri="{BB962C8B-B14F-4D97-AF65-F5344CB8AC3E}">
        <p14:creationId xmlns:p14="http://schemas.microsoft.com/office/powerpoint/2010/main" val="958349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609600"/>
            <a:ext cx="8229600" cy="5334000"/>
          </a:xfrm>
        </p:spPr>
        <p:txBody>
          <a:bodyPr/>
          <a:lstStyle/>
          <a:p>
            <a:r>
              <a:rPr lang="en-US" dirty="0" smtClean="0"/>
              <a:t>When </a:t>
            </a:r>
            <a:r>
              <a:rPr lang="en-US" b="1" dirty="0" smtClean="0"/>
              <a:t>light</a:t>
            </a:r>
            <a:r>
              <a:rPr lang="en-US" dirty="0" smtClean="0"/>
              <a:t> strikes the photoreceptors, the amount of cyclic GMP will be reduced, so some of the sodium channels will be closed, it leads to hyperpolarization of the receptor cells.</a:t>
            </a:r>
          </a:p>
          <a:p>
            <a:r>
              <a:rPr lang="en-US" dirty="0" smtClean="0"/>
              <a:t>This hyperpolarization will produce electric signals which will be transmitted by optic nerve to visual cortex.</a:t>
            </a:r>
            <a:endParaRPr lang="en-US" dirty="0"/>
          </a:p>
        </p:txBody>
      </p:sp>
      <p:sp>
        <p:nvSpPr>
          <p:cNvPr id="2" name="Date Placeholder 1"/>
          <p:cNvSpPr>
            <a:spLocks noGrp="1"/>
          </p:cNvSpPr>
          <p:nvPr>
            <p:ph type="dt" sz="half" idx="10"/>
          </p:nvPr>
        </p:nvSpPr>
        <p:spPr/>
        <p:txBody>
          <a:bodyPr/>
          <a:lstStyle/>
          <a:p>
            <a:fld id="{B339E65F-44A0-48CA-A7AD-1136F20D1D61}" type="datetime3">
              <a:rPr lang="en-US" smtClean="0"/>
              <a:t>16 May 2018</a:t>
            </a:fld>
            <a:endParaRPr lang="en-US"/>
          </a:p>
        </p:txBody>
      </p:sp>
    </p:spTree>
    <p:extLst>
      <p:ext uri="{BB962C8B-B14F-4D97-AF65-F5344CB8AC3E}">
        <p14:creationId xmlns:p14="http://schemas.microsoft.com/office/powerpoint/2010/main" val="40291925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half" idx="2"/>
          </p:nvPr>
        </p:nvPicPr>
        <p:blipFill>
          <a:blip r:embed="rId2" cstate="print">
            <a:lum bright="-20000" contrast="40000"/>
          </a:blip>
          <a:srcRect/>
          <a:stretch>
            <a:fillRect/>
          </a:stretch>
        </p:blipFill>
        <p:spPr bwMode="auto">
          <a:xfrm>
            <a:off x="4495800" y="0"/>
            <a:ext cx="3733800" cy="6858000"/>
          </a:xfrm>
          <a:prstGeom prst="rect">
            <a:avLst/>
          </a:prstGeom>
          <a:noFill/>
          <a:ln w="9525">
            <a:noFill/>
            <a:miter lim="800000"/>
            <a:headEnd/>
            <a:tailEnd/>
          </a:ln>
        </p:spPr>
      </p:pic>
      <p:pic>
        <p:nvPicPr>
          <p:cNvPr id="6" name="Content Placeholder 3"/>
          <p:cNvPicPr>
            <a:picLocks noGrp="1"/>
          </p:cNvPicPr>
          <p:nvPr>
            <p:ph sz="half" idx="1"/>
          </p:nvPr>
        </p:nvPicPr>
        <p:blipFill>
          <a:blip r:embed="rId3" cstate="print">
            <a:lum bright="-20000" contrast="40000"/>
          </a:blip>
          <a:srcRect/>
          <a:stretch>
            <a:fillRect/>
          </a:stretch>
        </p:blipFill>
        <p:spPr bwMode="auto">
          <a:xfrm>
            <a:off x="990600" y="0"/>
            <a:ext cx="3352800"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fld id="{A4739155-6AA7-4C36-83B4-D98B0BC453F2}" type="datetime3">
              <a:rPr lang="en-US" smtClean="0"/>
              <a:t>16 May 2018</a:t>
            </a:fld>
            <a:endParaRPr lang="en-US"/>
          </a:p>
        </p:txBody>
      </p:sp>
    </p:spTree>
    <p:extLst>
      <p:ext uri="{BB962C8B-B14F-4D97-AF65-F5344CB8AC3E}">
        <p14:creationId xmlns:p14="http://schemas.microsoft.com/office/powerpoint/2010/main" val="553098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762000"/>
          </a:xfrm>
        </p:spPr>
        <p:txBody>
          <a:bodyPr>
            <a:normAutofit fontScale="90000"/>
          </a:bodyPr>
          <a:lstStyle/>
          <a:p>
            <a:pPr lvl="0"/>
            <a:r>
              <a:rPr lang="en-US" dirty="0">
                <a:solidFill>
                  <a:schemeClr val="tx2"/>
                </a:solidFill>
              </a:rPr>
              <a:t>Layers of retina from outside in:</a:t>
            </a:r>
            <a:br>
              <a:rPr lang="en-US" dirty="0">
                <a:solidFill>
                  <a:schemeClr val="tx2"/>
                </a:solidFill>
              </a:rPr>
            </a:br>
            <a:endParaRPr lang="en-US" dirty="0">
              <a:solidFill>
                <a:schemeClr val="tx2"/>
              </a:solidFill>
            </a:endParaRPr>
          </a:p>
        </p:txBody>
      </p:sp>
      <p:pic>
        <p:nvPicPr>
          <p:cNvPr id="3074" name="Picture 2"/>
          <p:cNvPicPr>
            <a:picLocks noGrp="1" noChangeAspect="1" noChangeArrowheads="1"/>
          </p:cNvPicPr>
          <p:nvPr>
            <p:ph idx="4294967295"/>
          </p:nvPr>
        </p:nvPicPr>
        <p:blipFill>
          <a:blip r:embed="rId2" cstate="print"/>
          <a:srcRect/>
          <a:stretch>
            <a:fillRect/>
          </a:stretch>
        </p:blipFill>
        <p:spPr bwMode="auto">
          <a:xfrm>
            <a:off x="0" y="685800"/>
            <a:ext cx="8966200" cy="6172200"/>
          </a:xfrm>
          <a:prstGeom prst="rect">
            <a:avLst/>
          </a:prstGeom>
          <a:noFill/>
          <a:ln w="9525">
            <a:noFill/>
            <a:miter lim="800000"/>
            <a:headEnd/>
            <a:tailEnd/>
          </a:ln>
        </p:spPr>
      </p:pic>
    </p:spTree>
    <p:extLst>
      <p:ext uri="{BB962C8B-B14F-4D97-AF65-F5344CB8AC3E}">
        <p14:creationId xmlns:p14="http://schemas.microsoft.com/office/powerpoint/2010/main" val="12890154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168512B-7453-41CA-8845-4EC8039E6344}" type="datetime3">
              <a:rPr lang="en-US" smtClean="0">
                <a:solidFill>
                  <a:schemeClr val="tx2"/>
                </a:solidFill>
                <a:latin typeface="Verdana" pitchFamily="34" charset="0"/>
              </a:rPr>
              <a:t>16 May 2018</a:t>
            </a:fld>
            <a:endParaRPr lang="en-US" altLang="en-US" smtClean="0">
              <a:solidFill>
                <a:schemeClr val="tx2"/>
              </a:solidFill>
              <a:latin typeface="Verdana" pitchFamily="34" charset="0"/>
            </a:endParaRPr>
          </a:p>
        </p:txBody>
      </p:sp>
      <p:pic>
        <p:nvPicPr>
          <p:cNvPr id="91141"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2057400"/>
            <a:ext cx="5619750"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2" name="Rectangle 2"/>
          <p:cNvSpPr>
            <a:spLocks noGrp="1" noChangeArrowheads="1"/>
          </p:cNvSpPr>
          <p:nvPr>
            <p:ph type="title"/>
          </p:nvPr>
        </p:nvSpPr>
        <p:spPr/>
        <p:txBody>
          <a:bodyPr>
            <a:normAutofit fontScale="90000"/>
          </a:bodyPr>
          <a:lstStyle/>
          <a:p>
            <a:pPr eaLnBrk="1" hangingPunct="1"/>
            <a:r>
              <a:rPr lang="en-US" b="1" smtClean="0"/>
              <a:t>Role of Vitamin A for Formation of Rhodopsin</a:t>
            </a:r>
          </a:p>
        </p:txBody>
      </p:sp>
      <p:sp>
        <p:nvSpPr>
          <p:cNvPr id="91143" name="Rectangle 3"/>
          <p:cNvSpPr>
            <a:spLocks noGrp="1" noChangeArrowheads="1"/>
          </p:cNvSpPr>
          <p:nvPr>
            <p:ph type="body" idx="1"/>
          </p:nvPr>
        </p:nvSpPr>
        <p:spPr>
          <a:xfrm>
            <a:off x="152400" y="1600200"/>
            <a:ext cx="5715000" cy="5029200"/>
          </a:xfrm>
        </p:spPr>
        <p:txBody>
          <a:bodyPr/>
          <a:lstStyle/>
          <a:p>
            <a:pPr eaLnBrk="1" hangingPunct="1">
              <a:lnSpc>
                <a:spcPct val="80000"/>
              </a:lnSpc>
            </a:pPr>
            <a:r>
              <a:rPr lang="en-US" sz="2000" smtClean="0">
                <a:latin typeface="Trebuchet MS" pitchFamily="34" charset="0"/>
              </a:rPr>
              <a:t>second chemical route</a:t>
            </a:r>
          </a:p>
          <a:p>
            <a:pPr algn="ctr" eaLnBrk="1" hangingPunct="1">
              <a:lnSpc>
                <a:spcPct val="80000"/>
              </a:lnSpc>
              <a:buFont typeface="Wingdings" pitchFamily="2" charset="2"/>
              <a:buNone/>
            </a:pPr>
            <a:r>
              <a:rPr lang="en-US" sz="2000" smtClean="0">
                <a:latin typeface="Trebuchet MS" pitchFamily="34" charset="0"/>
              </a:rPr>
              <a:t>all-</a:t>
            </a:r>
            <a:r>
              <a:rPr lang="en-US" sz="2000" i="1" smtClean="0">
                <a:latin typeface="Trebuchet MS" pitchFamily="34" charset="0"/>
              </a:rPr>
              <a:t>trans</a:t>
            </a:r>
            <a:r>
              <a:rPr lang="en-US" sz="2000" smtClean="0">
                <a:latin typeface="Trebuchet MS" pitchFamily="34" charset="0"/>
              </a:rPr>
              <a:t> retinal</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p>
          <a:p>
            <a:pPr algn="ctr" eaLnBrk="1" hangingPunct="1">
              <a:lnSpc>
                <a:spcPct val="80000"/>
              </a:lnSpc>
              <a:buFont typeface="Wingdings" pitchFamily="2" charset="2"/>
              <a:buNone/>
            </a:pPr>
            <a:r>
              <a:rPr lang="en-US" sz="2000" smtClean="0">
                <a:latin typeface="Trebuchet MS" pitchFamily="34" charset="0"/>
              </a:rPr>
              <a:t>all-</a:t>
            </a:r>
            <a:r>
              <a:rPr lang="en-US" sz="2000" i="1" smtClean="0">
                <a:latin typeface="Trebuchet MS" pitchFamily="34" charset="0"/>
              </a:rPr>
              <a:t>trans</a:t>
            </a:r>
            <a:r>
              <a:rPr lang="en-US" sz="2000" smtClean="0">
                <a:latin typeface="Trebuchet MS" pitchFamily="34" charset="0"/>
              </a:rPr>
              <a:t> retinol (form of vitamin A) </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isomerase</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11-</a:t>
            </a:r>
            <a:r>
              <a:rPr lang="en-US" sz="2000" i="1" smtClean="0">
                <a:latin typeface="Trebuchet MS" pitchFamily="34" charset="0"/>
              </a:rPr>
              <a:t>cis</a:t>
            </a:r>
            <a:r>
              <a:rPr lang="en-US" sz="2000" smtClean="0">
                <a:latin typeface="Trebuchet MS" pitchFamily="34" charset="0"/>
              </a:rPr>
              <a:t> retinol </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the 11-</a:t>
            </a:r>
            <a:r>
              <a:rPr lang="en-US" sz="2000" i="1" smtClean="0">
                <a:latin typeface="Trebuchet MS" pitchFamily="34" charset="0"/>
              </a:rPr>
              <a:t>cis</a:t>
            </a:r>
            <a:r>
              <a:rPr lang="en-US" sz="2000" smtClean="0">
                <a:latin typeface="Trebuchet MS" pitchFamily="34" charset="0"/>
              </a:rPr>
              <a:t> retinol </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11-</a:t>
            </a:r>
            <a:r>
              <a:rPr lang="en-US" sz="2000" i="1" smtClean="0">
                <a:latin typeface="Trebuchet MS" pitchFamily="34" charset="0"/>
              </a:rPr>
              <a:t>cis</a:t>
            </a:r>
            <a:r>
              <a:rPr lang="en-US" sz="2000" smtClean="0">
                <a:latin typeface="Trebuchet MS" pitchFamily="34" charset="0"/>
              </a:rPr>
              <a:t> retinal</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scotopsin </a:t>
            </a:r>
          </a:p>
          <a:p>
            <a:pPr algn="ctr" eaLnBrk="1" hangingPunct="1">
              <a:lnSpc>
                <a:spcPct val="80000"/>
              </a:lnSpc>
              <a:buFont typeface="Wingdings" pitchFamily="2" charset="2"/>
              <a:buNone/>
            </a:pPr>
            <a:r>
              <a:rPr lang="en-US" sz="2000" smtClean="0">
                <a:solidFill>
                  <a:schemeClr val="tx2"/>
                </a:solidFill>
                <a:latin typeface="Trebuchet MS" pitchFamily="34" charset="0"/>
                <a:cs typeface="Arial" charset="0"/>
              </a:rPr>
              <a:t>↓</a:t>
            </a:r>
            <a:r>
              <a:rPr lang="en-US" sz="2000" smtClean="0">
                <a:latin typeface="Trebuchet MS" pitchFamily="34" charset="0"/>
              </a:rPr>
              <a:t> </a:t>
            </a:r>
          </a:p>
          <a:p>
            <a:pPr algn="ctr" eaLnBrk="1" hangingPunct="1">
              <a:lnSpc>
                <a:spcPct val="80000"/>
              </a:lnSpc>
              <a:buFont typeface="Wingdings" pitchFamily="2" charset="2"/>
              <a:buNone/>
            </a:pPr>
            <a:r>
              <a:rPr lang="en-US" sz="2000" smtClean="0">
                <a:latin typeface="Trebuchet MS" pitchFamily="34" charset="0"/>
              </a:rPr>
              <a:t>rhodopsin</a:t>
            </a:r>
          </a:p>
        </p:txBody>
      </p:sp>
    </p:spTree>
    <p:extLst>
      <p:ext uri="{BB962C8B-B14F-4D97-AF65-F5344CB8AC3E}">
        <p14:creationId xmlns:p14="http://schemas.microsoft.com/office/powerpoint/2010/main" val="1932908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Date Placeholder 3"/>
          <p:cNvSpPr>
            <a:spLocks noGrp="1"/>
          </p:cNvSpPr>
          <p:nvPr>
            <p:ph type="dt" sz="quarter" idx="10"/>
          </p:nvPr>
        </p:nvSpPr>
        <p:spPr>
          <a:xfrm>
            <a:off x="3048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EBD1DD7-2836-4FDB-AA7F-33744F636619}" type="datetime3">
              <a:rPr lang="en-US" smtClean="0">
                <a:solidFill>
                  <a:schemeClr val="tx2"/>
                </a:solidFill>
                <a:latin typeface="+mn-lt"/>
              </a:rPr>
              <a:t>16 May 2018</a:t>
            </a:fld>
            <a:endParaRPr lang="en-US" altLang="en-US" smtClean="0">
              <a:solidFill>
                <a:schemeClr val="tx2"/>
              </a:solidFill>
              <a:latin typeface="+mn-lt"/>
            </a:endParaRPr>
          </a:p>
        </p:txBody>
      </p:sp>
      <p:pic>
        <p:nvPicPr>
          <p:cNvPr id="100357" name="Picture 4" descr="http://www.chemistry.wustl.edu/~edudev/LabTutorials/Vision/images/flowchart.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05401" y="0"/>
            <a:ext cx="3886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9" name="Rectangle 3"/>
          <p:cNvSpPr>
            <a:spLocks noGrp="1" noChangeArrowheads="1"/>
          </p:cNvSpPr>
          <p:nvPr>
            <p:ph type="body" idx="1"/>
          </p:nvPr>
        </p:nvSpPr>
        <p:spPr>
          <a:xfrm>
            <a:off x="381001" y="838200"/>
            <a:ext cx="4495800" cy="5486400"/>
          </a:xfrm>
        </p:spPr>
        <p:txBody>
          <a:bodyPr/>
          <a:lstStyle/>
          <a:p>
            <a:pPr marL="609600" indent="-609600" algn="l" eaLnBrk="1" hangingPunct="1"/>
            <a:r>
              <a:rPr lang="en-US" b="1" i="1" dirty="0" smtClean="0">
                <a:solidFill>
                  <a:srgbClr val="990099"/>
                </a:solidFill>
              </a:rPr>
              <a:t>Rhodopsin</a:t>
            </a:r>
            <a:r>
              <a:rPr lang="en-US" b="1" i="1" dirty="0" smtClean="0"/>
              <a:t> </a:t>
            </a:r>
            <a:r>
              <a:rPr lang="en-US" b="1" i="1" dirty="0" smtClean="0">
                <a:solidFill>
                  <a:srgbClr val="990099"/>
                </a:solidFill>
              </a:rPr>
              <a:t>kinase</a:t>
            </a:r>
            <a:r>
              <a:rPr lang="en-US" b="1" i="1" dirty="0" smtClean="0"/>
              <a:t> </a:t>
            </a:r>
            <a:r>
              <a:rPr lang="en-US" dirty="0" smtClean="0"/>
              <a:t>present in the rod, inactivates the </a:t>
            </a:r>
            <a:r>
              <a:rPr lang="en-US" dirty="0" err="1" smtClean="0"/>
              <a:t>metarhodopsin</a:t>
            </a:r>
            <a:r>
              <a:rPr lang="en-US" dirty="0" smtClean="0"/>
              <a:t> II</a:t>
            </a:r>
          </a:p>
          <a:p>
            <a:pPr marL="609600" indent="-609600" algn="l" eaLnBrk="1" hangingPunct="1"/>
            <a:r>
              <a:rPr lang="en-US" dirty="0" smtClean="0"/>
              <a:t>the entire cascade reverses back to the normal state with open sodium channels</a:t>
            </a:r>
          </a:p>
        </p:txBody>
      </p:sp>
    </p:spTree>
    <p:extLst>
      <p:ext uri="{BB962C8B-B14F-4D97-AF65-F5344CB8AC3E}">
        <p14:creationId xmlns:p14="http://schemas.microsoft.com/office/powerpoint/2010/main" val="2592103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F2EE971E-5DE1-4626-99D2-6D69D0ACEA55}" type="datetime3">
              <a:rPr lang="en-US" smtClean="0"/>
              <a:t>16 May 2018</a:t>
            </a:fld>
            <a:endParaRPr lang="en-US"/>
          </a:p>
        </p:txBody>
      </p:sp>
      <p:sp>
        <p:nvSpPr>
          <p:cNvPr id="101381" name="Text Box 3"/>
          <p:cNvSpPr txBox="1">
            <a:spLocks noChangeArrowheads="1"/>
          </p:cNvSpPr>
          <p:nvPr/>
        </p:nvSpPr>
        <p:spPr bwMode="auto">
          <a:xfrm>
            <a:off x="4381500" y="6465888"/>
            <a:ext cx="47117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200">
                <a:latin typeface="Times New Roman" pitchFamily="18" charset="0"/>
              </a:rPr>
              <a:t>Figure 10-40: Phototransduction in rods </a:t>
            </a:r>
          </a:p>
        </p:txBody>
      </p:sp>
      <p:pic>
        <p:nvPicPr>
          <p:cNvPr id="101382" name="Picture 4"/>
          <p:cNvPicPr>
            <a:picLocks noChangeAspect="1" noChangeArrowheads="1"/>
          </p:cNvPicPr>
          <p:nvPr/>
        </p:nvPicPr>
        <p:blipFill>
          <a:blip r:embed="rId2">
            <a:extLst>
              <a:ext uri="{28A0092B-C50C-407E-A947-70E740481C1C}">
                <a14:useLocalDpi xmlns:a14="http://schemas.microsoft.com/office/drawing/2010/main" val="0"/>
              </a:ext>
            </a:extLst>
          </a:blip>
          <a:srcRect t="2425" b="7065"/>
          <a:stretch>
            <a:fillRect/>
          </a:stretch>
        </p:blipFill>
        <p:spPr bwMode="auto">
          <a:xfrm>
            <a:off x="228600" y="228600"/>
            <a:ext cx="86106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1127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61790278-4684-4B87-BC97-E128DEBDD49C}" type="datetime3">
              <a:rPr lang="en-US" smtClean="0"/>
              <a:t>16 May 2018</a:t>
            </a:fld>
            <a:endParaRPr lang="en-US"/>
          </a:p>
        </p:txBody>
      </p:sp>
      <p:sp>
        <p:nvSpPr>
          <p:cNvPr id="102405" name="Text Box 3"/>
          <p:cNvSpPr txBox="1">
            <a:spLocks noChangeArrowheads="1"/>
          </p:cNvSpPr>
          <p:nvPr/>
        </p:nvSpPr>
        <p:spPr bwMode="auto">
          <a:xfrm>
            <a:off x="7315200" y="6507163"/>
            <a:ext cx="1600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200">
                <a:latin typeface="Times New Roman" pitchFamily="18" charset="0"/>
              </a:rPr>
              <a:t>Figure 15.22</a:t>
            </a:r>
          </a:p>
        </p:txBody>
      </p:sp>
      <p:pic>
        <p:nvPicPr>
          <p:cNvPr id="10240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1"/>
            <a:ext cx="8686800" cy="611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38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fld id="{BE89D87A-A40A-4581-8D6D-1714FC131F02}" type="datetime3">
              <a:rPr lang="en-US" smtClean="0"/>
              <a:t>16 May 2018</a:t>
            </a:fld>
            <a:endParaRPr lang="en-US"/>
          </a:p>
        </p:txBody>
      </p:sp>
      <p:sp>
        <p:nvSpPr>
          <p:cNvPr id="89092" name="Rectangle 2"/>
          <p:cNvSpPr>
            <a:spLocks noGrp="1" noChangeArrowheads="1"/>
          </p:cNvSpPr>
          <p:nvPr>
            <p:ph type="title"/>
          </p:nvPr>
        </p:nvSpPr>
        <p:spPr/>
        <p:txBody>
          <a:bodyPr/>
          <a:lstStyle/>
          <a:p>
            <a:pPr eaLnBrk="1" hangingPunct="1"/>
            <a:r>
              <a:rPr lang="en-US" smtClean="0"/>
              <a:t>Excitation of Rods</a:t>
            </a:r>
          </a:p>
        </p:txBody>
      </p:sp>
      <p:sp>
        <p:nvSpPr>
          <p:cNvPr id="89093" name="Text Box 3"/>
          <p:cNvSpPr txBox="1">
            <a:spLocks noChangeArrowheads="1"/>
          </p:cNvSpPr>
          <p:nvPr/>
        </p:nvSpPr>
        <p:spPr bwMode="auto">
          <a:xfrm>
            <a:off x="7315200" y="6324600"/>
            <a:ext cx="1600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r>
              <a:rPr lang="en-US" sz="1200">
                <a:latin typeface="Times New Roman" pitchFamily="18" charset="0"/>
              </a:rPr>
              <a:t>Figure 15.21</a:t>
            </a:r>
          </a:p>
        </p:txBody>
      </p:sp>
      <p:pic>
        <p:nvPicPr>
          <p:cNvPr id="8909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04800"/>
            <a:ext cx="74676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048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Rectangle 3"/>
          <p:cNvSpPr>
            <a:spLocks noGrp="1" noChangeArrowheads="1"/>
          </p:cNvSpPr>
          <p:nvPr>
            <p:ph type="body" idx="1"/>
          </p:nvPr>
        </p:nvSpPr>
        <p:spPr>
          <a:xfrm>
            <a:off x="381000" y="304800"/>
            <a:ext cx="8229600" cy="6096000"/>
          </a:xfrm>
        </p:spPr>
        <p:txBody>
          <a:bodyPr>
            <a:normAutofit/>
          </a:bodyPr>
          <a:lstStyle/>
          <a:p>
            <a:pPr eaLnBrk="1" hangingPunct="1">
              <a:lnSpc>
                <a:spcPct val="80000"/>
              </a:lnSpc>
            </a:pPr>
            <a:r>
              <a:rPr lang="en-US" sz="2400" b="1" dirty="0" smtClean="0"/>
              <a:t>Duration of the Receptor Potential, and Logarithmic Relation of the Receptor Potential to Light Intensity</a:t>
            </a:r>
          </a:p>
          <a:p>
            <a:pPr eaLnBrk="1" hangingPunct="1">
              <a:lnSpc>
                <a:spcPct val="80000"/>
              </a:lnSpc>
            </a:pPr>
            <a:endParaRPr lang="en-US" sz="2400" dirty="0" smtClean="0"/>
          </a:p>
          <a:p>
            <a:pPr eaLnBrk="1" hangingPunct="1">
              <a:lnSpc>
                <a:spcPct val="80000"/>
              </a:lnSpc>
            </a:pPr>
            <a:r>
              <a:rPr lang="en-US" sz="2400" dirty="0" smtClean="0"/>
              <a:t>When a sudden pulse of light strikes the retina, the transient hyperpolarization that occurs in the rods-that is, the </a:t>
            </a:r>
            <a:r>
              <a:rPr lang="en-US" sz="2400" i="1" dirty="0" smtClean="0"/>
              <a:t>receptor potential</a:t>
            </a:r>
            <a:r>
              <a:rPr lang="en-US" sz="2400" dirty="0" smtClean="0"/>
              <a:t> that occurs-reaches a peak in about 0.3 second and lasts for more than a </a:t>
            </a:r>
            <a:r>
              <a:rPr lang="en-US" sz="2400" b="1" dirty="0" smtClean="0"/>
              <a:t>second</a:t>
            </a:r>
            <a:r>
              <a:rPr lang="en-US" sz="2400" dirty="0" smtClean="0"/>
              <a:t>. </a:t>
            </a:r>
          </a:p>
          <a:p>
            <a:pPr eaLnBrk="1" hangingPunct="1">
              <a:lnSpc>
                <a:spcPct val="80000"/>
              </a:lnSpc>
            </a:pPr>
            <a:endParaRPr lang="en-US" sz="2400" dirty="0" smtClean="0"/>
          </a:p>
          <a:p>
            <a:pPr eaLnBrk="1" hangingPunct="1">
              <a:lnSpc>
                <a:spcPct val="80000"/>
              </a:lnSpc>
            </a:pPr>
            <a:r>
              <a:rPr lang="en-US" sz="2400" b="1" dirty="0" smtClean="0"/>
              <a:t>In cones</a:t>
            </a:r>
            <a:r>
              <a:rPr lang="en-US" sz="2400" dirty="0" smtClean="0"/>
              <a:t>, the change occurs </a:t>
            </a:r>
            <a:r>
              <a:rPr lang="en-US" sz="2400" b="1" dirty="0" smtClean="0"/>
              <a:t>four times </a:t>
            </a:r>
            <a:r>
              <a:rPr lang="en-US" sz="2400" dirty="0" smtClean="0"/>
              <a:t>as fast as in the rods. A visual image impinged on the rods of the retina for only one millionth of a second can sometimes cause the sensation of seeing the image for longer than a second.</a:t>
            </a:r>
          </a:p>
          <a:p>
            <a:pPr eaLnBrk="1" hangingPunct="1">
              <a:lnSpc>
                <a:spcPct val="80000"/>
              </a:lnSpc>
            </a:pPr>
            <a:endParaRPr lang="en-US" sz="2400" dirty="0" smtClean="0"/>
          </a:p>
          <a:p>
            <a:pPr eaLnBrk="1" hangingPunct="1">
              <a:lnSpc>
                <a:spcPct val="80000"/>
              </a:lnSpc>
            </a:pPr>
            <a:r>
              <a:rPr lang="en-US" sz="2400" dirty="0" smtClean="0"/>
              <a:t>Another characteristic of the receptor potential is that it is approximately proportional to the logarithm of the light intensity. This is exceedingly important, because it allows the eye to discriminate light intensities through a range many thousand times as great as would be possible otherwise. </a:t>
            </a:r>
          </a:p>
        </p:txBody>
      </p:sp>
      <p:sp>
        <p:nvSpPr>
          <p:cNvPr id="2" name="Date Placeholder 1"/>
          <p:cNvSpPr>
            <a:spLocks noGrp="1"/>
          </p:cNvSpPr>
          <p:nvPr>
            <p:ph type="dt" sz="half" idx="10"/>
          </p:nvPr>
        </p:nvSpPr>
        <p:spPr/>
        <p:txBody>
          <a:bodyPr/>
          <a:lstStyle/>
          <a:p>
            <a:fld id="{C5F8FAF2-DB7C-4924-B4F3-751DA46C0367}" type="datetime3">
              <a:rPr lang="en-US" smtClean="0"/>
              <a:t>16 May 2018</a:t>
            </a:fld>
            <a:endParaRPr lang="en-US"/>
          </a:p>
        </p:txBody>
      </p:sp>
    </p:spTree>
    <p:extLst>
      <p:ext uri="{BB962C8B-B14F-4D97-AF65-F5344CB8AC3E}">
        <p14:creationId xmlns:p14="http://schemas.microsoft.com/office/powerpoint/2010/main" val="173559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81000" y="76200"/>
            <a:ext cx="8229600" cy="1143000"/>
          </a:xfrm>
        </p:spPr>
        <p:txBody>
          <a:bodyPr/>
          <a:lstStyle/>
          <a:p>
            <a:pPr eaLnBrk="1" hangingPunct="1"/>
            <a:r>
              <a:rPr lang="en-US" b="1" u="sng" dirty="0" smtClean="0"/>
              <a:t>Visual adaptation</a:t>
            </a:r>
          </a:p>
        </p:txBody>
      </p:sp>
      <p:sp>
        <p:nvSpPr>
          <p:cNvPr id="19459" name="Content Placeholder 2"/>
          <p:cNvSpPr>
            <a:spLocks noGrp="1"/>
          </p:cNvSpPr>
          <p:nvPr>
            <p:ph idx="1"/>
          </p:nvPr>
        </p:nvSpPr>
        <p:spPr>
          <a:xfrm>
            <a:off x="381000" y="1219200"/>
            <a:ext cx="8534400" cy="4648200"/>
          </a:xfrm>
        </p:spPr>
        <p:txBody>
          <a:bodyPr>
            <a:noAutofit/>
          </a:bodyPr>
          <a:lstStyle/>
          <a:p>
            <a:pPr eaLnBrk="1" hangingPunct="1"/>
            <a:r>
              <a:rPr lang="en-US" sz="2400" dirty="0" smtClean="0"/>
              <a:t>The human eye in its ordinary use throughout the day is capable of functioning normally over an exceedingly wide range of illumination by a highly complex phenomenon termed as he </a:t>
            </a:r>
            <a:r>
              <a:rPr lang="en-US" sz="2400" dirty="0" smtClean="0">
                <a:solidFill>
                  <a:srgbClr val="FF0000"/>
                </a:solidFill>
              </a:rPr>
              <a:t>“visual adaption”</a:t>
            </a:r>
          </a:p>
          <a:p>
            <a:pPr algn="l"/>
            <a:r>
              <a:rPr lang="en-IN" sz="2400" dirty="0" smtClean="0"/>
              <a:t>Clear </a:t>
            </a:r>
            <a:r>
              <a:rPr lang="en-IN" sz="2400" dirty="0"/>
              <a:t>vision is possible in both light and dark conditions only if retinal sensitivity changes accordingly</a:t>
            </a:r>
            <a:r>
              <a:rPr lang="en-IN" sz="2400" dirty="0" smtClean="0"/>
              <a:t>.</a:t>
            </a:r>
          </a:p>
          <a:p>
            <a:pPr algn="l"/>
            <a:r>
              <a:rPr lang="en-IN" sz="2400" dirty="0" smtClean="0"/>
              <a:t>In </a:t>
            </a:r>
            <a:r>
              <a:rPr lang="en-IN" sz="2400" dirty="0"/>
              <a:t>human eye, it is achieved automatically and very effectively and retinal sensitivity is changed according to illumination. </a:t>
            </a:r>
            <a:endParaRPr lang="en-US" sz="2400" dirty="0"/>
          </a:p>
          <a:p>
            <a:pPr eaLnBrk="1" hangingPunct="1"/>
            <a:endParaRPr lang="en-US" sz="2400" dirty="0" smtClean="0">
              <a:solidFill>
                <a:srgbClr val="FF0000"/>
              </a:solidFill>
            </a:endParaRPr>
          </a:p>
          <a:p>
            <a:pPr eaLnBrk="1" hangingPunct="1"/>
            <a:r>
              <a:rPr lang="en-US" sz="2400" dirty="0" smtClean="0">
                <a:solidFill>
                  <a:srgbClr val="FF0000"/>
                </a:solidFill>
              </a:rPr>
              <a:t>Dark adaption - </a:t>
            </a:r>
            <a:r>
              <a:rPr lang="en-US" sz="2400" dirty="0" smtClean="0"/>
              <a:t>adjustment in dim illumination</a:t>
            </a:r>
          </a:p>
          <a:p>
            <a:pPr eaLnBrk="1" hangingPunct="1"/>
            <a:r>
              <a:rPr lang="en-US" sz="2400" dirty="0" smtClean="0">
                <a:solidFill>
                  <a:srgbClr val="FF0000"/>
                </a:solidFill>
              </a:rPr>
              <a:t>Light adaption – </a:t>
            </a:r>
            <a:r>
              <a:rPr lang="en-US" sz="2400" dirty="0" smtClean="0"/>
              <a:t>adjustment in bright light</a:t>
            </a:r>
          </a:p>
        </p:txBody>
      </p:sp>
      <p:sp>
        <p:nvSpPr>
          <p:cNvPr id="2" name="Date Placeholder 1"/>
          <p:cNvSpPr>
            <a:spLocks noGrp="1"/>
          </p:cNvSpPr>
          <p:nvPr>
            <p:ph type="dt" sz="half" idx="10"/>
          </p:nvPr>
        </p:nvSpPr>
        <p:spPr/>
        <p:txBody>
          <a:bodyPr/>
          <a:lstStyle/>
          <a:p>
            <a:fld id="{FDCFEE2C-E05D-41D4-804C-1A4C7C72AE75}" type="datetime3">
              <a:rPr lang="en-US" smtClean="0"/>
              <a:t>16 May 2018</a:t>
            </a:fld>
            <a:endParaRPr lang="en-US"/>
          </a:p>
        </p:txBody>
      </p:sp>
    </p:spTree>
    <p:extLst>
      <p:ext uri="{BB962C8B-B14F-4D97-AF65-F5344CB8AC3E}">
        <p14:creationId xmlns:p14="http://schemas.microsoft.com/office/powerpoint/2010/main" val="3166676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C412E98A-A1C2-4A6F-B5AD-7F90989319E2}" type="datetime3">
              <a:rPr lang="en-US" smtClean="0"/>
              <a:t>16 May 2018</a:t>
            </a:fld>
            <a:endParaRPr lang="en-US"/>
          </a:p>
        </p:txBody>
      </p:sp>
      <p:sp>
        <p:nvSpPr>
          <p:cNvPr id="107524" name="Rectangle 2"/>
          <p:cNvSpPr>
            <a:spLocks noGrp="1" noChangeArrowheads="1"/>
          </p:cNvSpPr>
          <p:nvPr>
            <p:ph type="title"/>
          </p:nvPr>
        </p:nvSpPr>
        <p:spPr>
          <a:xfrm>
            <a:off x="457200" y="274638"/>
            <a:ext cx="8229600" cy="868362"/>
          </a:xfrm>
        </p:spPr>
        <p:txBody>
          <a:bodyPr/>
          <a:lstStyle/>
          <a:p>
            <a:pPr eaLnBrk="1" hangingPunct="1"/>
            <a:r>
              <a:rPr lang="en-US" b="1" u="sng" dirty="0" smtClean="0">
                <a:solidFill>
                  <a:schemeClr val="tx2"/>
                </a:solidFill>
              </a:rPr>
              <a:t>Adaptation</a:t>
            </a:r>
          </a:p>
        </p:txBody>
      </p:sp>
      <p:sp>
        <p:nvSpPr>
          <p:cNvPr id="107525" name="Rectangle 3"/>
          <p:cNvSpPr>
            <a:spLocks noGrp="1" noChangeArrowheads="1"/>
          </p:cNvSpPr>
          <p:nvPr>
            <p:ph type="body" idx="1"/>
          </p:nvPr>
        </p:nvSpPr>
        <p:spPr>
          <a:xfrm>
            <a:off x="457200" y="1371600"/>
            <a:ext cx="8229600" cy="4754563"/>
          </a:xfrm>
        </p:spPr>
        <p:txBody>
          <a:bodyPr>
            <a:normAutofit/>
          </a:bodyPr>
          <a:lstStyle/>
          <a:p>
            <a:pPr eaLnBrk="1" hangingPunct="1">
              <a:lnSpc>
                <a:spcPct val="90000"/>
              </a:lnSpc>
            </a:pPr>
            <a:r>
              <a:rPr lang="en-US" dirty="0" smtClean="0">
                <a:solidFill>
                  <a:srgbClr val="000000"/>
                </a:solidFill>
              </a:rPr>
              <a:t>Adaptation to bright light (going from dark to light) involves:</a:t>
            </a:r>
          </a:p>
          <a:p>
            <a:pPr lvl="1" eaLnBrk="1" hangingPunct="1">
              <a:lnSpc>
                <a:spcPct val="90000"/>
              </a:lnSpc>
            </a:pPr>
            <a:r>
              <a:rPr lang="en-US" dirty="0" smtClean="0">
                <a:solidFill>
                  <a:srgbClr val="000000"/>
                </a:solidFill>
              </a:rPr>
              <a:t>Dramatic decreases in retinal sensitivity – rod function is lost</a:t>
            </a:r>
          </a:p>
          <a:p>
            <a:pPr lvl="1" eaLnBrk="1" hangingPunct="1">
              <a:lnSpc>
                <a:spcPct val="90000"/>
              </a:lnSpc>
            </a:pPr>
            <a:r>
              <a:rPr lang="en-US" dirty="0" smtClean="0">
                <a:solidFill>
                  <a:srgbClr val="000000"/>
                </a:solidFill>
              </a:rPr>
              <a:t>Switching from the rod to the cone system – visual acuity is gained</a:t>
            </a:r>
          </a:p>
          <a:p>
            <a:pPr eaLnBrk="1" hangingPunct="1">
              <a:lnSpc>
                <a:spcPct val="90000"/>
              </a:lnSpc>
            </a:pPr>
            <a:r>
              <a:rPr lang="en-US" dirty="0" smtClean="0">
                <a:solidFill>
                  <a:srgbClr val="000000"/>
                </a:solidFill>
              </a:rPr>
              <a:t>Adaptation to dark is the reverse</a:t>
            </a:r>
          </a:p>
          <a:p>
            <a:pPr lvl="1" eaLnBrk="1" hangingPunct="1">
              <a:lnSpc>
                <a:spcPct val="90000"/>
              </a:lnSpc>
            </a:pPr>
            <a:r>
              <a:rPr lang="en-US" dirty="0" smtClean="0">
                <a:solidFill>
                  <a:srgbClr val="000000"/>
                </a:solidFill>
              </a:rPr>
              <a:t>Cones stop functioning in low light</a:t>
            </a:r>
          </a:p>
          <a:p>
            <a:pPr lvl="1" eaLnBrk="1" hangingPunct="1">
              <a:lnSpc>
                <a:spcPct val="90000"/>
              </a:lnSpc>
            </a:pPr>
            <a:r>
              <a:rPr lang="en-US" dirty="0" smtClean="0"/>
              <a:t>Rhodopsin accumulates in the dark and retinal sensitivity is restored</a:t>
            </a:r>
          </a:p>
        </p:txBody>
      </p:sp>
    </p:spTree>
    <p:extLst>
      <p:ext uri="{BB962C8B-B14F-4D97-AF65-F5344CB8AC3E}">
        <p14:creationId xmlns:p14="http://schemas.microsoft.com/office/powerpoint/2010/main" val="3853705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52400"/>
            <a:ext cx="8229600" cy="1143000"/>
          </a:xfrm>
        </p:spPr>
        <p:txBody>
          <a:bodyPr/>
          <a:lstStyle/>
          <a:p>
            <a:pPr eaLnBrk="1" hangingPunct="1"/>
            <a:r>
              <a:rPr lang="en-US" b="1" u="sng" dirty="0" smtClean="0">
                <a:solidFill>
                  <a:schemeClr val="tx2"/>
                </a:solidFill>
              </a:rPr>
              <a:t>Dark adaption</a:t>
            </a:r>
          </a:p>
        </p:txBody>
      </p:sp>
      <p:sp>
        <p:nvSpPr>
          <p:cNvPr id="20483" name="Content Placeholder 2"/>
          <p:cNvSpPr>
            <a:spLocks noGrp="1"/>
          </p:cNvSpPr>
          <p:nvPr>
            <p:ph idx="1"/>
          </p:nvPr>
        </p:nvSpPr>
        <p:spPr>
          <a:xfrm>
            <a:off x="381000" y="1249363"/>
            <a:ext cx="8305800" cy="4389437"/>
          </a:xfrm>
        </p:spPr>
        <p:txBody>
          <a:bodyPr>
            <a:normAutofit/>
          </a:bodyPr>
          <a:lstStyle/>
          <a:p>
            <a:pPr algn="l"/>
            <a:r>
              <a:rPr lang="en-US" sz="2800" b="1" dirty="0"/>
              <a:t>Dark adaptation</a:t>
            </a:r>
            <a:r>
              <a:rPr lang="en-US" sz="2800" dirty="0"/>
              <a:t> refers to how the eye recovers its sensitivity in the dark after exposure to bright lights.</a:t>
            </a:r>
          </a:p>
          <a:p>
            <a:pPr algn="l" eaLnBrk="1" hangingPunct="1"/>
            <a:r>
              <a:rPr lang="en-US" sz="2800" dirty="0" smtClean="0"/>
              <a:t>The rods are much more sensitive to low illumination than cones</a:t>
            </a:r>
          </a:p>
          <a:p>
            <a:pPr algn="l" eaLnBrk="1" hangingPunct="1"/>
            <a:r>
              <a:rPr lang="en-US" sz="2800" dirty="0" smtClean="0"/>
              <a:t>Therefore rods are more used in dim light          (</a:t>
            </a:r>
            <a:r>
              <a:rPr lang="en-US" sz="2800" dirty="0" err="1" smtClean="0"/>
              <a:t>scotopic</a:t>
            </a:r>
            <a:r>
              <a:rPr lang="en-US" sz="2800" dirty="0" smtClean="0"/>
              <a:t> vision) &amp; cones are more used in bright light (</a:t>
            </a:r>
            <a:r>
              <a:rPr lang="en-US" sz="2800" dirty="0" err="1" smtClean="0"/>
              <a:t>photopic</a:t>
            </a:r>
            <a:r>
              <a:rPr lang="en-US" sz="2800" dirty="0" smtClean="0"/>
              <a:t> vision)</a:t>
            </a:r>
          </a:p>
        </p:txBody>
      </p:sp>
      <p:sp>
        <p:nvSpPr>
          <p:cNvPr id="2" name="Date Placeholder 1"/>
          <p:cNvSpPr>
            <a:spLocks noGrp="1"/>
          </p:cNvSpPr>
          <p:nvPr>
            <p:ph type="dt" sz="half" idx="10"/>
          </p:nvPr>
        </p:nvSpPr>
        <p:spPr/>
        <p:txBody>
          <a:bodyPr/>
          <a:lstStyle/>
          <a:p>
            <a:fld id="{E7847E9D-A1F1-4102-94E8-5CB449F4A8F9}" type="datetime3">
              <a:rPr lang="en-US" smtClean="0"/>
              <a:t>16 May 2018</a:t>
            </a:fld>
            <a:endParaRPr lang="en-US"/>
          </a:p>
        </p:txBody>
      </p:sp>
    </p:spTree>
    <p:extLst>
      <p:ext uri="{BB962C8B-B14F-4D97-AF65-F5344CB8AC3E}">
        <p14:creationId xmlns:p14="http://schemas.microsoft.com/office/powerpoint/2010/main" val="94304139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915400" cy="6705600"/>
          </a:xfrm>
        </p:spPr>
        <p:txBody>
          <a:bodyPr>
            <a:normAutofit/>
          </a:bodyPr>
          <a:lstStyle/>
          <a:p>
            <a:pPr lvl="0"/>
            <a:r>
              <a:rPr lang="en-IN" b="1" dirty="0" smtClean="0">
                <a:solidFill>
                  <a:srgbClr val="0070C0"/>
                </a:solidFill>
              </a:rPr>
              <a:t>Mechanisms of dark adaptation:-</a:t>
            </a:r>
            <a:endParaRPr lang="en-US" dirty="0" smtClean="0">
              <a:solidFill>
                <a:srgbClr val="0070C0"/>
              </a:solidFill>
            </a:endParaRPr>
          </a:p>
          <a:p>
            <a:pPr marL="971550" lvl="1" indent="-514350">
              <a:buFont typeface="+mj-lt"/>
              <a:buAutoNum type="arabicPeriod"/>
            </a:pPr>
            <a:r>
              <a:rPr lang="en-US" b="1" dirty="0" smtClean="0">
                <a:solidFill>
                  <a:srgbClr val="00B050"/>
                </a:solidFill>
              </a:rPr>
              <a:t>Photochemical adaptation:-</a:t>
            </a:r>
            <a:endParaRPr lang="en-US" dirty="0" smtClean="0">
              <a:solidFill>
                <a:srgbClr val="00B050"/>
              </a:solidFill>
            </a:endParaRPr>
          </a:p>
          <a:p>
            <a:pPr lvl="2"/>
            <a:r>
              <a:rPr lang="en-US" dirty="0" smtClean="0"/>
              <a:t>It’s the major mechanism having 2 parts: </a:t>
            </a:r>
            <a:r>
              <a:rPr lang="en-US" b="1" dirty="0" smtClean="0"/>
              <a:t>cone adaptation &amp; rod adaptation </a:t>
            </a:r>
            <a:r>
              <a:rPr lang="en-US" dirty="0" smtClean="0"/>
              <a:t>mainly because of increased photochemical pigment.</a:t>
            </a:r>
          </a:p>
          <a:p>
            <a:pPr marL="1314450" lvl="2" indent="-514350">
              <a:buFont typeface="+mj-lt"/>
              <a:buAutoNum type="alphaLcParenR"/>
            </a:pPr>
            <a:r>
              <a:rPr lang="en-US" b="1" dirty="0" smtClean="0">
                <a:solidFill>
                  <a:srgbClr val="7030A0"/>
                </a:solidFill>
              </a:rPr>
              <a:t>Cone adaptation </a:t>
            </a:r>
            <a:r>
              <a:rPr lang="en-US" dirty="0" smtClean="0"/>
              <a:t>occurs first within minutes but it’s less effective (increased retinal sensitivity to 10-100 times).</a:t>
            </a:r>
          </a:p>
          <a:p>
            <a:pPr marL="1314450" lvl="2" indent="-514350">
              <a:buFont typeface="+mj-lt"/>
              <a:buAutoNum type="alphaLcParenR"/>
            </a:pPr>
            <a:r>
              <a:rPr lang="en-US" b="1" dirty="0" smtClean="0">
                <a:solidFill>
                  <a:srgbClr val="7030A0"/>
                </a:solidFill>
              </a:rPr>
              <a:t>Rod adaptation </a:t>
            </a:r>
            <a:r>
              <a:rPr lang="en-US" dirty="0" smtClean="0"/>
              <a:t>starts late (after 10 minutes or so) but increases retinal sensitivity thousands times (~25,000 times) in about 40 minutes.</a:t>
            </a:r>
          </a:p>
          <a:p>
            <a:endParaRPr lang="en-US" dirty="0"/>
          </a:p>
        </p:txBody>
      </p:sp>
      <p:sp>
        <p:nvSpPr>
          <p:cNvPr id="2" name="Date Placeholder 1"/>
          <p:cNvSpPr>
            <a:spLocks noGrp="1"/>
          </p:cNvSpPr>
          <p:nvPr>
            <p:ph type="dt" sz="half" idx="10"/>
          </p:nvPr>
        </p:nvSpPr>
        <p:spPr/>
        <p:txBody>
          <a:bodyPr/>
          <a:lstStyle/>
          <a:p>
            <a:fld id="{7A094DCE-C825-4CA4-902D-275EDE44F222}" type="datetime3">
              <a:rPr lang="en-US" smtClean="0"/>
              <a:t>16 May 2018</a:t>
            </a:fld>
            <a:endParaRPr lang="en-US"/>
          </a:p>
        </p:txBody>
      </p:sp>
    </p:spTree>
    <p:extLst>
      <p:ext uri="{BB962C8B-B14F-4D97-AF65-F5344CB8AC3E}">
        <p14:creationId xmlns:p14="http://schemas.microsoft.com/office/powerpoint/2010/main" val="32454773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662AD4DD-9B84-4D2D-9D78-E6F4CE7B633C}" type="datetime3">
              <a:rPr lang="en-US" smtClean="0"/>
              <a:t>16 May 2018</a:t>
            </a:fld>
            <a:endParaRPr lang="en-US"/>
          </a:p>
        </p:txBody>
      </p:sp>
      <p:sp>
        <p:nvSpPr>
          <p:cNvPr id="39940" name="Rectangle 2"/>
          <p:cNvSpPr>
            <a:spLocks noGrp="1" noChangeArrowheads="1"/>
          </p:cNvSpPr>
          <p:nvPr>
            <p:ph type="title"/>
          </p:nvPr>
        </p:nvSpPr>
        <p:spPr>
          <a:xfrm>
            <a:off x="685800" y="0"/>
            <a:ext cx="7772400" cy="1143000"/>
          </a:xfrm>
        </p:spPr>
        <p:txBody>
          <a:bodyPr/>
          <a:lstStyle/>
          <a:p>
            <a:pPr eaLnBrk="1" hangingPunct="1"/>
            <a:r>
              <a:rPr lang="en-US" smtClean="0"/>
              <a:t>The Retina</a:t>
            </a:r>
          </a:p>
        </p:txBody>
      </p:sp>
      <p:sp>
        <p:nvSpPr>
          <p:cNvPr id="137219" name="Rectangle 3"/>
          <p:cNvSpPr>
            <a:spLocks noGrp="1" noChangeArrowheads="1"/>
          </p:cNvSpPr>
          <p:nvPr>
            <p:ph type="body" sz="half" idx="2"/>
          </p:nvPr>
        </p:nvSpPr>
        <p:spPr>
          <a:xfrm>
            <a:off x="5334000" y="1524000"/>
            <a:ext cx="3200400" cy="4191000"/>
          </a:xfrm>
        </p:spPr>
        <p:txBody>
          <a:bodyPr/>
          <a:lstStyle/>
          <a:p>
            <a:pPr eaLnBrk="1" hangingPunct="1"/>
            <a:r>
              <a:rPr lang="en-US" sz="2800" dirty="0" smtClean="0"/>
              <a:t>Provides black backdrop for increasing visual acuity</a:t>
            </a:r>
          </a:p>
          <a:p>
            <a:pPr eaLnBrk="1" hangingPunct="1"/>
            <a:r>
              <a:rPr lang="en-US" sz="2800" dirty="0" smtClean="0"/>
              <a:t>Sensory retina and pigmented retina</a:t>
            </a:r>
          </a:p>
        </p:txBody>
      </p:sp>
      <p:pic>
        <p:nvPicPr>
          <p:cNvPr id="39942" name="Picture 4" descr="15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51054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9447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721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37219">
                                            <p:txEl>
                                              <p:pRg st="0" end="0"/>
                                            </p:txEl>
                                          </p:spTgt>
                                        </p:tgtEl>
                                        <p:attrNameLst>
                                          <p:attrName>ppt_c</p:attrName>
                                        </p:attrNameLst>
                                      </p:cBhvr>
                                      <p:to>
                                        <a:schemeClr val="accent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721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137219">
                                            <p:txEl>
                                              <p:pRg st="1" end="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9" grpId="0" build="p" bldLvl="3"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305800" cy="6553200"/>
          </a:xfrm>
        </p:spPr>
        <p:txBody>
          <a:bodyPr>
            <a:normAutofit/>
          </a:bodyPr>
          <a:lstStyle/>
          <a:p>
            <a:r>
              <a:rPr lang="en-US" sz="2400" dirty="0" smtClean="0"/>
              <a:t>Rate of dark adaptation depends upon degree of previous exposure to light. </a:t>
            </a:r>
          </a:p>
          <a:p>
            <a:r>
              <a:rPr lang="en-US" sz="2400" dirty="0" smtClean="0"/>
              <a:t>If eye is exposed to light for long time, photosensitive chemicals in the receptors not only splits into retinal &amp; opsin but vitamin A is formed from retinal. </a:t>
            </a:r>
          </a:p>
          <a:p>
            <a:r>
              <a:rPr lang="en-US" sz="2400" dirty="0" smtClean="0"/>
              <a:t>So vitamin A content of the eye is high. </a:t>
            </a:r>
          </a:p>
          <a:p>
            <a:r>
              <a:rPr lang="en-US" sz="2400" dirty="0" smtClean="0"/>
              <a:t>When eye is exposed to darkness, vitamin A is first converted to retinal &amp; than to photosensitive chemical.</a:t>
            </a:r>
          </a:p>
          <a:p>
            <a:r>
              <a:rPr lang="en-US" sz="2400" i="1" dirty="0" smtClean="0"/>
              <a:t>Interconversion of vitamin A to retinal is a slower process as compared to interconversion of retinal to photosensitive chemical. </a:t>
            </a:r>
          </a:p>
          <a:p>
            <a:r>
              <a:rPr lang="en-US" sz="2400" dirty="0" smtClean="0"/>
              <a:t>Therefore dark adaptation takes a longer time when previous exposure of eye to light is for a long time.</a:t>
            </a:r>
          </a:p>
        </p:txBody>
      </p:sp>
      <p:sp>
        <p:nvSpPr>
          <p:cNvPr id="2" name="Date Placeholder 1"/>
          <p:cNvSpPr>
            <a:spLocks noGrp="1"/>
          </p:cNvSpPr>
          <p:nvPr>
            <p:ph type="dt" sz="half" idx="10"/>
          </p:nvPr>
        </p:nvSpPr>
        <p:spPr/>
        <p:txBody>
          <a:bodyPr/>
          <a:lstStyle/>
          <a:p>
            <a:fld id="{06056D51-11FF-453B-A55E-9A0679658856}" type="datetime3">
              <a:rPr lang="en-US" smtClean="0"/>
              <a:t>16 May 2018</a:t>
            </a:fld>
            <a:endParaRPr lang="en-US"/>
          </a:p>
        </p:txBody>
      </p:sp>
    </p:spTree>
    <p:extLst>
      <p:ext uri="{BB962C8B-B14F-4D97-AF65-F5344CB8AC3E}">
        <p14:creationId xmlns:p14="http://schemas.microsoft.com/office/powerpoint/2010/main" val="6468770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15000"/>
          </a:xfrm>
        </p:spPr>
        <p:txBody>
          <a:bodyPr>
            <a:normAutofit/>
          </a:bodyPr>
          <a:lstStyle/>
          <a:p>
            <a:pPr marL="514350" indent="-514350">
              <a:buAutoNum type="arabicPeriod" startAt="2"/>
            </a:pPr>
            <a:r>
              <a:rPr lang="en-US" b="1" dirty="0" smtClean="0">
                <a:solidFill>
                  <a:srgbClr val="00B050"/>
                </a:solidFill>
              </a:rPr>
              <a:t>Dilatation of pupil</a:t>
            </a:r>
            <a:r>
              <a:rPr lang="en-US" dirty="0" smtClean="0">
                <a:solidFill>
                  <a:srgbClr val="00B050"/>
                </a:solidFill>
              </a:rPr>
              <a:t>- </a:t>
            </a:r>
            <a:r>
              <a:rPr lang="en-US" dirty="0" smtClean="0"/>
              <a:t>works within fraction of seconds – 30 folds increase in retinal sensitivity</a:t>
            </a:r>
          </a:p>
          <a:p>
            <a:pPr marL="514350" indent="-514350">
              <a:buAutoNum type="arabicPeriod" startAt="3"/>
            </a:pPr>
            <a:r>
              <a:rPr lang="en-US" b="1" dirty="0" smtClean="0">
                <a:solidFill>
                  <a:srgbClr val="00B050"/>
                </a:solidFill>
              </a:rPr>
              <a:t>Neural mechanism</a:t>
            </a:r>
            <a:r>
              <a:rPr lang="en-US" dirty="0" smtClean="0">
                <a:solidFill>
                  <a:srgbClr val="00B050"/>
                </a:solidFill>
              </a:rPr>
              <a:t>- </a:t>
            </a:r>
            <a:r>
              <a:rPr lang="en-US" dirty="0" smtClean="0"/>
              <a:t>works within fraction of seconds – few folds increase in retinal and brain sensitivity</a:t>
            </a:r>
          </a:p>
          <a:p>
            <a:pPr marL="514350" indent="-514350">
              <a:buAutoNum type="arabicPeriod" startAt="4"/>
            </a:pPr>
            <a:r>
              <a:rPr lang="en-IN" b="1" dirty="0" smtClean="0">
                <a:solidFill>
                  <a:srgbClr val="00B050"/>
                </a:solidFill>
              </a:rPr>
              <a:t>Shifting vision</a:t>
            </a:r>
            <a:r>
              <a:rPr lang="en-IN" dirty="0" smtClean="0">
                <a:solidFill>
                  <a:srgbClr val="00B050"/>
                </a:solidFill>
              </a:rPr>
              <a:t> </a:t>
            </a:r>
            <a:r>
              <a:rPr lang="en-IN" dirty="0" smtClean="0"/>
              <a:t>from cones to rods- 100 or more rods converge on single ganglion cell – summation increases retinal sensitivity.</a:t>
            </a:r>
            <a:endParaRPr lang="en-US" dirty="0" smtClean="0"/>
          </a:p>
          <a:p>
            <a:endParaRPr lang="en-US" dirty="0"/>
          </a:p>
        </p:txBody>
      </p:sp>
      <p:sp>
        <p:nvSpPr>
          <p:cNvPr id="2" name="Date Placeholder 1"/>
          <p:cNvSpPr>
            <a:spLocks noGrp="1"/>
          </p:cNvSpPr>
          <p:nvPr>
            <p:ph type="dt" sz="half" idx="10"/>
          </p:nvPr>
        </p:nvSpPr>
        <p:spPr/>
        <p:txBody>
          <a:bodyPr/>
          <a:lstStyle/>
          <a:p>
            <a:fld id="{D4F412AF-20A7-4D80-93E9-EF689552D8D4}" type="datetime3">
              <a:rPr lang="en-US" smtClean="0"/>
              <a:t>16 May 2018</a:t>
            </a:fld>
            <a:endParaRPr lang="en-US"/>
          </a:p>
        </p:txBody>
      </p:sp>
    </p:spTree>
    <p:extLst>
      <p:ext uri="{BB962C8B-B14F-4D97-AF65-F5344CB8AC3E}">
        <p14:creationId xmlns:p14="http://schemas.microsoft.com/office/powerpoint/2010/main" val="34062710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304800"/>
            <a:ext cx="8229600" cy="1143000"/>
          </a:xfrm>
        </p:spPr>
        <p:txBody>
          <a:bodyPr/>
          <a:lstStyle/>
          <a:p>
            <a:pPr eaLnBrk="1" hangingPunct="1"/>
            <a:r>
              <a:rPr lang="en-US" b="1" u="sng" dirty="0" smtClean="0"/>
              <a:t>Dark adaptation curve</a:t>
            </a:r>
            <a:endParaRPr lang="en-US" dirty="0" smtClean="0"/>
          </a:p>
        </p:txBody>
      </p:sp>
      <p:pic>
        <p:nvPicPr>
          <p:cNvPr id="22531"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4400" y="1524000"/>
            <a:ext cx="6477000" cy="4876800"/>
          </a:xfrm>
          <a:noFill/>
        </p:spPr>
      </p:pic>
      <p:sp>
        <p:nvSpPr>
          <p:cNvPr id="2" name="Date Placeholder 1"/>
          <p:cNvSpPr>
            <a:spLocks noGrp="1"/>
          </p:cNvSpPr>
          <p:nvPr>
            <p:ph type="dt" sz="half" idx="10"/>
          </p:nvPr>
        </p:nvSpPr>
        <p:spPr/>
        <p:txBody>
          <a:bodyPr/>
          <a:lstStyle/>
          <a:p>
            <a:fld id="{B9BAB577-2966-4280-947F-E512886DCE10}" type="datetime3">
              <a:rPr lang="en-US" smtClean="0"/>
              <a:t>16 May 2018</a:t>
            </a:fld>
            <a:endParaRPr lang="en-US"/>
          </a:p>
        </p:txBody>
      </p:sp>
    </p:spTree>
    <p:extLst>
      <p:ext uri="{BB962C8B-B14F-4D97-AF65-F5344CB8AC3E}">
        <p14:creationId xmlns:p14="http://schemas.microsoft.com/office/powerpoint/2010/main" val="8616734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B49DF1-76FD-4630-8C13-EA61DE510F69}" type="datetime3">
              <a:rPr lang="en-US" smtClean="0">
                <a:solidFill>
                  <a:schemeClr val="tx2"/>
                </a:solidFill>
                <a:latin typeface="+mn-lt"/>
              </a:rPr>
              <a:t>16 May 2018</a:t>
            </a:fld>
            <a:endParaRPr lang="en-US" altLang="en-US" smtClean="0">
              <a:solidFill>
                <a:schemeClr val="tx2"/>
              </a:solidFill>
              <a:latin typeface="+mn-lt"/>
            </a:endParaRPr>
          </a:p>
        </p:txBody>
      </p:sp>
      <p:pic>
        <p:nvPicPr>
          <p:cNvPr id="109573" name="Picture 4"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1562100"/>
            <a:ext cx="508635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4" name="Rectangle 2"/>
          <p:cNvSpPr>
            <a:spLocks noGrp="1" noChangeArrowheads="1"/>
          </p:cNvSpPr>
          <p:nvPr>
            <p:ph type="title"/>
          </p:nvPr>
        </p:nvSpPr>
        <p:spPr/>
        <p:txBody>
          <a:bodyPr/>
          <a:lstStyle/>
          <a:p>
            <a:pPr eaLnBrk="1" hangingPunct="1"/>
            <a:r>
              <a:rPr lang="en-US" b="1" smtClean="0">
                <a:latin typeface="+mn-lt"/>
              </a:rPr>
              <a:t>dark adaptation curve</a:t>
            </a:r>
          </a:p>
        </p:txBody>
      </p:sp>
      <p:sp>
        <p:nvSpPr>
          <p:cNvPr id="109575" name="Rectangle 3"/>
          <p:cNvSpPr>
            <a:spLocks noGrp="1" noChangeArrowheads="1"/>
          </p:cNvSpPr>
          <p:nvPr>
            <p:ph type="body" idx="1"/>
          </p:nvPr>
        </p:nvSpPr>
        <p:spPr>
          <a:xfrm>
            <a:off x="152400" y="1524000"/>
            <a:ext cx="4724400" cy="4114800"/>
          </a:xfrm>
        </p:spPr>
        <p:txBody>
          <a:bodyPr/>
          <a:lstStyle/>
          <a:p>
            <a:pPr eaLnBrk="1" hangingPunct="1">
              <a:lnSpc>
                <a:spcPct val="90000"/>
              </a:lnSpc>
            </a:pPr>
            <a:r>
              <a:rPr lang="en-US" sz="2800" dirty="0" smtClean="0"/>
              <a:t>inflection in the curve</a:t>
            </a:r>
          </a:p>
          <a:p>
            <a:pPr eaLnBrk="1" hangingPunct="1">
              <a:lnSpc>
                <a:spcPct val="90000"/>
              </a:lnSpc>
            </a:pPr>
            <a:r>
              <a:rPr lang="en-US" sz="2800" dirty="0" smtClean="0"/>
              <a:t>The early portion of the curve : by </a:t>
            </a:r>
            <a:r>
              <a:rPr lang="en-US" sz="2800" dirty="0" smtClean="0">
                <a:solidFill>
                  <a:srgbClr val="990099"/>
                </a:solidFill>
              </a:rPr>
              <a:t>4x</a:t>
            </a:r>
            <a:r>
              <a:rPr lang="en-US" sz="2800" dirty="0" smtClean="0"/>
              <a:t> rapidly adapting cones </a:t>
            </a:r>
            <a:r>
              <a:rPr lang="en-US" sz="2800" dirty="0" smtClean="0">
                <a:solidFill>
                  <a:schemeClr val="tx2"/>
                </a:solidFill>
                <a:sym typeface="Wingdings" pitchFamily="2" charset="2"/>
              </a:rPr>
              <a:t></a:t>
            </a:r>
            <a:r>
              <a:rPr lang="en-US" sz="2800" dirty="0" smtClean="0">
                <a:sym typeface="Wingdings" pitchFamily="2" charset="2"/>
              </a:rPr>
              <a:t> </a:t>
            </a:r>
            <a:r>
              <a:rPr lang="en-US" sz="2800" dirty="0" smtClean="0"/>
              <a:t>cease adapting after only a few minutes </a:t>
            </a:r>
          </a:p>
          <a:p>
            <a:pPr eaLnBrk="1" hangingPunct="1">
              <a:lnSpc>
                <a:spcPct val="90000"/>
              </a:lnSpc>
            </a:pPr>
            <a:r>
              <a:rPr lang="en-US" sz="2800" dirty="0" smtClean="0"/>
              <a:t>do not achieve anywhere near the same degree of sensitivity change in darkness as the rods</a:t>
            </a:r>
          </a:p>
        </p:txBody>
      </p:sp>
    </p:spTree>
    <p:extLst>
      <p:ext uri="{BB962C8B-B14F-4D97-AF65-F5344CB8AC3E}">
        <p14:creationId xmlns:p14="http://schemas.microsoft.com/office/powerpoint/2010/main" val="19070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61893F-3F1D-4D21-806D-92E35BAE8FB1}" type="datetime3">
              <a:rPr lang="en-US" smtClean="0">
                <a:solidFill>
                  <a:schemeClr val="tx2"/>
                </a:solidFill>
                <a:latin typeface="+mn-lt"/>
              </a:rPr>
              <a:t>16 May 2018</a:t>
            </a:fld>
            <a:endParaRPr lang="en-US" altLang="en-US" smtClean="0">
              <a:solidFill>
                <a:schemeClr val="tx2"/>
              </a:solidFill>
              <a:latin typeface="+mn-lt"/>
            </a:endParaRPr>
          </a:p>
        </p:txBody>
      </p:sp>
      <p:pic>
        <p:nvPicPr>
          <p:cNvPr id="110597" name="Picture 5" descr="show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447800"/>
            <a:ext cx="6076950"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8" name="Rectangle 2"/>
          <p:cNvSpPr>
            <a:spLocks noGrp="1" noChangeArrowheads="1"/>
          </p:cNvSpPr>
          <p:nvPr>
            <p:ph type="title"/>
          </p:nvPr>
        </p:nvSpPr>
        <p:spPr/>
        <p:txBody>
          <a:bodyPr/>
          <a:lstStyle/>
          <a:p>
            <a:pPr eaLnBrk="1" hangingPunct="1"/>
            <a:r>
              <a:rPr lang="en-US" b="1" smtClean="0">
                <a:latin typeface="+mn-lt"/>
              </a:rPr>
              <a:t>dark adaptation curve</a:t>
            </a:r>
          </a:p>
        </p:txBody>
      </p:sp>
      <p:sp>
        <p:nvSpPr>
          <p:cNvPr id="110599" name="Rectangle 3"/>
          <p:cNvSpPr>
            <a:spLocks noGrp="1" noChangeArrowheads="1"/>
          </p:cNvSpPr>
          <p:nvPr>
            <p:ph type="body" idx="1"/>
          </p:nvPr>
        </p:nvSpPr>
        <p:spPr>
          <a:xfrm>
            <a:off x="268287" y="1600200"/>
            <a:ext cx="4456113" cy="4114800"/>
          </a:xfrm>
        </p:spPr>
        <p:txBody>
          <a:bodyPr/>
          <a:lstStyle/>
          <a:p>
            <a:pPr eaLnBrk="1" hangingPunct="1">
              <a:lnSpc>
                <a:spcPct val="80000"/>
              </a:lnSpc>
            </a:pPr>
            <a:r>
              <a:rPr lang="en-US" sz="2400" dirty="0" smtClean="0"/>
              <a:t>slowly adapting rods continue to adapt for many minutes and even hours</a:t>
            </a:r>
          </a:p>
          <a:p>
            <a:pPr eaLnBrk="1" hangingPunct="1">
              <a:lnSpc>
                <a:spcPct val="80000"/>
              </a:lnSpc>
            </a:pPr>
            <a:r>
              <a:rPr lang="en-US" sz="2400" dirty="0" smtClean="0"/>
              <a:t>sensitivity increasing</a:t>
            </a:r>
          </a:p>
          <a:p>
            <a:pPr eaLnBrk="1" hangingPunct="1">
              <a:lnSpc>
                <a:spcPct val="80000"/>
              </a:lnSpc>
            </a:pPr>
            <a:r>
              <a:rPr lang="en-US" sz="2400" dirty="0" smtClean="0"/>
              <a:t>still more increase in  sensitivity of the rods is caused by neuronal signal convergence of 100 or more rods onto a single ganglion cell in the retina; these rods summate to increase their sensitivity</a:t>
            </a:r>
          </a:p>
        </p:txBody>
      </p:sp>
    </p:spTree>
    <p:extLst>
      <p:ext uri="{BB962C8B-B14F-4D97-AF65-F5344CB8AC3E}">
        <p14:creationId xmlns:p14="http://schemas.microsoft.com/office/powerpoint/2010/main" val="1236985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457200" y="1249362"/>
            <a:ext cx="8382000" cy="4389438"/>
          </a:xfrm>
        </p:spPr>
        <p:txBody>
          <a:bodyPr/>
          <a:lstStyle/>
          <a:p>
            <a:pPr eaLnBrk="1" hangingPunct="1"/>
            <a:r>
              <a:rPr lang="en-US" sz="2800" smtClean="0"/>
              <a:t>All chemical events of vision, including adaptation, occurs about four times as rapid in cones</a:t>
            </a:r>
          </a:p>
          <a:p>
            <a:pPr eaLnBrk="1" hangingPunct="1"/>
            <a:r>
              <a:rPr lang="en-US" sz="2800" smtClean="0"/>
              <a:t>Cones ceases adapting after only a few minutes</a:t>
            </a:r>
          </a:p>
          <a:p>
            <a:pPr eaLnBrk="1" hangingPunct="1"/>
            <a:r>
              <a:rPr lang="en-US" sz="2800" smtClean="0"/>
              <a:t>While slowly adapting rods continue to adapt for many minutes and even hours</a:t>
            </a:r>
          </a:p>
          <a:p>
            <a:pPr eaLnBrk="1" hangingPunct="1"/>
            <a:r>
              <a:rPr lang="en-US" sz="2800" smtClean="0"/>
              <a:t>Severe deficiency of Vitamin A elevates the threshold for dark adaptation curve due to depletion of photosensitive pigment</a:t>
            </a:r>
          </a:p>
          <a:p>
            <a:pPr eaLnBrk="1" hangingPunct="1"/>
            <a:endParaRPr lang="en-US" smtClean="0"/>
          </a:p>
        </p:txBody>
      </p:sp>
      <p:sp>
        <p:nvSpPr>
          <p:cNvPr id="2" name="Date Placeholder 1"/>
          <p:cNvSpPr>
            <a:spLocks noGrp="1"/>
          </p:cNvSpPr>
          <p:nvPr>
            <p:ph type="dt" sz="half" idx="10"/>
          </p:nvPr>
        </p:nvSpPr>
        <p:spPr/>
        <p:txBody>
          <a:bodyPr/>
          <a:lstStyle/>
          <a:p>
            <a:fld id="{4C4883D1-8EEE-4645-865C-1399E24ECFB6}" type="datetime3">
              <a:rPr lang="en-US" smtClean="0"/>
              <a:t>16 May 2018</a:t>
            </a:fld>
            <a:endParaRPr lang="en-US"/>
          </a:p>
        </p:txBody>
      </p:sp>
    </p:spTree>
    <p:extLst>
      <p:ext uri="{BB962C8B-B14F-4D97-AF65-F5344CB8AC3E}">
        <p14:creationId xmlns:p14="http://schemas.microsoft.com/office/powerpoint/2010/main" val="4967549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Date Placeholder 4"/>
          <p:cNvSpPr>
            <a:spLocks noGrp="1"/>
          </p:cNvSpPr>
          <p:nvPr>
            <p:ph type="dt" sz="quarter" idx="10"/>
          </p:nvPr>
        </p:nvSpPr>
        <p:spPr>
          <a:xfrm>
            <a:off x="609600" y="63246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32668BC-ACF7-485B-AF09-AB245C3AD40F}" type="datetime3">
              <a:rPr lang="en-US" smtClean="0">
                <a:solidFill>
                  <a:schemeClr val="tx2"/>
                </a:solidFill>
                <a:latin typeface="+mn-lt"/>
              </a:rPr>
              <a:t>16 May 2018</a:t>
            </a:fld>
            <a:endParaRPr lang="en-US" altLang="en-US" smtClean="0">
              <a:solidFill>
                <a:schemeClr val="tx2"/>
              </a:solidFill>
              <a:latin typeface="+mn-lt"/>
            </a:endParaRPr>
          </a:p>
        </p:txBody>
      </p:sp>
      <p:sp>
        <p:nvSpPr>
          <p:cNvPr id="108549" name="Rectangle 2"/>
          <p:cNvSpPr>
            <a:spLocks noGrp="1" noChangeArrowheads="1"/>
          </p:cNvSpPr>
          <p:nvPr>
            <p:ph type="title"/>
          </p:nvPr>
        </p:nvSpPr>
        <p:spPr>
          <a:xfrm>
            <a:off x="914400" y="76200"/>
            <a:ext cx="7716838" cy="1219200"/>
          </a:xfrm>
        </p:spPr>
        <p:txBody>
          <a:bodyPr/>
          <a:lstStyle/>
          <a:p>
            <a:pPr eaLnBrk="1" hangingPunct="1"/>
            <a:r>
              <a:rPr lang="en-US" b="1" dirty="0" smtClean="0">
                <a:latin typeface="+mn-lt"/>
              </a:rPr>
              <a:t>Course of dark adaptation</a:t>
            </a:r>
          </a:p>
        </p:txBody>
      </p:sp>
      <p:graphicFrame>
        <p:nvGraphicFramePr>
          <p:cNvPr id="256025" name="Group 25"/>
          <p:cNvGraphicFramePr>
            <a:graphicFrameLocks noGrp="1"/>
          </p:cNvGraphicFramePr>
          <p:nvPr>
            <p:ph sz="half" idx="1"/>
            <p:extLst>
              <p:ext uri="{D42A27DB-BD31-4B8C-83A1-F6EECF244321}">
                <p14:modId xmlns:p14="http://schemas.microsoft.com/office/powerpoint/2010/main" val="1132936049"/>
              </p:ext>
            </p:extLst>
          </p:nvPr>
        </p:nvGraphicFramePr>
        <p:xfrm>
          <a:off x="381000" y="1600090"/>
          <a:ext cx="8229600" cy="2590910"/>
        </p:xfrm>
        <a:graphic>
          <a:graphicData uri="http://schemas.openxmlformats.org/drawingml/2006/table">
            <a:tbl>
              <a:tblPr/>
              <a:tblGrid>
                <a:gridCol w="4114800"/>
                <a:gridCol w="4114800"/>
              </a:tblGrid>
              <a:tr h="476981">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rgbClr val="990099"/>
                          </a:solidFill>
                          <a:effectLst/>
                          <a:latin typeface="+mn-lt"/>
                        </a:rPr>
                        <a:t>Duration in the darkness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rgbClr val="990099"/>
                          </a:solidFill>
                          <a:effectLst/>
                          <a:latin typeface="+mn-lt"/>
                        </a:rPr>
                        <a:t>sensitivity of the retina</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0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rPr>
                        <a:t>0 second</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very low </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0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1"/>
                          </a:solidFill>
                          <a:effectLst/>
                          <a:latin typeface="+mn-lt"/>
                        </a:rPr>
                        <a:t>within 1 minute</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2"/>
                          </a:solidFill>
                          <a:effectLst/>
                          <a:latin typeface="+mn-lt"/>
                          <a:cs typeface="Arial" charset="0"/>
                        </a:rPr>
                        <a:t>↑</a:t>
                      </a:r>
                      <a:r>
                        <a:rPr kumimoji="0" lang="en-US" sz="2800" b="0" i="0" u="none" strike="noStrike" cap="none" normalizeH="0" baseline="0" smtClean="0">
                          <a:ln>
                            <a:noFill/>
                          </a:ln>
                          <a:solidFill>
                            <a:schemeClr val="tx1"/>
                          </a:solidFill>
                          <a:effectLst/>
                          <a:latin typeface="+mn-lt"/>
                          <a:cs typeface="Arial" charset="0"/>
                        </a:rPr>
                        <a:t>ed </a:t>
                      </a:r>
                      <a:r>
                        <a:rPr kumimoji="0" lang="en-US" sz="2800" b="0" i="0" u="none" strike="noStrike" cap="none" normalizeH="0" baseline="0" smtClean="0">
                          <a:ln>
                            <a:noFill/>
                          </a:ln>
                          <a:solidFill>
                            <a:schemeClr val="tx1"/>
                          </a:solidFill>
                          <a:effectLst/>
                          <a:latin typeface="+mn-lt"/>
                        </a:rPr>
                        <a:t>10-fold*</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0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rPr>
                        <a:t>20 minutes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smtClean="0">
                          <a:ln>
                            <a:noFill/>
                          </a:ln>
                          <a:solidFill>
                            <a:schemeClr val="tx2"/>
                          </a:solidFill>
                          <a:effectLst/>
                          <a:latin typeface="+mn-lt"/>
                          <a:cs typeface="Arial" charset="0"/>
                        </a:rPr>
                        <a:t>↑</a:t>
                      </a:r>
                      <a:r>
                        <a:rPr kumimoji="0" lang="en-US" sz="2800" b="0" i="0" u="none" strike="noStrike" cap="none" normalizeH="0" baseline="0" smtClean="0">
                          <a:ln>
                            <a:noFill/>
                          </a:ln>
                          <a:solidFill>
                            <a:schemeClr val="tx1"/>
                          </a:solidFill>
                          <a:effectLst/>
                          <a:latin typeface="+mn-lt"/>
                          <a:cs typeface="Arial" charset="0"/>
                        </a:rPr>
                        <a:t>ed </a:t>
                      </a:r>
                      <a:r>
                        <a:rPr kumimoji="0" lang="en-US" sz="2800" b="0" i="0" u="none" strike="noStrike" cap="none" normalizeH="0" baseline="0" smtClean="0">
                          <a:ln>
                            <a:noFill/>
                          </a:ln>
                          <a:solidFill>
                            <a:schemeClr val="tx1"/>
                          </a:solidFill>
                          <a:effectLst/>
                          <a:latin typeface="+mn-lt"/>
                        </a:rPr>
                        <a:t>6000-fold</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6055">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1"/>
                          </a:solidFill>
                          <a:effectLst/>
                          <a:latin typeface="+mn-lt"/>
                        </a:rPr>
                        <a:t>40 minutes</a:t>
                      </a:r>
                    </a:p>
                  </a:txBody>
                  <a:tcPr marT="45731" marB="4573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2800" b="0" i="0" u="none" strike="noStrike" cap="none" normalizeH="0" baseline="0" dirty="0" smtClean="0">
                          <a:ln>
                            <a:noFill/>
                          </a:ln>
                          <a:solidFill>
                            <a:schemeClr val="tx2"/>
                          </a:solidFill>
                          <a:effectLst/>
                          <a:latin typeface="+mn-lt"/>
                          <a:cs typeface="Arial" charset="0"/>
                        </a:rPr>
                        <a:t>↑</a:t>
                      </a:r>
                      <a:r>
                        <a:rPr kumimoji="0" lang="en-US" sz="2800" b="0" i="0" u="none" strike="noStrike" cap="none" normalizeH="0" baseline="0" dirty="0" err="1" smtClean="0">
                          <a:ln>
                            <a:noFill/>
                          </a:ln>
                          <a:solidFill>
                            <a:schemeClr val="tx1"/>
                          </a:solidFill>
                          <a:effectLst/>
                          <a:latin typeface="+mn-lt"/>
                          <a:cs typeface="Arial" charset="0"/>
                        </a:rPr>
                        <a:t>ed</a:t>
                      </a:r>
                      <a:r>
                        <a:rPr kumimoji="0" lang="en-US" sz="2800" b="0" i="0" u="none" strike="noStrike" cap="none" normalizeH="0" baseline="0" dirty="0" smtClean="0">
                          <a:ln>
                            <a:noFill/>
                          </a:ln>
                          <a:solidFill>
                            <a:schemeClr val="tx1"/>
                          </a:solidFill>
                          <a:effectLst/>
                          <a:latin typeface="+mn-lt"/>
                          <a:cs typeface="Arial" charset="0"/>
                        </a:rPr>
                        <a:t> </a:t>
                      </a:r>
                      <a:r>
                        <a:rPr kumimoji="0" lang="en-US" sz="2800" b="0" i="0" u="none" strike="noStrike" cap="none" normalizeH="0" baseline="0" dirty="0" smtClean="0">
                          <a:ln>
                            <a:noFill/>
                          </a:ln>
                          <a:solidFill>
                            <a:schemeClr val="tx1"/>
                          </a:solidFill>
                          <a:effectLst/>
                          <a:latin typeface="+mn-lt"/>
                        </a:rPr>
                        <a:t>25,000-fold</a:t>
                      </a:r>
                    </a:p>
                  </a:txBody>
                  <a:tcPr marT="45731" marB="4573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8570" name="Rectangle 23"/>
          <p:cNvSpPr>
            <a:spLocks noGrp="1" noChangeArrowheads="1"/>
          </p:cNvSpPr>
          <p:nvPr>
            <p:ph type="body" sz="half" idx="2"/>
          </p:nvPr>
        </p:nvSpPr>
        <p:spPr>
          <a:xfrm>
            <a:off x="533400" y="4495800"/>
            <a:ext cx="8001000" cy="1408113"/>
          </a:xfrm>
        </p:spPr>
        <p:txBody>
          <a:bodyPr>
            <a:normAutofit/>
          </a:bodyPr>
          <a:lstStyle/>
          <a:p>
            <a:pPr eaLnBrk="1" hangingPunct="1">
              <a:lnSpc>
                <a:spcPct val="80000"/>
              </a:lnSpc>
              <a:buFontTx/>
              <a:buNone/>
            </a:pPr>
            <a:r>
              <a:rPr lang="en-US" sz="2400" dirty="0" smtClean="0"/>
              <a:t>*  the retina can respond to light of one tenth the previously required intensity</a:t>
            </a:r>
          </a:p>
          <a:p>
            <a:pPr eaLnBrk="1" hangingPunct="1">
              <a:lnSpc>
                <a:spcPct val="80000"/>
              </a:lnSpc>
              <a:buFontTx/>
              <a:buNone/>
            </a:pPr>
            <a:r>
              <a:rPr lang="en-US" sz="2400" dirty="0" smtClean="0"/>
              <a:t>* Moderate dark adaptation occurs in 40 min, whereas complete in 18 hrs.</a:t>
            </a:r>
          </a:p>
        </p:txBody>
      </p:sp>
    </p:spTree>
    <p:extLst>
      <p:ext uri="{BB962C8B-B14F-4D97-AF65-F5344CB8AC3E}">
        <p14:creationId xmlns:p14="http://schemas.microsoft.com/office/powerpoint/2010/main" val="948498543"/>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b="1" u="sng" dirty="0" smtClean="0"/>
              <a:t>Light adaptation</a:t>
            </a:r>
          </a:p>
        </p:txBody>
      </p:sp>
      <p:sp>
        <p:nvSpPr>
          <p:cNvPr id="25603" name="Content Placeholder 2"/>
          <p:cNvSpPr>
            <a:spLocks noGrp="1"/>
          </p:cNvSpPr>
          <p:nvPr>
            <p:ph idx="1"/>
          </p:nvPr>
        </p:nvSpPr>
        <p:spPr/>
        <p:txBody>
          <a:bodyPr>
            <a:normAutofit/>
          </a:bodyPr>
          <a:lstStyle/>
          <a:p>
            <a:pPr eaLnBrk="1" hangingPunct="1"/>
            <a:r>
              <a:rPr lang="en-US" sz="2800" dirty="0" smtClean="0"/>
              <a:t>The process by means of which retina adapts itself to bright light is called light adaptation </a:t>
            </a:r>
          </a:p>
          <a:p>
            <a:pPr eaLnBrk="1" hangingPunct="1"/>
            <a:endParaRPr lang="en-US" sz="2800" dirty="0" smtClean="0"/>
          </a:p>
          <a:p>
            <a:pPr eaLnBrk="1" hangingPunct="1"/>
            <a:r>
              <a:rPr lang="en-US" sz="2800" dirty="0" smtClean="0"/>
              <a:t>Unlike dark adaptation, light adaptation is very quick &amp; occurs over a period of 5 minutes</a:t>
            </a:r>
          </a:p>
          <a:p>
            <a:pPr eaLnBrk="1" hangingPunct="1"/>
            <a:endParaRPr lang="en-US" sz="2800" dirty="0"/>
          </a:p>
          <a:p>
            <a:pPr marL="342900" lvl="1" indent="-342900" algn="just">
              <a:buFont typeface="Arial" pitchFamily="34" charset="0"/>
              <a:buChar char="•"/>
            </a:pPr>
            <a:r>
              <a:rPr lang="en-IN" dirty="0"/>
              <a:t>It is disappearance of dark adaptation.</a:t>
            </a:r>
            <a:endParaRPr lang="en-US" dirty="0"/>
          </a:p>
          <a:p>
            <a:pPr eaLnBrk="1" hangingPunct="1"/>
            <a:endParaRPr lang="en-US" sz="2800" dirty="0" smtClean="0"/>
          </a:p>
          <a:p>
            <a:pPr eaLnBrk="1" hangingPunct="1">
              <a:buFont typeface="Wingdings" pitchFamily="10" charset="2"/>
              <a:buChar char="Ø"/>
            </a:pPr>
            <a:endParaRPr lang="en-US" sz="2800" dirty="0" smtClean="0">
              <a:solidFill>
                <a:srgbClr val="C00000"/>
              </a:solidFill>
            </a:endParaRPr>
          </a:p>
        </p:txBody>
      </p:sp>
      <p:sp>
        <p:nvSpPr>
          <p:cNvPr id="2" name="Date Placeholder 1"/>
          <p:cNvSpPr>
            <a:spLocks noGrp="1"/>
          </p:cNvSpPr>
          <p:nvPr>
            <p:ph type="dt" sz="half" idx="10"/>
          </p:nvPr>
        </p:nvSpPr>
        <p:spPr/>
        <p:txBody>
          <a:bodyPr/>
          <a:lstStyle/>
          <a:p>
            <a:fld id="{F8B4D8D9-5BF8-4427-80B4-4D57C786C793}" type="datetime3">
              <a:rPr lang="en-US" smtClean="0"/>
              <a:t>16 May 2018</a:t>
            </a:fld>
            <a:endParaRPr lang="en-US"/>
          </a:p>
        </p:txBody>
      </p:sp>
    </p:spTree>
    <p:extLst>
      <p:ext uri="{BB962C8B-B14F-4D97-AF65-F5344CB8AC3E}">
        <p14:creationId xmlns:p14="http://schemas.microsoft.com/office/powerpoint/2010/main" val="117852354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normAutofit/>
          </a:bodyPr>
          <a:lstStyle/>
          <a:p>
            <a:pPr lvl="0"/>
            <a:r>
              <a:rPr lang="en-IN" b="1" dirty="0" smtClean="0">
                <a:solidFill>
                  <a:srgbClr val="0070C0"/>
                </a:solidFill>
              </a:rPr>
              <a:t>Light adaptation:-</a:t>
            </a:r>
            <a:endParaRPr lang="en-US" dirty="0" smtClean="0">
              <a:solidFill>
                <a:srgbClr val="0070C0"/>
              </a:solidFill>
            </a:endParaRPr>
          </a:p>
          <a:p>
            <a:pPr lvl="1"/>
            <a:r>
              <a:rPr lang="en-IN" b="1" dirty="0" smtClean="0">
                <a:solidFill>
                  <a:srgbClr val="C00000"/>
                </a:solidFill>
              </a:rPr>
              <a:t>Mechanisms of light adaptation-</a:t>
            </a:r>
            <a:r>
              <a:rPr lang="en-US" dirty="0" smtClean="0">
                <a:solidFill>
                  <a:srgbClr val="C00000"/>
                </a:solidFill>
              </a:rPr>
              <a:t> </a:t>
            </a:r>
          </a:p>
          <a:p>
            <a:pPr marL="1428750" lvl="2" indent="-514350">
              <a:buFont typeface="+mj-lt"/>
              <a:buAutoNum type="arabicPeriod"/>
            </a:pPr>
            <a:r>
              <a:rPr lang="en-US" b="1" dirty="0" smtClean="0">
                <a:solidFill>
                  <a:srgbClr val="7030A0"/>
                </a:solidFill>
              </a:rPr>
              <a:t>Photochemical adaptation</a:t>
            </a:r>
            <a:endParaRPr lang="en-US" dirty="0" smtClean="0">
              <a:solidFill>
                <a:srgbClr val="7030A0"/>
              </a:solidFill>
            </a:endParaRPr>
          </a:p>
          <a:p>
            <a:pPr marL="1885950" lvl="3" indent="-514350"/>
            <a:r>
              <a:rPr lang="en-US" sz="2400" dirty="0" smtClean="0"/>
              <a:t>Due to rods and cones adaptation (mainly because of breakdown of photochemical pigment into Retinal and opsin and then all the way into vitamin A)</a:t>
            </a:r>
          </a:p>
          <a:p>
            <a:pPr marL="1885950" lvl="3" indent="-514350"/>
            <a:r>
              <a:rPr lang="en-US" sz="2400" dirty="0" smtClean="0"/>
              <a:t>It’s very quick and almost complete within 5 minute</a:t>
            </a:r>
            <a:r>
              <a:rPr lang="en-US" dirty="0" smtClean="0"/>
              <a:t>s</a:t>
            </a:r>
          </a:p>
          <a:p>
            <a:pPr marL="1428750" lvl="2" indent="-514350">
              <a:buFont typeface="+mj-lt"/>
              <a:buAutoNum type="arabicPeriod"/>
            </a:pPr>
            <a:r>
              <a:rPr lang="en-US" b="1" dirty="0" smtClean="0">
                <a:solidFill>
                  <a:srgbClr val="7030A0"/>
                </a:solidFill>
              </a:rPr>
              <a:t>Constriction of pupil</a:t>
            </a:r>
          </a:p>
          <a:p>
            <a:pPr marL="1428750" lvl="2" indent="-514350">
              <a:buFont typeface="+mj-lt"/>
              <a:buAutoNum type="arabicPeriod"/>
            </a:pPr>
            <a:r>
              <a:rPr lang="en-US" b="1" dirty="0" smtClean="0">
                <a:solidFill>
                  <a:srgbClr val="7030A0"/>
                </a:solidFill>
              </a:rPr>
              <a:t>Neuronal adaptation: </a:t>
            </a:r>
            <a:r>
              <a:rPr lang="en-US" dirty="0"/>
              <a:t>Signals transmitted by the </a:t>
            </a:r>
            <a:r>
              <a:rPr lang="en-US" dirty="0" smtClean="0"/>
              <a:t>neurons </a:t>
            </a:r>
            <a:r>
              <a:rPr lang="en-US" dirty="0"/>
              <a:t>first </a:t>
            </a:r>
            <a:r>
              <a:rPr lang="en-US" dirty="0" smtClean="0"/>
              <a:t>increases. Most </a:t>
            </a:r>
            <a:r>
              <a:rPr lang="en-US" dirty="0"/>
              <a:t>of the signals decreases rapidly at different stages of transmission in neural </a:t>
            </a:r>
            <a:r>
              <a:rPr lang="en-US" dirty="0" smtClean="0"/>
              <a:t>circuit</a:t>
            </a:r>
            <a:endParaRPr lang="en-US" sz="2000" dirty="0" smtClean="0">
              <a:solidFill>
                <a:srgbClr val="7030A0"/>
              </a:solidFill>
            </a:endParaRPr>
          </a:p>
          <a:p>
            <a:pPr marL="1428750" lvl="2" indent="-514350">
              <a:buFont typeface="+mj-lt"/>
              <a:buAutoNum type="arabicPeriod"/>
            </a:pPr>
            <a:r>
              <a:rPr lang="en-IN" b="1" dirty="0" smtClean="0">
                <a:solidFill>
                  <a:srgbClr val="7030A0"/>
                </a:solidFill>
              </a:rPr>
              <a:t>Shifting vision </a:t>
            </a:r>
            <a:r>
              <a:rPr lang="en-IN" dirty="0" smtClean="0"/>
              <a:t>from rods to cones- Only 8-10 cones converge on single ganglion cell – less summation</a:t>
            </a:r>
            <a:endParaRPr lang="en-US" dirty="0" smtClean="0"/>
          </a:p>
          <a:p>
            <a:pPr lvl="1"/>
            <a:endParaRPr lang="en-US" dirty="0"/>
          </a:p>
        </p:txBody>
      </p:sp>
      <p:sp>
        <p:nvSpPr>
          <p:cNvPr id="2" name="Date Placeholder 1"/>
          <p:cNvSpPr>
            <a:spLocks noGrp="1"/>
          </p:cNvSpPr>
          <p:nvPr>
            <p:ph type="dt" sz="half" idx="10"/>
          </p:nvPr>
        </p:nvSpPr>
        <p:spPr/>
        <p:txBody>
          <a:bodyPr/>
          <a:lstStyle/>
          <a:p>
            <a:fld id="{24826AC9-357D-412E-9429-1F33D9264DAB}" type="datetime3">
              <a:rPr lang="en-US" smtClean="0"/>
              <a:t>16 May 2018</a:t>
            </a:fld>
            <a:endParaRPr lang="en-US"/>
          </a:p>
        </p:txBody>
      </p:sp>
    </p:spTree>
    <p:extLst>
      <p:ext uri="{BB962C8B-B14F-4D97-AF65-F5344CB8AC3E}">
        <p14:creationId xmlns:p14="http://schemas.microsoft.com/office/powerpoint/2010/main" val="319373378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59D3CC2-B7E9-4683-8368-9D3EFAE8608E}" type="datetime3">
              <a:rPr lang="en-US" smtClean="0"/>
              <a:t>16 May 2018</a:t>
            </a:fld>
            <a:endParaRPr lang="en-US" smtClean="0"/>
          </a:p>
        </p:txBody>
      </p:sp>
      <p:pic>
        <p:nvPicPr>
          <p:cNvPr id="106502" name="Picture 38" descr="View drug informatio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60538" y="2516188"/>
            <a:ext cx="85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503" name="Picture 37" descr="View drug information"/>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760538" y="2516188"/>
            <a:ext cx="85725"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4" name="Rectangle 43"/>
          <p:cNvSpPr>
            <a:spLocks noChangeArrowheads="1"/>
          </p:cNvSpPr>
          <p:nvPr/>
        </p:nvSpPr>
        <p:spPr bwMode="auto">
          <a:xfrm>
            <a:off x="3886200" y="838200"/>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tIns="0" bIns="0">
            <a:spAutoFit/>
          </a:bodyPr>
          <a:lstStyle/>
          <a:p>
            <a:pPr eaLnBrk="1" hangingPunct="1"/>
            <a:endParaRPr lang="en-US"/>
          </a:p>
        </p:txBody>
      </p:sp>
      <p:graphicFrame>
        <p:nvGraphicFramePr>
          <p:cNvPr id="237646" name="Group 78"/>
          <p:cNvGraphicFramePr>
            <a:graphicFrameLocks noGrp="1"/>
          </p:cNvGraphicFramePr>
          <p:nvPr>
            <p:extLst>
              <p:ext uri="{D42A27DB-BD31-4B8C-83A1-F6EECF244321}">
                <p14:modId xmlns:p14="http://schemas.microsoft.com/office/powerpoint/2010/main" val="3696788141"/>
              </p:ext>
            </p:extLst>
          </p:nvPr>
        </p:nvGraphicFramePr>
        <p:xfrm>
          <a:off x="152400" y="152400"/>
          <a:ext cx="8763000" cy="6583587"/>
        </p:xfrm>
        <a:graphic>
          <a:graphicData uri="http://schemas.openxmlformats.org/drawingml/2006/table">
            <a:tbl>
              <a:tblPr/>
              <a:tblGrid>
                <a:gridCol w="4381500"/>
                <a:gridCol w="4381500"/>
              </a:tblGrid>
              <a:tr h="457131">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accent2"/>
                          </a:solidFill>
                          <a:effectLst/>
                          <a:latin typeface="+mn-lt"/>
                          <a:cs typeface="Times New Roman" pitchFamily="18" charset="0"/>
                        </a:rPr>
                        <a:t>Light</a:t>
                      </a:r>
                      <a:r>
                        <a:rPr kumimoji="0" lang="en-US" sz="2200" b="1" i="0" u="none" strike="noStrike" cap="none" normalizeH="0" baseline="0" dirty="0" smtClean="0">
                          <a:ln>
                            <a:noFill/>
                          </a:ln>
                          <a:solidFill>
                            <a:schemeClr val="tx1"/>
                          </a:solidFill>
                          <a:effectLst/>
                          <a:latin typeface="+mn-lt"/>
                          <a:cs typeface="Times New Roman" pitchFamily="18" charset="0"/>
                        </a:rPr>
                        <a:t> </a:t>
                      </a:r>
                      <a:r>
                        <a:rPr kumimoji="0" lang="en-US" sz="2200" b="1" i="0" u="none" strike="noStrike" cap="none" normalizeH="0" baseline="0" dirty="0" smtClean="0">
                          <a:ln>
                            <a:noFill/>
                          </a:ln>
                          <a:solidFill>
                            <a:schemeClr val="accent2"/>
                          </a:solidFill>
                          <a:effectLst/>
                          <a:latin typeface="+mn-lt"/>
                          <a:cs typeface="Times New Roman" pitchFamily="18" charset="0"/>
                        </a:rPr>
                        <a:t>Adaptation</a:t>
                      </a:r>
                      <a:endParaRPr kumimoji="0" lang="en-US" sz="2200" b="0" i="0" u="none" strike="noStrike" cap="none" normalizeH="0" baseline="0" dirty="0" smtClean="0">
                        <a:ln>
                          <a:noFill/>
                        </a:ln>
                        <a:solidFill>
                          <a:schemeClr val="accent2"/>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accent2"/>
                          </a:solidFill>
                          <a:effectLst/>
                          <a:latin typeface="+mn-lt"/>
                          <a:cs typeface="Times New Roman" pitchFamily="18" charset="0"/>
                        </a:rPr>
                        <a:t>Dark</a:t>
                      </a:r>
                      <a:r>
                        <a:rPr kumimoji="0" lang="en-US" sz="2200" b="1" i="0" u="none" strike="noStrike" cap="none" normalizeH="0" baseline="0" smtClean="0">
                          <a:ln>
                            <a:noFill/>
                          </a:ln>
                          <a:solidFill>
                            <a:schemeClr val="tx1"/>
                          </a:solidFill>
                          <a:effectLst/>
                          <a:latin typeface="+mn-lt"/>
                          <a:cs typeface="Times New Roman" pitchFamily="18" charset="0"/>
                        </a:rPr>
                        <a:t> </a:t>
                      </a:r>
                      <a:r>
                        <a:rPr kumimoji="0" lang="en-US" sz="2200" b="1" i="0" u="none" strike="noStrike" cap="none" normalizeH="0" baseline="0" smtClean="0">
                          <a:ln>
                            <a:noFill/>
                          </a:ln>
                          <a:solidFill>
                            <a:schemeClr val="accent2"/>
                          </a:solidFill>
                          <a:effectLst/>
                          <a:latin typeface="+mn-lt"/>
                          <a:cs typeface="Times New Roman" pitchFamily="18" charset="0"/>
                        </a:rPr>
                        <a:t>Adaptation</a:t>
                      </a:r>
                      <a:endParaRPr kumimoji="0" lang="en-US" sz="2200" b="0" i="0" u="none" strike="noStrike" cap="none" normalizeH="0" baseline="0" smtClean="0">
                        <a:ln>
                          <a:noFill/>
                        </a:ln>
                        <a:solidFill>
                          <a:schemeClr val="accent2"/>
                        </a:solidFill>
                        <a:effectLst/>
                        <a:latin typeface="+mn-lt"/>
                      </a:endParaRP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79994">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rPr>
                        <a:t>When the person exposed to light, there is decreased sensitivity of retina to light, is called…..</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rPr>
                        <a:t>If a person has been in bright light for hours, large portions of the </a:t>
                      </a:r>
                      <a:r>
                        <a:rPr kumimoji="0" lang="en-US" sz="2200" b="0" i="0" u="none" strike="noStrike" cap="none" normalizeH="0" baseline="0" dirty="0" err="1" smtClean="0">
                          <a:ln>
                            <a:noFill/>
                          </a:ln>
                          <a:solidFill>
                            <a:schemeClr val="tx1"/>
                          </a:solidFill>
                          <a:effectLst/>
                          <a:latin typeface="+mn-lt"/>
                        </a:rPr>
                        <a:t>photochemicals</a:t>
                      </a:r>
                      <a:r>
                        <a:rPr kumimoji="0" lang="en-US" sz="2200" b="0" i="0" u="none" strike="noStrike" cap="none" normalizeH="0" baseline="0" dirty="0" smtClean="0">
                          <a:ln>
                            <a:noFill/>
                          </a:ln>
                          <a:solidFill>
                            <a:schemeClr val="tx1"/>
                          </a:solidFill>
                          <a:effectLst/>
                          <a:latin typeface="+mn-lt"/>
                        </a:rPr>
                        <a:t> in both the rods and the cones will have been reduced to retinal and </a:t>
                      </a:r>
                      <a:r>
                        <a:rPr kumimoji="0" lang="en-US" sz="2200" b="0" i="0" u="none" strike="noStrike" cap="none" normalizeH="0" baseline="0" dirty="0" err="1" smtClean="0">
                          <a:ln>
                            <a:noFill/>
                          </a:ln>
                          <a:solidFill>
                            <a:schemeClr val="tx1"/>
                          </a:solidFill>
                          <a:effectLst/>
                          <a:latin typeface="+mn-lt"/>
                        </a:rPr>
                        <a:t>opsins</a:t>
                      </a:r>
                      <a:endParaRPr kumimoji="0" lang="en-US" sz="2200" b="0" i="0" u="none" strike="noStrike" cap="none" normalizeH="0" baseline="0" dirty="0" smtClean="0">
                        <a:ln>
                          <a:noFill/>
                        </a:ln>
                        <a:solidFill>
                          <a:schemeClr val="tx1"/>
                        </a:solidFill>
                        <a:effectLst/>
                        <a:latin typeface="+mn-lt"/>
                      </a:endParaRP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rPr>
                        <a:t>Retinal of both the rods and the cones </a:t>
                      </a:r>
                      <a:r>
                        <a:rPr kumimoji="0" lang="en-US" sz="2200" b="0" i="0" u="none" strike="noStrike" cap="none" normalizeH="0" baseline="0" dirty="0" smtClean="0">
                          <a:ln>
                            <a:noFill/>
                          </a:ln>
                          <a:solidFill>
                            <a:schemeClr val="accent2"/>
                          </a:solidFill>
                          <a:effectLst/>
                          <a:latin typeface="+mn-lt"/>
                          <a:sym typeface="Wingdings" pitchFamily="2" charset="2"/>
                        </a:rPr>
                        <a:t></a:t>
                      </a:r>
                      <a:r>
                        <a:rPr kumimoji="0" lang="en-US" sz="2200" b="0" i="0" u="none" strike="noStrike" cap="none" normalizeH="0" baseline="0" dirty="0" smtClean="0">
                          <a:ln>
                            <a:noFill/>
                          </a:ln>
                          <a:solidFill>
                            <a:schemeClr val="tx1"/>
                          </a:solidFill>
                          <a:effectLst/>
                          <a:latin typeface="+mn-lt"/>
                        </a:rPr>
                        <a:t>  Vitamin A</a:t>
                      </a:r>
                      <a:endParaRPr kumimoji="0" lang="en-US" sz="2200" b="0" i="0" u="none" strike="noStrike" cap="none" normalizeH="0" baseline="0" dirty="0" smtClean="0">
                        <a:ln>
                          <a:noFill/>
                        </a:ln>
                        <a:solidFill>
                          <a:schemeClr val="tx1"/>
                        </a:solidFill>
                        <a:effectLst/>
                        <a:latin typeface="+mn-lt"/>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accent2"/>
                          </a:solidFill>
                          <a:effectLst/>
                          <a:latin typeface="+mn-lt"/>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cs typeface="Times New Roman" pitchFamily="18" charset="0"/>
                        </a:rPr>
                        <a:t>Concentrations of the photosensitive chemicals remaining in the rods and cones reduced</a:t>
                      </a:r>
                    </a:p>
                    <a:p>
                      <a:pPr marL="342900" marR="0" lvl="0" indent="-342900" algn="l" defTabSz="914400" rtl="0" eaLnBrk="1" fontAlgn="base" latinLnBrk="0" hangingPunct="1">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cs typeface="Times New Roman" pitchFamily="18" charset="0"/>
                        </a:rPr>
                        <a:t>Sensitivity of the eye to light reduced</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err="1" smtClean="0">
                          <a:ln>
                            <a:noFill/>
                          </a:ln>
                          <a:solidFill>
                            <a:schemeClr val="tx1"/>
                          </a:solidFill>
                          <a:effectLst/>
                          <a:latin typeface="+mn-lt"/>
                        </a:rPr>
                        <a:t>Def</a:t>
                      </a:r>
                      <a:r>
                        <a:rPr kumimoji="0" lang="en-US" sz="2200" b="0" i="0" u="none" strike="noStrike" cap="none" normalizeH="0" baseline="0" dirty="0" smtClean="0">
                          <a:ln>
                            <a:noFill/>
                          </a:ln>
                          <a:solidFill>
                            <a:schemeClr val="tx1"/>
                          </a:solidFill>
                          <a:effectLst/>
                          <a:latin typeface="+mn-lt"/>
                        </a:rPr>
                        <a:t>: when the person remains in darkness for long time there is increased sensitivity of retina to light which is dark adaptation.</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rPr>
                        <a:t>If a person remains in darkness for a long time, the retinal and </a:t>
                      </a:r>
                      <a:r>
                        <a:rPr kumimoji="0" lang="en-US" sz="2200" b="0" i="0" u="none" strike="noStrike" cap="none" normalizeH="0" baseline="0" dirty="0" err="1" smtClean="0">
                          <a:ln>
                            <a:noFill/>
                          </a:ln>
                          <a:solidFill>
                            <a:schemeClr val="tx1"/>
                          </a:solidFill>
                          <a:effectLst/>
                          <a:latin typeface="+mn-lt"/>
                        </a:rPr>
                        <a:t>opsins</a:t>
                      </a:r>
                      <a:r>
                        <a:rPr kumimoji="0" lang="en-US" sz="2200" b="0" i="0" u="none" strike="noStrike" cap="none" normalizeH="0" baseline="0" dirty="0" smtClean="0">
                          <a:ln>
                            <a:noFill/>
                          </a:ln>
                          <a:solidFill>
                            <a:schemeClr val="tx1"/>
                          </a:solidFill>
                          <a:effectLst/>
                          <a:latin typeface="+mn-lt"/>
                        </a:rPr>
                        <a:t> in the rods and cones converted back into the light-sensitive pigments. </a:t>
                      </a:r>
                    </a:p>
                    <a:p>
                      <a:pPr marL="342900" marR="0" lvl="0" indent="-342900" algn="l" defTabSz="914400" rtl="0" eaLnBrk="0" fontAlgn="base" latinLnBrk="0" hangingPunct="0">
                        <a:lnSpc>
                          <a:spcPct val="100000"/>
                        </a:lnSpc>
                        <a:spcBef>
                          <a:spcPct val="0"/>
                        </a:spcBef>
                        <a:spcAft>
                          <a:spcPct val="0"/>
                        </a:spcAft>
                        <a:buClrTx/>
                        <a:buSzTx/>
                        <a:buFontTx/>
                        <a:buChar char="•"/>
                        <a:tabLst/>
                      </a:pPr>
                      <a:r>
                        <a:rPr kumimoji="0" lang="en-US" sz="2200" b="0" i="0" u="none" strike="noStrike" cap="none" normalizeH="0" baseline="0" dirty="0" smtClean="0">
                          <a:ln>
                            <a:noFill/>
                          </a:ln>
                          <a:solidFill>
                            <a:schemeClr val="tx1"/>
                          </a:solidFill>
                          <a:effectLst/>
                          <a:latin typeface="+mn-lt"/>
                        </a:rPr>
                        <a:t>Vitamin A </a:t>
                      </a:r>
                      <a:r>
                        <a:rPr kumimoji="0" lang="en-US" sz="2200" b="0" i="0" u="none" strike="noStrike" cap="none" normalizeH="0" baseline="0" dirty="0" smtClean="0">
                          <a:ln>
                            <a:noFill/>
                          </a:ln>
                          <a:solidFill>
                            <a:schemeClr val="accent2"/>
                          </a:solidFill>
                          <a:effectLst/>
                          <a:latin typeface="+mn-lt"/>
                          <a:cs typeface="Times New Roman" pitchFamily="18" charset="0"/>
                          <a:sym typeface="Wingdings" pitchFamily="2" charset="2"/>
                        </a:rPr>
                        <a:t></a:t>
                      </a:r>
                      <a:r>
                        <a:rPr kumimoji="0" lang="en-US" sz="2200" b="0" i="0" u="none" strike="noStrike" cap="none" normalizeH="0" baseline="0" dirty="0" smtClean="0">
                          <a:ln>
                            <a:noFill/>
                          </a:ln>
                          <a:solidFill>
                            <a:schemeClr val="tx1"/>
                          </a:solidFill>
                          <a:effectLst/>
                          <a:latin typeface="+mn-lt"/>
                          <a:cs typeface="Times New Roman" pitchFamily="18" charset="0"/>
                        </a:rPr>
                        <a:t> retinal </a:t>
                      </a:r>
                      <a:r>
                        <a:rPr kumimoji="0" lang="en-US" sz="2200" b="0" i="0" u="none" strike="noStrike" cap="none" normalizeH="0" baseline="0" dirty="0" smtClean="0">
                          <a:ln>
                            <a:noFill/>
                          </a:ln>
                          <a:solidFill>
                            <a:schemeClr val="accent2"/>
                          </a:solidFill>
                          <a:effectLst/>
                          <a:latin typeface="+mn-lt"/>
                          <a:cs typeface="Times New Roman" pitchFamily="18" charset="0"/>
                          <a:sym typeface="Wingdings" pitchFamily="2" charset="2"/>
                        </a:rPr>
                        <a:t></a:t>
                      </a:r>
                      <a:r>
                        <a:rPr kumimoji="0" lang="en-US" sz="2200" b="0" i="0" u="none" strike="noStrike" cap="none" normalizeH="0" baseline="0" dirty="0" smtClean="0">
                          <a:ln>
                            <a:noFill/>
                          </a:ln>
                          <a:solidFill>
                            <a:schemeClr val="tx1"/>
                          </a:solidFill>
                          <a:effectLst/>
                          <a:latin typeface="+mn-lt"/>
                          <a:cs typeface="Times New Roman" pitchFamily="18" charset="0"/>
                        </a:rPr>
                        <a:t>more light-sensitive pigment</a:t>
                      </a:r>
                    </a:p>
                  </a:txBody>
                  <a:tcPr marT="45708" marB="4570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0489129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fld id="{74679C19-09EA-4B13-856F-6D2A3F4E53E5}" type="datetime3">
              <a:rPr lang="en-US" smtClean="0"/>
              <a:t>16 May 2018</a:t>
            </a:fld>
            <a:r>
              <a:rPr lang="en-US" altLang="en-US" smtClean="0"/>
              <a:t>Copyright </a:t>
            </a:r>
            <a:r>
              <a:rPr lang="en-US" altLang="en-US"/>
              <a:t>© 2005 Pearson Education, Inc., publishing as Benjamin Cummings</a:t>
            </a:r>
          </a:p>
        </p:txBody>
      </p:sp>
      <p:sp>
        <p:nvSpPr>
          <p:cNvPr id="76803" name="Rectangle 2"/>
          <p:cNvSpPr>
            <a:spLocks noGrp="1" noChangeArrowheads="1"/>
          </p:cNvSpPr>
          <p:nvPr>
            <p:ph type="title"/>
          </p:nvPr>
        </p:nvSpPr>
        <p:spPr>
          <a:xfrm>
            <a:off x="76200" y="350838"/>
            <a:ext cx="5029200" cy="1858962"/>
          </a:xfrm>
        </p:spPr>
        <p:txBody>
          <a:bodyPr>
            <a:normAutofit fontScale="90000"/>
          </a:bodyPr>
          <a:lstStyle/>
          <a:p>
            <a:pPr eaLnBrk="1" hangingPunct="1"/>
            <a:r>
              <a:rPr lang="en-US" b="1" dirty="0" smtClean="0"/>
              <a:t>Normal </a:t>
            </a:r>
            <a:r>
              <a:rPr lang="en-US" b="1" dirty="0" err="1" smtClean="0"/>
              <a:t>Ophthalmoscopic</a:t>
            </a:r>
            <a:r>
              <a:rPr lang="en-US" b="1" dirty="0" smtClean="0"/>
              <a:t> View of Eye</a:t>
            </a:r>
          </a:p>
        </p:txBody>
      </p:sp>
      <p:pic>
        <p:nvPicPr>
          <p:cNvPr id="76804" name="Picture 3" descr="Physician Informatio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438400"/>
            <a:ext cx="6324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s://www.welchallyn.com/images/corporate/0509_wa_bmurf/011810xx1PanOpticRedHe.jpg"/>
          <p:cNvPicPr>
            <a:picLocks noChangeAspect="1" noChangeArrowheads="1"/>
          </p:cNvPicPr>
          <p:nvPr/>
        </p:nvPicPr>
        <p:blipFill>
          <a:blip r:embed="rId4" cstate="print"/>
          <a:srcRect t="16364" r="35781" b="42314"/>
          <a:stretch>
            <a:fillRect/>
          </a:stretch>
        </p:blipFill>
        <p:spPr bwMode="auto">
          <a:xfrm>
            <a:off x="5105400" y="76200"/>
            <a:ext cx="3962400" cy="2590800"/>
          </a:xfrm>
          <a:prstGeom prst="rect">
            <a:avLst/>
          </a:prstGeom>
          <a:noFill/>
        </p:spPr>
      </p:pic>
      <p:pic>
        <p:nvPicPr>
          <p:cNvPr id="6"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75" y="2489200"/>
            <a:ext cx="6372225" cy="43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7707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A55FF22-8BC8-42C9-A91A-13F20F0B4C7A}" type="datetime3">
              <a:rPr lang="en-US" smtClean="0">
                <a:solidFill>
                  <a:schemeClr val="tx2"/>
                </a:solidFill>
                <a:latin typeface="Verdana" pitchFamily="34" charset="0"/>
              </a:rPr>
              <a:t>16 May 2018</a:t>
            </a:fld>
            <a:endParaRPr lang="en-US" altLang="en-US" smtClean="0">
              <a:solidFill>
                <a:schemeClr val="tx2"/>
              </a:solidFill>
              <a:latin typeface="Verdana" pitchFamily="34" charset="0"/>
            </a:endParaRPr>
          </a:p>
        </p:txBody>
      </p:sp>
      <p:sp>
        <p:nvSpPr>
          <p:cNvPr id="112645" name="Rectangle 2"/>
          <p:cNvSpPr>
            <a:spLocks noGrp="1" noChangeArrowheads="1"/>
          </p:cNvSpPr>
          <p:nvPr>
            <p:ph type="title"/>
          </p:nvPr>
        </p:nvSpPr>
        <p:spPr/>
        <p:txBody>
          <a:bodyPr/>
          <a:lstStyle/>
          <a:p>
            <a:pPr eaLnBrk="1" hangingPunct="1"/>
            <a:endParaRPr lang="en-US" smtClean="0"/>
          </a:p>
        </p:txBody>
      </p:sp>
      <p:sp>
        <p:nvSpPr>
          <p:cNvPr id="112646" name="Rectangle 3"/>
          <p:cNvSpPr>
            <a:spLocks noGrp="1" noChangeArrowheads="1"/>
          </p:cNvSpPr>
          <p:nvPr>
            <p:ph type="body" idx="1"/>
          </p:nvPr>
        </p:nvSpPr>
        <p:spPr/>
        <p:txBody>
          <a:bodyPr/>
          <a:lstStyle/>
          <a:p>
            <a:pPr eaLnBrk="1" hangingPunct="1">
              <a:buFont typeface="Wingdings" pitchFamily="2" charset="2"/>
              <a:buNone/>
            </a:pPr>
            <a:r>
              <a:rPr lang="en-US" smtClean="0">
                <a:latin typeface="Eras Demi ITC" pitchFamily="34" charset="0"/>
              </a:rPr>
              <a:t>	Why light adaptation quicker than dark adaptation?</a:t>
            </a:r>
          </a:p>
        </p:txBody>
      </p:sp>
    </p:spTree>
    <p:extLst>
      <p:ext uri="{BB962C8B-B14F-4D97-AF65-F5344CB8AC3E}">
        <p14:creationId xmlns:p14="http://schemas.microsoft.com/office/powerpoint/2010/main" val="2425108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2810C8-F448-44DE-951A-3133EDA0975A}" type="datetime3">
              <a:rPr lang="en-US" smtClean="0">
                <a:solidFill>
                  <a:schemeClr val="tx2"/>
                </a:solidFill>
                <a:latin typeface="+mn-lt"/>
              </a:rPr>
              <a:t>16 May 2018</a:t>
            </a:fld>
            <a:endParaRPr lang="en-US" altLang="en-US" smtClean="0">
              <a:solidFill>
                <a:schemeClr val="tx2"/>
              </a:solidFill>
              <a:latin typeface="+mn-lt"/>
            </a:endParaRPr>
          </a:p>
        </p:txBody>
      </p:sp>
      <p:sp>
        <p:nvSpPr>
          <p:cNvPr id="113669" name="Rectangle 2"/>
          <p:cNvSpPr>
            <a:spLocks noGrp="1" noChangeArrowheads="1"/>
          </p:cNvSpPr>
          <p:nvPr>
            <p:ph type="title"/>
          </p:nvPr>
        </p:nvSpPr>
        <p:spPr/>
        <p:txBody>
          <a:bodyPr/>
          <a:lstStyle/>
          <a:p>
            <a:pPr eaLnBrk="1" hangingPunct="1"/>
            <a:r>
              <a:rPr lang="en-US" smtClean="0">
                <a:latin typeface="+mn-lt"/>
              </a:rPr>
              <a:t>Factors affecting dark adaptation:-</a:t>
            </a:r>
          </a:p>
        </p:txBody>
      </p:sp>
      <p:sp>
        <p:nvSpPr>
          <p:cNvPr id="113670" name="Rectangle 3"/>
          <p:cNvSpPr>
            <a:spLocks noGrp="1" noChangeArrowheads="1"/>
          </p:cNvSpPr>
          <p:nvPr>
            <p:ph type="body" idx="1"/>
          </p:nvPr>
        </p:nvSpPr>
        <p:spPr/>
        <p:txBody>
          <a:bodyPr/>
          <a:lstStyle/>
          <a:p>
            <a:pPr eaLnBrk="1" hangingPunct="1">
              <a:lnSpc>
                <a:spcPct val="90000"/>
              </a:lnSpc>
            </a:pPr>
            <a:r>
              <a:rPr lang="en-US" sz="2400" smtClean="0"/>
              <a:t>depends on degree of previous exposure to light</a:t>
            </a:r>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if the eye is exposed to light for longer time….</a:t>
            </a:r>
          </a:p>
          <a:p>
            <a:pPr eaLnBrk="1" hangingPunct="1">
              <a:lnSpc>
                <a:spcPct val="90000"/>
              </a:lnSpc>
            </a:pPr>
            <a:r>
              <a:rPr lang="en-US" sz="2400" smtClean="0"/>
              <a:t>photosensitive chemicals in the receptors, split into opsin, retinal </a:t>
            </a:r>
            <a:r>
              <a:rPr lang="en-US" sz="2400" smtClean="0">
                <a:solidFill>
                  <a:schemeClr val="tx2"/>
                </a:solidFill>
                <a:sym typeface="Wingdings" pitchFamily="2" charset="2"/>
              </a:rPr>
              <a:t></a:t>
            </a:r>
            <a:r>
              <a:rPr lang="en-US" sz="2400" smtClean="0">
                <a:sym typeface="Wingdings" pitchFamily="2" charset="2"/>
              </a:rPr>
              <a:t> V</a:t>
            </a:r>
            <a:r>
              <a:rPr lang="en-US" sz="2400" smtClean="0"/>
              <a:t>it A</a:t>
            </a:r>
          </a:p>
          <a:p>
            <a:pPr eaLnBrk="1" hangingPunct="1">
              <a:lnSpc>
                <a:spcPct val="90000"/>
              </a:lnSpc>
              <a:buFont typeface="Wingdings" pitchFamily="2" charset="2"/>
              <a:buNone/>
            </a:pPr>
            <a:r>
              <a:rPr lang="en-US" sz="2400" smtClean="0"/>
              <a:t>When exposed to dark…..</a:t>
            </a:r>
          </a:p>
          <a:p>
            <a:pPr eaLnBrk="1" hangingPunct="1">
              <a:lnSpc>
                <a:spcPct val="90000"/>
              </a:lnSpc>
            </a:pPr>
            <a:r>
              <a:rPr lang="en-US" sz="2400" smtClean="0"/>
              <a:t>Vit A </a:t>
            </a:r>
            <a:r>
              <a:rPr lang="en-US" sz="2400" smtClean="0">
                <a:solidFill>
                  <a:schemeClr val="tx2"/>
                </a:solidFill>
                <a:sym typeface="Wingdings" pitchFamily="2" charset="2"/>
              </a:rPr>
              <a:t></a:t>
            </a:r>
            <a:r>
              <a:rPr lang="en-US" sz="2400" smtClean="0">
                <a:sym typeface="Wingdings" pitchFamily="2" charset="2"/>
              </a:rPr>
              <a:t> </a:t>
            </a:r>
            <a:r>
              <a:rPr lang="en-US" sz="2400" smtClean="0"/>
              <a:t>retinal </a:t>
            </a:r>
            <a:r>
              <a:rPr lang="en-US" sz="2400" smtClean="0">
                <a:solidFill>
                  <a:schemeClr val="tx2"/>
                </a:solidFill>
                <a:sym typeface="Wingdings" pitchFamily="2" charset="2"/>
              </a:rPr>
              <a:t></a:t>
            </a:r>
            <a:r>
              <a:rPr lang="en-US" sz="2400" smtClean="0">
                <a:sym typeface="Wingdings" pitchFamily="2" charset="2"/>
              </a:rPr>
              <a:t> </a:t>
            </a:r>
            <a:r>
              <a:rPr lang="en-US" sz="2400" smtClean="0"/>
              <a:t>photosensitive chemicals</a:t>
            </a:r>
          </a:p>
          <a:p>
            <a:pPr eaLnBrk="1" hangingPunct="1">
              <a:lnSpc>
                <a:spcPct val="90000"/>
              </a:lnSpc>
            </a:pPr>
            <a:endParaRPr lang="en-US" sz="2400" smtClean="0"/>
          </a:p>
          <a:p>
            <a:pPr eaLnBrk="1" hangingPunct="1">
              <a:lnSpc>
                <a:spcPct val="90000"/>
              </a:lnSpc>
              <a:buFont typeface="Wingdings" pitchFamily="2" charset="2"/>
              <a:buNone/>
            </a:pPr>
            <a:endParaRPr lang="en-US" sz="2400" smtClean="0"/>
          </a:p>
          <a:p>
            <a:pPr eaLnBrk="1" hangingPunct="1">
              <a:lnSpc>
                <a:spcPct val="90000"/>
              </a:lnSpc>
              <a:buFont typeface="Wingdings" pitchFamily="2" charset="2"/>
              <a:buNone/>
            </a:pPr>
            <a:r>
              <a:rPr lang="en-US" sz="2400" smtClean="0"/>
              <a:t>Interconversion of retinal - Vit A </a:t>
            </a:r>
            <a:r>
              <a:rPr lang="en-US" sz="2400" smtClean="0">
                <a:solidFill>
                  <a:schemeClr val="tx2"/>
                </a:solidFill>
                <a:sym typeface="Wingdings" pitchFamily="2" charset="2"/>
              </a:rPr>
              <a:t></a:t>
            </a:r>
            <a:r>
              <a:rPr lang="en-US" sz="2400" smtClean="0"/>
              <a:t> slower process</a:t>
            </a:r>
          </a:p>
        </p:txBody>
      </p:sp>
    </p:spTree>
    <p:extLst>
      <p:ext uri="{BB962C8B-B14F-4D97-AF65-F5344CB8AC3E}">
        <p14:creationId xmlns:p14="http://schemas.microsoft.com/office/powerpoint/2010/main" val="2464206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Date Placeholder 3"/>
          <p:cNvSpPr>
            <a:spLocks noGrp="1"/>
          </p:cNvSpPr>
          <p:nvPr>
            <p:ph type="dt" sz="quarter" idx="10"/>
          </p:nvPr>
        </p:nvSpPr>
        <p:spPr>
          <a:xfrm>
            <a:off x="-1524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561063-7475-4251-8B68-CD7CEF753F9D}" type="datetime3">
              <a:rPr lang="en-US" smtClean="0">
                <a:solidFill>
                  <a:schemeClr val="tx2"/>
                </a:solidFill>
                <a:latin typeface="+mn-lt"/>
              </a:rPr>
              <a:t>16 May 2018</a:t>
            </a:fld>
            <a:endParaRPr lang="en-US" altLang="en-US" smtClean="0">
              <a:solidFill>
                <a:schemeClr val="tx2"/>
              </a:solidFill>
              <a:latin typeface="+mn-lt"/>
            </a:endParaRPr>
          </a:p>
        </p:txBody>
      </p:sp>
      <p:sp>
        <p:nvSpPr>
          <p:cNvPr id="114693" name="Rectangle 2"/>
          <p:cNvSpPr>
            <a:spLocks noGrp="1" noChangeArrowheads="1"/>
          </p:cNvSpPr>
          <p:nvPr>
            <p:ph type="title"/>
          </p:nvPr>
        </p:nvSpPr>
        <p:spPr>
          <a:xfrm>
            <a:off x="-152400" y="274638"/>
            <a:ext cx="8229600" cy="1143000"/>
          </a:xfrm>
        </p:spPr>
        <p:txBody>
          <a:bodyPr/>
          <a:lstStyle/>
          <a:p>
            <a:pPr eaLnBrk="1" hangingPunct="1"/>
            <a:endParaRPr lang="en-US" smtClean="0">
              <a:latin typeface="+mn-lt"/>
            </a:endParaRPr>
          </a:p>
        </p:txBody>
      </p:sp>
      <p:sp>
        <p:nvSpPr>
          <p:cNvPr id="114694" name="Rectangle 3"/>
          <p:cNvSpPr>
            <a:spLocks noGrp="1" noChangeArrowheads="1"/>
          </p:cNvSpPr>
          <p:nvPr>
            <p:ph type="body" idx="1"/>
          </p:nvPr>
        </p:nvSpPr>
        <p:spPr>
          <a:xfrm>
            <a:off x="573088" y="1752600"/>
            <a:ext cx="7772400" cy="4227513"/>
          </a:xfrm>
        </p:spPr>
        <p:txBody>
          <a:bodyPr/>
          <a:lstStyle/>
          <a:p>
            <a:pPr eaLnBrk="1" hangingPunct="1">
              <a:buFont typeface="Symbol" pitchFamily="18" charset="2"/>
              <a:buChar char=""/>
            </a:pPr>
            <a:endParaRPr lang="en-US" dirty="0" smtClean="0"/>
          </a:p>
          <a:p>
            <a:pPr eaLnBrk="1" hangingPunct="1">
              <a:buFont typeface="Symbol" pitchFamily="18" charset="2"/>
              <a:buNone/>
            </a:pPr>
            <a:r>
              <a:rPr lang="en-US" dirty="0" smtClean="0"/>
              <a:t>	light adaptation slower reaction (</a:t>
            </a:r>
            <a:r>
              <a:rPr lang="en-US" dirty="0" err="1" smtClean="0"/>
              <a:t>interconversion</a:t>
            </a:r>
            <a:r>
              <a:rPr lang="en-US" dirty="0" smtClean="0"/>
              <a:t> between retinal and </a:t>
            </a:r>
            <a:r>
              <a:rPr lang="en-US" dirty="0" err="1" smtClean="0"/>
              <a:t>Vit</a:t>
            </a:r>
            <a:r>
              <a:rPr lang="en-US" dirty="0" smtClean="0"/>
              <a:t> A) doesn’t play any role and thus it occurs quickly</a:t>
            </a:r>
          </a:p>
        </p:txBody>
      </p:sp>
    </p:spTree>
    <p:extLst>
      <p:ext uri="{BB962C8B-B14F-4D97-AF65-F5344CB8AC3E}">
        <p14:creationId xmlns:p14="http://schemas.microsoft.com/office/powerpoint/2010/main" val="898571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7D7C39D-E8A7-4BB0-A1E3-176410553BAA}" type="datetime3">
              <a:rPr lang="en-US" smtClean="0">
                <a:solidFill>
                  <a:schemeClr val="tx2"/>
                </a:solidFill>
                <a:latin typeface="+mn-lt"/>
              </a:rPr>
              <a:t>16 May 2018</a:t>
            </a:fld>
            <a:endParaRPr lang="en-US" altLang="en-US" smtClean="0">
              <a:solidFill>
                <a:schemeClr val="tx2"/>
              </a:solidFill>
              <a:latin typeface="+mn-lt"/>
            </a:endParaRPr>
          </a:p>
        </p:txBody>
      </p:sp>
      <p:sp>
        <p:nvSpPr>
          <p:cNvPr id="93189" name="Rectangle 2"/>
          <p:cNvSpPr>
            <a:spLocks noGrp="1" noChangeArrowheads="1"/>
          </p:cNvSpPr>
          <p:nvPr>
            <p:ph type="title"/>
          </p:nvPr>
        </p:nvSpPr>
        <p:spPr/>
        <p:txBody>
          <a:bodyPr/>
          <a:lstStyle/>
          <a:p>
            <a:pPr eaLnBrk="1" hangingPunct="1"/>
            <a:r>
              <a:rPr lang="en-US" b="1" dirty="0" smtClean="0">
                <a:latin typeface="+mn-lt"/>
              </a:rPr>
              <a:t>Night Blindness (</a:t>
            </a:r>
            <a:r>
              <a:rPr lang="en-US" b="1" dirty="0" err="1" smtClean="0">
                <a:latin typeface="+mn-lt"/>
              </a:rPr>
              <a:t>Nyctalopia</a:t>
            </a:r>
            <a:r>
              <a:rPr lang="en-US" b="1" dirty="0" smtClean="0">
                <a:latin typeface="+mn-lt"/>
              </a:rPr>
              <a:t>)</a:t>
            </a:r>
          </a:p>
        </p:txBody>
      </p:sp>
      <p:sp>
        <p:nvSpPr>
          <p:cNvPr id="93190" name="Rectangle 3"/>
          <p:cNvSpPr>
            <a:spLocks noGrp="1" noChangeArrowheads="1"/>
          </p:cNvSpPr>
          <p:nvPr>
            <p:ph type="body" idx="1"/>
          </p:nvPr>
        </p:nvSpPr>
        <p:spPr/>
        <p:txBody>
          <a:bodyPr/>
          <a:lstStyle/>
          <a:p>
            <a:pPr eaLnBrk="1" hangingPunct="1"/>
            <a:r>
              <a:rPr lang="en-US" smtClean="0"/>
              <a:t>severe vitamin A deficiency</a:t>
            </a:r>
          </a:p>
          <a:p>
            <a:pPr eaLnBrk="1" hangingPunct="1"/>
            <a:r>
              <a:rPr lang="en-US" smtClean="0"/>
              <a:t>the amounts of retinal and rhodopsin severely depressed</a:t>
            </a:r>
          </a:p>
          <a:p>
            <a:pPr eaLnBrk="1" hangingPunct="1"/>
            <a:r>
              <a:rPr lang="en-US" smtClean="0"/>
              <a:t>vitamin A-deficient diet for months (liver) </a:t>
            </a:r>
            <a:r>
              <a:rPr lang="en-US" smtClean="0">
                <a:sym typeface="Wingdings" pitchFamily="2" charset="2"/>
              </a:rPr>
              <a:t> </a:t>
            </a:r>
            <a:r>
              <a:rPr lang="en-US" smtClean="0"/>
              <a:t>night blindness</a:t>
            </a:r>
          </a:p>
          <a:p>
            <a:pPr eaLnBrk="1" hangingPunct="1"/>
            <a:r>
              <a:rPr lang="en-US" smtClean="0"/>
              <a:t>Night blindness develops reversed in less than 1 hour by iv  vitamin A</a:t>
            </a:r>
          </a:p>
        </p:txBody>
      </p:sp>
    </p:spTree>
    <p:extLst>
      <p:ext uri="{BB962C8B-B14F-4D97-AF65-F5344CB8AC3E}">
        <p14:creationId xmlns:p14="http://schemas.microsoft.com/office/powerpoint/2010/main" val="2172960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CCES</a:t>
            </a:r>
            <a:endParaRPr lang="en-US" b="1" dirty="0"/>
          </a:p>
        </p:txBody>
      </p:sp>
      <p:sp>
        <p:nvSpPr>
          <p:cNvPr id="3" name="Content Placeholder 2"/>
          <p:cNvSpPr>
            <a:spLocks noGrp="1"/>
          </p:cNvSpPr>
          <p:nvPr>
            <p:ph idx="1"/>
          </p:nvPr>
        </p:nvSpPr>
        <p:spPr/>
        <p:txBody>
          <a:bodyPr/>
          <a:lstStyle/>
          <a:p>
            <a:pPr marL="514350" indent="-514350">
              <a:buAutoNum type="arabicPeriod"/>
            </a:pPr>
            <a:r>
              <a:rPr lang="en-US" b="1" dirty="0" smtClean="0"/>
              <a:t>Active form of Rhodopsin</a:t>
            </a:r>
          </a:p>
          <a:p>
            <a:pPr marL="514350" indent="-514350">
              <a:buFont typeface="+mj-lt"/>
              <a:buAutoNum type="alphaUcPeriod"/>
            </a:pPr>
            <a:r>
              <a:rPr lang="en-US" dirty="0" err="1" smtClean="0"/>
              <a:t>Bathrhodopsin</a:t>
            </a:r>
            <a:endParaRPr lang="en-US" dirty="0" smtClean="0"/>
          </a:p>
          <a:p>
            <a:pPr marL="514350" indent="-514350">
              <a:buFont typeface="+mj-lt"/>
              <a:buAutoNum type="alphaUcPeriod"/>
            </a:pPr>
            <a:r>
              <a:rPr lang="en-US" dirty="0" err="1" smtClean="0"/>
              <a:t>Lumirhodopsin</a:t>
            </a:r>
            <a:endParaRPr lang="en-US" dirty="0" smtClean="0"/>
          </a:p>
          <a:p>
            <a:pPr marL="514350" indent="-514350">
              <a:buFont typeface="+mj-lt"/>
              <a:buAutoNum type="alphaUcPeriod"/>
            </a:pPr>
            <a:r>
              <a:rPr lang="en-US" dirty="0" err="1" smtClean="0"/>
              <a:t>Metarhodopsin</a:t>
            </a:r>
            <a:r>
              <a:rPr lang="en-US" dirty="0" smtClean="0"/>
              <a:t> I</a:t>
            </a:r>
          </a:p>
          <a:p>
            <a:pPr marL="514350" indent="-514350">
              <a:buFont typeface="+mj-lt"/>
              <a:buAutoNum type="alphaUcPeriod"/>
            </a:pPr>
            <a:r>
              <a:rPr lang="en-US" dirty="0" err="1" smtClean="0"/>
              <a:t>Metarhodopsin</a:t>
            </a:r>
            <a:r>
              <a:rPr lang="en-US" dirty="0" smtClean="0"/>
              <a:t> II</a:t>
            </a:r>
            <a:endParaRPr lang="en-US" dirty="0"/>
          </a:p>
        </p:txBody>
      </p:sp>
      <p:sp>
        <p:nvSpPr>
          <p:cNvPr id="4" name="Date Placeholder 3"/>
          <p:cNvSpPr>
            <a:spLocks noGrp="1"/>
          </p:cNvSpPr>
          <p:nvPr>
            <p:ph type="dt" sz="half" idx="10"/>
          </p:nvPr>
        </p:nvSpPr>
        <p:spPr/>
        <p:txBody>
          <a:bodyPr/>
          <a:lstStyle/>
          <a:p>
            <a:fld id="{EDAEA801-CA6B-4775-9606-47C668A66C63}" type="datetime3">
              <a:rPr lang="en-US" smtClean="0"/>
              <a:t>16 May 2018</a:t>
            </a:fld>
            <a:endParaRPr lang="en-US"/>
          </a:p>
        </p:txBody>
      </p:sp>
    </p:spTree>
    <p:extLst>
      <p:ext uri="{BB962C8B-B14F-4D97-AF65-F5344CB8AC3E}">
        <p14:creationId xmlns:p14="http://schemas.microsoft.com/office/powerpoint/2010/main" val="26965018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09600" y="1600200"/>
            <a:ext cx="8229600" cy="4525963"/>
          </a:xfrm>
        </p:spPr>
        <p:txBody>
          <a:bodyPr>
            <a:normAutofit/>
          </a:bodyPr>
          <a:lstStyle/>
          <a:p>
            <a:pPr marL="0" indent="0" algn="l">
              <a:buNone/>
            </a:pPr>
            <a:r>
              <a:rPr lang="en-US" sz="2800" b="1" dirty="0" smtClean="0"/>
              <a:t>2. Receptor potential generated in photoreceptors  are      </a:t>
            </a:r>
          </a:p>
          <a:p>
            <a:pPr marL="0" indent="0" algn="l">
              <a:buNone/>
            </a:pPr>
            <a:r>
              <a:rPr lang="en-US" sz="2800" b="1" dirty="0"/>
              <a:t> </a:t>
            </a:r>
            <a:r>
              <a:rPr lang="en-US" sz="2800" b="1" dirty="0" smtClean="0"/>
              <a:t>     ______type</a:t>
            </a:r>
            <a:r>
              <a:rPr lang="en-US" sz="2800" dirty="0" smtClean="0"/>
              <a:t>.</a:t>
            </a:r>
          </a:p>
          <a:p>
            <a:pPr marL="514350" indent="-514350" algn="l">
              <a:buFont typeface="+mj-lt"/>
              <a:buAutoNum type="alphaUcPeriod"/>
            </a:pPr>
            <a:r>
              <a:rPr lang="en-US" sz="2800" dirty="0" smtClean="0"/>
              <a:t>Depolarizing </a:t>
            </a:r>
          </a:p>
          <a:p>
            <a:pPr marL="514350" indent="-514350" algn="l">
              <a:buFont typeface="+mj-lt"/>
              <a:buAutoNum type="alphaUcPeriod"/>
            </a:pPr>
            <a:r>
              <a:rPr lang="en-US" sz="2800" dirty="0" smtClean="0"/>
              <a:t>Hyperpolarizing</a:t>
            </a:r>
          </a:p>
          <a:p>
            <a:pPr marL="514350" indent="-514350" algn="l">
              <a:buFont typeface="+mj-lt"/>
              <a:buAutoNum type="alphaUcPeriod"/>
            </a:pPr>
            <a:r>
              <a:rPr lang="en-US" sz="2800" dirty="0" smtClean="0"/>
              <a:t>Spike potential</a:t>
            </a:r>
          </a:p>
          <a:p>
            <a:pPr marL="514350" indent="-514350" algn="l">
              <a:buFont typeface="+mj-lt"/>
              <a:buAutoNum type="alphaUcPeriod"/>
            </a:pPr>
            <a:r>
              <a:rPr lang="en-US" sz="2800" dirty="0" smtClean="0"/>
              <a:t>Action potential</a:t>
            </a:r>
          </a:p>
        </p:txBody>
      </p:sp>
      <p:sp>
        <p:nvSpPr>
          <p:cNvPr id="4" name="Date Placeholder 3"/>
          <p:cNvSpPr>
            <a:spLocks noGrp="1"/>
          </p:cNvSpPr>
          <p:nvPr>
            <p:ph type="dt" sz="half" idx="10"/>
          </p:nvPr>
        </p:nvSpPr>
        <p:spPr/>
        <p:txBody>
          <a:bodyPr/>
          <a:lstStyle/>
          <a:p>
            <a:fld id="{EDAEA801-CA6B-4775-9606-47C668A66C63}" type="datetime3">
              <a:rPr lang="en-US" smtClean="0"/>
              <a:t>16 May 2018</a:t>
            </a:fld>
            <a:endParaRPr lang="en-US"/>
          </a:p>
        </p:txBody>
      </p:sp>
    </p:spTree>
    <p:extLst>
      <p:ext uri="{BB962C8B-B14F-4D97-AF65-F5344CB8AC3E}">
        <p14:creationId xmlns:p14="http://schemas.microsoft.com/office/powerpoint/2010/main" val="21579257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3. Visual Purple is made up of</a:t>
            </a:r>
          </a:p>
          <a:p>
            <a:pPr marL="514350" indent="-514350">
              <a:buFont typeface="+mj-lt"/>
              <a:buAutoNum type="alphaUcPeriod"/>
            </a:pPr>
            <a:r>
              <a:rPr lang="en-US" dirty="0" err="1" smtClean="0"/>
              <a:t>Scotopsin</a:t>
            </a:r>
            <a:r>
              <a:rPr lang="en-US" dirty="0" smtClean="0"/>
              <a:t> + All trans retinal</a:t>
            </a:r>
          </a:p>
          <a:p>
            <a:pPr marL="514350" indent="-514350">
              <a:buFont typeface="+mj-lt"/>
              <a:buAutoNum type="alphaUcPeriod"/>
            </a:pPr>
            <a:r>
              <a:rPr lang="en-US" dirty="0" err="1"/>
              <a:t>Scotopsin</a:t>
            </a:r>
            <a:r>
              <a:rPr lang="en-US" dirty="0"/>
              <a:t> + All </a:t>
            </a:r>
            <a:r>
              <a:rPr lang="en-US" dirty="0" err="1" smtClean="0"/>
              <a:t>cis</a:t>
            </a:r>
            <a:r>
              <a:rPr lang="en-US" dirty="0" smtClean="0"/>
              <a:t> retinal</a:t>
            </a:r>
          </a:p>
          <a:p>
            <a:pPr marL="514350" indent="-514350">
              <a:buFont typeface="+mj-lt"/>
              <a:buAutoNum type="alphaUcPeriod"/>
            </a:pPr>
            <a:r>
              <a:rPr lang="en-US" dirty="0" err="1"/>
              <a:t>Scotopsin</a:t>
            </a:r>
            <a:r>
              <a:rPr lang="en-US" dirty="0"/>
              <a:t> + All trans </a:t>
            </a:r>
            <a:r>
              <a:rPr lang="en-US" dirty="0" smtClean="0"/>
              <a:t>retinol</a:t>
            </a:r>
            <a:endParaRPr lang="en-US" dirty="0"/>
          </a:p>
          <a:p>
            <a:pPr marL="514350" indent="-514350">
              <a:buFont typeface="+mj-lt"/>
              <a:buAutoNum type="alphaUcPeriod"/>
            </a:pPr>
            <a:r>
              <a:rPr lang="en-US" dirty="0" err="1"/>
              <a:t>Scotopsin</a:t>
            </a:r>
            <a:r>
              <a:rPr lang="en-US" dirty="0"/>
              <a:t> + All </a:t>
            </a:r>
            <a:r>
              <a:rPr lang="en-US" dirty="0" err="1" smtClean="0"/>
              <a:t>cis</a:t>
            </a:r>
            <a:r>
              <a:rPr lang="en-US" dirty="0" smtClean="0"/>
              <a:t> retinol</a:t>
            </a:r>
            <a:endParaRPr lang="en-US" dirty="0"/>
          </a:p>
          <a:p>
            <a:pPr marL="514350" indent="-514350">
              <a:buFont typeface="+mj-lt"/>
              <a:buAutoNum type="alphaUcPeriod"/>
            </a:pPr>
            <a:endParaRPr lang="en-US" dirty="0"/>
          </a:p>
          <a:p>
            <a:pPr marL="514350" indent="-514350">
              <a:buFont typeface="+mj-lt"/>
              <a:buAutoNum type="alphaUcPeriod"/>
            </a:pPr>
            <a:endParaRPr lang="en-US" dirty="0"/>
          </a:p>
        </p:txBody>
      </p:sp>
      <p:sp>
        <p:nvSpPr>
          <p:cNvPr id="4" name="Date Placeholder 3"/>
          <p:cNvSpPr>
            <a:spLocks noGrp="1"/>
          </p:cNvSpPr>
          <p:nvPr>
            <p:ph type="dt" sz="half" idx="10"/>
          </p:nvPr>
        </p:nvSpPr>
        <p:spPr/>
        <p:txBody>
          <a:bodyPr/>
          <a:lstStyle/>
          <a:p>
            <a:fld id="{EDAEA801-CA6B-4775-9606-47C668A66C63}" type="datetime3">
              <a:rPr lang="en-US" smtClean="0"/>
              <a:t>16 May 2018</a:t>
            </a:fld>
            <a:endParaRPr lang="en-US"/>
          </a:p>
        </p:txBody>
      </p:sp>
    </p:spTree>
    <p:extLst>
      <p:ext uri="{BB962C8B-B14F-4D97-AF65-F5344CB8AC3E}">
        <p14:creationId xmlns:p14="http://schemas.microsoft.com/office/powerpoint/2010/main" val="882809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0"/>
            <a:ext cx="8229600" cy="4525963"/>
          </a:xfrm>
        </p:spPr>
        <p:txBody>
          <a:bodyPr/>
          <a:lstStyle/>
          <a:p>
            <a:pPr marL="0" indent="0">
              <a:buNone/>
            </a:pPr>
            <a:r>
              <a:rPr lang="en-US" b="1" dirty="0" smtClean="0"/>
              <a:t>4. Resting membrane potential of photoreceptors are</a:t>
            </a:r>
          </a:p>
          <a:p>
            <a:pPr marL="514350" indent="-514350">
              <a:buFont typeface="+mj-lt"/>
              <a:buAutoNum type="alphaUcPeriod"/>
            </a:pPr>
            <a:r>
              <a:rPr lang="en-US" dirty="0" smtClean="0"/>
              <a:t>-40 mV</a:t>
            </a:r>
          </a:p>
          <a:p>
            <a:pPr marL="514350" indent="-514350">
              <a:buFont typeface="+mj-lt"/>
              <a:buAutoNum type="alphaUcPeriod"/>
            </a:pPr>
            <a:r>
              <a:rPr lang="en-US" dirty="0" smtClean="0"/>
              <a:t>-50 mV</a:t>
            </a:r>
          </a:p>
          <a:p>
            <a:pPr marL="514350" indent="-514350">
              <a:buFont typeface="+mj-lt"/>
              <a:buAutoNum type="alphaUcPeriod"/>
            </a:pPr>
            <a:r>
              <a:rPr lang="en-US" dirty="0" smtClean="0"/>
              <a:t>-70 mV</a:t>
            </a:r>
          </a:p>
          <a:p>
            <a:pPr marL="514350" indent="-514350">
              <a:buFont typeface="+mj-lt"/>
              <a:buAutoNum type="alphaUcPeriod"/>
            </a:pPr>
            <a:r>
              <a:rPr lang="en-US" dirty="0" smtClean="0"/>
              <a:t>-80 mV</a:t>
            </a:r>
            <a:endParaRPr lang="en-US" dirty="0"/>
          </a:p>
        </p:txBody>
      </p:sp>
      <p:sp>
        <p:nvSpPr>
          <p:cNvPr id="4" name="Date Placeholder 3"/>
          <p:cNvSpPr>
            <a:spLocks noGrp="1"/>
          </p:cNvSpPr>
          <p:nvPr>
            <p:ph type="dt" sz="half" idx="10"/>
          </p:nvPr>
        </p:nvSpPr>
        <p:spPr/>
        <p:txBody>
          <a:bodyPr/>
          <a:lstStyle/>
          <a:p>
            <a:fld id="{EDAEA801-CA6B-4775-9606-47C668A66C63}" type="datetime3">
              <a:rPr lang="en-US" smtClean="0"/>
              <a:t>16 May 2018</a:t>
            </a:fld>
            <a:endParaRPr lang="en-US"/>
          </a:p>
        </p:txBody>
      </p:sp>
    </p:spTree>
    <p:extLst>
      <p:ext uri="{BB962C8B-B14F-4D97-AF65-F5344CB8AC3E}">
        <p14:creationId xmlns:p14="http://schemas.microsoft.com/office/powerpoint/2010/main" val="3545617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dirty="0" smtClean="0"/>
              <a:t>5. Storage site of Vitamin A in eye is all except</a:t>
            </a:r>
          </a:p>
          <a:p>
            <a:pPr marL="514350" indent="-514350">
              <a:buFont typeface="+mj-lt"/>
              <a:buAutoNum type="alphaUcPeriod"/>
            </a:pPr>
            <a:r>
              <a:rPr lang="en-US" dirty="0" smtClean="0"/>
              <a:t>Pigment layer of Retina</a:t>
            </a:r>
          </a:p>
          <a:p>
            <a:pPr marL="514350" indent="-514350">
              <a:buFont typeface="+mj-lt"/>
              <a:buAutoNum type="alphaUcPeriod"/>
            </a:pPr>
            <a:r>
              <a:rPr lang="en-US" dirty="0" smtClean="0"/>
              <a:t>Cytoplasm of rods</a:t>
            </a:r>
          </a:p>
          <a:p>
            <a:pPr marL="514350" indent="-514350">
              <a:buFont typeface="+mj-lt"/>
              <a:buAutoNum type="alphaUcPeriod"/>
            </a:pPr>
            <a:r>
              <a:rPr lang="en-US" dirty="0" smtClean="0"/>
              <a:t>Cytoplasm of cons</a:t>
            </a:r>
          </a:p>
          <a:p>
            <a:pPr marL="514350" indent="-514350">
              <a:buFont typeface="+mj-lt"/>
              <a:buAutoNum type="alphaUcPeriod"/>
            </a:pPr>
            <a:r>
              <a:rPr lang="en-US" dirty="0" smtClean="0"/>
              <a:t>Cell membrane of rods</a:t>
            </a:r>
          </a:p>
          <a:p>
            <a:pPr marL="514350" indent="-514350">
              <a:buFont typeface="+mj-lt"/>
              <a:buAutoNum type="alphaUcPeriod"/>
            </a:pPr>
            <a:endParaRPr lang="en-US" dirty="0" smtClean="0"/>
          </a:p>
          <a:p>
            <a:pPr marL="514350" indent="-514350">
              <a:buFont typeface="+mj-lt"/>
              <a:buAutoNum type="alphaUcPeriod"/>
            </a:pPr>
            <a:endParaRPr lang="en-US" dirty="0" smtClean="0"/>
          </a:p>
          <a:p>
            <a:pPr marL="0" indent="0">
              <a:buNone/>
            </a:pPr>
            <a:endParaRPr lang="en-US" dirty="0"/>
          </a:p>
        </p:txBody>
      </p:sp>
      <p:sp>
        <p:nvSpPr>
          <p:cNvPr id="4" name="Date Placeholder 3"/>
          <p:cNvSpPr>
            <a:spLocks noGrp="1"/>
          </p:cNvSpPr>
          <p:nvPr>
            <p:ph type="dt" sz="half" idx="10"/>
          </p:nvPr>
        </p:nvSpPr>
        <p:spPr/>
        <p:txBody>
          <a:bodyPr/>
          <a:lstStyle/>
          <a:p>
            <a:fld id="{EDAEA801-CA6B-4775-9606-47C668A66C63}" type="datetime3">
              <a:rPr lang="en-US" smtClean="0"/>
              <a:t>16 May 2018</a:t>
            </a:fld>
            <a:endParaRPr lang="en-US"/>
          </a:p>
        </p:txBody>
      </p:sp>
    </p:spTree>
    <p:extLst>
      <p:ext uri="{BB962C8B-B14F-4D97-AF65-F5344CB8AC3E}">
        <p14:creationId xmlns:p14="http://schemas.microsoft.com/office/powerpoint/2010/main" val="407668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Date Placeholder 4"/>
          <p:cNvSpPr>
            <a:spLocks noGrp="1"/>
          </p:cNvSpPr>
          <p:nvPr>
            <p:ph type="dt" sz="quarter" idx="10"/>
          </p:nvPr>
        </p:nvSpPr>
        <p:spPr>
          <a:xfrm>
            <a:off x="0" y="6081712"/>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4BADA68-9652-40B7-8BA1-AF1C8743B292}" type="datetime3">
              <a:rPr lang="en-US" smtClean="0">
                <a:solidFill>
                  <a:schemeClr val="tx2"/>
                </a:solidFill>
                <a:latin typeface="+mn-lt"/>
              </a:rPr>
              <a:t>16 May 2018</a:t>
            </a:fld>
            <a:endParaRPr lang="en-US" altLang="en-US" smtClean="0">
              <a:solidFill>
                <a:schemeClr val="tx2"/>
              </a:solidFill>
              <a:latin typeface="+mn-lt"/>
            </a:endParaRPr>
          </a:p>
        </p:txBody>
      </p:sp>
      <p:sp>
        <p:nvSpPr>
          <p:cNvPr id="47109" name="Rectangle 2"/>
          <p:cNvSpPr>
            <a:spLocks noGrp="1" noChangeArrowheads="1"/>
          </p:cNvSpPr>
          <p:nvPr>
            <p:ph type="title"/>
          </p:nvPr>
        </p:nvSpPr>
        <p:spPr>
          <a:xfrm>
            <a:off x="0" y="0"/>
            <a:ext cx="8229600" cy="1143000"/>
          </a:xfrm>
        </p:spPr>
        <p:txBody>
          <a:bodyPr/>
          <a:lstStyle/>
          <a:p>
            <a:pPr eaLnBrk="1" hangingPunct="1"/>
            <a:r>
              <a:rPr lang="en-US" b="1" u="sng" dirty="0" smtClean="0">
                <a:latin typeface="+mn-lt"/>
              </a:rPr>
              <a:t>Macula</a:t>
            </a:r>
          </a:p>
        </p:txBody>
      </p:sp>
      <p:sp>
        <p:nvSpPr>
          <p:cNvPr id="47110" name="Rectangle 3"/>
          <p:cNvSpPr>
            <a:spLocks noGrp="1" noChangeArrowheads="1"/>
          </p:cNvSpPr>
          <p:nvPr>
            <p:ph type="body" sz="half" idx="1"/>
          </p:nvPr>
        </p:nvSpPr>
        <p:spPr>
          <a:xfrm>
            <a:off x="457200" y="1219200"/>
            <a:ext cx="4116388" cy="5135562"/>
          </a:xfrm>
        </p:spPr>
        <p:txBody>
          <a:bodyPr>
            <a:normAutofit/>
          </a:bodyPr>
          <a:lstStyle/>
          <a:p>
            <a:pPr algn="just" eaLnBrk="1" hangingPunct="1">
              <a:lnSpc>
                <a:spcPct val="80000"/>
              </a:lnSpc>
            </a:pPr>
            <a:r>
              <a:rPr lang="en-US" sz="2400" dirty="0" smtClean="0"/>
              <a:t>Located </a:t>
            </a:r>
            <a:r>
              <a:rPr lang="en-US" sz="2400" dirty="0" smtClean="0"/>
              <a:t>in the center of the retina, temporal to the optic </a:t>
            </a:r>
            <a:r>
              <a:rPr lang="en-US" sz="2400" dirty="0" smtClean="0"/>
              <a:t>nerve, small </a:t>
            </a:r>
            <a:r>
              <a:rPr lang="en-US" sz="2400" dirty="0" smtClean="0"/>
              <a:t>and highly sensitive part of the </a:t>
            </a:r>
            <a:r>
              <a:rPr lang="en-US" sz="2400" dirty="0" smtClean="0">
                <a:hlinkClick r:id="rId2" action="ppaction://hlinkfile"/>
              </a:rPr>
              <a:t>retina</a:t>
            </a:r>
            <a:endParaRPr lang="en-US" sz="2400" dirty="0" smtClean="0"/>
          </a:p>
          <a:p>
            <a:pPr algn="just" eaLnBrk="1" hangingPunct="1">
              <a:lnSpc>
                <a:spcPct val="80000"/>
              </a:lnSpc>
            </a:pPr>
            <a:endParaRPr lang="en-US" sz="2400" dirty="0" smtClean="0"/>
          </a:p>
          <a:p>
            <a:pPr algn="just" eaLnBrk="1" hangingPunct="1">
              <a:lnSpc>
                <a:spcPct val="80000"/>
              </a:lnSpc>
            </a:pPr>
            <a:r>
              <a:rPr lang="en-US" sz="2400" i="1" dirty="0" smtClean="0"/>
              <a:t>The macula allows us to appreciate detail and perform tasks that require central vision such </a:t>
            </a:r>
            <a:r>
              <a:rPr lang="en-US" sz="2400" i="1" dirty="0" smtClean="0"/>
              <a:t>reading </a:t>
            </a:r>
          </a:p>
          <a:p>
            <a:pPr algn="just" eaLnBrk="1" hangingPunct="1">
              <a:lnSpc>
                <a:spcPct val="80000"/>
              </a:lnSpc>
            </a:pPr>
            <a:endParaRPr lang="en-US" sz="2400" i="1" dirty="0" smtClean="0"/>
          </a:p>
          <a:p>
            <a:r>
              <a:rPr lang="en-US" sz="2400" dirty="0" smtClean="0"/>
              <a:t>It has </a:t>
            </a:r>
            <a:r>
              <a:rPr lang="en-US" sz="2400" dirty="0"/>
              <a:t>pigment (</a:t>
            </a:r>
            <a:r>
              <a:rPr lang="en-US" sz="2400" dirty="0" err="1" smtClean="0"/>
              <a:t>xantophyll</a:t>
            </a:r>
            <a:r>
              <a:rPr lang="en-US" sz="2400" dirty="0" smtClean="0"/>
              <a:t>) a pale yellow pigmentation that is visible through an ophthalmoscope</a:t>
            </a:r>
          </a:p>
        </p:txBody>
      </p:sp>
      <p:pic>
        <p:nvPicPr>
          <p:cNvPr id="47111" name="Picture 4" descr="Macul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6450" y="1096962"/>
            <a:ext cx="407035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329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xfrm>
            <a:off x="-76200" y="6356350"/>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19435CC-2568-47FF-9D0E-8CF3FC63906D}" type="datetime3">
              <a:rPr lang="en-US" smtClean="0">
                <a:solidFill>
                  <a:schemeClr val="tx2"/>
                </a:solidFill>
                <a:latin typeface="+mn-lt"/>
              </a:rPr>
              <a:t>16 May 2018</a:t>
            </a:fld>
            <a:endParaRPr lang="en-US" altLang="en-US" smtClean="0">
              <a:solidFill>
                <a:schemeClr val="tx2"/>
              </a:solidFill>
              <a:latin typeface="+mn-lt"/>
            </a:endParaRPr>
          </a:p>
        </p:txBody>
      </p:sp>
      <p:sp>
        <p:nvSpPr>
          <p:cNvPr id="48133" name="Rectangle 2"/>
          <p:cNvSpPr>
            <a:spLocks noGrp="1" noChangeArrowheads="1"/>
          </p:cNvSpPr>
          <p:nvPr>
            <p:ph type="title"/>
          </p:nvPr>
        </p:nvSpPr>
        <p:spPr>
          <a:xfrm>
            <a:off x="228600" y="76200"/>
            <a:ext cx="8229600" cy="1020762"/>
          </a:xfrm>
        </p:spPr>
        <p:txBody>
          <a:bodyPr/>
          <a:lstStyle/>
          <a:p>
            <a:pPr eaLnBrk="1" hangingPunct="1"/>
            <a:r>
              <a:rPr lang="en-US" b="1" u="sng" dirty="0" smtClean="0">
                <a:latin typeface="+mn-lt"/>
              </a:rPr>
              <a:t>The fovea</a:t>
            </a:r>
          </a:p>
        </p:txBody>
      </p:sp>
      <p:sp>
        <p:nvSpPr>
          <p:cNvPr id="48134" name="Rectangle 3"/>
          <p:cNvSpPr>
            <a:spLocks noGrp="1" noChangeArrowheads="1"/>
          </p:cNvSpPr>
          <p:nvPr>
            <p:ph type="body" idx="1"/>
          </p:nvPr>
        </p:nvSpPr>
        <p:spPr>
          <a:xfrm>
            <a:off x="304800" y="1219200"/>
            <a:ext cx="8686800" cy="4383087"/>
          </a:xfrm>
        </p:spPr>
        <p:txBody>
          <a:bodyPr>
            <a:noAutofit/>
          </a:bodyPr>
          <a:lstStyle/>
          <a:p>
            <a:pPr>
              <a:lnSpc>
                <a:spcPct val="80000"/>
              </a:lnSpc>
            </a:pPr>
            <a:r>
              <a:rPr lang="en-US" sz="2400" dirty="0"/>
              <a:t>central portion of macula </a:t>
            </a:r>
          </a:p>
          <a:p>
            <a:pPr>
              <a:lnSpc>
                <a:spcPct val="80000"/>
              </a:lnSpc>
            </a:pPr>
            <a:r>
              <a:rPr lang="en-US" sz="2400" dirty="0"/>
              <a:t>area-1 square millimeter</a:t>
            </a:r>
          </a:p>
          <a:p>
            <a:pPr>
              <a:lnSpc>
                <a:spcPct val="80000"/>
              </a:lnSpc>
              <a:buNone/>
            </a:pPr>
            <a:endParaRPr lang="en-US" sz="2400" dirty="0"/>
          </a:p>
          <a:p>
            <a:pPr>
              <a:lnSpc>
                <a:spcPct val="80000"/>
              </a:lnSpc>
              <a:buNone/>
            </a:pPr>
            <a:r>
              <a:rPr lang="en-US" sz="2400" dirty="0">
                <a:solidFill>
                  <a:srgbClr val="CC0099"/>
                </a:solidFill>
              </a:rPr>
              <a:t>The </a:t>
            </a:r>
            <a:r>
              <a:rPr lang="en-US" sz="2400" i="1" dirty="0">
                <a:solidFill>
                  <a:srgbClr val="CC0099"/>
                </a:solidFill>
              </a:rPr>
              <a:t>central fovea</a:t>
            </a:r>
          </a:p>
          <a:p>
            <a:pPr>
              <a:lnSpc>
                <a:spcPct val="80000"/>
              </a:lnSpc>
            </a:pPr>
            <a:r>
              <a:rPr lang="en-US" sz="2400" dirty="0"/>
              <a:t>0.3 millimeter</a:t>
            </a:r>
          </a:p>
          <a:p>
            <a:pPr>
              <a:lnSpc>
                <a:spcPct val="80000"/>
              </a:lnSpc>
            </a:pPr>
            <a:r>
              <a:rPr lang="en-US" sz="2400" b="1" dirty="0">
                <a:solidFill>
                  <a:srgbClr val="FF0000"/>
                </a:solidFill>
              </a:rPr>
              <a:t>Presence of only cones</a:t>
            </a:r>
          </a:p>
          <a:p>
            <a:pPr>
              <a:lnSpc>
                <a:spcPct val="80000"/>
              </a:lnSpc>
            </a:pPr>
            <a:r>
              <a:rPr lang="en-US" sz="2400" dirty="0"/>
              <a:t>have a special structure long and slender bodies, in contradistinction to the much fatter cones located more peripherally in the retina</a:t>
            </a:r>
          </a:p>
          <a:p>
            <a:pPr>
              <a:lnSpc>
                <a:spcPct val="80000"/>
              </a:lnSpc>
              <a:buNone/>
            </a:pPr>
            <a:r>
              <a:rPr lang="en-US" sz="2400" dirty="0"/>
              <a:t>	</a:t>
            </a:r>
          </a:p>
          <a:p>
            <a:pPr>
              <a:lnSpc>
                <a:spcPct val="80000"/>
              </a:lnSpc>
              <a:buNone/>
            </a:pPr>
            <a:r>
              <a:rPr lang="en-US" sz="2400" dirty="0"/>
              <a:t>	In constricted pupil the image on the retina is formed on the macula and cones.</a:t>
            </a:r>
          </a:p>
          <a:p>
            <a:pPr eaLnBrk="1" hangingPunct="1">
              <a:lnSpc>
                <a:spcPct val="80000"/>
              </a:lnSpc>
              <a:buFont typeface="Wingdings" pitchFamily="2" charset="2"/>
              <a:buNone/>
            </a:pPr>
            <a:endParaRPr lang="en-US" sz="2400" dirty="0" smtClean="0"/>
          </a:p>
        </p:txBody>
      </p:sp>
      <p:pic>
        <p:nvPicPr>
          <p:cNvPr id="7" name="Picture 4" descr="Macu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6450" y="914400"/>
            <a:ext cx="4070350" cy="172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8378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9154" name="Date Placeholder 4"/>
          <p:cNvSpPr>
            <a:spLocks noGrp="1"/>
          </p:cNvSpPr>
          <p:nvPr>
            <p:ph type="dt" sz="quarter" idx="10"/>
          </p:nvPr>
        </p:nvSpPr>
        <p:spPr>
          <a:xfrm>
            <a:off x="228600" y="6569075"/>
            <a:ext cx="2133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DBC16F7-975F-49C7-B9B7-4C4976ECBBDE}" type="datetime3">
              <a:rPr lang="en-US" smtClean="0">
                <a:solidFill>
                  <a:schemeClr val="tx2"/>
                </a:solidFill>
                <a:latin typeface="+mn-lt"/>
              </a:rPr>
              <a:t>16 May 2018</a:t>
            </a:fld>
            <a:endParaRPr lang="en-US" altLang="en-US" smtClean="0">
              <a:solidFill>
                <a:schemeClr val="tx2"/>
              </a:solidFill>
              <a:latin typeface="+mn-lt"/>
            </a:endParaRPr>
          </a:p>
        </p:txBody>
      </p:sp>
      <p:sp>
        <p:nvSpPr>
          <p:cNvPr id="49157" name="Rectangle 5"/>
          <p:cNvSpPr>
            <a:spLocks noGrp="1" noChangeArrowheads="1"/>
          </p:cNvSpPr>
          <p:nvPr>
            <p:ph type="title"/>
          </p:nvPr>
        </p:nvSpPr>
        <p:spPr>
          <a:xfrm>
            <a:off x="990600" y="288925"/>
            <a:ext cx="7716838" cy="1219200"/>
          </a:xfrm>
        </p:spPr>
        <p:txBody>
          <a:bodyPr/>
          <a:lstStyle/>
          <a:p>
            <a:pPr eaLnBrk="1" hangingPunct="1"/>
            <a:endParaRPr lang="en-US" smtClean="0">
              <a:latin typeface="+mn-lt"/>
            </a:endParaRPr>
          </a:p>
        </p:txBody>
      </p:sp>
      <p:sp>
        <p:nvSpPr>
          <p:cNvPr id="49158" name="Rectangle 3"/>
          <p:cNvSpPr>
            <a:spLocks noGrp="1" noChangeArrowheads="1"/>
          </p:cNvSpPr>
          <p:nvPr>
            <p:ph type="body" sz="half" idx="1"/>
          </p:nvPr>
        </p:nvSpPr>
        <p:spPr>
          <a:xfrm>
            <a:off x="954088" y="3794125"/>
            <a:ext cx="6970712" cy="2551113"/>
          </a:xfrm>
        </p:spPr>
        <p:txBody>
          <a:bodyPr/>
          <a:lstStyle/>
          <a:p>
            <a:pPr eaLnBrk="1" hangingPunct="1">
              <a:lnSpc>
                <a:spcPct val="90000"/>
              </a:lnSpc>
              <a:buFont typeface="Wingdings" pitchFamily="2" charset="2"/>
              <a:buNone/>
            </a:pPr>
            <a:r>
              <a:rPr lang="en-US" sz="2400" smtClean="0"/>
              <a:t>The foveal region…. </a:t>
            </a:r>
          </a:p>
          <a:p>
            <a:pPr eaLnBrk="1" hangingPunct="1">
              <a:lnSpc>
                <a:spcPct val="90000"/>
              </a:lnSpc>
            </a:pPr>
            <a:r>
              <a:rPr lang="en-US" sz="2400" smtClean="0"/>
              <a:t>the blood vessels, ganglion cells, inner nuclear layer of cells, and plexiform layers are all displaced to one side rather than resting directly on top of the cones</a:t>
            </a:r>
          </a:p>
          <a:p>
            <a:pPr eaLnBrk="1" hangingPunct="1">
              <a:lnSpc>
                <a:spcPct val="90000"/>
              </a:lnSpc>
            </a:pPr>
            <a:r>
              <a:rPr lang="en-US" sz="2400" smtClean="0"/>
              <a:t>This allows light to pass unimpeded to the cones</a:t>
            </a:r>
          </a:p>
        </p:txBody>
      </p:sp>
      <p:graphicFrame>
        <p:nvGraphicFramePr>
          <p:cNvPr id="49159" name="Object 4"/>
          <p:cNvGraphicFramePr>
            <a:graphicFrameLocks noGrp="1" noChangeAspect="1"/>
          </p:cNvGraphicFramePr>
          <p:nvPr>
            <p:ph sz="half" idx="2"/>
            <p:extLst>
              <p:ext uri="{D42A27DB-BD31-4B8C-83A1-F6EECF244321}">
                <p14:modId xmlns:p14="http://schemas.microsoft.com/office/powerpoint/2010/main" val="1327424106"/>
              </p:ext>
            </p:extLst>
          </p:nvPr>
        </p:nvGraphicFramePr>
        <p:xfrm>
          <a:off x="1219200" y="212725"/>
          <a:ext cx="6705600" cy="3473450"/>
        </p:xfrm>
        <a:graphic>
          <a:graphicData uri="http://schemas.openxmlformats.org/presentationml/2006/ole">
            <mc:AlternateContent xmlns:mc="http://schemas.openxmlformats.org/markup-compatibility/2006">
              <mc:Choice xmlns:v="urn:schemas-microsoft-com:vml" Requires="v">
                <p:oleObj spid="_x0000_s2077" name="Bitmap Image" r:id="rId3" imgW="7725853" imgH="5361905" progId="Paint.Picture">
                  <p:embed/>
                </p:oleObj>
              </mc:Choice>
              <mc:Fallback>
                <p:oleObj name="Bitmap Image" r:id="rId3" imgW="7725853" imgH="5361905"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2725"/>
                        <a:ext cx="6705600" cy="34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574161244"/>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2708</Words>
  <Application>Microsoft Office PowerPoint</Application>
  <PresentationFormat>On-screen Show (4:3)</PresentationFormat>
  <Paragraphs>406</Paragraphs>
  <Slides>68</Slides>
  <Notes>1</Notes>
  <HiddenSlides>2</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68</vt:i4>
      </vt:variant>
    </vt:vector>
  </HeadingPairs>
  <TitlesOfParts>
    <vt:vector size="71" baseType="lpstr">
      <vt:lpstr>Office Theme</vt:lpstr>
      <vt:lpstr>Custom Design</vt:lpstr>
      <vt:lpstr>Bitmap Image</vt:lpstr>
      <vt:lpstr>PowerPoint Presentation</vt:lpstr>
      <vt:lpstr>Retina</vt:lpstr>
      <vt:lpstr>Photoreception and Local Integration</vt:lpstr>
      <vt:lpstr>Layers of retina from outside in: </vt:lpstr>
      <vt:lpstr>The Retina</vt:lpstr>
      <vt:lpstr>Normal Ophthalmoscopic View of Eye</vt:lpstr>
      <vt:lpstr>Macula</vt:lpstr>
      <vt:lpstr>The fovea</vt:lpstr>
      <vt:lpstr>PowerPoint Presentation</vt:lpstr>
      <vt:lpstr> Retinal Pigment Epithelium:</vt:lpstr>
      <vt:lpstr> Retinal Pigment Epithelium:</vt:lpstr>
      <vt:lpstr>Importance of this layer…. </vt:lpstr>
      <vt:lpstr> Photoreceptor layer</vt:lpstr>
      <vt:lpstr>PowerPoint Presentation</vt:lpstr>
      <vt:lpstr>PowerPoint Presentation</vt:lpstr>
      <vt:lpstr>PowerPoint Presentation</vt:lpstr>
      <vt:lpstr>PowerPoint Presentation</vt:lpstr>
      <vt:lpstr>Sensory Receptor Cells</vt:lpstr>
      <vt:lpstr>PowerPoint Presentation</vt:lpstr>
      <vt:lpstr>Outer segment</vt:lpstr>
      <vt:lpstr>Outer segment</vt:lpstr>
      <vt:lpstr>PowerPoint Presentation</vt:lpstr>
      <vt:lpstr>PowerPoint Presentation</vt:lpstr>
      <vt:lpstr>Photochemistry of vision</vt:lpstr>
      <vt:lpstr>Photoreceptors</vt:lpstr>
      <vt:lpstr>Rhodopsin </vt:lpstr>
      <vt:lpstr>Light induced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Role of Vitamin A for Formation of Rhodopsin</vt:lpstr>
      <vt:lpstr>PowerPoint Presentation</vt:lpstr>
      <vt:lpstr>PowerPoint Presentation</vt:lpstr>
      <vt:lpstr>PowerPoint Presentation</vt:lpstr>
      <vt:lpstr>Excitation of Rods</vt:lpstr>
      <vt:lpstr>PowerPoint Presentation</vt:lpstr>
      <vt:lpstr>Visual adaptation</vt:lpstr>
      <vt:lpstr>Adaptation</vt:lpstr>
      <vt:lpstr>Dark adaption</vt:lpstr>
      <vt:lpstr>PowerPoint Presentation</vt:lpstr>
      <vt:lpstr>PowerPoint Presentation</vt:lpstr>
      <vt:lpstr>PowerPoint Presentation</vt:lpstr>
      <vt:lpstr>Dark adaptation curve</vt:lpstr>
      <vt:lpstr>dark adaptation curve</vt:lpstr>
      <vt:lpstr>dark adaptation curve</vt:lpstr>
      <vt:lpstr>PowerPoint Presentation</vt:lpstr>
      <vt:lpstr>Course of dark adaptation</vt:lpstr>
      <vt:lpstr>Light adaptation</vt:lpstr>
      <vt:lpstr>PowerPoint Presentation</vt:lpstr>
      <vt:lpstr>PowerPoint Presentation</vt:lpstr>
      <vt:lpstr>PowerPoint Presentation</vt:lpstr>
      <vt:lpstr>Factors affecting dark adaptation:-</vt:lpstr>
      <vt:lpstr>PowerPoint Presentation</vt:lpstr>
      <vt:lpstr>Night Blindness (Nyctalopia)</vt:lpstr>
      <vt:lpstr>CCES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256</cp:revision>
  <dcterms:created xsi:type="dcterms:W3CDTF">2018-01-05T10:13:20Z</dcterms:created>
  <dcterms:modified xsi:type="dcterms:W3CDTF">2018-05-16T09:59:32Z</dcterms:modified>
</cp:coreProperties>
</file>