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56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BIN, Kolkata Neurosurgery Handouts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6EB94-7795-497B-9FA5-E58F74829DBB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CIPLA NeuroGuardian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6BFAEF-A9E3-4CD3-B8B6-0775D75C118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BIN, Kolkata Neurosurgery Handouts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533DB-8E5A-4196-A517-94520B4A016B}" type="datetimeFigureOut">
              <a:rPr lang="en-US" smtClean="0"/>
              <a:pPr/>
              <a:t>8/18/2020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CIPLA NeuroGuardian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00F6-1D96-49D1-A6E3-98B09E1EC3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CIPLA NeuroGuardian</a:t>
            </a:r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 smtClean="0"/>
              <a:t>BIN, Kolkata Neurosurgery Handouts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432553-3190-4FAE-9F64-8A12C79D083D}" type="datetimeFigureOut">
              <a:rPr lang="en-US" smtClean="0"/>
              <a:pPr/>
              <a:t>8/18/2020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77D695-3B27-47C2-98CF-F8676953F43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TUMOR MARKERS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</a:t>
            </a:r>
            <a:r>
              <a:rPr lang="en-US" dirty="0" err="1" smtClean="0"/>
              <a:t>bhagwati</a:t>
            </a:r>
            <a:r>
              <a:rPr lang="en-US" dirty="0" smtClean="0"/>
              <a:t> </a:t>
            </a:r>
            <a:r>
              <a:rPr lang="en-US" dirty="0" err="1" smtClean="0"/>
              <a:t>salgotra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Its mol wt is 70,000</a:t>
            </a:r>
          </a:p>
          <a:p>
            <a:endParaRPr lang="en-US" dirty="0" smtClean="0"/>
          </a:p>
          <a:p>
            <a:r>
              <a:rPr lang="en-US" dirty="0" smtClean="0"/>
              <a:t>Normal  values less than 25ng/ml</a:t>
            </a:r>
          </a:p>
          <a:p>
            <a:endParaRPr lang="en-US" dirty="0" smtClean="0"/>
          </a:p>
          <a:p>
            <a:r>
              <a:rPr lang="en-US" dirty="0" smtClean="0"/>
              <a:t>In  adults  its  expression is  related  most commonly to gastrointestinal  and  testicular malignant diseases</a:t>
            </a:r>
          </a:p>
          <a:p>
            <a:endParaRPr lang="en-US" dirty="0" smtClean="0"/>
          </a:p>
          <a:p>
            <a:r>
              <a:rPr lang="en-US" dirty="0" smtClean="0"/>
              <a:t>Testicular  tumors  </a:t>
            </a:r>
            <a:r>
              <a:rPr lang="en-US" dirty="0" err="1" smtClean="0"/>
              <a:t>metastatise</a:t>
            </a:r>
            <a:r>
              <a:rPr lang="en-US" dirty="0" smtClean="0"/>
              <a:t>  to  CNS  in 16 -25%  of patients  and CSF AFP  levels  tend to rise correspondingly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AFP helpful in  diagnosis  and management  of primary  intracranial  germ cell tumor</a:t>
            </a:r>
          </a:p>
          <a:p>
            <a:endParaRPr lang="en-US" dirty="0" smtClean="0"/>
          </a:p>
          <a:p>
            <a:r>
              <a:rPr lang="en-US" dirty="0" smtClean="0"/>
              <a:t>The  elevated CSF AFP  levels or abnormal  </a:t>
            </a:r>
            <a:r>
              <a:rPr lang="en-US" dirty="0" err="1" smtClean="0"/>
              <a:t>csf</a:t>
            </a:r>
            <a:r>
              <a:rPr lang="en-US" dirty="0" smtClean="0"/>
              <a:t> to serum gradient has been uniformly associated with primary intracranial  non </a:t>
            </a:r>
            <a:r>
              <a:rPr lang="en-US" dirty="0" err="1" smtClean="0"/>
              <a:t>germinomatous</a:t>
            </a:r>
            <a:r>
              <a:rPr lang="en-US" dirty="0" smtClean="0"/>
              <a:t>  germ  cell tumor </a:t>
            </a:r>
          </a:p>
          <a:p>
            <a:endParaRPr lang="en-US" dirty="0" smtClean="0"/>
          </a:p>
          <a:p>
            <a:r>
              <a:rPr lang="en-US" dirty="0" smtClean="0"/>
              <a:t>If  AFP  is  increased   and HCG  is normal  most likely diagnosis is </a:t>
            </a:r>
            <a:r>
              <a:rPr lang="en-US" dirty="0" err="1" smtClean="0"/>
              <a:t>endodermal</a:t>
            </a:r>
            <a:r>
              <a:rPr lang="en-US" dirty="0" smtClean="0"/>
              <a:t> sinus tumor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AFP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 AFP  and HCG levels are increased  most likely diagnosis  is  </a:t>
            </a:r>
            <a:r>
              <a:rPr lang="en-US" dirty="0" err="1" smtClean="0"/>
              <a:t>embryonal</a:t>
            </a:r>
            <a:r>
              <a:rPr lang="en-US" dirty="0" smtClean="0"/>
              <a:t> cell ca</a:t>
            </a:r>
          </a:p>
          <a:p>
            <a:endParaRPr lang="en-US" dirty="0" smtClean="0"/>
          </a:p>
          <a:p>
            <a:r>
              <a:rPr lang="en-US" dirty="0" smtClean="0"/>
              <a:t>Evaluation  of  pineal tumor should include cytological examination  of  CSF  and measurement of  markers  AFP , HCG, PLAP   both in CSF and serum</a:t>
            </a:r>
          </a:p>
          <a:p>
            <a:endParaRPr lang="en-US" dirty="0" smtClean="0"/>
          </a:p>
          <a:p>
            <a:r>
              <a:rPr lang="en-US" dirty="0" smtClean="0"/>
              <a:t>AFP  has been used as  a marker for neural tube defects  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Its mol wt 45,000</a:t>
            </a:r>
          </a:p>
          <a:p>
            <a:endParaRPr lang="en-US" dirty="0" smtClean="0"/>
          </a:p>
          <a:p>
            <a:r>
              <a:rPr lang="en-US" dirty="0" smtClean="0"/>
              <a:t>Normally  </a:t>
            </a:r>
            <a:r>
              <a:rPr lang="en-US" dirty="0" err="1" smtClean="0"/>
              <a:t>eloborated</a:t>
            </a:r>
            <a:r>
              <a:rPr lang="en-US" dirty="0" smtClean="0"/>
              <a:t> by placenta and found  in serum of  pregnant  and postpartum women </a:t>
            </a:r>
          </a:p>
          <a:p>
            <a:endParaRPr lang="en-US" dirty="0" smtClean="0"/>
          </a:p>
          <a:p>
            <a:r>
              <a:rPr lang="en-US" dirty="0" smtClean="0"/>
              <a:t>Structurally  related  to  alpha subunit  of LH</a:t>
            </a:r>
          </a:p>
          <a:p>
            <a:endParaRPr lang="en-US" dirty="0" smtClean="0"/>
          </a:p>
          <a:p>
            <a:r>
              <a:rPr lang="en-US" dirty="0" smtClean="0"/>
              <a:t>Classically  elevated  HCG  levels  is  diagnostic  of  uterine  </a:t>
            </a:r>
            <a:r>
              <a:rPr lang="en-US" dirty="0" err="1" smtClean="0"/>
              <a:t>choriocarcinoma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HCG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CSF HCG  usually  is  0.5 -2% of serum level in non CNS  tumor</a:t>
            </a:r>
          </a:p>
          <a:p>
            <a:endParaRPr lang="en-US" dirty="0" smtClean="0"/>
          </a:p>
          <a:p>
            <a:r>
              <a:rPr lang="en-US" dirty="0" smtClean="0"/>
              <a:t>Presence of significantly higher  CSF  level  is usually  diagnostic  sign of metastatic CNS involvement  by  </a:t>
            </a:r>
            <a:r>
              <a:rPr lang="en-US" dirty="0" err="1" smtClean="0"/>
              <a:t>choriocarcinoma</a:t>
            </a:r>
            <a:r>
              <a:rPr lang="en-US" dirty="0" smtClean="0"/>
              <a:t>  or  primary  </a:t>
            </a:r>
            <a:r>
              <a:rPr lang="en-US" dirty="0" err="1" smtClean="0"/>
              <a:t>choriocarcinoma</a:t>
            </a:r>
            <a:r>
              <a:rPr lang="en-IN" dirty="0" smtClean="0"/>
              <a:t> in  pineal  or supra </a:t>
            </a:r>
            <a:r>
              <a:rPr lang="en-IN" dirty="0" err="1" smtClean="0"/>
              <a:t>sellar</a:t>
            </a:r>
            <a:r>
              <a:rPr lang="en-IN" dirty="0" smtClean="0"/>
              <a:t>  region</a:t>
            </a:r>
          </a:p>
          <a:p>
            <a:endParaRPr lang="en-IN" dirty="0" smtClean="0"/>
          </a:p>
          <a:p>
            <a:r>
              <a:rPr lang="en-US" dirty="0" smtClean="0"/>
              <a:t>CSF HCG elevation also occurs with </a:t>
            </a:r>
            <a:r>
              <a:rPr lang="en-US" dirty="0" err="1" smtClean="0"/>
              <a:t>embryonal</a:t>
            </a:r>
            <a:r>
              <a:rPr lang="en-US" dirty="0" smtClean="0"/>
              <a:t> cell ca mg </a:t>
            </a:r>
            <a:r>
              <a:rPr lang="en-US" dirty="0" err="1" smtClean="0"/>
              <a:t>teratoma</a:t>
            </a:r>
            <a:r>
              <a:rPr lang="en-US" dirty="0" smtClean="0"/>
              <a:t> , undifferentiated mg germ cell tumor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PLACENTAL ALKALINE PHOSPHATASE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CSF PLAP can be elevated in patients with  </a:t>
            </a:r>
            <a:r>
              <a:rPr lang="en-US" dirty="0" err="1" smtClean="0"/>
              <a:t>choriocarcinoma</a:t>
            </a:r>
            <a:r>
              <a:rPr lang="en-US" dirty="0" smtClean="0"/>
              <a:t> ,  </a:t>
            </a:r>
            <a:r>
              <a:rPr lang="en-US" dirty="0" err="1" smtClean="0"/>
              <a:t>endodermal</a:t>
            </a:r>
            <a:r>
              <a:rPr lang="en-US" dirty="0" smtClean="0"/>
              <a:t> sinus tumor , </a:t>
            </a:r>
            <a:r>
              <a:rPr lang="en-US" dirty="0" err="1" smtClean="0"/>
              <a:t>embryonal</a:t>
            </a:r>
            <a:r>
              <a:rPr lang="en-US" dirty="0" smtClean="0"/>
              <a:t> cell  tumor , malignant </a:t>
            </a:r>
            <a:r>
              <a:rPr lang="en-US" dirty="0" err="1" smtClean="0"/>
              <a:t>teratoma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Very high PLAP LEVELS correlate strongly with </a:t>
            </a:r>
            <a:r>
              <a:rPr lang="en-US" dirty="0" err="1" smtClean="0"/>
              <a:t>germinoma</a:t>
            </a:r>
            <a:r>
              <a:rPr lang="en-US" dirty="0" smtClean="0"/>
              <a:t>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ECTOPIC HORMONES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Wide variety of tumors are associated with  hormone and </a:t>
            </a:r>
            <a:r>
              <a:rPr lang="en-US" dirty="0" err="1" smtClean="0"/>
              <a:t>prohormone</a:t>
            </a:r>
            <a:r>
              <a:rPr lang="en-US" dirty="0" smtClean="0"/>
              <a:t>  production</a:t>
            </a:r>
          </a:p>
          <a:p>
            <a:endParaRPr lang="en-US" dirty="0" smtClean="0"/>
          </a:p>
          <a:p>
            <a:r>
              <a:rPr lang="en-US" dirty="0" smtClean="0"/>
              <a:t>Most common is ectopic  production of ACTH  by oat cell carcinoma  of  lung </a:t>
            </a:r>
          </a:p>
          <a:p>
            <a:endParaRPr lang="en-US" dirty="0" smtClean="0"/>
          </a:p>
          <a:p>
            <a:r>
              <a:rPr lang="en-US" dirty="0" smtClean="0"/>
              <a:t>GASTRIN REALESING HORMONE (BOMBESIN LIKE PROTIENE)  Is  produced  by  small  cell  carcinoma  of  lung  , 72% 0f patients  with  </a:t>
            </a:r>
            <a:r>
              <a:rPr lang="en-US" dirty="0" err="1" smtClean="0"/>
              <a:t>meningial</a:t>
            </a:r>
            <a:r>
              <a:rPr lang="en-US" dirty="0" smtClean="0"/>
              <a:t> </a:t>
            </a:r>
            <a:r>
              <a:rPr lang="en-US" dirty="0" err="1" smtClean="0"/>
              <a:t>carcinomatosis</a:t>
            </a:r>
            <a:r>
              <a:rPr lang="en-US" dirty="0" smtClean="0"/>
              <a:t> and  3%  with  </a:t>
            </a:r>
            <a:r>
              <a:rPr lang="en-US" dirty="0" err="1" smtClean="0"/>
              <a:t>parenchymal</a:t>
            </a:r>
            <a:r>
              <a:rPr lang="en-US" dirty="0" smtClean="0"/>
              <a:t>  metastasis  will  have elevation in CSF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ECTOPIC HORMONES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 measurement of CSF BOMBESIN LIKE PROTIEN may  be  useful  adjunct  to  cytology , </a:t>
            </a:r>
            <a:r>
              <a:rPr lang="en-US" dirty="0" err="1" smtClean="0"/>
              <a:t>protien</a:t>
            </a:r>
            <a:r>
              <a:rPr lang="en-US" dirty="0" smtClean="0"/>
              <a:t>  and  glucose  determination  in  predicting   </a:t>
            </a:r>
            <a:r>
              <a:rPr lang="en-US" dirty="0" err="1" smtClean="0"/>
              <a:t>leptomeningial</a:t>
            </a:r>
            <a:r>
              <a:rPr lang="en-US" dirty="0" smtClean="0"/>
              <a:t>  tumor  spread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ENZYMATIC MARKERS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NEURON SPECIFIC ENOLASE  - found  most commonly in neurons  and   </a:t>
            </a:r>
            <a:r>
              <a:rPr lang="en-US" dirty="0" err="1" smtClean="0"/>
              <a:t>neuroendocrine</a:t>
            </a:r>
            <a:r>
              <a:rPr lang="en-US" dirty="0" smtClean="0"/>
              <a:t>  cells </a:t>
            </a:r>
          </a:p>
          <a:p>
            <a:endParaRPr lang="en-US" dirty="0" smtClean="0"/>
          </a:p>
          <a:p>
            <a:r>
              <a:rPr lang="en-US" dirty="0" smtClean="0"/>
              <a:t>Elevated  in small cell ca of lung and </a:t>
            </a:r>
            <a:r>
              <a:rPr lang="en-US" dirty="0" err="1" smtClean="0"/>
              <a:t>neuroblastomas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Nonspecific marker  for   neurological damage  may be elevated  in trauma ,stroke, epilepsy  and infection</a:t>
            </a:r>
          </a:p>
          <a:p>
            <a:endParaRPr lang="en-US" dirty="0" smtClean="0"/>
          </a:p>
          <a:p>
            <a:r>
              <a:rPr lang="en-US" dirty="0" smtClean="0"/>
              <a:t>BETA GULCURONIDASE – found  in  many body  tissue  and  increase  in concentration  with  malignant  change. Markedly  elevated  in </a:t>
            </a:r>
            <a:r>
              <a:rPr lang="en-US" dirty="0" err="1" smtClean="0"/>
              <a:t>meningial</a:t>
            </a:r>
            <a:r>
              <a:rPr lang="en-US" dirty="0" smtClean="0"/>
              <a:t>   </a:t>
            </a:r>
            <a:r>
              <a:rPr lang="en-US" dirty="0" err="1" smtClean="0"/>
              <a:t>carcinamatosis</a:t>
            </a:r>
            <a:r>
              <a:rPr lang="en-US" dirty="0" smtClean="0"/>
              <a:t>  from  ca breast , lung and melanoma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ENZYMATIC MARKERS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LDH- widely distributed in body . It has 5 </a:t>
            </a:r>
            <a:r>
              <a:rPr lang="en-US" dirty="0" err="1" smtClean="0"/>
              <a:t>isoenyme</a:t>
            </a:r>
            <a:r>
              <a:rPr lang="en-US" dirty="0" smtClean="0"/>
              <a:t> fractions </a:t>
            </a:r>
          </a:p>
          <a:p>
            <a:endParaRPr lang="en-US" dirty="0" smtClean="0"/>
          </a:p>
          <a:p>
            <a:r>
              <a:rPr lang="en-US" dirty="0" smtClean="0"/>
              <a:t>With malignant transformation there is shift from dominant fraction  1 and 2 to 4 and 5 . This is usually seen in </a:t>
            </a:r>
            <a:r>
              <a:rPr lang="en-US" dirty="0" err="1" smtClean="0"/>
              <a:t>carcinomatous</a:t>
            </a:r>
            <a:r>
              <a:rPr lang="en-US" dirty="0" smtClean="0"/>
              <a:t> meningitis</a:t>
            </a:r>
          </a:p>
          <a:p>
            <a:endParaRPr lang="en-US" dirty="0" smtClean="0"/>
          </a:p>
          <a:p>
            <a:r>
              <a:rPr lang="en-US" dirty="0" smtClean="0"/>
              <a:t>No significant change is seen in </a:t>
            </a:r>
            <a:r>
              <a:rPr lang="en-US" dirty="0" err="1" smtClean="0"/>
              <a:t>intraparenchymal</a:t>
            </a:r>
            <a:r>
              <a:rPr lang="en-US" dirty="0" smtClean="0"/>
              <a:t> </a:t>
            </a:r>
            <a:r>
              <a:rPr lang="en-US" dirty="0" err="1" smtClean="0"/>
              <a:t>mets</a:t>
            </a:r>
            <a:r>
              <a:rPr lang="en-US" dirty="0" smtClean="0"/>
              <a:t> and primary tumors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these tumor markers ?</a:t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Tumor markers are indicators of cellular ,biochemical molecular ,or genetic alterations by which </a:t>
            </a:r>
            <a:r>
              <a:rPr lang="en-US" dirty="0" err="1" smtClean="0"/>
              <a:t>neoplasia</a:t>
            </a:r>
            <a:r>
              <a:rPr lang="en-US" dirty="0" smtClean="0"/>
              <a:t> can be recognized.</a:t>
            </a:r>
          </a:p>
          <a:p>
            <a:endParaRPr lang="en-US" dirty="0" smtClean="0"/>
          </a:p>
          <a:p>
            <a:r>
              <a:rPr lang="en-US" dirty="0" smtClean="0"/>
              <a:t>This is particularly  useful when cancer is not clinically detectable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POLYAMINES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Produced as by-products by cells undergoing RNA synthesis during growth phase </a:t>
            </a:r>
          </a:p>
          <a:p>
            <a:endParaRPr lang="en-US" dirty="0" smtClean="0"/>
          </a:p>
          <a:p>
            <a:r>
              <a:rPr lang="en-US" dirty="0" smtClean="0"/>
              <a:t>Increased intracellular concentration of polyamines have been reported in </a:t>
            </a:r>
            <a:r>
              <a:rPr lang="en-US" dirty="0" err="1" smtClean="0"/>
              <a:t>neoplastic</a:t>
            </a:r>
            <a:r>
              <a:rPr lang="en-US" dirty="0" smtClean="0"/>
              <a:t> cells</a:t>
            </a:r>
          </a:p>
          <a:p>
            <a:endParaRPr lang="en-US" dirty="0" smtClean="0"/>
          </a:p>
          <a:p>
            <a:r>
              <a:rPr lang="en-US" dirty="0" smtClean="0"/>
              <a:t>In patients with solid tumors there  is  increased levels  of 3  polyamines </a:t>
            </a:r>
            <a:r>
              <a:rPr lang="en-US" dirty="0" err="1" smtClean="0"/>
              <a:t>spermidine</a:t>
            </a:r>
            <a:r>
              <a:rPr lang="en-US" dirty="0" smtClean="0"/>
              <a:t>  ,</a:t>
            </a:r>
            <a:r>
              <a:rPr lang="en-US" dirty="0" err="1" smtClean="0"/>
              <a:t>spermine</a:t>
            </a:r>
            <a:r>
              <a:rPr lang="en-US" dirty="0" smtClean="0"/>
              <a:t>  and  </a:t>
            </a:r>
            <a:r>
              <a:rPr lang="en-US" dirty="0" err="1" smtClean="0"/>
              <a:t>putrescine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glioblastoma</a:t>
            </a:r>
            <a:r>
              <a:rPr lang="en-US" dirty="0" smtClean="0"/>
              <a:t> CSF </a:t>
            </a:r>
            <a:r>
              <a:rPr lang="en-US" dirty="0" err="1" smtClean="0"/>
              <a:t>putrescine</a:t>
            </a:r>
            <a:r>
              <a:rPr lang="en-US" dirty="0" smtClean="0"/>
              <a:t>  values  are elevated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medulloblastoma</a:t>
            </a:r>
            <a:r>
              <a:rPr lang="en-US" dirty="0" smtClean="0"/>
              <a:t> CSF </a:t>
            </a:r>
            <a:r>
              <a:rPr lang="en-US" dirty="0" err="1" smtClean="0"/>
              <a:t>putrescine</a:t>
            </a:r>
            <a:r>
              <a:rPr lang="en-US" dirty="0" smtClean="0"/>
              <a:t>  and </a:t>
            </a:r>
            <a:r>
              <a:rPr lang="en-US" dirty="0" err="1" smtClean="0"/>
              <a:t>spermidine</a:t>
            </a:r>
            <a:r>
              <a:rPr lang="en-US" dirty="0" smtClean="0"/>
              <a:t> levels are also elevated in CSF , seeming to correlate with response to therapy and serving as an early indicator of tumor recurrence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STEROL METOBOLITES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DESMOSTEROL   is precursor  of  cholesterol.</a:t>
            </a:r>
          </a:p>
          <a:p>
            <a:endParaRPr lang="en-US" dirty="0" smtClean="0"/>
          </a:p>
          <a:p>
            <a:r>
              <a:rPr lang="en-US" dirty="0" smtClean="0"/>
              <a:t>In adults its not detectable in CSF even with administration of TRIPARONOL , an agent which blocks conversion of </a:t>
            </a:r>
            <a:r>
              <a:rPr lang="en-US" dirty="0" err="1" smtClean="0"/>
              <a:t>desmosterol</a:t>
            </a:r>
            <a:r>
              <a:rPr lang="en-US" dirty="0" smtClean="0"/>
              <a:t> to cholesterol</a:t>
            </a:r>
          </a:p>
          <a:p>
            <a:endParaRPr lang="en-US" dirty="0" smtClean="0"/>
          </a:p>
          <a:p>
            <a:r>
              <a:rPr lang="en-US" dirty="0" err="1" smtClean="0"/>
              <a:t>Triparonol</a:t>
            </a:r>
            <a:r>
              <a:rPr lang="en-US" dirty="0" smtClean="0"/>
              <a:t>  induces   significant elevation of CSF  level  of </a:t>
            </a:r>
            <a:r>
              <a:rPr lang="en-US" dirty="0" err="1" smtClean="0"/>
              <a:t>desmosterol</a:t>
            </a:r>
            <a:r>
              <a:rPr lang="en-US" dirty="0" smtClean="0"/>
              <a:t>  in  patients  with  wide spectrum  of  primary and  metastatic  tumors </a:t>
            </a:r>
          </a:p>
          <a:p>
            <a:endParaRPr lang="en-US" dirty="0" smtClean="0"/>
          </a:p>
          <a:p>
            <a:r>
              <a:rPr lang="en-US" dirty="0" smtClean="0"/>
              <a:t>In studies CSF levels of  </a:t>
            </a:r>
            <a:r>
              <a:rPr lang="en-US" dirty="0" err="1" smtClean="0"/>
              <a:t>desmosterol</a:t>
            </a:r>
            <a:r>
              <a:rPr lang="en-US" dirty="0" smtClean="0"/>
              <a:t> have correlated with recurrence of </a:t>
            </a:r>
            <a:r>
              <a:rPr lang="en-US" dirty="0" err="1" smtClean="0"/>
              <a:t>glioblastoma</a:t>
            </a:r>
            <a:r>
              <a:rPr lang="en-US" dirty="0" smtClean="0"/>
              <a:t> , </a:t>
            </a:r>
            <a:r>
              <a:rPr lang="en-US" dirty="0" err="1" smtClean="0"/>
              <a:t>ependymoma</a:t>
            </a:r>
            <a:r>
              <a:rPr lang="en-US" dirty="0" smtClean="0"/>
              <a:t>, </a:t>
            </a:r>
            <a:r>
              <a:rPr lang="en-US" dirty="0" err="1" smtClean="0"/>
              <a:t>medulloblastoma</a:t>
            </a:r>
            <a:r>
              <a:rPr lang="en-US" dirty="0" smtClean="0"/>
              <a:t> , </a:t>
            </a:r>
            <a:r>
              <a:rPr lang="en-US" dirty="0" err="1" smtClean="0"/>
              <a:t>meningiomas</a:t>
            </a:r>
            <a:r>
              <a:rPr lang="en-US" dirty="0" smtClean="0"/>
              <a:t> and </a:t>
            </a:r>
            <a:r>
              <a:rPr lang="en-US" dirty="0" err="1" smtClean="0"/>
              <a:t>pitutory</a:t>
            </a:r>
            <a:r>
              <a:rPr lang="en-US" dirty="0" smtClean="0"/>
              <a:t> adenomas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IMMUNOCHEMICALLY DEFINED MARKERS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S-100 PROTIEN – it is associated  with  </a:t>
            </a:r>
            <a:r>
              <a:rPr lang="en-US" dirty="0" err="1" smtClean="0"/>
              <a:t>Astrocytomas</a:t>
            </a:r>
            <a:r>
              <a:rPr lang="en-US" dirty="0" smtClean="0"/>
              <a:t>  , </a:t>
            </a:r>
            <a:r>
              <a:rPr lang="en-US" dirty="0" err="1" smtClean="0"/>
              <a:t>Oligodendroglia</a:t>
            </a:r>
            <a:r>
              <a:rPr lang="en-US" dirty="0" smtClean="0"/>
              <a:t>  and Neurons</a:t>
            </a:r>
          </a:p>
          <a:p>
            <a:endParaRPr lang="en-US" dirty="0" smtClean="0"/>
          </a:p>
          <a:p>
            <a:r>
              <a:rPr lang="en-US" dirty="0" smtClean="0"/>
              <a:t>It is also present in neural crest derived tumors </a:t>
            </a:r>
          </a:p>
          <a:p>
            <a:endParaRPr lang="en-US" dirty="0" smtClean="0"/>
          </a:p>
          <a:p>
            <a:r>
              <a:rPr lang="en-US" dirty="0" smtClean="0"/>
              <a:t>Not found useful in diagnostic  and prognostic studies</a:t>
            </a:r>
          </a:p>
          <a:p>
            <a:endParaRPr lang="en-US" dirty="0" smtClean="0"/>
          </a:p>
          <a:p>
            <a:r>
              <a:rPr lang="en-US" dirty="0" smtClean="0"/>
              <a:t>May  be valuable in evaluating cell of origin of certain highly undifferentiated tumors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IMMUNOCHEMICALLY DEFINED MARKERS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GLIAL FIBRILARRY ACIDIC PROTINE</a:t>
            </a:r>
          </a:p>
          <a:p>
            <a:endParaRPr lang="en-US" dirty="0" smtClean="0"/>
          </a:p>
          <a:p>
            <a:r>
              <a:rPr lang="en-US" dirty="0" smtClean="0"/>
              <a:t>Is  an acidic  intracellular  </a:t>
            </a:r>
            <a:r>
              <a:rPr lang="en-US" dirty="0" err="1" smtClean="0"/>
              <a:t>protien</a:t>
            </a:r>
            <a:r>
              <a:rPr lang="en-US" dirty="0" smtClean="0"/>
              <a:t>  found  in  association with  </a:t>
            </a:r>
            <a:r>
              <a:rPr lang="en-US" dirty="0" err="1" smtClean="0"/>
              <a:t>astroglial</a:t>
            </a:r>
            <a:r>
              <a:rPr lang="en-US" dirty="0" smtClean="0"/>
              <a:t>  cells</a:t>
            </a:r>
          </a:p>
          <a:p>
            <a:endParaRPr lang="en-US" dirty="0" smtClean="0"/>
          </a:p>
          <a:p>
            <a:r>
              <a:rPr lang="en-US" dirty="0" smtClean="0"/>
              <a:t>Evaluation  of  GFAP  in  normal brain  and  </a:t>
            </a:r>
            <a:r>
              <a:rPr lang="en-US" dirty="0" err="1" smtClean="0"/>
              <a:t>glioblastomas</a:t>
            </a:r>
            <a:r>
              <a:rPr lang="en-US" dirty="0" smtClean="0"/>
              <a:t>  have  demonstrated    2-6 fold increase  in  GFAP  in  non necrotic   brain  tumor </a:t>
            </a:r>
          </a:p>
          <a:p>
            <a:endParaRPr lang="en-US" dirty="0" smtClean="0"/>
          </a:p>
          <a:p>
            <a:r>
              <a:rPr lang="en-US" dirty="0" smtClean="0"/>
              <a:t>GFAP  is used  to investigate the cellular origin of certain tumor </a:t>
            </a:r>
          </a:p>
          <a:p>
            <a:endParaRPr lang="en-US" dirty="0" smtClean="0"/>
          </a:p>
          <a:p>
            <a:r>
              <a:rPr lang="en-US" dirty="0" smtClean="0"/>
              <a:t>Presently  GFAP  is used clinically  in the diagnosis  of  highly primitive  or  </a:t>
            </a:r>
            <a:r>
              <a:rPr lang="en-US" dirty="0" err="1" smtClean="0"/>
              <a:t>anaplastic</a:t>
            </a:r>
            <a:r>
              <a:rPr lang="en-US" dirty="0" smtClean="0"/>
              <a:t> tumor  to support  or  refute  an  </a:t>
            </a:r>
            <a:r>
              <a:rPr lang="en-US" dirty="0" err="1" smtClean="0"/>
              <a:t>astrocytic</a:t>
            </a:r>
            <a:r>
              <a:rPr lang="en-US" dirty="0" smtClean="0"/>
              <a:t>  origin  for lesion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REFERANCES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SABISTON</a:t>
            </a:r>
          </a:p>
          <a:p>
            <a:r>
              <a:rPr lang="en-US" dirty="0" smtClean="0"/>
              <a:t>SETTI S .RENGACHARY </a:t>
            </a:r>
          </a:p>
          <a:p>
            <a:r>
              <a:rPr lang="en-US" dirty="0" smtClean="0"/>
              <a:t>HARRISON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are they useful?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Be diagnostic and distinguish benign from malignant disease</a:t>
            </a:r>
          </a:p>
          <a:p>
            <a:endParaRPr lang="en-US" dirty="0" smtClean="0"/>
          </a:p>
          <a:p>
            <a:r>
              <a:rPr lang="en-US" dirty="0" smtClean="0"/>
              <a:t>Correlate with the amount of tumor present ,so called tumor burden</a:t>
            </a:r>
          </a:p>
          <a:p>
            <a:endParaRPr lang="en-US" dirty="0" smtClean="0"/>
          </a:p>
          <a:p>
            <a:r>
              <a:rPr lang="en-US" dirty="0" smtClean="0"/>
              <a:t>Be prognostic , either by the presence  or absence of the marker or by its concentration </a:t>
            </a:r>
          </a:p>
          <a:p>
            <a:endParaRPr lang="en-US" dirty="0" smtClean="0"/>
          </a:p>
          <a:p>
            <a:r>
              <a:rPr lang="en-US" dirty="0" smtClean="0"/>
              <a:t>Guide choice of </a:t>
            </a:r>
            <a:r>
              <a:rPr lang="en-US" dirty="0" err="1" smtClean="0"/>
              <a:t>thearpy</a:t>
            </a:r>
            <a:r>
              <a:rPr lang="en-US" dirty="0" smtClean="0"/>
              <a:t> and predict  response  to </a:t>
            </a:r>
            <a:r>
              <a:rPr lang="en-US" dirty="0" err="1" smtClean="0"/>
              <a:t>therepy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tumor marker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marker is expressed exclusively by the particular tumor</a:t>
            </a:r>
          </a:p>
          <a:p>
            <a:r>
              <a:rPr lang="en-US" dirty="0" smtClean="0"/>
              <a:t>Collection of the specimen for tumor marker  assay is easy</a:t>
            </a:r>
          </a:p>
          <a:p>
            <a:r>
              <a:rPr lang="en-US" dirty="0" smtClean="0"/>
              <a:t>The assay itself is reproducible, rapid , and inexpensive</a:t>
            </a:r>
          </a:p>
          <a:p>
            <a:r>
              <a:rPr lang="en-US" dirty="0" smtClean="0"/>
              <a:t>Currently  there  is  no marker that </a:t>
            </a:r>
            <a:r>
              <a:rPr lang="en-US" dirty="0" err="1" smtClean="0"/>
              <a:t>fullfills</a:t>
            </a:r>
            <a:r>
              <a:rPr lang="en-US" dirty="0" smtClean="0"/>
              <a:t> all  these criteria  for  any  cancer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Broadly  there are  two types </a:t>
            </a:r>
          </a:p>
          <a:p>
            <a:pPr>
              <a:buNone/>
            </a:pPr>
            <a:r>
              <a:rPr lang="en-US" dirty="0" smtClean="0"/>
              <a:t>     First type – excessive amount of normally  occurring  hormones  , enzymes , or antigens . </a:t>
            </a:r>
            <a:r>
              <a:rPr lang="en-US" dirty="0" err="1" smtClean="0"/>
              <a:t>Eg</a:t>
            </a:r>
            <a:r>
              <a:rPr lang="en-US" dirty="0" smtClean="0"/>
              <a:t>   HCG  PSA</a:t>
            </a:r>
          </a:p>
          <a:p>
            <a:pPr>
              <a:buNone/>
            </a:pPr>
            <a:r>
              <a:rPr lang="en-US" dirty="0" smtClean="0"/>
              <a:t>      </a:t>
            </a:r>
          </a:p>
          <a:p>
            <a:pPr>
              <a:buNone/>
            </a:pPr>
            <a:r>
              <a:rPr lang="en-US" dirty="0" smtClean="0"/>
              <a:t>   Second type – not normally present but appear as dedifferentiating  cells  express . </a:t>
            </a:r>
            <a:r>
              <a:rPr lang="en-US" dirty="0" err="1" smtClean="0"/>
              <a:t>Eg</a:t>
            </a:r>
            <a:r>
              <a:rPr lang="en-US" dirty="0" smtClean="0"/>
              <a:t>  AFP  CEA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Biochemically  divided into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Oncofetal</a:t>
            </a:r>
            <a:r>
              <a:rPr lang="en-US" dirty="0" smtClean="0"/>
              <a:t> proteins</a:t>
            </a:r>
            <a:r>
              <a:rPr lang="en-IN" dirty="0" smtClean="0"/>
              <a:t>    </a:t>
            </a:r>
            <a:r>
              <a:rPr lang="en-IN" dirty="0" err="1" smtClean="0"/>
              <a:t>eg</a:t>
            </a:r>
            <a:r>
              <a:rPr lang="en-IN" dirty="0" smtClean="0"/>
              <a:t>  CEA, AFP </a:t>
            </a:r>
          </a:p>
          <a:p>
            <a:pPr>
              <a:buNone/>
            </a:pPr>
            <a:r>
              <a:rPr lang="en-US" dirty="0" smtClean="0"/>
              <a:t>       Placental proteins   </a:t>
            </a:r>
            <a:r>
              <a:rPr lang="en-US" dirty="0" err="1" smtClean="0"/>
              <a:t>eg</a:t>
            </a:r>
            <a:r>
              <a:rPr lang="en-US" dirty="0" smtClean="0"/>
              <a:t>  HCG , PLAP</a:t>
            </a:r>
          </a:p>
          <a:p>
            <a:pPr>
              <a:buNone/>
            </a:pPr>
            <a:r>
              <a:rPr lang="en-US" dirty="0" smtClean="0"/>
              <a:t>       Ectopic hormones  </a:t>
            </a:r>
            <a:r>
              <a:rPr lang="en-US" dirty="0" err="1" smtClean="0"/>
              <a:t>eg</a:t>
            </a:r>
            <a:r>
              <a:rPr lang="en-US" dirty="0" smtClean="0"/>
              <a:t>  ACTH</a:t>
            </a:r>
          </a:p>
          <a:p>
            <a:pPr>
              <a:buNone/>
            </a:pPr>
            <a:r>
              <a:rPr lang="en-US" dirty="0" smtClean="0"/>
              <a:t>       Enzymatic  markers  </a:t>
            </a:r>
            <a:r>
              <a:rPr lang="en-US" dirty="0" err="1" smtClean="0"/>
              <a:t>eg</a:t>
            </a:r>
            <a:r>
              <a:rPr lang="en-US" dirty="0" smtClean="0"/>
              <a:t>   LDH </a:t>
            </a:r>
          </a:p>
          <a:p>
            <a:pPr>
              <a:buNone/>
            </a:pPr>
            <a:r>
              <a:rPr lang="en-US" dirty="0" smtClean="0"/>
              <a:t>       Polyamines 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spermidine</a:t>
            </a:r>
            <a:r>
              <a:rPr lang="en-US" dirty="0" smtClean="0"/>
              <a:t> , </a:t>
            </a:r>
            <a:r>
              <a:rPr lang="en-US" dirty="0" err="1" smtClean="0"/>
              <a:t>spermine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   Sterol metabolites  </a:t>
            </a:r>
            <a:r>
              <a:rPr lang="en-US" dirty="0" err="1" smtClean="0"/>
              <a:t>eg</a:t>
            </a:r>
            <a:r>
              <a:rPr lang="en-US" dirty="0" smtClean="0"/>
              <a:t> </a:t>
            </a:r>
            <a:r>
              <a:rPr lang="en-US" dirty="0" err="1" smtClean="0"/>
              <a:t>desmosterol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Immunochemically  defined  </a:t>
            </a:r>
            <a:r>
              <a:rPr lang="en-US" dirty="0" err="1" smtClean="0"/>
              <a:t>protiens</a:t>
            </a:r>
            <a:r>
              <a:rPr lang="en-US" dirty="0" smtClean="0"/>
              <a:t>  </a:t>
            </a:r>
            <a:r>
              <a:rPr lang="en-US" dirty="0" err="1" smtClean="0"/>
              <a:t>eg</a:t>
            </a:r>
            <a:r>
              <a:rPr lang="en-US" dirty="0" smtClean="0"/>
              <a:t> s-100            GFAP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what are the test to detect  them?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Enzyme-linked immunoassays</a:t>
            </a:r>
          </a:p>
          <a:p>
            <a:endParaRPr lang="en-US" dirty="0" smtClean="0"/>
          </a:p>
          <a:p>
            <a:r>
              <a:rPr lang="en-US" dirty="0" err="1" smtClean="0"/>
              <a:t>Radioimmunoassays</a:t>
            </a:r>
            <a:endParaRPr lang="en-US" dirty="0" smtClean="0"/>
          </a:p>
          <a:p>
            <a:endParaRPr lang="en-IN" dirty="0" smtClean="0"/>
          </a:p>
          <a:p>
            <a:r>
              <a:rPr lang="en-US" dirty="0" smtClean="0"/>
              <a:t>PCR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Its mol wt is 200,000</a:t>
            </a:r>
          </a:p>
          <a:p>
            <a:endParaRPr lang="en-US" dirty="0" smtClean="0"/>
          </a:p>
          <a:p>
            <a:r>
              <a:rPr lang="en-US" dirty="0" smtClean="0"/>
              <a:t>Elevated in both malignant and non malignant conditions </a:t>
            </a:r>
          </a:p>
          <a:p>
            <a:endParaRPr lang="en-US" dirty="0" smtClean="0"/>
          </a:p>
          <a:p>
            <a:r>
              <a:rPr lang="en-US" dirty="0" smtClean="0"/>
              <a:t>Normal values is less than 2.5 </a:t>
            </a:r>
            <a:r>
              <a:rPr lang="en-US" dirty="0" err="1" smtClean="0"/>
              <a:t>ng</a:t>
            </a:r>
            <a:r>
              <a:rPr lang="en-US" dirty="0" smtClean="0"/>
              <a:t>/ml</a:t>
            </a:r>
          </a:p>
          <a:p>
            <a:endParaRPr lang="en-US" dirty="0" smtClean="0"/>
          </a:p>
          <a:p>
            <a:r>
              <a:rPr lang="en-US" dirty="0" smtClean="0"/>
              <a:t>Values  </a:t>
            </a:r>
            <a:r>
              <a:rPr lang="en-US" dirty="0" err="1" smtClean="0"/>
              <a:t>upto</a:t>
            </a:r>
            <a:r>
              <a:rPr lang="en-US" dirty="0" smtClean="0"/>
              <a:t>  20ng/ml  may  be present in non malignant conditions </a:t>
            </a:r>
          </a:p>
          <a:p>
            <a:endParaRPr lang="en-US" dirty="0" smtClean="0"/>
          </a:p>
          <a:p>
            <a:r>
              <a:rPr lang="en-US" dirty="0" smtClean="0"/>
              <a:t>Most common  application  of CEA is to monitor patients for recurrent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Mild elevation of  CSF CEA levels seen in 10% of primary intracranial tumors </a:t>
            </a:r>
          </a:p>
          <a:p>
            <a:endParaRPr lang="en-US" dirty="0" smtClean="0"/>
          </a:p>
          <a:p>
            <a:r>
              <a:rPr lang="en-US" dirty="0" smtClean="0"/>
              <a:t>Rarely  elevated in benign </a:t>
            </a:r>
            <a:r>
              <a:rPr lang="en-US" dirty="0" err="1" smtClean="0"/>
              <a:t>teratoma</a:t>
            </a:r>
            <a:r>
              <a:rPr lang="en-US" dirty="0" smtClean="0"/>
              <a:t> and </a:t>
            </a:r>
            <a:r>
              <a:rPr lang="en-US" dirty="0" err="1" smtClean="0"/>
              <a:t>endodermal</a:t>
            </a:r>
            <a:r>
              <a:rPr lang="en-US" dirty="0" smtClean="0"/>
              <a:t> sinus tumor</a:t>
            </a:r>
          </a:p>
          <a:p>
            <a:endParaRPr lang="en-US" dirty="0" smtClean="0"/>
          </a:p>
          <a:p>
            <a:r>
              <a:rPr lang="en-US" dirty="0" smtClean="0"/>
              <a:t>  CSF CEA values above 1ng/ml have been reported in patients  with </a:t>
            </a:r>
            <a:r>
              <a:rPr lang="en-US" dirty="0" err="1" smtClean="0"/>
              <a:t>leptomeningial</a:t>
            </a:r>
            <a:r>
              <a:rPr lang="en-US" dirty="0" smtClean="0"/>
              <a:t> spread of lung cancer, breast  ca , ca bladder  and melanoma</a:t>
            </a:r>
          </a:p>
          <a:p>
            <a:endParaRPr lang="en-US" dirty="0" smtClean="0"/>
          </a:p>
          <a:p>
            <a:r>
              <a:rPr lang="en-US" dirty="0" smtClean="0"/>
              <a:t>Increased  CSF CEA is usually not associated with elevated serum levels </a:t>
            </a:r>
          </a:p>
          <a:p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 err="1" smtClean="0"/>
              <a:t>intraparenchymal</a:t>
            </a:r>
            <a:r>
              <a:rPr lang="en-US" dirty="0" smtClean="0"/>
              <a:t>   </a:t>
            </a:r>
            <a:r>
              <a:rPr lang="en-US" dirty="0" err="1" smtClean="0"/>
              <a:t>mets</a:t>
            </a:r>
            <a:r>
              <a:rPr lang="en-US" dirty="0" smtClean="0"/>
              <a:t>  it has not proved to be reliable  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263</TotalTime>
  <Words>1100</Words>
  <Application>Microsoft Office PowerPoint</Application>
  <PresentationFormat>On-screen Show (4:3)</PresentationFormat>
  <Paragraphs>162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TUMOR MARKERS </vt:lpstr>
      <vt:lpstr>What are these tumor markers ? </vt:lpstr>
      <vt:lpstr>How are they useful?</vt:lpstr>
      <vt:lpstr>Ideal tumor marker</vt:lpstr>
      <vt:lpstr>Types </vt:lpstr>
      <vt:lpstr>Slide 6</vt:lpstr>
      <vt:lpstr> what are the test to detect  them?</vt:lpstr>
      <vt:lpstr>CEA</vt:lpstr>
      <vt:lpstr>CEA</vt:lpstr>
      <vt:lpstr>AFP</vt:lpstr>
      <vt:lpstr>AFP</vt:lpstr>
      <vt:lpstr>AFP</vt:lpstr>
      <vt:lpstr>HCG</vt:lpstr>
      <vt:lpstr>HCG</vt:lpstr>
      <vt:lpstr>PLACENTAL ALKALINE PHOSPHATASE</vt:lpstr>
      <vt:lpstr>ECTOPIC HORMONES</vt:lpstr>
      <vt:lpstr>ECTOPIC HORMONES</vt:lpstr>
      <vt:lpstr>ENZYMATIC MARKERS</vt:lpstr>
      <vt:lpstr>ENZYMATIC MARKERS</vt:lpstr>
      <vt:lpstr>POLYAMINES</vt:lpstr>
      <vt:lpstr>STEROL METOBOLITES</vt:lpstr>
      <vt:lpstr>IMMUNOCHEMICALLY DEFINED MARKERS</vt:lpstr>
      <vt:lpstr>IMMUNOCHEMICALLY DEFINED MARKERS</vt:lpstr>
      <vt:lpstr>REFERANCES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TUMOR MARKERS</dc:title>
  <dc:creator>BHAGWATI SALGOTRA;AVINASH KS</dc:creator>
  <cp:lastModifiedBy>Sony</cp:lastModifiedBy>
  <cp:revision>29</cp:revision>
  <dcterms:created xsi:type="dcterms:W3CDTF">2010-11-21T12:18:55Z</dcterms:created>
  <dcterms:modified xsi:type="dcterms:W3CDTF">2020-08-18T18:20:14Z</dcterms:modified>
</cp:coreProperties>
</file>