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80" r:id="rId3"/>
    <p:sldId id="281" r:id="rId4"/>
    <p:sldId id="282" r:id="rId5"/>
    <p:sldId id="283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258" r:id="rId17"/>
    <p:sldId id="260" r:id="rId18"/>
    <p:sldId id="259" r:id="rId19"/>
    <p:sldId id="262" r:id="rId20"/>
    <p:sldId id="261" r:id="rId21"/>
    <p:sldId id="403" r:id="rId22"/>
    <p:sldId id="404" r:id="rId23"/>
    <p:sldId id="264" r:id="rId24"/>
    <p:sldId id="265" r:id="rId25"/>
    <p:sldId id="266" r:id="rId26"/>
    <p:sldId id="267" r:id="rId27"/>
    <p:sldId id="270" r:id="rId28"/>
    <p:sldId id="408" r:id="rId29"/>
    <p:sldId id="407" r:id="rId30"/>
    <p:sldId id="271" r:id="rId31"/>
    <p:sldId id="273" r:id="rId32"/>
    <p:sldId id="274" r:id="rId33"/>
    <p:sldId id="285" r:id="rId34"/>
    <p:sldId id="286" r:id="rId35"/>
    <p:sldId id="406" r:id="rId36"/>
    <p:sldId id="405" r:id="rId37"/>
    <p:sldId id="386" r:id="rId38"/>
    <p:sldId id="387" r:id="rId39"/>
    <p:sldId id="388" r:id="rId40"/>
    <p:sldId id="389" r:id="rId41"/>
    <p:sldId id="3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7E6EE-C817-498F-8AF0-626979F2A4A9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E480-8B36-4AC9-B005-1D29A95CA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25609-EE75-48BC-B542-70F9507EE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3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B41B6-EB93-4976-B218-7B938E11079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FC554-8017-48EF-8F36-888B54247FE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FC554-8017-48EF-8F36-888B54247FE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FC554-8017-48EF-8F36-888B54247FE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2C171-467D-447E-83E4-589BFDF8C7A4}" type="datetime3">
              <a:rPr lang="en-US" smtClean="0"/>
              <a:t>16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434A-4042-47AC-BB93-9379ACF05945}" type="datetime3">
              <a:rPr lang="en-US" smtClean="0"/>
              <a:t>16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64A8F-B5FC-40D8-8DAC-AE4C4E90A5F5}" type="datetime3">
              <a:rPr lang="en-US" smtClean="0"/>
              <a:t>16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371F-A16A-4167-BB37-07F9FDA931C6}" type="datetime3">
              <a:rPr lang="en-US" smtClean="0"/>
              <a:t>16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F14A-0372-46D1-9DCF-91078191FC7C}" type="datetime3">
              <a:rPr lang="en-US" smtClean="0"/>
              <a:t>16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737EF-9CE5-48F8-A56B-61A7D659EB97}" type="datetime3">
              <a:rPr lang="en-US" smtClean="0"/>
              <a:t>16 May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2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9FDC-DBDE-4610-BC00-AA8B40E6578D}" type="datetime3">
              <a:rPr lang="en-US" smtClean="0"/>
              <a:t>16 May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4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F953-F21F-489E-AD1E-C6639E7F8C17}" type="datetime3">
              <a:rPr lang="en-US" smtClean="0"/>
              <a:t>16 May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4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06C9-A489-4846-959C-68CE044C0BDF}" type="datetime3">
              <a:rPr lang="en-US" smtClean="0"/>
              <a:t>16 May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AEF4-6EDC-4FEF-9F5F-32D8726D3746}" type="datetime3">
              <a:rPr lang="en-US" smtClean="0"/>
              <a:t>16 May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8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6D5F-A722-4B3D-AB9B-39BC263AA41A}" type="datetime3">
              <a:rPr lang="en-US" smtClean="0"/>
              <a:t>16 May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33B5-BE2A-4FC2-8B07-961937A3B8C7}" type="datetime3">
              <a:rPr lang="en-US" smtClean="0"/>
              <a:t>16 May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Jasmin S. Diwan M.D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589C-13EE-4697-AF77-FCA9437EF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hotorefractive_keratectomy" TargetMode="External"/><Relationship Id="rId3" Type="http://schemas.openxmlformats.org/officeDocument/2006/relationships/hyperlink" Target="http://focuseyecentre.com.au/lasik-surgery/" TargetMode="External"/><Relationship Id="rId7" Type="http://schemas.openxmlformats.org/officeDocument/2006/relationships/hyperlink" Target="http://focuseyecentre.com.au/prk-surgery/" TargetMode="External"/><Relationship Id="rId2" Type="http://schemas.openxmlformats.org/officeDocument/2006/relationships/hyperlink" Target="https://en.wikipedia.org/wiki/Refractive_surge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eratomileusis" TargetMode="External"/><Relationship Id="rId5" Type="http://schemas.openxmlformats.org/officeDocument/2006/relationships/hyperlink" Target="https://en.wikipedia.org/wiki/In_situ" TargetMode="External"/><Relationship Id="rId4" Type="http://schemas.openxmlformats.org/officeDocument/2006/relationships/hyperlink" Target="https://en.wikipedia.org/wiki/Laser" TargetMode="External"/><Relationship Id="rId9" Type="http://schemas.openxmlformats.org/officeDocument/2006/relationships/hyperlink" Target="http://focuseyecentre.com.au/implanted-contacts-lense-surgery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096000" cy="1470025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REFRACTIVE ERRORS</a:t>
            </a:r>
            <a:endParaRPr lang="en-US" sz="4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B2E0-BBF6-4F39-AA45-B93713D4DDAE}" type="datetime3">
              <a:rPr lang="en-US" smtClean="0"/>
              <a:t>16 May 2018</a:t>
            </a:fld>
            <a:endParaRPr lang="en-US" dirty="0"/>
          </a:p>
        </p:txBody>
      </p:sp>
      <p:pic>
        <p:nvPicPr>
          <p:cNvPr id="8194" name="Picture 2" descr="D:\SBKS\SBKS LECTURE\BPT\SP SENSES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Characteristic features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8"/>
          </a:xfrm>
        </p:spPr>
        <p:txBody>
          <a:bodyPr/>
          <a:lstStyle/>
          <a:p>
            <a:pPr algn="just" eaLnBrk="1" hangingPunct="1"/>
            <a:r>
              <a:rPr lang="en-US" dirty="0" smtClean="0"/>
              <a:t>Far sightedness</a:t>
            </a:r>
          </a:p>
          <a:p>
            <a:pPr algn="just" eaLnBrk="1" hangingPunct="1"/>
            <a:r>
              <a:rPr lang="en-US" dirty="0" smtClean="0"/>
              <a:t>Near point of vision moves further away &amp; problem in near vision</a:t>
            </a:r>
          </a:p>
          <a:p>
            <a:pPr algn="just" eaLnBrk="1" hangingPunct="1"/>
            <a:r>
              <a:rPr lang="en-US" dirty="0" smtClean="0"/>
              <a:t>Asthenic symptoms:- mild headache, </a:t>
            </a:r>
            <a:r>
              <a:rPr lang="en-US" dirty="0" err="1" smtClean="0"/>
              <a:t>eyeache</a:t>
            </a:r>
            <a:r>
              <a:rPr lang="en-US" dirty="0" smtClean="0"/>
              <a:t>, feeling of tiredness, discomfort in reading</a:t>
            </a:r>
          </a:p>
          <a:p>
            <a:pPr algn="just" eaLnBrk="1" hangingPunct="1"/>
            <a:r>
              <a:rPr lang="en-US" dirty="0" smtClean="0"/>
              <a:t>Accommodative convergent squint may develop in children</a:t>
            </a:r>
          </a:p>
        </p:txBody>
      </p:sp>
    </p:spTree>
    <p:extLst>
      <p:ext uri="{BB962C8B-B14F-4D97-AF65-F5344CB8AC3E}">
        <p14:creationId xmlns:p14="http://schemas.microsoft.com/office/powerpoint/2010/main" val="5144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50699"/>
          </a:xfrm>
        </p:spPr>
        <p:txBody>
          <a:bodyPr>
            <a:normAutofit/>
          </a:bodyPr>
          <a:lstStyle/>
          <a:p>
            <a:r>
              <a:rPr lang="en-US" b="1" u="sng" dirty="0"/>
              <a:t>Optical correction</a:t>
            </a:r>
            <a:r>
              <a:rPr lang="en-US" dirty="0"/>
              <a:t>:- with convex(plus) lens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5867400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95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Myopia (short sightedness)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89437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Parallel rays of light coming from infinity are focused in front of retina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/>
              <a:t>Causes</a:t>
            </a:r>
            <a:r>
              <a:rPr lang="en-US" dirty="0" smtClean="0"/>
              <a:t>:-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Axial:- </a:t>
            </a:r>
            <a:r>
              <a:rPr lang="en-US" dirty="0" smtClean="0"/>
              <a:t>increase in anterior-posterior diameter of lens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Curvatural</a:t>
            </a:r>
            <a:r>
              <a:rPr lang="en-US" dirty="0" smtClean="0"/>
              <a:t>:- increased curvature of crystalline lens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Positional:- </a:t>
            </a:r>
            <a:r>
              <a:rPr lang="en-US" dirty="0" smtClean="0"/>
              <a:t>produced by anterior placement of lens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Index</a:t>
            </a:r>
            <a:r>
              <a:rPr lang="en-US" dirty="0" smtClean="0"/>
              <a:t>:- increase in refractive index of lens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arenBoth"/>
              <a:defRPr/>
            </a:pPr>
            <a:r>
              <a:rPr lang="en-US" dirty="0" smtClean="0">
                <a:solidFill>
                  <a:srgbClr val="FF0000"/>
                </a:solidFill>
              </a:rPr>
              <a:t>Due to excessive accommodation- </a:t>
            </a:r>
            <a:r>
              <a:rPr lang="en-US" dirty="0" smtClean="0"/>
              <a:t>in spasm of accommodation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389438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Characteristic features</a:t>
            </a:r>
            <a:r>
              <a:rPr lang="en-US" dirty="0" smtClean="0"/>
              <a:t>:-</a:t>
            </a:r>
          </a:p>
          <a:p>
            <a:pPr eaLnBrk="1" hangingPunct="1"/>
            <a:r>
              <a:rPr lang="en-US" dirty="0" smtClean="0"/>
              <a:t>Short sightedness- far point is a finite point in front of eye, so cannot see distant object</a:t>
            </a:r>
          </a:p>
          <a:p>
            <a:pPr eaLnBrk="1" hangingPunct="1"/>
            <a:r>
              <a:rPr lang="en-US" dirty="0" smtClean="0"/>
              <a:t>Accommodation in uncorrected myopia </a:t>
            </a:r>
            <a:r>
              <a:rPr lang="en-US" smtClean="0"/>
              <a:t>is developed well normally, </a:t>
            </a:r>
            <a:r>
              <a:rPr lang="en-US" dirty="0" smtClean="0"/>
              <a:t>since they need not accommodate to see the near objects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87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6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50699"/>
          </a:xfrm>
        </p:spPr>
        <p:txBody>
          <a:bodyPr>
            <a:normAutofit/>
          </a:bodyPr>
          <a:lstStyle/>
          <a:p>
            <a:r>
              <a:rPr lang="en-US" b="1" u="sng" dirty="0"/>
              <a:t>Optical correction</a:t>
            </a:r>
            <a:r>
              <a:rPr lang="en-US" dirty="0"/>
              <a:t>:- with concave (minus) lens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01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3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 Pawan\Desktop\om842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29261"/>
            <a:ext cx="6400800" cy="6887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30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Figure 16.12bc</a:t>
            </a:r>
          </a:p>
        </p:txBody>
      </p:sp>
      <p:pic>
        <p:nvPicPr>
          <p:cNvPr id="55299" name="Picture 4" descr="figure 16-12b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44" y="152401"/>
            <a:ext cx="7773556" cy="65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DFA6-F8BD-40F1-AE42-28DE73AA53CE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SBKS LECTURE\MBBS\JAYNA LEC SS\images\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8" b="47721"/>
          <a:stretch/>
        </p:blipFill>
        <p:spPr bwMode="auto">
          <a:xfrm>
            <a:off x="152400" y="228600"/>
            <a:ext cx="8839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72CA5-263B-497A-BDFC-FB5C6CE83D32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Figure 16.13</a:t>
            </a:r>
          </a:p>
        </p:txBody>
      </p:sp>
      <p:pic>
        <p:nvPicPr>
          <p:cNvPr id="57347" name="Picture 4" descr="figure 16-13"/>
          <p:cNvPicPr>
            <a:picLocks noChangeAspect="1" noChangeArrowheads="1"/>
          </p:cNvPicPr>
          <p:nvPr/>
        </p:nvPicPr>
        <p:blipFill rotWithShape="1">
          <a:blip r:embed="rId3"/>
          <a:srcRect t="26921" b="36540"/>
          <a:stretch/>
        </p:blipFill>
        <p:spPr bwMode="auto">
          <a:xfrm>
            <a:off x="381000" y="1066800"/>
            <a:ext cx="838200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F8C9-B4A5-4A2C-BA61-97BF3A0BDDC9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SBKS LECTURE\MBBS\JAYNA LEC SS\images\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1688"/>
          <a:stretch/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A5654-60B5-43F6-9727-816D96A306A9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144000" cy="457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Accommodation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562600"/>
          </a:xfrm>
        </p:spPr>
        <p:txBody>
          <a:bodyPr>
            <a:normAutofit/>
          </a:bodyPr>
          <a:lstStyle/>
          <a:p>
            <a:pPr lvl="0"/>
            <a:r>
              <a:rPr lang="en-IN" sz="2800" b="1" dirty="0" smtClean="0">
                <a:solidFill>
                  <a:srgbClr val="0070C0"/>
                </a:solidFill>
              </a:rPr>
              <a:t>Definition:-</a:t>
            </a:r>
            <a:endParaRPr lang="en-IN" sz="2800" dirty="0" smtClean="0">
              <a:solidFill>
                <a:srgbClr val="0070C0"/>
              </a:solidFill>
            </a:endParaRPr>
          </a:p>
          <a:p>
            <a:pPr lvl="1"/>
            <a:r>
              <a:rPr lang="en-IN" sz="2400" dirty="0" smtClean="0"/>
              <a:t>The ability of the eye to focus an object at varying distance is called accommodation</a:t>
            </a:r>
            <a:endParaRPr lang="en-US" sz="2400" dirty="0" smtClean="0"/>
          </a:p>
          <a:p>
            <a:pPr lvl="0"/>
            <a:r>
              <a:rPr lang="en-IN" sz="2800" b="1" dirty="0" smtClean="0">
                <a:solidFill>
                  <a:srgbClr val="0070C0"/>
                </a:solidFill>
              </a:rPr>
              <a:t>Mechanism for near vision:-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IN" sz="2400" dirty="0" smtClean="0"/>
              <a:t>Parasympathetic (3</a:t>
            </a:r>
            <a:r>
              <a:rPr lang="en-IN" sz="2400" baseline="30000" dirty="0" smtClean="0"/>
              <a:t>rd</a:t>
            </a:r>
            <a:r>
              <a:rPr lang="en-IN" sz="2400" dirty="0" smtClean="0"/>
              <a:t> cranial nerve) stimulation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IN" sz="2400" dirty="0" smtClean="0"/>
              <a:t>Contraction of ciliary muscle.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IN" sz="2400" dirty="0" smtClean="0"/>
              <a:t>Loosening of suspensory ligament.</a:t>
            </a:r>
            <a:endParaRPr lang="en-US" sz="2400" dirty="0" smtClean="0"/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Increased in the curvature of anterior surface of lens.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Constriction of pupil- by sphincter pupillae by parasympathetic fibers in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cranial nerve.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Convergence of visual axis- by medial rectus supplied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cranial nerve.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39119-BE14-46B3-994E-89573FC5E5F6}" type="datetime3">
              <a:rPr lang="en-US" smtClean="0"/>
              <a:t>16 May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3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Figure 16.13</a:t>
            </a:r>
          </a:p>
        </p:txBody>
      </p:sp>
      <p:pic>
        <p:nvPicPr>
          <p:cNvPr id="57347" name="Picture 4" descr="figure 16-13"/>
          <p:cNvPicPr>
            <a:picLocks noChangeAspect="1" noChangeArrowheads="1"/>
          </p:cNvPicPr>
          <p:nvPr/>
        </p:nvPicPr>
        <p:blipFill rotWithShape="1">
          <a:blip r:embed="rId3"/>
          <a:srcRect t="62263"/>
          <a:stretch/>
        </p:blipFill>
        <p:spPr bwMode="auto">
          <a:xfrm>
            <a:off x="381000" y="381000"/>
            <a:ext cx="8534400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43D8-EA2C-4D88-B098-C95771231C0F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61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667"/>
                <a:gridCol w="4487333"/>
              </a:tblGrid>
              <a:tr h="5575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Myopia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Hypermetropia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2757"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 known as near sightedness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 known as far sightedness</a:t>
                      </a:r>
                    </a:p>
                  </a:txBody>
                  <a:tcPr/>
                </a:tc>
              </a:tr>
              <a:tr h="3104145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Definition: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the condition in which parallel rays of light coming from infinity focus in front of the retina instead of on the retina, with accommodation being at rest.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Definition: 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is the condition in which parallel rays of light coming from infinity focus behind the retina instead of on the retina, with accommodation being at rest.</a:t>
                      </a:r>
                    </a:p>
                  </a:txBody>
                  <a:tcPr/>
                </a:tc>
              </a:tr>
              <a:tr h="2243590"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Causes: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-Increased AP diameter of eye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-Increased refractive power of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the lens or cornea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Causes:</a:t>
                      </a:r>
                      <a:endParaRPr lang="en-US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-Decreased AP diameter of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eye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-Decreased refractive power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of the lens or cornea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792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94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Myopia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/>
                          <a:ea typeface="Times New Roman"/>
                          <a:cs typeface="Times New Roman"/>
                        </a:rPr>
                        <a:t>Hypermetropia 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Pathophysiology: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point – Near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point – Nearer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Pathophysiology: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point – Normal (with accommodation)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point – Far</a:t>
                      </a: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Accommodation: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used lately, while focusing on object very close to eye.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Accommodation: 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used even at rest</a:t>
                      </a:r>
                    </a:p>
                    <a:p>
                      <a:endParaRPr lang="en-US" sz="22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vision – Normal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vision – Decreased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 features: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Near vision – Decreased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 vision – Normal (with accommodation)</a:t>
                      </a: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Clinically</a:t>
                      </a:r>
                    </a:p>
                    <a:p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Snellen’s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Diagnosis: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Clinically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Jaeger’s chart</a:t>
                      </a: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Correction / treatment: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Spherical concave lens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 lenses</a:t>
                      </a: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LASIC surgery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Correction / treatment:</a:t>
                      </a:r>
                      <a:endParaRPr lang="en-US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Spherical convex lens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0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u="sng" dirty="0" smtClean="0">
                <a:solidFill>
                  <a:srgbClr val="FF0000"/>
                </a:solidFill>
              </a:rPr>
              <a:t>Astigmatism</a:t>
            </a:r>
            <a:r>
              <a:rPr lang="en-IN" sz="3200" dirty="0" smtClean="0"/>
              <a:t> 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2332037"/>
            <a:ext cx="6559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19D41-A660-4534-8217-C0CA874CB4E6}" type="datetime3">
              <a:rPr lang="en-US" smtClean="0"/>
              <a:t>16 May 2018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1447800"/>
            <a:ext cx="594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>
                <a:solidFill>
                  <a:srgbClr val="0070C0"/>
                </a:solidFill>
              </a:rPr>
              <a:t>Definition:-</a:t>
            </a:r>
          </a:p>
          <a:p>
            <a:pPr lvl="2"/>
            <a:r>
              <a:rPr lang="en-US" sz="2800" dirty="0"/>
              <a:t>It is an </a:t>
            </a:r>
            <a:r>
              <a:rPr lang="en-US" sz="2800" dirty="0" err="1"/>
              <a:t>ammetropic</a:t>
            </a:r>
            <a:r>
              <a:rPr lang="en-US" sz="2800" dirty="0"/>
              <a:t> condition due to difference in curvature of lens or cornea in one or more meridians so that image in that meridian is blurred.</a:t>
            </a:r>
          </a:p>
        </p:txBody>
      </p:sp>
    </p:spTree>
    <p:extLst>
      <p:ext uri="{BB962C8B-B14F-4D97-AF65-F5344CB8AC3E}">
        <p14:creationId xmlns:p14="http://schemas.microsoft.com/office/powerpoint/2010/main" val="10402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wan\Desktop\astigmatis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001000" cy="685419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3060C-A57F-4273-B3BD-42B767FDCB1C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95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Causes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438"/>
          </a:xfrm>
        </p:spPr>
        <p:txBody>
          <a:bodyPr/>
          <a:lstStyle/>
          <a:p>
            <a:pPr eaLnBrk="1" hangingPunct="1"/>
            <a:r>
              <a:rPr lang="en-US" dirty="0" smtClean="0"/>
              <a:t>Refraction varies in different </a:t>
            </a:r>
            <a:r>
              <a:rPr lang="en-US" dirty="0" smtClean="0"/>
              <a:t>meridian</a:t>
            </a:r>
            <a:endParaRPr lang="en-US" dirty="0" smtClean="0"/>
          </a:p>
          <a:p>
            <a:pPr eaLnBrk="1" hangingPunct="1"/>
            <a:r>
              <a:rPr lang="en-US" dirty="0" smtClean="0"/>
              <a:t>The rays of light entering the eye cannot converge to a point focus but form focal lines</a:t>
            </a:r>
          </a:p>
          <a:p>
            <a:r>
              <a:rPr lang="en-US" dirty="0"/>
              <a:t>Most often result from too great curvature of the cornea in one plane of eye</a:t>
            </a:r>
          </a:p>
          <a:p>
            <a:r>
              <a:rPr lang="en-US" dirty="0"/>
              <a:t>Accommodative power of eye can never compensate for astigmatism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BFEB-1E4B-440A-9C77-2CB7FDF5D289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Optical correction</a:t>
            </a:r>
            <a:r>
              <a:rPr lang="en-US" dirty="0"/>
              <a:t>:-</a:t>
            </a:r>
            <a:endParaRPr lang="en-US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77963"/>
            <a:ext cx="8229600" cy="583723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Correction / treatment:-</a:t>
            </a:r>
          </a:p>
          <a:p>
            <a:pPr lvl="2"/>
            <a:r>
              <a:rPr lang="en-US" sz="2800" dirty="0"/>
              <a:t>Astigmatism can be corrected with </a:t>
            </a:r>
            <a:r>
              <a:rPr lang="en-US" sz="2800" b="1" dirty="0"/>
              <a:t>cylindrical lens </a:t>
            </a:r>
            <a:r>
              <a:rPr lang="en-US" sz="2800" dirty="0"/>
              <a:t>(concave or convex) in the defected meridian</a:t>
            </a:r>
            <a:r>
              <a:rPr lang="en-US" dirty="0"/>
              <a:t>.</a:t>
            </a:r>
          </a:p>
          <a:p>
            <a:pPr eaLnBrk="1" hangingPunct="1"/>
            <a:r>
              <a:rPr lang="en-US" sz="2400" dirty="0" smtClean="0"/>
              <a:t>Find a spherical lens by trial&amp; error that corrects the focus in one of the two planes of astigmatic lens</a:t>
            </a:r>
          </a:p>
          <a:p>
            <a:pPr eaLnBrk="1" hangingPunct="1"/>
            <a:r>
              <a:rPr lang="en-US" sz="2400" dirty="0" smtClean="0"/>
              <a:t>Then an additional cylindrical lens is used to correct the remaining error in the remaining plane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07BA-170C-43D4-B6B7-EC11189013CE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4400" b="1" u="sng" dirty="0" smtClean="0"/>
              <a:t>Visual acuity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b="1" dirty="0"/>
              <a:t>Visual </a:t>
            </a:r>
            <a:r>
              <a:rPr lang="en-US" sz="2800" b="1" dirty="0" smtClean="0"/>
              <a:t>acuity:  </a:t>
            </a:r>
            <a:r>
              <a:rPr lang="en-US" sz="2800" dirty="0" smtClean="0"/>
              <a:t>It</a:t>
            </a:r>
            <a:r>
              <a:rPr lang="en-US" sz="2800" b="1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the degree to which the details and </a:t>
            </a:r>
            <a:r>
              <a:rPr lang="en-US" sz="2800" dirty="0" smtClean="0"/>
              <a:t>contours of </a:t>
            </a:r>
            <a:r>
              <a:rPr lang="en-US" sz="2800" dirty="0"/>
              <a:t>objects are </a:t>
            </a:r>
            <a:r>
              <a:rPr lang="en-US" sz="2800" dirty="0" smtClean="0"/>
              <a:t>perceived. and</a:t>
            </a:r>
          </a:p>
          <a:p>
            <a:endParaRPr lang="en-US" sz="2800" b="1" u="sng" dirty="0"/>
          </a:p>
          <a:p>
            <a:r>
              <a:rPr lang="en-US" sz="2800" b="1" u="sng" dirty="0" smtClean="0"/>
              <a:t>Minimum </a:t>
            </a:r>
            <a:r>
              <a:rPr lang="en-US" sz="2800" b="1" u="sng" dirty="0" smtClean="0"/>
              <a:t>separable distance</a:t>
            </a:r>
            <a:r>
              <a:rPr lang="en-US" sz="2800" dirty="0" smtClean="0"/>
              <a:t>:- </a:t>
            </a:r>
            <a:r>
              <a:rPr lang="en-US" sz="2800" dirty="0"/>
              <a:t>it is the shortest distance by which two lines can be separated and still be perceived as two lines. </a:t>
            </a:r>
            <a:endParaRPr lang="en-US" sz="2800" dirty="0" smtClean="0"/>
          </a:p>
          <a:p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Tested separately for distant and near vision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FC1D-48E0-4CE4-AF4A-76C221D0A94B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acuity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402" y="1447800"/>
            <a:ext cx="6015907" cy="44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5A69-8159-41E8-97BE-BAF2AA6EE107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Clinical Method for Stating Visual Acuity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chart </a:t>
            </a:r>
            <a:r>
              <a:rPr lang="en-US" dirty="0" smtClean="0"/>
              <a:t>for testing </a:t>
            </a:r>
            <a:r>
              <a:rPr lang="en-US" dirty="0"/>
              <a:t>eyes usually consists of letters of different </a:t>
            </a:r>
            <a:r>
              <a:rPr lang="en-US" dirty="0" smtClean="0"/>
              <a:t>sizes placed </a:t>
            </a:r>
            <a:r>
              <a:rPr lang="en-US" dirty="0"/>
              <a:t>20 feet away from the person being tested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dirty="0"/>
              <a:t>person can see well the letters of a size that he </a:t>
            </a:r>
            <a:r>
              <a:rPr lang="en-US" dirty="0" smtClean="0"/>
              <a:t>or she </a:t>
            </a:r>
            <a:r>
              <a:rPr lang="en-US" dirty="0"/>
              <a:t>should be able to see at 6</a:t>
            </a:r>
            <a:r>
              <a:rPr lang="en-US" dirty="0" smtClean="0"/>
              <a:t> met, </a:t>
            </a:r>
            <a:r>
              <a:rPr lang="en-US" dirty="0"/>
              <a:t>the person is </a:t>
            </a:r>
            <a:r>
              <a:rPr lang="en-US" dirty="0" smtClean="0"/>
              <a:t>said to </a:t>
            </a:r>
            <a:r>
              <a:rPr lang="en-US" dirty="0"/>
              <a:t>have </a:t>
            </a:r>
            <a:r>
              <a:rPr lang="en-US" dirty="0" smtClean="0"/>
              <a:t>6/6 </a:t>
            </a:r>
            <a:r>
              <a:rPr lang="en-US" dirty="0"/>
              <a:t>vision—that is, normal vision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the person </a:t>
            </a:r>
            <a:r>
              <a:rPr lang="en-US" dirty="0"/>
              <a:t>can see only letters that he or she should </a:t>
            </a:r>
            <a:r>
              <a:rPr lang="en-US" dirty="0" smtClean="0"/>
              <a:t>be able </a:t>
            </a:r>
            <a:r>
              <a:rPr lang="en-US" dirty="0"/>
              <a:t>to see at </a:t>
            </a:r>
            <a:r>
              <a:rPr lang="en-US" dirty="0" smtClean="0"/>
              <a:t>60 </a:t>
            </a:r>
            <a:r>
              <a:rPr lang="en-US" dirty="0"/>
              <a:t>feet, the person is said to have </a:t>
            </a:r>
            <a:r>
              <a:rPr lang="en-US" dirty="0" smtClean="0"/>
              <a:t>6/60 vision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words, the clinical method for </a:t>
            </a:r>
            <a:r>
              <a:rPr lang="en-US" dirty="0" smtClean="0"/>
              <a:t>expressing visual </a:t>
            </a:r>
            <a:r>
              <a:rPr lang="en-US" dirty="0"/>
              <a:t>acuity is to use a mathematical fraction </a:t>
            </a:r>
            <a:r>
              <a:rPr lang="en-US" dirty="0" smtClean="0"/>
              <a:t>that expresses </a:t>
            </a:r>
            <a:r>
              <a:rPr lang="en-US" dirty="0"/>
              <a:t>the ratio of two distances, which is also </a:t>
            </a:r>
            <a:r>
              <a:rPr lang="en-US" dirty="0" smtClean="0"/>
              <a:t>the ratio </a:t>
            </a:r>
            <a:r>
              <a:rPr lang="en-US" dirty="0"/>
              <a:t>of one’s visual acuity to that of a person </a:t>
            </a:r>
            <a:r>
              <a:rPr lang="en-US" dirty="0" smtClean="0"/>
              <a:t>with normal </a:t>
            </a:r>
            <a:r>
              <a:rPr lang="en-US" dirty="0"/>
              <a:t>visual acuity.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A371F-A16A-4167-BB37-07F9FDA931C6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"/>
            <a:ext cx="8001000" cy="6477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5DEA-5278-442F-B8B0-001B486576CE}" type="datetime3">
              <a:rPr lang="en-US" smtClean="0"/>
              <a:t>16 May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err="1" smtClean="0"/>
              <a:t>Snellen’s</a:t>
            </a:r>
            <a:r>
              <a:rPr lang="en-US" b="1" u="sng" dirty="0" smtClean="0"/>
              <a:t> test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Two distant points can be visible as separate only when they subtend an angle of 1 min at the nodal point of eye known as </a:t>
            </a:r>
            <a:r>
              <a:rPr lang="en-US" b="1" i="1" dirty="0" smtClean="0">
                <a:solidFill>
                  <a:srgbClr val="FF0000"/>
                </a:solidFill>
              </a:rPr>
              <a:t>Visual angle</a:t>
            </a:r>
            <a:r>
              <a:rPr lang="en-US" dirty="0" smtClean="0"/>
              <a:t>, form the basis of </a:t>
            </a:r>
            <a:r>
              <a:rPr lang="en-US" dirty="0" err="1" smtClean="0"/>
              <a:t>snellen’s</a:t>
            </a:r>
            <a:r>
              <a:rPr lang="en-US" dirty="0" smtClean="0"/>
              <a:t> test</a:t>
            </a:r>
          </a:p>
          <a:p>
            <a:pPr eaLnBrk="1" hangingPunct="1"/>
            <a:r>
              <a:rPr lang="en-US" dirty="0" smtClean="0"/>
              <a:t>Consists of series of black letters on a white board</a:t>
            </a:r>
          </a:p>
          <a:p>
            <a:pPr eaLnBrk="1" hangingPunct="1"/>
            <a:r>
              <a:rPr lang="en-US" dirty="0" smtClean="0"/>
              <a:t>Arranged in lines, each progressively diminishing in size</a:t>
            </a:r>
          </a:p>
          <a:p>
            <a:pPr eaLnBrk="1" hangingPunct="1"/>
            <a:r>
              <a:rPr lang="en-US" dirty="0" smtClean="0"/>
              <a:t>The lines comprising letters have such a breadth that they subtend an angle of 1 min at the nodal point</a:t>
            </a:r>
          </a:p>
          <a:p>
            <a:pPr eaLnBrk="1" hangingPunct="1"/>
            <a:r>
              <a:rPr lang="en-US" dirty="0" smtClean="0"/>
              <a:t>Represented as ratio of one’s visual acuity to that of a person with normal visual acuity (6/60, 6/24..)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FBF2-AB73-4926-B274-839D4F73E5CB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4" descr="EYINGO1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763000" cy="64008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981C-5449-465C-A290-6DD4866AD883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\Downloads\SHAREit\Redmi 4\file\IMG_20180329_1557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413" r="3132" b="2626"/>
          <a:stretch/>
        </p:blipFill>
        <p:spPr bwMode="auto">
          <a:xfrm>
            <a:off x="1219200" y="96982"/>
            <a:ext cx="6248400" cy="658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8B47-2E3B-4E0D-A8A2-43BDD948F3A1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7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SBKS LECTURE\MBBS\JAYNA LEC SS\images\visual-acuity-testing-25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"/>
          <a:stretch/>
        </p:blipFill>
        <p:spPr bwMode="auto">
          <a:xfrm>
            <a:off x="381000" y="1524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6870-A666-4DE1-90D2-E4EED966FE43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9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BKS LECTURE\MBBS\JAYNA LEC SS\images\visual-acuity-by-pd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514600" y="6858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12AEC-6624-4E39-A46C-32347B213E4C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Figure 16.13</a:t>
            </a:r>
          </a:p>
        </p:txBody>
      </p:sp>
      <p:pic>
        <p:nvPicPr>
          <p:cNvPr id="57347" name="Picture 4" descr="figure 16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3363"/>
            <a:ext cx="7924799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75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Treatments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fontAlgn="base"/>
            <a:r>
              <a:rPr lang="en-US" sz="2800" dirty="0" smtClean="0"/>
              <a:t>Refractive </a:t>
            </a:r>
            <a:r>
              <a:rPr lang="en-US" sz="2800" dirty="0"/>
              <a:t>Errors </a:t>
            </a:r>
            <a:r>
              <a:rPr lang="en-US" sz="2800" dirty="0" smtClean="0"/>
              <a:t> correction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With </a:t>
            </a:r>
            <a:r>
              <a:rPr lang="en-US" sz="2800" dirty="0"/>
              <a:t>prescription glasses, </a:t>
            </a:r>
            <a:endParaRPr lang="en-US" sz="2800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 smtClean="0"/>
              <a:t>Contact </a:t>
            </a:r>
            <a:r>
              <a:rPr lang="en-US" sz="2800" dirty="0"/>
              <a:t>lenses or </a:t>
            </a:r>
            <a:endParaRPr lang="en-US" sz="2800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b="1" u="sng" dirty="0" smtClean="0">
                <a:hlinkClick r:id="rId2"/>
              </a:rPr>
              <a:t>Refractive </a:t>
            </a:r>
            <a:r>
              <a:rPr lang="en-US" sz="2800" b="1" u="sng" dirty="0">
                <a:hlinkClick r:id="rId2"/>
              </a:rPr>
              <a:t>surgery</a:t>
            </a:r>
            <a:r>
              <a:rPr lang="en-US" sz="2800" b="1" dirty="0"/>
              <a:t>, </a:t>
            </a:r>
            <a:r>
              <a:rPr lang="en-US" sz="2800" dirty="0"/>
              <a:t>such as </a:t>
            </a:r>
            <a:r>
              <a:rPr lang="en-US" sz="2800" u="sng" dirty="0">
                <a:solidFill>
                  <a:srgbClr val="FF0000"/>
                </a:solidFill>
                <a:hlinkClick r:id="rId3" tooltip="Lasik Surgery"/>
              </a:rPr>
              <a:t>LASIK</a:t>
            </a:r>
            <a:r>
              <a:rPr lang="en-US" sz="2800" dirty="0"/>
              <a:t> </a:t>
            </a:r>
            <a:r>
              <a:rPr lang="en-US" sz="2800" dirty="0" smtClean="0"/>
              <a:t>(</a:t>
            </a:r>
            <a:r>
              <a:rPr lang="en-US" sz="2800" i="1" dirty="0">
                <a:hlinkClick r:id="rId4" tooltip="Laser"/>
              </a:rPr>
              <a:t>laser</a:t>
            </a:r>
            <a:r>
              <a:rPr lang="en-US" sz="2800" i="1" dirty="0"/>
              <a:t>-assisted </a:t>
            </a:r>
            <a:r>
              <a:rPr lang="en-US" sz="2800" i="1" dirty="0">
                <a:hlinkClick r:id="rId5" tooltip="In situ"/>
              </a:rPr>
              <a:t>in situ</a:t>
            </a:r>
            <a:r>
              <a:rPr lang="en-US" sz="2800" i="1" dirty="0"/>
              <a:t> </a:t>
            </a:r>
            <a:r>
              <a:rPr lang="en-US" sz="2800" i="1" dirty="0" err="1">
                <a:hlinkClick r:id="rId6" tooltip="Keratomileusis"/>
              </a:rPr>
              <a:t>keratomileusis</a:t>
            </a:r>
            <a:r>
              <a:rPr lang="en-US" sz="2800" dirty="0"/>
              <a:t>), </a:t>
            </a:r>
            <a:r>
              <a:rPr lang="en-US" sz="2800" dirty="0" smtClean="0"/>
              <a:t>or</a:t>
            </a:r>
            <a:r>
              <a:rPr lang="en-US" sz="2800" dirty="0"/>
              <a:t> </a:t>
            </a:r>
            <a:r>
              <a:rPr lang="en-US" sz="2800" u="sng" dirty="0" smtClean="0">
                <a:hlinkClick r:id="rId7" tooltip="PRK Surgery"/>
              </a:rPr>
              <a:t>PRK</a:t>
            </a:r>
            <a:r>
              <a:rPr lang="en-US" sz="2800" u="sng" dirty="0" smtClean="0"/>
              <a:t> (</a:t>
            </a:r>
            <a:r>
              <a:rPr lang="en-US" sz="2800" dirty="0" smtClean="0">
                <a:hlinkClick r:id="rId8" tooltip="Photorefractive keratectomy"/>
              </a:rPr>
              <a:t>Photorefractive keratectomy</a:t>
            </a:r>
            <a:r>
              <a:rPr lang="en-US" sz="2800" dirty="0" smtClean="0"/>
              <a:t>).</a:t>
            </a:r>
            <a:endParaRPr lang="en-US" sz="2800" dirty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dirty="0"/>
              <a:t>Other treatments include;</a:t>
            </a:r>
          </a:p>
          <a:p>
            <a:pPr fontAlgn="base"/>
            <a:r>
              <a:rPr lang="en-US" sz="2800" b="1" dirty="0">
                <a:hlinkClick r:id="rId9" tooltip="Implanted Contacts Lense (IOL) Surgery"/>
              </a:rPr>
              <a:t>Clear </a:t>
            </a:r>
            <a:r>
              <a:rPr lang="en-US" sz="2800" b="1" dirty="0" err="1">
                <a:hlinkClick r:id="rId9" tooltip="Implanted Contacts Lense (IOL) Surgery"/>
              </a:rPr>
              <a:t>Lensectomy</a:t>
            </a:r>
            <a:r>
              <a:rPr lang="en-US" sz="2800" b="1" dirty="0">
                <a:hlinkClick r:id="rId9" tooltip="Implanted Contacts Lense (IOL) Surgery"/>
              </a:rPr>
              <a:t> and Intra-ocular lens (IOL) Implantation</a:t>
            </a:r>
            <a:endParaRPr lang="en-US" sz="2800" b="1" dirty="0"/>
          </a:p>
          <a:p>
            <a:pPr fontAlgn="base"/>
            <a:r>
              <a:rPr lang="en-US" sz="2800" b="1" dirty="0" smtClean="0">
                <a:hlinkClick r:id="rId9" tooltip="Implanted Contacts Lense (IOL) Surgery"/>
              </a:rPr>
              <a:t>Implantable </a:t>
            </a:r>
            <a:r>
              <a:rPr lang="en-US" sz="2800" b="1" dirty="0">
                <a:hlinkClick r:id="rId9" tooltip="Implanted Contacts Lense (IOL) Surgery"/>
              </a:rPr>
              <a:t>Contact Lens (ICL</a:t>
            </a:r>
            <a:r>
              <a:rPr lang="en-US" sz="2800" b="1" dirty="0" smtClean="0">
                <a:hlinkClick r:id="rId9" tooltip="Implanted Contacts Lense (IOL) Surgery"/>
              </a:rPr>
              <a:t>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88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Peripheral retina is responsible for mainly  _______ vision?</a:t>
            </a:r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lphaUcPeriod"/>
            </a:pPr>
            <a:r>
              <a:rPr lang="en-US" dirty="0" smtClean="0"/>
              <a:t>Daylight</a:t>
            </a:r>
          </a:p>
          <a:p>
            <a:pPr marL="514350" indent="-514350">
              <a:buAutoNum type="alphaUcPeriod"/>
            </a:pPr>
            <a:r>
              <a:rPr lang="en-US" dirty="0" smtClean="0"/>
              <a:t>Bright light</a:t>
            </a:r>
          </a:p>
          <a:p>
            <a:pPr marL="514350" indent="-514350">
              <a:buAutoNum type="alphaUcPeriod"/>
            </a:pPr>
            <a:r>
              <a:rPr lang="en-US" dirty="0" smtClean="0"/>
              <a:t>Color</a:t>
            </a:r>
          </a:p>
          <a:p>
            <a:pPr marL="514350" indent="-514350">
              <a:buAutoNum type="alphaUcPeriod"/>
            </a:pPr>
            <a:r>
              <a:rPr lang="en-US" dirty="0" smtClean="0"/>
              <a:t>Black and white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BF9DC-689D-44C4-9018-13888E34173D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="1" dirty="0" smtClean="0"/>
              <a:t>. During accommodation, constriction of pupil decreases all except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Spherical and chromatic aberration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Intensity of light entering to eye</a:t>
            </a:r>
          </a:p>
          <a:p>
            <a:pPr marL="514350" indent="-514350">
              <a:buAutoNum type="alphaUcPeriod"/>
            </a:pPr>
            <a:r>
              <a:rPr lang="en-US" dirty="0" smtClean="0"/>
              <a:t>Depth of focus</a:t>
            </a:r>
          </a:p>
          <a:p>
            <a:pPr marL="514350" indent="-514350">
              <a:buAutoNum type="alphaUcPeriod"/>
            </a:pPr>
            <a:r>
              <a:rPr lang="en-US" dirty="0" smtClean="0"/>
              <a:t>Size of pupil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1CA7-AAF6-4F1A-8EB5-4A7F8F651281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3. For normal eye of a 20 year old individual, Far point is situated at ……</a:t>
            </a:r>
            <a:endParaRPr lang="en-US" b="1" dirty="0"/>
          </a:p>
          <a:p>
            <a:pPr marL="514350" indent="-514350">
              <a:buAutoNum type="alphaLcPeriod"/>
            </a:pPr>
            <a:r>
              <a:rPr lang="en-US" dirty="0"/>
              <a:t>10 cm</a:t>
            </a:r>
          </a:p>
          <a:p>
            <a:pPr marL="514350" indent="-514350">
              <a:buAutoNum type="alphaLcPeriod"/>
            </a:pPr>
            <a:r>
              <a:rPr lang="en-US" dirty="0"/>
              <a:t>25 </a:t>
            </a:r>
            <a:r>
              <a:rPr lang="en-US" dirty="0" smtClean="0"/>
              <a:t>cm</a:t>
            </a:r>
          </a:p>
          <a:p>
            <a:pPr marL="514350" indent="-514350">
              <a:buAutoNum type="alphaLcPeriod"/>
            </a:pPr>
            <a:r>
              <a:rPr lang="en-US" dirty="0" smtClean="0"/>
              <a:t>5 </a:t>
            </a:r>
            <a:r>
              <a:rPr lang="en-US" dirty="0" err="1" smtClean="0"/>
              <a:t>metre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n-US" dirty="0" smtClean="0"/>
              <a:t>Infinity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D369-D0DD-4585-A565-AEFA9A429EA9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Far point:-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400" dirty="0" smtClean="0"/>
              <a:t>It</a:t>
            </a:r>
            <a:r>
              <a:rPr lang="en-US" sz="2400" b="1" dirty="0" smtClean="0"/>
              <a:t> </a:t>
            </a:r>
            <a:r>
              <a:rPr lang="en-US" sz="2400" dirty="0" smtClean="0"/>
              <a:t>is farthest distance from the eye at which an object is seen clearly (infinity) but for practical purposes, it is considered 6 meter (20feet).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Near point:-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       -- Nearest distance from eye at which object can be seen 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clearly. It is 25cm (10 inches)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FE2F-FE07-4B0C-BDBF-E5FD8C2E931C}" type="datetime3">
              <a:rPr lang="en-US" smtClean="0"/>
              <a:t>16 May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4. False about Blind spot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Also called Optic Disc</a:t>
            </a:r>
          </a:p>
          <a:p>
            <a:pPr marL="514350" indent="-514350">
              <a:buAutoNum type="alphaUcPeriod"/>
            </a:pPr>
            <a:r>
              <a:rPr lang="en-US" dirty="0" smtClean="0"/>
              <a:t>Lies 3 mm medial to posterior pole of eyeball</a:t>
            </a:r>
          </a:p>
          <a:p>
            <a:pPr marL="514350" indent="-514350">
              <a:buAutoNum type="alphaUcPeriod"/>
            </a:pPr>
            <a:r>
              <a:rPr lang="en-US" dirty="0" smtClean="0"/>
              <a:t>Vision is not possible over this area</a:t>
            </a:r>
          </a:p>
          <a:p>
            <a:pPr marL="514350" indent="-514350">
              <a:buAutoNum type="alphaUcPeriod"/>
            </a:pPr>
            <a:r>
              <a:rPr lang="en-US" dirty="0" smtClean="0"/>
              <a:t>With anterior pole of eyeball forms the optical axis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5D68-E679-480F-A384-0891E1233315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5. Action potential generating cells of Retina</a:t>
            </a:r>
          </a:p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lphaUcPeriod"/>
            </a:pPr>
            <a:r>
              <a:rPr lang="en-US" dirty="0" smtClean="0"/>
              <a:t>Rods and Cones</a:t>
            </a:r>
          </a:p>
          <a:p>
            <a:pPr marL="514350" indent="-514350">
              <a:buAutoNum type="alphaUcPeriod"/>
            </a:pPr>
            <a:r>
              <a:rPr lang="en-US" dirty="0" smtClean="0"/>
              <a:t>Bipolar cells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Amacrine</a:t>
            </a:r>
            <a:r>
              <a:rPr lang="en-US" dirty="0" smtClean="0"/>
              <a:t> cells</a:t>
            </a:r>
          </a:p>
          <a:p>
            <a:pPr marL="514350" indent="-514350">
              <a:buAutoNum type="alphaUcPeriod"/>
            </a:pPr>
            <a:r>
              <a:rPr lang="en-US" dirty="0" smtClean="0"/>
              <a:t>Ganglionic cells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B4439-210A-429C-AD20-01CC8EEF7DE5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 smtClean="0">
                <a:solidFill>
                  <a:schemeClr val="tx2"/>
                </a:solidFill>
              </a:rPr>
              <a:t>Presbyopia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5075238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/>
              <a:t>An eyesight of old age</a:t>
            </a:r>
          </a:p>
          <a:p>
            <a:pPr eaLnBrk="1" hangingPunct="1"/>
            <a:r>
              <a:rPr lang="en-US" sz="2400" dirty="0" smtClean="0"/>
              <a:t>Not an error of refraction but condition of physiological insufficiency of accommodation</a:t>
            </a:r>
          </a:p>
          <a:p>
            <a:pPr eaLnBrk="1" hangingPunct="1"/>
            <a:r>
              <a:rPr lang="en-US" sz="2400" dirty="0" smtClean="0"/>
              <a:t>Leading to failure of near vision</a:t>
            </a:r>
          </a:p>
          <a:p>
            <a:pPr marL="0" indent="0" eaLnBrk="1" hangingPunct="1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Pathophysiology</a:t>
            </a:r>
            <a:r>
              <a:rPr lang="en-US" sz="2400" dirty="0" smtClean="0">
                <a:solidFill>
                  <a:srgbClr val="FF0000"/>
                </a:solidFill>
              </a:rPr>
              <a:t>:-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(1) Decrease in elasticity  of crystalline lens due to age related sclerosis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 smtClean="0"/>
              <a:t>(2) Age related decrease in power of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muscles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Symptoms:</a:t>
            </a:r>
            <a:r>
              <a:rPr lang="en-US" sz="2400" dirty="0" smtClean="0">
                <a:solidFill>
                  <a:srgbClr val="FF0000"/>
                </a:solidFill>
              </a:rPr>
              <a:t>- </a:t>
            </a:r>
            <a:r>
              <a:rPr lang="en-US" sz="2400" dirty="0" smtClean="0"/>
              <a:t>difficulty in near vision, </a:t>
            </a:r>
            <a:r>
              <a:rPr lang="en-US" sz="2400" dirty="0" err="1" smtClean="0"/>
              <a:t>asthenopic</a:t>
            </a:r>
            <a:r>
              <a:rPr lang="en-US" sz="2400" dirty="0" smtClean="0"/>
              <a:t> symptoms due to fatigue of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</a:t>
            </a:r>
            <a:r>
              <a:rPr lang="en-US" sz="2400" dirty="0"/>
              <a:t>muscles</a:t>
            </a:r>
          </a:p>
          <a:p>
            <a:pPr marL="0" indent="0" eaLnBrk="1" hangingPunct="1"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Treatment</a:t>
            </a:r>
            <a:r>
              <a:rPr lang="en-US" sz="2400" dirty="0" smtClean="0"/>
              <a:t>:-convex glasses for near vision or bifocal lens for both near and far vision</a:t>
            </a:r>
          </a:p>
          <a:p>
            <a:pPr marL="0" indent="0" eaLnBrk="1" hangingPunct="1">
              <a:buNone/>
            </a:pP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FD00-97C1-4589-AE1F-99B064339ACC}" type="datetime3">
              <a:rPr lang="en-US" smtClean="0"/>
              <a:t>16 May 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Ametropia</a:t>
            </a:r>
            <a:r>
              <a:rPr lang="en-US" b="1" dirty="0">
                <a:solidFill>
                  <a:srgbClr val="00B050"/>
                </a:solidFill>
              </a:rPr>
              <a:t>:-</a:t>
            </a:r>
          </a:p>
          <a:p>
            <a:pPr lvl="1"/>
            <a:r>
              <a:rPr lang="en-US" dirty="0"/>
              <a:t>(a condition of refractive error) parallel rays of light coming from infinity are focused either in front or behind the retina when accommodation being at rest.</a:t>
            </a:r>
          </a:p>
          <a:p>
            <a:pPr lvl="1"/>
            <a:r>
              <a:rPr lang="en-US" dirty="0"/>
              <a:t>It includes myopia, </a:t>
            </a:r>
            <a:r>
              <a:rPr lang="en-US" dirty="0" err="1"/>
              <a:t>hypermetropia</a:t>
            </a:r>
            <a:r>
              <a:rPr lang="en-US" dirty="0"/>
              <a:t> &amp; astigmatism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Pathological</a:t>
            </a:r>
            <a:r>
              <a:rPr lang="en-US" dirty="0" smtClean="0">
                <a:solidFill>
                  <a:srgbClr val="7030A0"/>
                </a:solidFill>
              </a:rPr>
              <a:t>:-</a:t>
            </a:r>
          </a:p>
          <a:p>
            <a:pPr lvl="1"/>
            <a:r>
              <a:rPr lang="en-US" dirty="0" smtClean="0"/>
              <a:t>Myopia (near sightedness)</a:t>
            </a:r>
          </a:p>
          <a:p>
            <a:pPr lvl="1"/>
            <a:r>
              <a:rPr lang="en-US" dirty="0" smtClean="0"/>
              <a:t>Hypermetropia / hyperopia (far sightedness)</a:t>
            </a:r>
          </a:p>
          <a:p>
            <a:pPr lvl="1"/>
            <a:r>
              <a:rPr lang="en-US" dirty="0" smtClean="0"/>
              <a:t>Astigmatism</a:t>
            </a:r>
          </a:p>
          <a:p>
            <a:pPr lvl="1"/>
            <a:r>
              <a:rPr lang="en-US" dirty="0" smtClean="0"/>
              <a:t>Presbiopia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28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Common defects (Refractive errors)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err="1" smtClean="0"/>
              <a:t>Hypermetropia</a:t>
            </a:r>
            <a:r>
              <a:rPr lang="en-US" b="1" u="sng" dirty="0" smtClean="0"/>
              <a:t> (hyperopia/long sightedness)</a:t>
            </a:r>
            <a:r>
              <a:rPr lang="en-US" dirty="0" smtClean="0"/>
              <a:t>:-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Is the refractive state of eye wherein parallel rays of light coming from infinity are focused behind the retina with accommodation being at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4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7848600" cy="5105400"/>
          </a:xfrm>
        </p:spPr>
      </p:pic>
    </p:spTree>
    <p:extLst>
      <p:ext uri="{BB962C8B-B14F-4D97-AF65-F5344CB8AC3E}">
        <p14:creationId xmlns:p14="http://schemas.microsoft.com/office/powerpoint/2010/main" val="7533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Causes of hyperopia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(1) </a:t>
            </a:r>
            <a:r>
              <a:rPr lang="en-US" dirty="0" smtClean="0">
                <a:solidFill>
                  <a:srgbClr val="FF0000"/>
                </a:solidFill>
              </a:rPr>
              <a:t>Axial </a:t>
            </a:r>
            <a:r>
              <a:rPr lang="en-US" dirty="0" err="1" smtClean="0">
                <a:solidFill>
                  <a:srgbClr val="FF0000"/>
                </a:solidFill>
              </a:rPr>
              <a:t>hypermetropia</a:t>
            </a:r>
            <a:r>
              <a:rPr lang="en-US" dirty="0" smtClean="0"/>
              <a:t>:- most common form</a:t>
            </a:r>
          </a:p>
          <a:p>
            <a:pPr marL="0" indent="0" eaLnBrk="1" hangingPunct="1">
              <a:buNone/>
            </a:pPr>
            <a:r>
              <a:rPr lang="en-US" dirty="0" smtClean="0"/>
              <a:t>      There is axial shortening of eyeball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(2) </a:t>
            </a:r>
            <a:r>
              <a:rPr lang="en-US" dirty="0" err="1" smtClean="0">
                <a:solidFill>
                  <a:srgbClr val="FF0000"/>
                </a:solidFill>
              </a:rPr>
              <a:t>Curvatural</a:t>
            </a:r>
            <a:r>
              <a:rPr lang="en-US" dirty="0" smtClean="0">
                <a:solidFill>
                  <a:srgbClr val="FF0000"/>
                </a:solidFill>
              </a:rPr>
              <a:t> hyperopia</a:t>
            </a:r>
            <a:r>
              <a:rPr lang="en-US" dirty="0" smtClean="0"/>
              <a:t>:- the curvature of lens ,cornea or both are falter than normal</a:t>
            </a:r>
          </a:p>
          <a:p>
            <a:pPr>
              <a:buNone/>
            </a:pPr>
            <a:r>
              <a:rPr lang="en-US" dirty="0" smtClean="0"/>
              <a:t>(3) </a:t>
            </a:r>
            <a:r>
              <a:rPr lang="en-US" dirty="0" smtClean="0">
                <a:solidFill>
                  <a:srgbClr val="FF0000"/>
                </a:solidFill>
              </a:rPr>
              <a:t>Index </a:t>
            </a:r>
            <a:r>
              <a:rPr lang="en-US" dirty="0">
                <a:solidFill>
                  <a:srgbClr val="FF0000"/>
                </a:solidFill>
              </a:rPr>
              <a:t>hyperopia </a:t>
            </a:r>
            <a:r>
              <a:rPr lang="en-US" dirty="0" smtClean="0"/>
              <a:t>:- due to change in in refractive index of lens in old age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(4) </a:t>
            </a:r>
            <a:r>
              <a:rPr lang="en-US" dirty="0" smtClean="0">
                <a:solidFill>
                  <a:srgbClr val="FF0000"/>
                </a:solidFill>
              </a:rPr>
              <a:t>Positional hyperopia:- </a:t>
            </a:r>
            <a:r>
              <a:rPr lang="en-US" dirty="0" smtClean="0"/>
              <a:t>due to posteriorly placed lens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(5) </a:t>
            </a:r>
            <a:r>
              <a:rPr lang="en-US" dirty="0" smtClean="0">
                <a:solidFill>
                  <a:srgbClr val="FF0000"/>
                </a:solidFill>
              </a:rPr>
              <a:t>Absence of crystalline lens</a:t>
            </a:r>
            <a:r>
              <a:rPr lang="en-US" dirty="0" smtClean="0"/>
              <a:t>:- either congenitally or acquired leads to </a:t>
            </a:r>
            <a:r>
              <a:rPr lang="en-US" dirty="0" err="1" smtClean="0"/>
              <a:t>aphakia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7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1361</Words>
  <Application>Microsoft Office PowerPoint</Application>
  <PresentationFormat>On-screen Show (4:3)</PresentationFormat>
  <Paragraphs>215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REFRACTIVE ERRORS</vt:lpstr>
      <vt:lpstr>Accommodation</vt:lpstr>
      <vt:lpstr>PowerPoint Presentation</vt:lpstr>
      <vt:lpstr>PowerPoint Presentation</vt:lpstr>
      <vt:lpstr>Presbyopia </vt:lpstr>
      <vt:lpstr>PowerPoint Presentation</vt:lpstr>
      <vt:lpstr>Common defects (Refractive errors)</vt:lpstr>
      <vt:lpstr>PowerPoint Presentation</vt:lpstr>
      <vt:lpstr>Causes of hyperopia</vt:lpstr>
      <vt:lpstr>Characteristic features</vt:lpstr>
      <vt:lpstr>Optical correction:- with convex(plus) lens </vt:lpstr>
      <vt:lpstr>Myopia (short sightedness)</vt:lpstr>
      <vt:lpstr>PowerPoint Presentation</vt:lpstr>
      <vt:lpstr>Optical correction:- with concave (minus) lens </vt:lpstr>
      <vt:lpstr>PowerPoint Presentation</vt:lpstr>
      <vt:lpstr>Figure 16.12bc</vt:lpstr>
      <vt:lpstr>PowerPoint Presentation</vt:lpstr>
      <vt:lpstr>Figure 16.13</vt:lpstr>
      <vt:lpstr>PowerPoint Presentation</vt:lpstr>
      <vt:lpstr>Figure 16.13</vt:lpstr>
      <vt:lpstr>PowerPoint Presentation</vt:lpstr>
      <vt:lpstr>PowerPoint Presentation</vt:lpstr>
      <vt:lpstr>Astigmatism </vt:lpstr>
      <vt:lpstr>PowerPoint Presentation</vt:lpstr>
      <vt:lpstr>Causes</vt:lpstr>
      <vt:lpstr>Optical correction:-</vt:lpstr>
      <vt:lpstr>Visual acuity</vt:lpstr>
      <vt:lpstr>Visual acuity</vt:lpstr>
      <vt:lpstr>Clinical Method for Stating Visual Acuity</vt:lpstr>
      <vt:lpstr>Snellen’s test </vt:lpstr>
      <vt:lpstr>PowerPoint Presentation</vt:lpstr>
      <vt:lpstr>PowerPoint Presentation</vt:lpstr>
      <vt:lpstr>PowerPoint Presentation</vt:lpstr>
      <vt:lpstr>PowerPoint Presentation</vt:lpstr>
      <vt:lpstr>Figure 16.13</vt:lpstr>
      <vt:lpstr>Treatments </vt:lpstr>
      <vt:lpstr>CCES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RFRACTIVE ERRORS</dc:title>
  <dc:creator>DELL</dc:creator>
  <cp:lastModifiedBy>DELL</cp:lastModifiedBy>
  <cp:revision>124</cp:revision>
  <dcterms:created xsi:type="dcterms:W3CDTF">2018-03-30T05:49:50Z</dcterms:created>
  <dcterms:modified xsi:type="dcterms:W3CDTF">2018-05-16T09:34:47Z</dcterms:modified>
</cp:coreProperties>
</file>