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328" r:id="rId13"/>
    <p:sldId id="326" r:id="rId14"/>
    <p:sldId id="327" r:id="rId15"/>
    <p:sldId id="272" r:id="rId16"/>
    <p:sldId id="334" r:id="rId17"/>
    <p:sldId id="276" r:id="rId18"/>
    <p:sldId id="277" r:id="rId19"/>
    <p:sldId id="279" r:id="rId20"/>
    <p:sldId id="280" r:id="rId21"/>
    <p:sldId id="281" r:id="rId22"/>
    <p:sldId id="282" r:id="rId23"/>
    <p:sldId id="284" r:id="rId24"/>
    <p:sldId id="285" r:id="rId25"/>
    <p:sldId id="330" r:id="rId26"/>
    <p:sldId id="286" r:id="rId27"/>
    <p:sldId id="287" r:id="rId28"/>
    <p:sldId id="339" r:id="rId29"/>
    <p:sldId id="332" r:id="rId30"/>
    <p:sldId id="331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35" r:id="rId47"/>
    <p:sldId id="305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38" r:id="rId58"/>
    <p:sldId id="316" r:id="rId59"/>
    <p:sldId id="337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36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9D551-37A3-4CF9-B7CE-2569257E95E0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8E899-8D6D-4B3D-B4EA-7CAA2476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50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1F4-513B-432E-B3BE-D9D90B18EDA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25609-EE75-48BC-B542-70F9507EE97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30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FC554-8017-48EF-8F36-888B54247FEE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3F0F-146E-4C5F-98F9-C0120CF5868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6A2B-3676-4374-B263-FEC3427AD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6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3F0F-146E-4C5F-98F9-C0120CF5868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6A2B-3676-4374-B263-FEC3427AD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4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3F0F-146E-4C5F-98F9-C0120CF5868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6A2B-3676-4374-B263-FEC3427AD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4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3F0F-146E-4C5F-98F9-C0120CF5868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6A2B-3676-4374-B263-FEC3427AD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8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3F0F-146E-4C5F-98F9-C0120CF5868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6A2B-3676-4374-B263-FEC3427AD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6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3F0F-146E-4C5F-98F9-C0120CF5868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6A2B-3676-4374-B263-FEC3427AD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8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3F0F-146E-4C5F-98F9-C0120CF5868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6A2B-3676-4374-B263-FEC3427AD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3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3F0F-146E-4C5F-98F9-C0120CF5868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6A2B-3676-4374-B263-FEC3427AD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3F0F-146E-4C5F-98F9-C0120CF5868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6A2B-3676-4374-B263-FEC3427AD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3F0F-146E-4C5F-98F9-C0120CF5868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6A2B-3676-4374-B263-FEC3427AD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3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3F0F-146E-4C5F-98F9-C0120CF5868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6A2B-3676-4374-B263-FEC3427AD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1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73F0F-146E-4C5F-98F9-C0120CF5868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56A2B-3676-4374-B263-FEC3427AD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hotorefractive_keratectomy" TargetMode="External"/><Relationship Id="rId3" Type="http://schemas.openxmlformats.org/officeDocument/2006/relationships/hyperlink" Target="http://focuseyecentre.com.au/lasik-surgery/" TargetMode="External"/><Relationship Id="rId7" Type="http://schemas.openxmlformats.org/officeDocument/2006/relationships/hyperlink" Target="http://focuseyecentre.com.au/prk-surgery/" TargetMode="External"/><Relationship Id="rId2" Type="http://schemas.openxmlformats.org/officeDocument/2006/relationships/hyperlink" Target="https://en.wikipedia.org/wiki/Refractive_surge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Keratomileusis" TargetMode="External"/><Relationship Id="rId5" Type="http://schemas.openxmlformats.org/officeDocument/2006/relationships/hyperlink" Target="https://en.wikipedia.org/wiki/In_situ" TargetMode="External"/><Relationship Id="rId4" Type="http://schemas.openxmlformats.org/officeDocument/2006/relationships/hyperlink" Target="https://en.wikipedia.org/wiki/Laser" TargetMode="External"/><Relationship Id="rId9" Type="http://schemas.openxmlformats.org/officeDocument/2006/relationships/hyperlink" Target="http://focuseyecentre.com.au/implanted-contacts-lense-surgery/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381000" y="-152400"/>
            <a:ext cx="9906000" cy="182880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 smtClean="0">
                <a:effectLst/>
              </a:rPr>
              <a:t>THE IMAGE FORMING MECHANISM</a:t>
            </a:r>
            <a:endParaRPr lang="en-US" sz="4800" u="sng" dirty="0">
              <a:effectLst/>
            </a:endParaRPr>
          </a:p>
        </p:txBody>
      </p:sp>
      <p:sp>
        <p:nvSpPr>
          <p:cNvPr id="5123" name="Subtitle 6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  <p:pic>
        <p:nvPicPr>
          <p:cNvPr id="5124" name="Picture 14" descr="eye_emmet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-609600" y="4876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 smtClean="0">
                <a:solidFill>
                  <a:schemeClr val="tx2"/>
                </a:solidFill>
              </a:rPr>
              <a:t>Dr. </a:t>
            </a:r>
            <a:r>
              <a:rPr lang="en-US" sz="4000" b="1" i="1" dirty="0" err="1" smtClean="0">
                <a:solidFill>
                  <a:schemeClr val="tx2"/>
                </a:solidFill>
              </a:rPr>
              <a:t>Jayna</a:t>
            </a:r>
            <a:r>
              <a:rPr lang="en-US" sz="4000" b="1" i="1" dirty="0" smtClean="0">
                <a:solidFill>
                  <a:schemeClr val="tx2"/>
                </a:solidFill>
              </a:rPr>
              <a:t>  </a:t>
            </a:r>
            <a:r>
              <a:rPr lang="en-US" sz="4000" b="1" i="1" dirty="0" err="1" smtClean="0">
                <a:solidFill>
                  <a:schemeClr val="tx2"/>
                </a:solidFill>
              </a:rPr>
              <a:t>Devalia</a:t>
            </a:r>
            <a:endParaRPr lang="en-US" sz="4000" b="1" i="1" dirty="0" smtClean="0">
              <a:solidFill>
                <a:schemeClr val="tx2"/>
              </a:solidFill>
            </a:endParaRPr>
          </a:p>
          <a:p>
            <a:r>
              <a:rPr lang="en-US" b="1" i="1" dirty="0" smtClean="0">
                <a:solidFill>
                  <a:schemeClr val="tx2"/>
                </a:solidFill>
              </a:rPr>
              <a:t>(M.B.B.S., M.D. Physiology) 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Tutor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Department of Physiology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Smt. B. K. Shah Medical Institute &amp; Research Centre</a:t>
            </a:r>
          </a:p>
          <a:p>
            <a:r>
              <a:rPr lang="en-IN" b="1" i="1" dirty="0" err="1" smtClean="0">
                <a:solidFill>
                  <a:schemeClr val="tx2"/>
                </a:solidFill>
              </a:rPr>
              <a:t>Sumandeep</a:t>
            </a:r>
            <a:r>
              <a:rPr lang="en-IN" b="1" i="1" dirty="0" smtClean="0">
                <a:solidFill>
                  <a:schemeClr val="tx2"/>
                </a:solidFill>
              </a:rPr>
              <a:t> </a:t>
            </a:r>
            <a:r>
              <a:rPr lang="en-IN" b="1" i="1" dirty="0" err="1" smtClean="0">
                <a:solidFill>
                  <a:schemeClr val="tx2"/>
                </a:solidFill>
              </a:rPr>
              <a:t>Vidyapeeth</a:t>
            </a:r>
            <a:r>
              <a:rPr lang="en-IN" b="1" i="1" dirty="0" smtClean="0">
                <a:solidFill>
                  <a:schemeClr val="tx2"/>
                </a:solidFill>
              </a:rPr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u="sng" dirty="0" smtClean="0"/>
              <a:t>Combination of 2 cylindrical lens at right angles equals a spherical lens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894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vertical cylindrical lens converges light rays pass through the two sides of lens</a:t>
            </a:r>
          </a:p>
          <a:p>
            <a:pPr eaLnBrk="1" hangingPunct="1"/>
            <a:r>
              <a:rPr lang="en-US" sz="2400" dirty="0" smtClean="0"/>
              <a:t>The horizontal lens converges the top &amp; bottom rays</a:t>
            </a:r>
          </a:p>
          <a:p>
            <a:pPr eaLnBrk="1" hangingPunct="1"/>
            <a:r>
              <a:rPr lang="en-US" sz="2400" dirty="0" smtClean="0"/>
              <a:t>All rays come to single focus point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6858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6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Measurement of refractive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more a lens bends light rays, the greater is </a:t>
            </a:r>
            <a:r>
              <a:rPr lang="en-US" sz="2800" dirty="0" smtClean="0"/>
              <a:t>its “refractive </a:t>
            </a:r>
            <a:r>
              <a:rPr lang="en-US" sz="2800" dirty="0"/>
              <a:t>power.”This refractive power is measured </a:t>
            </a:r>
            <a:r>
              <a:rPr lang="en-US" sz="2800" dirty="0" smtClean="0"/>
              <a:t>in terms </a:t>
            </a:r>
            <a:r>
              <a:rPr lang="en-US" sz="2800" dirty="0"/>
              <a:t>of </a:t>
            </a:r>
            <a:r>
              <a:rPr lang="en-US" sz="2800" b="1" i="1" dirty="0"/>
              <a:t>diopters</a:t>
            </a:r>
            <a:r>
              <a:rPr lang="en-US" sz="2800" i="1" dirty="0" smtClean="0"/>
              <a:t>.</a:t>
            </a:r>
          </a:p>
          <a:p>
            <a:r>
              <a:rPr lang="en-US" sz="2800" dirty="0"/>
              <a:t>The refractive power in diopters of </a:t>
            </a:r>
            <a:r>
              <a:rPr lang="en-US" sz="2800" dirty="0" smtClean="0"/>
              <a:t>a convex </a:t>
            </a:r>
            <a:r>
              <a:rPr lang="en-US" sz="2800" dirty="0"/>
              <a:t>lens is equal to 1 </a:t>
            </a:r>
            <a:r>
              <a:rPr lang="en-US" sz="2800" dirty="0" smtClean="0"/>
              <a:t> </a:t>
            </a:r>
            <a:r>
              <a:rPr lang="en-US" sz="2800" dirty="0"/>
              <a:t>divided by its </a:t>
            </a:r>
            <a:r>
              <a:rPr lang="en-US" sz="2800" dirty="0" smtClean="0"/>
              <a:t>focal length in </a:t>
            </a:r>
            <a:r>
              <a:rPr lang="en-US" sz="2800" dirty="0" err="1" smtClean="0"/>
              <a:t>metres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Total: +59 D</a:t>
            </a:r>
          </a:p>
          <a:p>
            <a:r>
              <a:rPr lang="en-US" sz="2800" dirty="0" smtClean="0"/>
              <a:t>Cornea: +43 D</a:t>
            </a:r>
          </a:p>
          <a:p>
            <a:r>
              <a:rPr lang="en-US" sz="2800" dirty="0" smtClean="0"/>
              <a:t>Crystalline lens: +16 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41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3531"/>
            <a:ext cx="8601251" cy="486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4800" b="1" u="sng" smtClean="0"/>
              <a:t>Focal length</a:t>
            </a:r>
          </a:p>
        </p:txBody>
      </p:sp>
      <p:sp>
        <p:nvSpPr>
          <p:cNvPr id="11267" name="Content Placeholder 9"/>
          <p:cNvSpPr>
            <a:spLocks noGrp="1"/>
          </p:cNvSpPr>
          <p:nvPr>
            <p:ph idx="1"/>
          </p:nvPr>
        </p:nvSpPr>
        <p:spPr>
          <a:xfrm>
            <a:off x="457200" y="1060450"/>
            <a:ext cx="8229600" cy="35115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The distance beyond a convex lens at which parallel rays converge to a common focal point is called the focal length of lens</a:t>
            </a:r>
          </a:p>
          <a:p>
            <a:pPr eaLnBrk="1" hangingPunct="1"/>
            <a:r>
              <a:rPr lang="en-US" sz="2800" dirty="0" smtClean="0"/>
              <a:t>Diverging light rays- more focal length</a:t>
            </a:r>
          </a:p>
          <a:p>
            <a:pPr eaLnBrk="1" hangingPunct="1"/>
            <a:r>
              <a:rPr lang="en-US" sz="2800" dirty="0" smtClean="0"/>
              <a:t>Parallel light rays- less focal length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3528237"/>
            <a:ext cx="6781799" cy="294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56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1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010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50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27037"/>
            <a:ext cx="8229600" cy="4221163"/>
          </a:xfrm>
        </p:spPr>
        <p:txBody>
          <a:bodyPr/>
          <a:lstStyle/>
          <a:p>
            <a:r>
              <a:rPr lang="en-US" dirty="0" smtClean="0"/>
              <a:t>Convex lens has positive focal length, so the power of convex lens is </a:t>
            </a:r>
            <a:r>
              <a:rPr lang="en-US" dirty="0"/>
              <a:t>written as </a:t>
            </a:r>
            <a:r>
              <a:rPr lang="en-US" dirty="0" smtClean="0"/>
              <a:t>+ sign </a:t>
            </a:r>
          </a:p>
          <a:p>
            <a:endParaRPr lang="en-US" dirty="0" smtClean="0"/>
          </a:p>
          <a:p>
            <a:r>
              <a:rPr lang="en-US" dirty="0" smtClean="0"/>
              <a:t>Concave </a:t>
            </a:r>
            <a:r>
              <a:rPr lang="en-US" dirty="0"/>
              <a:t>lens has </a:t>
            </a:r>
            <a:r>
              <a:rPr lang="en-US" dirty="0" smtClean="0"/>
              <a:t>negative focal </a:t>
            </a:r>
            <a:r>
              <a:rPr lang="en-US" dirty="0"/>
              <a:t>length, so the power of </a:t>
            </a:r>
            <a:r>
              <a:rPr lang="en-US" dirty="0" smtClean="0"/>
              <a:t>concave </a:t>
            </a:r>
            <a:r>
              <a:rPr lang="en-US" dirty="0"/>
              <a:t>lens </a:t>
            </a:r>
            <a:r>
              <a:rPr lang="en-US" dirty="0" smtClean="0"/>
              <a:t>is negative; written as –sign </a:t>
            </a:r>
            <a:endParaRPr lang="en-US" dirty="0"/>
          </a:p>
        </p:txBody>
      </p:sp>
      <p:pic>
        <p:nvPicPr>
          <p:cNvPr id="3074" name="Picture 2" descr="C:\Users\DELL\Downloads\SHAREit\Redmi 4\file\IMG_20180329_1432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9" t="17576" r="6212" b="43030"/>
          <a:stretch/>
        </p:blipFill>
        <p:spPr bwMode="auto">
          <a:xfrm>
            <a:off x="623455" y="3775362"/>
            <a:ext cx="7952510" cy="27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6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143000"/>
          </a:xfrm>
        </p:spPr>
        <p:txBody>
          <a:bodyPr/>
          <a:lstStyle/>
          <a:p>
            <a:pPr eaLnBrk="1" hangingPunct="1"/>
            <a:r>
              <a:rPr lang="en-US" sz="4000" b="1" u="sng" smtClean="0"/>
              <a:t>Formation of image by a convex lens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1249362"/>
            <a:ext cx="8229600" cy="43894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Each point source of light on the object comes to a separate point focus on the opposite side of lens in line with the lens center</a:t>
            </a:r>
          </a:p>
          <a:p>
            <a:pPr eaLnBrk="1" hangingPunct="1"/>
            <a:r>
              <a:rPr lang="en-US" sz="2800" dirty="0" smtClean="0"/>
              <a:t>Image is upside down with respect to original object &amp; the two lateral sides of image are reversed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b="57989"/>
          <a:stretch/>
        </p:blipFill>
        <p:spPr bwMode="auto">
          <a:xfrm>
            <a:off x="1066800" y="3733800"/>
            <a:ext cx="7620000" cy="249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43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Formation of an Image by a</a:t>
            </a:r>
            <a:br>
              <a:rPr lang="en-US" b="1" dirty="0"/>
            </a:br>
            <a:r>
              <a:rPr lang="en-US" b="1" dirty="0"/>
              <a:t>Convex Lens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62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01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Optics of the 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smtClean="0"/>
              <a:t>Visual </a:t>
            </a:r>
            <a:r>
              <a:rPr lang="en-US" b="1" u="sng" dirty="0"/>
              <a:t>axis:</a:t>
            </a:r>
            <a:r>
              <a:rPr lang="en-US" dirty="0"/>
              <a:t>- line joining the fixation point, nodal point and the </a:t>
            </a:r>
            <a:r>
              <a:rPr lang="en-US" dirty="0" smtClean="0"/>
              <a:t>fovea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/>
              <a:t>Optical axis:</a:t>
            </a:r>
            <a:r>
              <a:rPr lang="en-US" dirty="0"/>
              <a:t>- line passing through the center of cornea, </a:t>
            </a:r>
            <a:r>
              <a:rPr lang="en-US" dirty="0" smtClean="0"/>
              <a:t>nodal point and </a:t>
            </a:r>
            <a:r>
              <a:rPr lang="en-US" dirty="0"/>
              <a:t>meets the retina on </a:t>
            </a:r>
            <a:r>
              <a:rPr lang="en-US" dirty="0" smtClean="0"/>
              <a:t>macula at nasal side of fovea</a:t>
            </a:r>
            <a:endParaRPr lang="en-US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an imaginary line joining anterior and posterior pole of eye.</a:t>
            </a:r>
          </a:p>
          <a:p>
            <a:r>
              <a:rPr lang="en-US" dirty="0"/>
              <a:t>(Both axes cross each other at the center of crystalline lens where no refraction takes place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73B30A-07A7-4B81-835E-F45CD70AD9C6}" type="slidenum">
              <a:rPr lang="en-US" smtClean="0">
                <a:latin typeface="Times" pitchFamily="18" charset="0"/>
              </a:rPr>
              <a:pPr/>
              <a:t>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Human Anatomy, Frolich, Head II:  Throat/Larynx</a:t>
            </a:r>
          </a:p>
        </p:txBody>
      </p:sp>
      <p:pic>
        <p:nvPicPr>
          <p:cNvPr id="54276" name="Picture 2" descr="1604_Eye-SurfaceAnatomy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76200"/>
            <a:ext cx="88773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7212013" y="533400"/>
            <a:ext cx="16716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>
                <a:latin typeface="Tahoma" pitchFamily="34" charset="0"/>
              </a:rPr>
              <a:t>M&amp;M, fig. 16.4</a:t>
            </a:r>
          </a:p>
        </p:txBody>
      </p:sp>
    </p:spTree>
    <p:extLst>
      <p:ext uri="{BB962C8B-B14F-4D97-AF65-F5344CB8AC3E}">
        <p14:creationId xmlns:p14="http://schemas.microsoft.com/office/powerpoint/2010/main" val="17663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 axis  Vs Visual axis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10519"/>
            <a:ext cx="8531273" cy="486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78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Optics of the eye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Cardinal points of the eye:-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Two principle foci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Two principle points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Two nodal point</a:t>
            </a:r>
          </a:p>
          <a:p>
            <a:pPr marL="571500" indent="-514350"/>
            <a:r>
              <a:rPr lang="en-US" dirty="0" smtClean="0"/>
              <a:t>All are situated on principle axis.</a:t>
            </a:r>
            <a:endParaRPr lang="en-US" dirty="0"/>
          </a:p>
          <a:p>
            <a:pPr marL="571500" indent="-514350"/>
            <a:r>
              <a:rPr lang="en-US" b="1" i="1" dirty="0" smtClean="0"/>
              <a:t>Gauss</a:t>
            </a:r>
            <a:r>
              <a:rPr lang="en-US" dirty="0" smtClean="0"/>
              <a:t> described the optics of eye by using these six cardinal points, this model is known as </a:t>
            </a:r>
            <a:r>
              <a:rPr lang="en-US" b="1" dirty="0" smtClean="0">
                <a:solidFill>
                  <a:srgbClr val="7030A0"/>
                </a:solidFill>
              </a:rPr>
              <a:t>schematic eye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48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IMG_0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3965" cy="670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3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705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The reduced eye:- </a:t>
            </a:r>
          </a:p>
          <a:p>
            <a:pPr lvl="1"/>
            <a:r>
              <a:rPr lang="en-US" dirty="0" smtClean="0"/>
              <a:t>The optics of eye is very complex with schematic eye, so listing has simplified the data by choosing single principle point &amp; single nodal point lying midway between two principle points &amp; two nodal points, this is called </a:t>
            </a:r>
            <a:r>
              <a:rPr lang="en-US" b="1" i="1" dirty="0" smtClean="0"/>
              <a:t>listing’s reduced eye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simplified data of this eye are:-</a:t>
            </a:r>
          </a:p>
          <a:p>
            <a:pPr lvl="2"/>
            <a:r>
              <a:rPr lang="en-US" dirty="0" smtClean="0"/>
              <a:t>Power is +59 diopter</a:t>
            </a:r>
          </a:p>
          <a:p>
            <a:pPr lvl="2"/>
            <a:r>
              <a:rPr lang="en-US" dirty="0" smtClean="0"/>
              <a:t>Principle point lies 1.5mm behind the cornea.</a:t>
            </a:r>
          </a:p>
          <a:p>
            <a:pPr lvl="2"/>
            <a:r>
              <a:rPr lang="en-US" dirty="0" smtClean="0"/>
              <a:t>Nodal point lies 7.2 mm behind the cornea.</a:t>
            </a:r>
          </a:p>
          <a:p>
            <a:pPr lvl="2"/>
            <a:r>
              <a:rPr lang="en-US" dirty="0" smtClean="0"/>
              <a:t>Anterior focal point is 15.7 mm in front of the cornea.</a:t>
            </a:r>
          </a:p>
          <a:p>
            <a:pPr lvl="2"/>
            <a:r>
              <a:rPr lang="en-US" dirty="0" smtClean="0"/>
              <a:t>posterior focal point is 24.4 mm behind the cornea.</a:t>
            </a:r>
          </a:p>
          <a:p>
            <a:pPr lvl="2"/>
            <a:r>
              <a:rPr lang="en-US" dirty="0" smtClean="0"/>
              <a:t>Anterior focal length is 17.2mm &amp; posterior focal length is 22.9 mm.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IMG_0002 - Cop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9309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30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Refractive power of lens of the reduced eye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osterior </a:t>
            </a:r>
            <a:r>
              <a:rPr lang="en-US" dirty="0"/>
              <a:t>focal point is 24.4 mm behind the </a:t>
            </a:r>
            <a:r>
              <a:rPr lang="en-US" dirty="0" smtClean="0"/>
              <a:t>cornea.</a:t>
            </a:r>
          </a:p>
          <a:p>
            <a:r>
              <a:rPr lang="en-US" dirty="0" smtClean="0"/>
              <a:t>Nodal </a:t>
            </a:r>
            <a:r>
              <a:rPr lang="en-US" dirty="0"/>
              <a:t>point lies 7.2 mm behind the cornea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So, the Focal length is 24.4-7.2 = 17.2 mm</a:t>
            </a:r>
          </a:p>
          <a:p>
            <a:r>
              <a:rPr lang="en-US" dirty="0" smtClean="0"/>
              <a:t>RP in Diopters  =                 1</a:t>
            </a:r>
          </a:p>
          <a:p>
            <a:pPr marL="0" indent="0">
              <a:buNone/>
            </a:pPr>
            <a:r>
              <a:rPr lang="en-US" sz="2800" dirty="0" smtClean="0"/>
              <a:t>                                      </a:t>
            </a:r>
            <a:r>
              <a:rPr lang="en-US" sz="2800" dirty="0" smtClean="0"/>
              <a:t>     Focal </a:t>
            </a:r>
            <a:r>
              <a:rPr lang="en-US" sz="2800" dirty="0"/>
              <a:t>length</a:t>
            </a:r>
            <a:r>
              <a:rPr lang="en-US" sz="2800" dirty="0" smtClean="0"/>
              <a:t> in meters</a:t>
            </a:r>
          </a:p>
          <a:p>
            <a:pPr marL="0" indent="0">
              <a:buNone/>
            </a:pPr>
            <a:r>
              <a:rPr lang="en-US" sz="2800" dirty="0" smtClean="0"/>
              <a:t>                                    =     1000/17.2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/>
              <a:t> </a:t>
            </a:r>
            <a:r>
              <a:rPr lang="en-US" sz="2800" dirty="0" smtClean="0"/>
              <a:t>           </a:t>
            </a:r>
            <a:r>
              <a:rPr lang="en-US" sz="2800" dirty="0" smtClean="0"/>
              <a:t>=    58 </a:t>
            </a:r>
            <a:r>
              <a:rPr lang="en-US" sz="2800" dirty="0" smtClean="0"/>
              <a:t>D</a:t>
            </a:r>
          </a:p>
          <a:p>
            <a:r>
              <a:rPr lang="en-US" sz="2800" dirty="0" smtClean="0"/>
              <a:t>Normal human eye has almost identical refractive power of 59 D; S, it also behaves as reduced eye.</a:t>
            </a:r>
          </a:p>
          <a:p>
            <a:pPr marL="0" indent="0">
              <a:buNone/>
            </a:pP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114800" y="36576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6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Accommodation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915400" cy="6248400"/>
          </a:xfrm>
        </p:spPr>
        <p:txBody>
          <a:bodyPr>
            <a:normAutofit/>
          </a:bodyPr>
          <a:lstStyle/>
          <a:p>
            <a:pPr lvl="0"/>
            <a:r>
              <a:rPr lang="en-IN" b="1" dirty="0" smtClean="0">
                <a:solidFill>
                  <a:srgbClr val="0070C0"/>
                </a:solidFill>
              </a:rPr>
              <a:t>Definition:-</a:t>
            </a:r>
            <a:endParaRPr lang="en-IN" dirty="0" smtClean="0">
              <a:solidFill>
                <a:srgbClr val="0070C0"/>
              </a:solidFill>
            </a:endParaRPr>
          </a:p>
          <a:p>
            <a:pPr lvl="1"/>
            <a:r>
              <a:rPr lang="en-IN" dirty="0" smtClean="0"/>
              <a:t>The ability of the eye to focus an object at varying distance is called accommodation</a:t>
            </a:r>
            <a:endParaRPr lang="en-US" dirty="0" smtClean="0"/>
          </a:p>
          <a:p>
            <a:pPr lvl="0"/>
            <a:r>
              <a:rPr lang="en-IN" b="1" dirty="0" smtClean="0">
                <a:solidFill>
                  <a:srgbClr val="0070C0"/>
                </a:solidFill>
              </a:rPr>
              <a:t>Mechanism for near vision:-</a:t>
            </a:r>
            <a:endParaRPr lang="en-US" dirty="0" smtClean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IN" dirty="0" smtClean="0"/>
              <a:t>Parasympathetic (3</a:t>
            </a:r>
            <a:r>
              <a:rPr lang="en-IN" baseline="30000" dirty="0" smtClean="0"/>
              <a:t>rd</a:t>
            </a:r>
            <a:r>
              <a:rPr lang="en-IN" dirty="0" smtClean="0"/>
              <a:t> cranial nerve) stimulation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IN" dirty="0" smtClean="0"/>
              <a:t>Contraction of ciliary muscle.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IN" dirty="0" smtClean="0"/>
              <a:t>Loosening of suspensory ligament.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Increased in the curvature of anterior surface of lens.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Constriction of pupil- by sphincter pupillae by parasympathetic fibers in 3</a:t>
            </a:r>
            <a:r>
              <a:rPr lang="en-US" baseline="30000" dirty="0" smtClean="0"/>
              <a:t>rd</a:t>
            </a:r>
            <a:r>
              <a:rPr lang="en-US" dirty="0" smtClean="0"/>
              <a:t> cranial nerve.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Convergence of visual axis- by medial rectus supplied by 3</a:t>
            </a:r>
            <a:r>
              <a:rPr lang="en-US" baseline="30000" dirty="0" smtClean="0"/>
              <a:t>rd</a:t>
            </a:r>
            <a:r>
              <a:rPr lang="en-US" dirty="0" smtClean="0"/>
              <a:t> cranial nerve.</a:t>
            </a:r>
          </a:p>
        </p:txBody>
      </p:sp>
    </p:spTree>
    <p:extLst>
      <p:ext uri="{BB962C8B-B14F-4D97-AF65-F5344CB8AC3E}">
        <p14:creationId xmlns:p14="http://schemas.microsoft.com/office/powerpoint/2010/main" val="82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2400"/>
            <a:ext cx="8001000" cy="6477000"/>
          </a:xfrm>
        </p:spPr>
      </p:pic>
    </p:spTree>
    <p:extLst>
      <p:ext uri="{BB962C8B-B14F-4D97-AF65-F5344CB8AC3E}">
        <p14:creationId xmlns:p14="http://schemas.microsoft.com/office/powerpoint/2010/main" val="30446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ELL\Downloads\SHAREit\Redmi 4\file\IMG_20180329_1520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9" t="14546" r="7121" b="14949"/>
          <a:stretch/>
        </p:blipFill>
        <p:spPr bwMode="auto">
          <a:xfrm>
            <a:off x="228600" y="339435"/>
            <a:ext cx="8478982" cy="613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yeCrossSec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72" y="304800"/>
            <a:ext cx="9159772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28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Refraction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41437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Bending of light rays at an angulated surface is known as “refraction”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Degree of refraction increase if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arenBoth"/>
              <a:defRPr/>
            </a:pPr>
            <a:r>
              <a:rPr lang="en-US" dirty="0" smtClean="0"/>
              <a:t>The ratio of refractive indices of two transparent media more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arenBoth"/>
              <a:defRPr/>
            </a:pPr>
            <a:r>
              <a:rPr lang="en-US" dirty="0" smtClean="0"/>
              <a:t>The degree of angulation b/w the interface and the entering wave front</a:t>
            </a:r>
            <a:endParaRPr lang="en-US" dirty="0"/>
          </a:p>
        </p:txBody>
      </p:sp>
      <p:pic>
        <p:nvPicPr>
          <p:cNvPr id="5" name="Content Placeholder 4" descr="figure 16-12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371600"/>
            <a:ext cx="4038600" cy="411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57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839200" cy="6705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Far point:-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/>
              <a:t>It</a:t>
            </a:r>
            <a:r>
              <a:rPr lang="en-US" sz="2400" b="1" dirty="0" smtClean="0"/>
              <a:t> </a:t>
            </a:r>
            <a:r>
              <a:rPr lang="en-US" sz="2400" dirty="0" smtClean="0"/>
              <a:t>is farthest distance from the eye at which an object is seen clearly (infinity) but for practical purposes, it is considered 6 meter (20feet).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Near point:-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2800" dirty="0" smtClean="0"/>
              <a:t>      - </a:t>
            </a:r>
            <a:r>
              <a:rPr lang="en-US" sz="2400" dirty="0" smtClean="0"/>
              <a:t>Nearest </a:t>
            </a:r>
            <a:r>
              <a:rPr lang="en-US" sz="2400" dirty="0" smtClean="0"/>
              <a:t>distance from eye at which object can be seen clearly. It </a:t>
            </a:r>
            <a:r>
              <a:rPr lang="en-US" sz="2400" dirty="0" smtClean="0"/>
              <a:t> </a:t>
            </a:r>
          </a:p>
          <a:p>
            <a:pPr marL="0" lv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</a:t>
            </a:r>
            <a:r>
              <a:rPr lang="en-US" sz="2400" dirty="0" smtClean="0"/>
              <a:t>is </a:t>
            </a:r>
            <a:r>
              <a:rPr lang="en-US" sz="2400" dirty="0" smtClean="0"/>
              <a:t>25cm (10 </a:t>
            </a:r>
            <a:r>
              <a:rPr lang="en-US" sz="2400" dirty="0" smtClean="0"/>
              <a:t>inches)</a:t>
            </a:r>
            <a:endParaRPr lang="en-US" sz="2400" dirty="0" smtClean="0"/>
          </a:p>
          <a:p>
            <a:pPr lvl="0"/>
            <a:r>
              <a:rPr lang="en-IN" sz="2800" b="1" dirty="0" smtClean="0">
                <a:solidFill>
                  <a:srgbClr val="0070C0"/>
                </a:solidFill>
              </a:rPr>
              <a:t> </a:t>
            </a:r>
            <a:r>
              <a:rPr lang="en-IN" sz="2800" b="1" dirty="0">
                <a:solidFill>
                  <a:srgbClr val="0070C0"/>
                </a:solidFill>
              </a:rPr>
              <a:t>Amplitude of accommodation:-</a:t>
            </a:r>
          </a:p>
          <a:p>
            <a:pPr lvl="1"/>
            <a:r>
              <a:rPr lang="en-IN" sz="2400" dirty="0"/>
              <a:t>Difference between the dioptric power needed to focus at near point &amp; needed to focus at higher point.</a:t>
            </a:r>
            <a:endParaRPr lang="en-US" sz="2400" dirty="0"/>
          </a:p>
          <a:p>
            <a:pPr lvl="0"/>
            <a:r>
              <a:rPr lang="en-IN" sz="2800" b="1" dirty="0">
                <a:solidFill>
                  <a:srgbClr val="0070C0"/>
                </a:solidFill>
              </a:rPr>
              <a:t>Range of accommodation:-</a:t>
            </a:r>
            <a:endParaRPr lang="en-US" sz="2800" dirty="0">
              <a:solidFill>
                <a:srgbClr val="0070C0"/>
              </a:solidFill>
            </a:endParaRPr>
          </a:p>
          <a:p>
            <a:pPr lvl="1"/>
            <a:r>
              <a:rPr lang="en-IN" sz="2400" dirty="0"/>
              <a:t>It is distance between </a:t>
            </a:r>
            <a:r>
              <a:rPr lang="en-IN" sz="2400" b="1" dirty="0"/>
              <a:t>‘far point’</a:t>
            </a:r>
            <a:r>
              <a:rPr lang="en-IN" sz="2400" dirty="0"/>
              <a:t> and </a:t>
            </a:r>
            <a:r>
              <a:rPr lang="en-IN" sz="2400" b="1" dirty="0"/>
              <a:t>‘near point’</a:t>
            </a:r>
            <a:r>
              <a:rPr lang="en-IN" sz="2400" dirty="0"/>
              <a:t>.</a:t>
            </a:r>
            <a:endParaRPr lang="en-US" sz="2400" dirty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035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Errors of refraction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382000" cy="6019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Physiological:-</a:t>
            </a:r>
            <a:endParaRPr lang="en-US" dirty="0" smtClean="0">
              <a:solidFill>
                <a:srgbClr val="7030A0"/>
              </a:solidFill>
            </a:endParaRP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Spherical aberration-</a:t>
            </a:r>
            <a:endParaRPr lang="en-US" dirty="0" smtClean="0">
              <a:solidFill>
                <a:srgbClr val="00B050"/>
              </a:solidFill>
            </a:endParaRPr>
          </a:p>
          <a:p>
            <a:pPr lvl="2"/>
            <a:r>
              <a:rPr lang="en-US" dirty="0" smtClean="0"/>
              <a:t>Parallel light rays passing through the peripheral portions of the eye lens do not exactly focus at the same point where rays passing through central portion of the </a:t>
            </a:r>
            <a:r>
              <a:rPr lang="en-US" dirty="0" smtClean="0"/>
              <a:t>lens focused. </a:t>
            </a:r>
            <a:endParaRPr lang="en-US" dirty="0" smtClean="0"/>
          </a:p>
          <a:p>
            <a:pPr lvl="2"/>
            <a:r>
              <a:rPr lang="en-US" dirty="0" smtClean="0"/>
              <a:t>This defect is physiological and is called spherical aberration. </a:t>
            </a:r>
          </a:p>
          <a:p>
            <a:pPr lvl="2"/>
            <a:r>
              <a:rPr lang="en-US" dirty="0" smtClean="0"/>
              <a:t>It is minimized especially when </a:t>
            </a:r>
            <a:r>
              <a:rPr lang="en-US" i="1" dirty="0" smtClean="0"/>
              <a:t>pupil constricts </a:t>
            </a:r>
            <a:r>
              <a:rPr lang="en-US" dirty="0" smtClean="0"/>
              <a:t>because of the iris covering the peripheral portions of the lens.</a:t>
            </a:r>
          </a:p>
          <a:p>
            <a:pPr lvl="2"/>
            <a:r>
              <a:rPr lang="en-US" dirty="0"/>
              <a:t>So brings more paraxial rays to focus closer to the lens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97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wan\Desktop\Spherical_aberration_(PSF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89338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66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rgbClr val="00B050"/>
                </a:solidFill>
              </a:rPr>
              <a:t>Chromatic aberration:-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Refractive power of the lens of the eye is different for different colours. </a:t>
            </a:r>
          </a:p>
          <a:p>
            <a:pPr lvl="1"/>
            <a:r>
              <a:rPr lang="en-US" dirty="0" smtClean="0"/>
              <a:t>Therefore the light rays of different colours get focused at different distances behind the lens. </a:t>
            </a:r>
          </a:p>
          <a:p>
            <a:pPr lvl="1"/>
            <a:r>
              <a:rPr lang="en-US" dirty="0" smtClean="0"/>
              <a:t>This error is also physiological and is called chromatic aberration.</a:t>
            </a:r>
          </a:p>
          <a:p>
            <a:pPr lvl="1"/>
            <a:r>
              <a:rPr lang="en-US" dirty="0"/>
              <a:t>In human eye blue &amp; green rays are focused slightly in front of red rays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52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wan\Desktop\2000px-Chromatic_aberration_convex.sv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5142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7780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6388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00B050"/>
                </a:solidFill>
              </a:rPr>
              <a:t>Diffraction:-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Bending of the light rays as they pass over the sharp borders of the pupil is known as diffraction. </a:t>
            </a:r>
          </a:p>
          <a:p>
            <a:pPr lvl="1"/>
            <a:r>
              <a:rPr lang="en-US" dirty="0" smtClean="0"/>
              <a:t>It interferes with image formation when pupil size is small.</a:t>
            </a:r>
          </a:p>
          <a:p>
            <a:pPr lvl="1"/>
            <a:r>
              <a:rPr lang="en-US" dirty="0" smtClean="0"/>
              <a:t>The ideal size of pupil is 2.5 mm.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Emmetropia:- </a:t>
            </a:r>
          </a:p>
          <a:p>
            <a:pPr lvl="1"/>
            <a:r>
              <a:rPr lang="en-US" dirty="0" smtClean="0"/>
              <a:t>(optically normal eye) parallel rays of light coming from infinity are focused at retina when accommodation being at rest.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26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Ametropia</a:t>
            </a:r>
            <a:r>
              <a:rPr lang="en-US" b="1" dirty="0">
                <a:solidFill>
                  <a:srgbClr val="00B050"/>
                </a:solidFill>
              </a:rPr>
              <a:t>:-</a:t>
            </a:r>
          </a:p>
          <a:p>
            <a:pPr lvl="1"/>
            <a:r>
              <a:rPr lang="en-US" dirty="0"/>
              <a:t>(a condition of refractive error) parallel rays of light coming from infinity are focused either in front or behind the retina when accommodation being at rest.</a:t>
            </a:r>
          </a:p>
          <a:p>
            <a:pPr lvl="1"/>
            <a:r>
              <a:rPr lang="en-US" dirty="0"/>
              <a:t>It includes myopia, </a:t>
            </a:r>
            <a:r>
              <a:rPr lang="en-US" dirty="0" err="1"/>
              <a:t>hypermetropia</a:t>
            </a:r>
            <a:r>
              <a:rPr lang="en-US" dirty="0"/>
              <a:t> &amp; astigmatism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Pathological</a:t>
            </a:r>
            <a:r>
              <a:rPr lang="en-US" dirty="0" smtClean="0">
                <a:solidFill>
                  <a:srgbClr val="7030A0"/>
                </a:solidFill>
              </a:rPr>
              <a:t>:-</a:t>
            </a:r>
          </a:p>
          <a:p>
            <a:pPr lvl="1"/>
            <a:r>
              <a:rPr lang="en-US" dirty="0" smtClean="0"/>
              <a:t>Myopia (near sightedness)</a:t>
            </a:r>
          </a:p>
          <a:p>
            <a:pPr lvl="1"/>
            <a:r>
              <a:rPr lang="en-US" dirty="0" smtClean="0"/>
              <a:t>Hypermetropia / hyperopia (far sightedness)</a:t>
            </a:r>
          </a:p>
          <a:p>
            <a:pPr lvl="1"/>
            <a:r>
              <a:rPr lang="en-US" dirty="0" smtClean="0"/>
              <a:t>Astigmatism</a:t>
            </a:r>
          </a:p>
          <a:p>
            <a:pPr lvl="1"/>
            <a:r>
              <a:rPr lang="en-US" dirty="0" smtClean="0"/>
              <a:t>Presbiopia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33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Common defects (Refractive errors)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err="1" smtClean="0"/>
              <a:t>Hypermetropia</a:t>
            </a:r>
            <a:r>
              <a:rPr lang="en-US" b="1" u="sng" dirty="0" smtClean="0"/>
              <a:t>(hyperopia/long sightedness)</a:t>
            </a:r>
            <a:r>
              <a:rPr lang="en-US" dirty="0" smtClean="0"/>
              <a:t>:-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Is the refractive state of eye wherein parallel rays of light coming from infinity are focused behind the retina with accommodation being at 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533400"/>
            <a:ext cx="7848600" cy="5105400"/>
          </a:xfrm>
        </p:spPr>
      </p:pic>
    </p:spTree>
    <p:extLst>
      <p:ext uri="{BB962C8B-B14F-4D97-AF65-F5344CB8AC3E}">
        <p14:creationId xmlns:p14="http://schemas.microsoft.com/office/powerpoint/2010/main" val="29968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Causes of hyperopia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(1) </a:t>
            </a:r>
            <a:r>
              <a:rPr lang="en-US" dirty="0" smtClean="0">
                <a:solidFill>
                  <a:srgbClr val="FF0000"/>
                </a:solidFill>
              </a:rPr>
              <a:t>Axial </a:t>
            </a:r>
            <a:r>
              <a:rPr lang="en-US" dirty="0" err="1" smtClean="0">
                <a:solidFill>
                  <a:srgbClr val="FF0000"/>
                </a:solidFill>
              </a:rPr>
              <a:t>hypermetropia</a:t>
            </a:r>
            <a:r>
              <a:rPr lang="en-US" dirty="0" smtClean="0"/>
              <a:t>:- most common form</a:t>
            </a:r>
          </a:p>
          <a:p>
            <a:pPr marL="0" indent="0" eaLnBrk="1" hangingPunct="1">
              <a:buNone/>
            </a:pPr>
            <a:r>
              <a:rPr lang="en-US" dirty="0" smtClean="0"/>
              <a:t>      There is axial shortening of eyeball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(2) </a:t>
            </a:r>
            <a:r>
              <a:rPr lang="en-US" dirty="0" err="1" smtClean="0">
                <a:solidFill>
                  <a:srgbClr val="FF0000"/>
                </a:solidFill>
              </a:rPr>
              <a:t>Curvatural</a:t>
            </a:r>
            <a:r>
              <a:rPr lang="en-US" dirty="0" smtClean="0">
                <a:solidFill>
                  <a:srgbClr val="FF0000"/>
                </a:solidFill>
              </a:rPr>
              <a:t> hyperopia</a:t>
            </a:r>
            <a:r>
              <a:rPr lang="en-US" dirty="0" smtClean="0"/>
              <a:t>:- the curvature of lens ,cornea or both are falter than normal</a:t>
            </a:r>
          </a:p>
          <a:p>
            <a:pPr>
              <a:buNone/>
            </a:pPr>
            <a:r>
              <a:rPr lang="en-US" dirty="0" smtClean="0"/>
              <a:t>(3) </a:t>
            </a:r>
            <a:r>
              <a:rPr lang="en-US" dirty="0" smtClean="0">
                <a:solidFill>
                  <a:srgbClr val="FF0000"/>
                </a:solidFill>
              </a:rPr>
              <a:t>Index </a:t>
            </a:r>
            <a:r>
              <a:rPr lang="en-US" dirty="0">
                <a:solidFill>
                  <a:srgbClr val="FF0000"/>
                </a:solidFill>
              </a:rPr>
              <a:t>hyperopia </a:t>
            </a:r>
            <a:r>
              <a:rPr lang="en-US" dirty="0" smtClean="0"/>
              <a:t>:- due to change in in refractive index of lens in old age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(4) </a:t>
            </a:r>
            <a:r>
              <a:rPr lang="en-US" dirty="0" smtClean="0">
                <a:solidFill>
                  <a:srgbClr val="FF0000"/>
                </a:solidFill>
              </a:rPr>
              <a:t>Positional hyperopia:- </a:t>
            </a:r>
            <a:r>
              <a:rPr lang="en-US" dirty="0" smtClean="0"/>
              <a:t>due to posteriorly placed lens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(5) </a:t>
            </a:r>
            <a:r>
              <a:rPr lang="en-US" dirty="0" smtClean="0">
                <a:solidFill>
                  <a:srgbClr val="FF0000"/>
                </a:solidFill>
              </a:rPr>
              <a:t>Absence of crystalline lens</a:t>
            </a:r>
            <a:r>
              <a:rPr lang="en-US" dirty="0" smtClean="0"/>
              <a:t>:- either congenitally or acquired leads to </a:t>
            </a:r>
            <a:r>
              <a:rPr lang="en-US" dirty="0" err="1" smtClean="0"/>
              <a:t>aphakia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34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u="sng" dirty="0" smtClean="0"/>
              <a:t>Refraction of light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1249362"/>
            <a:ext cx="8534400" cy="4694238"/>
          </a:xfrm>
        </p:spPr>
        <p:txBody>
          <a:bodyPr>
            <a:normAutofit fontScale="77500" lnSpcReduction="20000"/>
          </a:bodyPr>
          <a:lstStyle/>
          <a:p>
            <a:pPr algn="just" eaLnBrk="1" hangingPunct="1"/>
            <a:r>
              <a:rPr lang="en-US" b="1" u="sng" dirty="0" smtClean="0"/>
              <a:t>Refractive index</a:t>
            </a:r>
            <a:r>
              <a:rPr lang="en-US" dirty="0" smtClean="0"/>
              <a:t>:-</a:t>
            </a:r>
          </a:p>
          <a:p>
            <a:pPr marL="0" indent="0" algn="just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   of a transparent media is the ratio of</a:t>
            </a:r>
          </a:p>
          <a:p>
            <a:pPr marL="0" indent="0" algn="just" eaLnBrk="1" hangingPunct="1">
              <a:buNone/>
            </a:pPr>
            <a:r>
              <a:rPr lang="en-US" dirty="0" smtClean="0"/>
              <a:t> </a:t>
            </a:r>
          </a:p>
          <a:p>
            <a:pPr marL="0" indent="0" algn="just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	  </a:t>
            </a:r>
            <a:r>
              <a:rPr lang="en-US" u="sng" dirty="0" smtClean="0"/>
              <a:t>the velocity of light in air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smtClean="0"/>
              <a:t>	  the velocity </a:t>
            </a:r>
            <a:r>
              <a:rPr lang="en-US" dirty="0"/>
              <a:t>of light in </a:t>
            </a:r>
            <a:r>
              <a:rPr lang="en-US" dirty="0" smtClean="0"/>
              <a:t>substance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 eaLnBrk="1" hangingPunct="1"/>
            <a:r>
              <a:rPr lang="en-US" dirty="0" smtClean="0"/>
              <a:t>Refractive index of air - 1</a:t>
            </a:r>
          </a:p>
          <a:p>
            <a:pPr algn="just" eaLnBrk="1" hangingPunct="1"/>
            <a:r>
              <a:rPr lang="en-US" dirty="0" smtClean="0"/>
              <a:t>When light rays strike an interface that is perpendicular to the beam-no refraction</a:t>
            </a:r>
          </a:p>
          <a:p>
            <a:pPr algn="just" eaLnBrk="1" hangingPunct="1"/>
            <a:r>
              <a:rPr lang="en-US" dirty="0" smtClean="0"/>
              <a:t>If light rays pass through angulated interface the rays bend if the refractive index of the two media are different</a:t>
            </a:r>
          </a:p>
          <a:p>
            <a:pPr algn="just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75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smtClean="0"/>
              <a:t>Characteristic features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438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Far sightedness</a:t>
            </a:r>
          </a:p>
          <a:p>
            <a:pPr algn="just" eaLnBrk="1" hangingPunct="1"/>
            <a:r>
              <a:rPr lang="en-US" dirty="0" smtClean="0"/>
              <a:t>Near point of vision moves further away &amp; problem in near vision</a:t>
            </a:r>
          </a:p>
          <a:p>
            <a:pPr algn="just" eaLnBrk="1" hangingPunct="1"/>
            <a:r>
              <a:rPr lang="en-US" dirty="0" smtClean="0"/>
              <a:t>Asthenic symptoms:- mild headache, </a:t>
            </a:r>
            <a:r>
              <a:rPr lang="en-US" dirty="0" err="1" smtClean="0"/>
              <a:t>eyeache</a:t>
            </a:r>
            <a:r>
              <a:rPr lang="en-US" dirty="0" smtClean="0"/>
              <a:t>, feeling of tiredness, discomfort in reading</a:t>
            </a:r>
          </a:p>
          <a:p>
            <a:pPr algn="just" eaLnBrk="1" hangingPunct="1"/>
            <a:r>
              <a:rPr lang="en-US" dirty="0" smtClean="0"/>
              <a:t>Accommodative convergent squint may develop in children</a:t>
            </a:r>
          </a:p>
        </p:txBody>
      </p:sp>
    </p:spTree>
    <p:extLst>
      <p:ext uri="{BB962C8B-B14F-4D97-AF65-F5344CB8AC3E}">
        <p14:creationId xmlns:p14="http://schemas.microsoft.com/office/powerpoint/2010/main" val="28522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850699"/>
          </a:xfrm>
        </p:spPr>
        <p:txBody>
          <a:bodyPr>
            <a:normAutofit/>
          </a:bodyPr>
          <a:lstStyle/>
          <a:p>
            <a:r>
              <a:rPr lang="en-US" b="1" u="sng" dirty="0"/>
              <a:t>Optical correction</a:t>
            </a:r>
            <a:r>
              <a:rPr lang="en-US" dirty="0"/>
              <a:t>:- with convex(plus) lens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867400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799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smtClean="0"/>
              <a:t>Myopia (short sightedness)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389437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Parallel rays of light coming from infinity are focused in front of retina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smtClean="0"/>
              <a:t>Causes</a:t>
            </a:r>
            <a:r>
              <a:rPr lang="en-US" dirty="0" smtClean="0"/>
              <a:t>:-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arenBoth"/>
              <a:defRPr/>
            </a:pPr>
            <a:r>
              <a:rPr lang="en-US" dirty="0" smtClean="0">
                <a:solidFill>
                  <a:srgbClr val="FF0000"/>
                </a:solidFill>
              </a:rPr>
              <a:t>Axial:- </a:t>
            </a:r>
            <a:r>
              <a:rPr lang="en-US" dirty="0" smtClean="0"/>
              <a:t>increase in anterior-posterior diameter of lens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arenBoth"/>
              <a:defRPr/>
            </a:pPr>
            <a:r>
              <a:rPr lang="en-US" dirty="0" smtClean="0">
                <a:solidFill>
                  <a:srgbClr val="FF0000"/>
                </a:solidFill>
              </a:rPr>
              <a:t>Curvatural</a:t>
            </a:r>
            <a:r>
              <a:rPr lang="en-US" dirty="0" smtClean="0"/>
              <a:t>:- increased curvature of crystalline lens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arenBoth"/>
              <a:defRPr/>
            </a:pPr>
            <a:r>
              <a:rPr lang="en-US" dirty="0" smtClean="0">
                <a:solidFill>
                  <a:srgbClr val="FF0000"/>
                </a:solidFill>
              </a:rPr>
              <a:t>Positional:- </a:t>
            </a:r>
            <a:r>
              <a:rPr lang="en-US" dirty="0" smtClean="0"/>
              <a:t>produced by anterior placement of lens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arenBoth"/>
              <a:defRPr/>
            </a:pPr>
            <a:r>
              <a:rPr lang="en-US" dirty="0" smtClean="0">
                <a:solidFill>
                  <a:srgbClr val="FF0000"/>
                </a:solidFill>
              </a:rPr>
              <a:t>Index</a:t>
            </a:r>
            <a:r>
              <a:rPr lang="en-US" dirty="0" smtClean="0"/>
              <a:t>:- increase in refractive index of lens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arenBoth"/>
              <a:defRPr/>
            </a:pPr>
            <a:r>
              <a:rPr lang="en-US" dirty="0" smtClean="0">
                <a:solidFill>
                  <a:srgbClr val="FF0000"/>
                </a:solidFill>
              </a:rPr>
              <a:t>Due to excessive accommodation- </a:t>
            </a:r>
            <a:r>
              <a:rPr lang="en-US" dirty="0" smtClean="0"/>
              <a:t>in spasm of accommodation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389438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Characteristic features</a:t>
            </a:r>
            <a:r>
              <a:rPr lang="en-US" dirty="0" smtClean="0"/>
              <a:t>:-</a:t>
            </a:r>
          </a:p>
          <a:p>
            <a:pPr eaLnBrk="1" hangingPunct="1"/>
            <a:r>
              <a:rPr lang="en-US" dirty="0" smtClean="0"/>
              <a:t>Short sightedness- far point is a finite point in front of eye, so cannot see distant object</a:t>
            </a:r>
          </a:p>
          <a:p>
            <a:pPr eaLnBrk="1" hangingPunct="1"/>
            <a:r>
              <a:rPr lang="en-US" dirty="0" smtClean="0"/>
              <a:t>Accommodation in uncorrected myopia </a:t>
            </a:r>
            <a:r>
              <a:rPr lang="en-US" smtClean="0"/>
              <a:t>is developed well normally, </a:t>
            </a:r>
            <a:r>
              <a:rPr lang="en-US" dirty="0" smtClean="0"/>
              <a:t>since they need not accommodate to see the near objects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487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3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850699"/>
          </a:xfrm>
        </p:spPr>
        <p:txBody>
          <a:bodyPr>
            <a:normAutofit/>
          </a:bodyPr>
          <a:lstStyle/>
          <a:p>
            <a:r>
              <a:rPr lang="en-US" b="1" u="sng" dirty="0"/>
              <a:t>Optical correction</a:t>
            </a:r>
            <a:r>
              <a:rPr lang="en-US" dirty="0"/>
              <a:t>:- with concave (minus) lens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6019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1656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61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667"/>
                <a:gridCol w="4487333"/>
              </a:tblGrid>
              <a:tr h="5575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/>
                          <a:ea typeface="Times New Roman"/>
                          <a:cs typeface="Times New Roman"/>
                        </a:rPr>
                        <a:t>Myopia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/>
                          <a:ea typeface="Times New Roman"/>
                          <a:cs typeface="Times New Roman"/>
                        </a:rPr>
                        <a:t>Hypermetropia 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52757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Also known as near sightedness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Also known as far sightedness</a:t>
                      </a:r>
                    </a:p>
                  </a:txBody>
                  <a:tcPr/>
                </a:tc>
              </a:tr>
              <a:tr h="3104145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Definition: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is the condition in which parallel rays of light coming from infinity focus in front of the retina instead of on the retina, with accommodation being at rest.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Definition: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is the condition in which parallel rays of light coming from infinity focus behind the retina instead of on the retina, with accommodation being at rest.</a:t>
                      </a:r>
                    </a:p>
                  </a:txBody>
                  <a:tcPr/>
                </a:tc>
              </a:tr>
              <a:tr h="2243590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Causes: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-Increased AP diameter of eye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-Increased refractive power of 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the lens or cornea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Causes: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-Decreased AP diameter of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eye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-Decreased refractive power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of the lens or cornea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2517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94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/>
                          <a:ea typeface="Times New Roman"/>
                          <a:cs typeface="Times New Roman"/>
                        </a:rPr>
                        <a:t>Myopia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/>
                          <a:ea typeface="Times New Roman"/>
                          <a:cs typeface="Times New Roman"/>
                        </a:rPr>
                        <a:t>Hypermetropia 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Pathophysiology: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 point – Near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Near point – Nearer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Pathophysiology: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 point – Normal (with accommodation)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Near point – Far</a:t>
                      </a: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Accommodation: 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used lately, while focusing on object very close to eye.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Accommodation: 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used even at rest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 features: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Near vision – Normal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 vision – Decreased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 features: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Near vision – Decreased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 vision – Normal (with accommodation)</a:t>
                      </a: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Diagnosis: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Clinically</a:t>
                      </a:r>
                    </a:p>
                    <a:p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Snellen’s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Diagnosis: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Clinically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Jaeger’s chart</a:t>
                      </a:r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Correction / treatment: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Spherical concave lens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Contact lenses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LASIC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Correction / treatment: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Spherical convex lens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2243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 Pawan\Desktop\om842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29261"/>
            <a:ext cx="6400800" cy="6887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41584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Astigmatism:-</a:t>
            </a:r>
            <a:endParaRPr lang="en-US" sz="3600" dirty="0" smtClean="0">
              <a:solidFill>
                <a:srgbClr val="00B050"/>
              </a:solidFill>
            </a:endParaRPr>
          </a:p>
          <a:p>
            <a:pPr lvl="1"/>
            <a:r>
              <a:rPr lang="en-US" sz="3200" b="1" dirty="0" smtClean="0">
                <a:solidFill>
                  <a:srgbClr val="0070C0"/>
                </a:solidFill>
              </a:rPr>
              <a:t>Definition:-</a:t>
            </a:r>
          </a:p>
          <a:p>
            <a:pPr lvl="2"/>
            <a:r>
              <a:rPr lang="en-US" sz="2800" dirty="0" smtClean="0"/>
              <a:t>It is an ammetropic condition due to difference in curvature of lens or cornea in one or more meridians so that image in that meridian is blurred.</a:t>
            </a:r>
          </a:p>
        </p:txBody>
      </p:sp>
    </p:spTree>
    <p:extLst>
      <p:ext uri="{BB962C8B-B14F-4D97-AF65-F5344CB8AC3E}">
        <p14:creationId xmlns:p14="http://schemas.microsoft.com/office/powerpoint/2010/main" val="33001127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7200" b="1" dirty="0" smtClean="0"/>
              <a:t>Astigmatism</a:t>
            </a: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606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696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8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wan\Desktop\astigmatis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001000" cy="6854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7757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Causes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89438"/>
          </a:xfrm>
        </p:spPr>
        <p:txBody>
          <a:bodyPr/>
          <a:lstStyle/>
          <a:p>
            <a:pPr eaLnBrk="1" hangingPunct="1"/>
            <a:r>
              <a:rPr lang="en-US" dirty="0" smtClean="0"/>
              <a:t>Refraction varies in different </a:t>
            </a:r>
            <a:r>
              <a:rPr lang="en-US" dirty="0" err="1" smtClean="0"/>
              <a:t>meridia</a:t>
            </a:r>
            <a:endParaRPr lang="en-US" dirty="0" smtClean="0"/>
          </a:p>
          <a:p>
            <a:pPr eaLnBrk="1" hangingPunct="1"/>
            <a:r>
              <a:rPr lang="en-US" dirty="0" smtClean="0"/>
              <a:t>The rays of light entering the eye cannot converge to a point focus but form focal lines</a:t>
            </a:r>
          </a:p>
          <a:p>
            <a:r>
              <a:rPr lang="en-US" dirty="0"/>
              <a:t>Most often result from too great curvature of the cornea in one plane of eye</a:t>
            </a:r>
          </a:p>
          <a:p>
            <a:r>
              <a:rPr lang="en-US" dirty="0"/>
              <a:t>Accommodative power of eye can never compensate for astigmatism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6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Optical correction</a:t>
            </a:r>
            <a:r>
              <a:rPr lang="en-US" dirty="0"/>
              <a:t>:-</a:t>
            </a:r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477963"/>
            <a:ext cx="8229600" cy="583723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Correction / treatment:-</a:t>
            </a:r>
          </a:p>
          <a:p>
            <a:pPr lvl="2"/>
            <a:r>
              <a:rPr lang="en-US" sz="2800" dirty="0"/>
              <a:t>Astigmatism can be corrected with </a:t>
            </a:r>
            <a:r>
              <a:rPr lang="en-US" sz="2800" b="1" dirty="0"/>
              <a:t>cylindrical lens </a:t>
            </a:r>
            <a:r>
              <a:rPr lang="en-US" sz="2800" dirty="0"/>
              <a:t>(concave or convex) in the defected meridian</a:t>
            </a:r>
            <a:r>
              <a:rPr lang="en-US" dirty="0"/>
              <a:t>.</a:t>
            </a:r>
          </a:p>
          <a:p>
            <a:pPr eaLnBrk="1" hangingPunct="1"/>
            <a:r>
              <a:rPr lang="en-US" sz="2400" dirty="0" smtClean="0"/>
              <a:t>Find a spherical lens by trial&amp; error that corrects the focus in one of the two planes of astigmatic lens</a:t>
            </a:r>
          </a:p>
          <a:p>
            <a:pPr eaLnBrk="1" hangingPunct="1"/>
            <a:r>
              <a:rPr lang="en-US" sz="2400" dirty="0" smtClean="0"/>
              <a:t>Then an additional cylindrical lens is used to correct the remaining error in the remaining plane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53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Contact lenses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Glass or plastic contact lenses used that fit against the anterior surface of cornea</a:t>
            </a:r>
          </a:p>
          <a:p>
            <a:pPr eaLnBrk="1" hangingPunct="1"/>
            <a:r>
              <a:rPr lang="en-US" dirty="0" smtClean="0"/>
              <a:t>Especially important for abnormally shaped cornea, </a:t>
            </a:r>
            <a:r>
              <a:rPr lang="en-US" dirty="0" err="1" smtClean="0"/>
              <a:t>caratoconus</a:t>
            </a:r>
            <a:r>
              <a:rPr lang="en-US" dirty="0" smtClean="0"/>
              <a:t> - odd shaped, bulging cornea</a:t>
            </a:r>
          </a:p>
          <a:p>
            <a:pPr eaLnBrk="1" hangingPunct="1"/>
            <a:r>
              <a:rPr lang="en-US" b="1" u="sng" dirty="0" smtClean="0"/>
              <a:t>Advantages</a:t>
            </a:r>
            <a:r>
              <a:rPr lang="en-US" dirty="0" smtClean="0"/>
              <a:t>:-</a:t>
            </a:r>
          </a:p>
          <a:p>
            <a:pPr eaLnBrk="1" hangingPunct="1"/>
            <a:r>
              <a:rPr lang="en-US" dirty="0" smtClean="0"/>
              <a:t>The lens turns with eye and gives broader field of clear vision</a:t>
            </a:r>
          </a:p>
          <a:p>
            <a:pPr eaLnBrk="1" hangingPunct="1"/>
            <a:r>
              <a:rPr lang="en-US" dirty="0" smtClean="0"/>
              <a:t>Has little effect on the size of object the person sees through lens</a:t>
            </a:r>
          </a:p>
        </p:txBody>
      </p:sp>
    </p:spTree>
    <p:extLst>
      <p:ext uri="{BB962C8B-B14F-4D97-AF65-F5344CB8AC3E}">
        <p14:creationId xmlns:p14="http://schemas.microsoft.com/office/powerpoint/2010/main" val="30522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Presbyopia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507523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An eyesight of old age</a:t>
            </a:r>
          </a:p>
          <a:p>
            <a:pPr eaLnBrk="1" hangingPunct="1"/>
            <a:r>
              <a:rPr lang="en-US" dirty="0" smtClean="0"/>
              <a:t>Not an error of refraction but condition of physiological insufficiency of accommodation</a:t>
            </a:r>
          </a:p>
          <a:p>
            <a:pPr eaLnBrk="1" hangingPunct="1"/>
            <a:r>
              <a:rPr lang="en-US" dirty="0" smtClean="0"/>
              <a:t>Leading to failure of near vision</a:t>
            </a:r>
          </a:p>
          <a:p>
            <a:pPr eaLnBrk="1" hangingPunct="1"/>
            <a:r>
              <a:rPr lang="en-US" b="1" u="sng" dirty="0" smtClean="0"/>
              <a:t>Pathophysiology</a:t>
            </a:r>
            <a:r>
              <a:rPr lang="en-US" dirty="0" smtClean="0"/>
              <a:t>:-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(1) Decrease in elasticity &amp; plasticity of crystalline lens due to age related sclerosis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(2) Age related decrease in power of </a:t>
            </a:r>
            <a:r>
              <a:rPr lang="en-US" dirty="0" err="1" smtClean="0"/>
              <a:t>ciliary</a:t>
            </a:r>
            <a:r>
              <a:rPr lang="en-US" dirty="0" smtClean="0"/>
              <a:t> muscles</a:t>
            </a:r>
          </a:p>
          <a:p>
            <a:pPr>
              <a:buNone/>
            </a:pPr>
            <a:r>
              <a:rPr lang="en-US" b="1" u="sng" dirty="0" smtClean="0"/>
              <a:t>Symptoms:</a:t>
            </a:r>
            <a:r>
              <a:rPr lang="en-US" dirty="0" smtClean="0"/>
              <a:t>- difficulty in near vision, </a:t>
            </a:r>
            <a:r>
              <a:rPr lang="en-US" dirty="0" err="1" smtClean="0"/>
              <a:t>asthenopic</a:t>
            </a:r>
            <a:r>
              <a:rPr lang="en-US" dirty="0" smtClean="0"/>
              <a:t> symptoms due to fatigue of </a:t>
            </a:r>
            <a:r>
              <a:rPr lang="en-US" dirty="0" err="1" smtClean="0"/>
              <a:t>ciliary</a:t>
            </a:r>
            <a:r>
              <a:rPr lang="en-US" dirty="0" smtClean="0"/>
              <a:t> </a:t>
            </a:r>
            <a:r>
              <a:rPr lang="en-US" dirty="0"/>
              <a:t>muscles</a:t>
            </a:r>
          </a:p>
          <a:p>
            <a:pPr eaLnBrk="1" hangingPunct="1"/>
            <a:r>
              <a:rPr lang="en-US" b="1" u="sng" dirty="0" smtClean="0"/>
              <a:t>Treatment</a:t>
            </a:r>
            <a:r>
              <a:rPr lang="en-US" dirty="0" smtClean="0"/>
              <a:t>:-convex glasses for near vision</a:t>
            </a:r>
          </a:p>
        </p:txBody>
      </p:sp>
    </p:spTree>
    <p:extLst>
      <p:ext uri="{BB962C8B-B14F-4D97-AF65-F5344CB8AC3E}">
        <p14:creationId xmlns:p14="http://schemas.microsoft.com/office/powerpoint/2010/main" val="31076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sz="4400" b="1" u="sng" dirty="0" smtClean="0"/>
              <a:t>Visual acuity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3340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Defined as the resolving power of the eye, that is, to what extent the eye can perceive the details and counters of an object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smtClean="0"/>
              <a:t>Minimum separable distance</a:t>
            </a:r>
            <a:r>
              <a:rPr lang="en-US" dirty="0" smtClean="0"/>
              <a:t>:- smallest gap by which two lines can be separated and can be seen as two separate lines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It is the function of cones, highest in fovea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Average diameter of cone in fovea is about 1.5 micrometers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 person can distinguish two separate point if centre of light spot lies as much as 2 micrometer apart on retina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normal visual acuity of human eye for discriminating b/w point source of light is about 25 second of arc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Tested separately for distant and near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 err="1" smtClean="0"/>
              <a:t>Snellen’s</a:t>
            </a:r>
            <a:r>
              <a:rPr lang="en-US" b="1" u="sng" dirty="0" smtClean="0"/>
              <a:t> test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/>
              <a:t>Two distant points can be visible as separate only when they subtend an angle of 1 min at the nodal point of eye known as </a:t>
            </a:r>
            <a:r>
              <a:rPr lang="en-US" b="1" i="1" dirty="0" smtClean="0">
                <a:solidFill>
                  <a:srgbClr val="FF0000"/>
                </a:solidFill>
              </a:rPr>
              <a:t>Visual angle</a:t>
            </a:r>
            <a:r>
              <a:rPr lang="en-US" dirty="0" smtClean="0"/>
              <a:t>, form the basis of </a:t>
            </a:r>
            <a:r>
              <a:rPr lang="en-US" dirty="0" err="1" smtClean="0"/>
              <a:t>snellen’s</a:t>
            </a:r>
            <a:r>
              <a:rPr lang="en-US" dirty="0" smtClean="0"/>
              <a:t> test</a:t>
            </a:r>
          </a:p>
          <a:p>
            <a:pPr eaLnBrk="1" hangingPunct="1"/>
            <a:r>
              <a:rPr lang="en-US" dirty="0" smtClean="0"/>
              <a:t>Consists of series of black letters on a white board</a:t>
            </a:r>
          </a:p>
          <a:p>
            <a:pPr eaLnBrk="1" hangingPunct="1"/>
            <a:r>
              <a:rPr lang="en-US" dirty="0" smtClean="0"/>
              <a:t>Arranged in lines, each progressively diminishing in size</a:t>
            </a:r>
          </a:p>
          <a:p>
            <a:pPr eaLnBrk="1" hangingPunct="1"/>
            <a:r>
              <a:rPr lang="en-US" dirty="0" smtClean="0"/>
              <a:t>The lines comprising letters have such a breadth that they subtend an angle of 1 min at the nodal point</a:t>
            </a:r>
          </a:p>
          <a:p>
            <a:pPr eaLnBrk="1" hangingPunct="1"/>
            <a:r>
              <a:rPr lang="en-US" dirty="0" smtClean="0"/>
              <a:t>Represented as ratio of one’s visual acuity to that of a person with normal visual acuity</a:t>
            </a:r>
          </a:p>
        </p:txBody>
      </p:sp>
    </p:spTree>
    <p:extLst>
      <p:ext uri="{BB962C8B-B14F-4D97-AF65-F5344CB8AC3E}">
        <p14:creationId xmlns:p14="http://schemas.microsoft.com/office/powerpoint/2010/main" val="11584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acuity</a:t>
            </a:r>
            <a:endParaRPr lang="en-IN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9402" y="1447800"/>
            <a:ext cx="6015907" cy="445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6128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1" name="Picture 4" descr="EYINGO1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8763000" cy="6400800"/>
          </a:xfrm>
        </p:spPr>
      </p:pic>
    </p:spTree>
    <p:extLst>
      <p:ext uri="{BB962C8B-B14F-4D97-AF65-F5344CB8AC3E}">
        <p14:creationId xmlns:p14="http://schemas.microsoft.com/office/powerpoint/2010/main" val="8930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ELL\Downloads\SHAREit\Redmi 4\file\IMG_20180329_1557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0" t="1413" r="3132" b="2626"/>
          <a:stretch/>
        </p:blipFill>
        <p:spPr bwMode="auto">
          <a:xfrm>
            <a:off x="1219200" y="96982"/>
            <a:ext cx="6248400" cy="65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81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848600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28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/>
              <a:t>Figure 16.13</a:t>
            </a:r>
          </a:p>
        </p:txBody>
      </p:sp>
      <p:pic>
        <p:nvPicPr>
          <p:cNvPr id="57347" name="Picture 4" descr="figure 16-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33363"/>
            <a:ext cx="7924799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27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Treatments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 fontAlgn="base"/>
            <a:r>
              <a:rPr lang="en-US" sz="2800" dirty="0" smtClean="0"/>
              <a:t>Refractive </a:t>
            </a:r>
            <a:r>
              <a:rPr lang="en-US" sz="2800" dirty="0"/>
              <a:t>Errors </a:t>
            </a:r>
            <a:r>
              <a:rPr lang="en-US" sz="2800" dirty="0" smtClean="0"/>
              <a:t> correction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 smtClean="0"/>
              <a:t>With </a:t>
            </a:r>
            <a:r>
              <a:rPr lang="en-US" sz="2800" dirty="0"/>
              <a:t>prescription glasses, </a:t>
            </a:r>
            <a:endParaRPr lang="en-US" sz="2800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 smtClean="0"/>
              <a:t>Contact </a:t>
            </a:r>
            <a:r>
              <a:rPr lang="en-US" sz="2800" dirty="0"/>
              <a:t>lenses or </a:t>
            </a:r>
            <a:endParaRPr lang="en-US" sz="2800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en-US" sz="2800" b="1" u="sng" dirty="0" smtClean="0">
                <a:hlinkClick r:id="rId2"/>
              </a:rPr>
              <a:t>Refractive </a:t>
            </a:r>
            <a:r>
              <a:rPr lang="en-US" sz="2800" b="1" u="sng" dirty="0">
                <a:hlinkClick r:id="rId2"/>
              </a:rPr>
              <a:t>surgery</a:t>
            </a:r>
            <a:r>
              <a:rPr lang="en-US" sz="2800" b="1" dirty="0"/>
              <a:t>, </a:t>
            </a:r>
            <a:r>
              <a:rPr lang="en-US" sz="2800" dirty="0"/>
              <a:t>such as </a:t>
            </a:r>
            <a:r>
              <a:rPr lang="en-US" sz="2800" u="sng" dirty="0">
                <a:solidFill>
                  <a:srgbClr val="FF0000"/>
                </a:solidFill>
                <a:hlinkClick r:id="rId3" tooltip="Lasik Surgery"/>
              </a:rPr>
              <a:t>LASIK</a:t>
            </a:r>
            <a:r>
              <a:rPr lang="en-US" sz="2800" dirty="0"/>
              <a:t> </a:t>
            </a:r>
            <a:r>
              <a:rPr lang="en-US" sz="2800" dirty="0" smtClean="0"/>
              <a:t>(</a:t>
            </a:r>
            <a:r>
              <a:rPr lang="en-US" sz="2800" i="1" dirty="0">
                <a:hlinkClick r:id="rId4" tooltip="Laser"/>
              </a:rPr>
              <a:t>laser</a:t>
            </a:r>
            <a:r>
              <a:rPr lang="en-US" sz="2800" i="1" dirty="0"/>
              <a:t>-assisted </a:t>
            </a:r>
            <a:r>
              <a:rPr lang="en-US" sz="2800" i="1" dirty="0">
                <a:hlinkClick r:id="rId5" tooltip="In situ"/>
              </a:rPr>
              <a:t>in situ</a:t>
            </a:r>
            <a:r>
              <a:rPr lang="en-US" sz="2800" i="1" dirty="0"/>
              <a:t> </a:t>
            </a:r>
            <a:r>
              <a:rPr lang="en-US" sz="2800" i="1" dirty="0" err="1">
                <a:hlinkClick r:id="rId6" tooltip="Keratomileusis"/>
              </a:rPr>
              <a:t>keratomileusis</a:t>
            </a:r>
            <a:r>
              <a:rPr lang="en-US" sz="2800" dirty="0"/>
              <a:t>), </a:t>
            </a:r>
            <a:r>
              <a:rPr lang="en-US" sz="2800" dirty="0" smtClean="0"/>
              <a:t>or</a:t>
            </a:r>
            <a:r>
              <a:rPr lang="en-US" sz="2800" dirty="0"/>
              <a:t> </a:t>
            </a:r>
            <a:r>
              <a:rPr lang="en-US" sz="2800" u="sng" dirty="0" smtClean="0">
                <a:hlinkClick r:id="rId7" tooltip="PRK Surgery"/>
              </a:rPr>
              <a:t>PRK</a:t>
            </a:r>
            <a:r>
              <a:rPr lang="en-US" sz="2800" u="sng" dirty="0" smtClean="0"/>
              <a:t> (</a:t>
            </a:r>
            <a:r>
              <a:rPr lang="en-US" sz="2800" dirty="0" smtClean="0">
                <a:hlinkClick r:id="rId8" tooltip="Photorefractive keratectomy"/>
              </a:rPr>
              <a:t>Photorefractive keratectomy</a:t>
            </a:r>
            <a:r>
              <a:rPr lang="en-US" sz="2800" dirty="0" smtClean="0"/>
              <a:t>).</a:t>
            </a:r>
            <a:endParaRPr lang="en-US" sz="2800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/>
              <a:t>Other treatments include;</a:t>
            </a:r>
          </a:p>
          <a:p>
            <a:pPr fontAlgn="base"/>
            <a:r>
              <a:rPr lang="en-US" sz="2800" b="1" dirty="0">
                <a:hlinkClick r:id="rId9" tooltip="Implanted Contacts Lense (IOL) Surgery"/>
              </a:rPr>
              <a:t>Clear </a:t>
            </a:r>
            <a:r>
              <a:rPr lang="en-US" sz="2800" b="1" dirty="0" err="1">
                <a:hlinkClick r:id="rId9" tooltip="Implanted Contacts Lense (IOL) Surgery"/>
              </a:rPr>
              <a:t>Lensectomy</a:t>
            </a:r>
            <a:r>
              <a:rPr lang="en-US" sz="2800" b="1" dirty="0">
                <a:hlinkClick r:id="rId9" tooltip="Implanted Contacts Lense (IOL) Surgery"/>
              </a:rPr>
              <a:t> and Intra-ocular lens (IOL) Implantation</a:t>
            </a:r>
            <a:endParaRPr lang="en-US" sz="2800" b="1" dirty="0"/>
          </a:p>
          <a:p>
            <a:pPr fontAlgn="base"/>
            <a:r>
              <a:rPr lang="en-US" sz="2800" b="1" dirty="0" smtClean="0">
                <a:hlinkClick r:id="rId9" tooltip="Implanted Contacts Lense (IOL) Surgery"/>
              </a:rPr>
              <a:t>Implantable </a:t>
            </a:r>
            <a:r>
              <a:rPr lang="en-US" sz="2800" b="1" dirty="0">
                <a:hlinkClick r:id="rId9" tooltip="Implanted Contacts Lense (IOL) Surgery"/>
              </a:rPr>
              <a:t>Contact Lens (ICL</a:t>
            </a:r>
            <a:r>
              <a:rPr lang="en-US" sz="2800" b="1" dirty="0" smtClean="0">
                <a:hlinkClick r:id="rId9" tooltip="Implanted Contacts Lense (IOL) Surgery"/>
              </a:rPr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26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/>
              <a:t>Center point of lens is known as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Nodal point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Focal Point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Principle focus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Visual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2. </a:t>
            </a:r>
            <a:r>
              <a:rPr lang="en-US" b="1" dirty="0" smtClean="0"/>
              <a:t>Changes occurring during Accommodation </a:t>
            </a:r>
          </a:p>
          <a:p>
            <a:pPr marL="0" lv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except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IN" dirty="0" smtClean="0"/>
              <a:t>Contraction </a:t>
            </a:r>
            <a:r>
              <a:rPr lang="en-IN" dirty="0"/>
              <a:t>of </a:t>
            </a:r>
            <a:r>
              <a:rPr lang="en-IN" dirty="0" err="1"/>
              <a:t>ciliary</a:t>
            </a:r>
            <a:r>
              <a:rPr lang="en-IN" dirty="0"/>
              <a:t> </a:t>
            </a:r>
            <a:r>
              <a:rPr lang="en-IN" dirty="0" smtClean="0"/>
              <a:t>muscle.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IN" dirty="0" smtClean="0"/>
              <a:t>Contraction of suspensory ligament.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Constriction </a:t>
            </a:r>
            <a:r>
              <a:rPr lang="en-US" dirty="0"/>
              <a:t>of </a:t>
            </a:r>
            <a:r>
              <a:rPr lang="en-US" dirty="0" smtClean="0"/>
              <a:t>pupil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Convergence </a:t>
            </a:r>
            <a:r>
              <a:rPr lang="en-US" dirty="0"/>
              <a:t>of visual axis- by medial rectus supplied by 3</a:t>
            </a:r>
            <a:r>
              <a:rPr lang="en-US" baseline="30000" dirty="0"/>
              <a:t>rd</a:t>
            </a:r>
            <a:r>
              <a:rPr lang="en-US" dirty="0"/>
              <a:t> cranial nerve</a:t>
            </a:r>
          </a:p>
        </p:txBody>
      </p:sp>
    </p:spTree>
    <p:extLst>
      <p:ext uri="{BB962C8B-B14F-4D97-AF65-F5344CB8AC3E}">
        <p14:creationId xmlns:p14="http://schemas.microsoft.com/office/powerpoint/2010/main" val="10361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3. </a:t>
            </a:r>
            <a:r>
              <a:rPr lang="en-US" b="1" dirty="0"/>
              <a:t>Long sightedness is a condition in which </a:t>
            </a:r>
            <a:r>
              <a:rPr lang="en-US" b="1" dirty="0" smtClean="0"/>
              <a:t>   </a:t>
            </a:r>
          </a:p>
          <a:p>
            <a:pPr marL="0" lv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following </a:t>
            </a:r>
            <a:r>
              <a:rPr lang="en-US" b="1" dirty="0"/>
              <a:t>features occur except:</a:t>
            </a:r>
            <a:endParaRPr lang="en-US" dirty="0"/>
          </a:p>
          <a:p>
            <a:pPr marL="914400" lvl="1" indent="-514350">
              <a:buFont typeface="+mj-lt"/>
              <a:buAutoNum type="alphaUcPeriod"/>
            </a:pPr>
            <a:r>
              <a:rPr lang="en-US" dirty="0"/>
              <a:t>Parallel light rays focused behind </a:t>
            </a:r>
            <a:r>
              <a:rPr lang="en-US" dirty="0" smtClean="0"/>
              <a:t>retina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Parallel </a:t>
            </a:r>
            <a:r>
              <a:rPr lang="en-US" dirty="0"/>
              <a:t>light rays focused in front of </a:t>
            </a:r>
            <a:r>
              <a:rPr lang="en-US" dirty="0" smtClean="0"/>
              <a:t>retina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Near </a:t>
            </a:r>
            <a:r>
              <a:rPr lang="en-US" dirty="0"/>
              <a:t>point of vision moves away from </a:t>
            </a:r>
            <a:r>
              <a:rPr lang="en-US" dirty="0" smtClean="0"/>
              <a:t>eyeball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Corrected </a:t>
            </a:r>
            <a:r>
              <a:rPr lang="en-US" dirty="0"/>
              <a:t>by convex lenses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4. Near sightedness is corrected by 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Concave lens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Convex lens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Cylindrical lens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Bifocal lens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5. Visual angle is the angle subtended by an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object at the 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Fovea</a:t>
            </a:r>
            <a:endParaRPr lang="en-US" dirty="0"/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Cornea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Nodal point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Retina</a:t>
            </a:r>
          </a:p>
        </p:txBody>
      </p:sp>
    </p:spTree>
    <p:extLst>
      <p:ext uri="{BB962C8B-B14F-4D97-AF65-F5344CB8AC3E}">
        <p14:creationId xmlns:p14="http://schemas.microsoft.com/office/powerpoint/2010/main" val="25160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THANK YOU</a:t>
            </a:r>
            <a:endParaRPr lang="en-US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32004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structures forming </a:t>
            </a:r>
            <a:r>
              <a:rPr lang="en-US" b="1" dirty="0" smtClean="0">
                <a:solidFill>
                  <a:srgbClr val="FF0000"/>
                </a:solidFill>
              </a:rPr>
              <a:t>refractive media </a:t>
            </a:r>
            <a:r>
              <a:rPr lang="en-US" dirty="0" smtClean="0"/>
              <a:t>of the eye from anterior to posterior are:-</a:t>
            </a:r>
          </a:p>
          <a:p>
            <a:pPr marL="0" indent="0">
              <a:buNone/>
            </a:pPr>
            <a:endParaRPr lang="en-US" dirty="0" smtClean="0"/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Tear film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Cornea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Aqueous humour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Crystalline lens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Vitreous humour</a:t>
            </a:r>
            <a:endParaRPr lang="en-US" dirty="0"/>
          </a:p>
        </p:txBody>
      </p:sp>
      <p:pic>
        <p:nvPicPr>
          <p:cNvPr id="4" name="Picture 2" descr="G:\pen drive\physio books\Boron - Medical Physiology\Images\III. Cellular Physiology of the Nervous System\S23283-013-f006b.jpg"/>
          <p:cNvPicPr>
            <a:picLocks noChangeAspect="1" noChangeArrowheads="1"/>
          </p:cNvPicPr>
          <p:nvPr/>
        </p:nvPicPr>
        <p:blipFill rotWithShape="1">
          <a:blip r:embed="rId2" cstate="print"/>
          <a:srcRect l="24885" r="25570"/>
          <a:stretch/>
        </p:blipFill>
        <p:spPr bwMode="auto">
          <a:xfrm>
            <a:off x="3726873" y="152400"/>
            <a:ext cx="5417128" cy="66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00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80975"/>
            <a:ext cx="8229600" cy="885825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Convex lens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6613"/>
          </a:xfrm>
        </p:spPr>
        <p:txBody>
          <a:bodyPr/>
          <a:lstStyle/>
          <a:p>
            <a:pPr eaLnBrk="1" hangingPunct="1"/>
            <a:r>
              <a:rPr lang="en-US" dirty="0" smtClean="0"/>
              <a:t>Convex lens focuses light rays</a:t>
            </a:r>
          </a:p>
          <a:p>
            <a:pPr eaLnBrk="1" hangingPunct="1"/>
            <a:r>
              <a:rPr lang="en-US" dirty="0" smtClean="0"/>
              <a:t>The outer rays bend more and more toward the center, called convergence</a:t>
            </a:r>
          </a:p>
          <a:p>
            <a:pPr eaLnBrk="1" hangingPunct="1"/>
            <a:r>
              <a:rPr lang="en-US" dirty="0" smtClean="0"/>
              <a:t>Half the bending occurs when the rays enter the lens and half as they exit from opposite side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5867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7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4343400" cy="6019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smtClean="0">
                <a:solidFill>
                  <a:schemeClr val="bg2">
                    <a:lumMod val="25000"/>
                  </a:schemeClr>
                </a:solidFill>
              </a:rPr>
              <a:t>Concave lens:-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/>
              <a:t>diverges light rays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smtClean="0">
                <a:solidFill>
                  <a:schemeClr val="bg2">
                    <a:lumMod val="25000"/>
                  </a:schemeClr>
                </a:solidFill>
              </a:rPr>
              <a:t>Cylindrical lens</a:t>
            </a:r>
            <a:r>
              <a:rPr lang="en-US" dirty="0" smtClean="0"/>
              <a:t>:- bends light rays in only one plane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Bends light rays from the two sides of lens but not from the top or bottom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Thus parallel rays are bent to a focal line</a:t>
            </a:r>
            <a:endParaRPr lang="en-US" dirty="0"/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5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2250</Words>
  <Application>Microsoft Office PowerPoint</Application>
  <PresentationFormat>On-screen Show (4:3)</PresentationFormat>
  <Paragraphs>297</Paragraphs>
  <Slides>67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THE IMAGE FORMING MECHANISM</vt:lpstr>
      <vt:lpstr>PowerPoint Presentation</vt:lpstr>
      <vt:lpstr>Refraction</vt:lpstr>
      <vt:lpstr>Refraction of light</vt:lpstr>
      <vt:lpstr>PowerPoint Presentation</vt:lpstr>
      <vt:lpstr>PowerPoint Presentation</vt:lpstr>
      <vt:lpstr>PowerPoint Presentation</vt:lpstr>
      <vt:lpstr>Convex lens</vt:lpstr>
      <vt:lpstr>PowerPoint Presentation</vt:lpstr>
      <vt:lpstr>Combination of 2 cylindrical lens at right angles equals a spherical lens</vt:lpstr>
      <vt:lpstr>Measurement of refractive power</vt:lpstr>
      <vt:lpstr>PowerPoint Presentation</vt:lpstr>
      <vt:lpstr>Focal length</vt:lpstr>
      <vt:lpstr>PowerPoint Presentation</vt:lpstr>
      <vt:lpstr>PowerPoint Presentation</vt:lpstr>
      <vt:lpstr>PowerPoint Presentation</vt:lpstr>
      <vt:lpstr>Formation of image by a convex lens</vt:lpstr>
      <vt:lpstr>Formation of an Image by a Convex Lens</vt:lpstr>
      <vt:lpstr>Optics of the eye</vt:lpstr>
      <vt:lpstr>Optic axis  Vs Visual axis</vt:lpstr>
      <vt:lpstr>Optics of the eye</vt:lpstr>
      <vt:lpstr>PowerPoint Presentation</vt:lpstr>
      <vt:lpstr>PowerPoint Presentation</vt:lpstr>
      <vt:lpstr>PowerPoint Presentation</vt:lpstr>
      <vt:lpstr>Refractive power of lens of the reduced eye</vt:lpstr>
      <vt:lpstr>Accommodation</vt:lpstr>
      <vt:lpstr>PowerPoint Presentation</vt:lpstr>
      <vt:lpstr>PowerPoint Presentation</vt:lpstr>
      <vt:lpstr>PowerPoint Presentation</vt:lpstr>
      <vt:lpstr>PowerPoint Presentation</vt:lpstr>
      <vt:lpstr>Errors of refraction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defects (Refractive errors)</vt:lpstr>
      <vt:lpstr>PowerPoint Presentation</vt:lpstr>
      <vt:lpstr>Causes of hyperopia</vt:lpstr>
      <vt:lpstr>Characteristic features</vt:lpstr>
      <vt:lpstr>Optical correction:- with convex(plus) lens </vt:lpstr>
      <vt:lpstr>Myopia (short sightedness)</vt:lpstr>
      <vt:lpstr>PowerPoint Presentation</vt:lpstr>
      <vt:lpstr>Optical correction:- with concave (minus) lens </vt:lpstr>
      <vt:lpstr>PowerPoint Presentation</vt:lpstr>
      <vt:lpstr>PowerPoint Presentation</vt:lpstr>
      <vt:lpstr>PowerPoint Presentation</vt:lpstr>
      <vt:lpstr>PowerPoint Presentation</vt:lpstr>
      <vt:lpstr>Astigmatism </vt:lpstr>
      <vt:lpstr>PowerPoint Presentation</vt:lpstr>
      <vt:lpstr>Causes</vt:lpstr>
      <vt:lpstr>Optical correction:-</vt:lpstr>
      <vt:lpstr>Contact lenses</vt:lpstr>
      <vt:lpstr>Presbyopia </vt:lpstr>
      <vt:lpstr>Visual acuity</vt:lpstr>
      <vt:lpstr>Snellen’s test </vt:lpstr>
      <vt:lpstr>Visual acuity</vt:lpstr>
      <vt:lpstr>PowerPoint Presentation</vt:lpstr>
      <vt:lpstr>PowerPoint Presentation</vt:lpstr>
      <vt:lpstr>Figure 16.13</vt:lpstr>
      <vt:lpstr>Treatments </vt:lpstr>
      <vt:lpstr>CCES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90</cp:revision>
  <dcterms:created xsi:type="dcterms:W3CDTF">2018-01-05T10:11:41Z</dcterms:created>
  <dcterms:modified xsi:type="dcterms:W3CDTF">2018-03-29T16:47:44Z</dcterms:modified>
</cp:coreProperties>
</file>