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351" r:id="rId2"/>
    <p:sldId id="352" r:id="rId3"/>
    <p:sldId id="353" r:id="rId4"/>
    <p:sldId id="354" r:id="rId5"/>
    <p:sldId id="379" r:id="rId6"/>
    <p:sldId id="260" r:id="rId7"/>
    <p:sldId id="262" r:id="rId8"/>
    <p:sldId id="329" r:id="rId9"/>
    <p:sldId id="331" r:id="rId10"/>
    <p:sldId id="335" r:id="rId11"/>
    <p:sldId id="334" r:id="rId12"/>
    <p:sldId id="332" r:id="rId13"/>
    <p:sldId id="264" r:id="rId14"/>
    <p:sldId id="265" r:id="rId15"/>
    <p:sldId id="266" r:id="rId16"/>
    <p:sldId id="267" r:id="rId17"/>
    <p:sldId id="356" r:id="rId18"/>
    <p:sldId id="268" r:id="rId19"/>
    <p:sldId id="269" r:id="rId20"/>
    <p:sldId id="317" r:id="rId21"/>
    <p:sldId id="270" r:id="rId22"/>
    <p:sldId id="271" r:id="rId23"/>
    <p:sldId id="272" r:id="rId24"/>
    <p:sldId id="273" r:id="rId25"/>
    <p:sldId id="347" r:id="rId26"/>
    <p:sldId id="346" r:id="rId27"/>
    <p:sldId id="274" r:id="rId28"/>
    <p:sldId id="275" r:id="rId29"/>
    <p:sldId id="277" r:id="rId30"/>
    <p:sldId id="278" r:id="rId31"/>
    <p:sldId id="348" r:id="rId32"/>
    <p:sldId id="319" r:id="rId33"/>
    <p:sldId id="320" r:id="rId34"/>
    <p:sldId id="321" r:id="rId35"/>
    <p:sldId id="378" r:id="rId36"/>
    <p:sldId id="333" r:id="rId37"/>
    <p:sldId id="279" r:id="rId38"/>
    <p:sldId id="280" r:id="rId39"/>
    <p:sldId id="281" r:id="rId40"/>
    <p:sldId id="282" r:id="rId41"/>
    <p:sldId id="283" r:id="rId42"/>
    <p:sldId id="344" r:id="rId43"/>
    <p:sldId id="339" r:id="rId44"/>
    <p:sldId id="345" r:id="rId45"/>
    <p:sldId id="340" r:id="rId46"/>
    <p:sldId id="349" r:id="rId47"/>
    <p:sldId id="341" r:id="rId48"/>
    <p:sldId id="289" r:id="rId49"/>
    <p:sldId id="293" r:id="rId50"/>
    <p:sldId id="377" r:id="rId51"/>
    <p:sldId id="372" r:id="rId52"/>
    <p:sldId id="374" r:id="rId53"/>
    <p:sldId id="373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75" r:id="rId62"/>
    <p:sldId id="376" r:id="rId63"/>
    <p:sldId id="367" r:id="rId64"/>
    <p:sldId id="368" r:id="rId65"/>
    <p:sldId id="369" r:id="rId66"/>
    <p:sldId id="371" r:id="rId67"/>
    <p:sldId id="310" r:id="rId68"/>
    <p:sldId id="311" r:id="rId69"/>
    <p:sldId id="312" r:id="rId70"/>
    <p:sldId id="313" r:id="rId71"/>
    <p:sldId id="314" r:id="rId72"/>
    <p:sldId id="31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B8EDF-A02E-45F1-9F28-29533F0294C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6DE9-4722-4014-8157-E35FDBB31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2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FF241-4BC0-4214-90C7-36573FC619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5B76-BE7D-4C37-87DD-D548100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General sensation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36637"/>
            <a:ext cx="8610600" cy="5287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Composed of sensory receptors throughout the  body.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General senses</a:t>
            </a:r>
          </a:p>
          <a:p>
            <a:pPr lvl="2">
              <a:lnSpc>
                <a:spcPct val="80000"/>
              </a:lnSpc>
            </a:pPr>
            <a:r>
              <a:rPr lang="en-US" sz="1050" dirty="0"/>
              <a:t>Touch, pressure, pain, heat, cold, stretch, vibration.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Special senses </a:t>
            </a:r>
          </a:p>
          <a:p>
            <a:pPr lvl="2">
              <a:lnSpc>
                <a:spcPct val="80000"/>
              </a:lnSpc>
            </a:pPr>
            <a:r>
              <a:rPr lang="en-US" sz="1050" dirty="0"/>
              <a:t>Vision, hearing, equilibrium, olfaction, taste.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Relative to the source of the stimuli.</a:t>
            </a:r>
          </a:p>
          <a:p>
            <a:pPr lvl="1">
              <a:lnSpc>
                <a:spcPct val="80000"/>
              </a:lnSpc>
            </a:pPr>
            <a:r>
              <a:rPr lang="en-US" sz="1800" dirty="0" err="1"/>
              <a:t>Exteroceptors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err="1"/>
              <a:t>Interoceptors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err="1"/>
              <a:t>Propioceptors</a:t>
            </a:r>
            <a:r>
              <a:rPr lang="en-US" sz="1800" dirty="0"/>
              <a:t> (</a:t>
            </a:r>
            <a:r>
              <a:rPr lang="en-US" sz="1800" dirty="0" err="1"/>
              <a:t>sketetal</a:t>
            </a:r>
            <a:r>
              <a:rPr lang="en-US" sz="1800" dirty="0"/>
              <a:t> muscle). Conscious.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General structure (histology, activity 1)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Modified dendrites.</a:t>
            </a:r>
          </a:p>
          <a:p>
            <a:pPr lvl="2">
              <a:lnSpc>
                <a:spcPct val="80000"/>
              </a:lnSpc>
            </a:pPr>
            <a:r>
              <a:rPr lang="en-US" sz="1050" dirty="0"/>
              <a:t>Free nerve endings</a:t>
            </a:r>
          </a:p>
          <a:p>
            <a:pPr lvl="2">
              <a:lnSpc>
                <a:spcPct val="80000"/>
              </a:lnSpc>
            </a:pPr>
            <a:r>
              <a:rPr lang="en-US" sz="1050" dirty="0"/>
              <a:t>Merkel discs in epidermis</a:t>
            </a:r>
          </a:p>
          <a:p>
            <a:pPr lvl="2">
              <a:lnSpc>
                <a:spcPct val="80000"/>
              </a:lnSpc>
            </a:pPr>
            <a:r>
              <a:rPr lang="en-US" sz="1050" dirty="0"/>
              <a:t>Hair follicle receptors</a:t>
            </a:r>
          </a:p>
          <a:p>
            <a:pPr lvl="2">
              <a:lnSpc>
                <a:spcPct val="80000"/>
              </a:lnSpc>
            </a:pPr>
            <a:r>
              <a:rPr lang="en-US" sz="1050" dirty="0" err="1"/>
              <a:t>Meissner</a:t>
            </a:r>
            <a:r>
              <a:rPr lang="en-US" sz="1050" dirty="0"/>
              <a:t> corpuscles: light touch</a:t>
            </a:r>
          </a:p>
          <a:p>
            <a:pPr lvl="2">
              <a:lnSpc>
                <a:spcPct val="80000"/>
              </a:lnSpc>
            </a:pPr>
            <a:r>
              <a:rPr lang="en-US" sz="1050" dirty="0" err="1"/>
              <a:t>Ruffini</a:t>
            </a:r>
            <a:r>
              <a:rPr lang="en-US" sz="1050" dirty="0"/>
              <a:t> corpuscles: deep pressure and stretching.</a:t>
            </a:r>
          </a:p>
          <a:p>
            <a:pPr lvl="2">
              <a:lnSpc>
                <a:spcPct val="80000"/>
              </a:lnSpc>
            </a:pPr>
            <a:r>
              <a:rPr lang="en-US" sz="1050" dirty="0" err="1"/>
              <a:t>Pacinian</a:t>
            </a:r>
            <a:r>
              <a:rPr lang="en-US" sz="1050" dirty="0"/>
              <a:t> corpuscles: pressure </a:t>
            </a:r>
            <a:r>
              <a:rPr lang="en-US" sz="1050" dirty="0" err="1"/>
              <a:t>recptor</a:t>
            </a:r>
            <a:r>
              <a:rPr lang="en-US" sz="105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1050" dirty="0"/>
              <a:t>Muscle spindles</a:t>
            </a:r>
          </a:p>
          <a:p>
            <a:pPr lvl="2">
              <a:lnSpc>
                <a:spcPct val="80000"/>
              </a:lnSpc>
            </a:pPr>
            <a:r>
              <a:rPr lang="en-US" sz="1050" dirty="0"/>
              <a:t>Golgi tendon organs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Receptor physiology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Act as signal transducers. Direct relationship between importance and number of clustering of the receptors; punctuate distribution.</a:t>
            </a:r>
          </a:p>
          <a:p>
            <a:pPr lvl="1">
              <a:lnSpc>
                <a:spcPct val="80000"/>
              </a:lnSpc>
            </a:pPr>
            <a:endParaRPr lang="en-US" sz="1050" dirty="0"/>
          </a:p>
          <a:p>
            <a:pPr lvl="1">
              <a:lnSpc>
                <a:spcPct val="80000"/>
              </a:lnSpc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249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BKS LECTURE\MBBS\JAYNA LEC SS\images\tmp15F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SBKS LECTURE\MBBS\JAYNA LEC SS\images\Extraocular-muscles-cranial-nerve-innervation-Mnemonic-USMLE-Step-1-Medical-Institution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4" b="26033"/>
          <a:stretch/>
        </p:blipFill>
        <p:spPr bwMode="auto">
          <a:xfrm>
            <a:off x="5334000" y="4267200"/>
            <a:ext cx="35813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SBKS LECTURE\MBBS\JAYNA LEC SS\images\extraocular-muscles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239000" y="182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239000" y="3962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1295400" y="5334000"/>
            <a:ext cx="2667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295400" y="358914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Appendages of the Eye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D:\SBKS\SBKS LECTURE\BPT\SP SENSES\figure_08_01_labe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2181" r="19167" b="2585"/>
          <a:stretch/>
        </p:blipFill>
        <p:spPr bwMode="auto">
          <a:xfrm>
            <a:off x="457200" y="1219200"/>
            <a:ext cx="8382000" cy="52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2.gstatic.com/images?q=tbn:ANd9GcRjF4dneIM9ZcRsNmi4sPepwSYvbMpP-t_-E-48ylprojTQfWZB6w"/>
          <p:cNvPicPr>
            <a:picLocks noChangeAspect="1" noChangeArrowheads="1"/>
          </p:cNvPicPr>
          <p:nvPr/>
        </p:nvPicPr>
        <p:blipFill>
          <a:blip r:embed="rId2" cstate="print"/>
          <a:srcRect l="13559" t="30952"/>
          <a:stretch>
            <a:fillRect/>
          </a:stretch>
        </p:blipFill>
        <p:spPr bwMode="auto">
          <a:xfrm>
            <a:off x="5105400" y="1600200"/>
            <a:ext cx="3962400" cy="2438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8006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Opening </a:t>
            </a:r>
            <a:r>
              <a:rPr lang="en-US" dirty="0"/>
              <a:t>between the 2 eyelids is called </a:t>
            </a:r>
            <a:r>
              <a:rPr lang="en-US" b="1" dirty="0"/>
              <a:t>palpebral fissure</a:t>
            </a:r>
            <a:r>
              <a:rPr lang="en-US" b="1" dirty="0" smtClean="0"/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width </a:t>
            </a:r>
            <a:r>
              <a:rPr lang="en-US" b="1" dirty="0" smtClean="0">
                <a:solidFill>
                  <a:srgbClr val="002060"/>
                </a:solidFill>
              </a:rPr>
              <a:t>- 25 mm. 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length-12 </a:t>
            </a:r>
            <a:r>
              <a:rPr lang="en-US" b="1" dirty="0" smtClean="0">
                <a:solidFill>
                  <a:srgbClr val="002060"/>
                </a:solidFill>
              </a:rPr>
              <a:t>to </a:t>
            </a:r>
            <a:r>
              <a:rPr lang="en-US" b="1" dirty="0">
                <a:solidFill>
                  <a:srgbClr val="002060"/>
                </a:solidFill>
              </a:rPr>
              <a:t>15 </a:t>
            </a:r>
            <a:r>
              <a:rPr lang="en-US" b="1" dirty="0" smtClean="0">
                <a:solidFill>
                  <a:srgbClr val="002060"/>
                </a:solidFill>
              </a:rPr>
              <a:t>mm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(opened)</a:t>
            </a:r>
            <a:r>
              <a:rPr lang="en-US" dirty="0"/>
              <a:t> Margins of eyelids have sensitive hairs, </a:t>
            </a:r>
            <a:r>
              <a:rPr lang="en-US" b="1" dirty="0"/>
              <a:t>cilia.</a:t>
            </a:r>
          </a:p>
          <a:p>
            <a:r>
              <a:rPr lang="en-US" b="1" dirty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upper </a:t>
            </a:r>
            <a:r>
              <a:rPr lang="en-US" sz="2400" dirty="0">
                <a:solidFill>
                  <a:srgbClr val="002060"/>
                </a:solidFill>
              </a:rPr>
              <a:t>eyelid-100 to 150 </a:t>
            </a:r>
            <a:r>
              <a:rPr lang="en-US" sz="2400" dirty="0" smtClean="0">
                <a:solidFill>
                  <a:srgbClr val="002060"/>
                </a:solidFill>
              </a:rPr>
              <a:t>hairs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lower </a:t>
            </a:r>
            <a:r>
              <a:rPr lang="en-US" sz="2400" dirty="0">
                <a:solidFill>
                  <a:srgbClr val="002060"/>
                </a:solidFill>
              </a:rPr>
              <a:t>eyelid -50 to 75 hairs</a:t>
            </a: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FUNCTIONAL </a:t>
            </a:r>
            <a:r>
              <a:rPr lang="en-US" sz="2800" b="1" dirty="0" smtClean="0"/>
              <a:t>ANATOMY OF </a:t>
            </a:r>
            <a:r>
              <a:rPr lang="en-US" sz="2800" b="1" dirty="0"/>
              <a:t>THE </a:t>
            </a:r>
            <a:r>
              <a:rPr lang="en-US" sz="2800" b="1" dirty="0" smtClean="0"/>
              <a:t>EYEBALL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0070C0"/>
                </a:solidFill>
              </a:rPr>
              <a:t>Eyelids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237"/>
            <a:ext cx="3886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It is </a:t>
            </a:r>
            <a:r>
              <a:rPr lang="en-US" dirty="0"/>
              <a:t>a thin mucus membrane, which </a:t>
            </a:r>
            <a:r>
              <a:rPr lang="en-US" dirty="0" smtClean="0"/>
              <a:t>covers the </a:t>
            </a:r>
            <a:r>
              <a:rPr lang="en-US" dirty="0"/>
              <a:t>exposed part of eye.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2 parts- </a:t>
            </a:r>
          </a:p>
          <a:p>
            <a:r>
              <a:rPr lang="en-US" b="1" dirty="0" smtClean="0"/>
              <a:t>bulbar</a:t>
            </a:r>
            <a:r>
              <a:rPr lang="en-US" dirty="0" smtClean="0"/>
              <a:t>(the eyeball)</a:t>
            </a:r>
          </a:p>
          <a:p>
            <a:r>
              <a:rPr lang="en-US" b="1" dirty="0" smtClean="0"/>
              <a:t>palpebral </a:t>
            </a:r>
            <a:r>
              <a:rPr lang="en-US" dirty="0" smtClean="0"/>
              <a:t>(the eyelid).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FUNCTIONAL </a:t>
            </a:r>
            <a:r>
              <a:rPr lang="en-US" sz="2800" b="1" dirty="0" smtClean="0"/>
              <a:t>ANATOMY OF </a:t>
            </a:r>
            <a:r>
              <a:rPr lang="en-US" sz="2800" b="1" dirty="0"/>
              <a:t>THE </a:t>
            </a:r>
            <a:r>
              <a:rPr lang="en-US" sz="2800" b="1" dirty="0" smtClean="0"/>
              <a:t>EYEBALL</a:t>
            </a:r>
            <a:br>
              <a:rPr lang="en-US" sz="2800" b="1" dirty="0" smtClean="0"/>
            </a:b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</a:rPr>
              <a:t>onjunctiva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514600"/>
            <a:ext cx="8382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http://www.uofmhealth.org/sites/default/files/healthwise/media/medical/hw/h9991343_005.jpg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4495800" y="1295400"/>
            <a:ext cx="418338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2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8768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Lacrimal</a:t>
            </a:r>
            <a:r>
              <a:rPr lang="en-US" sz="2400" b="1" dirty="0" smtClean="0"/>
              <a:t> gland</a:t>
            </a:r>
          </a:p>
          <a:p>
            <a:pPr>
              <a:buNone/>
            </a:pPr>
            <a:r>
              <a:rPr lang="en-US" sz="2400" dirty="0" smtClean="0"/>
              <a:t>	situated in upper and outer border of wall of the orbital cavity. </a:t>
            </a:r>
            <a:endParaRPr lang="en-US" sz="2400" b="1" dirty="0" smtClean="0"/>
          </a:p>
          <a:p>
            <a:r>
              <a:rPr lang="en-US" sz="2400" b="1" dirty="0" err="1" smtClean="0"/>
              <a:t>lacrimal</a:t>
            </a:r>
            <a:r>
              <a:rPr lang="en-US" sz="2400" b="1" dirty="0" smtClean="0"/>
              <a:t> ducts</a:t>
            </a:r>
          </a:p>
          <a:p>
            <a:r>
              <a:rPr lang="en-US" sz="2400" b="1" dirty="0" err="1" smtClean="0"/>
              <a:t>lacrimal</a:t>
            </a:r>
            <a:r>
              <a:rPr lang="en-US" sz="2400" b="1" dirty="0" smtClean="0"/>
              <a:t> sac</a:t>
            </a:r>
          </a:p>
          <a:p>
            <a:r>
              <a:rPr lang="en-US" sz="2400" b="1" dirty="0" err="1" smtClean="0"/>
              <a:t>nasolacrimal</a:t>
            </a:r>
            <a:r>
              <a:rPr lang="en-US" sz="2400" b="1" dirty="0" smtClean="0"/>
              <a:t> </a:t>
            </a:r>
            <a:r>
              <a:rPr lang="en-US" sz="2400" b="1" dirty="0"/>
              <a:t>duct.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FUNCTIONAL </a:t>
            </a:r>
            <a:r>
              <a:rPr lang="en-US" sz="2800" b="1" dirty="0" smtClean="0"/>
              <a:t>ANATOMY OF </a:t>
            </a:r>
            <a:r>
              <a:rPr lang="en-US" sz="2800" b="1" dirty="0"/>
              <a:t>THE </a:t>
            </a:r>
            <a:r>
              <a:rPr lang="en-US" sz="2800" b="1" dirty="0" smtClean="0"/>
              <a:t>EYEBALL</a:t>
            </a:r>
            <a:br>
              <a:rPr lang="en-US" sz="2800" b="1" dirty="0" smtClean="0"/>
            </a:br>
            <a:r>
              <a:rPr lang="en-US" sz="2800" b="1" dirty="0" err="1" smtClean="0">
                <a:solidFill>
                  <a:srgbClr val="0070C0"/>
                </a:solidFill>
              </a:rPr>
              <a:t>Lacrimal</a:t>
            </a:r>
            <a:r>
              <a:rPr lang="en-US" sz="2800" b="1" dirty="0" smtClean="0">
                <a:solidFill>
                  <a:srgbClr val="0070C0"/>
                </a:solidFill>
              </a:rPr>
              <a:t> apparatus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0482" name="Picture 2" descr="http://webmedia.unmc.edu/medicine/todd/papt/Wk14-Olf-Vision_files/slide0008_image021.jpg"/>
          <p:cNvPicPr>
            <a:picLocks noChangeAspect="1" noChangeArrowheads="1"/>
          </p:cNvPicPr>
          <p:nvPr/>
        </p:nvPicPr>
        <p:blipFill>
          <a:blip r:embed="rId2" cstate="print"/>
          <a:srcRect l="18750" t="3279" r="20312" b="3279"/>
          <a:stretch>
            <a:fillRect/>
          </a:stretch>
        </p:blipFill>
        <p:spPr bwMode="auto">
          <a:xfrm>
            <a:off x="4114800" y="1524000"/>
            <a:ext cx="4648200" cy="4929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7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810000" cy="4138611"/>
          </a:xfrm>
        </p:spPr>
        <p:txBody>
          <a:bodyPr>
            <a:noAutofit/>
          </a:bodyPr>
          <a:lstStyle/>
          <a:p>
            <a:r>
              <a:rPr lang="en-US" sz="2400" dirty="0" smtClean="0"/>
              <a:t>Tear is </a:t>
            </a:r>
            <a:r>
              <a:rPr lang="en-US" sz="2400" dirty="0"/>
              <a:t>a </a:t>
            </a:r>
            <a:r>
              <a:rPr lang="en-US" sz="2400" dirty="0" smtClean="0"/>
              <a:t>hypertonic, serous fluid.</a:t>
            </a:r>
          </a:p>
          <a:p>
            <a:r>
              <a:rPr lang="en-US" sz="2400" dirty="0" smtClean="0"/>
              <a:t>Due </a:t>
            </a:r>
            <a:r>
              <a:rPr lang="en-US" sz="2400" dirty="0"/>
              <a:t>to its continuous </a:t>
            </a:r>
            <a:r>
              <a:rPr lang="en-US" sz="2400" dirty="0" smtClean="0"/>
              <a:t>washing and </a:t>
            </a:r>
            <a:r>
              <a:rPr lang="en-US" sz="2400" dirty="0"/>
              <a:t>lubrication, the conjunctiva is kept </a:t>
            </a:r>
            <a:r>
              <a:rPr lang="en-US" sz="2400" b="1" dirty="0" smtClean="0"/>
              <a:t>moist.</a:t>
            </a:r>
          </a:p>
          <a:p>
            <a:r>
              <a:rPr lang="en-US" sz="2400" dirty="0" smtClean="0"/>
              <a:t>Tear </a:t>
            </a:r>
            <a:r>
              <a:rPr lang="en-US" sz="2400" dirty="0"/>
              <a:t>also contains </a:t>
            </a:r>
            <a:r>
              <a:rPr lang="en-US" sz="2400" b="1" dirty="0" err="1" smtClean="0"/>
              <a:t>lysozyme</a:t>
            </a:r>
            <a:r>
              <a:rPr lang="en-US" sz="2400" b="1" dirty="0" smtClean="0"/>
              <a:t> (immune function)</a:t>
            </a:r>
            <a:r>
              <a:rPr lang="en-US" sz="2400" dirty="0" smtClean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FUNCTIONAL </a:t>
            </a:r>
            <a:r>
              <a:rPr lang="en-US" sz="2800" b="1" dirty="0" smtClean="0"/>
              <a:t>ANATOMY OF </a:t>
            </a:r>
            <a:r>
              <a:rPr lang="en-US" sz="2800" b="1" dirty="0"/>
              <a:t>THE </a:t>
            </a:r>
            <a:r>
              <a:rPr lang="en-US" sz="2800" b="1" dirty="0" smtClean="0"/>
              <a:t>EYEBALL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0070C0"/>
                </a:solidFill>
              </a:rPr>
              <a:t>Tear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://media.focusonthefamily.com/blogmedia/images/jim-daly/tears2.jpg"/>
          <p:cNvPicPr>
            <a:picLocks noChangeAspect="1" noChangeArrowheads="1"/>
          </p:cNvPicPr>
          <p:nvPr/>
        </p:nvPicPr>
        <p:blipFill>
          <a:blip r:embed="rId2" cstate="print"/>
          <a:srcRect l="38305" t="7692" r="3305" b="2564"/>
          <a:stretch>
            <a:fillRect/>
          </a:stretch>
        </p:blipFill>
        <p:spPr bwMode="auto">
          <a:xfrm>
            <a:off x="4648200" y="1447800"/>
            <a:ext cx="4495800" cy="2819400"/>
          </a:xfrm>
          <a:prstGeom prst="rect">
            <a:avLst/>
          </a:prstGeom>
          <a:noFill/>
        </p:spPr>
      </p:pic>
      <p:pic>
        <p:nvPicPr>
          <p:cNvPr id="19460" name="Picture 4" descr="http://dryeyes.com.au/wp-content/uploads/2012/03/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62424"/>
            <a:ext cx="4495800" cy="2695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2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BKS\SBKS LECTURE\BPT\SP SENSES\figure_08_0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3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2310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EYEBALL</a:t>
            </a:r>
            <a:endParaRPr lang="en-IN" sz="4800" b="1" dirty="0">
              <a:solidFill>
                <a:schemeClr val="tx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19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COATS</a:t>
            </a:r>
            <a:r>
              <a:rPr lang="en-US" sz="3600" b="1" dirty="0" smtClean="0">
                <a:solidFill>
                  <a:schemeClr val="tx2"/>
                </a:solidFill>
              </a:rPr>
              <a:t> OF THE EYEBALL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20574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7848600" y="1524000"/>
            <a:ext cx="129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7848600" y="2819400"/>
            <a:ext cx="129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7315200" y="3276600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3886200" y="762000"/>
            <a:ext cx="1447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2743200" y="1600200"/>
            <a:ext cx="1143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/>
          <p:cNvSpPr/>
          <p:nvPr/>
        </p:nvSpPr>
        <p:spPr>
          <a:xfrm>
            <a:off x="4343400" y="32766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>
            <a:off x="3657600" y="35814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590800" y="2743200"/>
            <a:ext cx="914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/>
          <p:cNvSpPr/>
          <p:nvPr/>
        </p:nvSpPr>
        <p:spPr>
          <a:xfrm>
            <a:off x="6096000" y="762000"/>
            <a:ext cx="1295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78105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3 </a:t>
            </a:r>
            <a:r>
              <a:rPr lang="en-US" sz="2400" b="1" dirty="0"/>
              <a:t>layers:</a:t>
            </a:r>
          </a:p>
          <a:p>
            <a:pPr marL="457200" indent="-457200">
              <a:buAutoNum type="alphaUcPeriod"/>
            </a:pPr>
            <a:r>
              <a:rPr lang="en-US" sz="2400" b="1" dirty="0" smtClean="0"/>
              <a:t>Outer layer OR Tunica </a:t>
            </a:r>
            <a:r>
              <a:rPr lang="en-US" sz="2400" b="1" dirty="0" err="1" smtClean="0"/>
              <a:t>externa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fibrosa</a:t>
            </a:r>
            <a:r>
              <a:rPr lang="en-US" sz="2400" b="1" dirty="0" smtClean="0"/>
              <a:t>: 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CORNEA AND SCLERA</a:t>
            </a:r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/>
              <a:t>B. Middle </a:t>
            </a:r>
            <a:r>
              <a:rPr lang="en-US" sz="2400" b="1" dirty="0" smtClean="0"/>
              <a:t>layer OR Tunica media/</a:t>
            </a:r>
            <a:r>
              <a:rPr lang="en-US" sz="2400" b="1" dirty="0" err="1" smtClean="0"/>
              <a:t>vasculosa</a:t>
            </a:r>
            <a:r>
              <a:rPr lang="en-US" sz="2400" b="1" dirty="0" smtClean="0"/>
              <a:t>: </a:t>
            </a:r>
          </a:p>
          <a:p>
            <a:pPr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CHOROID, CILIARY BODY AND IRIS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/>
              <a:t>C. Inner </a:t>
            </a:r>
            <a:r>
              <a:rPr lang="en-US" sz="2400" b="1" dirty="0" smtClean="0"/>
              <a:t>layer OR Tunica intima/</a:t>
            </a:r>
            <a:r>
              <a:rPr lang="en-US" sz="2400" b="1" dirty="0" err="1" smtClean="0"/>
              <a:t>nerviosa</a:t>
            </a:r>
            <a:r>
              <a:rPr lang="en-US" sz="2400" b="1" dirty="0" smtClean="0"/>
              <a:t> :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RETINA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79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/>
              <a:t>Four Senses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Vision (Sight)</a:t>
            </a:r>
          </a:p>
          <a:p>
            <a:pPr eaLnBrk="1" hangingPunct="1"/>
            <a:r>
              <a:rPr lang="en-US" dirty="0" smtClean="0"/>
              <a:t>Hearing</a:t>
            </a:r>
          </a:p>
          <a:p>
            <a:pPr eaLnBrk="1" hangingPunct="1"/>
            <a:r>
              <a:rPr lang="en-US" dirty="0" smtClean="0"/>
              <a:t>Smell</a:t>
            </a:r>
          </a:p>
          <a:p>
            <a:pPr eaLnBrk="1" hangingPunct="1"/>
            <a:r>
              <a:rPr lang="en-US" dirty="0" smtClean="0"/>
              <a:t>Taste</a:t>
            </a:r>
          </a:p>
        </p:txBody>
      </p:sp>
      <p:pic>
        <p:nvPicPr>
          <p:cNvPr id="1026" name="Picture 2" descr="https://encrypted-tbn0.gstatic.com/images?q=tbn:ANd9GcTQ_FqRTUvgs6hcwvYUQiq7sEYfGJPJNFuBCVd7j0NBaqBxkH5Q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8709"/>
            <a:ext cx="447398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 descr="http://visionandeyecare.files.wordpress.com/2010/10/retina_eye.jpg"/>
          <p:cNvPicPr>
            <a:picLocks noChangeAspect="1" noChangeArrowheads="1"/>
          </p:cNvPicPr>
          <p:nvPr/>
        </p:nvPicPr>
        <p:blipFill>
          <a:blip r:embed="rId2" cstate="print"/>
          <a:srcRect l="149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6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Sclera is the </a:t>
            </a:r>
            <a:r>
              <a:rPr lang="en-US" sz="2600" dirty="0" smtClean="0"/>
              <a:t>tough, </a:t>
            </a:r>
            <a:r>
              <a:rPr lang="en-US" sz="2600" b="1" dirty="0"/>
              <a:t>white</a:t>
            </a:r>
            <a:r>
              <a:rPr lang="en-US" sz="2600" dirty="0"/>
              <a:t> fibrous </a:t>
            </a:r>
            <a:r>
              <a:rPr lang="en-US" sz="2600" dirty="0" smtClean="0"/>
              <a:t>structure, covers </a:t>
            </a:r>
            <a:r>
              <a:rPr lang="en-US" sz="2600" b="1" dirty="0">
                <a:solidFill>
                  <a:srgbClr val="0070C0"/>
                </a:solidFill>
              </a:rPr>
              <a:t>posterior </a:t>
            </a:r>
            <a:r>
              <a:rPr lang="en-US" sz="2600" b="1" dirty="0" smtClean="0">
                <a:solidFill>
                  <a:srgbClr val="0070C0"/>
                </a:solidFill>
              </a:rPr>
              <a:t>5/6th </a:t>
            </a:r>
            <a:r>
              <a:rPr lang="en-US" sz="2600" dirty="0"/>
              <a:t>of the </a:t>
            </a:r>
            <a:r>
              <a:rPr lang="en-US" sz="2600" dirty="0" smtClean="0"/>
              <a:t>eyeball. </a:t>
            </a:r>
          </a:p>
          <a:p>
            <a:r>
              <a:rPr lang="en-US" sz="2600" dirty="0" smtClean="0"/>
              <a:t>Anteriorly, it is </a:t>
            </a:r>
            <a:r>
              <a:rPr lang="en-US" sz="2600" dirty="0"/>
              <a:t>continuous with </a:t>
            </a:r>
            <a:r>
              <a:rPr lang="en-US" sz="2600" dirty="0" smtClean="0"/>
              <a:t>cornea.</a:t>
            </a:r>
            <a:endParaRPr lang="en-US" sz="2600" dirty="0"/>
          </a:p>
          <a:p>
            <a:r>
              <a:rPr lang="en-US" sz="2600" dirty="0" smtClean="0"/>
              <a:t>Posterior-most </a:t>
            </a:r>
            <a:r>
              <a:rPr lang="en-US" sz="2600" dirty="0"/>
              <a:t>part of </a:t>
            </a:r>
            <a:r>
              <a:rPr lang="en-US" sz="2600" dirty="0" smtClean="0"/>
              <a:t>sclera is </a:t>
            </a:r>
            <a:r>
              <a:rPr lang="en-US" sz="2600" dirty="0"/>
              <a:t>pierced </a:t>
            </a:r>
            <a:r>
              <a:rPr lang="en-US" sz="2600" dirty="0" smtClean="0"/>
              <a:t>by the </a:t>
            </a:r>
            <a:r>
              <a:rPr lang="en-US" sz="2600" b="1" dirty="0">
                <a:solidFill>
                  <a:srgbClr val="0070C0"/>
                </a:solidFill>
              </a:rPr>
              <a:t>optic </a:t>
            </a:r>
            <a:r>
              <a:rPr lang="en-US" sz="2600" b="1" dirty="0" smtClean="0">
                <a:solidFill>
                  <a:srgbClr val="0070C0"/>
                </a:solidFill>
              </a:rPr>
              <a:t>N.</a:t>
            </a:r>
            <a:r>
              <a:rPr lang="en-US" sz="2600" b="1" dirty="0" smtClean="0"/>
              <a:t>,</a:t>
            </a:r>
            <a:r>
              <a:rPr lang="en-US" sz="2600" dirty="0" smtClean="0"/>
              <a:t> in the form of thin perforations called </a:t>
            </a:r>
            <a:r>
              <a:rPr lang="en-US" sz="2600" b="1" dirty="0" smtClean="0"/>
              <a:t>lamina </a:t>
            </a:r>
            <a:r>
              <a:rPr lang="en-US" sz="2600" b="1" dirty="0" err="1" smtClean="0"/>
              <a:t>cribrosa</a:t>
            </a:r>
            <a:endParaRPr lang="en-US" sz="26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WALL OF THE EYEBALL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outer layer- sclera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6386" name="Picture 2" descr="http://www.aapos.org/client_data/files/2011/_133_anatomy2.jpg"/>
          <p:cNvPicPr>
            <a:picLocks noChangeAspect="1" noChangeArrowheads="1"/>
          </p:cNvPicPr>
          <p:nvPr/>
        </p:nvPicPr>
        <p:blipFill>
          <a:blip r:embed="rId2" cstate="print"/>
          <a:srcRect l="2400" r="4800" b="11111"/>
          <a:stretch>
            <a:fillRect/>
          </a:stretch>
        </p:blipFill>
        <p:spPr bwMode="auto">
          <a:xfrm>
            <a:off x="4495800" y="1219200"/>
            <a:ext cx="4419600" cy="4343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0" y="5257800"/>
            <a:ext cx="457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89037"/>
            <a:ext cx="4267200" cy="4525963"/>
          </a:xfrm>
        </p:spPr>
        <p:txBody>
          <a:bodyPr>
            <a:noAutofit/>
          </a:bodyPr>
          <a:lstStyle/>
          <a:p>
            <a:r>
              <a:rPr lang="en-US" sz="2400" dirty="0"/>
              <a:t>Cornea is the transparent </a:t>
            </a:r>
            <a:r>
              <a:rPr lang="en-US" sz="2400" dirty="0" smtClean="0"/>
              <a:t>anterior </a:t>
            </a:r>
            <a:r>
              <a:rPr lang="en-US" sz="2400" dirty="0"/>
              <a:t>portion of </a:t>
            </a:r>
            <a:r>
              <a:rPr lang="en-US" sz="2400" dirty="0" smtClean="0"/>
              <a:t>the outer </a:t>
            </a:r>
            <a:r>
              <a:rPr lang="en-US" sz="2400" dirty="0"/>
              <a:t>layer of </a:t>
            </a:r>
            <a:r>
              <a:rPr lang="en-US" sz="2400" dirty="0" smtClean="0"/>
              <a:t>eyeball, covers </a:t>
            </a:r>
            <a:r>
              <a:rPr lang="en-US" sz="2400" dirty="0"/>
              <a:t>the iris and </a:t>
            </a:r>
            <a:r>
              <a:rPr lang="en-US" sz="2400" dirty="0" smtClean="0"/>
              <a:t>pupil, forms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0070C0"/>
                </a:solidFill>
              </a:rPr>
              <a:t>anterior </a:t>
            </a:r>
            <a:r>
              <a:rPr lang="en-US" sz="2400" b="1" dirty="0" smtClean="0">
                <a:solidFill>
                  <a:srgbClr val="0070C0"/>
                </a:solidFill>
              </a:rPr>
              <a:t>1/6th </a:t>
            </a:r>
            <a:r>
              <a:rPr lang="en-US" sz="2400" dirty="0"/>
              <a:t>of </a:t>
            </a:r>
            <a:r>
              <a:rPr lang="en-US" sz="2400" dirty="0" smtClean="0"/>
              <a:t>eyeball.</a:t>
            </a:r>
          </a:p>
          <a:p>
            <a:endParaRPr lang="en-US" sz="2400" dirty="0" smtClean="0"/>
          </a:p>
          <a:p>
            <a:r>
              <a:rPr lang="en-US" sz="2400" b="1" dirty="0">
                <a:solidFill>
                  <a:srgbClr val="7030A0"/>
                </a:solidFill>
              </a:rPr>
              <a:t>Diameter of cornea</a:t>
            </a:r>
            <a:r>
              <a:rPr lang="en-US" sz="2400" dirty="0">
                <a:solidFill>
                  <a:srgbClr val="7030A0"/>
                </a:solidFill>
              </a:rPr>
              <a:t> is </a:t>
            </a:r>
            <a:r>
              <a:rPr lang="en-US" sz="2400" dirty="0" smtClean="0">
                <a:solidFill>
                  <a:srgbClr val="7030A0"/>
                </a:solidFill>
              </a:rPr>
              <a:t>12 mm horizontally </a:t>
            </a:r>
            <a:r>
              <a:rPr lang="en-US" sz="2400" dirty="0">
                <a:solidFill>
                  <a:srgbClr val="7030A0"/>
                </a:solidFill>
              </a:rPr>
              <a:t>and 11 mm vertically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WALL OF THE EYEBALL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outer layer- cornea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pic>
        <p:nvPicPr>
          <p:cNvPr id="15362" name="Picture 2" descr="https://encrypted-tbn3.gstatic.com/images?q=tbn:ANd9GcRiQA7U04oMDxzfWa_yTntSjlLH7gL_5kAOTSXlN9eatJ4wtY_T"/>
          <p:cNvPicPr>
            <a:picLocks noChangeAspect="1" noChangeArrowheads="1"/>
          </p:cNvPicPr>
          <p:nvPr/>
        </p:nvPicPr>
        <p:blipFill>
          <a:blip r:embed="rId2" cstate="print"/>
          <a:srcRect t="11864" r="3390" b="10169"/>
          <a:stretch>
            <a:fillRect/>
          </a:stretch>
        </p:blipFill>
        <p:spPr bwMode="auto">
          <a:xfrm>
            <a:off x="4648200" y="1295400"/>
            <a:ext cx="4419600" cy="4501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0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038600" cy="5486399"/>
          </a:xfrm>
        </p:spPr>
        <p:txBody>
          <a:bodyPr>
            <a:noAutofit/>
          </a:bodyPr>
          <a:lstStyle/>
          <a:p>
            <a:r>
              <a:rPr lang="en-US" dirty="0"/>
              <a:t>It is </a:t>
            </a:r>
            <a:r>
              <a:rPr lang="en-US" dirty="0" smtClean="0"/>
              <a:t>very sensitive </a:t>
            </a:r>
            <a:r>
              <a:rPr lang="en-US" dirty="0"/>
              <a:t>to pain, touch, pressure and </a:t>
            </a:r>
            <a:r>
              <a:rPr lang="en-US" dirty="0" smtClean="0"/>
              <a:t>cold, because </a:t>
            </a:r>
            <a:r>
              <a:rPr lang="en-US" dirty="0"/>
              <a:t>of </a:t>
            </a:r>
            <a:r>
              <a:rPr lang="en-US" dirty="0" smtClean="0"/>
              <a:t>rich supply </a:t>
            </a:r>
            <a:r>
              <a:rPr lang="en-US" dirty="0"/>
              <a:t>of </a:t>
            </a:r>
            <a:r>
              <a:rPr lang="en-US" b="1" dirty="0">
                <a:solidFill>
                  <a:srgbClr val="7030A0"/>
                </a:solidFill>
              </a:rPr>
              <a:t>free nerve </a:t>
            </a:r>
            <a:r>
              <a:rPr lang="en-US" b="1" dirty="0" smtClean="0">
                <a:solidFill>
                  <a:srgbClr val="7030A0"/>
                </a:solidFill>
              </a:rPr>
              <a:t>endings.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Cornea </a:t>
            </a:r>
            <a:r>
              <a:rPr lang="en-US" b="1" dirty="0"/>
              <a:t>is </a:t>
            </a:r>
            <a:r>
              <a:rPr lang="en-US" b="1" dirty="0" smtClean="0"/>
              <a:t>not </a:t>
            </a:r>
            <a:r>
              <a:rPr lang="en-US" b="1" dirty="0" err="1" smtClean="0"/>
              <a:t>vascularized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it derives its nourishment </a:t>
            </a:r>
            <a:r>
              <a:rPr lang="en-US" dirty="0" smtClean="0"/>
              <a:t>mainly from </a:t>
            </a:r>
            <a:r>
              <a:rPr lang="en-US" dirty="0"/>
              <a:t>aqueous </a:t>
            </a:r>
            <a:r>
              <a:rPr lang="en-US" dirty="0" smtClean="0"/>
              <a:t>humor.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WALL OF THE EYEBALL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outer layer- cornea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4340" name="Picture 4" descr="http://www.artisanoptics.com/Documents%20and%20Settings/27/Site%20Documents/Condition%20Images/Bacterial%20Kerat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44958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7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191000" cy="4525963"/>
          </a:xfrm>
        </p:spPr>
        <p:txBody>
          <a:bodyPr>
            <a:noAutofit/>
          </a:bodyPr>
          <a:lstStyle/>
          <a:p>
            <a:r>
              <a:rPr lang="en-US" dirty="0"/>
              <a:t>Middle layer surrounds the eyeball completely, </a:t>
            </a:r>
            <a:r>
              <a:rPr lang="en-US" dirty="0" smtClean="0"/>
              <a:t>except for </a:t>
            </a:r>
            <a:r>
              <a:rPr lang="en-US" dirty="0"/>
              <a:t>a small opening in front known as pupil.</a:t>
            </a:r>
          </a:p>
          <a:p>
            <a:pPr>
              <a:buNone/>
            </a:pPr>
            <a:r>
              <a:rPr lang="en-US" dirty="0"/>
              <a:t>This layer comprises of </a:t>
            </a:r>
            <a:r>
              <a:rPr lang="en-US" dirty="0" smtClean="0"/>
              <a:t>3 structures:</a:t>
            </a:r>
            <a:endParaRPr lang="en-US" dirty="0"/>
          </a:p>
          <a:p>
            <a:pPr>
              <a:buNone/>
            </a:pPr>
            <a:r>
              <a:rPr lang="en-US" b="1" dirty="0"/>
              <a:t>1. Choroid</a:t>
            </a:r>
          </a:p>
          <a:p>
            <a:pPr>
              <a:buNone/>
            </a:pPr>
            <a:r>
              <a:rPr lang="en-US" b="1" dirty="0"/>
              <a:t>2. </a:t>
            </a:r>
            <a:r>
              <a:rPr lang="en-US" b="1" dirty="0" err="1"/>
              <a:t>Ciliary</a:t>
            </a:r>
            <a:r>
              <a:rPr lang="en-US" b="1" dirty="0"/>
              <a:t> body</a:t>
            </a:r>
          </a:p>
          <a:p>
            <a:pPr>
              <a:buNone/>
            </a:pPr>
            <a:r>
              <a:rPr lang="en-US" b="1" dirty="0"/>
              <a:t>3. Iris.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WALL OF THE EYEBALL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Middle layer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://www.visionweb.com/vwweb/images/content/consumers/illustrations/conditionsanddiseases_uve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800600" cy="2971800"/>
          </a:xfrm>
          <a:prstGeom prst="rect">
            <a:avLst/>
          </a:prstGeom>
          <a:noFill/>
        </p:spPr>
      </p:pic>
      <p:pic>
        <p:nvPicPr>
          <p:cNvPr id="12292" name="Picture 4" descr="http://www.vrcc.com/wp-content/uploads/2011/10/article-uveit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4114800"/>
            <a:ext cx="48768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6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Middle layer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Choroid:-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It’s a vascular structure, stores and provides vitamin A to rods and cones. </a:t>
            </a:r>
          </a:p>
          <a:p>
            <a:pPr lvl="1"/>
            <a:r>
              <a:rPr lang="en-US" dirty="0"/>
              <a:t>It also provides blood supply to outer layer of rods and cones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www.visionweb.com/vwweb/images/content/consumers/illustrations/conditionsanddiseases_uve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800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62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89037"/>
            <a:ext cx="4419600" cy="4983163"/>
          </a:xfrm>
        </p:spPr>
        <p:txBody>
          <a:bodyPr>
            <a:noAutofit/>
          </a:bodyPr>
          <a:lstStyle/>
          <a:p>
            <a:r>
              <a:rPr lang="en-US" dirty="0" smtClean="0"/>
              <a:t>Is situated </a:t>
            </a:r>
            <a:r>
              <a:rPr lang="en-US" dirty="0"/>
              <a:t>between choroid and iris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err="1" smtClean="0"/>
              <a:t>Ciliary</a:t>
            </a:r>
            <a:r>
              <a:rPr lang="en-US" b="1" dirty="0" smtClean="0"/>
              <a:t> body </a:t>
            </a:r>
            <a:r>
              <a:rPr lang="en-US" dirty="0" smtClean="0"/>
              <a:t>is </a:t>
            </a:r>
            <a:r>
              <a:rPr lang="en-US" dirty="0"/>
              <a:t>made up of two </a:t>
            </a:r>
            <a:r>
              <a:rPr lang="en-US" dirty="0" smtClean="0"/>
              <a:t>sets of </a:t>
            </a:r>
            <a:r>
              <a:rPr lang="en-US" b="1" dirty="0" err="1"/>
              <a:t>ciliary</a:t>
            </a:r>
            <a:r>
              <a:rPr lang="en-US" b="1" dirty="0"/>
              <a:t> muscles</a:t>
            </a:r>
            <a:r>
              <a:rPr lang="en-US" dirty="0"/>
              <a:t>, namely outer </a:t>
            </a:r>
            <a:r>
              <a:rPr lang="en-US" dirty="0" smtClean="0"/>
              <a:t>longitudinal and </a:t>
            </a:r>
            <a:r>
              <a:rPr lang="en-US" dirty="0"/>
              <a:t>inner circular </a:t>
            </a:r>
            <a:r>
              <a:rPr lang="en-US" dirty="0" smtClean="0"/>
              <a:t>muscles, both innervated </a:t>
            </a:r>
            <a:r>
              <a:rPr lang="en-US" dirty="0"/>
              <a:t>by the parasympathetic </a:t>
            </a:r>
            <a:r>
              <a:rPr lang="en-US" dirty="0" smtClean="0"/>
              <a:t>III C. 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WALL OF THE EYEBALL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Middle layer- </a:t>
            </a:r>
            <a:r>
              <a:rPr lang="en-US" sz="3200" b="1" dirty="0" err="1" smtClean="0">
                <a:solidFill>
                  <a:srgbClr val="0070C0"/>
                </a:solidFill>
              </a:rPr>
              <a:t>ciliary</a:t>
            </a:r>
            <a:r>
              <a:rPr lang="en-US" sz="3200" b="1" dirty="0" smtClean="0">
                <a:solidFill>
                  <a:srgbClr val="0070C0"/>
                </a:solidFill>
              </a:rPr>
              <a:t> body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://apbrwww5.apsu.edu/thompsonj/Anatomy%20&amp;%20Physiology/2010/2010%20Exam%20Reviews/Exam%204%20Review/Ciliary-body.jpg"/>
          <p:cNvPicPr>
            <a:picLocks noChangeAspect="1" noChangeArrowheads="1"/>
          </p:cNvPicPr>
          <p:nvPr/>
        </p:nvPicPr>
        <p:blipFill>
          <a:blip r:embed="rId2" cstate="print"/>
          <a:srcRect l="12500"/>
          <a:stretch>
            <a:fillRect/>
          </a:stretch>
        </p:blipFill>
        <p:spPr bwMode="auto">
          <a:xfrm>
            <a:off x="4343400" y="1219200"/>
            <a:ext cx="48006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8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73162"/>
            <a:ext cx="4495800" cy="3810000"/>
          </a:xfrm>
        </p:spPr>
        <p:txBody>
          <a:bodyPr>
            <a:noAutofit/>
          </a:bodyPr>
          <a:lstStyle/>
          <a:p>
            <a:r>
              <a:rPr lang="en-US" dirty="0" smtClean="0"/>
              <a:t>Iris is a </a:t>
            </a:r>
            <a:r>
              <a:rPr lang="en-US" dirty="0"/>
              <a:t>thin </a:t>
            </a:r>
            <a:r>
              <a:rPr lang="en-US" dirty="0" smtClean="0"/>
              <a:t>circular diaphragm </a:t>
            </a:r>
            <a:r>
              <a:rPr lang="en-US" dirty="0"/>
              <a:t>with a circular opening in the center </a:t>
            </a:r>
            <a:r>
              <a:rPr lang="en-US" dirty="0" smtClean="0"/>
              <a:t>called </a:t>
            </a:r>
            <a:r>
              <a:rPr lang="en-US" b="1" dirty="0" smtClean="0"/>
              <a:t>pupil.</a:t>
            </a:r>
          </a:p>
          <a:p>
            <a:endParaRPr lang="en-US" b="1" dirty="0" smtClean="0"/>
          </a:p>
          <a:p>
            <a:r>
              <a:rPr lang="en-US" b="1" dirty="0"/>
              <a:t>Iris is formed by muscles: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b="1" dirty="0"/>
              <a:t>Constrictor </a:t>
            </a:r>
            <a:r>
              <a:rPr lang="en-US" b="1" dirty="0" err="1"/>
              <a:t>pupillae</a:t>
            </a:r>
            <a:r>
              <a:rPr lang="en-US" b="1" dirty="0"/>
              <a:t> </a:t>
            </a:r>
            <a:r>
              <a:rPr lang="en-US" dirty="0" smtClean="0"/>
              <a:t>pupillary </a:t>
            </a:r>
            <a:r>
              <a:rPr lang="en-US" dirty="0"/>
              <a:t>constrictor </a:t>
            </a:r>
            <a:r>
              <a:rPr lang="en-US" dirty="0" smtClean="0"/>
              <a:t>m. </a:t>
            </a:r>
          </a:p>
          <a:p>
            <a:pPr>
              <a:buNone/>
            </a:pPr>
            <a:r>
              <a:rPr lang="en-US" dirty="0"/>
              <a:t> ii. </a:t>
            </a:r>
            <a:r>
              <a:rPr lang="en-US" b="1" dirty="0"/>
              <a:t>Dilator </a:t>
            </a:r>
            <a:r>
              <a:rPr lang="en-US" b="1" dirty="0" err="1"/>
              <a:t>pupillae</a:t>
            </a:r>
            <a:r>
              <a:rPr lang="en-US" b="1" dirty="0"/>
              <a:t> or </a:t>
            </a:r>
            <a:r>
              <a:rPr lang="en-US" dirty="0"/>
              <a:t>pupillary dilator muscle.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WALL OF THE EYEBALL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Middle layer- Iris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://apbrwww5.apsu.edu/thompsonj/Anatomy%20&amp;%20Physiology/2010/2010%20Exam%20Reviews/Exam%204%20Review/pupil-i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96962"/>
            <a:ext cx="42672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1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http://dc386.4shared.com/doc/yIcbM2lO/preview009.png"/>
          <p:cNvPicPr>
            <a:picLocks noChangeAspect="1" noChangeArrowheads="1"/>
          </p:cNvPicPr>
          <p:nvPr/>
        </p:nvPicPr>
        <p:blipFill>
          <a:blip r:embed="rId2" cstate="print"/>
          <a:srcRect l="39443" t="4333" r="7925" b="9786"/>
          <a:stretch>
            <a:fillRect/>
          </a:stretch>
        </p:blipFill>
        <p:spPr bwMode="auto">
          <a:xfrm>
            <a:off x="0" y="457201"/>
            <a:ext cx="9144000" cy="640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Iris regulate the amount of light entering.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5559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35814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light-sensitive membrane.</a:t>
            </a:r>
          </a:p>
          <a:p>
            <a:r>
              <a:rPr lang="en-US" dirty="0" smtClean="0"/>
              <a:t>extends from the margin of </a:t>
            </a:r>
            <a:r>
              <a:rPr lang="en-US" b="1" dirty="0" smtClean="0"/>
              <a:t>optic disk to just behind </a:t>
            </a:r>
            <a:r>
              <a:rPr lang="en-US" b="1" dirty="0" err="1" smtClean="0"/>
              <a:t>ciliary</a:t>
            </a:r>
            <a:r>
              <a:rPr lang="en-US" b="1" dirty="0" smtClean="0"/>
              <a:t> body.</a:t>
            </a:r>
          </a:p>
          <a:p>
            <a:r>
              <a:rPr lang="en-US" dirty="0" smtClean="0"/>
              <a:t>retina is made up of 10 layers.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WALL OF THE EYEBALL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0070C0"/>
                </a:solidFill>
              </a:rPr>
              <a:t>Inner layer- Retina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visionandeyecare.files.wordpress.com/2010/10/retina_eye.jpg"/>
          <p:cNvPicPr>
            <a:picLocks noChangeAspect="1" noChangeArrowheads="1"/>
          </p:cNvPicPr>
          <p:nvPr/>
        </p:nvPicPr>
        <p:blipFill>
          <a:blip r:embed="rId2" cstate="print"/>
          <a:srcRect l="14971"/>
          <a:stretch>
            <a:fillRect/>
          </a:stretch>
        </p:blipFill>
        <p:spPr bwMode="auto">
          <a:xfrm>
            <a:off x="4191000" y="1371600"/>
            <a:ext cx="48768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066800" y="983528"/>
            <a:ext cx="8001000" cy="419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Special Senses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1.  All confined to head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/>
            <a:r>
              <a:rPr lang="en-US" altLang="en-US" sz="2000" dirty="0"/>
              <a:t>2.  All special senses reach the central nervous system</a:t>
            </a:r>
          </a:p>
          <a:p>
            <a:pPr eaLnBrk="1" hangingPunct="1"/>
            <a:r>
              <a:rPr lang="en-US" altLang="en-US" sz="2000" dirty="0"/>
              <a:t>     through cranial nerves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3.  Consist of highly specialized cells which serve as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     receptors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4.  These specialized receptor cells housed in sensory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     organs which are also specialized for a particular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     function.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70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833" r="41667"/>
          <a:stretch>
            <a:fillRect/>
          </a:stretch>
        </p:blipFill>
        <p:spPr bwMode="auto">
          <a:xfrm>
            <a:off x="228600" y="1066800"/>
            <a:ext cx="3581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WALL OF THE EYEBALL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Inner layer- Retina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038600" y="1066800"/>
            <a:ext cx="4953000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Layers of retina from outside in: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Layer of pigment epithelium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Layer of rods and cones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External limiting membrane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Outer nuclear layer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Outer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plexiform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Inner nuclear layer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Inner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plexiform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Ganglion cell layer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Layer of nerve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Internal limiting membrane.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6634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FUNDUS OCULI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4876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Fundus</a:t>
            </a:r>
            <a:r>
              <a:rPr lang="en-US" sz="2400" dirty="0" smtClean="0"/>
              <a:t> </a:t>
            </a:r>
            <a:r>
              <a:rPr lang="en-US" sz="2400" dirty="0" err="1" smtClean="0"/>
              <a:t>oculi</a:t>
            </a:r>
            <a:r>
              <a:rPr lang="en-US" sz="2400" dirty="0" smtClean="0"/>
              <a:t> is the posterior part of interior eyeball</a:t>
            </a:r>
          </a:p>
          <a:p>
            <a:pPr>
              <a:buNone/>
            </a:pPr>
            <a:r>
              <a:rPr lang="en-US" sz="2400" b="1" dirty="0" smtClean="0"/>
              <a:t>	(ophthalmoscope)</a:t>
            </a:r>
          </a:p>
          <a:p>
            <a:r>
              <a:rPr lang="en-US" sz="2400" dirty="0" err="1" smtClean="0"/>
              <a:t>Fundus</a:t>
            </a:r>
            <a:r>
              <a:rPr lang="en-US" sz="2400" dirty="0" smtClean="0"/>
              <a:t> has 2 important structures:</a:t>
            </a:r>
          </a:p>
          <a:p>
            <a:pPr>
              <a:buNone/>
            </a:pPr>
            <a:r>
              <a:rPr lang="en-US" sz="2400" b="1" dirty="0" smtClean="0"/>
              <a:t>1. Optic disc</a:t>
            </a:r>
          </a:p>
          <a:p>
            <a:pPr>
              <a:buNone/>
            </a:pPr>
            <a:r>
              <a:rPr lang="en-US" sz="2400" b="1" dirty="0" smtClean="0"/>
              <a:t>2. Macula </a:t>
            </a:r>
            <a:r>
              <a:rPr lang="en-US" sz="2400" b="1" dirty="0" err="1" smtClean="0"/>
              <a:t>lutea</a:t>
            </a:r>
            <a:r>
              <a:rPr lang="en-US" sz="2400" b="1" dirty="0" smtClean="0"/>
              <a:t> with fovea </a:t>
            </a:r>
            <a:r>
              <a:rPr lang="en-US" sz="2400" b="1" dirty="0" err="1" smtClean="0"/>
              <a:t>centralis</a:t>
            </a:r>
            <a:r>
              <a:rPr lang="en-US" sz="2400" b="1" dirty="0" smtClean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326"/>
          <a:stretch>
            <a:fillRect/>
          </a:stretch>
        </p:blipFill>
        <p:spPr bwMode="auto">
          <a:xfrm>
            <a:off x="4495800" y="3581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s://www.welchallyn.com/images/corporate/0509_wa_bmurf/011810xx1PanOpticRedHe.jpg"/>
          <p:cNvPicPr>
            <a:picLocks noChangeAspect="1" noChangeArrowheads="1"/>
          </p:cNvPicPr>
          <p:nvPr/>
        </p:nvPicPr>
        <p:blipFill>
          <a:blip r:embed="rId3" cstate="print"/>
          <a:srcRect t="16364" r="35781" b="42314"/>
          <a:stretch>
            <a:fillRect/>
          </a:stretch>
        </p:blipFill>
        <p:spPr bwMode="auto">
          <a:xfrm>
            <a:off x="4572000" y="1143000"/>
            <a:ext cx="4572000" cy="24384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Inner layer- Retina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22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326"/>
          <a:stretch>
            <a:fillRect/>
          </a:stretch>
        </p:blipFill>
        <p:spPr bwMode="auto">
          <a:xfrm>
            <a:off x="0" y="412230"/>
            <a:ext cx="9144000" cy="6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-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FUNDUS OCULI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4191000"/>
            <a:ext cx="169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BLIND SPOT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3008" y="6400800"/>
            <a:ext cx="1656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yellow spot</a:t>
            </a:r>
            <a:endParaRPr lang="en-IN" sz="2400" i="1" dirty="0"/>
          </a:p>
        </p:txBody>
      </p:sp>
    </p:spTree>
    <p:extLst>
      <p:ext uri="{BB962C8B-B14F-4D97-AF65-F5344CB8AC3E}">
        <p14:creationId xmlns:p14="http://schemas.microsoft.com/office/powerpoint/2010/main" val="40960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1534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OPTIC DISK –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BLIND SPOT</a:t>
            </a:r>
          </a:p>
          <a:p>
            <a:r>
              <a:rPr lang="en-US" sz="2400" dirty="0" smtClean="0"/>
              <a:t>Optic disk is a pale disk, situated near the center of the posterior wall of eyeball.</a:t>
            </a:r>
          </a:p>
          <a:p>
            <a:r>
              <a:rPr lang="en-US" sz="2400" dirty="0" smtClean="0"/>
              <a:t>contains all the layers of retina, </a:t>
            </a:r>
            <a:r>
              <a:rPr lang="en-US" sz="2400" b="1" dirty="0" smtClean="0">
                <a:solidFill>
                  <a:srgbClr val="C00000"/>
                </a:solidFill>
              </a:rPr>
              <a:t>except rods and cones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</a:rPr>
              <a:t>MACULA LUTEA-yellow spot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It is a small yellowish area, situated a little lateral to the optic disk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Macula </a:t>
            </a:r>
            <a:r>
              <a:rPr lang="en-US" sz="2400" dirty="0" err="1"/>
              <a:t>lutea</a:t>
            </a:r>
            <a:r>
              <a:rPr lang="en-US" sz="2400" dirty="0"/>
              <a:t> has </a:t>
            </a:r>
            <a:r>
              <a:rPr lang="en-US" sz="2400" b="1" dirty="0"/>
              <a:t>fovea </a:t>
            </a:r>
            <a:r>
              <a:rPr lang="en-US" sz="2400" b="1" dirty="0" err="1"/>
              <a:t>centralis</a:t>
            </a:r>
            <a:r>
              <a:rPr lang="en-US" sz="2400" b="1" dirty="0"/>
              <a:t> in its center, </a:t>
            </a:r>
            <a:r>
              <a:rPr lang="en-US" sz="2400" dirty="0"/>
              <a:t>the region of most acute vision because it contains </a:t>
            </a:r>
            <a:r>
              <a:rPr lang="en-US" sz="2400" b="1" i="1" dirty="0">
                <a:solidFill>
                  <a:srgbClr val="C00000"/>
                </a:solidFill>
              </a:rPr>
              <a:t>only cones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FUNDUS OCULI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WALL OF THE EYEBALL</a:t>
            </a:r>
            <a:b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Inner layer- Retina</a:t>
            </a:r>
            <a:b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89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0418" name="Picture 2" descr="http://d96yk7yh4rpig.cloudfront.net/wp-content/uploads/2015/01/image-papilledema.jpg"/>
          <p:cNvPicPr>
            <a:picLocks noChangeAspect="1" noChangeArrowheads="1"/>
          </p:cNvPicPr>
          <p:nvPr/>
        </p:nvPicPr>
        <p:blipFill rotWithShape="1">
          <a:blip r:embed="rId2" cstate="print"/>
          <a:srcRect l="50000"/>
          <a:stretch/>
        </p:blipFill>
        <p:spPr bwMode="auto">
          <a:xfrm>
            <a:off x="457200" y="228600"/>
            <a:ext cx="8153400" cy="6389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2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Crystalline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8862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Circular, transparent, biconvex body enclosed within a capsule</a:t>
            </a:r>
          </a:p>
          <a:p>
            <a:r>
              <a:rPr lang="en-US" dirty="0" smtClean="0"/>
              <a:t>Lies behind pupil</a:t>
            </a:r>
          </a:p>
          <a:p>
            <a:r>
              <a:rPr lang="en-US" dirty="0" smtClean="0"/>
              <a:t>Held in position by suspensory ligaments (or </a:t>
            </a:r>
            <a:r>
              <a:rPr lang="en-US" dirty="0" err="1" smtClean="0"/>
              <a:t>zonules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Helps in image formation on retina by changing curvature of anterior surface.</a:t>
            </a:r>
            <a:endParaRPr lang="en-US" dirty="0"/>
          </a:p>
        </p:txBody>
      </p:sp>
      <p:pic>
        <p:nvPicPr>
          <p:cNvPr id="5" name="Picture 2" descr="http://www.photobiology.info/Hu_files/Fig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586" t="4444" r="2586" b="6667"/>
          <a:stretch>
            <a:fillRect/>
          </a:stretch>
        </p:blipFill>
        <p:spPr bwMode="auto">
          <a:xfrm>
            <a:off x="4648200" y="1371600"/>
            <a:ext cx="4038599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3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Intraocular fluid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135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/>
              <a:t>Intraocular fluid (fluid in eyeball) is responsible for </a:t>
            </a:r>
            <a:r>
              <a:rPr lang="en-IN" b="1" dirty="0" smtClean="0"/>
              <a:t>the maintenance </a:t>
            </a:r>
            <a:r>
              <a:rPr lang="en-IN" b="1" dirty="0"/>
              <a:t>of </a:t>
            </a:r>
            <a:r>
              <a:rPr lang="en-IN" b="1" dirty="0" smtClean="0"/>
              <a:t>shape, intra-ocular pressure as well as nourishment </a:t>
            </a:r>
            <a:r>
              <a:rPr lang="en-IN" b="1" dirty="0"/>
              <a:t>of the eyeball.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It is </a:t>
            </a:r>
            <a:r>
              <a:rPr lang="en-IN" dirty="0"/>
              <a:t>of two types:</a:t>
            </a:r>
          </a:p>
          <a:p>
            <a:pPr>
              <a:buNone/>
            </a:pPr>
            <a:r>
              <a:rPr lang="en-IN" dirty="0"/>
              <a:t>1. Vitreous </a:t>
            </a:r>
            <a:r>
              <a:rPr lang="en-IN" dirty="0" err="1"/>
              <a:t>humor</a:t>
            </a:r>
            <a:endParaRPr lang="en-IN" dirty="0"/>
          </a:p>
          <a:p>
            <a:pPr>
              <a:buNone/>
            </a:pPr>
            <a:r>
              <a:rPr lang="en-IN" dirty="0"/>
              <a:t>2. Aqueous </a:t>
            </a:r>
            <a:r>
              <a:rPr lang="en-IN" dirty="0" err="1"/>
              <a:t>humor</a:t>
            </a:r>
            <a:r>
              <a:rPr lang="en-IN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INTRAOCULAR FLUID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97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86"/>
            <a:ext cx="8229600" cy="1143000"/>
          </a:xfrm>
        </p:spPr>
        <p:txBody>
          <a:bodyPr/>
          <a:lstStyle/>
          <a:p>
            <a:r>
              <a:rPr lang="en-IN" b="1" dirty="0"/>
              <a:t>INTRAOCULAR FLUID</a:t>
            </a:r>
            <a:endParaRPr lang="en-IN" dirty="0"/>
          </a:p>
        </p:txBody>
      </p:sp>
      <p:pic>
        <p:nvPicPr>
          <p:cNvPr id="10242" name="Picture 2" descr="http://www.ehealthmd.com/yms_images/ar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981600"/>
            <a:ext cx="6984776" cy="5724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8001000" cy="546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06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35052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b="1"/>
              <a:t>Special Senses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429000" y="1370012"/>
            <a:ext cx="228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/>
              <a:t>Specialized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u="sng"/>
              <a:t> Receptor Cells </a:t>
            </a:r>
            <a:r>
              <a:rPr lang="en-US" altLang="en-US" sz="2000"/>
              <a:t>  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477000" y="1370012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/>
              <a:t>Specialized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u="sng"/>
              <a:t>   Organ.....      </a:t>
            </a:r>
            <a:r>
              <a:rPr lang="en-US" altLang="en-US" sz="2000"/>
              <a:t>  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2347912"/>
            <a:ext cx="2286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TASTE: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SMELL: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VISION: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HEARING: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EQUILIBRIUM: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05200" y="2347912"/>
            <a:ext cx="48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Gustatory Cells           Taste Buds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05200" y="2881312"/>
            <a:ext cx="4800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000"/>
              <a:t>Olfactory Cells            Olfactory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000"/>
              <a:t>                                    Epithelium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505200" y="3948112"/>
            <a:ext cx="525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Rods &amp; Cones            Eye (Retina)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505200" y="4481512"/>
            <a:ext cx="48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Hair Cells                    Cochlea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505200" y="5091112"/>
            <a:ext cx="4800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000"/>
              <a:t>Hair Cells                    Vestibular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000"/>
              <a:t>                                    Apparatus</a:t>
            </a:r>
          </a:p>
        </p:txBody>
      </p:sp>
    </p:spTree>
    <p:extLst>
      <p:ext uri="{BB962C8B-B14F-4D97-AF65-F5344CB8AC3E}">
        <p14:creationId xmlns:p14="http://schemas.microsoft.com/office/powerpoint/2010/main" val="8645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VITREOUS HUMOR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It is a viscous fluid present behind lens, in the </a:t>
            </a:r>
            <a:r>
              <a:rPr lang="en-IN" b="1" dirty="0" smtClean="0"/>
              <a:t>space between lens and retina</a:t>
            </a:r>
            <a:r>
              <a:rPr lang="en-IN" dirty="0" smtClean="0"/>
              <a:t>.  It is also known as </a:t>
            </a:r>
            <a:r>
              <a:rPr lang="en-IN" b="1" dirty="0" smtClean="0"/>
              <a:t>vitreous</a:t>
            </a:r>
            <a:r>
              <a:rPr lang="en-IN" dirty="0" smtClean="0"/>
              <a:t> </a:t>
            </a:r>
            <a:r>
              <a:rPr lang="en-IN" b="1" dirty="0" smtClean="0"/>
              <a:t>body</a:t>
            </a:r>
            <a:r>
              <a:rPr lang="en-IN" dirty="0" smtClean="0"/>
              <a:t>.</a:t>
            </a:r>
          </a:p>
          <a:p>
            <a:r>
              <a:rPr lang="en-IN" dirty="0" smtClean="0"/>
              <a:t>It is formed by a fine </a:t>
            </a:r>
            <a:r>
              <a:rPr lang="en-IN" dirty="0" err="1" smtClean="0"/>
              <a:t>fibrillar</a:t>
            </a:r>
            <a:r>
              <a:rPr lang="en-IN" dirty="0" smtClean="0"/>
              <a:t> network of </a:t>
            </a:r>
            <a:r>
              <a:rPr lang="en-IN" dirty="0" err="1" smtClean="0"/>
              <a:t>proteoglycan</a:t>
            </a:r>
            <a:r>
              <a:rPr lang="en-IN" dirty="0" smtClean="0"/>
              <a:t> molecules </a:t>
            </a:r>
            <a:r>
              <a:rPr lang="en-IN" b="1" dirty="0" smtClean="0"/>
              <a:t>mainly albumin and </a:t>
            </a:r>
            <a:r>
              <a:rPr lang="en-IN" b="1" dirty="0" err="1" smtClean="0"/>
              <a:t>hyaluronic</a:t>
            </a:r>
            <a:r>
              <a:rPr lang="en-IN" b="1" dirty="0" smtClean="0"/>
              <a:t> acid.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7449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AQUEOUS HUMOR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It is a thin</a:t>
            </a:r>
            <a:r>
              <a:rPr lang="en-IN" b="1" dirty="0" smtClean="0"/>
              <a:t>, watery </a:t>
            </a:r>
            <a:r>
              <a:rPr lang="en-IN" dirty="0" smtClean="0"/>
              <a:t>fluid filled in </a:t>
            </a:r>
            <a:r>
              <a:rPr lang="en-IN" dirty="0"/>
              <a:t>the space between lens and cornea. This </a:t>
            </a:r>
            <a:r>
              <a:rPr lang="en-IN" dirty="0" smtClean="0"/>
              <a:t>space is </a:t>
            </a:r>
            <a:r>
              <a:rPr lang="en-IN" dirty="0"/>
              <a:t>divided into </a:t>
            </a:r>
            <a:r>
              <a:rPr lang="en-IN" b="1" dirty="0"/>
              <a:t>anterior and posterior chambers </a:t>
            </a:r>
            <a:r>
              <a:rPr lang="en-IN" b="1" dirty="0" smtClean="0"/>
              <a:t>by </a:t>
            </a:r>
            <a:r>
              <a:rPr lang="en-IN" dirty="0" smtClean="0"/>
              <a:t>iris</a:t>
            </a:r>
            <a:r>
              <a:rPr lang="en-IN" dirty="0"/>
              <a:t>. Both the chambers communicate with each </a:t>
            </a:r>
            <a:r>
              <a:rPr lang="en-IN" dirty="0" smtClean="0"/>
              <a:t>other through </a:t>
            </a:r>
            <a:r>
              <a:rPr lang="en-IN" b="1" dirty="0"/>
              <a:t>pupil</a:t>
            </a:r>
            <a:r>
              <a:rPr lang="en-IN" b="1" dirty="0" smtClean="0"/>
              <a:t>.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Formation:-</a:t>
            </a:r>
            <a:endParaRPr lang="en-US" dirty="0">
              <a:solidFill>
                <a:srgbClr val="7030A0"/>
              </a:solidFill>
            </a:endParaRPr>
          </a:p>
          <a:p>
            <a:pPr lvl="2"/>
            <a:r>
              <a:rPr lang="en-US" dirty="0" smtClean="0"/>
              <a:t>It </a:t>
            </a:r>
            <a:r>
              <a:rPr lang="en-US" dirty="0"/>
              <a:t>is formed by blood vessels of the </a:t>
            </a:r>
            <a:r>
              <a:rPr lang="en-US" b="1" dirty="0" err="1"/>
              <a:t>ciliary</a:t>
            </a:r>
            <a:r>
              <a:rPr lang="en-US" b="1" dirty="0"/>
              <a:t> processes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It has the same composition as that of blood plasma.</a:t>
            </a:r>
          </a:p>
          <a:p>
            <a:pPr lvl="2"/>
            <a:r>
              <a:rPr lang="en-US" dirty="0"/>
              <a:t>It is continuously secreted with a rate of 2-3 </a:t>
            </a:r>
            <a:r>
              <a:rPr lang="en-US" dirty="0" err="1"/>
              <a:t>microlitre</a:t>
            </a:r>
            <a:r>
              <a:rPr lang="en-US" dirty="0"/>
              <a:t>/hour.  </a:t>
            </a:r>
          </a:p>
          <a:p>
            <a:pPr lvl="1"/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71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http://www.brightfocus.org/assets/images/aqueousflow_border.jpg"/>
          <p:cNvPicPr>
            <a:picLocks noChangeAspect="1" noChangeArrowheads="1"/>
          </p:cNvPicPr>
          <p:nvPr/>
        </p:nvPicPr>
        <p:blipFill>
          <a:blip r:embed="rId2" cstate="print"/>
          <a:srcRect l="3639" t="3974" r="3566" b="5949"/>
          <a:stretch>
            <a:fillRect/>
          </a:stretch>
        </p:blipFill>
        <p:spPr bwMode="auto">
          <a:xfrm>
            <a:off x="152400" y="1066800"/>
            <a:ext cx="8945163" cy="52966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24128" y="6021288"/>
            <a:ext cx="338437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AQUEOUS FLOW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022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 Pawan\Desktop\image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76056" y="6309320"/>
            <a:ext cx="406794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076056" y="6165304"/>
            <a:ext cx="40679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DRAINAGE</a:t>
            </a:r>
            <a:endParaRPr lang="en-IN" sz="3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824"/>
          </a:xfrm>
        </p:spPr>
        <p:txBody>
          <a:bodyPr/>
          <a:lstStyle/>
          <a:p>
            <a:r>
              <a:rPr lang="en-IN" b="1" dirty="0" smtClean="0"/>
              <a:t>AQUEOUS FLOW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1663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763000" cy="6553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Functions</a:t>
            </a:r>
            <a:r>
              <a:rPr lang="en-US" sz="3200" b="1" dirty="0" smtClean="0">
                <a:solidFill>
                  <a:srgbClr val="7030A0"/>
                </a:solidFill>
              </a:rPr>
              <a:t>:-</a:t>
            </a:r>
            <a:endParaRPr lang="en-US" sz="3200" dirty="0" smtClean="0">
              <a:solidFill>
                <a:srgbClr val="7030A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smtClean="0"/>
              <a:t>Supply </a:t>
            </a:r>
            <a:r>
              <a:rPr lang="en-US" sz="2800" b="1" dirty="0"/>
              <a:t>nutrients (especially glucose) </a:t>
            </a:r>
            <a:r>
              <a:rPr lang="en-US" sz="2800" dirty="0"/>
              <a:t>as well as oxygen to the lens and cornea and collect waste products and CO</a:t>
            </a:r>
            <a:r>
              <a:rPr lang="en-US" sz="2800" baseline="-25000" dirty="0"/>
              <a:t>2 </a:t>
            </a:r>
            <a:r>
              <a:rPr lang="en-US" sz="2800" dirty="0"/>
              <a:t>from these structures. (Both are avascular structures). </a:t>
            </a:r>
            <a:endParaRPr lang="en-US" sz="2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smtClean="0"/>
              <a:t>It </a:t>
            </a:r>
            <a:r>
              <a:rPr lang="en-US" sz="2800" b="1" dirty="0"/>
              <a:t>maintains IOP (normal intra-ocular pressure) </a:t>
            </a:r>
            <a:r>
              <a:rPr lang="en-US" sz="2800" dirty="0"/>
              <a:t>at 10-20 mm of Hg and shape of the eye. </a:t>
            </a:r>
            <a:r>
              <a:rPr lang="en-IN" sz="2800" dirty="0"/>
              <a:t>Intraocular pressure is the measure of fluid pressure in eye, exerted by aqueous </a:t>
            </a:r>
            <a:r>
              <a:rPr lang="en-IN" sz="2800" dirty="0" err="1"/>
              <a:t>humor</a:t>
            </a:r>
            <a:r>
              <a:rPr lang="en-IN" sz="2800" dirty="0"/>
              <a:t> </a:t>
            </a:r>
            <a:r>
              <a:rPr lang="en-US" sz="2800" dirty="0" smtClean="0"/>
              <a:t>IOP </a:t>
            </a:r>
            <a:r>
              <a:rPr lang="en-US" sz="2800" dirty="0"/>
              <a:t>can be measured by tonometry. </a:t>
            </a:r>
            <a:endParaRPr lang="en-US" sz="2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Its </a:t>
            </a:r>
            <a:r>
              <a:rPr lang="en-US" sz="2800" dirty="0"/>
              <a:t>refractory index is 1.33, which help in </a:t>
            </a:r>
            <a:r>
              <a:rPr lang="en-US" sz="2800" b="1" dirty="0"/>
              <a:t>formation of image.</a:t>
            </a:r>
          </a:p>
          <a:p>
            <a:pPr marL="0" indent="0"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612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INTRAOCULAR PRESSURE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8" name="Picture 4" descr="http://www.naturaleyecare.com/eye-conditions/glaucoma/eye-x-section-back-of-eye.jpg"/>
          <p:cNvPicPr>
            <a:picLocks noChangeAspect="1" noChangeArrowheads="1"/>
          </p:cNvPicPr>
          <p:nvPr/>
        </p:nvPicPr>
        <p:blipFill>
          <a:blip r:embed="rId2" cstate="print"/>
          <a:srcRect t="7911" r="10583"/>
          <a:stretch>
            <a:fillRect/>
          </a:stretch>
        </p:blipFill>
        <p:spPr bwMode="auto">
          <a:xfrm>
            <a:off x="-36512" y="1268760"/>
            <a:ext cx="9180512" cy="5605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3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705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Clinical –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00B050"/>
                </a:solidFill>
              </a:rPr>
              <a:t>Glaucoma:-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  <a:p>
            <a:pPr lvl="3"/>
            <a:r>
              <a:rPr lang="en-US" sz="2400" dirty="0" smtClean="0"/>
              <a:t>Intraocular pressure is increased.</a:t>
            </a:r>
            <a:endParaRPr lang="en-US" sz="2400" dirty="0"/>
          </a:p>
          <a:p>
            <a:pPr lvl="2"/>
            <a:r>
              <a:rPr lang="en-US" sz="2800" b="1" dirty="0">
                <a:solidFill>
                  <a:srgbClr val="0070C0"/>
                </a:solidFill>
              </a:rPr>
              <a:t>Causes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3"/>
            <a:r>
              <a:rPr lang="en-US" sz="2400" dirty="0" smtClean="0"/>
              <a:t>Advancing </a:t>
            </a:r>
            <a:r>
              <a:rPr lang="en-US" sz="2400" dirty="0"/>
              <a:t>age, ocular infections, diabetes, high myopia, surgery, congenital etc. </a:t>
            </a:r>
            <a:endParaRPr lang="en-US" sz="2400" dirty="0" smtClean="0"/>
          </a:p>
          <a:p>
            <a:pPr lvl="3"/>
            <a:r>
              <a:rPr lang="en-US" sz="2400" dirty="0" smtClean="0"/>
              <a:t>It </a:t>
            </a:r>
            <a:r>
              <a:rPr lang="en-US" sz="2400" dirty="0"/>
              <a:t>is commonest cause of blindness after the age of 50 years. </a:t>
            </a:r>
            <a:endParaRPr lang="en-US" sz="2400" dirty="0" smtClean="0"/>
          </a:p>
          <a:p>
            <a:pPr lvl="3"/>
            <a:r>
              <a:rPr lang="en-US" sz="2400" dirty="0" smtClean="0"/>
              <a:t>Above </a:t>
            </a:r>
            <a:r>
              <a:rPr lang="en-US" sz="2400" dirty="0"/>
              <a:t>65 years of age, 30% people suffer from glaucoma worldwide. </a:t>
            </a:r>
            <a:endParaRPr lang="en-US" sz="2400" dirty="0" smtClean="0"/>
          </a:p>
          <a:p>
            <a:pPr lvl="3"/>
            <a:r>
              <a:rPr lang="en-US" sz="2400" dirty="0" smtClean="0"/>
              <a:t>Direct </a:t>
            </a:r>
            <a:r>
              <a:rPr lang="en-US" sz="2400" dirty="0"/>
              <a:t>mechanical pressure or ischemia of optic nerve results blindness.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9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INTRAOCULAR PRESSURE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TONOMETRY</a:t>
            </a:r>
            <a:r>
              <a:rPr lang="en-US" b="1" dirty="0" smtClean="0"/>
              <a:t> </a:t>
            </a:r>
            <a:endParaRPr lang="en-IN" b="1" dirty="0"/>
          </a:p>
        </p:txBody>
      </p:sp>
      <p:pic>
        <p:nvPicPr>
          <p:cNvPr id="33794" name="Picture 2" descr="http://lama.blogsite.org/e107_images/custom/hirek/2013/feb/szemem.jpg"/>
          <p:cNvPicPr>
            <a:picLocks noChangeAspect="1" noChangeArrowheads="1"/>
          </p:cNvPicPr>
          <p:nvPr/>
        </p:nvPicPr>
        <p:blipFill>
          <a:blip r:embed="rId2" cstate="print"/>
          <a:srcRect r="18500" b="14425"/>
          <a:stretch>
            <a:fillRect/>
          </a:stretch>
        </p:blipFill>
        <p:spPr bwMode="auto">
          <a:xfrm>
            <a:off x="381000" y="1447800"/>
            <a:ext cx="8382000" cy="5301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http://www.goodeyes.com/wp-content/uploads/1422559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68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 of Vision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9812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Dr.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Jayna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Devalia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(M.B.B.S., M.D. Physiology) </a:t>
            </a:r>
          </a:p>
          <a:p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Tutor</a:t>
            </a:r>
          </a:p>
          <a:p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Department of Physiology</a:t>
            </a:r>
          </a:p>
          <a:p>
            <a:r>
              <a:rPr lang="en-IN" sz="1800" b="1" i="1" dirty="0" smtClean="0">
                <a:solidFill>
                  <a:schemeClr val="accent2">
                    <a:lumMod val="75000"/>
                  </a:schemeClr>
                </a:solidFill>
              </a:rPr>
              <a:t>SBKSMI&amp; RC , SVDU </a:t>
            </a: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3" descr="D:\SBKS\SBKS LECTURE\BPT\SP SENSE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4876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381000" y="-152400"/>
            <a:ext cx="9906000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effectLst/>
              </a:rPr>
              <a:t>THE IMAGE FORMING MECHANISM</a:t>
            </a:r>
            <a:endParaRPr lang="en-US" sz="4800" u="sng" dirty="0">
              <a:effectLst/>
            </a:endParaRPr>
          </a:p>
        </p:txBody>
      </p:sp>
      <p:sp>
        <p:nvSpPr>
          <p:cNvPr id="5123" name="Subtitle 6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pic>
        <p:nvPicPr>
          <p:cNvPr id="5124" name="Picture 14" descr="eye_emmet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609600" y="4876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yeCrossSe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72" y="304800"/>
            <a:ext cx="9159772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2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axis  Vs Visual axis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10519"/>
            <a:ext cx="8531273" cy="48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29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Optics of the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/>
              <a:t>Visual </a:t>
            </a:r>
            <a:r>
              <a:rPr lang="en-US" b="1" u="sng" dirty="0"/>
              <a:t>axis:</a:t>
            </a:r>
            <a:r>
              <a:rPr lang="en-US" dirty="0"/>
              <a:t>- line joining the fixation point, nodal point and the </a:t>
            </a:r>
            <a:r>
              <a:rPr lang="en-US" dirty="0" smtClean="0"/>
              <a:t>fovea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/>
              <a:t>Optical axis:</a:t>
            </a:r>
            <a:r>
              <a:rPr lang="en-US" dirty="0"/>
              <a:t>- line passing through the center of cornea, </a:t>
            </a:r>
            <a:r>
              <a:rPr lang="en-US" dirty="0" smtClean="0"/>
              <a:t>nodal point and </a:t>
            </a:r>
            <a:r>
              <a:rPr lang="en-US" dirty="0"/>
              <a:t>meets the retina on </a:t>
            </a:r>
            <a:r>
              <a:rPr lang="en-US" dirty="0" smtClean="0"/>
              <a:t>macula at nasal side of fovea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an imaginary line joining anterior and posterior pole of eye.</a:t>
            </a:r>
          </a:p>
          <a:p>
            <a:r>
              <a:rPr lang="en-US" dirty="0"/>
              <a:t>(Both axes cross each other at the center of crystalline lens where no refraction takes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7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Bending of light rays at an angulated surface is known as “refraction”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Degree of refraction increase if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/>
              <a:t>The ratio of refractive indices of two transparent media more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/>
              <a:t>The degree of angulation b/w the interface and the entering wave front</a:t>
            </a:r>
            <a:endParaRPr lang="en-US" dirty="0"/>
          </a:p>
        </p:txBody>
      </p:sp>
      <p:pic>
        <p:nvPicPr>
          <p:cNvPr id="5" name="Content Placeholder 4" descr="figure 16-1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4038600" cy="41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8486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0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3200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The structures forming </a:t>
            </a:r>
            <a:r>
              <a:rPr lang="en-US" b="1" dirty="0" smtClean="0">
                <a:solidFill>
                  <a:srgbClr val="FF0000"/>
                </a:solidFill>
              </a:rPr>
              <a:t>refractive media </a:t>
            </a:r>
            <a:r>
              <a:rPr lang="en-US" dirty="0" smtClean="0"/>
              <a:t>of the eye from anterior to posterior are:-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Tear film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Cornea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Aqueous humour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Crystalline lens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Vitreous humour</a:t>
            </a:r>
            <a:endParaRPr lang="en-US" dirty="0"/>
          </a:p>
        </p:txBody>
      </p:sp>
      <p:pic>
        <p:nvPicPr>
          <p:cNvPr id="4" name="Picture 2" descr="G:\pen drive\physio books\Boron - Medical Physiology\Images\III. Cellular Physiology of the Nervous System\S23283-013-f006b.jpg"/>
          <p:cNvPicPr>
            <a:picLocks noChangeAspect="1" noChangeArrowheads="1"/>
          </p:cNvPicPr>
          <p:nvPr/>
        </p:nvPicPr>
        <p:blipFill rotWithShape="1">
          <a:blip r:embed="rId2" cstate="print"/>
          <a:srcRect l="24885" r="25570"/>
          <a:stretch/>
        </p:blipFill>
        <p:spPr bwMode="auto">
          <a:xfrm>
            <a:off x="3726873" y="152400"/>
            <a:ext cx="5417128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5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885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Convex lens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6613"/>
          </a:xfrm>
        </p:spPr>
        <p:txBody>
          <a:bodyPr/>
          <a:lstStyle/>
          <a:p>
            <a:pPr eaLnBrk="1" hangingPunct="1"/>
            <a:r>
              <a:rPr lang="en-US" dirty="0" smtClean="0"/>
              <a:t>Convex lens focuses light rays</a:t>
            </a:r>
          </a:p>
          <a:p>
            <a:pPr eaLnBrk="1" hangingPunct="1"/>
            <a:r>
              <a:rPr lang="en-US" dirty="0" smtClean="0"/>
              <a:t>The outer rays bend more and more toward the center, called convergence</a:t>
            </a:r>
          </a:p>
          <a:p>
            <a:pPr eaLnBrk="1" hangingPunct="1"/>
            <a:r>
              <a:rPr lang="en-US" dirty="0" smtClean="0"/>
              <a:t>Half the bending occurs when the rays enter the lens and half as they exit from opposite side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586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4343400" cy="6019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</a:rPr>
              <a:t>Concave lens:-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/>
              <a:t>diverges light rays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</a:rPr>
              <a:t>Cylindrical lens</a:t>
            </a:r>
            <a:r>
              <a:rPr lang="en-US" dirty="0" smtClean="0"/>
              <a:t>:- bends light rays in only one plane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Bends light rays from the two sides of lens but not from the top or bottom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Thus parallel rays are bent to a focal line</a:t>
            </a:r>
            <a:endParaRPr lang="en-US" dirty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dirty="0" smtClean="0"/>
              <a:t>Combination of 2 cylindrical lens at right angles equals a spherical lens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4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vertical cylindrical lens converges light rays pass through the two sides of lens</a:t>
            </a:r>
          </a:p>
          <a:p>
            <a:pPr eaLnBrk="1" hangingPunct="1"/>
            <a:r>
              <a:rPr lang="en-US" sz="2400" dirty="0" smtClean="0"/>
              <a:t>The horizontal lens converges the top &amp; bottom rays</a:t>
            </a:r>
          </a:p>
          <a:p>
            <a:pPr eaLnBrk="1" hangingPunct="1"/>
            <a:r>
              <a:rPr lang="en-US" sz="2400" dirty="0" smtClean="0"/>
              <a:t>All rays come to single focus point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85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FUNCTIONAL </a:t>
            </a:r>
            <a:r>
              <a:rPr lang="en-US" b="1" dirty="0" smtClean="0"/>
              <a:t>ANATOMY OF </a:t>
            </a:r>
            <a:r>
              <a:rPr lang="en-US" b="1" dirty="0"/>
              <a:t>THE </a:t>
            </a:r>
            <a:r>
              <a:rPr lang="en-US" b="1" dirty="0" smtClean="0"/>
              <a:t>EYEBALL</a:t>
            </a:r>
            <a:br>
              <a:rPr lang="en-US" b="1" dirty="0" smtClean="0"/>
            </a:br>
            <a:r>
              <a:rPr lang="en-US" sz="4000" b="1" dirty="0" smtClean="0">
                <a:solidFill>
                  <a:srgbClr val="0070C0"/>
                </a:solidFill>
              </a:rPr>
              <a:t>MORPHOLOGY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45820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Eyeball </a:t>
            </a:r>
            <a:r>
              <a:rPr lang="en-US" b="1" dirty="0" smtClean="0"/>
              <a:t>is </a:t>
            </a:r>
            <a:r>
              <a:rPr lang="en-US" b="1" dirty="0"/>
              <a:t>approximately </a:t>
            </a:r>
            <a:r>
              <a:rPr lang="en-US" b="1" dirty="0" smtClean="0"/>
              <a:t>globe </a:t>
            </a:r>
            <a:r>
              <a:rPr lang="en-US" dirty="0" smtClean="0"/>
              <a:t>shaped, slightly flattened from above downwards. </a:t>
            </a:r>
          </a:p>
          <a:p>
            <a:r>
              <a:rPr lang="en-US" dirty="0" smtClean="0"/>
              <a:t>Length of eyeball ~</a:t>
            </a:r>
            <a:r>
              <a:rPr lang="en-US" b="1" dirty="0" smtClean="0">
                <a:solidFill>
                  <a:srgbClr val="00B0F0"/>
                </a:solidFill>
              </a:rPr>
              <a:t>24 mm.</a:t>
            </a:r>
            <a:endParaRPr lang="en-US" dirty="0" smtClean="0"/>
          </a:p>
          <a:p>
            <a:r>
              <a:rPr lang="en-US" dirty="0" smtClean="0"/>
              <a:t>Eyeball </a:t>
            </a:r>
            <a:r>
              <a:rPr lang="en-US" dirty="0"/>
              <a:t>is </a:t>
            </a:r>
            <a:r>
              <a:rPr lang="en-US" dirty="0" smtClean="0"/>
              <a:t>made up </a:t>
            </a:r>
            <a:r>
              <a:rPr lang="en-US" dirty="0"/>
              <a:t>of two segments</a:t>
            </a:r>
            <a:r>
              <a:rPr lang="en-US" dirty="0" smtClean="0"/>
              <a:t>, </a:t>
            </a:r>
            <a:r>
              <a:rPr lang="en-US" b="1" dirty="0"/>
              <a:t>anterior </a:t>
            </a:r>
            <a:r>
              <a:rPr lang="en-US" b="1" dirty="0" smtClean="0">
                <a:solidFill>
                  <a:srgbClr val="00B0F0"/>
                </a:solidFill>
              </a:rPr>
              <a:t>(1/6) </a:t>
            </a:r>
            <a:r>
              <a:rPr lang="en-US" b="1" dirty="0" smtClean="0"/>
              <a:t>and posterior </a:t>
            </a:r>
            <a:r>
              <a:rPr lang="en-US" b="1" dirty="0" smtClean="0">
                <a:solidFill>
                  <a:srgbClr val="00B0F0"/>
                </a:solidFill>
              </a:rPr>
              <a:t>(5/6). </a:t>
            </a:r>
          </a:p>
        </p:txBody>
      </p:sp>
    </p:spTree>
    <p:extLst>
      <p:ext uri="{BB962C8B-B14F-4D97-AF65-F5344CB8AC3E}">
        <p14:creationId xmlns:p14="http://schemas.microsoft.com/office/powerpoint/2010/main" val="12921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Measurement of refractive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more a lens bends light rays, the greater is </a:t>
            </a:r>
            <a:r>
              <a:rPr lang="en-US" sz="2800" dirty="0" smtClean="0"/>
              <a:t>its “refractive </a:t>
            </a:r>
            <a:r>
              <a:rPr lang="en-US" sz="2800" dirty="0"/>
              <a:t>power.”This refractive power is measured </a:t>
            </a:r>
            <a:r>
              <a:rPr lang="en-US" sz="2800" dirty="0" smtClean="0"/>
              <a:t>in terms </a:t>
            </a:r>
            <a:r>
              <a:rPr lang="en-US" sz="2800" dirty="0"/>
              <a:t>of </a:t>
            </a:r>
            <a:r>
              <a:rPr lang="en-US" sz="2800" b="1" i="1" dirty="0"/>
              <a:t>diopters</a:t>
            </a:r>
            <a:r>
              <a:rPr lang="en-US" sz="2800" i="1" dirty="0" smtClean="0"/>
              <a:t>.</a:t>
            </a:r>
          </a:p>
          <a:p>
            <a:r>
              <a:rPr lang="en-US" sz="2800" dirty="0"/>
              <a:t>The refractive power in diopters of </a:t>
            </a:r>
            <a:r>
              <a:rPr lang="en-US" sz="2800" dirty="0" smtClean="0"/>
              <a:t>a convex </a:t>
            </a:r>
            <a:r>
              <a:rPr lang="en-US" sz="2800" dirty="0"/>
              <a:t>lens is equal to 1 </a:t>
            </a:r>
            <a:r>
              <a:rPr lang="en-US" sz="2800" dirty="0" smtClean="0"/>
              <a:t> </a:t>
            </a:r>
            <a:r>
              <a:rPr lang="en-US" sz="2800" dirty="0"/>
              <a:t>divided by its </a:t>
            </a:r>
            <a:r>
              <a:rPr lang="en-US" sz="2800" dirty="0" smtClean="0"/>
              <a:t>focal length in </a:t>
            </a:r>
            <a:r>
              <a:rPr lang="en-US" sz="2800" dirty="0" err="1" smtClean="0"/>
              <a:t>metres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Total: +59 D</a:t>
            </a:r>
          </a:p>
          <a:p>
            <a:r>
              <a:rPr lang="en-US" sz="2800" dirty="0" smtClean="0"/>
              <a:t>Cornea: +43 D</a:t>
            </a:r>
          </a:p>
          <a:p>
            <a:r>
              <a:rPr lang="en-US" sz="2800" dirty="0" smtClean="0"/>
              <a:t>Crystalline lens: +16 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69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800" b="1" u="sng" smtClean="0"/>
              <a:t>Focal length</a:t>
            </a:r>
          </a:p>
        </p:txBody>
      </p:sp>
      <p:sp>
        <p:nvSpPr>
          <p:cNvPr id="11267" name="Content Placeholder 9"/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3511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distance beyond a convex lens at which parallel rays converge to a common focal point is called the focal length of lens</a:t>
            </a:r>
          </a:p>
          <a:p>
            <a:pPr eaLnBrk="1" hangingPunct="1"/>
            <a:r>
              <a:rPr lang="en-US" sz="2800" dirty="0" smtClean="0"/>
              <a:t>Diverging light rays- more focal length</a:t>
            </a:r>
          </a:p>
          <a:p>
            <a:pPr eaLnBrk="1" hangingPunct="1"/>
            <a:r>
              <a:rPr lang="en-US" sz="2800" dirty="0" smtClean="0"/>
              <a:t>Parallel light rays- less focal length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3528237"/>
            <a:ext cx="6781799" cy="294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38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7037"/>
            <a:ext cx="8229600" cy="4221163"/>
          </a:xfrm>
        </p:spPr>
        <p:txBody>
          <a:bodyPr/>
          <a:lstStyle/>
          <a:p>
            <a:r>
              <a:rPr lang="en-US" dirty="0" smtClean="0"/>
              <a:t>Convex lens has positive focal length, so the power of convex lens is </a:t>
            </a:r>
            <a:r>
              <a:rPr lang="en-US" dirty="0"/>
              <a:t>written as </a:t>
            </a:r>
            <a:r>
              <a:rPr lang="en-US" dirty="0" smtClean="0"/>
              <a:t>+ sign </a:t>
            </a:r>
          </a:p>
          <a:p>
            <a:endParaRPr lang="en-US" dirty="0" smtClean="0"/>
          </a:p>
          <a:p>
            <a:r>
              <a:rPr lang="en-US" dirty="0" smtClean="0"/>
              <a:t>Concave </a:t>
            </a:r>
            <a:r>
              <a:rPr lang="en-US" dirty="0"/>
              <a:t>lens has </a:t>
            </a:r>
            <a:r>
              <a:rPr lang="en-US" dirty="0" smtClean="0"/>
              <a:t>negative focal </a:t>
            </a:r>
            <a:r>
              <a:rPr lang="en-US" dirty="0"/>
              <a:t>length, so the power of </a:t>
            </a:r>
            <a:r>
              <a:rPr lang="en-US" dirty="0" smtClean="0"/>
              <a:t>concave </a:t>
            </a:r>
            <a:r>
              <a:rPr lang="en-US" dirty="0"/>
              <a:t>lens </a:t>
            </a:r>
            <a:r>
              <a:rPr lang="en-US" dirty="0" smtClean="0"/>
              <a:t>is negative; written as –sign </a:t>
            </a:r>
            <a:endParaRPr lang="en-US" dirty="0"/>
          </a:p>
        </p:txBody>
      </p:sp>
      <p:pic>
        <p:nvPicPr>
          <p:cNvPr id="3074" name="Picture 2" descr="C:\Users\DELL\Downloads\SHAREit\Redmi 4\file\IMG_20180329_1432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7576" r="6212" b="43030"/>
          <a:stretch/>
        </p:blipFill>
        <p:spPr bwMode="auto">
          <a:xfrm>
            <a:off x="623455" y="3775362"/>
            <a:ext cx="7952510" cy="27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Accommodation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248400"/>
          </a:xfrm>
        </p:spPr>
        <p:txBody>
          <a:bodyPr>
            <a:normAutofit/>
          </a:bodyPr>
          <a:lstStyle/>
          <a:p>
            <a:pPr lvl="0"/>
            <a:r>
              <a:rPr lang="en-IN" b="1" dirty="0" smtClean="0">
                <a:solidFill>
                  <a:srgbClr val="0070C0"/>
                </a:solidFill>
              </a:rPr>
              <a:t>Definition:-</a:t>
            </a:r>
            <a:endParaRPr lang="en-IN" dirty="0" smtClean="0">
              <a:solidFill>
                <a:srgbClr val="0070C0"/>
              </a:solidFill>
            </a:endParaRPr>
          </a:p>
          <a:p>
            <a:pPr lvl="1"/>
            <a:r>
              <a:rPr lang="en-IN" dirty="0" smtClean="0"/>
              <a:t>The ability of the eye to focus an object at varying distance is called accommodation</a:t>
            </a:r>
            <a:endParaRPr lang="en-US" dirty="0" smtClean="0"/>
          </a:p>
          <a:p>
            <a:pPr lvl="0"/>
            <a:r>
              <a:rPr lang="en-IN" b="1" dirty="0" smtClean="0">
                <a:solidFill>
                  <a:srgbClr val="0070C0"/>
                </a:solidFill>
              </a:rPr>
              <a:t>Mechanism for near vision:-</a:t>
            </a:r>
            <a:endParaRPr lang="en-US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Parasympathetic (3</a:t>
            </a:r>
            <a:r>
              <a:rPr lang="en-IN" baseline="30000" dirty="0" smtClean="0"/>
              <a:t>rd</a:t>
            </a:r>
            <a:r>
              <a:rPr lang="en-IN" dirty="0" smtClean="0"/>
              <a:t> cranial nerve) stimulation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Contraction of ciliary muscle.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Loosening of suspensory ligament.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Increased in the curvature of anterior surface of lens.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Constriction of pupil- by sphincter pupillae by parasympathetic fibers in 3</a:t>
            </a:r>
            <a:r>
              <a:rPr lang="en-US" baseline="30000" dirty="0" smtClean="0"/>
              <a:t>rd</a:t>
            </a:r>
            <a:r>
              <a:rPr lang="en-US" dirty="0" smtClean="0"/>
              <a:t> cranial nerve.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Convergence of visual axis- by medial rectus supplied by 3</a:t>
            </a:r>
            <a:r>
              <a:rPr lang="en-US" baseline="30000" dirty="0" smtClean="0"/>
              <a:t>rd</a:t>
            </a:r>
            <a:r>
              <a:rPr lang="en-US" dirty="0" smtClean="0"/>
              <a:t> cranial nerve.</a:t>
            </a:r>
          </a:p>
        </p:txBody>
      </p:sp>
    </p:spTree>
    <p:extLst>
      <p:ext uri="{BB962C8B-B14F-4D97-AF65-F5344CB8AC3E}">
        <p14:creationId xmlns:p14="http://schemas.microsoft.com/office/powerpoint/2010/main" val="7438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"/>
            <a:ext cx="8001000" cy="6477000"/>
          </a:xfrm>
        </p:spPr>
      </p:pic>
    </p:spTree>
    <p:extLst>
      <p:ext uri="{BB962C8B-B14F-4D97-AF65-F5344CB8AC3E}">
        <p14:creationId xmlns:p14="http://schemas.microsoft.com/office/powerpoint/2010/main" val="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ELL\Downloads\SHAREit\Redmi 4\file\IMG_20180329_1520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" t="14546" r="7121" b="14949"/>
          <a:stretch/>
        </p:blipFill>
        <p:spPr bwMode="auto">
          <a:xfrm>
            <a:off x="228600" y="339435"/>
            <a:ext cx="8478982" cy="61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839200" cy="6705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Far point:-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It</a:t>
            </a:r>
            <a:r>
              <a:rPr lang="en-US" sz="2400" b="1" dirty="0" smtClean="0"/>
              <a:t> </a:t>
            </a:r>
            <a:r>
              <a:rPr lang="en-US" sz="2400" dirty="0" smtClean="0"/>
              <a:t>is farthest distance from the eye at which an object is seen clearly (infinity) but for practical purposes, it is considered 6 meter (20feet).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Near point:-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800" dirty="0" smtClean="0"/>
              <a:t>      - </a:t>
            </a:r>
            <a:r>
              <a:rPr lang="en-US" sz="2400" dirty="0" smtClean="0"/>
              <a:t>Nearest distance from eye at which object can be seen clearly. It  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is 25cm (10 inches)</a:t>
            </a:r>
          </a:p>
          <a:p>
            <a:pPr lvl="0"/>
            <a:r>
              <a:rPr lang="en-IN" sz="2800" b="1" dirty="0" smtClean="0">
                <a:solidFill>
                  <a:srgbClr val="0070C0"/>
                </a:solidFill>
              </a:rPr>
              <a:t> </a:t>
            </a:r>
            <a:r>
              <a:rPr lang="en-IN" sz="2800" b="1" dirty="0">
                <a:solidFill>
                  <a:srgbClr val="0070C0"/>
                </a:solidFill>
              </a:rPr>
              <a:t>Amplitude of accommodation:-</a:t>
            </a:r>
          </a:p>
          <a:p>
            <a:pPr lvl="1"/>
            <a:r>
              <a:rPr lang="en-IN" sz="2400" dirty="0"/>
              <a:t>Difference between the dioptric power needed to focus at near point &amp; needed to focus at higher point.</a:t>
            </a:r>
            <a:endParaRPr lang="en-US" sz="2400" dirty="0"/>
          </a:p>
          <a:p>
            <a:pPr lvl="0"/>
            <a:r>
              <a:rPr lang="en-IN" sz="2800" b="1" dirty="0">
                <a:solidFill>
                  <a:srgbClr val="0070C0"/>
                </a:solidFill>
              </a:rPr>
              <a:t>Range of accommodation:-</a:t>
            </a:r>
            <a:endParaRPr lang="en-US" sz="2800" dirty="0">
              <a:solidFill>
                <a:srgbClr val="0070C0"/>
              </a:solidFill>
            </a:endParaRPr>
          </a:p>
          <a:p>
            <a:pPr lvl="1"/>
            <a:r>
              <a:rPr lang="en-IN" sz="2400" dirty="0"/>
              <a:t>It is distance between </a:t>
            </a:r>
            <a:r>
              <a:rPr lang="en-IN" sz="2400" b="1" dirty="0"/>
              <a:t>‘far point’</a:t>
            </a:r>
            <a:r>
              <a:rPr lang="en-IN" sz="2400" dirty="0"/>
              <a:t> and </a:t>
            </a:r>
            <a:r>
              <a:rPr lang="en-IN" sz="2400" b="1" dirty="0"/>
              <a:t>‘near point’</a:t>
            </a:r>
            <a:r>
              <a:rPr lang="en-IN" sz="2400" dirty="0"/>
              <a:t>.</a:t>
            </a:r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37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CCES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Q1. Which of the following is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/>
              <a:t> the constituent of middle layer of eyeball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362200"/>
            <a:ext cx="5105400" cy="3505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Sclera </a:t>
            </a:r>
          </a:p>
          <a:p>
            <a:pPr marL="514350" indent="-514350">
              <a:buAutoNum type="alphaUcPeriod"/>
            </a:pPr>
            <a:r>
              <a:rPr lang="en-US" dirty="0" smtClean="0"/>
              <a:t>Choroid</a:t>
            </a:r>
          </a:p>
          <a:p>
            <a:pPr marL="514350" indent="-514350">
              <a:buAutoNum type="alphaUcPeriod"/>
            </a:pPr>
            <a:r>
              <a:rPr lang="en-US" dirty="0" smtClean="0"/>
              <a:t>Iris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Cilliary</a:t>
            </a:r>
            <a:r>
              <a:rPr lang="en-US" dirty="0" smtClean="0"/>
              <a:t> body</a:t>
            </a:r>
          </a:p>
          <a:p>
            <a:pPr marL="514350" indent="-51435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21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Q.2. Which statement is </a:t>
            </a:r>
            <a:r>
              <a:rPr lang="en-US" b="1" u="sng" dirty="0" smtClean="0">
                <a:solidFill>
                  <a:srgbClr val="FF0000"/>
                </a:solidFill>
              </a:rPr>
              <a:t>false</a:t>
            </a:r>
            <a:r>
              <a:rPr lang="en-US" b="1" dirty="0" smtClean="0"/>
              <a:t> about aqueous humor? 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They are secreted from </a:t>
            </a:r>
            <a:r>
              <a:rPr lang="en-US" dirty="0" err="1" smtClean="0"/>
              <a:t>cilliary</a:t>
            </a:r>
            <a:r>
              <a:rPr lang="en-US" dirty="0" smtClean="0"/>
              <a:t> process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They are absorbed through </a:t>
            </a:r>
            <a:r>
              <a:rPr lang="en-US" dirty="0" err="1" smtClean="0"/>
              <a:t>trabecular</a:t>
            </a:r>
            <a:r>
              <a:rPr lang="en-US" dirty="0" smtClean="0"/>
              <a:t> meshwork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Main constituent of aqueous humor is </a:t>
            </a:r>
            <a:r>
              <a:rPr lang="en-IN" dirty="0" smtClean="0"/>
              <a:t>albumin and </a:t>
            </a:r>
            <a:r>
              <a:rPr lang="en-IN" dirty="0" err="1" smtClean="0"/>
              <a:t>hyaluronic</a:t>
            </a:r>
            <a:r>
              <a:rPr lang="en-IN" dirty="0" smtClean="0"/>
              <a:t> acid.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Blocking of the drainage of aqueous humor can lead to damage of optic nerve.</a:t>
            </a:r>
            <a:endParaRPr lang="en-IN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38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460" t="11667" r="17460" b="15000"/>
          <a:stretch>
            <a:fillRect/>
          </a:stretch>
        </p:blipFill>
        <p:spPr bwMode="auto">
          <a:xfrm>
            <a:off x="4953000" y="1295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FUNCTIONAL ANATOMY OF THE EYEBALL</a:t>
            </a:r>
            <a:br>
              <a:rPr lang="en-US" sz="3200" b="1" dirty="0" smtClean="0"/>
            </a:br>
            <a:r>
              <a:rPr lang="en-US" sz="3200" b="1" dirty="0">
                <a:solidFill>
                  <a:srgbClr val="0070C0"/>
                </a:solidFill>
              </a:rPr>
              <a:t>O</a:t>
            </a:r>
            <a:r>
              <a:rPr lang="en-US" sz="3200" b="1" dirty="0" smtClean="0">
                <a:solidFill>
                  <a:srgbClr val="0070C0"/>
                </a:solidFill>
              </a:rPr>
              <a:t>rbital cavity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343400" cy="4525963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eyeball is situated in </a:t>
            </a:r>
            <a:r>
              <a:rPr lang="en-US" dirty="0" smtClean="0"/>
              <a:t>a bony </a:t>
            </a:r>
            <a:r>
              <a:rPr lang="en-US" dirty="0"/>
              <a:t>cavity known as </a:t>
            </a:r>
            <a:r>
              <a:rPr lang="en-US" b="1" dirty="0">
                <a:solidFill>
                  <a:srgbClr val="00B0F0"/>
                </a:solidFill>
              </a:rPr>
              <a:t>orbital cavity or eye </a:t>
            </a:r>
            <a:r>
              <a:rPr lang="en-US" b="1" dirty="0" smtClean="0">
                <a:solidFill>
                  <a:srgbClr val="00B0F0"/>
                </a:solidFill>
              </a:rPr>
              <a:t>socket.</a:t>
            </a:r>
          </a:p>
          <a:p>
            <a:r>
              <a:rPr lang="en-US" b="1" dirty="0" smtClean="0"/>
              <a:t>ocular muscles- </a:t>
            </a:r>
            <a:r>
              <a:rPr lang="en-US" b="1" dirty="0" smtClean="0">
                <a:solidFill>
                  <a:srgbClr val="FF0000"/>
                </a:solidFill>
              </a:rPr>
              <a:t>eyeball movements.</a:t>
            </a:r>
          </a:p>
          <a:p>
            <a:r>
              <a:rPr lang="en-US" b="1" dirty="0" smtClean="0"/>
              <a:t>Areolar/fatty tissue </a:t>
            </a:r>
            <a:r>
              <a:rPr lang="en-US" dirty="0" smtClean="0"/>
              <a:t>–</a:t>
            </a:r>
            <a:r>
              <a:rPr lang="en-US" b="1" dirty="0" smtClean="0">
                <a:solidFill>
                  <a:srgbClr val="FF0000"/>
                </a:solidFill>
              </a:rPr>
              <a:t> protective cushion to the eyeball.</a:t>
            </a:r>
          </a:p>
        </p:txBody>
      </p:sp>
      <p:pic>
        <p:nvPicPr>
          <p:cNvPr id="25602" name="Picture 2" descr="http://www.aao.org/theeyeshaveit/anatomy/sagittal-section.jpg"/>
          <p:cNvPicPr>
            <a:picLocks noChangeAspect="1" noChangeArrowheads="1"/>
          </p:cNvPicPr>
          <p:nvPr/>
        </p:nvPicPr>
        <p:blipFill>
          <a:blip r:embed="rId3" cstate="print"/>
          <a:srcRect l="21455" t="12000" r="21818"/>
          <a:stretch>
            <a:fillRect/>
          </a:stretch>
        </p:blipFill>
        <p:spPr bwMode="auto">
          <a:xfrm>
            <a:off x="5029200" y="3962400"/>
            <a:ext cx="35814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1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pPr marL="742950" indent="-742950"/>
            <a:r>
              <a:rPr lang="en-US" b="1" dirty="0" smtClean="0"/>
              <a:t>Q.3. which statement about cornea is true-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4290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Cornea has no blood supply.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Cornea has no nerve supply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Cornea gets its nutrition from surrounding blood vessels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Cornea can never be transplanted.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70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Q.4. which statement is </a:t>
            </a:r>
            <a:r>
              <a:rPr lang="en-US" b="1" u="sng" dirty="0" smtClean="0">
                <a:solidFill>
                  <a:srgbClr val="FF0000"/>
                </a:solidFill>
              </a:rPr>
              <a:t>true</a:t>
            </a:r>
            <a:r>
              <a:rPr lang="en-US" b="1" dirty="0" smtClean="0"/>
              <a:t>?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Iris controls the amount of light entering in eye.</a:t>
            </a:r>
          </a:p>
          <a:p>
            <a:pPr marL="514350" indent="-514350">
              <a:buAutoNum type="alphaUcPeriod"/>
            </a:pPr>
            <a:r>
              <a:rPr lang="en-US" dirty="0" smtClean="0"/>
              <a:t>Choroid is made up of nervous tissue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Main constituent of aqueous humor is </a:t>
            </a:r>
            <a:r>
              <a:rPr lang="en-IN" dirty="0" smtClean="0"/>
              <a:t>albumin and </a:t>
            </a:r>
            <a:r>
              <a:rPr lang="en-IN" dirty="0" err="1" smtClean="0"/>
              <a:t>hyaluronic</a:t>
            </a:r>
            <a:r>
              <a:rPr lang="en-IN" dirty="0" smtClean="0"/>
              <a:t> acid.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Intraocular pressure is measured by ophthalmoscope.</a:t>
            </a:r>
          </a:p>
          <a:p>
            <a:pPr marL="514350" indent="-514350">
              <a:buFont typeface="Arial" pitchFamily="34" charset="0"/>
              <a:buAutoNum type="alphaUcPeriod"/>
            </a:pPr>
            <a:endParaRPr lang="en-IN" dirty="0" smtClean="0"/>
          </a:p>
          <a:p>
            <a:pPr marL="514350" indent="-51435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25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Q.5. which of the following statement about tear is false-</a:t>
            </a:r>
            <a:endParaRPr lang="en-IN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95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Tear is a hypertonic.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Tear is mostly mucus in characteristic.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Tear keeps eyeball surface moist.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Tear contains </a:t>
            </a:r>
            <a:r>
              <a:rPr lang="en-US" sz="3200" dirty="0" err="1" smtClean="0"/>
              <a:t>lysozyme</a:t>
            </a:r>
            <a:r>
              <a:rPr lang="en-US" sz="3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7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Extra-ocular Muscles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Rectus </a:t>
            </a:r>
            <a:r>
              <a:rPr lang="en-US" b="1" dirty="0">
                <a:solidFill>
                  <a:srgbClr val="FF0000"/>
                </a:solidFill>
              </a:rPr>
              <a:t>Muscles</a:t>
            </a:r>
          </a:p>
          <a:p>
            <a:r>
              <a:rPr lang="en-US" dirty="0"/>
              <a:t>superior rectus</a:t>
            </a:r>
          </a:p>
          <a:p>
            <a:r>
              <a:rPr lang="en-US" dirty="0"/>
              <a:t>inferior rectus</a:t>
            </a:r>
          </a:p>
          <a:p>
            <a:r>
              <a:rPr lang="en-US" dirty="0"/>
              <a:t>medial rectus</a:t>
            </a:r>
          </a:p>
          <a:p>
            <a:r>
              <a:rPr lang="en-US" dirty="0"/>
              <a:t>lateral rectus</a:t>
            </a:r>
          </a:p>
          <a:p>
            <a:r>
              <a:rPr lang="en-US" b="1" dirty="0">
                <a:solidFill>
                  <a:srgbClr val="FF0000"/>
                </a:solidFill>
              </a:rPr>
              <a:t>Oblique Muscles</a:t>
            </a:r>
          </a:p>
          <a:p>
            <a:r>
              <a:rPr lang="en-US" dirty="0"/>
              <a:t>Superior oblique</a:t>
            </a:r>
          </a:p>
          <a:p>
            <a:r>
              <a:rPr lang="en-US" dirty="0"/>
              <a:t>Inferior oblique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SBKS LECTURE\MBBS\Untit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6"/>
          <a:stretch/>
        </p:blipFill>
        <p:spPr bwMode="auto">
          <a:xfrm>
            <a:off x="3733801" y="1295400"/>
            <a:ext cx="502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BKS LECTURE\MBBS\JAYNA LEC SS\images\1412_Extraocular_Musc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4"/>
          <a:stretch/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2079</Words>
  <Application>Microsoft Office PowerPoint</Application>
  <PresentationFormat>On-screen Show (4:3)</PresentationFormat>
  <Paragraphs>314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General sensation</vt:lpstr>
      <vt:lpstr>Four Senses</vt:lpstr>
      <vt:lpstr>PowerPoint Presentation</vt:lpstr>
      <vt:lpstr>PowerPoint Presentation</vt:lpstr>
      <vt:lpstr>Physiology of Vision</vt:lpstr>
      <vt:lpstr>FUNCTIONAL ANATOMY OF THE EYEBALL MORPHOLOGY</vt:lpstr>
      <vt:lpstr>FUNCTIONAL ANATOMY OF THE EYEBALL Orbital cavity</vt:lpstr>
      <vt:lpstr>Extra-ocular Muscles</vt:lpstr>
      <vt:lpstr>PowerPoint Presentation</vt:lpstr>
      <vt:lpstr>PowerPoint Presentation</vt:lpstr>
      <vt:lpstr>PowerPoint Presentation</vt:lpstr>
      <vt:lpstr>PowerPoint Presentation</vt:lpstr>
      <vt:lpstr>FUNCTIONAL ANATOMY OF THE EYEBALL Eyelids</vt:lpstr>
      <vt:lpstr>FUNCTIONAL ANATOMY OF THE EYEBALL Conjunctiva</vt:lpstr>
      <vt:lpstr>FUNCTIONAL ANATOMY OF THE EYEBALL Lacrimal apparatus</vt:lpstr>
      <vt:lpstr>FUNCTIONAL ANATOMY OF THE EYEBALL Tear</vt:lpstr>
      <vt:lpstr>PowerPoint Presentation</vt:lpstr>
      <vt:lpstr>EYEBALL</vt:lpstr>
      <vt:lpstr>COATS OF THE EYEBALL</vt:lpstr>
      <vt:lpstr>PowerPoint Presentation</vt:lpstr>
      <vt:lpstr>WALL OF THE EYEBALL outer layer- sclera </vt:lpstr>
      <vt:lpstr>WALL OF THE EYEBALL outer layer- cornea </vt:lpstr>
      <vt:lpstr>WALL OF THE EYEBALL outer layer- cornea</vt:lpstr>
      <vt:lpstr>WALL OF THE EYEBALL Middle layer </vt:lpstr>
      <vt:lpstr>Middle layer</vt:lpstr>
      <vt:lpstr>WALL OF THE EYEBALL Middle layer- ciliary body </vt:lpstr>
      <vt:lpstr>WALL OF THE EYEBALL Middle layer- Iris </vt:lpstr>
      <vt:lpstr>PowerPoint Presentation</vt:lpstr>
      <vt:lpstr>WALL OF THE EYEBALL Inner layer- Retina </vt:lpstr>
      <vt:lpstr>WALL OF THE EYEBALL Inner layer- Retina </vt:lpstr>
      <vt:lpstr>PowerPoint Presentation</vt:lpstr>
      <vt:lpstr>FUNDUS OCULI</vt:lpstr>
      <vt:lpstr>PowerPoint Presentation</vt:lpstr>
      <vt:lpstr>FUNDUS OCULI</vt:lpstr>
      <vt:lpstr>PowerPoint Presentation</vt:lpstr>
      <vt:lpstr>Crystalline Lens</vt:lpstr>
      <vt:lpstr>Intraocular fluid</vt:lpstr>
      <vt:lpstr>INTRAOCULAR FLUID</vt:lpstr>
      <vt:lpstr>INTRAOCULAR FLUID</vt:lpstr>
      <vt:lpstr>VITREOUS HUMOR</vt:lpstr>
      <vt:lpstr>AQUEOUS HUMOR</vt:lpstr>
      <vt:lpstr>AQUEOUS FLOW</vt:lpstr>
      <vt:lpstr>PowerPoint Presentation</vt:lpstr>
      <vt:lpstr>AQUEOUS FLOW</vt:lpstr>
      <vt:lpstr>PowerPoint Presentation</vt:lpstr>
      <vt:lpstr>INTRAOCULAR PRESSURE</vt:lpstr>
      <vt:lpstr>PowerPoint Presentation</vt:lpstr>
      <vt:lpstr>INTRAOCULAR PRESSURE TONOMETRY </vt:lpstr>
      <vt:lpstr>PowerPoint Presentation</vt:lpstr>
      <vt:lpstr>THE IMAGE FORMING MECHANISM</vt:lpstr>
      <vt:lpstr>PowerPoint Presentation</vt:lpstr>
      <vt:lpstr>Optic axis  Vs Visual axis</vt:lpstr>
      <vt:lpstr>Optics of the eye</vt:lpstr>
      <vt:lpstr>Refraction</vt:lpstr>
      <vt:lpstr>PowerPoint Presentation</vt:lpstr>
      <vt:lpstr>PowerPoint Presentation</vt:lpstr>
      <vt:lpstr>Convex lens</vt:lpstr>
      <vt:lpstr>PowerPoint Presentation</vt:lpstr>
      <vt:lpstr>Combination of 2 cylindrical lens at right angles equals a spherical lens</vt:lpstr>
      <vt:lpstr>Measurement of refractive power</vt:lpstr>
      <vt:lpstr>Focal length</vt:lpstr>
      <vt:lpstr>PowerPoint Presentation</vt:lpstr>
      <vt:lpstr>Accommodation</vt:lpstr>
      <vt:lpstr>PowerPoint Presentation</vt:lpstr>
      <vt:lpstr>PowerPoint Presentation</vt:lpstr>
      <vt:lpstr>PowerPoint Presentation</vt:lpstr>
      <vt:lpstr>CCES</vt:lpstr>
      <vt:lpstr>Q1. Which of the following is not the constituent of middle layer of eyeball </vt:lpstr>
      <vt:lpstr>Q.2. Which statement is false about aqueous humor?  </vt:lpstr>
      <vt:lpstr>Q.3. which statement about cornea is true-</vt:lpstr>
      <vt:lpstr>Q.4. which statement is true? </vt:lpstr>
      <vt:lpstr>Q.5. which of the following statement about tear is false-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Anatomy of Eye </dc:title>
  <dc:creator>DELL</dc:creator>
  <cp:lastModifiedBy>DELL</cp:lastModifiedBy>
  <cp:revision>114</cp:revision>
  <dcterms:created xsi:type="dcterms:W3CDTF">2018-01-05T10:02:10Z</dcterms:created>
  <dcterms:modified xsi:type="dcterms:W3CDTF">2018-05-15T04:18:48Z</dcterms:modified>
</cp:coreProperties>
</file>