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14-Aug-20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14-Aug-20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14-Aug-20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14-Aug-20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14-Aug-20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14-Aug-20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14-Aug-20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14-Aug-20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14-Aug-20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14-Aug-20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14-Aug-20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14-Aug-20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14-Aug-20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14-Aug-20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pPr/>
              <a:t>14-Aug-20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14-Aug-20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14-Aug-20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14-Aug-20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012" y="191069"/>
            <a:ext cx="8689976" cy="2006221"/>
          </a:xfrm>
        </p:spPr>
        <p:txBody>
          <a:bodyPr/>
          <a:lstStyle/>
          <a:p>
            <a:r>
              <a:rPr lang="en-IN" dirty="0" smtClean="0"/>
              <a:t>MALIGNANT HYPERTHERMIA</a:t>
            </a:r>
            <a:endParaRPr lang="en-IN" dirty="0"/>
          </a:p>
        </p:txBody>
      </p:sp>
      <p:sp>
        <p:nvSpPr>
          <p:cNvPr id="3" name="Subtitle 2"/>
          <p:cNvSpPr>
            <a:spLocks noGrp="1"/>
          </p:cNvSpPr>
          <p:nvPr>
            <p:ph type="subTitle" idx="1"/>
          </p:nvPr>
        </p:nvSpPr>
        <p:spPr>
          <a:xfrm>
            <a:off x="1751012" y="2838734"/>
            <a:ext cx="10272666" cy="3442647"/>
          </a:xfrm>
        </p:spPr>
        <p:txBody>
          <a:bodyPr/>
          <a:lstStyle/>
          <a:p>
            <a:pPr algn="r"/>
            <a:r>
              <a:rPr lang="en-IN" dirty="0" smtClean="0"/>
              <a:t> </a:t>
            </a:r>
            <a:r>
              <a:rPr lang="en-IN" smtClean="0"/>
              <a:t>DR.DINESH CHAUHAN,</a:t>
            </a:r>
          </a:p>
          <a:p>
            <a:pPr algn="r"/>
            <a:r>
              <a:rPr lang="en-IN" smtClean="0"/>
              <a:t>PROF</a:t>
            </a:r>
            <a:r>
              <a:rPr lang="en-IN" dirty="0" smtClean="0"/>
              <a:t>. &amp;HEAD,</a:t>
            </a:r>
          </a:p>
          <a:p>
            <a:pPr algn="r"/>
            <a:r>
              <a:rPr lang="en-IN" dirty="0" smtClean="0"/>
              <a:t>DEPT </a:t>
            </a:r>
            <a:r>
              <a:rPr lang="en-IN" dirty="0" smtClean="0"/>
              <a:t>OF ANAESTHESIOLOGY), </a:t>
            </a:r>
            <a:endParaRPr lang="en-IN" dirty="0" smtClean="0"/>
          </a:p>
          <a:p>
            <a:pPr algn="r"/>
            <a:r>
              <a:rPr lang="en-IN" dirty="0" smtClean="0"/>
              <a:t> </a:t>
            </a:r>
            <a:r>
              <a:rPr lang="en-IN" dirty="0" smtClean="0"/>
              <a:t>SBKS </a:t>
            </a:r>
            <a:r>
              <a:rPr lang="en-IN" dirty="0" smtClean="0"/>
              <a:t>MIRC,PIPARIA.</a:t>
            </a:r>
            <a:endParaRPr lang="en-IN" dirty="0"/>
          </a:p>
        </p:txBody>
      </p:sp>
    </p:spTree>
    <p:extLst>
      <p:ext uri="{BB962C8B-B14F-4D97-AF65-F5344CB8AC3E}">
        <p14:creationId xmlns:p14="http://schemas.microsoft.com/office/powerpoint/2010/main" xmlns="" val="27707060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MMS differential diagnosis: </a:t>
            </a:r>
          </a:p>
        </p:txBody>
      </p:sp>
      <p:sp>
        <p:nvSpPr>
          <p:cNvPr id="3" name="Content Placeholder 2"/>
          <p:cNvSpPr>
            <a:spLocks noGrp="1"/>
          </p:cNvSpPr>
          <p:nvPr>
            <p:ph sz="quarter" idx="13"/>
          </p:nvPr>
        </p:nvSpPr>
        <p:spPr>
          <a:xfrm>
            <a:off x="206062" y="2367092"/>
            <a:ext cx="11835684" cy="4355680"/>
          </a:xfrm>
        </p:spPr>
        <p:txBody>
          <a:bodyPr/>
          <a:lstStyle/>
          <a:p>
            <a:pPr marL="457200" indent="-457200">
              <a:buAutoNum type="arabicPeriod"/>
            </a:pPr>
            <a:r>
              <a:rPr lang="en-IN" dirty="0" smtClean="0"/>
              <a:t>Myotonic </a:t>
            </a:r>
            <a:r>
              <a:rPr lang="en-IN" dirty="0"/>
              <a:t>syndrome  </a:t>
            </a:r>
            <a:endParaRPr lang="en-IN" dirty="0" smtClean="0"/>
          </a:p>
          <a:p>
            <a:pPr marL="457200" indent="-457200">
              <a:buAutoNum type="arabicPeriod"/>
            </a:pPr>
            <a:r>
              <a:rPr lang="en-IN" dirty="0" smtClean="0"/>
              <a:t> </a:t>
            </a:r>
            <a:r>
              <a:rPr lang="en-IN" dirty="0" err="1"/>
              <a:t>Temporo</a:t>
            </a:r>
            <a:r>
              <a:rPr lang="en-IN" dirty="0"/>
              <a:t>-mandibular joint </a:t>
            </a:r>
            <a:r>
              <a:rPr lang="en-IN" dirty="0" smtClean="0"/>
              <a:t>dysfunction</a:t>
            </a:r>
          </a:p>
          <a:p>
            <a:pPr marL="457200" indent="-457200">
              <a:buAutoNum type="arabicPeriod"/>
            </a:pPr>
            <a:r>
              <a:rPr lang="en-IN" dirty="0" smtClean="0"/>
              <a:t>  </a:t>
            </a:r>
            <a:r>
              <a:rPr lang="en-IN" dirty="0" err="1"/>
              <a:t>Underdosing</a:t>
            </a:r>
            <a:r>
              <a:rPr lang="en-IN" dirty="0"/>
              <a:t> with </a:t>
            </a:r>
            <a:r>
              <a:rPr lang="en-IN" dirty="0" err="1" smtClean="0"/>
              <a:t>suxamethonium</a:t>
            </a:r>
            <a:endParaRPr lang="en-IN" dirty="0" smtClean="0"/>
          </a:p>
          <a:p>
            <a:pPr marL="457200" indent="-457200">
              <a:buAutoNum type="arabicPeriod"/>
            </a:pPr>
            <a:r>
              <a:rPr lang="en-IN" dirty="0" smtClean="0"/>
              <a:t> Not </a:t>
            </a:r>
            <a:r>
              <a:rPr lang="en-IN" dirty="0"/>
              <a:t>allowing sufficient time for </a:t>
            </a:r>
            <a:r>
              <a:rPr lang="en-IN" dirty="0" err="1"/>
              <a:t>suxamethonium</a:t>
            </a:r>
            <a:r>
              <a:rPr lang="en-IN" dirty="0"/>
              <a:t> to act before intubation </a:t>
            </a:r>
            <a:endParaRPr lang="en-IN" dirty="0" smtClean="0"/>
          </a:p>
          <a:p>
            <a:pPr marL="457200" indent="-457200">
              <a:buAutoNum type="arabicPeriod"/>
            </a:pPr>
            <a:r>
              <a:rPr lang="en-IN" dirty="0" smtClean="0"/>
              <a:t> </a:t>
            </a:r>
            <a:r>
              <a:rPr lang="en-IN" dirty="0"/>
              <a:t>Increased muscle tone after </a:t>
            </a:r>
            <a:r>
              <a:rPr lang="en-IN" dirty="0" err="1"/>
              <a:t>suxamethonium</a:t>
            </a:r>
            <a:r>
              <a:rPr lang="en-IN" dirty="0"/>
              <a:t> in the presence of fever or elevated plasma        catecholamine </a:t>
            </a:r>
          </a:p>
        </p:txBody>
      </p:sp>
    </p:spTree>
    <p:extLst>
      <p:ext uri="{BB962C8B-B14F-4D97-AF65-F5344CB8AC3E}">
        <p14:creationId xmlns:p14="http://schemas.microsoft.com/office/powerpoint/2010/main" xmlns="" val="1538596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MH differential diagnosis </a:t>
            </a:r>
          </a:p>
        </p:txBody>
      </p:sp>
      <p:sp>
        <p:nvSpPr>
          <p:cNvPr id="3" name="Content Placeholder 2"/>
          <p:cNvSpPr>
            <a:spLocks noGrp="1"/>
          </p:cNvSpPr>
          <p:nvPr>
            <p:ph sz="quarter" idx="13"/>
          </p:nvPr>
        </p:nvSpPr>
        <p:spPr>
          <a:xfrm>
            <a:off x="270456" y="1893194"/>
            <a:ext cx="11642502" cy="4765183"/>
          </a:xfrm>
        </p:spPr>
        <p:txBody>
          <a:bodyPr/>
          <a:lstStyle/>
          <a:p>
            <a:pPr marL="0" indent="0">
              <a:buNone/>
            </a:pPr>
            <a:r>
              <a:rPr lang="en-IN" dirty="0"/>
              <a:t>1. Inadequate anaesthesia or analgesia </a:t>
            </a:r>
            <a:endParaRPr lang="en-IN" dirty="0" smtClean="0"/>
          </a:p>
          <a:p>
            <a:pPr marL="0" indent="0">
              <a:buNone/>
            </a:pPr>
            <a:r>
              <a:rPr lang="en-IN" dirty="0" smtClean="0"/>
              <a:t>2</a:t>
            </a:r>
            <a:r>
              <a:rPr lang="en-IN" dirty="0"/>
              <a:t>. Inappropriate breathing circuit / fresh gas flow / </a:t>
            </a:r>
            <a:r>
              <a:rPr lang="en-IN" dirty="0" smtClean="0"/>
              <a:t>ventilation</a:t>
            </a:r>
          </a:p>
          <a:p>
            <a:pPr marL="0" indent="0">
              <a:buNone/>
            </a:pPr>
            <a:r>
              <a:rPr lang="en-IN" dirty="0" smtClean="0"/>
              <a:t> </a:t>
            </a:r>
            <a:r>
              <a:rPr lang="en-IN" dirty="0"/>
              <a:t>3. Endocrine disorders: </a:t>
            </a:r>
            <a:r>
              <a:rPr lang="en-IN" dirty="0" err="1"/>
              <a:t>phaeochromocytoma</a:t>
            </a:r>
            <a:r>
              <a:rPr lang="en-IN" dirty="0"/>
              <a:t> and </a:t>
            </a:r>
            <a:r>
              <a:rPr lang="en-IN" dirty="0" smtClean="0"/>
              <a:t>thyrotoxicosis</a:t>
            </a:r>
          </a:p>
          <a:p>
            <a:pPr marL="0" indent="0">
              <a:buNone/>
            </a:pPr>
            <a:r>
              <a:rPr lang="en-IN" dirty="0" smtClean="0"/>
              <a:t> </a:t>
            </a:r>
            <a:r>
              <a:rPr lang="en-IN" dirty="0"/>
              <a:t>4. </a:t>
            </a:r>
            <a:r>
              <a:rPr lang="en-IN" dirty="0" smtClean="0"/>
              <a:t>Sepsis</a:t>
            </a:r>
          </a:p>
          <a:p>
            <a:pPr marL="0" indent="0">
              <a:buNone/>
            </a:pPr>
            <a:r>
              <a:rPr lang="en-IN" dirty="0" smtClean="0"/>
              <a:t> </a:t>
            </a:r>
            <a:r>
              <a:rPr lang="en-IN" dirty="0"/>
              <a:t>5. Hypoxic </a:t>
            </a:r>
            <a:r>
              <a:rPr lang="en-IN" dirty="0" smtClean="0"/>
              <a:t>encephalopathy</a:t>
            </a:r>
          </a:p>
          <a:p>
            <a:pPr marL="0" indent="0">
              <a:buNone/>
            </a:pPr>
            <a:r>
              <a:rPr lang="en-IN" dirty="0" smtClean="0"/>
              <a:t> </a:t>
            </a:r>
            <a:r>
              <a:rPr lang="en-IN" dirty="0"/>
              <a:t>6. Other muscle disorders </a:t>
            </a:r>
          </a:p>
        </p:txBody>
      </p:sp>
    </p:spTree>
    <p:extLst>
      <p:ext uri="{BB962C8B-B14F-4D97-AF65-F5344CB8AC3E}">
        <p14:creationId xmlns:p14="http://schemas.microsoft.com/office/powerpoint/2010/main" xmlns="" val="3437435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720887"/>
          </a:xfrm>
        </p:spPr>
        <p:txBody>
          <a:bodyPr/>
          <a:lstStyle/>
          <a:p>
            <a:r>
              <a:rPr lang="de-DE" dirty="0" smtClean="0"/>
              <a:t>Safe </a:t>
            </a:r>
            <a:r>
              <a:rPr lang="de-DE" dirty="0"/>
              <a:t>versus unsafe drugs in MH </a:t>
            </a:r>
            <a:endParaRPr lang="en-IN" dirty="0"/>
          </a:p>
        </p:txBody>
      </p:sp>
      <p:sp>
        <p:nvSpPr>
          <p:cNvPr id="4" name="Content Placeholder 3"/>
          <p:cNvSpPr>
            <a:spLocks noGrp="1"/>
          </p:cNvSpPr>
          <p:nvPr>
            <p:ph sz="quarter" idx="13"/>
          </p:nvPr>
        </p:nvSpPr>
        <p:spPr>
          <a:xfrm>
            <a:off x="425003" y="1339404"/>
            <a:ext cx="5594797" cy="5396248"/>
          </a:xfrm>
        </p:spPr>
        <p:txBody>
          <a:bodyPr>
            <a:normAutofit lnSpcReduction="10000"/>
          </a:bodyPr>
          <a:lstStyle/>
          <a:p>
            <a:pPr>
              <a:buFont typeface="Wingdings" panose="05000000000000000000" pitchFamily="2" charset="2"/>
              <a:buChar char="v"/>
            </a:pPr>
            <a:r>
              <a:rPr lang="en-IN" sz="2400" dirty="0" smtClean="0"/>
              <a:t>SAFE DRUGS</a:t>
            </a:r>
          </a:p>
          <a:p>
            <a:r>
              <a:rPr lang="en-IN" sz="1800" dirty="0"/>
              <a:t>Antibiotics </a:t>
            </a:r>
          </a:p>
          <a:p>
            <a:r>
              <a:rPr lang="en-IN" sz="1800" dirty="0" smtClean="0"/>
              <a:t>Antihistamines</a:t>
            </a:r>
          </a:p>
          <a:p>
            <a:r>
              <a:rPr lang="en-IN" sz="1800" dirty="0" smtClean="0"/>
              <a:t> </a:t>
            </a:r>
            <a:r>
              <a:rPr lang="en-IN" sz="1800" dirty="0"/>
              <a:t>Barbiturates Benzodiazepines </a:t>
            </a:r>
            <a:r>
              <a:rPr lang="en-IN" sz="1800" dirty="0" err="1"/>
              <a:t>Droperidol</a:t>
            </a:r>
            <a:r>
              <a:rPr lang="en-IN" sz="1800" dirty="0"/>
              <a:t> </a:t>
            </a:r>
            <a:endParaRPr lang="en-IN" sz="1800" dirty="0" smtClean="0"/>
          </a:p>
          <a:p>
            <a:r>
              <a:rPr lang="en-IN" sz="1800" dirty="0" smtClean="0"/>
              <a:t>Ketamine </a:t>
            </a:r>
          </a:p>
          <a:p>
            <a:r>
              <a:rPr lang="en-IN" sz="1800" dirty="0" smtClean="0"/>
              <a:t>Local anaesthetics</a:t>
            </a:r>
          </a:p>
          <a:p>
            <a:r>
              <a:rPr lang="en-IN" sz="1800" dirty="0" smtClean="0"/>
              <a:t> </a:t>
            </a:r>
            <a:r>
              <a:rPr lang="en-IN" sz="1800" dirty="0"/>
              <a:t>Nitrous Oxide </a:t>
            </a:r>
            <a:endParaRPr lang="en-IN" sz="1800" dirty="0" smtClean="0"/>
          </a:p>
          <a:p>
            <a:r>
              <a:rPr lang="en-IN" sz="1800" dirty="0" err="1" smtClean="0"/>
              <a:t>Nondepolarizing</a:t>
            </a:r>
            <a:r>
              <a:rPr lang="en-IN" sz="1800" dirty="0" smtClean="0"/>
              <a:t> </a:t>
            </a:r>
            <a:r>
              <a:rPr lang="en-IN" sz="1800" dirty="0"/>
              <a:t>neuromuscular </a:t>
            </a:r>
            <a:r>
              <a:rPr lang="en-IN" sz="1800" dirty="0" smtClean="0"/>
              <a:t>blockers</a:t>
            </a:r>
          </a:p>
          <a:p>
            <a:r>
              <a:rPr lang="en-IN" sz="1800" dirty="0" smtClean="0"/>
              <a:t> Opioids</a:t>
            </a:r>
          </a:p>
          <a:p>
            <a:r>
              <a:rPr lang="en-IN" sz="1800" dirty="0" smtClean="0"/>
              <a:t> </a:t>
            </a:r>
            <a:r>
              <a:rPr lang="en-IN" sz="1800" dirty="0" err="1" smtClean="0"/>
              <a:t>Propofol</a:t>
            </a:r>
            <a:endParaRPr lang="en-IN" sz="1800" dirty="0" smtClean="0"/>
          </a:p>
          <a:p>
            <a:r>
              <a:rPr lang="en-IN" sz="1800" dirty="0" smtClean="0"/>
              <a:t> Propranolol</a:t>
            </a:r>
          </a:p>
          <a:p>
            <a:r>
              <a:rPr lang="en-IN" sz="1800" dirty="0" smtClean="0"/>
              <a:t> </a:t>
            </a:r>
            <a:r>
              <a:rPr lang="en-IN" sz="1800" dirty="0"/>
              <a:t>Vasoactive drugs </a:t>
            </a:r>
          </a:p>
        </p:txBody>
      </p:sp>
      <p:sp>
        <p:nvSpPr>
          <p:cNvPr id="5" name="Content Placeholder 4"/>
          <p:cNvSpPr>
            <a:spLocks noGrp="1"/>
          </p:cNvSpPr>
          <p:nvPr>
            <p:ph sz="quarter" idx="14"/>
          </p:nvPr>
        </p:nvSpPr>
        <p:spPr>
          <a:xfrm>
            <a:off x="6439436" y="1339404"/>
            <a:ext cx="5486401" cy="4451795"/>
          </a:xfrm>
        </p:spPr>
        <p:txBody>
          <a:bodyPr>
            <a:normAutofit/>
          </a:bodyPr>
          <a:lstStyle/>
          <a:p>
            <a:pPr>
              <a:buFont typeface="Wingdings" panose="05000000000000000000" pitchFamily="2" charset="2"/>
              <a:buChar char="v"/>
            </a:pPr>
            <a:r>
              <a:rPr lang="en-IN" sz="2400" dirty="0" smtClean="0"/>
              <a:t>UNSAFE DRUGS</a:t>
            </a:r>
          </a:p>
          <a:p>
            <a:r>
              <a:rPr lang="en-IN" sz="1800" dirty="0" smtClean="0"/>
              <a:t>ALL INHALATIONAL AGENTS(EXCEPT NITROUS OXIDE)</a:t>
            </a:r>
          </a:p>
          <a:p>
            <a:r>
              <a:rPr lang="en-IN" sz="1800" dirty="0" smtClean="0"/>
              <a:t>SUXAMETHONIUM</a:t>
            </a:r>
          </a:p>
          <a:p>
            <a:pPr>
              <a:buFont typeface="Wingdings" panose="05000000000000000000" pitchFamily="2" charset="2"/>
              <a:buChar char="v"/>
            </a:pPr>
            <a:endParaRPr lang="en-IN" sz="2400" dirty="0"/>
          </a:p>
        </p:txBody>
      </p:sp>
    </p:spTree>
    <p:extLst>
      <p:ext uri="{BB962C8B-B14F-4D97-AF65-F5344CB8AC3E}">
        <p14:creationId xmlns:p14="http://schemas.microsoft.com/office/powerpoint/2010/main" xmlns="" val="2565526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3775" y="618518"/>
            <a:ext cx="10364451" cy="708006"/>
          </a:xfrm>
        </p:spPr>
        <p:txBody>
          <a:bodyPr/>
          <a:lstStyle/>
          <a:p>
            <a:r>
              <a:rPr lang="en-IN" dirty="0"/>
              <a:t>TREATMENT OF MALIGNANT HYPERTHERMIA </a:t>
            </a:r>
          </a:p>
        </p:txBody>
      </p:sp>
      <p:sp>
        <p:nvSpPr>
          <p:cNvPr id="6" name="Content Placeholder 5"/>
          <p:cNvSpPr>
            <a:spLocks noGrp="1"/>
          </p:cNvSpPr>
          <p:nvPr>
            <p:ph sz="quarter" idx="13"/>
          </p:nvPr>
        </p:nvSpPr>
        <p:spPr>
          <a:xfrm>
            <a:off x="167424" y="1184856"/>
            <a:ext cx="11861443" cy="5550795"/>
          </a:xfrm>
        </p:spPr>
        <p:txBody>
          <a:bodyPr>
            <a:normAutofit/>
          </a:bodyPr>
          <a:lstStyle/>
          <a:p>
            <a:pPr marL="0" indent="0">
              <a:buNone/>
            </a:pPr>
            <a:r>
              <a:rPr lang="en-IN" dirty="0"/>
              <a:t>Early diagnosis and treatment are key to successful management – on recognition of a reaction several modes of treatment need to be started at once. It is important to know where the </a:t>
            </a:r>
            <a:r>
              <a:rPr lang="en-IN" dirty="0" err="1"/>
              <a:t>dantrolene</a:t>
            </a:r>
            <a:r>
              <a:rPr lang="en-IN" dirty="0"/>
              <a:t> is kept in your theatre. </a:t>
            </a:r>
            <a:endParaRPr lang="en-IN" dirty="0" smtClean="0"/>
          </a:p>
          <a:p>
            <a:pPr>
              <a:buFont typeface="Wingdings" panose="05000000000000000000" pitchFamily="2" charset="2"/>
              <a:buChar char="v"/>
            </a:pPr>
            <a:r>
              <a:rPr lang="en-IN" sz="2400" dirty="0" smtClean="0"/>
              <a:t>The </a:t>
            </a:r>
            <a:r>
              <a:rPr lang="en-IN" sz="2400" dirty="0"/>
              <a:t>acute episode </a:t>
            </a:r>
            <a:endParaRPr lang="en-IN" sz="2400" dirty="0" smtClean="0"/>
          </a:p>
          <a:p>
            <a:pPr marL="0" indent="0">
              <a:buNone/>
            </a:pPr>
            <a:r>
              <a:rPr lang="en-IN" dirty="0" smtClean="0">
                <a:solidFill>
                  <a:srgbClr val="FF0000"/>
                </a:solidFill>
              </a:rPr>
              <a:t>Call </a:t>
            </a:r>
            <a:r>
              <a:rPr lang="en-IN" dirty="0">
                <a:solidFill>
                  <a:srgbClr val="FF0000"/>
                </a:solidFill>
              </a:rPr>
              <a:t>for </a:t>
            </a:r>
            <a:r>
              <a:rPr lang="en-IN" dirty="0" smtClean="0">
                <a:solidFill>
                  <a:srgbClr val="FF0000"/>
                </a:solidFill>
              </a:rPr>
              <a:t>help</a:t>
            </a:r>
          </a:p>
          <a:p>
            <a:pPr marL="0" indent="0">
              <a:buNone/>
            </a:pPr>
            <a:r>
              <a:rPr lang="en-IN" dirty="0"/>
              <a:t>Take measures to stop the MH process </a:t>
            </a:r>
            <a:endParaRPr lang="en-IN" dirty="0" smtClean="0"/>
          </a:p>
          <a:p>
            <a:pPr marL="457200" indent="-457200">
              <a:buAutoNum type="arabicPeriod"/>
            </a:pPr>
            <a:r>
              <a:rPr lang="en-IN" dirty="0" smtClean="0"/>
              <a:t>Discontinue </a:t>
            </a:r>
            <a:r>
              <a:rPr lang="en-IN" dirty="0"/>
              <a:t>the administration of all inhalation agents and </a:t>
            </a:r>
            <a:r>
              <a:rPr lang="en-IN" dirty="0" err="1"/>
              <a:t>suxamethonium</a:t>
            </a:r>
            <a:r>
              <a:rPr lang="en-IN" dirty="0"/>
              <a:t>. </a:t>
            </a:r>
            <a:endParaRPr lang="en-IN" dirty="0" smtClean="0"/>
          </a:p>
          <a:p>
            <a:pPr marL="457200" indent="-457200">
              <a:buAutoNum type="arabicPeriod"/>
            </a:pPr>
            <a:r>
              <a:rPr lang="en-IN" dirty="0" smtClean="0"/>
              <a:t> </a:t>
            </a:r>
            <a:r>
              <a:rPr lang="en-IN" dirty="0"/>
              <a:t>Hyperventilate the patient with 100% O2 at &gt; 10 l/min via a clean breathing circuit. Do not waste time securing another anaesthetic machine - use an </a:t>
            </a:r>
            <a:r>
              <a:rPr lang="en-IN" dirty="0" err="1"/>
              <a:t>Ambu</a:t>
            </a:r>
            <a:r>
              <a:rPr lang="en-IN" dirty="0"/>
              <a:t> bag and an O2 cylinder initially</a:t>
            </a:r>
            <a:r>
              <a:rPr lang="en-IN" dirty="0" smtClean="0"/>
              <a:t>.</a:t>
            </a:r>
          </a:p>
          <a:p>
            <a:pPr marL="457200" indent="-457200">
              <a:buAutoNum type="arabicPeriod"/>
            </a:pPr>
            <a:r>
              <a:rPr lang="en-IN" dirty="0" smtClean="0"/>
              <a:t> Stop </a:t>
            </a:r>
            <a:r>
              <a:rPr lang="en-IN" dirty="0"/>
              <a:t>surgery if possible. Otherwise maintain anaesthesia with intravenous agents such as </a:t>
            </a:r>
            <a:r>
              <a:rPr lang="en-IN" dirty="0" err="1"/>
              <a:t>propofol</a:t>
            </a:r>
            <a:r>
              <a:rPr lang="en-IN" dirty="0"/>
              <a:t> until surgery is completed</a:t>
            </a:r>
            <a:r>
              <a:rPr lang="en-IN" dirty="0" smtClean="0"/>
              <a:t>.</a:t>
            </a:r>
          </a:p>
          <a:p>
            <a:pPr marL="0" indent="0">
              <a:buNone/>
            </a:pPr>
            <a:endParaRPr lang="en-IN" dirty="0"/>
          </a:p>
        </p:txBody>
      </p:sp>
    </p:spTree>
    <p:extLst>
      <p:ext uri="{BB962C8B-B14F-4D97-AF65-F5344CB8AC3E}">
        <p14:creationId xmlns:p14="http://schemas.microsoft.com/office/powerpoint/2010/main" xmlns="" val="15048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557" y="232152"/>
            <a:ext cx="10364451" cy="1184524"/>
          </a:xfrm>
        </p:spPr>
        <p:txBody>
          <a:bodyPr>
            <a:normAutofit/>
          </a:bodyPr>
          <a:lstStyle/>
          <a:p>
            <a:r>
              <a:rPr lang="en-IN" dirty="0" smtClean="0"/>
              <a:t>CONTINUE…</a:t>
            </a:r>
            <a:endParaRPr lang="en-IN" dirty="0"/>
          </a:p>
        </p:txBody>
      </p:sp>
      <p:sp>
        <p:nvSpPr>
          <p:cNvPr id="3" name="Content Placeholder 2"/>
          <p:cNvSpPr>
            <a:spLocks noGrp="1"/>
          </p:cNvSpPr>
          <p:nvPr>
            <p:ph sz="quarter" idx="13"/>
          </p:nvPr>
        </p:nvSpPr>
        <p:spPr>
          <a:xfrm>
            <a:off x="244699" y="1416676"/>
            <a:ext cx="11784169" cy="5228823"/>
          </a:xfrm>
        </p:spPr>
        <p:txBody>
          <a:bodyPr>
            <a:normAutofit/>
          </a:bodyPr>
          <a:lstStyle/>
          <a:p>
            <a:pPr marL="0" indent="0">
              <a:buNone/>
            </a:pPr>
            <a:r>
              <a:rPr lang="en-IN" dirty="0" smtClean="0"/>
              <a:t>4. Give </a:t>
            </a:r>
            <a:r>
              <a:rPr lang="en-IN" dirty="0" err="1"/>
              <a:t>dantrolene</a:t>
            </a:r>
            <a:r>
              <a:rPr lang="en-IN" dirty="0"/>
              <a:t> 2-3 mg/kg. Repeat doses of 1 mg/kg (up to a maximum of 10 mg/kg) should be given until the tachycardia, rise in CO2 production and pyrexia start to subside. Assistance is helpful in mixing </a:t>
            </a:r>
            <a:r>
              <a:rPr lang="en-IN" dirty="0" err="1"/>
              <a:t>dantrolene</a:t>
            </a:r>
            <a:r>
              <a:rPr lang="en-IN" dirty="0"/>
              <a:t>, which is presented in 20 mg ampoules formulated with 3 g of mannitol. Each vial should be mixed with 60 ml of sterile distilled water. </a:t>
            </a:r>
            <a:r>
              <a:rPr lang="en-IN" dirty="0" err="1"/>
              <a:t>Dantrolene</a:t>
            </a:r>
            <a:r>
              <a:rPr lang="en-IN" dirty="0"/>
              <a:t> may dissolve faster if several ampoules are emptied into a sterile dish and a large volume of sterile water added. Increasing the temperature of the diluent will also help speed the mixing process. </a:t>
            </a:r>
          </a:p>
          <a:p>
            <a:pPr marL="0" indent="0">
              <a:buNone/>
            </a:pPr>
            <a:r>
              <a:rPr lang="en-IN" dirty="0" smtClean="0"/>
              <a:t>5. </a:t>
            </a:r>
            <a:r>
              <a:rPr lang="en-IN" dirty="0"/>
              <a:t>Commence active cooling – use cold </a:t>
            </a:r>
            <a:r>
              <a:rPr lang="en-IN" dirty="0" err="1"/>
              <a:t>i.v.</a:t>
            </a:r>
            <a:r>
              <a:rPr lang="en-IN" dirty="0"/>
              <a:t> fluids and place ice packs on the groin and in the axillae. Consider gastric and bladder lavage. Avoid peripheral vasoconstriction, which will result from excessive use of ice to the skin, as this will prevent heat loss</a:t>
            </a:r>
            <a:r>
              <a:rPr lang="en-IN" dirty="0" smtClean="0"/>
              <a:t>.</a:t>
            </a:r>
          </a:p>
          <a:p>
            <a:pPr marL="0" indent="0">
              <a:buNone/>
            </a:pPr>
            <a:r>
              <a:rPr lang="en-IN" dirty="0"/>
              <a:t>Monitor ECG, SpO2, end-tidal CO2, invasive arterial BP, CVP, core and peripheral temperature, urine output and pH, arterial blood gases, central mixed venous blood gas,  potassium, haematocrit, platelets, clotting, </a:t>
            </a:r>
            <a:r>
              <a:rPr lang="en-IN" dirty="0" err="1"/>
              <a:t>creatine</a:t>
            </a:r>
            <a:r>
              <a:rPr lang="en-IN" dirty="0"/>
              <a:t> kinase (peaks at 12-24 hours).  </a:t>
            </a:r>
          </a:p>
        </p:txBody>
      </p:sp>
    </p:spTree>
    <p:extLst>
      <p:ext uri="{BB962C8B-B14F-4D97-AF65-F5344CB8AC3E}">
        <p14:creationId xmlns:p14="http://schemas.microsoft.com/office/powerpoint/2010/main" xmlns="" val="16852485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939827"/>
          </a:xfrm>
        </p:spPr>
        <p:txBody>
          <a:bodyPr/>
          <a:lstStyle/>
          <a:p>
            <a:r>
              <a:rPr lang="en-IN" dirty="0" smtClean="0"/>
              <a:t>CONTINUE…</a:t>
            </a:r>
            <a:endParaRPr lang="en-IN" dirty="0"/>
          </a:p>
        </p:txBody>
      </p:sp>
      <p:sp>
        <p:nvSpPr>
          <p:cNvPr id="3" name="Content Placeholder 2"/>
          <p:cNvSpPr>
            <a:spLocks noGrp="1"/>
          </p:cNvSpPr>
          <p:nvPr>
            <p:ph sz="quarter" idx="13"/>
          </p:nvPr>
        </p:nvSpPr>
        <p:spPr>
          <a:xfrm>
            <a:off x="515155" y="1828800"/>
            <a:ext cx="11384924" cy="4803820"/>
          </a:xfrm>
        </p:spPr>
        <p:txBody>
          <a:bodyPr/>
          <a:lstStyle/>
          <a:p>
            <a:pPr marL="0" indent="0">
              <a:buNone/>
            </a:pPr>
            <a:r>
              <a:rPr lang="en-IN" sz="2800" dirty="0"/>
              <a:t>Treat the effects of </a:t>
            </a:r>
            <a:r>
              <a:rPr lang="en-IN" sz="2800" dirty="0" smtClean="0"/>
              <a:t>MH</a:t>
            </a:r>
          </a:p>
          <a:p>
            <a:pPr marL="0" indent="0">
              <a:buNone/>
            </a:pPr>
            <a:r>
              <a:rPr lang="en-IN" dirty="0" smtClean="0"/>
              <a:t> </a:t>
            </a:r>
            <a:r>
              <a:rPr lang="en-IN" dirty="0"/>
              <a:t>1. Hypoxaemia and acidosis: 100% O2, hyperventilate, sodium bicarbonate</a:t>
            </a:r>
            <a:r>
              <a:rPr lang="en-IN" dirty="0" smtClean="0"/>
              <a:t>.</a:t>
            </a:r>
          </a:p>
          <a:p>
            <a:pPr marL="0" indent="0">
              <a:buNone/>
            </a:pPr>
            <a:r>
              <a:rPr lang="en-IN" dirty="0" smtClean="0"/>
              <a:t> </a:t>
            </a:r>
            <a:r>
              <a:rPr lang="en-IN" dirty="0"/>
              <a:t>2. Hyperkalaemia: glucose and insulin, sodium bicarbonate, </a:t>
            </a:r>
            <a:r>
              <a:rPr lang="en-IN" dirty="0" err="1"/>
              <a:t>i.v</a:t>
            </a:r>
            <a:r>
              <a:rPr lang="en-IN" dirty="0"/>
              <a:t> calcium chloride if significant cardiac effects. During therapy of MH, hypokalaemia frequently results. However, potassium replacement should be undertaken very cautiously, if at all, because potassium may retrigger an MH episode. </a:t>
            </a:r>
            <a:endParaRPr lang="en-IN" dirty="0" smtClean="0"/>
          </a:p>
          <a:p>
            <a:pPr marL="0" indent="0">
              <a:buNone/>
            </a:pPr>
            <a:r>
              <a:rPr lang="en-IN" dirty="0" smtClean="0"/>
              <a:t>3</a:t>
            </a:r>
            <a:r>
              <a:rPr lang="en-IN" dirty="0"/>
              <a:t>. Cardiac arrhythmias: procainamide, Mg, amiodarone, lidocaine. Avoid Ca channel blockers (verapamil can interact with </a:t>
            </a:r>
            <a:r>
              <a:rPr lang="en-IN" dirty="0" err="1"/>
              <a:t>dantrolene</a:t>
            </a:r>
            <a:r>
              <a:rPr lang="en-IN" dirty="0"/>
              <a:t> to produce hyperkalaemia and myocardial depression</a:t>
            </a:r>
            <a:r>
              <a:rPr lang="en-IN" dirty="0" smtClean="0"/>
              <a:t>).</a:t>
            </a:r>
          </a:p>
          <a:p>
            <a:pPr marL="0" indent="0">
              <a:buNone/>
            </a:pPr>
            <a:r>
              <a:rPr lang="en-IN" dirty="0" smtClean="0"/>
              <a:t> </a:t>
            </a:r>
            <a:r>
              <a:rPr lang="en-IN" dirty="0"/>
              <a:t>4. Disseminated intravascular coagulation: fresh frozen plasma, cryoprecipitate, platelets. </a:t>
            </a:r>
          </a:p>
        </p:txBody>
      </p:sp>
    </p:spTree>
    <p:extLst>
      <p:ext uri="{BB962C8B-B14F-4D97-AF65-F5344CB8AC3E}">
        <p14:creationId xmlns:p14="http://schemas.microsoft.com/office/powerpoint/2010/main" xmlns="" val="276923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68615"/>
          </a:xfrm>
        </p:spPr>
        <p:txBody>
          <a:bodyPr/>
          <a:lstStyle/>
          <a:p>
            <a:r>
              <a:rPr lang="en-IN" dirty="0" smtClean="0"/>
              <a:t>CONTINUE…</a:t>
            </a:r>
            <a:endParaRPr lang="en-IN" dirty="0"/>
          </a:p>
        </p:txBody>
      </p:sp>
      <p:sp>
        <p:nvSpPr>
          <p:cNvPr id="3" name="Content Placeholder 2"/>
          <p:cNvSpPr>
            <a:spLocks noGrp="1"/>
          </p:cNvSpPr>
          <p:nvPr>
            <p:ph sz="quarter" idx="13"/>
          </p:nvPr>
        </p:nvSpPr>
        <p:spPr>
          <a:xfrm>
            <a:off x="913774" y="1687132"/>
            <a:ext cx="10363826" cy="5170868"/>
          </a:xfrm>
        </p:spPr>
        <p:txBody>
          <a:bodyPr>
            <a:noAutofit/>
          </a:bodyPr>
          <a:lstStyle/>
          <a:p>
            <a:pPr>
              <a:buFont typeface="Wingdings" panose="05000000000000000000" pitchFamily="2" charset="2"/>
              <a:buChar char="v"/>
            </a:pPr>
            <a:r>
              <a:rPr lang="en-IN" sz="2800" dirty="0"/>
              <a:t>Subsequent management  </a:t>
            </a:r>
          </a:p>
          <a:p>
            <a:r>
              <a:rPr lang="en-IN" sz="2400" dirty="0"/>
              <a:t>1. Continue monitoring and symptomatic treatment.  2. Be aware of the possibility of recrudescence of MH: as many of 25% patients may experience a relapse within hours of the first episode. 3. Assess for renal failure. In order to minimise renal tubular damage by myoglobin, it is important to maintain a diuresis, preferably with alkalinised urine.  </a:t>
            </a:r>
          </a:p>
          <a:p>
            <a:r>
              <a:rPr lang="en-IN" sz="2400" dirty="0"/>
              <a:t>Significant muscle weakness and pain may follow MH, resulting from muscle destruction and </a:t>
            </a:r>
            <a:r>
              <a:rPr lang="en-IN" sz="2400" dirty="0" err="1"/>
              <a:t>dantrolene</a:t>
            </a:r>
            <a:r>
              <a:rPr lang="en-IN" sz="2400" dirty="0"/>
              <a:t> administration; this should be managed symptomatically. Recovery of strength may take weeks to months. </a:t>
            </a:r>
          </a:p>
        </p:txBody>
      </p:sp>
    </p:spTree>
    <p:extLst>
      <p:ext uri="{BB962C8B-B14F-4D97-AF65-F5344CB8AC3E}">
        <p14:creationId xmlns:p14="http://schemas.microsoft.com/office/powerpoint/2010/main" xmlns="" val="1677119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0"/>
            <a:ext cx="10364451" cy="1596177"/>
          </a:xfrm>
        </p:spPr>
        <p:txBody>
          <a:bodyPr/>
          <a:lstStyle/>
          <a:p>
            <a:r>
              <a:rPr lang="en-IN" dirty="0" smtClean="0"/>
              <a:t>CONTINUE…</a:t>
            </a:r>
            <a:endParaRPr lang="en-IN" dirty="0"/>
          </a:p>
        </p:txBody>
      </p:sp>
      <p:sp>
        <p:nvSpPr>
          <p:cNvPr id="3" name="Content Placeholder 2"/>
          <p:cNvSpPr>
            <a:spLocks noGrp="1"/>
          </p:cNvSpPr>
          <p:nvPr>
            <p:ph sz="quarter" idx="13"/>
          </p:nvPr>
        </p:nvSpPr>
        <p:spPr>
          <a:xfrm>
            <a:off x="914399" y="1414055"/>
            <a:ext cx="10363826" cy="4677652"/>
          </a:xfrm>
        </p:spPr>
        <p:txBody>
          <a:bodyPr>
            <a:noAutofit/>
          </a:bodyPr>
          <a:lstStyle/>
          <a:p>
            <a:r>
              <a:rPr lang="en-IN" sz="2400" dirty="0" err="1"/>
              <a:t>Dantrolene</a:t>
            </a:r>
            <a:r>
              <a:rPr lang="en-IN" sz="2400" dirty="0"/>
              <a:t> is a </a:t>
            </a:r>
            <a:r>
              <a:rPr lang="en-IN" sz="2400" dirty="0" err="1"/>
              <a:t>hydantoin</a:t>
            </a:r>
            <a:r>
              <a:rPr lang="en-IN" sz="2400" dirty="0"/>
              <a:t> derivative which acts within the muscle cell to reduce calcium release by the sarcoplasmic reticulum. During an MH episode, </a:t>
            </a:r>
            <a:r>
              <a:rPr lang="en-IN" sz="2400" dirty="0" err="1"/>
              <a:t>dantrolene</a:t>
            </a:r>
            <a:r>
              <a:rPr lang="en-IN" sz="2400" dirty="0"/>
              <a:t> reduces intracellular calcium levels. It can be dramatically effective when given in time. The average dose required is 3 mg/kg. Occasionally further doses are required during the next 48 hours. Muscle weakness may persist for 24 hours after </a:t>
            </a:r>
            <a:r>
              <a:rPr lang="en-IN" sz="2400" dirty="0" err="1"/>
              <a:t>dantrolene</a:t>
            </a:r>
            <a:r>
              <a:rPr lang="en-IN" sz="2400" dirty="0"/>
              <a:t> therapy is discontinued. Other side effects of </a:t>
            </a:r>
            <a:r>
              <a:rPr lang="en-IN" sz="2400" dirty="0" err="1"/>
              <a:t>dantrolene</a:t>
            </a:r>
            <a:r>
              <a:rPr lang="en-IN" sz="2400" dirty="0"/>
              <a:t> administration are nausea and vomiting, phlebitis, and prolongation of the effects of </a:t>
            </a:r>
            <a:r>
              <a:rPr lang="en-IN" sz="2400" dirty="0" err="1"/>
              <a:t>nondepolarizing</a:t>
            </a:r>
            <a:r>
              <a:rPr lang="en-IN" sz="2400" dirty="0"/>
              <a:t> muscle relaxants. </a:t>
            </a:r>
          </a:p>
        </p:txBody>
      </p:sp>
    </p:spTree>
    <p:extLst>
      <p:ext uri="{BB962C8B-B14F-4D97-AF65-F5344CB8AC3E}">
        <p14:creationId xmlns:p14="http://schemas.microsoft.com/office/powerpoint/2010/main" xmlns="" val="3756346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68615"/>
          </a:xfrm>
        </p:spPr>
        <p:txBody>
          <a:bodyPr/>
          <a:lstStyle/>
          <a:p>
            <a:r>
              <a:rPr lang="en-IN" dirty="0"/>
              <a:t>MANAGEMENT OF PATIENTS SUSCEPTIBLE TO MH </a:t>
            </a:r>
          </a:p>
        </p:txBody>
      </p:sp>
      <p:sp>
        <p:nvSpPr>
          <p:cNvPr id="3" name="Content Placeholder 2"/>
          <p:cNvSpPr>
            <a:spLocks noGrp="1"/>
          </p:cNvSpPr>
          <p:nvPr>
            <p:ph sz="quarter" idx="13"/>
          </p:nvPr>
        </p:nvSpPr>
        <p:spPr>
          <a:xfrm>
            <a:off x="399245" y="1828800"/>
            <a:ext cx="11552349" cy="4803820"/>
          </a:xfrm>
        </p:spPr>
        <p:txBody>
          <a:bodyPr>
            <a:normAutofit fontScale="92500" lnSpcReduction="20000"/>
          </a:bodyPr>
          <a:lstStyle/>
          <a:p>
            <a:pPr marL="0" indent="0">
              <a:buNone/>
            </a:pPr>
            <a:r>
              <a:rPr lang="en-IN" dirty="0"/>
              <a:t>Patients susceptible to MH should not be denied surgery solely because of MH. The anaesthetist should take time to reassure patients and their families that he or she is familiar with MH and its implications and that appropriate techniques, monitoring and therapy will be instituted as necessary.  </a:t>
            </a:r>
          </a:p>
          <a:p>
            <a:pPr marL="0" indent="0">
              <a:buNone/>
            </a:pPr>
            <a:r>
              <a:rPr lang="en-IN" dirty="0"/>
              <a:t>Consideration should be given to the use of regional anaesthesia.  </a:t>
            </a:r>
          </a:p>
          <a:p>
            <a:pPr marL="0" indent="0">
              <a:buNone/>
            </a:pPr>
            <a:r>
              <a:rPr lang="en-IN" dirty="0"/>
              <a:t>For general anaesthesia an MH ‘safe’ anaesthetic technique is used. i.e. avoiding </a:t>
            </a:r>
            <a:r>
              <a:rPr lang="en-IN" dirty="0" err="1"/>
              <a:t>suxamethonium</a:t>
            </a:r>
            <a:r>
              <a:rPr lang="en-IN" dirty="0"/>
              <a:t> and all volatile agents. The anaesthetic machine is prepared by removing all vaporizers, changing CO2 absorbent and blowing O2 at 10 l/min for 30 min through both anaesthetic machine and ventilator. A volatile free anaesthetic machine may be kept especially for such patients.  New breathing circuits, LMA’s and endotracheal tubes should be used.  </a:t>
            </a:r>
          </a:p>
          <a:p>
            <a:pPr marL="0" indent="0">
              <a:buNone/>
            </a:pPr>
            <a:r>
              <a:rPr lang="en-IN" dirty="0" err="1"/>
              <a:t>Dantrolene</a:t>
            </a:r>
            <a:r>
              <a:rPr lang="en-IN" dirty="0"/>
              <a:t> should be readily available in the operating room but is not used prophylactically because of its side effects.  </a:t>
            </a:r>
          </a:p>
          <a:p>
            <a:pPr marL="0" indent="0">
              <a:buNone/>
            </a:pPr>
            <a:r>
              <a:rPr lang="en-IN" dirty="0"/>
              <a:t>End-tidal CO2 should be monitored. Body core temperature should be monitored by nasopharyngeal, rectal or oesophageal routes in all patients.  </a:t>
            </a:r>
          </a:p>
        </p:txBody>
      </p:sp>
    </p:spTree>
    <p:extLst>
      <p:ext uri="{BB962C8B-B14F-4D97-AF65-F5344CB8AC3E}">
        <p14:creationId xmlns:p14="http://schemas.microsoft.com/office/powerpoint/2010/main" xmlns="" val="2116774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sz="quarter" idx="13"/>
          </p:nvPr>
        </p:nvSpPr>
        <p:spPr>
          <a:xfrm>
            <a:off x="913774" y="2367092"/>
            <a:ext cx="10363826" cy="4188254"/>
          </a:xfrm>
        </p:spPr>
        <p:txBody>
          <a:bodyPr>
            <a:normAutofit fontScale="92500"/>
          </a:bodyPr>
          <a:lstStyle/>
          <a:p>
            <a:pPr marL="0" indent="0">
              <a:buNone/>
            </a:pPr>
            <a:r>
              <a:rPr lang="en-IN" sz="3500" dirty="0"/>
              <a:t>Obstetrics</a:t>
            </a:r>
            <a:r>
              <a:rPr lang="en-IN" sz="2400" dirty="0"/>
              <a:t>  </a:t>
            </a:r>
          </a:p>
          <a:p>
            <a:pPr marL="0" indent="0">
              <a:buNone/>
            </a:pPr>
            <a:r>
              <a:rPr lang="en-IN" sz="2400" dirty="0"/>
              <a:t>Plans for any emergency situation should be made with the anaesthetist during pregnancy. It is important to anticipate potential airway problems and consider the possibility of awake </a:t>
            </a:r>
            <a:r>
              <a:rPr lang="en-IN" sz="2400" dirty="0" err="1"/>
              <a:t>fibreoptic</a:t>
            </a:r>
            <a:r>
              <a:rPr lang="en-IN" sz="2400" dirty="0"/>
              <a:t> intubation. Regional techniques should be encouraged. If general anaesthesia is required an MH safe technique can be used, using </a:t>
            </a:r>
            <a:r>
              <a:rPr lang="en-IN" sz="2400" dirty="0" err="1"/>
              <a:t>rocuronium</a:t>
            </a:r>
            <a:r>
              <a:rPr lang="en-IN" sz="2400" dirty="0"/>
              <a:t> to facilitate intubation, and </a:t>
            </a:r>
            <a:r>
              <a:rPr lang="en-IN" sz="2400" dirty="0" err="1"/>
              <a:t>propofol</a:t>
            </a:r>
            <a:r>
              <a:rPr lang="en-IN" sz="2400" dirty="0"/>
              <a:t> infusion for maintenance of anaesthesia. The baby of an MH susceptible parent will have a 50% chance of being affected therefore should be treated as potentially MH susceptible. </a:t>
            </a:r>
          </a:p>
          <a:p>
            <a:pPr marL="0" indent="0">
              <a:buNone/>
            </a:pPr>
            <a:endParaRPr lang="en-IN" dirty="0"/>
          </a:p>
        </p:txBody>
      </p:sp>
    </p:spTree>
    <p:extLst>
      <p:ext uri="{BB962C8B-B14F-4D97-AF65-F5344CB8AC3E}">
        <p14:creationId xmlns:p14="http://schemas.microsoft.com/office/powerpoint/2010/main" xmlns="" val="1096538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INTRODUCTION</a:t>
            </a:r>
          </a:p>
        </p:txBody>
      </p:sp>
      <p:sp>
        <p:nvSpPr>
          <p:cNvPr id="3" name="Content Placeholder 2"/>
          <p:cNvSpPr>
            <a:spLocks noGrp="1"/>
          </p:cNvSpPr>
          <p:nvPr>
            <p:ph sz="quarter" idx="13"/>
          </p:nvPr>
        </p:nvSpPr>
        <p:spPr>
          <a:xfrm>
            <a:off x="259307" y="1828800"/>
            <a:ext cx="11668836" cy="4735773"/>
          </a:xfrm>
        </p:spPr>
        <p:txBody>
          <a:bodyPr>
            <a:normAutofit/>
          </a:bodyPr>
          <a:lstStyle/>
          <a:p>
            <a:r>
              <a:rPr lang="en-IN" sz="2800" dirty="0"/>
              <a:t>Malignant hyperthermia (MH) is an uncommon </a:t>
            </a:r>
            <a:r>
              <a:rPr lang="en-IN" sz="2800" dirty="0" err="1"/>
              <a:t>pharmacogenetic</a:t>
            </a:r>
            <a:r>
              <a:rPr lang="en-IN" sz="2800" dirty="0"/>
              <a:t> disorder of muscle induced by exposure to </a:t>
            </a:r>
            <a:r>
              <a:rPr lang="en-IN" sz="2800" dirty="0" err="1"/>
              <a:t>suxamethonium</a:t>
            </a:r>
            <a:r>
              <a:rPr lang="en-IN" sz="2800" dirty="0"/>
              <a:t> and all the volatile anaesthetic agents.  It is characterized by </a:t>
            </a:r>
            <a:r>
              <a:rPr lang="en-IN" sz="2800" dirty="0" err="1"/>
              <a:t>hypermetabolism</a:t>
            </a:r>
            <a:r>
              <a:rPr lang="en-IN" sz="2800" dirty="0"/>
              <a:t>, muscle rigidity and muscle injury. </a:t>
            </a:r>
          </a:p>
        </p:txBody>
      </p:sp>
    </p:spTree>
    <p:extLst>
      <p:ext uri="{BB962C8B-B14F-4D97-AF65-F5344CB8AC3E}">
        <p14:creationId xmlns:p14="http://schemas.microsoft.com/office/powerpoint/2010/main" xmlns="" val="14045536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29979"/>
          </a:xfrm>
        </p:spPr>
        <p:txBody>
          <a:bodyPr/>
          <a:lstStyle/>
          <a:p>
            <a:r>
              <a:rPr lang="en-IN" dirty="0"/>
              <a:t>CONFIRMATION OF DIAGNOSIS </a:t>
            </a:r>
          </a:p>
        </p:txBody>
      </p:sp>
      <p:sp>
        <p:nvSpPr>
          <p:cNvPr id="3" name="Content Placeholder 2"/>
          <p:cNvSpPr>
            <a:spLocks noGrp="1"/>
          </p:cNvSpPr>
          <p:nvPr>
            <p:ph sz="quarter" idx="13"/>
          </p:nvPr>
        </p:nvSpPr>
        <p:spPr>
          <a:xfrm>
            <a:off x="373487" y="1648496"/>
            <a:ext cx="11462198" cy="5022760"/>
          </a:xfrm>
        </p:spPr>
        <p:txBody>
          <a:bodyPr/>
          <a:lstStyle/>
          <a:p>
            <a:pPr marL="0" indent="0">
              <a:buNone/>
            </a:pPr>
            <a:r>
              <a:rPr lang="en-IN" dirty="0"/>
              <a:t>The mainstay of MH diagnosis is in vitro contracture testing (IVCT) performed at specialist centres. As living tissue is required, the patient must attend the centre for a muscle biopsy and subsequent pharmacological testing of fresh muscle strips. Tissue is excised from the vastus </a:t>
            </a:r>
            <a:r>
              <a:rPr lang="en-IN" dirty="0" err="1"/>
              <a:t>medialis</a:t>
            </a:r>
            <a:r>
              <a:rPr lang="en-IN" dirty="0"/>
              <a:t> muscle, usually under femoral nerve block.   </a:t>
            </a:r>
          </a:p>
          <a:p>
            <a:pPr marL="0" indent="0">
              <a:buNone/>
            </a:pPr>
            <a:r>
              <a:rPr lang="en-IN" dirty="0"/>
              <a:t>The tests involve measurement of the tension generated in response to separate exposures to halothane and caffeine. Compared with normal individuals, the tension in muscle from MH susceptible patients increases at lower halothane and caffeine concentrations.   </a:t>
            </a:r>
          </a:p>
          <a:p>
            <a:pPr marL="0" indent="0">
              <a:buNone/>
            </a:pPr>
            <a:r>
              <a:rPr lang="en-IN" dirty="0"/>
              <a:t>Once a case is confirmed, family members are investigated in the same way, starting with first degree relatives. DNA diagnosis for MH has recently been introduced. However, this is on a limited basis because of the complexities of the genetics of MH. It complements the standard IVCT method and cannot be used in isolation at the present time. </a:t>
            </a:r>
          </a:p>
        </p:txBody>
      </p:sp>
    </p:spTree>
    <p:extLst>
      <p:ext uri="{BB962C8B-B14F-4D97-AF65-F5344CB8AC3E}">
        <p14:creationId xmlns:p14="http://schemas.microsoft.com/office/powerpoint/2010/main" xmlns="" val="4093721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CONDITIONS ASSOCIATED WITH MH </a:t>
            </a:r>
          </a:p>
        </p:txBody>
      </p:sp>
      <p:sp>
        <p:nvSpPr>
          <p:cNvPr id="3" name="Content Placeholder 2"/>
          <p:cNvSpPr>
            <a:spLocks noGrp="1"/>
          </p:cNvSpPr>
          <p:nvPr>
            <p:ph sz="quarter" idx="13"/>
          </p:nvPr>
        </p:nvSpPr>
        <p:spPr/>
        <p:txBody>
          <a:bodyPr>
            <a:normAutofit/>
          </a:bodyPr>
          <a:lstStyle/>
          <a:p>
            <a:pPr marL="0" indent="0">
              <a:buNone/>
            </a:pPr>
            <a:r>
              <a:rPr lang="en-IN" sz="2400" dirty="0"/>
              <a:t>The only condition definitely associated with MH is central core disease, an inherited disorder of peripheral muscle weakness. Patients with this condition should be considered as potentially, but not invariably, susceptible to MH and referred for screening. The possible association between MH and heat stroke remains controversial. </a:t>
            </a:r>
          </a:p>
        </p:txBody>
      </p:sp>
    </p:spTree>
    <p:extLst>
      <p:ext uri="{BB962C8B-B14F-4D97-AF65-F5344CB8AC3E}">
        <p14:creationId xmlns:p14="http://schemas.microsoft.com/office/powerpoint/2010/main" xmlns="" val="78830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49380" y="2498833"/>
            <a:ext cx="10364451" cy="1596177"/>
          </a:xfrm>
        </p:spPr>
        <p:txBody>
          <a:bodyPr/>
          <a:lstStyle/>
          <a:p>
            <a:r>
              <a:rPr lang="en-IN" dirty="0" smtClean="0"/>
              <a:t>THANK YOU</a:t>
            </a:r>
            <a:endParaRPr lang="en-IN" dirty="0"/>
          </a:p>
        </p:txBody>
      </p:sp>
    </p:spTree>
    <p:extLst>
      <p:ext uri="{BB962C8B-B14F-4D97-AF65-F5344CB8AC3E}">
        <p14:creationId xmlns:p14="http://schemas.microsoft.com/office/powerpoint/2010/main" xmlns="" val="3249655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528034"/>
            <a:ext cx="10364451" cy="927280"/>
          </a:xfrm>
        </p:spPr>
        <p:txBody>
          <a:bodyPr/>
          <a:lstStyle/>
          <a:p>
            <a:r>
              <a:rPr lang="en-IN" dirty="0"/>
              <a:t>AETIOLOGY</a:t>
            </a:r>
          </a:p>
        </p:txBody>
      </p:sp>
      <p:sp>
        <p:nvSpPr>
          <p:cNvPr id="3" name="Content Placeholder 2"/>
          <p:cNvSpPr>
            <a:spLocks noGrp="1"/>
          </p:cNvSpPr>
          <p:nvPr>
            <p:ph sz="quarter" idx="13"/>
          </p:nvPr>
        </p:nvSpPr>
        <p:spPr>
          <a:xfrm>
            <a:off x="913774" y="1712890"/>
            <a:ext cx="10363826" cy="4945487"/>
          </a:xfrm>
        </p:spPr>
        <p:txBody>
          <a:bodyPr>
            <a:normAutofit/>
          </a:bodyPr>
          <a:lstStyle/>
          <a:p>
            <a:r>
              <a:rPr lang="en-IN" dirty="0" smtClean="0"/>
              <a:t> </a:t>
            </a:r>
            <a:r>
              <a:rPr lang="en-IN" dirty="0"/>
              <a:t>MH susceptibility is inherited as an autosomal dominant condition with variable penetrance. Administration of triggering agents leads to an uncontrolled release of free calcium from the sarcoplasmic reticulum of skeletal muscle. </a:t>
            </a:r>
            <a:endParaRPr lang="en-IN" dirty="0" smtClean="0"/>
          </a:p>
          <a:p>
            <a:r>
              <a:rPr lang="en-IN" dirty="0" smtClean="0"/>
              <a:t> </a:t>
            </a:r>
            <a:r>
              <a:rPr lang="en-IN" dirty="0"/>
              <a:t>This could be due to an abnormality at any point in the excitation-contraction coupling process, but the most likely site is the junction between the T tubule (involving the dihydropyridine receptor) and the sarcoplasmic reticulum (involving the ryanodine receptor, responsible for calcium efflux).  </a:t>
            </a:r>
          </a:p>
          <a:p>
            <a:r>
              <a:rPr lang="en-IN" dirty="0" smtClean="0"/>
              <a:t> </a:t>
            </a:r>
            <a:r>
              <a:rPr lang="en-IN" dirty="0"/>
              <a:t>In 50-70% of affected families there are links to the ryanodine receptor gene (RYR1) located on chromosome 19. This is a huge gene and many mutations have been identified, but only a small proportion has been shown to have an effect</a:t>
            </a:r>
          </a:p>
        </p:txBody>
      </p:sp>
    </p:spTree>
    <p:extLst>
      <p:ext uri="{BB962C8B-B14F-4D97-AF65-F5344CB8AC3E}">
        <p14:creationId xmlns:p14="http://schemas.microsoft.com/office/powerpoint/2010/main" xmlns="" val="1444668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31064"/>
            <a:ext cx="10364451" cy="1159099"/>
          </a:xfrm>
        </p:spPr>
        <p:txBody>
          <a:bodyPr/>
          <a:lstStyle/>
          <a:p>
            <a:r>
              <a:rPr lang="en-IN" dirty="0"/>
              <a:t>EPIDEMIOLOGY</a:t>
            </a:r>
          </a:p>
        </p:txBody>
      </p:sp>
      <p:sp>
        <p:nvSpPr>
          <p:cNvPr id="3" name="Content Placeholder 2"/>
          <p:cNvSpPr>
            <a:spLocks noGrp="1"/>
          </p:cNvSpPr>
          <p:nvPr>
            <p:ph sz="quarter" idx="13"/>
          </p:nvPr>
        </p:nvSpPr>
        <p:spPr>
          <a:xfrm>
            <a:off x="347730" y="1648496"/>
            <a:ext cx="11475076" cy="5035639"/>
          </a:xfrm>
        </p:spPr>
        <p:txBody>
          <a:bodyPr/>
          <a:lstStyle/>
          <a:p>
            <a:pPr marL="0" indent="0">
              <a:buNone/>
            </a:pPr>
            <a:r>
              <a:rPr lang="en-IN" dirty="0"/>
              <a:t>• Incidence is approximately 1:10 000 - 15 000. All races are affected.  </a:t>
            </a:r>
          </a:p>
          <a:p>
            <a:pPr marL="0" indent="0">
              <a:buNone/>
            </a:pPr>
            <a:r>
              <a:rPr lang="en-IN" dirty="0"/>
              <a:t>• Previous uneventful anaesthesia with triggering agents does not preclude MH. Seventy-five percent of MH index cases have had previous anaesthesia prior to their MH crisis (average 3 previous uneventful anaesthetics).  </a:t>
            </a:r>
          </a:p>
          <a:p>
            <a:pPr marL="0" indent="0">
              <a:buNone/>
            </a:pPr>
            <a:r>
              <a:rPr lang="en-IN" dirty="0"/>
              <a:t>• Mortality rates have fallen dramatically from 70-80% to 2-3% due to increased awareness, improved monitoring standards and the availability of </a:t>
            </a:r>
            <a:r>
              <a:rPr lang="en-IN" dirty="0" err="1"/>
              <a:t>dantrolene</a:t>
            </a:r>
            <a:r>
              <a:rPr lang="en-IN" dirty="0"/>
              <a:t>. </a:t>
            </a:r>
            <a:endParaRPr lang="en-IN" dirty="0" smtClean="0"/>
          </a:p>
          <a:p>
            <a:pPr>
              <a:buFont typeface="Wingdings" panose="05000000000000000000" pitchFamily="2" charset="2"/>
              <a:buChar char="v"/>
            </a:pPr>
            <a:r>
              <a:rPr lang="en-IN" dirty="0" smtClean="0"/>
              <a:t> </a:t>
            </a:r>
            <a:r>
              <a:rPr lang="en-IN" sz="2400" b="1" dirty="0" smtClean="0"/>
              <a:t>IT IS VERY IMPORTANT TO ASK ABOUT THE PREVIOUS HISTORY AND FAMILY HISTORY DURING PAC OF THE PATIENT  ABOUT ANY UNUSUAL EVENT DURING  PREVIOUS SURGERIES UNDER GA AS THE PATIENT MAY INHERIT MH GENITICALLY VIA AUTOSOMAL DOMINANT ROUTE.</a:t>
            </a:r>
            <a:endParaRPr lang="en-IN" sz="2400" b="1" dirty="0"/>
          </a:p>
        </p:txBody>
      </p:sp>
    </p:spTree>
    <p:extLst>
      <p:ext uri="{BB962C8B-B14F-4D97-AF65-F5344CB8AC3E}">
        <p14:creationId xmlns:p14="http://schemas.microsoft.com/office/powerpoint/2010/main" xmlns="" val="1804396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5172682"/>
          </a:xfrm>
        </p:spPr>
        <p:txBody>
          <a:bodyPr/>
          <a:lstStyle/>
          <a:p>
            <a:r>
              <a:rPr lang="en-IN" dirty="0"/>
              <a:t>CLINICAL PRESENTATION </a:t>
            </a:r>
          </a:p>
        </p:txBody>
      </p:sp>
      <p:sp>
        <p:nvSpPr>
          <p:cNvPr id="3" name="Content Placeholder 2"/>
          <p:cNvSpPr>
            <a:spLocks noGrp="1"/>
          </p:cNvSpPr>
          <p:nvPr>
            <p:ph sz="quarter" idx="13"/>
          </p:nvPr>
        </p:nvSpPr>
        <p:spPr/>
        <p:txBody>
          <a:bodyPr/>
          <a:lstStyle/>
          <a:p>
            <a:pPr marL="0" indent="0">
              <a:buNone/>
            </a:pPr>
            <a:r>
              <a:rPr lang="en-IN" dirty="0" smtClean="0"/>
              <a:t>.</a:t>
            </a:r>
            <a:endParaRPr lang="en-IN" dirty="0"/>
          </a:p>
        </p:txBody>
      </p:sp>
    </p:spTree>
    <p:extLst>
      <p:ext uri="{BB962C8B-B14F-4D97-AF65-F5344CB8AC3E}">
        <p14:creationId xmlns:p14="http://schemas.microsoft.com/office/powerpoint/2010/main" xmlns="" val="42234022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55737"/>
          </a:xfrm>
        </p:spPr>
        <p:txBody>
          <a:bodyPr/>
          <a:lstStyle/>
          <a:p>
            <a:r>
              <a:rPr lang="en-IN" dirty="0"/>
              <a:t>Classic malignant hyperthermia. </a:t>
            </a:r>
          </a:p>
        </p:txBody>
      </p:sp>
      <p:sp>
        <p:nvSpPr>
          <p:cNvPr id="3" name="Content Placeholder 2"/>
          <p:cNvSpPr>
            <a:spLocks noGrp="1"/>
          </p:cNvSpPr>
          <p:nvPr>
            <p:ph sz="quarter" idx="13"/>
          </p:nvPr>
        </p:nvSpPr>
        <p:spPr>
          <a:xfrm>
            <a:off x="309093" y="1674254"/>
            <a:ext cx="11681138" cy="4984123"/>
          </a:xfrm>
        </p:spPr>
        <p:txBody>
          <a:bodyPr>
            <a:normAutofit/>
          </a:bodyPr>
          <a:lstStyle/>
          <a:p>
            <a:pPr marL="0" indent="0">
              <a:buNone/>
            </a:pPr>
            <a:r>
              <a:rPr lang="en-IN" dirty="0"/>
              <a:t>The clinical features are a direct consequence of loss of skeletal muscle calcium homeostasis, resulting in increased intracellular calcium ion concentration, which causes muscle rigidity, </a:t>
            </a:r>
            <a:r>
              <a:rPr lang="en-IN" dirty="0" err="1"/>
              <a:t>hypermetabolism</a:t>
            </a:r>
            <a:r>
              <a:rPr lang="en-IN" dirty="0"/>
              <a:t>, and rhabdomyolysis. The diagnosis may be difficult as there is no one sign that is unique to MH, and the onset may be rapid or insidious.  </a:t>
            </a:r>
          </a:p>
          <a:p>
            <a:pPr marL="457200" indent="-457200">
              <a:buAutoNum type="arabicPeriod"/>
            </a:pPr>
            <a:r>
              <a:rPr lang="en-IN" dirty="0" smtClean="0"/>
              <a:t>Unexplained </a:t>
            </a:r>
            <a:r>
              <a:rPr lang="en-IN" dirty="0"/>
              <a:t>increased CO2 production and tachycardia are the initial signs in the classic case. The rise in CO2 production results in </a:t>
            </a:r>
            <a:r>
              <a:rPr lang="en-IN" dirty="0" err="1"/>
              <a:t>tachypnoea</a:t>
            </a:r>
            <a:r>
              <a:rPr lang="en-IN" dirty="0"/>
              <a:t> in the spontaneously breathing patient or a rise in end-tidal CO2 in a ventilated patient. </a:t>
            </a:r>
            <a:endParaRPr lang="en-IN" dirty="0" smtClean="0"/>
          </a:p>
          <a:p>
            <a:pPr marL="457200" indent="-457200">
              <a:buAutoNum type="arabicPeriod"/>
            </a:pPr>
            <a:r>
              <a:rPr lang="en-IN" dirty="0" smtClean="0"/>
              <a:t> </a:t>
            </a:r>
            <a:r>
              <a:rPr lang="en-IN" dirty="0"/>
              <a:t>BP is often unstable, with a tendency for decreasing SpO2. </a:t>
            </a:r>
            <a:endParaRPr lang="en-IN" dirty="0" smtClean="0"/>
          </a:p>
          <a:p>
            <a:pPr marL="457200" indent="-457200">
              <a:buAutoNum type="arabicPeriod"/>
            </a:pPr>
            <a:r>
              <a:rPr lang="en-IN" dirty="0" smtClean="0"/>
              <a:t>  </a:t>
            </a:r>
            <a:r>
              <a:rPr lang="en-IN" dirty="0"/>
              <a:t>Increase in body temperature occurs later, and may be at a rate of  &gt; 1 ◦ C every 5 minutes. </a:t>
            </a:r>
            <a:endParaRPr lang="en-IN" dirty="0" smtClean="0"/>
          </a:p>
          <a:p>
            <a:pPr marL="457200" indent="-457200">
              <a:buAutoNum type="arabicPeriod"/>
            </a:pPr>
            <a:r>
              <a:rPr lang="en-IN" dirty="0" smtClean="0"/>
              <a:t> </a:t>
            </a:r>
            <a:r>
              <a:rPr lang="en-IN" dirty="0"/>
              <a:t>Generalised muscle rigidity, raised plasma CK and </a:t>
            </a:r>
            <a:r>
              <a:rPr lang="en-IN" dirty="0" err="1"/>
              <a:t>myoglobinuria</a:t>
            </a:r>
            <a:r>
              <a:rPr lang="en-IN" dirty="0"/>
              <a:t> are late signs. </a:t>
            </a:r>
          </a:p>
        </p:txBody>
      </p:sp>
    </p:spTree>
    <p:extLst>
      <p:ext uri="{BB962C8B-B14F-4D97-AF65-F5344CB8AC3E}">
        <p14:creationId xmlns:p14="http://schemas.microsoft.com/office/powerpoint/2010/main" xmlns="" val="216750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sz="quarter" idx="13"/>
          </p:nvPr>
        </p:nvSpPr>
        <p:spPr/>
        <p:txBody>
          <a:bodyPr/>
          <a:lstStyle/>
          <a:p>
            <a:pPr marL="0" indent="0">
              <a:buNone/>
            </a:pPr>
            <a:r>
              <a:rPr lang="en-IN" dirty="0"/>
              <a:t>5. Cardiac arrhythmias, hyperkalaemia and disseminated intravascular coagulation may develop. </a:t>
            </a:r>
            <a:endParaRPr lang="en-IN" dirty="0" smtClean="0"/>
          </a:p>
          <a:p>
            <a:pPr marL="0" indent="0">
              <a:buNone/>
            </a:pPr>
            <a:r>
              <a:rPr lang="en-IN" dirty="0" smtClean="0"/>
              <a:t>6</a:t>
            </a:r>
            <a:r>
              <a:rPr lang="en-IN" dirty="0"/>
              <a:t>. Arterial blood gas analysis shows hypercarbia with respiratory and metabolic acidosis. Elevation of the end-tidal CO2 is one of the earliest, most sensitive and specific signs of MH. However, vigorous hyperventilation may mask hypercarbia and delay diagnosis.</a:t>
            </a:r>
          </a:p>
        </p:txBody>
      </p:sp>
    </p:spTree>
    <p:extLst>
      <p:ext uri="{BB962C8B-B14F-4D97-AF65-F5344CB8AC3E}">
        <p14:creationId xmlns:p14="http://schemas.microsoft.com/office/powerpoint/2010/main" xmlns="" val="36218854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197404"/>
          </a:xfrm>
        </p:spPr>
        <p:txBody>
          <a:bodyPr/>
          <a:lstStyle/>
          <a:p>
            <a:r>
              <a:rPr lang="en-IN" dirty="0" smtClean="0"/>
              <a:t>CONTINUE…</a:t>
            </a:r>
            <a:endParaRPr lang="en-IN" dirty="0"/>
          </a:p>
        </p:txBody>
      </p:sp>
      <p:sp>
        <p:nvSpPr>
          <p:cNvPr id="3" name="Content Placeholder 2"/>
          <p:cNvSpPr>
            <a:spLocks noGrp="1"/>
          </p:cNvSpPr>
          <p:nvPr>
            <p:ph sz="quarter" idx="13"/>
          </p:nvPr>
        </p:nvSpPr>
        <p:spPr/>
        <p:txBody>
          <a:bodyPr>
            <a:noAutofit/>
          </a:bodyPr>
          <a:lstStyle/>
          <a:p>
            <a:pPr>
              <a:buFont typeface="Wingdings" panose="05000000000000000000" pitchFamily="2" charset="2"/>
              <a:buChar char="v"/>
            </a:pPr>
            <a:r>
              <a:rPr lang="en-IN" dirty="0"/>
              <a:t>In almost all cases, the first manifestations of the syndrome occur in the operating room but the interval between administration of triggering drugs and onset of symptoms is variable</a:t>
            </a:r>
            <a:r>
              <a:rPr lang="en-IN" dirty="0" smtClean="0"/>
              <a:t>.</a:t>
            </a:r>
          </a:p>
          <a:p>
            <a:pPr>
              <a:buFont typeface="Wingdings" panose="05000000000000000000" pitchFamily="2" charset="2"/>
              <a:buChar char="v"/>
            </a:pPr>
            <a:r>
              <a:rPr lang="en-IN" dirty="0" smtClean="0"/>
              <a:t> </a:t>
            </a:r>
            <a:r>
              <a:rPr lang="en-IN" dirty="0"/>
              <a:t>The most rapid reactions have occurred after the use of </a:t>
            </a:r>
            <a:r>
              <a:rPr lang="en-IN" dirty="0" err="1"/>
              <a:t>suxamethonium</a:t>
            </a:r>
            <a:r>
              <a:rPr lang="en-IN" dirty="0"/>
              <a:t> followed by maintenance with a volatile agent</a:t>
            </a:r>
            <a:r>
              <a:rPr lang="en-IN" dirty="0" smtClean="0"/>
              <a:t>.</a:t>
            </a:r>
          </a:p>
          <a:p>
            <a:pPr marL="0" indent="0">
              <a:buNone/>
            </a:pPr>
            <a:endParaRPr lang="en-IN" dirty="0"/>
          </a:p>
        </p:txBody>
      </p:sp>
    </p:spTree>
    <p:extLst>
      <p:ext uri="{BB962C8B-B14F-4D97-AF65-F5344CB8AC3E}">
        <p14:creationId xmlns:p14="http://schemas.microsoft.com/office/powerpoint/2010/main" xmlns="" val="3038968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939827"/>
          </a:xfrm>
        </p:spPr>
        <p:txBody>
          <a:bodyPr/>
          <a:lstStyle/>
          <a:p>
            <a:r>
              <a:rPr lang="en-IN" dirty="0"/>
              <a:t>Masseter muscle spasm </a:t>
            </a:r>
          </a:p>
        </p:txBody>
      </p:sp>
      <p:sp>
        <p:nvSpPr>
          <p:cNvPr id="3" name="Content Placeholder 2"/>
          <p:cNvSpPr>
            <a:spLocks noGrp="1"/>
          </p:cNvSpPr>
          <p:nvPr>
            <p:ph sz="quarter" idx="13"/>
          </p:nvPr>
        </p:nvSpPr>
        <p:spPr>
          <a:xfrm>
            <a:off x="394952" y="1558344"/>
            <a:ext cx="11655380" cy="4932609"/>
          </a:xfrm>
        </p:spPr>
        <p:txBody>
          <a:bodyPr>
            <a:normAutofit/>
          </a:bodyPr>
          <a:lstStyle/>
          <a:p>
            <a:pPr>
              <a:buFont typeface="Wingdings" panose="05000000000000000000" pitchFamily="2" charset="2"/>
              <a:buChar char="v"/>
            </a:pPr>
            <a:r>
              <a:rPr lang="en-IN" dirty="0"/>
              <a:t>Rigidity of the jaw muscles after administration of </a:t>
            </a:r>
            <a:r>
              <a:rPr lang="en-IN" dirty="0" err="1"/>
              <a:t>suxamethonium</a:t>
            </a:r>
            <a:r>
              <a:rPr lang="en-IN" dirty="0"/>
              <a:t>, referred to as masseter muscle spasm (MMS) may be the first sign of possible susceptibility to MH. It is defined as impeding intubation and lasting for 2 minutes. It is more common in children and young adults and is not relieved by repeat doses of </a:t>
            </a:r>
            <a:r>
              <a:rPr lang="en-IN" dirty="0" err="1"/>
              <a:t>suxamethonium</a:t>
            </a:r>
            <a:r>
              <a:rPr lang="en-IN" dirty="0"/>
              <a:t> or non-depolarising relaxants. Over 25% of patients presenting with MMS alone will subsequently prove to be MH susceptible, even if anaesthesia has proceeded with volatile agents apparently uneventfully.   </a:t>
            </a:r>
          </a:p>
          <a:p>
            <a:pPr marL="0" indent="0">
              <a:buNone/>
            </a:pPr>
            <a:r>
              <a:rPr lang="en-IN" dirty="0" smtClean="0"/>
              <a:t> </a:t>
            </a:r>
            <a:endParaRPr lang="en-IN" dirty="0"/>
          </a:p>
          <a:p>
            <a:pPr>
              <a:buFont typeface="Wingdings" panose="05000000000000000000" pitchFamily="2" charset="2"/>
              <a:buChar char="v"/>
            </a:pPr>
            <a:r>
              <a:rPr lang="en-IN" dirty="0"/>
              <a:t>Therefore surgery should usually be postponed if possible. If surgery must be continued, it should be with non-triggering agents and the use of end-tidal CO2 and core temperature monitoring. After MMS, the patient should be observed carefully for 12-24 h for </a:t>
            </a:r>
            <a:r>
              <a:rPr lang="en-IN" dirty="0" err="1"/>
              <a:t>myoglobinuria</a:t>
            </a:r>
            <a:r>
              <a:rPr lang="en-IN" dirty="0"/>
              <a:t> and signs of MH. CK testing at 24 hrs is also useful. </a:t>
            </a:r>
          </a:p>
        </p:txBody>
      </p:sp>
    </p:spTree>
    <p:extLst>
      <p:ext uri="{BB962C8B-B14F-4D97-AF65-F5344CB8AC3E}">
        <p14:creationId xmlns:p14="http://schemas.microsoft.com/office/powerpoint/2010/main" xmlns="" val="2235441672"/>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137</TotalTime>
  <Words>2010</Words>
  <Application>Microsoft Office PowerPoint</Application>
  <PresentationFormat>Custom</PresentationFormat>
  <Paragraphs>103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Droplet</vt:lpstr>
      <vt:lpstr>MALIGNANT HYPERTHERMIA</vt:lpstr>
      <vt:lpstr>INTRODUCTION</vt:lpstr>
      <vt:lpstr>AETIOLOGY</vt:lpstr>
      <vt:lpstr>EPIDEMIOLOGY</vt:lpstr>
      <vt:lpstr>CLINICAL PRESENTATION </vt:lpstr>
      <vt:lpstr>Classic malignant hyperthermia. </vt:lpstr>
      <vt:lpstr>CONTINUE…</vt:lpstr>
      <vt:lpstr>CONTINUE…</vt:lpstr>
      <vt:lpstr>Masseter muscle spasm </vt:lpstr>
      <vt:lpstr>MMS differential diagnosis: </vt:lpstr>
      <vt:lpstr>MH differential diagnosis </vt:lpstr>
      <vt:lpstr>Safe versus unsafe drugs in MH </vt:lpstr>
      <vt:lpstr>TREATMENT OF MALIGNANT HYPERTHERMIA </vt:lpstr>
      <vt:lpstr>CONTINUE…</vt:lpstr>
      <vt:lpstr>CONTINUE…</vt:lpstr>
      <vt:lpstr>CONTINUE…</vt:lpstr>
      <vt:lpstr>CONTINUE…</vt:lpstr>
      <vt:lpstr>MANAGEMENT OF PATIENTS SUSCEPTIBLE TO MH </vt:lpstr>
      <vt:lpstr>CONTINUE…</vt:lpstr>
      <vt:lpstr>CONFIRMATION OF DIAGNOSIS </vt:lpstr>
      <vt:lpstr>CONDITIONS ASSOCIATED WITH MH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MALIGNANT HYPERTHERMIA</dc:title>
  <dc:creator>ANKIT MANKAD</dc:creator>
  <cp:lastModifiedBy>user</cp:lastModifiedBy>
  <cp:revision>15</cp:revision>
  <dcterms:created xsi:type="dcterms:W3CDTF">2019-09-02T03:15:49Z</dcterms:created>
  <dcterms:modified xsi:type="dcterms:W3CDTF">2020-08-14T09:50:49Z</dcterms:modified>
</cp:coreProperties>
</file>