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17" r:id="rId38"/>
    <p:sldId id="318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5" r:id="rId61"/>
    <p:sldId id="313" r:id="rId62"/>
    <p:sldId id="31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24777-C601-4E16-B496-3DCB51DFC981}" type="datetimeFigureOut">
              <a:rPr lang="en-US" smtClean="0"/>
              <a:pPr/>
              <a:t>12/7/2018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F79FA-DB1C-48B8-A9F9-0F0C6F5AA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65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AE4FD-97D4-481B-B702-F220F1C7CE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676400"/>
            <a:ext cx="8763000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-228600" algn="just">
              <a:tabLst>
                <a:tab pos="228600" algn="l"/>
              </a:tabLst>
            </a:pP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pPr indent="-228600" algn="ctr">
              <a:tabLst>
                <a:tab pos="228600" algn="l"/>
              </a:tabLst>
            </a:pP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Reabsorption and Secretion</a:t>
            </a:r>
          </a:p>
          <a:p>
            <a:pPr indent="-228600" algn="just">
              <a:tabLst>
                <a:tab pos="228600" algn="l"/>
              </a:tabLst>
            </a:pPr>
            <a:endParaRPr lang="en-US" altLang="zh-CN" sz="4400" b="1" dirty="0">
              <a:latin typeface="Times New Roman" pitchFamily="18" charset="0"/>
              <a:cs typeface="Times New Roman" pitchFamily="18" charset="0"/>
            </a:endParaRPr>
          </a:p>
          <a:p>
            <a:pPr indent="-228600" algn="just" eaLnBrk="0" hangingPunct="0">
              <a:tabLst>
                <a:tab pos="228600" algn="l"/>
              </a:tabLst>
            </a:pP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   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  <a:p>
            <a:pPr indent="-228600" algn="just" eaLnBrk="0" hangingPunct="0">
              <a:tabLst>
                <a:tab pos="228600" algn="l"/>
              </a:tabLst>
            </a:pP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23"/>
            <a:ext cx="9144000" cy="6627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ChangeArrowheads="1"/>
          </p:cNvSpPr>
          <p:nvPr/>
        </p:nvSpPr>
        <p:spPr bwMode="auto">
          <a:xfrm>
            <a:off x="0" y="533400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</a:rPr>
              <a:t>Mechanism of Transport </a:t>
            </a:r>
          </a:p>
          <a:p>
            <a:endParaRPr lang="en-US" altLang="zh-CN" sz="4800" dirty="0">
              <a:latin typeface="Times New Roman" pitchFamily="18" charset="0"/>
            </a:endParaRPr>
          </a:p>
          <a:p>
            <a:r>
              <a:rPr lang="en-US" altLang="zh-CN" sz="3600" dirty="0" smtClean="0">
                <a:latin typeface="Times New Roman" pitchFamily="18" charset="0"/>
              </a:rPr>
              <a:t>1. </a:t>
            </a:r>
            <a:r>
              <a:rPr lang="en-US" altLang="zh-CN" sz="3600" dirty="0">
                <a:latin typeface="Times New Roman" pitchFamily="18" charset="0"/>
              </a:rPr>
              <a:t>Primary Active Transport</a:t>
            </a:r>
          </a:p>
          <a:p>
            <a:endParaRPr lang="en-US" altLang="zh-CN" sz="3600" dirty="0">
              <a:latin typeface="Times New Roman" pitchFamily="18" charset="0"/>
            </a:endParaRPr>
          </a:p>
          <a:p>
            <a:r>
              <a:rPr lang="en-US" altLang="zh-CN" sz="3600" dirty="0" smtClean="0">
                <a:latin typeface="Times New Roman" pitchFamily="18" charset="0"/>
              </a:rPr>
              <a:t>2. </a:t>
            </a:r>
            <a:r>
              <a:rPr lang="en-US" altLang="zh-CN" sz="3600" dirty="0">
                <a:latin typeface="Times New Roman" pitchFamily="18" charset="0"/>
              </a:rPr>
              <a:t>Secondary Active Transport</a:t>
            </a:r>
          </a:p>
          <a:p>
            <a:endParaRPr lang="en-US" altLang="zh-CN" sz="3600" dirty="0">
              <a:latin typeface="Times New Roman" pitchFamily="18" charset="0"/>
            </a:endParaRPr>
          </a:p>
          <a:p>
            <a:r>
              <a:rPr lang="en-US" altLang="zh-CN" sz="3600" dirty="0" smtClean="0">
                <a:latin typeface="Times New Roman" pitchFamily="18" charset="0"/>
              </a:rPr>
              <a:t>3. </a:t>
            </a:r>
            <a:r>
              <a:rPr lang="en-US" altLang="zh-CN" sz="3600" dirty="0" err="1">
                <a:latin typeface="Times New Roman" pitchFamily="18" charset="0"/>
              </a:rPr>
              <a:t>Pinocytosis</a:t>
            </a:r>
            <a:r>
              <a:rPr lang="en-US" altLang="zh-CN" sz="3600" dirty="0">
                <a:latin typeface="Times New Roman" pitchFamily="18" charset="0"/>
              </a:rPr>
              <a:t> </a:t>
            </a:r>
          </a:p>
          <a:p>
            <a:endParaRPr lang="en-US" altLang="zh-CN" sz="3600" dirty="0">
              <a:latin typeface="Times New Roman" pitchFamily="18" charset="0"/>
            </a:endParaRPr>
          </a:p>
          <a:p>
            <a:r>
              <a:rPr lang="en-US" altLang="zh-CN" sz="3600" dirty="0" smtClean="0">
                <a:latin typeface="Times New Roman" pitchFamily="18" charset="0"/>
              </a:rPr>
              <a:t>4. </a:t>
            </a:r>
            <a:r>
              <a:rPr lang="en-US" altLang="zh-CN" sz="3600" dirty="0">
                <a:latin typeface="Times New Roman" pitchFamily="18" charset="0"/>
              </a:rPr>
              <a:t>Passive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971800" y="203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</a:rPr>
              <a:t>Primary Active Transport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824163" y="1262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85800" y="0"/>
            <a:ext cx="77724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zh-CN" sz="4000" dirty="0">
                <a:solidFill>
                  <a:srgbClr val="FF0000"/>
                </a:solidFill>
                <a:latin typeface="Times New Roman" pitchFamily="18" charset="0"/>
              </a:rPr>
              <a:t>Secondary active transport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1752600" y="2743200"/>
            <a:ext cx="914400" cy="2514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1738313" y="3733800"/>
            <a:ext cx="914400" cy="1066800"/>
          </a:xfrm>
          <a:prstGeom prst="ellipse">
            <a:avLst/>
          </a:prstGeom>
          <a:solidFill>
            <a:srgbClr val="F57B49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1433513" y="3733800"/>
            <a:ext cx="1676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762000" y="3429000"/>
            <a:ext cx="654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zh-CN">
                <a:latin typeface="Times New Roman" pitchFamily="18" charset="0"/>
              </a:rPr>
              <a:t>Na</a:t>
            </a:r>
            <a:r>
              <a:rPr lang="en-GB" altLang="zh-CN" baseline="30000">
                <a:latin typeface="Times New Roman" pitchFamily="18" charset="0"/>
              </a:rPr>
              <a:t>+</a:t>
            </a:r>
            <a:endParaRPr lang="en-GB" altLang="zh-CN">
              <a:latin typeface="Times New Roman" pitchFamily="18" charset="0"/>
            </a:endParaRPr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>
            <a:off x="1447800" y="4800600"/>
            <a:ext cx="1600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228600" y="4495800"/>
            <a:ext cx="1114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zh-CN">
                <a:latin typeface="Times New Roman" pitchFamily="18" charset="0"/>
              </a:rPr>
              <a:t>glucose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6350000" y="2819400"/>
            <a:ext cx="914400" cy="24384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227" name="Oval 13"/>
          <p:cNvSpPr>
            <a:spLocks noChangeArrowheads="1"/>
          </p:cNvSpPr>
          <p:nvPr/>
        </p:nvSpPr>
        <p:spPr bwMode="auto">
          <a:xfrm>
            <a:off x="6350000" y="3733800"/>
            <a:ext cx="914400" cy="1066800"/>
          </a:xfrm>
          <a:prstGeom prst="ellipse">
            <a:avLst/>
          </a:prstGeom>
          <a:solidFill>
            <a:srgbClr val="F57B49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>
            <a:off x="6045200" y="3733800"/>
            <a:ext cx="1676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5449888" y="3429000"/>
            <a:ext cx="654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zh-CN">
                <a:latin typeface="Times New Roman" pitchFamily="18" charset="0"/>
              </a:rPr>
              <a:t>Na</a:t>
            </a:r>
            <a:r>
              <a:rPr lang="en-GB" altLang="zh-CN" baseline="30000">
                <a:latin typeface="Times New Roman" pitchFamily="18" charset="0"/>
              </a:rPr>
              <a:t>+</a:t>
            </a:r>
            <a:endParaRPr lang="en-GB" altLang="zh-CN">
              <a:latin typeface="Times New Roman" pitchFamily="18" charset="0"/>
            </a:endParaRPr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>
            <a:off x="5969000" y="4800600"/>
            <a:ext cx="1600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231" name="Text Box 17"/>
          <p:cNvSpPr txBox="1">
            <a:spLocks noChangeArrowheads="1"/>
          </p:cNvSpPr>
          <p:nvPr/>
        </p:nvSpPr>
        <p:spPr bwMode="auto">
          <a:xfrm>
            <a:off x="7634288" y="4572000"/>
            <a:ext cx="5191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zh-CN">
                <a:latin typeface="Times New Roman" pitchFamily="18" charset="0"/>
              </a:rPr>
              <a:t>H</a:t>
            </a:r>
            <a:r>
              <a:rPr lang="en-GB" altLang="zh-CN" baseline="30000">
                <a:latin typeface="Times New Roman" pitchFamily="18" charset="0"/>
              </a:rPr>
              <a:t>+</a:t>
            </a:r>
            <a:endParaRPr lang="en-GB" altLang="zh-CN">
              <a:latin typeface="Times New Roman" pitchFamily="18" charset="0"/>
            </a:endParaRPr>
          </a:p>
        </p:txBody>
      </p:sp>
      <p:sp>
        <p:nvSpPr>
          <p:cNvPr id="9232" name="Text Box 18"/>
          <p:cNvSpPr txBox="1">
            <a:spLocks noChangeArrowheads="1"/>
          </p:cNvSpPr>
          <p:nvPr/>
        </p:nvSpPr>
        <p:spPr bwMode="auto">
          <a:xfrm>
            <a:off x="1066800" y="2708275"/>
            <a:ext cx="2005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zh-CN" b="1">
                <a:solidFill>
                  <a:srgbClr val="F57B49"/>
                </a:solidFill>
                <a:latin typeface="Times New Roman" pitchFamily="18" charset="0"/>
              </a:rPr>
              <a:t>out               in</a:t>
            </a:r>
          </a:p>
        </p:txBody>
      </p:sp>
      <p:sp>
        <p:nvSpPr>
          <p:cNvPr id="9233" name="Text Box 19"/>
          <p:cNvSpPr txBox="1">
            <a:spLocks noChangeArrowheads="1"/>
          </p:cNvSpPr>
          <p:nvPr/>
        </p:nvSpPr>
        <p:spPr bwMode="auto">
          <a:xfrm>
            <a:off x="5767388" y="2743200"/>
            <a:ext cx="2005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zh-CN" b="1">
                <a:solidFill>
                  <a:srgbClr val="F57B49"/>
                </a:solidFill>
                <a:latin typeface="Times New Roman" pitchFamily="18" charset="0"/>
              </a:rPr>
              <a:t>out               in</a:t>
            </a:r>
          </a:p>
        </p:txBody>
      </p:sp>
      <p:sp>
        <p:nvSpPr>
          <p:cNvPr id="9234" name="Text Box 20"/>
          <p:cNvSpPr txBox="1">
            <a:spLocks noChangeArrowheads="1"/>
          </p:cNvSpPr>
          <p:nvPr/>
        </p:nvSpPr>
        <p:spPr bwMode="auto">
          <a:xfrm>
            <a:off x="0" y="1676400"/>
            <a:ext cx="8185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zh-CN" b="1">
                <a:solidFill>
                  <a:srgbClr val="F57B49"/>
                </a:solidFill>
                <a:latin typeface="Times New Roman" pitchFamily="18" charset="0"/>
              </a:rPr>
              <a:t>              co-transport                                      counter-transport </a:t>
            </a:r>
          </a:p>
          <a:p>
            <a:pPr eaLnBrk="0" hangingPunct="0"/>
            <a:r>
              <a:rPr lang="en-GB" altLang="zh-CN" b="1">
                <a:solidFill>
                  <a:srgbClr val="F57B49"/>
                </a:solidFill>
                <a:latin typeface="Times New Roman" pitchFamily="18" charset="0"/>
              </a:rPr>
              <a:t>                 (symport)                                           (antiport)</a:t>
            </a:r>
          </a:p>
        </p:txBody>
      </p:sp>
      <p:sp>
        <p:nvSpPr>
          <p:cNvPr id="9235" name="Text Box 21"/>
          <p:cNvSpPr txBox="1">
            <a:spLocks noChangeArrowheads="1"/>
          </p:cNvSpPr>
          <p:nvPr/>
        </p:nvSpPr>
        <p:spPr bwMode="auto">
          <a:xfrm>
            <a:off x="349250" y="11080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b="1">
              <a:solidFill>
                <a:srgbClr val="F57B49"/>
              </a:solidFill>
              <a:latin typeface="Times New Roman" pitchFamily="18" charset="0"/>
            </a:endParaRPr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0" y="5410200"/>
            <a:ext cx="4240213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zh-CN">
                <a:solidFill>
                  <a:srgbClr val="FF0000"/>
                </a:solidFill>
                <a:latin typeface="Times New Roman" pitchFamily="18" charset="0"/>
              </a:rPr>
              <a:t>Co-transporters will move one moiety, e.g. glucose, in the same direction as the Na</a:t>
            </a:r>
            <a:r>
              <a:rPr lang="en-GB" altLang="zh-CN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GB" altLang="zh-CN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4903788" y="5410200"/>
            <a:ext cx="4240212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zh-CN">
                <a:solidFill>
                  <a:srgbClr val="FF0000"/>
                </a:solidFill>
                <a:latin typeface="Times New Roman" pitchFamily="18" charset="0"/>
              </a:rPr>
              <a:t>Counter-transporters will move one moiety, e.g. H</a:t>
            </a:r>
            <a:r>
              <a:rPr lang="en-GB" altLang="zh-CN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GB" altLang="zh-CN">
                <a:solidFill>
                  <a:srgbClr val="FF0000"/>
                </a:solidFill>
                <a:latin typeface="Times New Roman" pitchFamily="18" charset="0"/>
              </a:rPr>
              <a:t>, in the opposite direction to the Na</a:t>
            </a:r>
            <a:r>
              <a:rPr lang="en-GB" altLang="zh-CN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GB" altLang="zh-CN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38" name="Text Box 24"/>
          <p:cNvSpPr txBox="1">
            <a:spLocks noChangeArrowheads="1"/>
          </p:cNvSpPr>
          <p:nvPr/>
        </p:nvSpPr>
        <p:spPr bwMode="auto">
          <a:xfrm>
            <a:off x="0" y="1143000"/>
            <a:ext cx="99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Times New Roman" pitchFamily="18" charset="0"/>
              </a:rPr>
              <a:t>Tubular</a:t>
            </a:r>
          </a:p>
          <a:p>
            <a:pPr>
              <a:spcBef>
                <a:spcPct val="50000"/>
              </a:spcBef>
            </a:pPr>
            <a:r>
              <a:rPr lang="en-US" altLang="zh-CN" sz="2000">
                <a:latin typeface="Times New Roman" pitchFamily="18" charset="0"/>
              </a:rPr>
              <a:t>lumen</a:t>
            </a:r>
          </a:p>
        </p:txBody>
      </p:sp>
      <p:sp>
        <p:nvSpPr>
          <p:cNvPr id="9239" name="Text Box 25"/>
          <p:cNvSpPr txBox="1">
            <a:spLocks noChangeArrowheads="1"/>
          </p:cNvSpPr>
          <p:nvPr/>
        </p:nvSpPr>
        <p:spPr bwMode="auto">
          <a:xfrm>
            <a:off x="1066800" y="1219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Tubular Cell</a:t>
            </a:r>
          </a:p>
        </p:txBody>
      </p:sp>
      <p:sp>
        <p:nvSpPr>
          <p:cNvPr id="9240" name="Text Box 26"/>
          <p:cNvSpPr txBox="1">
            <a:spLocks noChangeArrowheads="1"/>
          </p:cNvSpPr>
          <p:nvPr/>
        </p:nvSpPr>
        <p:spPr bwMode="auto">
          <a:xfrm>
            <a:off x="2971800" y="1066800"/>
            <a:ext cx="1447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Times New Roman" pitchFamily="18" charset="0"/>
              </a:rPr>
              <a:t>Interstitial</a:t>
            </a:r>
          </a:p>
          <a:p>
            <a:pPr>
              <a:spcBef>
                <a:spcPct val="50000"/>
              </a:spcBef>
            </a:pPr>
            <a:r>
              <a:rPr lang="en-US" altLang="zh-CN" sz="2000">
                <a:latin typeface="Times New Roman" pitchFamily="18" charset="0"/>
              </a:rPr>
              <a:t>Fluid</a:t>
            </a:r>
          </a:p>
        </p:txBody>
      </p:sp>
      <p:sp>
        <p:nvSpPr>
          <p:cNvPr id="9241" name="Rectangle 27"/>
          <p:cNvSpPr>
            <a:spLocks noChangeArrowheads="1"/>
          </p:cNvSpPr>
          <p:nvPr/>
        </p:nvSpPr>
        <p:spPr bwMode="auto">
          <a:xfrm>
            <a:off x="4724400" y="990600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Times New Roman" pitchFamily="18" charset="0"/>
              </a:rPr>
              <a:t>Tubular</a:t>
            </a:r>
          </a:p>
          <a:p>
            <a:pPr>
              <a:spcBef>
                <a:spcPct val="50000"/>
              </a:spcBef>
            </a:pPr>
            <a:r>
              <a:rPr lang="en-US" altLang="zh-CN" sz="2000">
                <a:latin typeface="Times New Roman" pitchFamily="18" charset="0"/>
              </a:rPr>
              <a:t>lumen</a:t>
            </a:r>
          </a:p>
        </p:txBody>
      </p:sp>
      <p:sp>
        <p:nvSpPr>
          <p:cNvPr id="9242" name="Rectangle 28"/>
          <p:cNvSpPr>
            <a:spLocks noChangeArrowheads="1"/>
          </p:cNvSpPr>
          <p:nvPr/>
        </p:nvSpPr>
        <p:spPr bwMode="auto">
          <a:xfrm>
            <a:off x="5867400" y="1143000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Tubular Cell</a:t>
            </a:r>
          </a:p>
        </p:txBody>
      </p:sp>
      <p:sp>
        <p:nvSpPr>
          <p:cNvPr id="9243" name="Rectangle 29"/>
          <p:cNvSpPr>
            <a:spLocks noChangeArrowheads="1"/>
          </p:cNvSpPr>
          <p:nvPr/>
        </p:nvSpPr>
        <p:spPr bwMode="auto">
          <a:xfrm>
            <a:off x="7772400" y="990600"/>
            <a:ext cx="1371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Times New Roman" pitchFamily="18" charset="0"/>
              </a:rPr>
              <a:t>Interstitial</a:t>
            </a:r>
          </a:p>
          <a:p>
            <a:pPr>
              <a:spcBef>
                <a:spcPct val="50000"/>
              </a:spcBef>
            </a:pPr>
            <a:r>
              <a:rPr lang="en-US" altLang="zh-CN" sz="2000">
                <a:latin typeface="Times New Roman" pitchFamily="18" charset="0"/>
              </a:rPr>
              <a:t>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</a:rPr>
              <a:t>Pinocytosis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itchFamily="18" charset="0"/>
              </a:rPr>
              <a:t>Some parts of the tubule, especially the proximal tubule, reabsorb large molecules such as proteins by </a:t>
            </a:r>
            <a:r>
              <a:rPr lang="en-US" altLang="zh-CN" sz="3200" dirty="0" err="1">
                <a:latin typeface="Times New Roman" pitchFamily="18" charset="0"/>
              </a:rPr>
              <a:t>pinocytosis</a:t>
            </a:r>
            <a:r>
              <a:rPr lang="en-US" altLang="zh-CN" sz="3200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4587"/>
            <a:ext cx="6163198" cy="602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19400" y="228600"/>
            <a:ext cx="3228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Passive transport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Epithelial cells are highly metabolic and have larger no. of mitochondria.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Extensive brush border</a:t>
            </a:r>
          </a:p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</a:rPr>
              <a:t>Reabsorb about 65% of the filtered sodium, chloride, bicarbonate, and potassium and essentially all the filtered glucose and amino acids. </a:t>
            </a:r>
          </a:p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</a:rPr>
              <a:t>Secrete organic acids, bases, drugs, toxins and hydrogen ions into the tubular lumen</a:t>
            </a:r>
            <a:endParaRPr lang="en-IN" dirty="0" smtClean="0">
              <a:latin typeface="Calibri" pitchFamily="34" charset="0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i="1" u="sng" dirty="0" smtClean="0">
                <a:solidFill>
                  <a:srgbClr val="FF0000"/>
                </a:solidFill>
              </a:rPr>
              <a:t>Proximal Tubule</a:t>
            </a:r>
            <a:endParaRPr lang="en-IN" sz="3200" i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0" y="685800"/>
            <a:ext cx="914162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050"/>
          <p:cNvSpPr>
            <a:spLocks noChangeArrowheads="1"/>
          </p:cNvSpPr>
          <p:nvPr/>
        </p:nvSpPr>
        <p:spPr bwMode="auto">
          <a:xfrm>
            <a:off x="0" y="1066800"/>
            <a:ext cx="9144000" cy="631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latin typeface="Calibri" pitchFamily="34" charset="0"/>
              </a:rPr>
              <a:t>The </a:t>
            </a:r>
            <a:r>
              <a:rPr lang="en-US" altLang="zh-CN" sz="2400" dirty="0" err="1" smtClean="0">
                <a:latin typeface="Calibri" pitchFamily="34" charset="0"/>
              </a:rPr>
              <a:t>Na+K</a:t>
            </a:r>
            <a:r>
              <a:rPr lang="en-US" altLang="zh-CN" sz="2400" dirty="0" smtClean="0">
                <a:latin typeface="Calibri" pitchFamily="34" charset="0"/>
              </a:rPr>
              <a:t>+-</a:t>
            </a:r>
            <a:r>
              <a:rPr lang="en-US" altLang="zh-CN" sz="2400" dirty="0" err="1" smtClean="0">
                <a:latin typeface="Calibri" pitchFamily="34" charset="0"/>
              </a:rPr>
              <a:t>ATPase</a:t>
            </a:r>
            <a:r>
              <a:rPr lang="en-US" altLang="zh-CN" sz="2400" dirty="0">
                <a:latin typeface="Calibri" pitchFamily="34" charset="0"/>
              </a:rPr>
              <a:t>: major force for reabsorption </a:t>
            </a:r>
            <a:r>
              <a:rPr lang="en-US" altLang="zh-CN" sz="2400" dirty="0" smtClean="0">
                <a:latin typeface="Calibri" pitchFamily="34" charset="0"/>
              </a:rPr>
              <a:t>of Na+, </a:t>
            </a:r>
            <a:r>
              <a:rPr lang="en-US" altLang="zh-CN" sz="2400" dirty="0">
                <a:latin typeface="Calibri" pitchFamily="34" charset="0"/>
              </a:rPr>
              <a:t>chloride and water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latin typeface="Calibri" pitchFamily="34" charset="0"/>
              </a:rPr>
              <a:t>In the </a:t>
            </a:r>
            <a:r>
              <a:rPr lang="en-US" altLang="zh-CN" sz="2400" b="1" dirty="0">
                <a:latin typeface="Calibri" pitchFamily="34" charset="0"/>
              </a:rPr>
              <a:t>first half </a:t>
            </a:r>
            <a:r>
              <a:rPr lang="en-US" altLang="zh-CN" sz="2400" dirty="0">
                <a:latin typeface="Calibri" pitchFamily="34" charset="0"/>
              </a:rPr>
              <a:t>of the proximal tubule, sodium is reabsorbed by co-transport along with glucose, amino acids, and other solutes.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latin typeface="Calibri" pitchFamily="34" charset="0"/>
              </a:rPr>
              <a:t>In the </a:t>
            </a:r>
            <a:r>
              <a:rPr lang="en-US" altLang="zh-CN" sz="2400" b="1" dirty="0">
                <a:latin typeface="Calibri" pitchFamily="34" charset="0"/>
              </a:rPr>
              <a:t>second half</a:t>
            </a:r>
            <a:r>
              <a:rPr lang="en-US" altLang="zh-CN" sz="2400" dirty="0">
                <a:latin typeface="Calibri" pitchFamily="34" charset="0"/>
              </a:rPr>
              <a:t> of the proximal tubule, sodium reabsorbed mainly with chloride ions. </a:t>
            </a:r>
            <a:endParaRPr lang="en-US" altLang="zh-CN" sz="24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Calibri" pitchFamily="34" charset="0"/>
              </a:rPr>
              <a:t>the higher chloride concentration favors </a:t>
            </a:r>
            <a:r>
              <a:rPr lang="en-US" altLang="zh-CN" sz="2400" b="1" dirty="0" smtClean="0">
                <a:latin typeface="Calibri" pitchFamily="34" charset="0"/>
              </a:rPr>
              <a:t>the diffusion</a:t>
            </a:r>
            <a:r>
              <a:rPr lang="en-US" altLang="zh-CN" sz="2400" dirty="0" smtClean="0">
                <a:latin typeface="Calibri" pitchFamily="34" charset="0"/>
              </a:rPr>
              <a:t> of this ion from the tubule lumen through the intercellular junctions into the renal interstitial fluid.</a:t>
            </a:r>
            <a:endParaRPr lang="en-US" altLang="zh-CN" sz="2400" dirty="0">
              <a:latin typeface="Calibri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endParaRPr lang="en-US" altLang="zh-CN" sz="2400" dirty="0">
              <a:latin typeface="Calibri" pitchFamily="34" charset="0"/>
            </a:endParaRPr>
          </a:p>
        </p:txBody>
      </p:sp>
      <p:sp>
        <p:nvSpPr>
          <p:cNvPr id="14339" name="Rectangle 2051"/>
          <p:cNvSpPr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Sodium, water and chloride reabsorption in proximal tubule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rgbClr val="C00000"/>
                </a:solidFill>
              </a:rPr>
              <a:t>Obligatory Water Reabsorption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dirty="0" smtClean="0"/>
              <a:t>85% of the filtered water is always reabsorbed irrespective of the body water balance, occurs by osmosis is called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Obligatory (must occur)Water Reabsorption.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rgbClr val="C00000"/>
                </a:solidFill>
              </a:rPr>
              <a:t>Facultative Water Reabsorption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dirty="0" smtClean="0"/>
              <a:t>the remaining 15-18% of water may or may not be absorbed depending upon the body water balance it is called Facultative Water Reabsorption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Secretion :- addition of substance to the filtrate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Reabsorption:- removal of substance from filtrate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Filtered load:- amount of solute transported across the  glomerular membranes per unit time.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Filtered load = GFR × PLASMA CONC.OF SOLUTE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                        = ml/min × mg/ml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                        = mg/min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endParaRPr lang="en-IN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Reabsorption and Secretion in renal tubules</a:t>
            </a:r>
            <a:br>
              <a:rPr lang="en-US" sz="3200" b="1" u="sng" dirty="0" smtClean="0"/>
            </a:br>
            <a:endParaRPr lang="en-IN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</a:rPr>
              <a:t>It is the minimum amount of urine which is to be formed in a day to remove the metabolic waste product.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</a:rPr>
              <a:t>Normal Value – 500 ml/day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err="1" smtClean="0">
                <a:latin typeface="Calibri" pitchFamily="34" charset="0"/>
              </a:rPr>
              <a:t>Oligouria</a:t>
            </a:r>
            <a:r>
              <a:rPr lang="en-US" sz="2800" dirty="0" smtClean="0">
                <a:latin typeface="Calibri" pitchFamily="34" charset="0"/>
              </a:rPr>
              <a:t>- Urine volume less than 500 ml/day.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err="1" smtClean="0">
                <a:latin typeface="Calibri" pitchFamily="34" charset="0"/>
              </a:rPr>
              <a:t>Oligouria</a:t>
            </a:r>
            <a:r>
              <a:rPr lang="en-US" sz="2800" dirty="0" smtClean="0">
                <a:latin typeface="Calibri" pitchFamily="34" charset="0"/>
              </a:rPr>
              <a:t> is a sign of Renal Failure.</a:t>
            </a:r>
            <a:endParaRPr lang="en-IN" sz="2800" dirty="0" smtClean="0">
              <a:latin typeface="Calibri" pitchFamily="34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C00000"/>
                </a:solidFill>
              </a:rPr>
              <a:t>Obligatory Urine Volume</a:t>
            </a:r>
            <a:endParaRPr lang="en-IN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D:\Physio\excre\excre  figure\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4571" r="15572" b="4571"/>
          <a:stretch/>
        </p:blipFill>
        <p:spPr>
          <a:xfrm>
            <a:off x="1332411" y="0"/>
            <a:ext cx="63877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</a:rPr>
              <a:t>Loop of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</a:rPr>
              <a:t>Henle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itchFamily="18" charset="0"/>
              </a:rPr>
              <a:t>The loop of </a:t>
            </a:r>
            <a:r>
              <a:rPr lang="en-US" altLang="zh-CN" sz="2800" dirty="0" err="1">
                <a:latin typeface="Times New Roman" pitchFamily="18" charset="0"/>
              </a:rPr>
              <a:t>Henle</a:t>
            </a:r>
            <a:r>
              <a:rPr lang="en-US" altLang="zh-CN" sz="2800" dirty="0">
                <a:latin typeface="Times New Roman" pitchFamily="18" charset="0"/>
              </a:rPr>
              <a:t> consists of three functionally distinct segments: </a:t>
            </a:r>
          </a:p>
          <a:p>
            <a:endParaRPr lang="en-US" altLang="zh-CN" sz="2800" dirty="0">
              <a:latin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</a:rPr>
              <a:t>the thin descending segment, </a:t>
            </a:r>
          </a:p>
          <a:p>
            <a:endParaRPr lang="en-US" altLang="zh-CN" sz="2800" dirty="0">
              <a:latin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</a:rPr>
              <a:t>the thin ascending segment, </a:t>
            </a:r>
          </a:p>
          <a:p>
            <a:endParaRPr lang="en-US" altLang="zh-CN" sz="2800" dirty="0">
              <a:latin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</a:rPr>
              <a:t>and the thick ascending segment.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67373"/>
            <a:ext cx="4114800" cy="499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0960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Thin epithelial membrane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No brush borders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Few mitochondria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Minimal metabolic activity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Highly permeable to water.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About 20% of filtered water is reabsorbed.</a:t>
            </a:r>
            <a:endParaRPr lang="en-IN" dirty="0" smtClean="0">
              <a:latin typeface="Calibri" pitchFamily="34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Thin descending limb</a:t>
            </a:r>
            <a:endParaRPr lang="en-IN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1" y="1255717"/>
            <a:ext cx="3733800" cy="42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715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Ascending Limb of the Loop of </a:t>
            </a:r>
            <a:r>
              <a:rPr lang="en-US" sz="2800" b="1" dirty="0" err="1" smtClean="0">
                <a:solidFill>
                  <a:srgbClr val="FF0000"/>
                </a:solidFill>
              </a:rPr>
              <a:t>Henle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/>
              <a:t>a part of the counter current multiplier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b="1" dirty="0" smtClean="0"/>
              <a:t>impermeable to water</a:t>
            </a:r>
            <a:r>
              <a:rPr lang="en-US" sz="2400" dirty="0" smtClean="0"/>
              <a:t> and </a:t>
            </a:r>
            <a:r>
              <a:rPr lang="en-US" sz="2400" b="1" dirty="0" smtClean="0"/>
              <a:t>actively</a:t>
            </a:r>
            <a:r>
              <a:rPr lang="en-US" sz="2400" dirty="0" smtClean="0"/>
              <a:t> </a:t>
            </a:r>
            <a:r>
              <a:rPr lang="en-US" sz="2400" b="1" dirty="0" smtClean="0"/>
              <a:t>transports (reabsorbs) salt</a:t>
            </a:r>
            <a:r>
              <a:rPr lang="en-US" sz="2400" dirty="0" smtClean="0"/>
              <a:t> (</a:t>
            </a:r>
            <a:r>
              <a:rPr lang="en-US" sz="2400" dirty="0" err="1" smtClean="0"/>
              <a:t>NaCl</a:t>
            </a:r>
            <a:r>
              <a:rPr lang="en-US" sz="2400" dirty="0" smtClean="0"/>
              <a:t>) to the interstitial fluid of the pyramids in the medulla. “</a:t>
            </a:r>
            <a:r>
              <a:rPr lang="en-US" sz="2400" b="1" dirty="0" smtClean="0"/>
              <a:t>Saves salt and passes the water.”</a:t>
            </a:r>
            <a:endParaRPr lang="en-US" sz="2400" dirty="0" smtClean="0"/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/>
              <a:t>the passing </a:t>
            </a:r>
            <a:r>
              <a:rPr lang="en-US" sz="2400" b="1" dirty="0" smtClean="0"/>
              <a:t>filtrate becomes dilute</a:t>
            </a:r>
            <a:r>
              <a:rPr lang="en-US" sz="2400" dirty="0" smtClean="0"/>
              <a:t> and the </a:t>
            </a:r>
            <a:r>
              <a:rPr lang="en-US" sz="2400" b="1" dirty="0" err="1" smtClean="0"/>
              <a:t>interstitium</a:t>
            </a:r>
            <a:r>
              <a:rPr lang="en-US" sz="2400" b="1" dirty="0" smtClean="0"/>
              <a:t> becomes </a:t>
            </a:r>
            <a:r>
              <a:rPr lang="en-US" sz="2400" b="1" dirty="0" err="1" smtClean="0"/>
              <a:t>hyperosmotic</a:t>
            </a:r>
            <a:endParaRPr lang="en-US" sz="2400" dirty="0" smtClean="0"/>
          </a:p>
          <a:p>
            <a:pPr lvl="1">
              <a:lnSpc>
                <a:spcPct val="150000"/>
              </a:lnSpc>
              <a:defRPr/>
            </a:pPr>
            <a:endParaRPr lang="en-US" sz="24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906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Thick epithelial cells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High metabolic activity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About 25% of filtered load of sodium, chloride and potassium is reabsorbed.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Also </a:t>
            </a:r>
            <a:r>
              <a:rPr lang="en-US" dirty="0" err="1" smtClean="0">
                <a:latin typeface="Calibri" pitchFamily="34" charset="0"/>
              </a:rPr>
              <a:t>paracellular</a:t>
            </a:r>
            <a:r>
              <a:rPr lang="en-US" dirty="0" smtClean="0">
                <a:latin typeface="Calibri" pitchFamily="34" charset="0"/>
              </a:rPr>
              <a:t> reabsorption of Mg++, Ca++, Na+, K+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Na+ H+ counter transport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Impermeable to water</a:t>
            </a:r>
          </a:p>
          <a:p>
            <a:pPr>
              <a:lnSpc>
                <a:spcPct val="150000"/>
              </a:lnSpc>
            </a:pPr>
            <a:endParaRPr lang="en-IN" dirty="0" smtClean="0">
              <a:latin typeface="Calibri" pitchFamily="34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304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Thick ascending limb</a:t>
            </a:r>
            <a:endParaRPr lang="en-IN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457450" y="1624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0483" name="Picture 2" descr="Image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2075"/>
            <a:ext cx="79248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0"/>
            <a:ext cx="8153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181600" cy="6286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Early Distal Tubule</a:t>
            </a:r>
            <a:endParaRPr lang="en-US" sz="4000" b="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0" y="1066800"/>
            <a:ext cx="9144000" cy="56388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</a:rPr>
              <a:t>The very first portion of early distal  tubule contain juxtaglomerular complex.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</a:rPr>
              <a:t>The next segment of tubule has same characterstics of  thick ascending limb so it is impermeable to water. So called diluting segment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</a:rPr>
              <a:t>Approximately 5% of filtered load of Na,Cl  reabsorbed.   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Content Placeholder 4" descr="27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517"/>
          <a:stretch/>
        </p:blipFill>
        <p:spPr>
          <a:xfrm>
            <a:off x="228600" y="228600"/>
            <a:ext cx="89154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B0F0"/>
                </a:solidFill>
              </a:rPr>
              <a:t>The excretion rate:- It is the amount of a substance that appears in the urine per unit time.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Excretion rate= urine flow rate (V) × urine </a:t>
            </a:r>
            <a:r>
              <a:rPr lang="en-US" sz="2400" dirty="0" smtClean="0"/>
              <a:t>concentration of the substance (</a:t>
            </a:r>
            <a:r>
              <a:rPr lang="en-US" sz="2400" dirty="0" err="1" smtClean="0"/>
              <a:t>Ux</a:t>
            </a:r>
            <a:r>
              <a:rPr lang="en-US" sz="2400" dirty="0" smtClean="0"/>
              <a:t>)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Excretion rate=V (</a:t>
            </a:r>
            <a:r>
              <a:rPr lang="en-US" sz="2800" dirty="0" err="1" smtClean="0"/>
              <a:t>Ux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        </a:t>
            </a:r>
            <a:r>
              <a:rPr lang="en-US" sz="2800" dirty="0" smtClean="0"/>
              <a:t>=  ml/min </a:t>
            </a:r>
            <a:r>
              <a:rPr lang="en-US" sz="2800" dirty="0" smtClean="0"/>
              <a:t>× mg/ml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        = </a:t>
            </a:r>
            <a:r>
              <a:rPr lang="en-US" sz="2800" dirty="0" smtClean="0"/>
              <a:t> mg/min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307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 smtClean="0">
                <a:latin typeface="Calibri" pitchFamily="34" charset="0"/>
              </a:rPr>
              <a:t>Both the segment having similar characteristics functionally and anatomically.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 smtClean="0">
                <a:latin typeface="Calibri" pitchFamily="34" charset="0"/>
              </a:rPr>
              <a:t>Contain principal and intercalated cells.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 smtClean="0">
                <a:latin typeface="Calibri" pitchFamily="34" charset="0"/>
              </a:rPr>
              <a:t>Impermeable to urea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 smtClean="0">
                <a:latin typeface="Calibri" pitchFamily="34" charset="0"/>
              </a:rPr>
              <a:t>Reabsorption of water is highly depend on presence or absence of ADH.</a:t>
            </a:r>
          </a:p>
          <a:p>
            <a:pPr>
              <a:lnSpc>
                <a:spcPct val="150000"/>
              </a:lnSpc>
              <a:defRPr/>
            </a:pPr>
            <a:endParaRPr lang="en-IN" sz="2800" dirty="0">
              <a:latin typeface="Calibri" pitchFamily="34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652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Late distal tubule &amp; cortical collecting duct</a:t>
            </a:r>
            <a:endParaRPr lang="en-IN" sz="32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"/>
            <a:ext cx="84582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 descr="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8229600" cy="6400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</a:rPr>
              <a:t>Principal cells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   - Reabsorb sodium and water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   - Secrete potassium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   - Controlled by aldosterone</a:t>
            </a:r>
            <a:endParaRPr lang="en-U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</a:rPr>
              <a:t>Intercalated cells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en-US" sz="2800" dirty="0" smtClean="0">
                <a:latin typeface="Calibri" pitchFamily="34" charset="0"/>
              </a:rPr>
              <a:t>- Reabsorb potassium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   - Secrete hydrogen by active H+ </a:t>
            </a:r>
            <a:r>
              <a:rPr lang="en-US" sz="2800" dirty="0" err="1" smtClean="0">
                <a:latin typeface="Calibri" pitchFamily="34" charset="0"/>
              </a:rPr>
              <a:t>ATPase</a:t>
            </a:r>
            <a:r>
              <a:rPr lang="en-US" sz="2800" dirty="0" smtClean="0">
                <a:latin typeface="Calibri" pitchFamily="34" charset="0"/>
              </a:rPr>
              <a:t> mechanism (different from proximal tubule) capable of secreting hydrogen ions against a large conc. Gradient 1000 to 1</a:t>
            </a:r>
            <a:endParaRPr lang="en-IN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391400" cy="8382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0" dirty="0" smtClean="0">
                <a:solidFill>
                  <a:srgbClr val="FF0000"/>
                </a:solidFill>
                <a:latin typeface="Calibri" pitchFamily="34" charset="0"/>
              </a:rPr>
              <a:t>Medullary collecting duct</a:t>
            </a:r>
            <a:endParaRPr lang="en-US" sz="3200" b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651" name="Text Placeholder 3"/>
          <p:cNvSpPr>
            <a:spLocks noGrp="1"/>
          </p:cNvSpPr>
          <p:nvPr>
            <p:ph type="body" idx="2"/>
          </p:nvPr>
        </p:nvSpPr>
        <p:spPr>
          <a:xfrm>
            <a:off x="0" y="685800"/>
            <a:ext cx="5943600" cy="61722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2100" b="1" dirty="0" smtClean="0">
                <a:latin typeface="Calibri" pitchFamily="34" charset="0"/>
              </a:rPr>
              <a:t>=&gt;It’s a final site of processing of </a:t>
            </a:r>
            <a:r>
              <a:rPr lang="en-US" sz="2100" b="1" dirty="0" err="1" smtClean="0">
                <a:latin typeface="Calibri" pitchFamily="34" charset="0"/>
              </a:rPr>
              <a:t>urine,so</a:t>
            </a:r>
            <a:r>
              <a:rPr lang="en-US" sz="2100" b="1" dirty="0" smtClean="0">
                <a:latin typeface="Calibri" pitchFamily="34" charset="0"/>
              </a:rPr>
              <a:t> play important role in excretion of urine containing water &amp; solute.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100" b="1" dirty="0" smtClean="0">
                <a:latin typeface="Calibri" pitchFamily="34" charset="0"/>
              </a:rPr>
              <a:t>=&gt;Less then 10%  filtrate of  Na &amp; </a:t>
            </a:r>
            <a:r>
              <a:rPr lang="en-US" sz="2100" b="1" dirty="0" err="1" smtClean="0">
                <a:latin typeface="Calibri" pitchFamily="34" charset="0"/>
              </a:rPr>
              <a:t>Cl</a:t>
            </a:r>
            <a:r>
              <a:rPr lang="en-US" sz="2100" b="1" dirty="0" smtClean="0">
                <a:latin typeface="Calibri" pitchFamily="34" charset="0"/>
              </a:rPr>
              <a:t> reabsorbed through this segment.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100" b="1" dirty="0" smtClean="0">
                <a:latin typeface="Calibri" pitchFamily="34" charset="0"/>
              </a:rPr>
              <a:t>=&gt;Absorption of water is controlled by ADH.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100" b="1" dirty="0" smtClean="0">
                <a:latin typeface="Calibri" pitchFamily="34" charset="0"/>
              </a:rPr>
              <a:t>=&gt;This part is highly permeable to urea ,so it increase </a:t>
            </a:r>
            <a:r>
              <a:rPr lang="en-US" sz="2100" b="1" dirty="0" err="1" smtClean="0">
                <a:latin typeface="Calibri" pitchFamily="34" charset="0"/>
              </a:rPr>
              <a:t>osmolality</a:t>
            </a:r>
            <a:r>
              <a:rPr lang="en-US" sz="2100" b="1" dirty="0" smtClean="0">
                <a:latin typeface="Calibri" pitchFamily="34" charset="0"/>
              </a:rPr>
              <a:t> of </a:t>
            </a:r>
            <a:r>
              <a:rPr lang="en-US" sz="2100" b="1" dirty="0" err="1" smtClean="0">
                <a:latin typeface="Calibri" pitchFamily="34" charset="0"/>
              </a:rPr>
              <a:t>medullary</a:t>
            </a:r>
            <a:r>
              <a:rPr lang="en-US" sz="2100" b="1" dirty="0" smtClean="0">
                <a:latin typeface="Calibri" pitchFamily="34" charset="0"/>
              </a:rPr>
              <a:t>  </a:t>
            </a:r>
            <a:r>
              <a:rPr lang="en-US" sz="2100" b="1" dirty="0" err="1" smtClean="0">
                <a:latin typeface="Calibri" pitchFamily="34" charset="0"/>
              </a:rPr>
              <a:t>interstitium</a:t>
            </a:r>
            <a:r>
              <a:rPr lang="en-US" sz="2100" b="1" dirty="0" smtClean="0">
                <a:latin typeface="Calibri" pitchFamily="34" charset="0"/>
              </a:rPr>
              <a:t> that helpful in formation of concentrated urine.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100" b="1" dirty="0" smtClean="0">
                <a:latin typeface="Calibri" pitchFamily="34" charset="0"/>
              </a:rPr>
              <a:t>=&gt;secretion of H ion helpful in regulation of acid base balance</a:t>
            </a:r>
            <a:r>
              <a:rPr lang="en-US" sz="1600" b="1" dirty="0" smtClean="0">
                <a:latin typeface="Calibri" pitchFamily="34" charset="0"/>
              </a:rPr>
              <a:t>.</a:t>
            </a:r>
          </a:p>
        </p:txBody>
      </p:sp>
      <p:pic>
        <p:nvPicPr>
          <p:cNvPr id="27652" name="Content Placeholder 4" descr="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35690" y="609600"/>
            <a:ext cx="350831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High-threshold substances: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smtClean="0">
                <a:latin typeface="Calibri" pitchFamily="34" charset="0"/>
              </a:rPr>
              <a:t>    - Do not appear in urine under normal conditions.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smtClean="0">
                <a:latin typeface="Calibri" pitchFamily="34" charset="0"/>
              </a:rPr>
              <a:t>    - Appears in urine only if their concentration in plasma is </a:t>
            </a:r>
            <a:r>
              <a:rPr lang="en-US" dirty="0" smtClean="0">
                <a:latin typeface="Calibri" pitchFamily="34" charset="0"/>
              </a:rPr>
              <a:t>  abnormally </a:t>
            </a:r>
            <a:r>
              <a:rPr lang="en-US" dirty="0" smtClean="0">
                <a:latin typeface="Calibri" pitchFamily="34" charset="0"/>
              </a:rPr>
              <a:t>high or in renal diseases when reabsorption is affected.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smtClean="0">
                <a:latin typeface="Calibri" pitchFamily="34" charset="0"/>
              </a:rPr>
              <a:t>e.g. Glucose, amino acids</a:t>
            </a:r>
            <a:endParaRPr lang="en-IN" dirty="0" smtClean="0">
              <a:latin typeface="Calibri" pitchFamily="34" charset="0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Threshold substances</a:t>
            </a:r>
            <a:endParaRPr lang="en-IN" sz="36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2656" y="0"/>
            <a:ext cx="9111343" cy="640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Non-threshold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substances: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    </a:t>
            </a:r>
            <a:r>
              <a:rPr lang="en-US" sz="2800" dirty="0" smtClean="0">
                <a:latin typeface="Calibri" pitchFamily="34" charset="0"/>
              </a:rPr>
              <a:t>-either little or  not </a:t>
            </a:r>
            <a:r>
              <a:rPr lang="en-US" sz="2800" dirty="0" smtClean="0">
                <a:latin typeface="Calibri" pitchFamily="34" charset="0"/>
              </a:rPr>
              <a:t>at all reabsorbed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-- excreted in urine irrespective of their plasma level.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e.g. </a:t>
            </a:r>
            <a:r>
              <a:rPr lang="en-US" sz="2800" dirty="0" err="1" smtClean="0">
                <a:latin typeface="Calibri" pitchFamily="34" charset="0"/>
              </a:rPr>
              <a:t>creatinine</a:t>
            </a:r>
            <a:r>
              <a:rPr lang="en-US" sz="2800" dirty="0">
                <a:latin typeface="Calibri" pitchFamily="34" charset="0"/>
              </a:rPr>
              <a:t>, Urea, uric </a:t>
            </a:r>
            <a:r>
              <a:rPr lang="en-US" sz="2800" dirty="0" smtClean="0">
                <a:latin typeface="Calibri" pitchFamily="34" charset="0"/>
              </a:rPr>
              <a:t>acid,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en-IN" sz="2800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Threshold substances</a:t>
            </a:r>
            <a:endParaRPr lang="en-IN" sz="3600" b="1" dirty="0" smtClean="0">
              <a:solidFill>
                <a:srgbClr val="00B0F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High-threshold substances: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smtClean="0"/>
              <a:t>    - Do not appear in urine under normal conditions.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smtClean="0"/>
              <a:t>    - Appears in urine only if their concentration in plasma is abnormally high or in renal diseases when reabsorption is affected.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smtClean="0"/>
              <a:t>e.g. Glucose, amino acids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6158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400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Low-threshold substances: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 smtClean="0"/>
              <a:t>    - Appear in urine even under normal conditions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 smtClean="0"/>
              <a:t>   - Reabsorption occurs but to a little extent.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 smtClean="0"/>
              <a:t>   e.g. Urea, uric acid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Non-threshold substances: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 smtClean="0"/>
              <a:t>    - Not at all reabsorbed and excreted in urine irrespective of their plasma level.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800" dirty="0" smtClean="0"/>
              <a:t>e.g. </a:t>
            </a:r>
            <a:r>
              <a:rPr lang="en-US" sz="2800" dirty="0" err="1" smtClean="0"/>
              <a:t>creatinine</a:t>
            </a:r>
            <a:endParaRPr lang="en-IN" sz="2800" dirty="0" smtClean="0"/>
          </a:p>
        </p:txBody>
      </p:sp>
    </p:spTree>
    <p:extLst>
      <p:ext uri="{BB962C8B-B14F-4D97-AF65-F5344CB8AC3E}">
        <p14:creationId xmlns:p14="http://schemas.microsoft.com/office/powerpoint/2010/main" val="11791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 dirty="0">
                <a:solidFill>
                  <a:srgbClr val="00B0F0"/>
                </a:solidFill>
                <a:latin typeface="Times New Roman" pitchFamily="18" charset="0"/>
              </a:rPr>
              <a:t>2. Glucose Reabsorption</a:t>
            </a:r>
            <a:r>
              <a:rPr lang="en-US" altLang="zh-CN" sz="9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en-US" altLang="zh-CN" sz="12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Calibri" pitchFamily="34" charset="0"/>
              </a:rPr>
              <a:t>Glucose is reabsorbed along with Na</a:t>
            </a:r>
            <a:r>
              <a:rPr lang="en-US" altLang="zh-CN" sz="2800" baseline="30000" dirty="0">
                <a:latin typeface="Calibri" pitchFamily="34" charset="0"/>
              </a:rPr>
              <a:t>+</a:t>
            </a:r>
            <a:r>
              <a:rPr lang="en-US" altLang="zh-CN" sz="2800" dirty="0">
                <a:latin typeface="Calibri" pitchFamily="34" charset="0"/>
              </a:rPr>
              <a:t> in the early portion of the proximal tubule. </a:t>
            </a:r>
          </a:p>
          <a:p>
            <a:pPr algn="just">
              <a:lnSpc>
                <a:spcPct val="150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Calibri" pitchFamily="34" charset="0"/>
              </a:rPr>
              <a:t>Glucose is typical of substances removed from the urine by secondary active transport. </a:t>
            </a:r>
          </a:p>
          <a:p>
            <a:pPr algn="just">
              <a:lnSpc>
                <a:spcPct val="150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Calibri" pitchFamily="34" charset="0"/>
              </a:rPr>
              <a:t>Essentially all of the glucose is </a:t>
            </a:r>
            <a:r>
              <a:rPr lang="en-US" altLang="zh-CN" sz="2800" dirty="0" smtClean="0">
                <a:latin typeface="Calibri" pitchFamily="34" charset="0"/>
              </a:rPr>
              <a:t>reabsorbed</a:t>
            </a:r>
            <a:endParaRPr lang="en-US" altLang="zh-CN" sz="2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 </a:t>
            </a:r>
            <a:r>
              <a:rPr lang="en-US" dirty="0" smtClean="0"/>
              <a:t>for  most substance that are actively reabsorbed or secreted ,there is a limit to the rate at which the solute can be transported which is </a:t>
            </a:r>
            <a:r>
              <a:rPr lang="en-US" dirty="0" err="1" smtClean="0"/>
              <a:t>referredto</a:t>
            </a:r>
            <a:r>
              <a:rPr lang="en-US" dirty="0" smtClean="0"/>
              <a:t> as a </a:t>
            </a:r>
            <a:r>
              <a:rPr lang="en-US" sz="2800" dirty="0" smtClean="0"/>
              <a:t>TRANSPORT MAXIMUM 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It is due to saturation of  specific transport system.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Renal tubular transport maximum (Tm)</a:t>
            </a:r>
            <a:br>
              <a:rPr lang="en-US" sz="3200" dirty="0" smtClean="0">
                <a:solidFill>
                  <a:srgbClr val="00B0F0"/>
                </a:solidFill>
              </a:rPr>
            </a:br>
            <a:endParaRPr lang="en-IN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152400" y="685800"/>
            <a:ext cx="9144000" cy="196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alibri" pitchFamily="34" charset="0"/>
              </a:rPr>
              <a:t>The</a:t>
            </a:r>
            <a:r>
              <a:rPr lang="en-US" altLang="zh-CN" sz="2800" b="1" dirty="0" smtClean="0">
                <a:latin typeface="Calibri" pitchFamily="34" charset="0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Calibri" pitchFamily="34" charset="0"/>
              </a:rPr>
              <a:t>renal threshold for glucose</a:t>
            </a:r>
            <a:r>
              <a:rPr lang="en-US" altLang="zh-CN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</a:rPr>
              <a:t>is the plasma level at which the glucose first appears in the urine,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alibri" pitchFamily="34" charset="0"/>
              </a:rPr>
              <a:t>And is about 180-200mg%</a:t>
            </a: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IN" i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IN" i="1" dirty="0" smtClean="0">
                <a:latin typeface="Calibri" pitchFamily="34" charset="0"/>
              </a:rPr>
              <a:t>Tm  refers to the plasma conc..</a:t>
            </a:r>
            <a:r>
              <a:rPr lang="en-IN" dirty="0" smtClean="0">
                <a:latin typeface="Calibri" pitchFamily="34" charset="0"/>
              </a:rPr>
              <a:t>at which carriers are fully saturated.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Calibri" pitchFamily="34" charset="0"/>
              </a:rPr>
              <a:t>beyond plasma glucose conc. of 375 mg/</a:t>
            </a:r>
            <a:r>
              <a:rPr lang="en-IN" dirty="0" err="1" smtClean="0">
                <a:latin typeface="Calibri" pitchFamily="34" charset="0"/>
              </a:rPr>
              <a:t>dL</a:t>
            </a:r>
            <a:r>
              <a:rPr lang="en-IN" dirty="0" smtClean="0">
                <a:latin typeface="Calibri" pitchFamily="34" charset="0"/>
              </a:rPr>
              <a:t> (</a:t>
            </a:r>
            <a:r>
              <a:rPr lang="en-IN" dirty="0" err="1" smtClean="0">
                <a:latin typeface="Calibri" pitchFamily="34" charset="0"/>
              </a:rPr>
              <a:t>TmG</a:t>
            </a:r>
            <a:r>
              <a:rPr lang="en-IN" dirty="0" smtClean="0">
                <a:latin typeface="Calibri" pitchFamily="34" charset="0"/>
              </a:rPr>
              <a:t>) the </a:t>
            </a:r>
            <a:r>
              <a:rPr lang="en-IN" dirty="0" err="1" smtClean="0">
                <a:latin typeface="Calibri" pitchFamily="34" charset="0"/>
              </a:rPr>
              <a:t>reabsorption</a:t>
            </a:r>
            <a:r>
              <a:rPr lang="en-IN" dirty="0" smtClean="0">
                <a:latin typeface="Calibri" pitchFamily="34" charset="0"/>
              </a:rPr>
              <a:t> rate does not increase, i.e. becomes constant and is independent of PG.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Calibri" pitchFamily="34" charset="0"/>
              </a:rPr>
              <a:t> Therefore, as the </a:t>
            </a:r>
            <a:r>
              <a:rPr lang="en-IN" dirty="0" err="1" smtClean="0">
                <a:latin typeface="Calibri" pitchFamily="34" charset="0"/>
              </a:rPr>
              <a:t>TmG</a:t>
            </a:r>
            <a:r>
              <a:rPr lang="en-IN" dirty="0" smtClean="0">
                <a:latin typeface="Calibri" pitchFamily="34" charset="0"/>
              </a:rPr>
              <a:t> is reached, the urinary excretion rate increases linearly with increase in plasma glucose concentration</a:t>
            </a:r>
          </a:p>
          <a:p>
            <a:pPr>
              <a:lnSpc>
                <a:spcPct val="150000"/>
              </a:lnSpc>
            </a:pPr>
            <a:endParaRPr lang="en-IN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741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Transport maximum(Tm)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38475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2771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72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5172075" y="381000"/>
            <a:ext cx="38862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Calibri" pitchFamily="34" charset="0"/>
              </a:rPr>
              <a:t>Top: Relationship between the plasma level (P) and excretion (UV) of glucose and inulin</a:t>
            </a:r>
          </a:p>
          <a:p>
            <a:endParaRPr lang="en-US" altLang="zh-CN" sz="2800" dirty="0">
              <a:latin typeface="Calibri" pitchFamily="34" charset="0"/>
            </a:endParaRPr>
          </a:p>
          <a:p>
            <a:endParaRPr lang="en-US" altLang="zh-CN" sz="2800" dirty="0">
              <a:latin typeface="Calibri" pitchFamily="34" charset="0"/>
            </a:endParaRPr>
          </a:p>
          <a:p>
            <a:r>
              <a:rPr lang="en-US" altLang="zh-CN" sz="3200" dirty="0">
                <a:latin typeface="Calibri" pitchFamily="34" charset="0"/>
              </a:rPr>
              <a:t>Bottom: Relationship between the plasma glucose level (P</a:t>
            </a:r>
            <a:r>
              <a:rPr lang="en-US" altLang="zh-CN" sz="3200" baseline="-30000" dirty="0">
                <a:latin typeface="Calibri" pitchFamily="34" charset="0"/>
              </a:rPr>
              <a:t>G</a:t>
            </a:r>
            <a:r>
              <a:rPr lang="en-US" altLang="zh-CN" sz="3200" dirty="0">
                <a:latin typeface="Calibri" pitchFamily="34" charset="0"/>
              </a:rPr>
              <a:t>) and amount of glucose reabsorbed (T</a:t>
            </a:r>
            <a:r>
              <a:rPr lang="en-US" altLang="zh-CN" sz="3200" baseline="-30000" dirty="0">
                <a:latin typeface="Calibri" pitchFamily="34" charset="0"/>
              </a:rPr>
              <a:t>G</a:t>
            </a:r>
            <a:r>
              <a:rPr lang="en-US" altLang="zh-CN" sz="3200" dirty="0">
                <a:latin typeface="Calibri" pitchFamily="34" charset="0"/>
              </a:rPr>
              <a:t>).</a:t>
            </a:r>
            <a:r>
              <a:rPr lang="en-US" altLang="zh-CN" sz="28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758" y="0"/>
            <a:ext cx="673538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Physio\excre\excre  figure\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4429" r="14429" b="4571"/>
          <a:stretch/>
        </p:blipFill>
        <p:spPr>
          <a:xfrm>
            <a:off x="1319348" y="0"/>
            <a:ext cx="7062651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400" b="1" i="1" dirty="0" smtClean="0">
                <a:solidFill>
                  <a:srgbClr val="FF0000"/>
                </a:solidFill>
                <a:latin typeface="Calibri" pitchFamily="34" charset="0"/>
              </a:rPr>
              <a:t>    Splay </a:t>
            </a:r>
            <a:r>
              <a:rPr lang="en-IN" sz="2400" i="1" dirty="0" smtClean="0">
                <a:latin typeface="Calibri" pitchFamily="34" charset="0"/>
              </a:rPr>
              <a:t>refers to the region of the glucose curve between </a:t>
            </a:r>
            <a:r>
              <a:rPr lang="en-IN" sz="2400" dirty="0" smtClean="0">
                <a:latin typeface="Calibri" pitchFamily="34" charset="0"/>
              </a:rPr>
              <a:t>threshold and </a:t>
            </a:r>
            <a:r>
              <a:rPr lang="en-IN" sz="2400" dirty="0" err="1" smtClean="0">
                <a:latin typeface="Calibri" pitchFamily="34" charset="0"/>
              </a:rPr>
              <a:t>TmG</a:t>
            </a:r>
            <a:r>
              <a:rPr lang="en-IN" sz="2400" dirty="0" smtClean="0">
                <a:latin typeface="Calibri" pitchFamily="34" charset="0"/>
              </a:rPr>
              <a:t>, i.e. between PG 180 and 375mg/</a:t>
            </a:r>
            <a:r>
              <a:rPr lang="en-IN" sz="2400" dirty="0" err="1" smtClean="0">
                <a:latin typeface="Calibri" pitchFamily="34" charset="0"/>
              </a:rPr>
              <a:t>dL</a:t>
            </a:r>
            <a:r>
              <a:rPr lang="en-IN" sz="2400" dirty="0" smtClean="0"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Calibri" pitchFamily="34" charset="0"/>
              </a:rPr>
              <a:t>It represents the excretion of glucose in urine before the </a:t>
            </a:r>
            <a:r>
              <a:rPr lang="en-IN" sz="2400" dirty="0" err="1" smtClean="0">
                <a:latin typeface="Calibri" pitchFamily="34" charset="0"/>
              </a:rPr>
              <a:t>TmG</a:t>
            </a:r>
            <a:r>
              <a:rPr lang="en-IN" sz="2400" dirty="0" smtClean="0">
                <a:latin typeface="Calibri" pitchFamily="34" charset="0"/>
              </a:rPr>
              <a:t> is fully achieved.</a:t>
            </a:r>
          </a:p>
          <a:p>
            <a:pPr>
              <a:lnSpc>
                <a:spcPct val="150000"/>
              </a:lnSpc>
            </a:pPr>
            <a:endParaRPr lang="en-IN" sz="24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IN" sz="2400" dirty="0">
              <a:latin typeface="Calibri" pitchFamily="34" charset="0"/>
            </a:endParaRPr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/>
          <a:srcRect t="45556"/>
          <a:stretch>
            <a:fillRect/>
          </a:stretch>
        </p:blipFill>
        <p:spPr bwMode="auto">
          <a:xfrm>
            <a:off x="4572001" y="3557403"/>
            <a:ext cx="4572000" cy="3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" y="0"/>
            <a:ext cx="9372600" cy="6400800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IN" b="1" i="1" dirty="0" smtClean="0">
                <a:solidFill>
                  <a:srgbClr val="FF0000"/>
                </a:solidFill>
                <a:latin typeface="Calibri" pitchFamily="34" charset="0"/>
              </a:rPr>
              <a:t>Causes of splay are:</a:t>
            </a:r>
          </a:p>
          <a:p>
            <a:pPr>
              <a:lnSpc>
                <a:spcPct val="170000"/>
              </a:lnSpc>
            </a:pPr>
            <a:r>
              <a:rPr lang="en-IN" dirty="0" smtClean="0">
                <a:latin typeface="Calibri" pitchFamily="34" charset="0"/>
              </a:rPr>
              <a:t> </a:t>
            </a:r>
            <a:r>
              <a:rPr lang="en-IN" i="1" dirty="0" smtClean="0">
                <a:latin typeface="Calibri" pitchFamily="34" charset="0"/>
              </a:rPr>
              <a:t>Difference  in</a:t>
            </a:r>
          </a:p>
          <a:p>
            <a:pPr>
              <a:lnSpc>
                <a:spcPct val="170000"/>
              </a:lnSpc>
              <a:buNone/>
            </a:pPr>
            <a:r>
              <a:rPr lang="en-IN" i="1" dirty="0" smtClean="0">
                <a:latin typeface="Calibri" pitchFamily="34" charset="0"/>
              </a:rPr>
              <a:t>-  </a:t>
            </a:r>
            <a:r>
              <a:rPr lang="en-IN" i="1" dirty="0" err="1" smtClean="0">
                <a:latin typeface="Calibri" pitchFamily="34" charset="0"/>
              </a:rPr>
              <a:t>glomerular</a:t>
            </a:r>
            <a:r>
              <a:rPr lang="en-IN" i="1" dirty="0" smtClean="0">
                <a:latin typeface="Calibri" pitchFamily="34" charset="0"/>
              </a:rPr>
              <a:t> size, </a:t>
            </a:r>
          </a:p>
          <a:p>
            <a:pPr>
              <a:lnSpc>
                <a:spcPct val="170000"/>
              </a:lnSpc>
              <a:buNone/>
            </a:pPr>
            <a:r>
              <a:rPr lang="en-IN" i="1" dirty="0" smtClean="0">
                <a:latin typeface="Calibri" pitchFamily="34" charset="0"/>
              </a:rPr>
              <a:t>-  proximal tubular </a:t>
            </a:r>
            <a:r>
              <a:rPr lang="en-IN" dirty="0" smtClean="0">
                <a:latin typeface="Calibri" pitchFamily="34" charset="0"/>
              </a:rPr>
              <a:t>length and </a:t>
            </a:r>
          </a:p>
          <a:p>
            <a:pPr>
              <a:lnSpc>
                <a:spcPct val="170000"/>
              </a:lnSpc>
              <a:buNone/>
            </a:pPr>
            <a:r>
              <a:rPr lang="en-IN" dirty="0" smtClean="0">
                <a:latin typeface="Calibri" pitchFamily="34" charset="0"/>
              </a:rPr>
              <a:t>   - number of carrier proteins for glucose </a:t>
            </a:r>
            <a:r>
              <a:rPr lang="en-IN" dirty="0" err="1" smtClean="0">
                <a:latin typeface="Calibri" pitchFamily="34" charset="0"/>
              </a:rPr>
              <a:t>reabsorption</a:t>
            </a:r>
            <a:r>
              <a:rPr lang="en-IN" dirty="0" smtClean="0">
                <a:latin typeface="Calibri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IN" dirty="0" smtClean="0">
                <a:latin typeface="Calibri" pitchFamily="34" charset="0"/>
              </a:rPr>
              <a:t> </a:t>
            </a:r>
            <a:r>
              <a:rPr lang="en-IN" i="1" dirty="0" smtClean="0">
                <a:latin typeface="Calibri" pitchFamily="34" charset="0"/>
              </a:rPr>
              <a:t>Variability in </a:t>
            </a:r>
            <a:r>
              <a:rPr lang="en-IN" i="1" dirty="0" err="1" smtClean="0">
                <a:latin typeface="Calibri" pitchFamily="34" charset="0"/>
              </a:rPr>
              <a:t>TmG</a:t>
            </a:r>
            <a:r>
              <a:rPr lang="en-IN" i="1" dirty="0" smtClean="0">
                <a:latin typeface="Calibri" pitchFamily="34" charset="0"/>
              </a:rPr>
              <a:t> of the </a:t>
            </a:r>
            <a:r>
              <a:rPr lang="en-IN" i="1" dirty="0" err="1" smtClean="0">
                <a:latin typeface="Calibri" pitchFamily="34" charset="0"/>
              </a:rPr>
              <a:t>nephron</a:t>
            </a:r>
            <a:r>
              <a:rPr lang="en-IN" i="1" dirty="0" smtClean="0">
                <a:latin typeface="Calibri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IN" dirty="0" err="1" smtClean="0">
                <a:latin typeface="Calibri" pitchFamily="34" charset="0"/>
              </a:rPr>
              <a:t>eg</a:t>
            </a:r>
            <a:r>
              <a:rPr lang="en-IN" dirty="0" smtClean="0">
                <a:latin typeface="Calibri" pitchFamily="34" charset="0"/>
              </a:rPr>
              <a:t>. there is variability in the number of glucose carrier, the transport rate of the carriers and the binding affinity of the Na+ glucose carriers.</a:t>
            </a:r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38475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2771" name="Picture 2" descr="Image1"/>
          <p:cNvPicPr>
            <a:picLocks noChangeAspect="1" noChangeArrowheads="1"/>
          </p:cNvPicPr>
          <p:nvPr/>
        </p:nvPicPr>
        <p:blipFill>
          <a:blip r:embed="rId2"/>
          <a:srcRect t="45556"/>
          <a:stretch>
            <a:fillRect/>
          </a:stretch>
        </p:blipFill>
        <p:spPr bwMode="auto">
          <a:xfrm>
            <a:off x="0" y="3124200"/>
            <a:ext cx="5172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5257800" y="0"/>
            <a:ext cx="3886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/>
              <a:t>Top: Relationship between the plasma level (P) and excretion (UV) of glucose and inulin</a:t>
            </a:r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3200"/>
              <a:t>Bottom: Relationship between the plasma glucose level (P</a:t>
            </a:r>
            <a:r>
              <a:rPr lang="en-US" altLang="zh-CN" sz="3200" baseline="-30000"/>
              <a:t>G</a:t>
            </a:r>
            <a:r>
              <a:rPr lang="en-US" altLang="zh-CN" sz="3200"/>
              <a:t>) and amount of glucose reabsorbed (T</a:t>
            </a:r>
            <a:r>
              <a:rPr lang="en-US" altLang="zh-CN" sz="3200" baseline="-30000"/>
              <a:t>G</a:t>
            </a:r>
            <a:r>
              <a:rPr lang="en-US" altLang="zh-CN" sz="3200"/>
              <a:t>).</a:t>
            </a:r>
            <a:r>
              <a:rPr lang="en-US" altLang="zh-CN" sz="2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9144000" cy="48642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Calibri" pitchFamily="34" charset="0"/>
              </a:rPr>
              <a:t>Glomerulotubular</a:t>
            </a:r>
            <a:r>
              <a:rPr lang="en-US" dirty="0" smtClean="0">
                <a:latin typeface="Calibri" pitchFamily="34" charset="0"/>
              </a:rPr>
              <a:t> balance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Starling’s forces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Effect of arterial blood pressure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Hormones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Nervous regulation</a:t>
            </a:r>
            <a:endParaRPr lang="en-IN" dirty="0" smtClean="0">
              <a:latin typeface="Calibri" pitchFamily="34" charset="0"/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Regulation of tubular reabsorption</a:t>
            </a:r>
            <a:endParaRPr lang="en-I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7118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Intrinsic ability of tubules to increase their reabsorption rate in response to increased tubular load.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The % of GFR reabsorbed in the proximal tubule remains relatively constant at about 65%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Helps to prevent overloading of distal tubular segments when GFR increases.</a:t>
            </a:r>
            <a:endParaRPr lang="en-IN" dirty="0" smtClean="0">
              <a:latin typeface="Calibri" pitchFamily="34" charset="0"/>
            </a:endParaRP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Glomerulotubular</a:t>
            </a:r>
            <a:r>
              <a:rPr lang="en-US" sz="3200" dirty="0" smtClean="0">
                <a:solidFill>
                  <a:srgbClr val="FF0000"/>
                </a:solidFill>
              </a:rPr>
              <a:t> balance</a:t>
            </a:r>
            <a:endParaRPr lang="en-IN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The highest attainable rate of reabsorption is called the maximum tubular </a:t>
            </a:r>
            <a:r>
              <a:rPr lang="en-US" sz="2400" dirty="0" err="1" smtClean="0">
                <a:solidFill>
                  <a:srgbClr val="0070C0"/>
                </a:solidFill>
                <a:latin typeface="Calibri" pitchFamily="34" charset="0"/>
              </a:rPr>
              <a:t>reabsorptive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capacity (Tr or Tm)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Substances that are reabsorbed by an active carrier mediated process and that have Tm </a:t>
            </a:r>
            <a:r>
              <a:rPr lang="en-US" sz="2400" dirty="0" err="1" smtClean="0">
                <a:latin typeface="Calibri" pitchFamily="34" charset="0"/>
              </a:rPr>
              <a:t>inculde</a:t>
            </a:r>
            <a:r>
              <a:rPr lang="en-US" sz="2400" dirty="0" smtClean="0">
                <a:latin typeface="Calibri" pitchFamily="34" charset="0"/>
              </a:rPr>
              <a:t>:-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Glucose -375 mg/min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Phosphate ion- 0.1mg/min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Amino-acids- 1.5 mg/min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Calibri" pitchFamily="34" charset="0"/>
              </a:rPr>
              <a:t>Sulphate</a:t>
            </a:r>
            <a:r>
              <a:rPr lang="en-US" sz="2400" dirty="0" smtClean="0">
                <a:latin typeface="Calibri" pitchFamily="34" charset="0"/>
              </a:rPr>
              <a:t>- 0.06 mg/min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Plasma </a:t>
            </a:r>
            <a:r>
              <a:rPr lang="en-US" sz="2400" dirty="0" err="1" smtClean="0">
                <a:latin typeface="Calibri" pitchFamily="34" charset="0"/>
              </a:rPr>
              <a:t>protien</a:t>
            </a:r>
            <a:r>
              <a:rPr lang="en-US" sz="2400" dirty="0" smtClean="0">
                <a:latin typeface="Calibri" pitchFamily="34" charset="0"/>
              </a:rPr>
              <a:t>- 30 mg/min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IN" sz="2400" dirty="0" smtClean="0">
              <a:latin typeface="Calibri" pitchFamily="34" charset="0"/>
            </a:endParaRPr>
          </a:p>
          <a:p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1026"/>
          <p:cNvSpPr txBox="1">
            <a:spLocks noChangeArrowheads="1"/>
          </p:cNvSpPr>
          <p:nvPr/>
        </p:nvSpPr>
        <p:spPr bwMode="auto">
          <a:xfrm>
            <a:off x="0" y="609600"/>
            <a:ext cx="9144000" cy="411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 err="1" smtClean="0">
                <a:latin typeface="Calibri" pitchFamily="34" charset="0"/>
              </a:rPr>
              <a:t>Glomerulotubular</a:t>
            </a:r>
            <a:r>
              <a:rPr lang="en-US" altLang="zh-CN" sz="2800" dirty="0" smtClean="0">
                <a:latin typeface="Calibri" pitchFamily="34" charset="0"/>
              </a:rPr>
              <a:t> </a:t>
            </a:r>
            <a:r>
              <a:rPr lang="en-US" altLang="zh-CN" sz="2800" dirty="0">
                <a:latin typeface="Calibri" pitchFamily="34" charset="0"/>
              </a:rPr>
              <a:t>balance acts as a second line of defense to buffer the effect of spontaneous changes in GFR on urine output.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Calibri" pitchFamily="34" charset="0"/>
              </a:rPr>
              <a:t>(The first line of defense discussed above includes the renal </a:t>
            </a:r>
            <a:r>
              <a:rPr lang="en-US" altLang="zh-CN" sz="2800" dirty="0" smtClean="0">
                <a:latin typeface="Calibri" pitchFamily="34" charset="0"/>
              </a:rPr>
              <a:t>auto regulatory </a:t>
            </a:r>
            <a:r>
              <a:rPr lang="en-US" altLang="zh-CN" sz="2800" dirty="0">
                <a:latin typeface="Calibri" pitchFamily="34" charset="0"/>
              </a:rPr>
              <a:t>mechanism, especially tubuloglomerular feedback, that help to prevent changes)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314325" y="3048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Glomerulotubular balance: Mechanism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2800" dirty="0">
                <a:latin typeface="Calibri" pitchFamily="34" charset="0"/>
              </a:rPr>
              <a:t>GFR increase  --  The </a:t>
            </a:r>
            <a:r>
              <a:rPr lang="en-US" altLang="en-US" sz="2800" dirty="0" err="1">
                <a:latin typeface="Calibri" pitchFamily="34" charset="0"/>
              </a:rPr>
              <a:t>peritubular</a:t>
            </a:r>
            <a:r>
              <a:rPr lang="en-US" altLang="en-US" sz="2800" dirty="0">
                <a:latin typeface="Calibri" pitchFamily="34" charset="0"/>
              </a:rPr>
              <a:t> capillary colloid osmotic pressure increase and the hydrostatic pressure decrease – The reabsorption of water in proximal tubule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8642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smtClean="0">
                <a:latin typeface="Calibri" pitchFamily="34" charset="0"/>
              </a:rPr>
              <a:t>P</a:t>
            </a:r>
            <a:r>
              <a:rPr lang="en-US" baseline="-25000" dirty="0" smtClean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 err="1" smtClean="0">
                <a:latin typeface="Calibri" pitchFamily="34" charset="0"/>
              </a:rPr>
              <a:t>Peritubular</a:t>
            </a:r>
            <a:r>
              <a:rPr lang="en-US" dirty="0" smtClean="0">
                <a:latin typeface="Calibri" pitchFamily="34" charset="0"/>
              </a:rPr>
              <a:t> capillary hydrostatic pressure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err="1" smtClean="0">
                <a:latin typeface="Calibri" pitchFamily="34" charset="0"/>
              </a:rPr>
              <a:t>P</a:t>
            </a:r>
            <a:r>
              <a:rPr lang="en-US" baseline="-25000" dirty="0" err="1" smtClean="0">
                <a:latin typeface="Calibri" pitchFamily="34" charset="0"/>
              </a:rPr>
              <a:t>if</a:t>
            </a:r>
            <a:r>
              <a:rPr lang="en-US" dirty="0" smtClean="0">
                <a:latin typeface="Calibri" pitchFamily="34" charset="0"/>
              </a:rPr>
              <a:t> = Renal interstitial hydrostatic pressure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l-GR" sz="3600" dirty="0" smtClean="0">
                <a:latin typeface="Calibri" pitchFamily="34" charset="0"/>
              </a:rPr>
              <a:t>π</a:t>
            </a:r>
            <a:r>
              <a:rPr lang="en-US" sz="1800" dirty="0" smtClean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 err="1" smtClean="0">
                <a:latin typeface="Calibri" pitchFamily="34" charset="0"/>
              </a:rPr>
              <a:t>Peritubular</a:t>
            </a:r>
            <a:r>
              <a:rPr lang="en-US" dirty="0" smtClean="0">
                <a:latin typeface="Calibri" pitchFamily="34" charset="0"/>
              </a:rPr>
              <a:t> capillary colloidal osmotic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smtClean="0">
                <a:latin typeface="Calibri" pitchFamily="34" charset="0"/>
              </a:rPr>
              <a:t>        pressure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l-GR" sz="3600" dirty="0" smtClean="0">
                <a:latin typeface="Calibri" pitchFamily="34" charset="0"/>
              </a:rPr>
              <a:t>π</a:t>
            </a:r>
            <a:r>
              <a:rPr lang="en-US" sz="1800" dirty="0" smtClean="0">
                <a:latin typeface="Calibri" pitchFamily="34" charset="0"/>
              </a:rPr>
              <a:t>if    </a:t>
            </a:r>
            <a:r>
              <a:rPr lang="en-US" sz="3600" dirty="0" smtClean="0">
                <a:latin typeface="Calibri" pitchFamily="34" charset="0"/>
              </a:rPr>
              <a:t>=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Renal interstitial colloidal osmotic pressure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Net </a:t>
            </a:r>
            <a:r>
              <a:rPr lang="en-US" dirty="0" err="1" smtClean="0">
                <a:solidFill>
                  <a:srgbClr val="0070C0"/>
                </a:solidFill>
                <a:latin typeface="Calibri" pitchFamily="34" charset="0"/>
              </a:rPr>
              <a:t>reabsorptive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force = </a:t>
            </a:r>
            <a:r>
              <a:rPr lang="en-US" dirty="0" err="1" smtClean="0">
                <a:solidFill>
                  <a:srgbClr val="0070C0"/>
                </a:solidFill>
                <a:latin typeface="Calibri" pitchFamily="34" charset="0"/>
              </a:rPr>
              <a:t>P</a:t>
            </a:r>
            <a:r>
              <a:rPr lang="en-US" sz="1800" dirty="0" err="1" smtClean="0">
                <a:solidFill>
                  <a:srgbClr val="0070C0"/>
                </a:solidFill>
                <a:latin typeface="Calibri" pitchFamily="34" charset="0"/>
              </a:rPr>
              <a:t>if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– P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c +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Calibri" pitchFamily="34" charset="0"/>
              </a:rPr>
              <a:t>π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c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el-GR" dirty="0" smtClean="0">
                <a:solidFill>
                  <a:srgbClr val="0070C0"/>
                </a:solidFill>
                <a:latin typeface="Calibri" pitchFamily="34" charset="0"/>
              </a:rPr>
              <a:t>π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if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US" sz="18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Reabsorption =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Kf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* Net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reabsorptive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force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l-GR" sz="18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IN" dirty="0" smtClean="0">
              <a:latin typeface="Calibri" pitchFamily="34" charset="0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Starling’s forces</a:t>
            </a:r>
            <a:endParaRPr lang="en-IN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Physio\excre\excre  figure\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85800"/>
            <a:ext cx="91440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Physio\excre\excre  figure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0"/>
            <a:ext cx="7239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9404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Pressure </a:t>
            </a:r>
            <a:r>
              <a:rPr lang="en-US" dirty="0" err="1" smtClean="0">
                <a:latin typeface="Calibri" pitchFamily="34" charset="0"/>
              </a:rPr>
              <a:t>natriuresis</a:t>
            </a:r>
            <a:r>
              <a:rPr lang="en-US" dirty="0" smtClean="0">
                <a:latin typeface="Calibri" pitchFamily="34" charset="0"/>
              </a:rPr>
              <a:t>, pressure </a:t>
            </a:r>
            <a:r>
              <a:rPr lang="en-US" dirty="0" err="1" smtClean="0">
                <a:latin typeface="Calibri" pitchFamily="34" charset="0"/>
              </a:rPr>
              <a:t>diuresis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Calibri" pitchFamily="34" charset="0"/>
              </a:rPr>
              <a:t>Autoregulation</a:t>
            </a:r>
            <a:r>
              <a:rPr lang="en-US" dirty="0" smtClean="0">
                <a:latin typeface="Calibri" pitchFamily="34" charset="0"/>
              </a:rPr>
              <a:t> (75-160mmHg)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Actions of increase in arterial blood pressure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smtClean="0">
                <a:latin typeface="Calibri" pitchFamily="34" charset="0"/>
              </a:rPr>
              <a:t>    - Increase in GFR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smtClean="0">
                <a:latin typeface="Calibri" pitchFamily="34" charset="0"/>
              </a:rPr>
              <a:t>    - Decreases reabsorption of sodium and water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dirty="0" smtClean="0">
                <a:latin typeface="Calibri" pitchFamily="34" charset="0"/>
              </a:rPr>
              <a:t>     - Reduced angiotensin II formation.</a:t>
            </a: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Effect of arterial blood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8721969" cy="4724400"/>
          </a:xfrm>
          <a:noFill/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Hormones</a:t>
            </a:r>
            <a:endParaRPr lang="en-I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 smtClean="0">
                <a:latin typeface="Calibri" pitchFamily="34" charset="0"/>
              </a:rPr>
              <a:t>Sympathetic system activation increases sodium reabsorption by: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Activation of sympathetic nervous system constricts  renal arterioles , decreases GFR, decreases sodium and water excretion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Increases sodium reabsorption in proximal tubule, loop of </a:t>
            </a:r>
            <a:r>
              <a:rPr lang="en-US" dirty="0" err="1" smtClean="0">
                <a:latin typeface="Calibri" pitchFamily="34" charset="0"/>
              </a:rPr>
              <a:t>Henle</a:t>
            </a:r>
            <a:r>
              <a:rPr lang="en-US" dirty="0" smtClean="0">
                <a:latin typeface="Calibri" pitchFamily="34" charset="0"/>
              </a:rPr>
              <a:t> and perhaps in distal parts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 Activates </a:t>
            </a:r>
            <a:r>
              <a:rPr lang="en-US" dirty="0" err="1" smtClean="0">
                <a:latin typeface="Calibri" pitchFamily="34" charset="0"/>
              </a:rPr>
              <a:t>renin</a:t>
            </a:r>
            <a:r>
              <a:rPr lang="en-US" dirty="0" smtClean="0">
                <a:latin typeface="Calibri" pitchFamily="34" charset="0"/>
              </a:rPr>
              <a:t> angiotensin system which adds to overall effect.</a:t>
            </a: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Nervous regulation</a:t>
            </a:r>
            <a:endParaRPr lang="en-IN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267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1) Substance poorly reabsorbed in nephron: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a) Creatinine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b) Urea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c) Uric acid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d) All of the above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2) which substance is actively transported but has not been shown to have Tm?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a) Albumin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b) Hemoglobin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c) Sodium ions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d) Glucose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91600" cy="6629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The highest attainable rate of secretion is called the maximum tubular </a:t>
            </a:r>
            <a:r>
              <a:rPr lang="en-US" sz="2400" b="1" dirty="0" err="1" smtClean="0">
                <a:solidFill>
                  <a:srgbClr val="0070C0"/>
                </a:solidFill>
              </a:rPr>
              <a:t>secretory</a:t>
            </a:r>
            <a:r>
              <a:rPr lang="en-US" sz="2400" b="1" dirty="0" smtClean="0">
                <a:solidFill>
                  <a:srgbClr val="0070C0"/>
                </a:solidFill>
              </a:rPr>
              <a:t> capacity (Ts or Tm)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Substances that are secreted by the kidneys and have a Tm include: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Creatinine</a:t>
            </a:r>
            <a:r>
              <a:rPr lang="en-US" sz="2400" b="1" dirty="0" smtClean="0"/>
              <a:t> -16 mg/min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PAH -80 mg/min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Certain diuretics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Substance which are passively  transported do not  exhibit </a:t>
            </a:r>
            <a:r>
              <a:rPr lang="en-US" sz="2400" b="1" dirty="0" err="1" smtClean="0">
                <a:solidFill>
                  <a:srgbClr val="FF0000"/>
                </a:solidFill>
              </a:rPr>
              <a:t>Tmax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Ex.</a:t>
            </a:r>
          </a:p>
          <a:p>
            <a:r>
              <a:rPr lang="en-US" sz="2400" dirty="0" smtClean="0"/>
              <a:t>Sodium (for reabsorption)</a:t>
            </a:r>
          </a:p>
          <a:p>
            <a:r>
              <a:rPr lang="en-US" sz="2400" dirty="0" smtClean="0"/>
              <a:t>Potassium (for secretion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Urea </a:t>
            </a:r>
            <a:endParaRPr lang="en-US" sz="2400" dirty="0" smtClean="0"/>
          </a:p>
          <a:p>
            <a:endParaRPr lang="en-US" sz="2400" dirty="0" smtClean="0"/>
          </a:p>
          <a:p>
            <a:endParaRPr lang="en-IN" sz="2400" dirty="0" smtClean="0"/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635691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3.Na -2Cl-K+ </a:t>
            </a:r>
            <a:r>
              <a:rPr lang="en-US" b="1" dirty="0" err="1" smtClean="0">
                <a:solidFill>
                  <a:srgbClr val="FF0000"/>
                </a:solidFill>
              </a:rPr>
              <a:t>cotransporter</a:t>
            </a:r>
            <a:r>
              <a:rPr lang="en-US" b="1" dirty="0" smtClean="0">
                <a:solidFill>
                  <a:srgbClr val="FF0000"/>
                </a:solidFill>
              </a:rPr>
              <a:t> is active in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A)PCT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B)descending limb of </a:t>
            </a:r>
            <a:r>
              <a:rPr lang="en-IN" dirty="0" smtClean="0"/>
              <a:t>LOH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C)thin ascending limb of LOH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 thick ascending limb of LOH</a:t>
            </a:r>
          </a:p>
          <a:p>
            <a:pPr marL="109728" indent="0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4) which part of nephron is essential for maintaining plasma potassium homeostasis?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a) PCT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b) Loop of </a:t>
            </a:r>
            <a:r>
              <a:rPr lang="en-US" dirty="0" err="1" smtClean="0"/>
              <a:t>Henle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c) DCT and CT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d) All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79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5) </a:t>
            </a:r>
            <a:r>
              <a:rPr lang="en-US" b="1" u="sng" dirty="0" smtClean="0">
                <a:solidFill>
                  <a:srgbClr val="FF0000"/>
                </a:solidFill>
              </a:rPr>
              <a:t>Aldosterone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a) Produced in JGA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b) Increase sodium reabsorption by nephron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c) Increase potassium reabsorption by nephron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d) Tends to increase H+concentration in blood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8113"/>
            <a:ext cx="7772400" cy="67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0"/>
            <a:ext cx="4572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GFR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 125 ml/min (180L/day)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(about 1% is excreted)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211455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5232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Calibri" pitchFamily="34" charset="0"/>
                <a:ea typeface="Gulim" pitchFamily="34" charset="-127"/>
              </a:rPr>
              <a:t>Filtration, </a:t>
            </a:r>
            <a:r>
              <a:rPr lang="en-US" altLang="ko-KR" sz="2000" b="1" dirty="0" err="1">
                <a:latin typeface="Calibri" pitchFamily="34" charset="0"/>
                <a:ea typeface="Gulim" pitchFamily="34" charset="-127"/>
              </a:rPr>
              <a:t>reabsoption</a:t>
            </a:r>
            <a:r>
              <a:rPr lang="en-US" altLang="ko-KR" sz="2000" b="1" dirty="0">
                <a:latin typeface="Calibri" pitchFamily="34" charset="0"/>
                <a:ea typeface="Gulim" pitchFamily="34" charset="-127"/>
              </a:rPr>
              <a:t>, and excretion rates of substances by the kidneys</a:t>
            </a:r>
          </a:p>
          <a:p>
            <a:pPr>
              <a:spcBef>
                <a:spcPct val="50000"/>
              </a:spcBef>
            </a:pPr>
            <a:endParaRPr lang="en-US" altLang="ko-KR" sz="2000" dirty="0">
              <a:latin typeface="Calibri" pitchFamily="34" charset="0"/>
              <a:ea typeface="Gulim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			 </a:t>
            </a: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  <a:ea typeface="Gulim" pitchFamily="34" charset="-127"/>
              </a:rPr>
              <a:t>Filtered     Reabsorbed	   Excreted   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  <a:ea typeface="Gulim" pitchFamily="34" charset="-127"/>
              </a:rPr>
              <a:t>              </a:t>
            </a: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  <a:ea typeface="Gulim" pitchFamily="34" charset="-127"/>
              </a:rPr>
              <a:t>Reabsorbed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  <a:ea typeface="Gulim" pitchFamily="34" charset="-127"/>
              </a:rPr>
              <a:t>			(</a:t>
            </a:r>
            <a:r>
              <a:rPr lang="en-US" altLang="ko-KR" b="1" dirty="0">
                <a:solidFill>
                  <a:srgbClr val="FF0000"/>
                </a:solidFill>
                <a:latin typeface="Calibri" pitchFamily="34" charset="0"/>
                <a:ea typeface="Gulim" pitchFamily="34" charset="-127"/>
              </a:rPr>
              <a:t>meq/24h)      (meq/24h)       </a:t>
            </a:r>
            <a:r>
              <a:rPr lang="en-US" altLang="ko-KR" b="1" dirty="0" smtClean="0">
                <a:solidFill>
                  <a:srgbClr val="FF0000"/>
                </a:solidFill>
                <a:latin typeface="Calibri" pitchFamily="34" charset="0"/>
                <a:ea typeface="Gulim" pitchFamily="34" charset="-127"/>
              </a:rPr>
              <a:t>       (</a:t>
            </a:r>
            <a:r>
              <a:rPr lang="en-US" altLang="ko-KR" b="1" dirty="0">
                <a:solidFill>
                  <a:srgbClr val="FF0000"/>
                </a:solidFill>
                <a:latin typeface="Calibri" pitchFamily="34" charset="0"/>
                <a:ea typeface="Gulim" pitchFamily="34" charset="-127"/>
              </a:rPr>
              <a:t>meq/24h)            </a:t>
            </a:r>
            <a:r>
              <a:rPr lang="en-US" altLang="ko-KR" b="1" dirty="0" smtClean="0">
                <a:solidFill>
                  <a:srgbClr val="FF0000"/>
                </a:solidFill>
                <a:latin typeface="Calibri" pitchFamily="34" charset="0"/>
                <a:ea typeface="Gulim" pitchFamily="34" charset="-127"/>
              </a:rPr>
              <a:t>               (%)</a:t>
            </a:r>
            <a:endParaRPr lang="en-US" altLang="ko-KR" b="1" dirty="0">
              <a:solidFill>
                <a:srgbClr val="FF0000"/>
              </a:solidFill>
              <a:latin typeface="Calibri" pitchFamily="34" charset="0"/>
              <a:ea typeface="Gulim" pitchFamily="34" charset="-127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altLang="ko-KR" sz="2000" dirty="0">
                <a:solidFill>
                  <a:schemeClr val="folHlink"/>
                </a:solidFill>
                <a:latin typeface="Calibri" pitchFamily="34" charset="0"/>
                <a:ea typeface="Gulim" pitchFamily="34" charset="-127"/>
              </a:rPr>
              <a:t>Glucose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       (g/day)	      180		   180	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          0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	 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                         </a:t>
            </a:r>
            <a:r>
              <a:rPr lang="en-US" altLang="ko-KR" sz="2000" dirty="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100</a:t>
            </a:r>
            <a:endParaRPr lang="en-US" altLang="ko-KR" sz="2000" dirty="0">
              <a:solidFill>
                <a:srgbClr val="0070C0"/>
              </a:solidFill>
              <a:latin typeface="Calibri" pitchFamily="34" charset="0"/>
              <a:ea typeface="Gulim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Bicarbonate (meq/day)	   4,320		4,318	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          2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	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                        </a:t>
            </a:r>
            <a:r>
              <a:rPr lang="en-US" altLang="ko-KR" sz="2000" dirty="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&gt; </a:t>
            </a:r>
            <a:r>
              <a:rPr lang="en-US" altLang="ko-KR" sz="2000" dirty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99.9</a:t>
            </a:r>
          </a:p>
          <a:p>
            <a:pPr>
              <a:spcBef>
                <a:spcPct val="50000"/>
              </a:spcBef>
            </a:pPr>
            <a:r>
              <a:rPr lang="en-US" altLang="ko-KR" sz="2000" dirty="0">
                <a:solidFill>
                  <a:schemeClr val="folHlink"/>
                </a:solidFill>
                <a:latin typeface="Calibri" pitchFamily="34" charset="0"/>
                <a:ea typeface="Gulim" pitchFamily="34" charset="-127"/>
              </a:rPr>
              <a:t>Sodium</a:t>
            </a:r>
            <a:r>
              <a:rPr lang="en-US" altLang="ko-KR" sz="2000" dirty="0">
                <a:solidFill>
                  <a:schemeClr val="accent2"/>
                </a:solidFill>
                <a:latin typeface="Calibri" pitchFamily="34" charset="0"/>
                <a:ea typeface="Gulim" pitchFamily="34" charset="-127"/>
              </a:rPr>
              <a:t>  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      (meq/day)	 25,560	           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  25,410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	         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150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	  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       </a:t>
            </a:r>
            <a:r>
              <a:rPr lang="en-US" altLang="ko-KR" sz="2000" dirty="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 99.4</a:t>
            </a:r>
            <a:endParaRPr lang="en-US" altLang="ko-KR" sz="2000" dirty="0">
              <a:solidFill>
                <a:srgbClr val="0070C0"/>
              </a:solidFill>
              <a:latin typeface="Calibri" pitchFamily="34" charset="0"/>
              <a:ea typeface="Gulim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Chloride       (meq/day)	 19,440           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     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19,260             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180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	</a:t>
            </a:r>
            <a:r>
              <a:rPr lang="en-US" altLang="ko-KR" sz="2000" dirty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  </a:t>
            </a:r>
            <a:r>
              <a:rPr lang="en-US" altLang="ko-KR" sz="2000" dirty="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                          </a:t>
            </a:r>
            <a:r>
              <a:rPr lang="en-US" altLang="ko-KR" sz="2000" dirty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99.1</a:t>
            </a:r>
          </a:p>
          <a:p>
            <a:pPr>
              <a:spcBef>
                <a:spcPct val="50000"/>
              </a:spcBef>
            </a:pPr>
            <a:r>
              <a:rPr lang="en-US" altLang="ko-KR" sz="2000" dirty="0">
                <a:solidFill>
                  <a:schemeClr val="folHlink"/>
                </a:solidFill>
                <a:latin typeface="Calibri" pitchFamily="34" charset="0"/>
                <a:ea typeface="Gulim" pitchFamily="34" charset="-127"/>
              </a:rPr>
              <a:t>Water 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	        (l/day)	      169		   167.5              1.5	   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        </a:t>
            </a:r>
            <a:r>
              <a:rPr lang="en-US" altLang="ko-KR" sz="2000" dirty="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 99.1</a:t>
            </a:r>
            <a:endParaRPr lang="en-US" altLang="ko-KR" sz="2000" dirty="0">
              <a:solidFill>
                <a:srgbClr val="0070C0"/>
              </a:solidFill>
              <a:latin typeface="Calibri" pitchFamily="34" charset="0"/>
              <a:ea typeface="Gulim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dirty="0">
                <a:solidFill>
                  <a:schemeClr val="folHlink"/>
                </a:solidFill>
                <a:latin typeface="Calibri" pitchFamily="34" charset="0"/>
                <a:ea typeface="Gulim" pitchFamily="34" charset="-127"/>
              </a:rPr>
              <a:t>Urea    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         (g/day)	        48		     24               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 24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	</a:t>
            </a:r>
            <a:r>
              <a:rPr lang="en-US" altLang="ko-KR" sz="2000" dirty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  </a:t>
            </a:r>
            <a:r>
              <a:rPr lang="en-US" altLang="ko-KR" sz="2000" dirty="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                               </a:t>
            </a:r>
            <a:r>
              <a:rPr lang="en-US" altLang="ko-KR" sz="2000" dirty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50</a:t>
            </a:r>
          </a:p>
          <a:p>
            <a:pPr>
              <a:spcBef>
                <a:spcPct val="50000"/>
              </a:spcBef>
            </a:pPr>
            <a:r>
              <a:rPr lang="en-US" altLang="ko-KR" sz="2000" dirty="0" err="1">
                <a:latin typeface="Calibri" pitchFamily="34" charset="0"/>
                <a:ea typeface="Gulim" pitchFamily="34" charset="-127"/>
              </a:rPr>
              <a:t>Creatinine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    (g/day)	    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1.8	      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             0                    1.8</a:t>
            </a:r>
            <a:r>
              <a:rPr lang="en-US" altLang="ko-KR" sz="2000" dirty="0">
                <a:latin typeface="Calibri" pitchFamily="34" charset="0"/>
                <a:ea typeface="Gulim" pitchFamily="34" charset="-127"/>
              </a:rPr>
              <a:t>	     </a:t>
            </a:r>
            <a:r>
              <a:rPr lang="en-US" altLang="ko-KR" sz="2000" dirty="0" smtClean="0">
                <a:latin typeface="Calibri" pitchFamily="34" charset="0"/>
                <a:ea typeface="Gulim" pitchFamily="34" charset="-127"/>
              </a:rPr>
              <a:t>                               </a:t>
            </a:r>
            <a:r>
              <a:rPr lang="en-US" altLang="ko-KR" sz="2000" dirty="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</a:rPr>
              <a:t>0</a:t>
            </a:r>
            <a:endParaRPr lang="en-US" altLang="ko-KR" sz="2000" dirty="0">
              <a:solidFill>
                <a:srgbClr val="0070C0"/>
              </a:solidFill>
              <a:latin typeface="Calibri" pitchFamily="34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533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zh-CN" sz="4400">
                <a:solidFill>
                  <a:schemeClr val="tx2"/>
                </a:solidFill>
                <a:latin typeface="Times New Roman" pitchFamily="18" charset="0"/>
              </a:rPr>
              <a:t>Two pathways of the absorption:</a:t>
            </a:r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2590800" y="3657600"/>
            <a:ext cx="2038350" cy="1312863"/>
          </a:xfrm>
          <a:custGeom>
            <a:avLst/>
            <a:gdLst>
              <a:gd name="T0" fmla="*/ 2147483647 w 1284"/>
              <a:gd name="T1" fmla="*/ 2147483647 h 827"/>
              <a:gd name="T2" fmla="*/ 2147483647 w 1284"/>
              <a:gd name="T3" fmla="*/ 2147483647 h 827"/>
              <a:gd name="T4" fmla="*/ 2147483647 w 1284"/>
              <a:gd name="T5" fmla="*/ 2147483647 h 827"/>
              <a:gd name="T6" fmla="*/ 2147483647 w 1284"/>
              <a:gd name="T7" fmla="*/ 2147483647 h 827"/>
              <a:gd name="T8" fmla="*/ 2147483647 w 1284"/>
              <a:gd name="T9" fmla="*/ 2147483647 h 827"/>
              <a:gd name="T10" fmla="*/ 2147483647 w 1284"/>
              <a:gd name="T11" fmla="*/ 2147483647 h 827"/>
              <a:gd name="T12" fmla="*/ 2147483647 w 1284"/>
              <a:gd name="T13" fmla="*/ 2147483647 h 827"/>
              <a:gd name="T14" fmla="*/ 2147483647 w 1284"/>
              <a:gd name="T15" fmla="*/ 2147483647 h 827"/>
              <a:gd name="T16" fmla="*/ 2147483647 w 1284"/>
              <a:gd name="T17" fmla="*/ 2147483647 h 827"/>
              <a:gd name="T18" fmla="*/ 2147483647 w 1284"/>
              <a:gd name="T19" fmla="*/ 2147483647 h 827"/>
              <a:gd name="T20" fmla="*/ 2147483647 w 1284"/>
              <a:gd name="T21" fmla="*/ 2147483647 h 827"/>
              <a:gd name="T22" fmla="*/ 2147483647 w 1284"/>
              <a:gd name="T23" fmla="*/ 2147483647 h 827"/>
              <a:gd name="T24" fmla="*/ 2147483647 w 1284"/>
              <a:gd name="T25" fmla="*/ 2147483647 h 827"/>
              <a:gd name="T26" fmla="*/ 2147483647 w 1284"/>
              <a:gd name="T27" fmla="*/ 2147483647 h 827"/>
              <a:gd name="T28" fmla="*/ 2147483647 w 1284"/>
              <a:gd name="T29" fmla="*/ 0 h 827"/>
              <a:gd name="T30" fmla="*/ 2147483647 w 1284"/>
              <a:gd name="T31" fmla="*/ 2147483647 h 827"/>
              <a:gd name="T32" fmla="*/ 2147483647 w 1284"/>
              <a:gd name="T33" fmla="*/ 2147483647 h 827"/>
              <a:gd name="T34" fmla="*/ 2147483647 w 1284"/>
              <a:gd name="T35" fmla="*/ 2147483647 h 82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84"/>
              <a:gd name="T55" fmla="*/ 0 h 827"/>
              <a:gd name="T56" fmla="*/ 1284 w 1284"/>
              <a:gd name="T57" fmla="*/ 827 h 82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84" h="827">
                <a:moveTo>
                  <a:pt x="43" y="57"/>
                </a:moveTo>
                <a:cubicBezTo>
                  <a:pt x="21" y="124"/>
                  <a:pt x="29" y="89"/>
                  <a:pt x="19" y="162"/>
                </a:cubicBezTo>
                <a:cubicBezTo>
                  <a:pt x="30" y="342"/>
                  <a:pt x="30" y="527"/>
                  <a:pt x="52" y="706"/>
                </a:cubicBezTo>
                <a:cubicBezTo>
                  <a:pt x="56" y="739"/>
                  <a:pt x="67" y="781"/>
                  <a:pt x="100" y="795"/>
                </a:cubicBezTo>
                <a:cubicBezTo>
                  <a:pt x="123" y="805"/>
                  <a:pt x="149" y="811"/>
                  <a:pt x="173" y="819"/>
                </a:cubicBezTo>
                <a:cubicBezTo>
                  <a:pt x="181" y="822"/>
                  <a:pt x="198" y="827"/>
                  <a:pt x="198" y="827"/>
                </a:cubicBezTo>
                <a:cubicBezTo>
                  <a:pt x="457" y="815"/>
                  <a:pt x="706" y="764"/>
                  <a:pt x="960" y="714"/>
                </a:cubicBezTo>
                <a:cubicBezTo>
                  <a:pt x="1032" y="676"/>
                  <a:pt x="1123" y="653"/>
                  <a:pt x="1203" y="633"/>
                </a:cubicBezTo>
                <a:cubicBezTo>
                  <a:pt x="1230" y="604"/>
                  <a:pt x="1241" y="606"/>
                  <a:pt x="1260" y="568"/>
                </a:cubicBezTo>
                <a:cubicBezTo>
                  <a:pt x="1269" y="500"/>
                  <a:pt x="1277" y="433"/>
                  <a:pt x="1284" y="365"/>
                </a:cubicBezTo>
                <a:cubicBezTo>
                  <a:pt x="1281" y="314"/>
                  <a:pt x="1281" y="262"/>
                  <a:pt x="1276" y="211"/>
                </a:cubicBezTo>
                <a:cubicBezTo>
                  <a:pt x="1262" y="55"/>
                  <a:pt x="977" y="115"/>
                  <a:pt x="927" y="114"/>
                </a:cubicBezTo>
                <a:cubicBezTo>
                  <a:pt x="853" y="107"/>
                  <a:pt x="782" y="91"/>
                  <a:pt x="708" y="81"/>
                </a:cubicBezTo>
                <a:cubicBezTo>
                  <a:pt x="626" y="54"/>
                  <a:pt x="542" y="54"/>
                  <a:pt x="457" y="41"/>
                </a:cubicBezTo>
                <a:cubicBezTo>
                  <a:pt x="360" y="26"/>
                  <a:pt x="263" y="12"/>
                  <a:pt x="165" y="0"/>
                </a:cubicBezTo>
                <a:cubicBezTo>
                  <a:pt x="119" y="12"/>
                  <a:pt x="73" y="18"/>
                  <a:pt x="27" y="33"/>
                </a:cubicBezTo>
                <a:cubicBezTo>
                  <a:pt x="2" y="109"/>
                  <a:pt x="0" y="61"/>
                  <a:pt x="35" y="97"/>
                </a:cubicBezTo>
                <a:cubicBezTo>
                  <a:pt x="37" y="99"/>
                  <a:pt x="35" y="103"/>
                  <a:pt x="35" y="10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619375" y="2327275"/>
            <a:ext cx="2038350" cy="1312863"/>
          </a:xfrm>
          <a:custGeom>
            <a:avLst/>
            <a:gdLst>
              <a:gd name="T0" fmla="*/ 2147483647 w 1284"/>
              <a:gd name="T1" fmla="*/ 2147483647 h 827"/>
              <a:gd name="T2" fmla="*/ 2147483647 w 1284"/>
              <a:gd name="T3" fmla="*/ 2147483647 h 827"/>
              <a:gd name="T4" fmla="*/ 2147483647 w 1284"/>
              <a:gd name="T5" fmla="*/ 2147483647 h 827"/>
              <a:gd name="T6" fmla="*/ 2147483647 w 1284"/>
              <a:gd name="T7" fmla="*/ 2147483647 h 827"/>
              <a:gd name="T8" fmla="*/ 2147483647 w 1284"/>
              <a:gd name="T9" fmla="*/ 2147483647 h 827"/>
              <a:gd name="T10" fmla="*/ 2147483647 w 1284"/>
              <a:gd name="T11" fmla="*/ 2147483647 h 827"/>
              <a:gd name="T12" fmla="*/ 2147483647 w 1284"/>
              <a:gd name="T13" fmla="*/ 2147483647 h 827"/>
              <a:gd name="T14" fmla="*/ 2147483647 w 1284"/>
              <a:gd name="T15" fmla="*/ 2147483647 h 827"/>
              <a:gd name="T16" fmla="*/ 2147483647 w 1284"/>
              <a:gd name="T17" fmla="*/ 2147483647 h 827"/>
              <a:gd name="T18" fmla="*/ 2147483647 w 1284"/>
              <a:gd name="T19" fmla="*/ 2147483647 h 827"/>
              <a:gd name="T20" fmla="*/ 2147483647 w 1284"/>
              <a:gd name="T21" fmla="*/ 2147483647 h 827"/>
              <a:gd name="T22" fmla="*/ 2147483647 w 1284"/>
              <a:gd name="T23" fmla="*/ 2147483647 h 827"/>
              <a:gd name="T24" fmla="*/ 2147483647 w 1284"/>
              <a:gd name="T25" fmla="*/ 2147483647 h 827"/>
              <a:gd name="T26" fmla="*/ 2147483647 w 1284"/>
              <a:gd name="T27" fmla="*/ 2147483647 h 827"/>
              <a:gd name="T28" fmla="*/ 2147483647 w 1284"/>
              <a:gd name="T29" fmla="*/ 0 h 827"/>
              <a:gd name="T30" fmla="*/ 2147483647 w 1284"/>
              <a:gd name="T31" fmla="*/ 2147483647 h 827"/>
              <a:gd name="T32" fmla="*/ 2147483647 w 1284"/>
              <a:gd name="T33" fmla="*/ 2147483647 h 827"/>
              <a:gd name="T34" fmla="*/ 2147483647 w 1284"/>
              <a:gd name="T35" fmla="*/ 2147483647 h 82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84"/>
              <a:gd name="T55" fmla="*/ 0 h 827"/>
              <a:gd name="T56" fmla="*/ 1284 w 1284"/>
              <a:gd name="T57" fmla="*/ 827 h 82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84" h="827">
                <a:moveTo>
                  <a:pt x="43" y="57"/>
                </a:moveTo>
                <a:cubicBezTo>
                  <a:pt x="21" y="124"/>
                  <a:pt x="29" y="89"/>
                  <a:pt x="19" y="162"/>
                </a:cubicBezTo>
                <a:cubicBezTo>
                  <a:pt x="30" y="342"/>
                  <a:pt x="30" y="527"/>
                  <a:pt x="52" y="706"/>
                </a:cubicBezTo>
                <a:cubicBezTo>
                  <a:pt x="56" y="739"/>
                  <a:pt x="67" y="781"/>
                  <a:pt x="100" y="795"/>
                </a:cubicBezTo>
                <a:cubicBezTo>
                  <a:pt x="123" y="805"/>
                  <a:pt x="149" y="811"/>
                  <a:pt x="173" y="819"/>
                </a:cubicBezTo>
                <a:cubicBezTo>
                  <a:pt x="181" y="822"/>
                  <a:pt x="198" y="827"/>
                  <a:pt x="198" y="827"/>
                </a:cubicBezTo>
                <a:cubicBezTo>
                  <a:pt x="457" y="815"/>
                  <a:pt x="706" y="764"/>
                  <a:pt x="960" y="714"/>
                </a:cubicBezTo>
                <a:cubicBezTo>
                  <a:pt x="1032" y="676"/>
                  <a:pt x="1123" y="653"/>
                  <a:pt x="1203" y="633"/>
                </a:cubicBezTo>
                <a:cubicBezTo>
                  <a:pt x="1230" y="604"/>
                  <a:pt x="1241" y="606"/>
                  <a:pt x="1260" y="568"/>
                </a:cubicBezTo>
                <a:cubicBezTo>
                  <a:pt x="1269" y="500"/>
                  <a:pt x="1277" y="433"/>
                  <a:pt x="1284" y="365"/>
                </a:cubicBezTo>
                <a:cubicBezTo>
                  <a:pt x="1281" y="314"/>
                  <a:pt x="1281" y="262"/>
                  <a:pt x="1276" y="211"/>
                </a:cubicBezTo>
                <a:cubicBezTo>
                  <a:pt x="1262" y="55"/>
                  <a:pt x="977" y="115"/>
                  <a:pt x="927" y="114"/>
                </a:cubicBezTo>
                <a:cubicBezTo>
                  <a:pt x="853" y="107"/>
                  <a:pt x="782" y="91"/>
                  <a:pt x="708" y="81"/>
                </a:cubicBezTo>
                <a:cubicBezTo>
                  <a:pt x="626" y="54"/>
                  <a:pt x="542" y="54"/>
                  <a:pt x="457" y="41"/>
                </a:cubicBezTo>
                <a:cubicBezTo>
                  <a:pt x="360" y="26"/>
                  <a:pt x="263" y="12"/>
                  <a:pt x="165" y="0"/>
                </a:cubicBezTo>
                <a:cubicBezTo>
                  <a:pt x="119" y="12"/>
                  <a:pt x="73" y="18"/>
                  <a:pt x="27" y="33"/>
                </a:cubicBezTo>
                <a:cubicBezTo>
                  <a:pt x="2" y="109"/>
                  <a:pt x="0" y="61"/>
                  <a:pt x="35" y="97"/>
                </a:cubicBezTo>
                <a:cubicBezTo>
                  <a:pt x="37" y="99"/>
                  <a:pt x="35" y="103"/>
                  <a:pt x="35" y="10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2590800" y="4953000"/>
            <a:ext cx="2038350" cy="1312863"/>
          </a:xfrm>
          <a:custGeom>
            <a:avLst/>
            <a:gdLst>
              <a:gd name="T0" fmla="*/ 2147483647 w 1284"/>
              <a:gd name="T1" fmla="*/ 2147483647 h 827"/>
              <a:gd name="T2" fmla="*/ 2147483647 w 1284"/>
              <a:gd name="T3" fmla="*/ 2147483647 h 827"/>
              <a:gd name="T4" fmla="*/ 2147483647 w 1284"/>
              <a:gd name="T5" fmla="*/ 2147483647 h 827"/>
              <a:gd name="T6" fmla="*/ 2147483647 w 1284"/>
              <a:gd name="T7" fmla="*/ 2147483647 h 827"/>
              <a:gd name="T8" fmla="*/ 2147483647 w 1284"/>
              <a:gd name="T9" fmla="*/ 2147483647 h 827"/>
              <a:gd name="T10" fmla="*/ 2147483647 w 1284"/>
              <a:gd name="T11" fmla="*/ 2147483647 h 827"/>
              <a:gd name="T12" fmla="*/ 2147483647 w 1284"/>
              <a:gd name="T13" fmla="*/ 2147483647 h 827"/>
              <a:gd name="T14" fmla="*/ 2147483647 w 1284"/>
              <a:gd name="T15" fmla="*/ 2147483647 h 827"/>
              <a:gd name="T16" fmla="*/ 2147483647 w 1284"/>
              <a:gd name="T17" fmla="*/ 2147483647 h 827"/>
              <a:gd name="T18" fmla="*/ 2147483647 w 1284"/>
              <a:gd name="T19" fmla="*/ 2147483647 h 827"/>
              <a:gd name="T20" fmla="*/ 2147483647 w 1284"/>
              <a:gd name="T21" fmla="*/ 2147483647 h 827"/>
              <a:gd name="T22" fmla="*/ 2147483647 w 1284"/>
              <a:gd name="T23" fmla="*/ 2147483647 h 827"/>
              <a:gd name="T24" fmla="*/ 2147483647 w 1284"/>
              <a:gd name="T25" fmla="*/ 2147483647 h 827"/>
              <a:gd name="T26" fmla="*/ 2147483647 w 1284"/>
              <a:gd name="T27" fmla="*/ 2147483647 h 827"/>
              <a:gd name="T28" fmla="*/ 2147483647 w 1284"/>
              <a:gd name="T29" fmla="*/ 0 h 827"/>
              <a:gd name="T30" fmla="*/ 2147483647 w 1284"/>
              <a:gd name="T31" fmla="*/ 2147483647 h 827"/>
              <a:gd name="T32" fmla="*/ 2147483647 w 1284"/>
              <a:gd name="T33" fmla="*/ 2147483647 h 827"/>
              <a:gd name="T34" fmla="*/ 2147483647 w 1284"/>
              <a:gd name="T35" fmla="*/ 2147483647 h 82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84"/>
              <a:gd name="T55" fmla="*/ 0 h 827"/>
              <a:gd name="T56" fmla="*/ 1284 w 1284"/>
              <a:gd name="T57" fmla="*/ 827 h 82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84" h="827">
                <a:moveTo>
                  <a:pt x="43" y="57"/>
                </a:moveTo>
                <a:cubicBezTo>
                  <a:pt x="21" y="124"/>
                  <a:pt x="29" y="89"/>
                  <a:pt x="19" y="162"/>
                </a:cubicBezTo>
                <a:cubicBezTo>
                  <a:pt x="30" y="342"/>
                  <a:pt x="30" y="527"/>
                  <a:pt x="52" y="706"/>
                </a:cubicBezTo>
                <a:cubicBezTo>
                  <a:pt x="56" y="739"/>
                  <a:pt x="67" y="781"/>
                  <a:pt x="100" y="795"/>
                </a:cubicBezTo>
                <a:cubicBezTo>
                  <a:pt x="123" y="805"/>
                  <a:pt x="149" y="811"/>
                  <a:pt x="173" y="819"/>
                </a:cubicBezTo>
                <a:cubicBezTo>
                  <a:pt x="181" y="822"/>
                  <a:pt x="198" y="827"/>
                  <a:pt x="198" y="827"/>
                </a:cubicBezTo>
                <a:cubicBezTo>
                  <a:pt x="457" y="815"/>
                  <a:pt x="706" y="764"/>
                  <a:pt x="960" y="714"/>
                </a:cubicBezTo>
                <a:cubicBezTo>
                  <a:pt x="1032" y="676"/>
                  <a:pt x="1123" y="653"/>
                  <a:pt x="1203" y="633"/>
                </a:cubicBezTo>
                <a:cubicBezTo>
                  <a:pt x="1230" y="604"/>
                  <a:pt x="1241" y="606"/>
                  <a:pt x="1260" y="568"/>
                </a:cubicBezTo>
                <a:cubicBezTo>
                  <a:pt x="1269" y="500"/>
                  <a:pt x="1277" y="433"/>
                  <a:pt x="1284" y="365"/>
                </a:cubicBezTo>
                <a:cubicBezTo>
                  <a:pt x="1281" y="314"/>
                  <a:pt x="1281" y="262"/>
                  <a:pt x="1276" y="211"/>
                </a:cubicBezTo>
                <a:cubicBezTo>
                  <a:pt x="1262" y="55"/>
                  <a:pt x="977" y="115"/>
                  <a:pt x="927" y="114"/>
                </a:cubicBezTo>
                <a:cubicBezTo>
                  <a:pt x="853" y="107"/>
                  <a:pt x="782" y="91"/>
                  <a:pt x="708" y="81"/>
                </a:cubicBezTo>
                <a:cubicBezTo>
                  <a:pt x="626" y="54"/>
                  <a:pt x="542" y="54"/>
                  <a:pt x="457" y="41"/>
                </a:cubicBezTo>
                <a:cubicBezTo>
                  <a:pt x="360" y="26"/>
                  <a:pt x="263" y="12"/>
                  <a:pt x="165" y="0"/>
                </a:cubicBezTo>
                <a:cubicBezTo>
                  <a:pt x="119" y="12"/>
                  <a:pt x="73" y="18"/>
                  <a:pt x="27" y="33"/>
                </a:cubicBezTo>
                <a:cubicBezTo>
                  <a:pt x="2" y="109"/>
                  <a:pt x="0" y="61"/>
                  <a:pt x="35" y="97"/>
                </a:cubicBezTo>
                <a:cubicBezTo>
                  <a:pt x="37" y="99"/>
                  <a:pt x="35" y="103"/>
                  <a:pt x="35" y="10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41325" y="2251075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Times New Roman" pitchFamily="18" charset="0"/>
              </a:rPr>
              <a:t>Lumen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257800" y="1981200"/>
            <a:ext cx="1676400" cy="4648200"/>
          </a:xfrm>
          <a:prstGeom prst="rect">
            <a:avLst/>
          </a:prstGeom>
          <a:solidFill>
            <a:srgbClr val="CC0000"/>
          </a:solidFill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>
                <a:latin typeface="Times New Roman" pitchFamily="18" charset="0"/>
              </a:rPr>
              <a:t>Plasma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05000" y="2743200"/>
            <a:ext cx="449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879725" y="2784475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Times New Roman" pitchFamily="18" charset="0"/>
              </a:rPr>
              <a:t>Cells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676400" y="4953000"/>
            <a:ext cx="449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010400" y="1828800"/>
            <a:ext cx="21336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 err="1" smtClean="0">
                <a:latin typeface="Times New Roman" pitchFamily="18" charset="0"/>
              </a:rPr>
              <a:t>Transcellular</a:t>
            </a:r>
            <a:r>
              <a:rPr lang="en-US" altLang="zh-CN" b="1" dirty="0" smtClean="0">
                <a:latin typeface="Times New Roman" pitchFamily="18" charset="0"/>
              </a:rPr>
              <a:t> </a:t>
            </a:r>
            <a:endParaRPr lang="en-US" altLang="zh-CN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itchFamily="18" charset="0"/>
              </a:rPr>
              <a:t>Pathway</a:t>
            </a:r>
          </a:p>
          <a:p>
            <a:pPr>
              <a:spcBef>
                <a:spcPct val="50000"/>
              </a:spcBef>
            </a:pPr>
            <a:endParaRPr lang="en-US" altLang="zh-CN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 err="1" smtClean="0">
                <a:latin typeface="Times New Roman" pitchFamily="18" charset="0"/>
              </a:rPr>
              <a:t>Paracellular</a:t>
            </a:r>
            <a:r>
              <a:rPr lang="en-US" altLang="zh-CN" b="1" dirty="0" smtClean="0">
                <a:latin typeface="Times New Roman" pitchFamily="18" charset="0"/>
              </a:rPr>
              <a:t> </a:t>
            </a:r>
            <a:endParaRPr lang="en-US" altLang="zh-CN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itchFamily="18" charset="0"/>
              </a:rPr>
              <a:t>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541</TotalTime>
  <Words>1992</Words>
  <Application>Microsoft Office PowerPoint</Application>
  <PresentationFormat>On-screen Show (4:3)</PresentationFormat>
  <Paragraphs>285</Paragraphs>
  <Slides>62</Slides>
  <Notes>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Concourse</vt:lpstr>
      <vt:lpstr>PowerPoint Presentation</vt:lpstr>
      <vt:lpstr>Reabsorption and Secretion in renal tubules </vt:lpstr>
      <vt:lpstr>PowerPoint Presentation</vt:lpstr>
      <vt:lpstr>Renal tubular transport maximum (Tm)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Proximal Tubule</vt:lpstr>
      <vt:lpstr>PowerPoint Presentation</vt:lpstr>
      <vt:lpstr>PowerPoint Presentation</vt:lpstr>
      <vt:lpstr>PowerPoint Presentation</vt:lpstr>
      <vt:lpstr>Obligatory Urine Volume</vt:lpstr>
      <vt:lpstr>PowerPoint Presentation</vt:lpstr>
      <vt:lpstr>PowerPoint Presentation</vt:lpstr>
      <vt:lpstr>Thin descending limb</vt:lpstr>
      <vt:lpstr>PowerPoint Presentation</vt:lpstr>
      <vt:lpstr>Thick ascending limb</vt:lpstr>
      <vt:lpstr>PowerPoint Presentation</vt:lpstr>
      <vt:lpstr>PowerPoint Presentation</vt:lpstr>
      <vt:lpstr>Early Distal Tubule</vt:lpstr>
      <vt:lpstr>PowerPoint Presentation</vt:lpstr>
      <vt:lpstr>Late distal tubule &amp; cortical collecting duct</vt:lpstr>
      <vt:lpstr>PowerPoint Presentation</vt:lpstr>
      <vt:lpstr>PowerPoint Presentation</vt:lpstr>
      <vt:lpstr>PowerPoint Presentation</vt:lpstr>
      <vt:lpstr>Medullary collecting duct</vt:lpstr>
      <vt:lpstr>Threshold substances</vt:lpstr>
      <vt:lpstr>PowerPoint Presentation</vt:lpstr>
      <vt:lpstr>Threshold substances</vt:lpstr>
      <vt:lpstr>PowerPoint Presentation</vt:lpstr>
      <vt:lpstr>PowerPoint Presentation</vt:lpstr>
      <vt:lpstr>PowerPoint Presentation</vt:lpstr>
      <vt:lpstr> Transport maximum(Tm)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 of tubular reabsorption</vt:lpstr>
      <vt:lpstr>Glomerulotubular balance</vt:lpstr>
      <vt:lpstr>PowerPoint Presentation</vt:lpstr>
      <vt:lpstr>PowerPoint Presentation</vt:lpstr>
      <vt:lpstr>Starling’s forces</vt:lpstr>
      <vt:lpstr>PowerPoint Presentation</vt:lpstr>
      <vt:lpstr>PowerPoint Presentation</vt:lpstr>
      <vt:lpstr>Effect of arterial blood pressure</vt:lpstr>
      <vt:lpstr>Hormones</vt:lpstr>
      <vt:lpstr>Nervous regulation</vt:lpstr>
      <vt:lpstr>MCQs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LocalUser</cp:lastModifiedBy>
  <cp:revision>42</cp:revision>
  <dcterms:created xsi:type="dcterms:W3CDTF">2006-08-16T00:00:00Z</dcterms:created>
  <dcterms:modified xsi:type="dcterms:W3CDTF">2018-12-07T20:26:07Z</dcterms:modified>
</cp:coreProperties>
</file>