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9"/>
  </p:notesMasterIdLst>
  <p:sldIdLst>
    <p:sldId id="395" r:id="rId2"/>
    <p:sldId id="256" r:id="rId3"/>
    <p:sldId id="257" r:id="rId4"/>
    <p:sldId id="258" r:id="rId5"/>
    <p:sldId id="389" r:id="rId6"/>
    <p:sldId id="390" r:id="rId7"/>
    <p:sldId id="261" r:id="rId8"/>
    <p:sldId id="391" r:id="rId9"/>
    <p:sldId id="262" r:id="rId10"/>
    <p:sldId id="396" r:id="rId11"/>
    <p:sldId id="264" r:id="rId12"/>
    <p:sldId id="265" r:id="rId13"/>
    <p:sldId id="266" r:id="rId14"/>
    <p:sldId id="268" r:id="rId15"/>
    <p:sldId id="270" r:id="rId16"/>
    <p:sldId id="386" r:id="rId17"/>
    <p:sldId id="387" r:id="rId18"/>
    <p:sldId id="388" r:id="rId19"/>
    <p:sldId id="272" r:id="rId20"/>
    <p:sldId id="274" r:id="rId21"/>
    <p:sldId id="275" r:id="rId22"/>
    <p:sldId id="273" r:id="rId23"/>
    <p:sldId id="276" r:id="rId24"/>
    <p:sldId id="358" r:id="rId25"/>
    <p:sldId id="277" r:id="rId26"/>
    <p:sldId id="278" r:id="rId27"/>
    <p:sldId id="360" r:id="rId28"/>
    <p:sldId id="279" r:id="rId29"/>
    <p:sldId id="359" r:id="rId30"/>
    <p:sldId id="280" r:id="rId31"/>
    <p:sldId id="281" r:id="rId32"/>
    <p:sldId id="282" r:id="rId33"/>
    <p:sldId id="283" r:id="rId34"/>
    <p:sldId id="284" r:id="rId35"/>
    <p:sldId id="287" r:id="rId36"/>
    <p:sldId id="288" r:id="rId37"/>
    <p:sldId id="289" r:id="rId38"/>
    <p:sldId id="399" r:id="rId39"/>
    <p:sldId id="286" r:id="rId40"/>
    <p:sldId id="285" r:id="rId41"/>
    <p:sldId id="394" r:id="rId42"/>
    <p:sldId id="381" r:id="rId43"/>
    <p:sldId id="382" r:id="rId44"/>
    <p:sldId id="383" r:id="rId45"/>
    <p:sldId id="384" r:id="rId46"/>
    <p:sldId id="385" r:id="rId47"/>
    <p:sldId id="34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20EF6-20A2-43A2-8D5C-40FC1F748933}" type="datetimeFigureOut">
              <a:rPr lang="en-US" smtClean="0"/>
              <a:pPr/>
              <a:t>1/24/2020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79481-2DBE-49F4-B450-3C0FF27A31C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79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A398-7D12-4DCC-8018-F893A541981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E3DD8-91D3-443F-BFE8-65EE2ABBE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Renal Blood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low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endParaRPr lang="en-US" sz="2800" b="1" spc="50" dirty="0" smtClean="0">
              <a:ln w="11430"/>
              <a:solidFill>
                <a:srgbClr val="92D050"/>
              </a:solidFill>
            </a:endParaRPr>
          </a:p>
          <a:p>
            <a:endParaRPr lang="en-US" sz="2800" b="1" spc="50" dirty="0">
              <a:ln w="11430"/>
              <a:solidFill>
                <a:srgbClr val="92D050"/>
              </a:solidFill>
            </a:endParaRPr>
          </a:p>
          <a:p>
            <a:pPr marL="109728" indent="0" algn="ctr">
              <a:buNone/>
            </a:pPr>
            <a:r>
              <a:rPr lang="en-US" sz="2800" b="1" spc="50" dirty="0" smtClean="0">
                <a:ln w="11430"/>
                <a:solidFill>
                  <a:srgbClr val="92D050"/>
                </a:solidFill>
              </a:rPr>
              <a:t>    	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</a:rPr>
              <a:t>MECHANISM OF </a:t>
            </a:r>
            <a:br>
              <a:rPr lang="en-US" sz="4000" b="1" spc="50" dirty="0" smtClean="0">
                <a:ln w="11430"/>
                <a:solidFill>
                  <a:srgbClr val="FF0000"/>
                </a:solidFill>
              </a:rPr>
            </a:br>
            <a:r>
              <a:rPr lang="en-US" sz="4000" b="1" spc="50" dirty="0" smtClean="0">
                <a:ln w="11430"/>
                <a:solidFill>
                  <a:srgbClr val="FF0000"/>
                </a:solidFill>
              </a:rPr>
              <a:t>         URINE FORMATION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88152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i="1" dirty="0" smtClean="0"/>
              <a:t> Three processes</a:t>
            </a:r>
            <a:r>
              <a:rPr lang="en-US" dirty="0" smtClean="0"/>
              <a:t> in the urine formation :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sz="3200" b="1" dirty="0" smtClean="0">
                <a:solidFill>
                  <a:srgbClr val="92D050"/>
                </a:solidFill>
              </a:rPr>
              <a:t>Glomerular filtration,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92D050"/>
                </a:solidFill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Tubular reabsorption and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</a:rPr>
              <a:t>	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Tubular secretion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Urinary Excretion =</a:t>
            </a:r>
            <a:r>
              <a:rPr lang="en-US" b="1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	Filtration - Reabsorption + Secretion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6931012" cy="6096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53200" cy="487362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Steps:</a:t>
            </a:r>
            <a:endParaRPr lang="en-US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05000" y="990600"/>
            <a:ext cx="4573990" cy="524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           Urine formation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Process of ultra filtration of plasma from the glomerular  capillaries into the Bowman’s capsule.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Involves a review of: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- Composition of glomerular filtrate,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- Dynamics of glomerular filtration,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- Glomerular filtration rate,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- Filtration fraction,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- Factors affecting glomerular filtration and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- Measurement of glomerular filtration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GLOMERULAR   FILTRATION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like that of the plasma except for</a:t>
            </a:r>
          </a:p>
          <a:p>
            <a:pPr>
              <a:buNone/>
            </a:pPr>
            <a:r>
              <a:rPr lang="en-IN" dirty="0" smtClean="0"/>
              <a:t>  absence of proteins (colloids) and cells.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0070C0"/>
                </a:solidFill>
              </a:rPr>
              <a:t>COMPOSITION OF GLOMERULAR FILTRATE</a:t>
            </a:r>
            <a:endParaRPr lang="en-IN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endParaRPr lang="en-US" altLang="zh-CN" sz="320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  <a:p>
            <a:pPr marL="457200" indent="-457200" algn="just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Factors </a:t>
            </a:r>
            <a:r>
              <a:rPr lang="en-US" altLang="zh-CN" sz="32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that determining the </a:t>
            </a:r>
            <a:r>
              <a:rPr lang="en-US" altLang="zh-CN" sz="3200" dirty="0" err="1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glomerular</a:t>
            </a:r>
            <a:r>
              <a:rPr lang="en-US" altLang="zh-CN" sz="32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 filterability</a:t>
            </a:r>
            <a:endParaRPr lang="en-US" altLang="zh-CN" sz="4800" dirty="0">
              <a:latin typeface="Calibri" pitchFamily="34" charset="0"/>
              <a:ea typeface="宋体" pitchFamily="2" charset="-12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latin typeface="Calibri" pitchFamily="34" charset="0"/>
                <a:ea typeface="宋体" pitchFamily="2" charset="-122"/>
              </a:rPr>
              <a:t>Molecular weight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latin typeface="Calibri" pitchFamily="34" charset="0"/>
                <a:ea typeface="宋体" pitchFamily="2" charset="-122"/>
              </a:rPr>
              <a:t>Charges of the molecule</a:t>
            </a:r>
          </a:p>
          <a:p>
            <a:pPr marL="457200" indent="-457200">
              <a:spcBef>
                <a:spcPct val="50000"/>
              </a:spcBef>
            </a:pPr>
            <a:endParaRPr lang="en-US" altLang="zh-CN" sz="2800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17" name="Group 3121"/>
          <p:cNvGraphicFramePr>
            <a:graphicFrameLocks noGrp="1"/>
          </p:cNvGraphicFramePr>
          <p:nvPr/>
        </p:nvGraphicFramePr>
        <p:xfrm>
          <a:off x="533400" y="1524000"/>
          <a:ext cx="8077200" cy="4541520"/>
        </p:xfrm>
        <a:graphic>
          <a:graphicData uri="http://schemas.openxmlformats.org/drawingml/2006/table">
            <a:tbl>
              <a:tblPr/>
              <a:tblGrid>
                <a:gridCol w="3009900"/>
                <a:gridCol w="2301875"/>
                <a:gridCol w="2765425"/>
              </a:tblGrid>
              <a:tr h="760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Constituent</a:t>
                      </a:r>
                      <a:endParaRPr kumimoji="1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Mol. Wt.</a:t>
                      </a:r>
                      <a:endParaRPr kumimoji="1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Filteration ratio</a:t>
                      </a:r>
                      <a:endParaRPr kumimoji="1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Glucose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Inulin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Myoglobin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Hemoglobin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Serum albumin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69,000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4" name="Rectangle 3117"/>
          <p:cNvSpPr>
            <a:spLocks noChangeArrowheads="1"/>
          </p:cNvSpPr>
          <p:nvPr/>
        </p:nvSpPr>
        <p:spPr bwMode="auto">
          <a:xfrm>
            <a:off x="304800" y="381000"/>
            <a:ext cx="687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tx2"/>
                </a:solidFill>
                <a:ea typeface="宋体" pitchFamily="2" charset="-122"/>
              </a:rPr>
              <a:t>Filterablility</a:t>
            </a:r>
            <a:r>
              <a:rPr lang="en-US" altLang="zh-CN" sz="2400" b="1" dirty="0">
                <a:solidFill>
                  <a:schemeClr val="tx2"/>
                </a:solidFill>
                <a:ea typeface="宋体" pitchFamily="2" charset="-122"/>
              </a:rPr>
              <a:t> of plasma constituents vs.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10"/>
          <p:cNvPicPr>
            <a:picLocks noGrp="1" noChangeAspect="1" noChangeArrowheads="1"/>
          </p:cNvPicPr>
          <p:nvPr>
            <p:ph/>
          </p:nvPr>
        </p:nvPicPr>
        <p:blipFill rotWithShape="1">
          <a:blip r:embed="rId2"/>
          <a:srcRect l="14345" r="14101" b="6170"/>
          <a:stretch/>
        </p:blipFill>
        <p:spPr>
          <a:xfrm>
            <a:off x="952224" y="381000"/>
            <a:ext cx="7119350" cy="60960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rabicParenBoth"/>
              <a:defRPr/>
            </a:pPr>
            <a:r>
              <a:rPr lang="en-US" dirty="0" smtClean="0"/>
              <a:t>Net filtration pressure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arenBoth"/>
              <a:defRPr/>
            </a:pPr>
            <a:r>
              <a:rPr lang="en-US" dirty="0" err="1" smtClean="0"/>
              <a:t>Glomerular</a:t>
            </a:r>
            <a:r>
              <a:rPr lang="en-US" dirty="0" smtClean="0"/>
              <a:t> capillary filtration coefficient(</a:t>
            </a:r>
            <a:r>
              <a:rPr lang="en-US" dirty="0" err="1" smtClean="0"/>
              <a:t>Kf</a:t>
            </a:r>
            <a:r>
              <a:rPr lang="en-US" dirty="0" smtClean="0"/>
              <a:t>)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 smtClean="0"/>
              <a:t>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0070C0"/>
                </a:solidFill>
              </a:rPr>
              <a:t>GFR = </a:t>
            </a:r>
            <a:r>
              <a:rPr lang="en-US" b="1" dirty="0" err="1" smtClean="0">
                <a:solidFill>
                  <a:srgbClr val="0070C0"/>
                </a:solidFill>
              </a:rPr>
              <a:t>Kf</a:t>
            </a:r>
            <a:r>
              <a:rPr lang="en-US" b="1" dirty="0" smtClean="0">
                <a:solidFill>
                  <a:srgbClr val="0070C0"/>
                </a:solidFill>
              </a:rPr>
              <a:t> * Net filtration pressure</a:t>
            </a:r>
          </a:p>
        </p:txBody>
      </p:sp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Determinants of GFR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Importance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Supplies- oxygen, nutrients, hormones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Delivers –metabolites, waste products to kidney for excretions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Controls- concentration and dilution of urine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Determines GFR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Influences solute and water reabsorption from kidney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Renal Blood Flow</a:t>
            </a: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399"/>
            <a:ext cx="7848600" cy="2667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Net filtration pressure = P</a:t>
            </a:r>
            <a:r>
              <a:rPr lang="en-US" sz="1800" b="1" dirty="0" smtClean="0">
                <a:solidFill>
                  <a:srgbClr val="FF0000"/>
                </a:solidFill>
              </a:rPr>
              <a:t>G </a:t>
            </a:r>
            <a:r>
              <a:rPr lang="en-US" b="1" dirty="0" smtClean="0">
                <a:solidFill>
                  <a:srgbClr val="FF0000"/>
                </a:solidFill>
              </a:rPr>
              <a:t>– P</a:t>
            </a:r>
            <a:r>
              <a:rPr lang="en-US" sz="1800" b="1" dirty="0" smtClean="0">
                <a:solidFill>
                  <a:srgbClr val="FF0000"/>
                </a:solidFill>
              </a:rPr>
              <a:t>B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n-US" sz="1800" b="1" dirty="0" smtClean="0">
                <a:solidFill>
                  <a:srgbClr val="FF0000"/>
                </a:solidFill>
              </a:rPr>
              <a:t>G </a:t>
            </a:r>
            <a:r>
              <a:rPr lang="en-US" b="1" dirty="0" smtClean="0">
                <a:solidFill>
                  <a:srgbClr val="FF0000"/>
                </a:solidFill>
              </a:rPr>
              <a:t>+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en-US" sz="1800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900" dirty="0" smtClean="0"/>
              <a:t>P</a:t>
            </a:r>
            <a:r>
              <a:rPr lang="en-US" sz="1300" dirty="0" smtClean="0"/>
              <a:t>G</a:t>
            </a:r>
            <a:r>
              <a:rPr lang="en-US" sz="1900" dirty="0" smtClean="0"/>
              <a:t> = </a:t>
            </a:r>
            <a:r>
              <a:rPr lang="en-US" sz="1900" dirty="0" err="1" smtClean="0"/>
              <a:t>Glomerular</a:t>
            </a:r>
            <a:r>
              <a:rPr lang="en-US" sz="1900" dirty="0" smtClean="0"/>
              <a:t> capillary hydrostatic pressure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 smtClean="0"/>
              <a:t> </a:t>
            </a:r>
            <a:r>
              <a:rPr lang="en-US" sz="1900" dirty="0" smtClean="0"/>
              <a:t>P</a:t>
            </a:r>
            <a:r>
              <a:rPr lang="en-US" sz="1200" dirty="0" smtClean="0"/>
              <a:t>B</a:t>
            </a:r>
            <a:r>
              <a:rPr lang="en-US" sz="1900" dirty="0" smtClean="0"/>
              <a:t> =  Bowmen’s capsule hydrostatic pressure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 smtClean="0"/>
              <a:t> </a:t>
            </a:r>
            <a:r>
              <a:rPr lang="el-GR" sz="1900" dirty="0" smtClean="0"/>
              <a:t>π</a:t>
            </a:r>
            <a:r>
              <a:rPr lang="en-US" sz="1200" dirty="0" smtClean="0"/>
              <a:t>G</a:t>
            </a:r>
            <a:r>
              <a:rPr lang="en-US" sz="1900" dirty="0" smtClean="0"/>
              <a:t> =  </a:t>
            </a:r>
            <a:r>
              <a:rPr lang="en-US" sz="1900" dirty="0" err="1" smtClean="0"/>
              <a:t>Glomerular</a:t>
            </a:r>
            <a:r>
              <a:rPr lang="en-US" sz="2200" dirty="0" smtClean="0"/>
              <a:t> </a:t>
            </a:r>
            <a:r>
              <a:rPr lang="en-US" sz="1900" dirty="0" smtClean="0"/>
              <a:t>capillary colloidal osmotic pressure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900" dirty="0" smtClean="0"/>
              <a:t> </a:t>
            </a:r>
            <a:r>
              <a:rPr lang="el-GR" sz="2200" dirty="0" smtClean="0"/>
              <a:t>π</a:t>
            </a:r>
            <a:r>
              <a:rPr lang="en-US" sz="1200" dirty="0" smtClean="0"/>
              <a:t>B</a:t>
            </a:r>
            <a:r>
              <a:rPr lang="en-US" sz="1500" dirty="0" smtClean="0"/>
              <a:t> = </a:t>
            </a:r>
            <a:r>
              <a:rPr lang="en-US" sz="1900" dirty="0" smtClean="0"/>
              <a:t>Bowmen’s capsule colloidal osmotic pressure</a:t>
            </a:r>
            <a:endParaRPr lang="el-GR" sz="15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3" name="Picture 5" descr="1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80" y="2819400"/>
            <a:ext cx="709152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-990600"/>
            <a:ext cx="9296400" cy="7848600"/>
            <a:chOff x="288" y="192"/>
            <a:chExt cx="5232" cy="3888"/>
          </a:xfrm>
        </p:grpSpPr>
        <p:pic>
          <p:nvPicPr>
            <p:cNvPr id="14339" name="Picture 1027" descr="13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" y="239"/>
              <a:ext cx="5121" cy="3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" name="Rectangle 1028"/>
            <p:cNvSpPr>
              <a:spLocks noChangeArrowheads="1"/>
            </p:cNvSpPr>
            <p:nvPr/>
          </p:nvSpPr>
          <p:spPr bwMode="auto">
            <a:xfrm>
              <a:off x="288" y="192"/>
              <a:ext cx="5232" cy="52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6021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Product of the permeability and filtering surface area of </a:t>
            </a:r>
            <a:r>
              <a:rPr lang="en-US" dirty="0" err="1" smtClean="0"/>
              <a:t>glomerular</a:t>
            </a:r>
            <a:r>
              <a:rPr lang="en-US" dirty="0" smtClean="0"/>
              <a:t> capillaries.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err="1" smtClean="0"/>
              <a:t>Kf</a:t>
            </a:r>
            <a:r>
              <a:rPr lang="en-US" dirty="0" smtClean="0"/>
              <a:t> = GFR/ Net filtration pressure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= 125ml/min / 10 mm Hg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= 12.5 ml/min/mmHg</a:t>
            </a: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Kf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5105400" cy="6096000"/>
          </a:xfrm>
        </p:spPr>
        <p:txBody>
          <a:bodyPr>
            <a:normAutofit/>
          </a:bodyPr>
          <a:lstStyle/>
          <a:p>
            <a:endParaRPr lang="en-IN" sz="2000" dirty="0" smtClean="0"/>
          </a:p>
          <a:p>
            <a:r>
              <a:rPr lang="en-IN" sz="2400" b="1" dirty="0" smtClean="0">
                <a:solidFill>
                  <a:srgbClr val="0070C0"/>
                </a:solidFill>
              </a:rPr>
              <a:t>GFR = </a:t>
            </a:r>
            <a:r>
              <a:rPr lang="en-IN" sz="2400" b="1" dirty="0" err="1" smtClean="0">
                <a:solidFill>
                  <a:srgbClr val="0070C0"/>
                </a:solidFill>
              </a:rPr>
              <a:t>Kf</a:t>
            </a:r>
            <a:r>
              <a:rPr lang="en-IN" sz="2400" b="1" dirty="0" smtClean="0">
                <a:solidFill>
                  <a:srgbClr val="0070C0"/>
                </a:solidFill>
              </a:rPr>
              <a:t> </a:t>
            </a:r>
            <a:r>
              <a:rPr lang="en-IN" sz="2400" b="1" dirty="0">
                <a:solidFill>
                  <a:srgbClr val="0070C0"/>
                </a:solidFill>
              </a:rPr>
              <a:t>*</a:t>
            </a:r>
            <a:r>
              <a:rPr lang="en-IN" sz="2400" b="1" dirty="0" smtClean="0">
                <a:solidFill>
                  <a:srgbClr val="0070C0"/>
                </a:solidFill>
              </a:rPr>
              <a:t>[(PGC − PBS) − (</a:t>
            </a:r>
            <a:r>
              <a:rPr lang="el-GR" sz="2400" b="1" dirty="0" smtClean="0">
                <a:solidFill>
                  <a:srgbClr val="0070C0"/>
                </a:solidFill>
              </a:rPr>
              <a:t>π</a:t>
            </a:r>
            <a:r>
              <a:rPr lang="en-IN" sz="2400" b="1" dirty="0" smtClean="0">
                <a:solidFill>
                  <a:srgbClr val="0070C0"/>
                </a:solidFill>
              </a:rPr>
              <a:t>GS − </a:t>
            </a:r>
            <a:r>
              <a:rPr lang="el-GR" sz="2400" b="1" dirty="0" smtClean="0">
                <a:solidFill>
                  <a:srgbClr val="0070C0"/>
                </a:solidFill>
              </a:rPr>
              <a:t>π</a:t>
            </a:r>
            <a:r>
              <a:rPr lang="en-IN" sz="2400" b="1" dirty="0" smtClean="0">
                <a:solidFill>
                  <a:srgbClr val="0070C0"/>
                </a:solidFill>
              </a:rPr>
              <a:t>BS)]</a:t>
            </a:r>
          </a:p>
          <a:p>
            <a:endParaRPr lang="en-IN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N" sz="2400" b="1" dirty="0" smtClean="0"/>
              <a:t>GFR = 12.5 (45 – 10) − (25 0)</a:t>
            </a:r>
          </a:p>
          <a:p>
            <a:pPr lvl="2">
              <a:buNone/>
            </a:pPr>
            <a:r>
              <a:rPr lang="en-US" sz="1600" b="1" dirty="0" smtClean="0"/>
              <a:t>       =</a:t>
            </a:r>
            <a:r>
              <a:rPr lang="en-US" b="1" dirty="0" smtClean="0"/>
              <a:t>12.5 *10</a:t>
            </a:r>
            <a:endParaRPr lang="en-IN" b="1" dirty="0" smtClean="0"/>
          </a:p>
          <a:p>
            <a:pPr marL="109728" indent="0">
              <a:buNone/>
            </a:pPr>
            <a:r>
              <a:rPr lang="en-IN" sz="2400" b="1" dirty="0" smtClean="0"/>
              <a:t>          = 125 ml/min</a:t>
            </a:r>
          </a:p>
          <a:p>
            <a:endParaRPr lang="en-IN" sz="1600" dirty="0" smtClean="0"/>
          </a:p>
          <a:p>
            <a:pPr>
              <a:buNone/>
            </a:pPr>
            <a:r>
              <a:rPr lang="en-IN" sz="1600" dirty="0" smtClean="0"/>
              <a:t>.</a:t>
            </a:r>
            <a:endParaRPr lang="en-IN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563562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DYNAMICS OF GLOMERULAR FILTRATION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990600"/>
            <a:ext cx="403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GFR = 125 ml/min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IN" sz="3600" b="1" dirty="0" smtClean="0"/>
              <a:t>( 90–140 ml/min)</a:t>
            </a:r>
            <a:endParaRPr lang="en-US" sz="3600" b="1" dirty="0" smtClean="0"/>
          </a:p>
          <a:p>
            <a:pPr>
              <a:lnSpc>
                <a:spcPct val="150000"/>
              </a:lnSpc>
            </a:pPr>
            <a:r>
              <a:rPr lang="en-US" sz="3600" b="1" dirty="0" smtClean="0"/>
              <a:t>In 24 hr, 180 L/day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99% or more is reabsorbed and only 1% or less is excreted as urine</a:t>
            </a:r>
          </a:p>
          <a:p>
            <a:pPr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10485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NORMAL GLOMERULAR FILTRATION RATE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2452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i="1" dirty="0" smtClean="0"/>
              <a:t>Effective filtration pressure is the net outward force and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is calculated as the difference between the outwardly (</a:t>
            </a:r>
            <a:r>
              <a:rPr lang="en-IN" dirty="0" err="1" smtClean="0"/>
              <a:t>i.e.PGC</a:t>
            </a:r>
            <a:r>
              <a:rPr lang="en-IN" dirty="0" smtClean="0"/>
              <a:t> and </a:t>
            </a:r>
            <a:r>
              <a:rPr lang="en-IN" dirty="0" err="1" smtClean="0"/>
              <a:t>πBS</a:t>
            </a:r>
            <a:r>
              <a:rPr lang="en-IN" dirty="0" smtClean="0"/>
              <a:t>) and inwardly (PBS and </a:t>
            </a:r>
            <a:r>
              <a:rPr lang="en-IN" dirty="0" err="1" smtClean="0"/>
              <a:t>πGC</a:t>
            </a:r>
            <a:r>
              <a:rPr lang="en-IN" dirty="0" smtClean="0"/>
              <a:t>) directed forces</a:t>
            </a:r>
          </a:p>
          <a:p>
            <a:pPr>
              <a:lnSpc>
                <a:spcPct val="150000"/>
              </a:lnSpc>
            </a:pP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dirty="0" smtClean="0"/>
              <a:t>Thus under normal circumstances,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GFR = 12.5 (45 – 10) − (25 – 0) = 125 </a:t>
            </a:r>
            <a:r>
              <a:rPr lang="en-IN" dirty="0" err="1" smtClean="0"/>
              <a:t>mL</a:t>
            </a:r>
            <a:r>
              <a:rPr lang="en-IN" dirty="0" smtClean="0"/>
              <a:t>/min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Fraction of plasma filtered as </a:t>
            </a:r>
            <a:r>
              <a:rPr lang="en-US" dirty="0" err="1" smtClean="0"/>
              <a:t>glomerular</a:t>
            </a:r>
            <a:r>
              <a:rPr lang="en-US" dirty="0" smtClean="0"/>
              <a:t> filtrate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FF=GFR/RPF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FF=125/625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FF=0.2 means 20% of RPF filtered as GFR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Filtration fraction</a:t>
            </a:r>
            <a:endParaRPr lang="en-IN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1. </a:t>
            </a:r>
            <a:r>
              <a:rPr lang="en-US" sz="2400" b="1" dirty="0" smtClean="0"/>
              <a:t>Filtration coefficient (</a:t>
            </a:r>
            <a:r>
              <a:rPr lang="en-US" sz="2400" b="1" dirty="0" err="1" smtClean="0"/>
              <a:t>Kf</a:t>
            </a:r>
            <a:r>
              <a:rPr lang="en-US" sz="2400" b="1" dirty="0" smtClean="0"/>
              <a:t>): product of  permeability and filtration area of the glomerular capillary membrane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2. Hydrostatic pressure in Bowman’s space fluid (P</a:t>
            </a:r>
            <a:r>
              <a:rPr lang="en-US" sz="1800" b="1" dirty="0" smtClean="0"/>
              <a:t>BS</a:t>
            </a:r>
            <a:r>
              <a:rPr lang="en-US" sz="2400" b="1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3. Glomerular capillary hydrostatic pressure (P</a:t>
            </a:r>
            <a:r>
              <a:rPr lang="en-US" sz="1800" b="1" dirty="0" smtClean="0"/>
              <a:t>GC</a:t>
            </a:r>
            <a:r>
              <a:rPr lang="en-US" sz="2400" b="1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4. Glomerular capillary </a:t>
            </a:r>
            <a:r>
              <a:rPr lang="en-US" sz="2400" b="1" dirty="0" err="1" smtClean="0"/>
              <a:t>oncotic</a:t>
            </a:r>
            <a:r>
              <a:rPr lang="en-US" sz="2400" b="1" dirty="0" smtClean="0"/>
              <a:t> pressure (</a:t>
            </a:r>
            <a:r>
              <a:rPr lang="el-GR" sz="2800" b="1" dirty="0" smtClean="0"/>
              <a:t>π</a:t>
            </a:r>
            <a:r>
              <a:rPr lang="en-US" sz="1800" b="1" dirty="0" smtClean="0"/>
              <a:t>GC</a:t>
            </a:r>
            <a:r>
              <a:rPr lang="en-US" sz="2400" b="1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5. Sympathetic stimulation 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6. State of glomerular membrane  </a:t>
            </a:r>
          </a:p>
          <a:p>
            <a:pPr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10600" cy="9723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FACTORS  AFFECTING  GFR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Renal clearance of </a:t>
            </a:r>
            <a:r>
              <a:rPr lang="en-US" sz="2400" b="1" dirty="0"/>
              <a:t>I</a:t>
            </a:r>
            <a:r>
              <a:rPr lang="en-US" sz="2400" b="1" dirty="0" smtClean="0"/>
              <a:t>nulin,  urea and </a:t>
            </a:r>
            <a:r>
              <a:rPr lang="en-US" sz="2400" b="1" dirty="0" err="1"/>
              <a:t>C</a:t>
            </a:r>
            <a:r>
              <a:rPr lang="en-US" sz="2400" b="1" dirty="0" err="1" smtClean="0"/>
              <a:t>reatinine</a:t>
            </a:r>
            <a:r>
              <a:rPr lang="en-US" sz="24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Renal clearance is volume of plasma that is completely  cleared of substance by kidney per unit time and is calculated by: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C (ml/min) = UV/P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Where,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C = </a:t>
            </a:r>
            <a:r>
              <a:rPr lang="en-US" sz="2000" dirty="0" smtClean="0"/>
              <a:t>Renal clearance of the substance,(ml/min)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	U = Urine concentration of substance,(mg/ml)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	V = Rate of urine flow and(ml/min)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	P = Plasma concentration of the substance(mg/ml)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MEASUREMENT OF GFR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0808" y="228600"/>
            <a:ext cx="8784591" cy="66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95800" cy="5857892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           Renal artery</a:t>
            </a:r>
            <a:r>
              <a:rPr lang="en-IN" sz="22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IN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2200" b="1" dirty="0" smtClean="0">
                <a:solidFill>
                  <a:srgbClr val="FF0000"/>
                </a:solidFill>
              </a:rPr>
              <a:t>         	</a:t>
            </a:r>
            <a:r>
              <a:rPr lang="en-US" sz="2200" b="1" dirty="0" err="1" smtClean="0">
                <a:solidFill>
                  <a:srgbClr val="FF0000"/>
                </a:solidFill>
              </a:rPr>
              <a:t>Interlobar</a:t>
            </a:r>
            <a:r>
              <a:rPr lang="en-US" sz="2200" b="1" dirty="0" smtClean="0">
                <a:solidFill>
                  <a:srgbClr val="FF0000"/>
                </a:solidFill>
              </a:rPr>
              <a:t> arteries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  	  </a:t>
            </a:r>
            <a:r>
              <a:rPr lang="en-US" sz="2200" b="1" dirty="0" err="1" smtClean="0">
                <a:solidFill>
                  <a:srgbClr val="FF0000"/>
                </a:solidFill>
              </a:rPr>
              <a:t>Arcuate</a:t>
            </a:r>
            <a:r>
              <a:rPr lang="en-US" sz="2200" b="1" dirty="0" smtClean="0">
                <a:solidFill>
                  <a:srgbClr val="FF0000"/>
                </a:solidFill>
              </a:rPr>
              <a:t> arteries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		Interlobular arteries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      	Afferent arterioles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            Glomerular        			capillaries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      	 Efferent arterioles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Blood Supply of the Kidney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1928794" y="1428736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1928794" y="2285992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1928794" y="3000372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1905000" y="38862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1928794" y="4500570"/>
            <a:ext cx="285752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1905000" y="55626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58952"/>
            <a:ext cx="4648200" cy="5799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5626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400" b="1" dirty="0" err="1" smtClean="0"/>
              <a:t>Inulin,creatinine</a:t>
            </a:r>
            <a:r>
              <a:rPr lang="en-US" sz="2400" dirty="0" smtClean="0"/>
              <a:t> used to measure GFR.</a:t>
            </a:r>
          </a:p>
          <a:p>
            <a:pPr>
              <a:lnSpc>
                <a:spcPct val="160000"/>
              </a:lnSpc>
              <a:buNone/>
            </a:pPr>
            <a:r>
              <a:rPr lang="en-US" sz="2400" dirty="0" smtClean="0"/>
              <a:t>   </a:t>
            </a:r>
            <a:r>
              <a:rPr lang="en-US" sz="2400" b="1" dirty="0" smtClean="0"/>
              <a:t>CRITERIA OF THE SUNSTANCE USED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Freely filtered, neither reabsorbed nor secreted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Non metabolized in the body, non toxic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Should not </a:t>
            </a:r>
            <a:r>
              <a:rPr lang="en-US" sz="2400" dirty="0" err="1" smtClean="0"/>
              <a:t>stored,altered</a:t>
            </a:r>
            <a:r>
              <a:rPr lang="en-US" sz="2400" dirty="0" smtClean="0"/>
              <a:t> or </a:t>
            </a:r>
            <a:r>
              <a:rPr lang="en-US" sz="2400" dirty="0" err="1" smtClean="0"/>
              <a:t>systhesized</a:t>
            </a:r>
            <a:r>
              <a:rPr lang="en-US" sz="2400" dirty="0" smtClean="0"/>
              <a:t> by kidney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Concentration should be easily measured  </a:t>
            </a:r>
          </a:p>
          <a:p>
            <a:pPr>
              <a:lnSpc>
                <a:spcPct val="160000"/>
              </a:lnSpc>
              <a:buNone/>
            </a:pP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29361"/>
            <a:ext cx="3733800" cy="54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2275" y="1491456"/>
            <a:ext cx="32194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RENAL PLASMA FLOW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5715000" cy="502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To measure RPF, PAH is used.</a:t>
            </a:r>
          </a:p>
          <a:p>
            <a:r>
              <a:rPr lang="en-US" sz="2400" dirty="0" smtClean="0"/>
              <a:t>After infusion in the body 90% of it extracted by kidney.</a:t>
            </a:r>
          </a:p>
          <a:p>
            <a:r>
              <a:rPr lang="en-US" sz="2400" dirty="0" smtClean="0"/>
              <a:t>So clearance of it can be used to measure RPF.</a:t>
            </a:r>
          </a:p>
          <a:p>
            <a:r>
              <a:rPr lang="en-US" sz="2400" dirty="0" smtClean="0"/>
              <a:t>       C = U*V/P</a:t>
            </a:r>
          </a:p>
          <a:p>
            <a:endParaRPr lang="en-US" sz="2400" dirty="0" smtClean="0"/>
          </a:p>
          <a:p>
            <a:r>
              <a:rPr lang="en-US" sz="2400" dirty="0" smtClean="0"/>
              <a:t>By this we can get ERPF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RPF=ERPF/EXTRACTION OF PAH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RPF=625/0.9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RPF=694ml/min </a:t>
            </a:r>
            <a:endParaRPr lang="en-IN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8534400" cy="617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If hematocrit value is 45% then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RBF = RPF×1/1-</a:t>
            </a:r>
            <a:r>
              <a:rPr lang="en-US" dirty="0" smtClean="0">
                <a:solidFill>
                  <a:srgbClr val="FF0000"/>
                </a:solidFill>
              </a:rPr>
              <a:t> hematocrit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        =   694× 1/1-0.45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=   1260 ml/min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2964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/>
              <a:t>1) </a:t>
            </a:r>
            <a:r>
              <a:rPr lang="en-US" b="1" dirty="0"/>
              <a:t>Auto regulatory mechanism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/>
              <a:t>             </a:t>
            </a:r>
            <a:r>
              <a:rPr lang="en-US" b="1" dirty="0" smtClean="0"/>
              <a:t>- Myogenic </a:t>
            </a:r>
            <a:r>
              <a:rPr lang="en-US" b="1" dirty="0"/>
              <a:t>theory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/>
              <a:t>		    </a:t>
            </a:r>
            <a:r>
              <a:rPr lang="en-US" b="1" dirty="0" smtClean="0"/>
              <a:t> - </a:t>
            </a:r>
            <a:r>
              <a:rPr lang="en-US" b="1" dirty="0" err="1" smtClean="0"/>
              <a:t>Tubuloglomerular</a:t>
            </a:r>
            <a:r>
              <a:rPr lang="en-US" b="1" dirty="0" smtClean="0"/>
              <a:t> </a:t>
            </a:r>
            <a:r>
              <a:rPr lang="en-US" b="1" dirty="0"/>
              <a:t>feedback </a:t>
            </a:r>
            <a:r>
              <a:rPr lang="en-US" b="1" dirty="0" smtClean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/>
              <a:t>2) Hormonal mechanism</a:t>
            </a:r>
          </a:p>
          <a:p>
            <a:pPr>
              <a:lnSpc>
                <a:spcPct val="150000"/>
              </a:lnSpc>
              <a:buNone/>
            </a:pP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b="1" dirty="0"/>
              <a:t>3</a:t>
            </a:r>
            <a:r>
              <a:rPr lang="en-US" b="1" dirty="0" smtClean="0"/>
              <a:t>) Neural mechanism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	</a:t>
            </a:r>
            <a:endParaRPr lang="en-IN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772400" cy="8199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REGULATION OF GFR and RBF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0111" y="0"/>
            <a:ext cx="58140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635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Blood Flow to kidney is maintained at a relatively constant level despite the change in systemic pressure range b/w 80 to 180 mmHg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Calibri" pitchFamily="34" charset="0"/>
              </a:rPr>
              <a:t>	This is called auto regulation of RBF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Two types: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Calibri" pitchFamily="34" charset="0"/>
              </a:rPr>
              <a:t>	- </a:t>
            </a:r>
            <a:r>
              <a:rPr lang="en-US" b="1" dirty="0" err="1" smtClean="0">
                <a:latin typeface="Calibri" pitchFamily="34" charset="0"/>
              </a:rPr>
              <a:t>Myogenic</a:t>
            </a:r>
            <a:r>
              <a:rPr lang="en-US" b="1" dirty="0" smtClean="0">
                <a:latin typeface="Calibri" pitchFamily="34" charset="0"/>
              </a:rPr>
              <a:t> Mechanism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Calibri" pitchFamily="34" charset="0"/>
              </a:rPr>
              <a:t>	- </a:t>
            </a:r>
            <a:r>
              <a:rPr lang="en-US" b="1" dirty="0" err="1" smtClean="0">
                <a:latin typeface="Calibri" pitchFamily="34" charset="0"/>
              </a:rPr>
              <a:t>Tubuloglomerular</a:t>
            </a:r>
            <a:r>
              <a:rPr lang="en-US" b="1" dirty="0" smtClean="0">
                <a:latin typeface="Calibri" pitchFamily="34" charset="0"/>
              </a:rPr>
              <a:t> feedback mechanism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 regulation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86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		      Increased pressure in blood vessel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                   Stretching of vessel wall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                  Opening of </a:t>
            </a:r>
            <a:r>
              <a:rPr lang="en-US" sz="2800" dirty="0" err="1" smtClean="0">
                <a:latin typeface="Calibri" pitchFamily="34" charset="0"/>
              </a:rPr>
              <a:t>cation</a:t>
            </a:r>
            <a:r>
              <a:rPr lang="en-US" sz="2800" dirty="0" smtClean="0">
                <a:latin typeface="Calibri" pitchFamily="34" charset="0"/>
              </a:rPr>
              <a:t> channels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                   Resulting in depolarization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		Voltage dependent opening of Ca⁺²   	                 			channel –calcium influx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                Increased intracellular calcium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                           </a:t>
            </a:r>
            <a:r>
              <a:rPr lang="en-US" sz="2800" b="1" dirty="0" smtClean="0">
                <a:latin typeface="Calibri" pitchFamily="34" charset="0"/>
              </a:rPr>
              <a:t>Vasoconstriction</a:t>
            </a:r>
          </a:p>
          <a:p>
            <a:endParaRPr lang="en-US" sz="28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6496072" cy="93978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Myogenic mechanism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3734995" y="1787988"/>
            <a:ext cx="3039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3758804" y="2528091"/>
            <a:ext cx="252410" cy="2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704104" y="317475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745706" y="378824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738235" y="5178747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747295" y="5899635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696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cs typeface="Aharoni" pitchFamily="2" charset="-79"/>
              </a:rPr>
              <a:t>Tubuloglomerular</a:t>
            </a:r>
            <a:r>
              <a:rPr lang="en-US" sz="3200" b="1" dirty="0" smtClean="0">
                <a:solidFill>
                  <a:srgbClr val="0070C0"/>
                </a:solidFill>
                <a:cs typeface="Aharoni" pitchFamily="2" charset="-79"/>
              </a:rPr>
              <a:t> feedback mechanism</a:t>
            </a:r>
            <a:endParaRPr lang="en-IN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577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alibri" pitchFamily="34" charset="0"/>
                <a:cs typeface="Aharoni" pitchFamily="2" charset="-79"/>
              </a:rPr>
              <a:t>Tubuloglomerular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Aharoni" pitchFamily="2" charset="-79"/>
              </a:rPr>
              <a:t> feedback mechanism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334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078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1953" b="2258"/>
          <a:stretch/>
        </p:blipFill>
        <p:spPr bwMode="auto">
          <a:xfrm>
            <a:off x="533400" y="436644"/>
            <a:ext cx="8229600" cy="64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Hormonal regulation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3643338" cy="6272234"/>
          </a:xfr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		Efferent arterioles 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	</a:t>
            </a:r>
            <a:r>
              <a:rPr lang="en-US" sz="2200" b="1" dirty="0" err="1" smtClean="0">
                <a:solidFill>
                  <a:srgbClr val="FF0000"/>
                </a:solidFill>
              </a:rPr>
              <a:t>Peritubular</a:t>
            </a:r>
            <a:r>
              <a:rPr lang="en-US" sz="2200" b="1" dirty="0" smtClean="0">
                <a:solidFill>
                  <a:srgbClr val="FF0000"/>
                </a:solidFill>
              </a:rPr>
              <a:t>  capillary plexus and </a:t>
            </a:r>
            <a:r>
              <a:rPr lang="en-US" sz="2200" b="1" dirty="0" err="1" smtClean="0">
                <a:solidFill>
                  <a:srgbClr val="FF0000"/>
                </a:solidFill>
              </a:rPr>
              <a:t>vasa</a:t>
            </a:r>
            <a:r>
              <a:rPr lang="en-US" sz="2200" b="1" dirty="0" smtClean="0">
                <a:solidFill>
                  <a:srgbClr val="FF0000"/>
                </a:solidFill>
              </a:rPr>
              <a:t> recta</a:t>
            </a:r>
          </a:p>
          <a:p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		</a:t>
            </a:r>
            <a:r>
              <a:rPr lang="en-US" sz="2200" b="1" dirty="0" err="1" smtClean="0">
                <a:solidFill>
                  <a:srgbClr val="FF0000"/>
                </a:solidFill>
              </a:rPr>
              <a:t>Stellate</a:t>
            </a:r>
            <a:r>
              <a:rPr lang="en-US" sz="2200" b="1" dirty="0" smtClean="0">
                <a:solidFill>
                  <a:srgbClr val="FF0000"/>
                </a:solidFill>
              </a:rPr>
              <a:t> vein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		Interlobular vein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		</a:t>
            </a:r>
            <a:r>
              <a:rPr lang="en-US" sz="2200" b="1" dirty="0" err="1" smtClean="0">
                <a:solidFill>
                  <a:srgbClr val="FF0000"/>
                </a:solidFill>
              </a:rPr>
              <a:t>Arcuate</a:t>
            </a:r>
            <a:r>
              <a:rPr lang="en-US" sz="2200" b="1" dirty="0" smtClean="0">
                <a:solidFill>
                  <a:srgbClr val="FF0000"/>
                </a:solidFill>
              </a:rPr>
              <a:t> vein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		</a:t>
            </a:r>
            <a:r>
              <a:rPr lang="en-US" sz="2200" b="1" dirty="0" err="1" smtClean="0">
                <a:solidFill>
                  <a:srgbClr val="FF0000"/>
                </a:solidFill>
              </a:rPr>
              <a:t>Interlobar</a:t>
            </a:r>
            <a:r>
              <a:rPr lang="en-US" sz="2200" b="1" dirty="0" smtClean="0">
                <a:solidFill>
                  <a:srgbClr val="FF0000"/>
                </a:solidFill>
              </a:rPr>
              <a:t> vein</a:t>
            </a:r>
          </a:p>
          <a:p>
            <a:pPr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 		Renal vein</a:t>
            </a:r>
            <a:endParaRPr lang="en-IN" sz="2200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1785918" y="714356"/>
            <a:ext cx="28575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1785918" y="2643182"/>
            <a:ext cx="28575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1857356" y="350043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1785918" y="421481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1857356" y="5000636"/>
            <a:ext cx="142876" cy="309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1857356" y="192880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4799"/>
            <a:ext cx="4919666" cy="6303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Stimulation of renal sympathetic fibers causes vasoconstriction---------decreases RBF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Sympathetic stimulation----renin release----activation of Renin Angiotensin System----angiotensin-II ------vasoconstriction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Local PGs (PG E2 and I2)---VASODILATION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Neural factors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Fig. 49.22(TE Art)</a:t>
            </a:r>
          </a:p>
        </p:txBody>
      </p:sp>
      <p:pic>
        <p:nvPicPr>
          <p:cNvPr id="1049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276225"/>
            <a:ext cx="8410575" cy="6307138"/>
          </a:xfrm>
          <a:prstGeom prst="rect">
            <a:avLst/>
          </a:prstGeom>
          <a:noFill/>
        </p:spPr>
      </p:pic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449263" y="0"/>
            <a:ext cx="8129587" cy="188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1299" tIns="40650" rIns="81299" bIns="40650">
            <a:spAutoFit/>
          </a:bodyPr>
          <a:lstStyle/>
          <a:p>
            <a:pPr algn="ctr" eaLnBrk="0" hangingPunct="0"/>
            <a:r>
              <a:rPr lang="en-US" sz="700" b="1">
                <a:latin typeface="Arial" charset="0"/>
              </a:rPr>
              <a:t>Copyright © The McGraw-Hill Companies, Inc. Permission required for reproduction or display.</a:t>
            </a:r>
            <a:endParaRPr lang="en-US" sz="2100" b="1">
              <a:latin typeface="Arial" charset="0"/>
            </a:endParaRPr>
          </a:p>
        </p:txBody>
      </p:sp>
      <p:sp>
        <p:nvSpPr>
          <p:cNvPr id="1049605" name="Rectangle 5"/>
          <p:cNvSpPr>
            <a:spLocks noChangeArrowheads="1"/>
          </p:cNvSpPr>
          <p:nvPr/>
        </p:nvSpPr>
        <p:spPr bwMode="auto">
          <a:xfrm>
            <a:off x="2162175" y="523875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Low blood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pressure</a:t>
            </a:r>
            <a:endParaRPr lang="en-US">
              <a:latin typeface="Arial" charset="0"/>
            </a:endParaRPr>
          </a:p>
        </p:txBody>
      </p:sp>
      <p:sp>
        <p:nvSpPr>
          <p:cNvPr id="1049606" name="Rectangle 6"/>
          <p:cNvSpPr>
            <a:spLocks noChangeArrowheads="1"/>
          </p:cNvSpPr>
          <p:nvPr/>
        </p:nvSpPr>
        <p:spPr bwMode="auto">
          <a:xfrm>
            <a:off x="2227263" y="68103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1049607" name="Rectangle 7"/>
          <p:cNvSpPr>
            <a:spLocks noChangeArrowheads="1"/>
          </p:cNvSpPr>
          <p:nvPr/>
        </p:nvSpPr>
        <p:spPr bwMode="auto">
          <a:xfrm>
            <a:off x="2965450" y="3741738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Bowman's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capsule</a:t>
            </a:r>
          </a:p>
        </p:txBody>
      </p:sp>
      <p:sp>
        <p:nvSpPr>
          <p:cNvPr id="1049608" name="Rectangle 8"/>
          <p:cNvSpPr>
            <a:spLocks noChangeArrowheads="1"/>
          </p:cNvSpPr>
          <p:nvPr/>
        </p:nvSpPr>
        <p:spPr bwMode="auto">
          <a:xfrm>
            <a:off x="2319338" y="1562100"/>
            <a:ext cx="881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Distal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convoluted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tubule</a:t>
            </a:r>
            <a:endParaRPr lang="en-US">
              <a:latin typeface="Arial" charset="0"/>
            </a:endParaRPr>
          </a:p>
        </p:txBody>
      </p:sp>
      <p:sp>
        <p:nvSpPr>
          <p:cNvPr id="1049609" name="Rectangle 9"/>
          <p:cNvSpPr>
            <a:spLocks noChangeArrowheads="1"/>
          </p:cNvSpPr>
          <p:nvPr/>
        </p:nvSpPr>
        <p:spPr bwMode="auto">
          <a:xfrm>
            <a:off x="2195513" y="2779713"/>
            <a:ext cx="917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Glomerulus</a:t>
            </a:r>
            <a:endParaRPr lang="en-US">
              <a:latin typeface="Arial" charset="0"/>
            </a:endParaRPr>
          </a:p>
        </p:txBody>
      </p:sp>
      <p:sp>
        <p:nvSpPr>
          <p:cNvPr id="1049610" name="Rectangle 10"/>
          <p:cNvSpPr>
            <a:spLocks noChangeArrowheads="1"/>
          </p:cNvSpPr>
          <p:nvPr/>
        </p:nvSpPr>
        <p:spPr bwMode="auto">
          <a:xfrm>
            <a:off x="2084388" y="2365375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Afferent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arteriole</a:t>
            </a:r>
          </a:p>
        </p:txBody>
      </p:sp>
      <p:sp>
        <p:nvSpPr>
          <p:cNvPr id="1049611" name="Rectangle 11"/>
          <p:cNvSpPr>
            <a:spLocks noChangeArrowheads="1"/>
          </p:cNvSpPr>
          <p:nvPr/>
        </p:nvSpPr>
        <p:spPr bwMode="auto">
          <a:xfrm>
            <a:off x="2622550" y="3286125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Efferent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arteriole</a:t>
            </a:r>
          </a:p>
        </p:txBody>
      </p:sp>
      <p:sp>
        <p:nvSpPr>
          <p:cNvPr id="1049612" name="Rectangle 12"/>
          <p:cNvSpPr>
            <a:spLocks noChangeArrowheads="1"/>
          </p:cNvSpPr>
          <p:nvPr/>
        </p:nvSpPr>
        <p:spPr bwMode="auto">
          <a:xfrm>
            <a:off x="2900363" y="4473575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Loop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of Henle</a:t>
            </a:r>
            <a:endParaRPr lang="en-US">
              <a:latin typeface="Arial" charset="0"/>
            </a:endParaRPr>
          </a:p>
        </p:txBody>
      </p:sp>
      <p:sp>
        <p:nvSpPr>
          <p:cNvPr id="1049613" name="Line 13"/>
          <p:cNvSpPr>
            <a:spLocks noChangeShapeType="1"/>
          </p:cNvSpPr>
          <p:nvPr/>
        </p:nvSpPr>
        <p:spPr bwMode="auto">
          <a:xfrm flipV="1">
            <a:off x="3721100" y="2938463"/>
            <a:ext cx="276225" cy="815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4" name="Line 14"/>
          <p:cNvSpPr>
            <a:spLocks noChangeShapeType="1"/>
          </p:cNvSpPr>
          <p:nvPr/>
        </p:nvSpPr>
        <p:spPr bwMode="auto">
          <a:xfrm flipV="1">
            <a:off x="3141663" y="2557463"/>
            <a:ext cx="657225" cy="276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5" name="Line 15"/>
          <p:cNvSpPr>
            <a:spLocks noChangeShapeType="1"/>
          </p:cNvSpPr>
          <p:nvPr/>
        </p:nvSpPr>
        <p:spPr bwMode="auto">
          <a:xfrm flipV="1">
            <a:off x="2760663" y="2373313"/>
            <a:ext cx="485775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6" name="Line 16"/>
          <p:cNvSpPr>
            <a:spLocks noChangeShapeType="1"/>
          </p:cNvSpPr>
          <p:nvPr/>
        </p:nvSpPr>
        <p:spPr bwMode="auto">
          <a:xfrm flipV="1">
            <a:off x="3273425" y="3214688"/>
            <a:ext cx="315913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7" name="Line 17"/>
          <p:cNvSpPr>
            <a:spLocks noChangeShapeType="1"/>
          </p:cNvSpPr>
          <p:nvPr/>
        </p:nvSpPr>
        <p:spPr bwMode="auto">
          <a:xfrm>
            <a:off x="2905125" y="1939925"/>
            <a:ext cx="487363" cy="276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8" name="Line 18"/>
          <p:cNvSpPr>
            <a:spLocks noChangeShapeType="1"/>
          </p:cNvSpPr>
          <p:nvPr/>
        </p:nvSpPr>
        <p:spPr bwMode="auto">
          <a:xfrm>
            <a:off x="3589338" y="4727575"/>
            <a:ext cx="4333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9" name="Rectangle 19"/>
          <p:cNvSpPr>
            <a:spLocks noChangeArrowheads="1"/>
          </p:cNvSpPr>
          <p:nvPr/>
        </p:nvSpPr>
        <p:spPr bwMode="auto">
          <a:xfrm>
            <a:off x="2228850" y="5902325"/>
            <a:ext cx="1101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Increased NaCl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and H</a:t>
            </a:r>
            <a:r>
              <a:rPr lang="en-US" sz="12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O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reabsorption</a:t>
            </a:r>
            <a:endParaRPr lang="en-US" sz="1200">
              <a:latin typeface="Arial" charset="0"/>
            </a:endParaRPr>
          </a:p>
        </p:txBody>
      </p:sp>
      <p:sp>
        <p:nvSpPr>
          <p:cNvPr id="1049620" name="Rectangle 20"/>
          <p:cNvSpPr>
            <a:spLocks noChangeArrowheads="1"/>
          </p:cNvSpPr>
          <p:nvPr/>
        </p:nvSpPr>
        <p:spPr bwMode="auto">
          <a:xfrm>
            <a:off x="1284288" y="3595688"/>
            <a:ext cx="771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Increased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blood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volume</a:t>
            </a:r>
            <a:endParaRPr lang="en-US">
              <a:latin typeface="Arial" charset="0"/>
            </a:endParaRPr>
          </a:p>
        </p:txBody>
      </p:sp>
      <p:sp>
        <p:nvSpPr>
          <p:cNvPr id="1049621" name="Rectangle 21"/>
          <p:cNvSpPr>
            <a:spLocks noChangeArrowheads="1"/>
          </p:cNvSpPr>
          <p:nvPr/>
        </p:nvSpPr>
        <p:spPr bwMode="auto">
          <a:xfrm>
            <a:off x="1216025" y="1509713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Negative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feedback</a:t>
            </a:r>
            <a:endParaRPr lang="en-US">
              <a:latin typeface="Arial" charset="0"/>
            </a:endParaRPr>
          </a:p>
        </p:txBody>
      </p:sp>
      <p:sp>
        <p:nvSpPr>
          <p:cNvPr id="1049622" name="Rectangle 22"/>
          <p:cNvSpPr>
            <a:spLocks noChangeArrowheads="1"/>
          </p:cNvSpPr>
          <p:nvPr/>
        </p:nvSpPr>
        <p:spPr bwMode="auto">
          <a:xfrm>
            <a:off x="3135313" y="83978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049623" name="Rectangle 23"/>
          <p:cNvSpPr>
            <a:spLocks noChangeArrowheads="1"/>
          </p:cNvSpPr>
          <p:nvPr/>
        </p:nvSpPr>
        <p:spPr bwMode="auto">
          <a:xfrm>
            <a:off x="3752850" y="10366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1049624" name="Rectangle 24"/>
          <p:cNvSpPr>
            <a:spLocks noChangeArrowheads="1"/>
          </p:cNvSpPr>
          <p:nvPr/>
        </p:nvSpPr>
        <p:spPr bwMode="auto">
          <a:xfrm>
            <a:off x="3556000" y="5902325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8</a:t>
            </a:r>
            <a:endParaRPr lang="en-US">
              <a:latin typeface="Arial" charset="0"/>
            </a:endParaRPr>
          </a:p>
        </p:txBody>
      </p:sp>
      <p:sp>
        <p:nvSpPr>
          <p:cNvPr id="1049625" name="Rectangle 25"/>
          <p:cNvSpPr>
            <a:spLocks noChangeArrowheads="1"/>
          </p:cNvSpPr>
          <p:nvPr/>
        </p:nvSpPr>
        <p:spPr bwMode="auto">
          <a:xfrm>
            <a:off x="1331913" y="32718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9</a:t>
            </a:r>
            <a:endParaRPr lang="en-US">
              <a:latin typeface="Arial" charset="0"/>
            </a:endParaRPr>
          </a:p>
        </p:txBody>
      </p:sp>
      <p:sp>
        <p:nvSpPr>
          <p:cNvPr id="1049626" name="Rectangle 26"/>
          <p:cNvSpPr>
            <a:spLocks noChangeArrowheads="1"/>
          </p:cNvSpPr>
          <p:nvPr/>
        </p:nvSpPr>
        <p:spPr bwMode="auto">
          <a:xfrm>
            <a:off x="3578225" y="523875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Low blood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flow</a:t>
            </a:r>
            <a:endParaRPr lang="en-US">
              <a:latin typeface="Arial" charset="0"/>
            </a:endParaRPr>
          </a:p>
        </p:txBody>
      </p:sp>
      <p:sp>
        <p:nvSpPr>
          <p:cNvPr id="1049627" name="Rectangle 27"/>
          <p:cNvSpPr>
            <a:spLocks noChangeArrowheads="1"/>
          </p:cNvSpPr>
          <p:nvPr/>
        </p:nvSpPr>
        <p:spPr bwMode="auto">
          <a:xfrm>
            <a:off x="5173663" y="2536825"/>
            <a:ext cx="881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Proximal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convoluted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tubule</a:t>
            </a:r>
            <a:endParaRPr lang="en-US">
              <a:latin typeface="Arial" charset="0"/>
            </a:endParaRPr>
          </a:p>
        </p:txBody>
      </p:sp>
      <p:sp>
        <p:nvSpPr>
          <p:cNvPr id="1049628" name="Line 28"/>
          <p:cNvSpPr>
            <a:spLocks noChangeShapeType="1"/>
          </p:cNvSpPr>
          <p:nvPr/>
        </p:nvSpPr>
        <p:spPr bwMode="auto">
          <a:xfrm flipH="1">
            <a:off x="3614738" y="1781175"/>
            <a:ext cx="171450" cy="696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29" name="Line 29"/>
          <p:cNvSpPr>
            <a:spLocks noChangeShapeType="1"/>
          </p:cNvSpPr>
          <p:nvPr/>
        </p:nvSpPr>
        <p:spPr bwMode="auto">
          <a:xfrm flipH="1" flipV="1">
            <a:off x="4470400" y="2228850"/>
            <a:ext cx="671513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30" name="Line 30"/>
          <p:cNvSpPr>
            <a:spLocks noChangeShapeType="1"/>
          </p:cNvSpPr>
          <p:nvPr/>
        </p:nvSpPr>
        <p:spPr bwMode="auto">
          <a:xfrm>
            <a:off x="6705600" y="3254375"/>
            <a:ext cx="238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31" name="Rectangle 31"/>
          <p:cNvSpPr>
            <a:spLocks noChangeArrowheads="1"/>
          </p:cNvSpPr>
          <p:nvPr/>
        </p:nvSpPr>
        <p:spPr bwMode="auto">
          <a:xfrm>
            <a:off x="5338763" y="1566863"/>
            <a:ext cx="458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Renin</a:t>
            </a:r>
            <a:endParaRPr lang="en-US">
              <a:latin typeface="Arial" charset="0"/>
            </a:endParaRPr>
          </a:p>
        </p:txBody>
      </p:sp>
      <p:sp>
        <p:nvSpPr>
          <p:cNvPr id="1049632" name="Rectangle 32"/>
          <p:cNvSpPr>
            <a:spLocks noChangeArrowheads="1"/>
          </p:cNvSpPr>
          <p:nvPr/>
        </p:nvSpPr>
        <p:spPr bwMode="auto">
          <a:xfrm>
            <a:off x="6065838" y="3175000"/>
            <a:ext cx="614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Adrenal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cortex</a:t>
            </a:r>
          </a:p>
        </p:txBody>
      </p:sp>
      <p:sp>
        <p:nvSpPr>
          <p:cNvPr id="1049633" name="Rectangle 33"/>
          <p:cNvSpPr>
            <a:spLocks noChangeArrowheads="1"/>
          </p:cNvSpPr>
          <p:nvPr/>
        </p:nvSpPr>
        <p:spPr bwMode="auto">
          <a:xfrm>
            <a:off x="6526213" y="1149350"/>
            <a:ext cx="134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Angiotensinogen</a:t>
            </a:r>
            <a:endParaRPr lang="en-US">
              <a:latin typeface="Arial" charset="0"/>
            </a:endParaRPr>
          </a:p>
        </p:txBody>
      </p:sp>
      <p:sp>
        <p:nvSpPr>
          <p:cNvPr id="1049634" name="Rectangle 34"/>
          <p:cNvSpPr>
            <a:spLocks noChangeArrowheads="1"/>
          </p:cNvSpPr>
          <p:nvPr/>
        </p:nvSpPr>
        <p:spPr bwMode="auto">
          <a:xfrm>
            <a:off x="6653213" y="2473325"/>
            <a:ext cx="1092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Angiotensin II</a:t>
            </a:r>
            <a:endParaRPr lang="en-US">
              <a:latin typeface="Arial" charset="0"/>
            </a:endParaRPr>
          </a:p>
        </p:txBody>
      </p:sp>
      <p:sp>
        <p:nvSpPr>
          <p:cNvPr id="1049635" name="Rectangle 35"/>
          <p:cNvSpPr>
            <a:spLocks noChangeArrowheads="1"/>
          </p:cNvSpPr>
          <p:nvPr/>
        </p:nvSpPr>
        <p:spPr bwMode="auto">
          <a:xfrm>
            <a:off x="5002213" y="13922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3</a:t>
            </a:r>
            <a:endParaRPr lang="en-US">
              <a:latin typeface="Arial" charset="0"/>
            </a:endParaRPr>
          </a:p>
        </p:txBody>
      </p:sp>
      <p:sp>
        <p:nvSpPr>
          <p:cNvPr id="1049636" name="Rectangle 36"/>
          <p:cNvSpPr>
            <a:spLocks noChangeArrowheads="1"/>
          </p:cNvSpPr>
          <p:nvPr/>
        </p:nvSpPr>
        <p:spPr bwMode="auto">
          <a:xfrm>
            <a:off x="3378200" y="1428750"/>
            <a:ext cx="11858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Juxtaglomerular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apparatus</a:t>
            </a:r>
          </a:p>
        </p:txBody>
      </p:sp>
      <p:sp>
        <p:nvSpPr>
          <p:cNvPr id="1049637" name="Rectangle 37"/>
          <p:cNvSpPr>
            <a:spLocks noChangeArrowheads="1"/>
          </p:cNvSpPr>
          <p:nvPr/>
        </p:nvSpPr>
        <p:spPr bwMode="auto">
          <a:xfrm>
            <a:off x="4581525" y="5640388"/>
            <a:ext cx="550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Kidney</a:t>
            </a:r>
            <a:endParaRPr lang="en-US">
              <a:latin typeface="Arial" charset="0"/>
            </a:endParaRPr>
          </a:p>
        </p:txBody>
      </p:sp>
      <p:sp>
        <p:nvSpPr>
          <p:cNvPr id="1049638" name="Rectangle 38"/>
          <p:cNvSpPr>
            <a:spLocks noChangeArrowheads="1"/>
          </p:cNvSpPr>
          <p:nvPr/>
        </p:nvSpPr>
        <p:spPr bwMode="auto">
          <a:xfrm>
            <a:off x="6710363" y="5073650"/>
            <a:ext cx="9636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Aldosterone</a:t>
            </a:r>
            <a:endParaRPr lang="en-US">
              <a:latin typeface="Arial" charset="0"/>
            </a:endParaRPr>
          </a:p>
        </p:txBody>
      </p:sp>
      <p:sp>
        <p:nvSpPr>
          <p:cNvPr id="1049639" name="Rectangle 39"/>
          <p:cNvSpPr>
            <a:spLocks noChangeArrowheads="1"/>
          </p:cNvSpPr>
          <p:nvPr/>
        </p:nvSpPr>
        <p:spPr bwMode="auto">
          <a:xfrm>
            <a:off x="7316788" y="2049463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4</a:t>
            </a:r>
            <a:endParaRPr lang="en-US">
              <a:latin typeface="Arial" charset="0"/>
            </a:endParaRPr>
          </a:p>
        </p:txBody>
      </p:sp>
      <p:sp>
        <p:nvSpPr>
          <p:cNvPr id="1049640" name="Rectangle 40"/>
          <p:cNvSpPr>
            <a:spLocks noChangeArrowheads="1"/>
          </p:cNvSpPr>
          <p:nvPr/>
        </p:nvSpPr>
        <p:spPr bwMode="auto">
          <a:xfrm>
            <a:off x="7316788" y="28908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5</a:t>
            </a:r>
            <a:endParaRPr lang="en-US">
              <a:latin typeface="Arial" charset="0"/>
            </a:endParaRPr>
          </a:p>
        </p:txBody>
      </p:sp>
      <p:sp>
        <p:nvSpPr>
          <p:cNvPr id="1049641" name="Rectangle 41"/>
          <p:cNvSpPr>
            <a:spLocks noChangeArrowheads="1"/>
          </p:cNvSpPr>
          <p:nvPr/>
        </p:nvSpPr>
        <p:spPr bwMode="auto">
          <a:xfrm>
            <a:off x="7316788" y="4759325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6</a:t>
            </a:r>
            <a:endParaRPr lang="en-US">
              <a:latin typeface="Arial" charset="0"/>
            </a:endParaRPr>
          </a:p>
        </p:txBody>
      </p:sp>
      <p:sp>
        <p:nvSpPr>
          <p:cNvPr id="1049642" name="Rectangle 42"/>
          <p:cNvSpPr>
            <a:spLocks noChangeArrowheads="1"/>
          </p:cNvSpPr>
          <p:nvPr/>
        </p:nvSpPr>
        <p:spPr bwMode="auto">
          <a:xfrm>
            <a:off x="6186488" y="5902325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7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559491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1.  </a:t>
            </a:r>
            <a:r>
              <a:rPr lang="en-US" dirty="0" err="1" smtClean="0">
                <a:solidFill>
                  <a:srgbClr val="FF0000"/>
                </a:solidFill>
              </a:rPr>
              <a:t>Glomerular</a:t>
            </a:r>
            <a:r>
              <a:rPr lang="en-US" dirty="0" smtClean="0">
                <a:solidFill>
                  <a:srgbClr val="FF0000"/>
                </a:solidFill>
              </a:rPr>
              <a:t> filtration per day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 40-50 lit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 90-100 lit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 140-150 lit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 170-180 lit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MCQ-1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Capillary pressure in renal glomeruli is: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 lower than pressure in efferent arteriole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 increases when afferent arterioles constricts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 higher than most other capillaries in the body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 fall by approx 10% when BP decreases by 10% from normal level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5257800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3. Most potent endogenous vasopressor is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 Aldosterone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 Nor epinephrine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 Angiotensin II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  </a:t>
            </a:r>
            <a:r>
              <a:rPr lang="en-US" dirty="0"/>
              <a:t>C</a:t>
            </a:r>
            <a:r>
              <a:rPr lang="en-US" dirty="0" smtClean="0"/>
              <a:t>ortisol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4.what % of </a:t>
            </a:r>
            <a:r>
              <a:rPr lang="en-US" dirty="0" err="1" smtClean="0">
                <a:solidFill>
                  <a:srgbClr val="FF0000"/>
                </a:solidFill>
              </a:rPr>
              <a:t>glomerular</a:t>
            </a:r>
            <a:r>
              <a:rPr lang="en-US" dirty="0" smtClean="0">
                <a:solidFill>
                  <a:srgbClr val="FF0000"/>
                </a:solidFill>
              </a:rPr>
              <a:t> filtrate is normally reabsorbed?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A)1%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B)10%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C)80%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D)99%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5. Net filtration pressure in kidney is……..mmHg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A)5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B)10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C)15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D)20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IN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Rate: 1200 ml/min (</a:t>
            </a:r>
            <a:r>
              <a:rPr lang="en-US" b="1" i="1" dirty="0" smtClean="0"/>
              <a:t>400 ml/100 g tissue/min</a:t>
            </a:r>
            <a:r>
              <a:rPr lang="en-US" dirty="0" smtClean="0"/>
              <a:t>) 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Total RBF is approx. 20% of resting CO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Higher RBF related to its </a:t>
            </a:r>
            <a:r>
              <a:rPr lang="en-US" b="1" i="1" dirty="0" smtClean="0"/>
              <a:t>excretory</a:t>
            </a:r>
            <a:r>
              <a:rPr lang="en-US" i="1" dirty="0" smtClean="0"/>
              <a:t> function </a:t>
            </a:r>
            <a:r>
              <a:rPr lang="en-US" dirty="0" smtClean="0"/>
              <a:t>rather than its </a:t>
            </a:r>
            <a:r>
              <a:rPr lang="en-US" b="1" i="1" dirty="0" smtClean="0"/>
              <a:t>metabolic requirement</a:t>
            </a:r>
            <a:r>
              <a:rPr lang="en-US" dirty="0" smtClean="0"/>
              <a:t>. </a:t>
            </a:r>
          </a:p>
          <a:p>
            <a:pPr>
              <a:lnSpc>
                <a:spcPct val="200000"/>
              </a:lnSpc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Characteristics Of RBF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1378470" y="4536420"/>
            <a:ext cx="35719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04521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 smtClean="0"/>
              <a:t>Thus</a:t>
            </a:r>
            <a:r>
              <a:rPr lang="en-US" dirty="0" smtClean="0"/>
              <a:t>, </a:t>
            </a:r>
          </a:p>
          <a:p>
            <a:pPr lvl="1">
              <a:buNone/>
            </a:pPr>
            <a:r>
              <a:rPr lang="en-US" sz="2400" b="1" dirty="0" smtClean="0"/>
              <a:t>RBF</a:t>
            </a:r>
            <a:r>
              <a:rPr lang="en-US" dirty="0" smtClean="0"/>
              <a:t> = </a:t>
            </a:r>
            <a:r>
              <a:rPr lang="en-US" u="sng" dirty="0" smtClean="0"/>
              <a:t>Renal arterial pressure − renal venous pressure</a:t>
            </a:r>
          </a:p>
          <a:p>
            <a:pPr lvl="1">
              <a:buNone/>
            </a:pPr>
            <a:r>
              <a:rPr lang="en-US" dirty="0" smtClean="0"/>
              <a:t>			Renal vascular resistance</a:t>
            </a:r>
          </a:p>
          <a:p>
            <a:endParaRPr lang="en-US" dirty="0" smtClean="0"/>
          </a:p>
          <a:p>
            <a:r>
              <a:rPr lang="en-US" dirty="0" smtClean="0"/>
              <a:t>Renal oxygen consumption - 6ml/100gm tissue/min</a:t>
            </a:r>
            <a:endParaRPr lang="en-IN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/>
              <a:t>1. With the help of electromagnetic flow meter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2. </a:t>
            </a:r>
            <a:r>
              <a:rPr lang="en-IN" b="1" i="1" dirty="0" smtClean="0"/>
              <a:t>Para-amino </a:t>
            </a:r>
            <a:r>
              <a:rPr lang="en-IN" b="1" i="1" dirty="0" err="1" smtClean="0"/>
              <a:t>hippuric</a:t>
            </a:r>
            <a:r>
              <a:rPr lang="en-IN" b="1" i="1" dirty="0" smtClean="0"/>
              <a:t> acid (PAH)  clearance method. 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3. Renal blood flow can also be measured indirectly from</a:t>
            </a:r>
          </a:p>
          <a:p>
            <a:pPr lvl="7">
              <a:lnSpc>
                <a:spcPct val="150000"/>
              </a:lnSpc>
            </a:pPr>
            <a:r>
              <a:rPr lang="en-IN" sz="2800" dirty="0" smtClean="0"/>
              <a:t>the filtration fractions</a:t>
            </a:r>
            <a:endParaRPr lang="en-IN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   Measurement of RBF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00200"/>
            <a:ext cx="7210452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Auto regulation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Hormonal regulation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Nervous Regulation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139014" cy="1143000"/>
          </a:xfrm>
        </p:spPr>
        <p:txBody>
          <a:bodyPr/>
          <a:lstStyle/>
          <a:p>
            <a:r>
              <a:rPr lang="en-US" b="1" dirty="0" smtClean="0"/>
              <a:t>Regulation of RBF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534400" cy="6705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Substance that is used for RBF measurement should have following properties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Substance  used should be measurable in arterial and venous blood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Should not be metabolized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Should not be stored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Should not be produced by kidney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By itself, should not affect the blood flow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Should not be toxic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             Ex. Para-</a:t>
            </a:r>
            <a:r>
              <a:rPr lang="en-US" dirty="0" err="1" smtClean="0"/>
              <a:t>aminohippuric</a:t>
            </a:r>
            <a:r>
              <a:rPr lang="en-US" dirty="0" smtClean="0"/>
              <a:t> acid (PAH)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717</TotalTime>
  <Words>1042</Words>
  <Application>Microsoft Office PowerPoint</Application>
  <PresentationFormat>On-screen Show (4:3)</PresentationFormat>
  <Paragraphs>297</Paragraphs>
  <Slides>47</Slides>
  <Notes>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Concourse</vt:lpstr>
      <vt:lpstr>Renal Blood Flow</vt:lpstr>
      <vt:lpstr>Renal Blood Flow</vt:lpstr>
      <vt:lpstr>Blood Supply of the Kidney</vt:lpstr>
      <vt:lpstr>PowerPoint Presentation</vt:lpstr>
      <vt:lpstr>Characteristics Of RBF</vt:lpstr>
      <vt:lpstr>PowerPoint Presentation</vt:lpstr>
      <vt:lpstr>    Measurement of RBF</vt:lpstr>
      <vt:lpstr>Regulation of RBF</vt:lpstr>
      <vt:lpstr>PowerPoint Presentation</vt:lpstr>
      <vt:lpstr>PowerPoint Presentation</vt:lpstr>
      <vt:lpstr>PowerPoint Presentation</vt:lpstr>
      <vt:lpstr>Steps:</vt:lpstr>
      <vt:lpstr>           Urine formation</vt:lpstr>
      <vt:lpstr>GLOMERULAR   FILTRATION</vt:lpstr>
      <vt:lpstr>COMPOSITION OF GLOMERULAR FILTRATE</vt:lpstr>
      <vt:lpstr>PowerPoint Presentation</vt:lpstr>
      <vt:lpstr>PowerPoint Presentation</vt:lpstr>
      <vt:lpstr>PowerPoint Presentation</vt:lpstr>
      <vt:lpstr>Determinants of GFR</vt:lpstr>
      <vt:lpstr>PowerPoint Presentation</vt:lpstr>
      <vt:lpstr>PowerPoint Presentation</vt:lpstr>
      <vt:lpstr>Kf</vt:lpstr>
      <vt:lpstr>DYNAMICS OF GLOMERULAR FILTRATION</vt:lpstr>
      <vt:lpstr>NORMAL GLOMERULAR FILTRATION RATE</vt:lpstr>
      <vt:lpstr>PowerPoint Presentation</vt:lpstr>
      <vt:lpstr>Filtration fraction</vt:lpstr>
      <vt:lpstr>FACTORS  AFFECTING  GFR</vt:lpstr>
      <vt:lpstr>MEASUREMENT OF GFR</vt:lpstr>
      <vt:lpstr>PowerPoint Presentation</vt:lpstr>
      <vt:lpstr>PowerPoint Presentation</vt:lpstr>
      <vt:lpstr>RENAL PLASMA FLOW</vt:lpstr>
      <vt:lpstr>PowerPoint Presentation</vt:lpstr>
      <vt:lpstr>REGULATION OF GFR and RBF</vt:lpstr>
      <vt:lpstr>PowerPoint Presentation</vt:lpstr>
      <vt:lpstr>Auto regulation</vt:lpstr>
      <vt:lpstr>Myogenic mechanism</vt:lpstr>
      <vt:lpstr>Tubuloglomerular feedback mechanism</vt:lpstr>
      <vt:lpstr>Tubuloglomerular feedback mechanism</vt:lpstr>
      <vt:lpstr>Hormonal regulation</vt:lpstr>
      <vt:lpstr>Neural factors</vt:lpstr>
      <vt:lpstr>Fig. 49.22(TE Art)</vt:lpstr>
      <vt:lpstr>MCQ-1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Blood Flow</dc:title>
  <dc:creator>User</dc:creator>
  <cp:lastModifiedBy>LocalUser</cp:lastModifiedBy>
  <cp:revision>54</cp:revision>
  <dcterms:created xsi:type="dcterms:W3CDTF">2006-08-16T00:00:00Z</dcterms:created>
  <dcterms:modified xsi:type="dcterms:W3CDTF">2020-01-24T17:17:44Z</dcterms:modified>
</cp:coreProperties>
</file>