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57" r:id="rId4"/>
    <p:sldId id="272" r:id="rId5"/>
    <p:sldId id="273" r:id="rId6"/>
    <p:sldId id="274" r:id="rId7"/>
    <p:sldId id="275" r:id="rId8"/>
    <p:sldId id="280" r:id="rId9"/>
    <p:sldId id="276" r:id="rId10"/>
    <p:sldId id="277" r:id="rId11"/>
    <p:sldId id="278" r:id="rId12"/>
    <p:sldId id="279" r:id="rId13"/>
    <p:sldId id="259" r:id="rId14"/>
    <p:sldId id="270" r:id="rId15"/>
    <p:sldId id="281" r:id="rId16"/>
    <p:sldId id="258" r:id="rId17"/>
    <p:sldId id="260" r:id="rId18"/>
    <p:sldId id="261" r:id="rId19"/>
    <p:sldId id="262" r:id="rId20"/>
    <p:sldId id="263" r:id="rId21"/>
    <p:sldId id="264" r:id="rId22"/>
    <p:sldId id="265" r:id="rId23"/>
    <p:sldId id="266" r:id="rId24"/>
    <p:sldId id="267" r:id="rId25"/>
    <p:sldId id="268" r:id="rId26"/>
    <p:sldId id="269" r:id="rId27"/>
    <p:sldId id="271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n-IN" dirty="0" smtClean="0"/>
              <a:t>MONITORING IN ANAESTHESIA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chemeClr val="accent2"/>
          </a:solidFill>
          <a:ln>
            <a:solidFill>
              <a:srgbClr val="002060"/>
            </a:solidFill>
          </a:ln>
        </p:spPr>
        <p:txBody>
          <a:bodyPr>
            <a:normAutofit fontScale="70000" lnSpcReduction="20000"/>
          </a:bodyPr>
          <a:lstStyle/>
          <a:p>
            <a:endParaRPr lang="en-IN" dirty="0" smtClean="0">
              <a:solidFill>
                <a:schemeClr val="bg2">
                  <a:lumMod val="90000"/>
                </a:schemeClr>
              </a:solidFill>
            </a:endParaRPr>
          </a:p>
          <a:p>
            <a:pPr algn="r"/>
            <a:r>
              <a:rPr lang="en-IN" dirty="0" smtClean="0">
                <a:solidFill>
                  <a:schemeClr val="bg2">
                    <a:lumMod val="90000"/>
                  </a:schemeClr>
                </a:solidFill>
              </a:rPr>
              <a:t>   DR. </a:t>
            </a:r>
            <a:r>
              <a:rPr lang="en-IN" dirty="0" smtClean="0">
                <a:solidFill>
                  <a:schemeClr val="bg2">
                    <a:lumMod val="90000"/>
                  </a:schemeClr>
                </a:solidFill>
              </a:rPr>
              <a:t>DINESH CHAUHAN</a:t>
            </a:r>
            <a:endParaRPr lang="en-IN" dirty="0" smtClean="0">
              <a:solidFill>
                <a:schemeClr val="bg2">
                  <a:lumMod val="90000"/>
                </a:schemeClr>
              </a:solidFill>
            </a:endParaRPr>
          </a:p>
          <a:p>
            <a:pPr algn="r"/>
            <a:r>
              <a:rPr lang="en-IN" dirty="0" smtClean="0">
                <a:solidFill>
                  <a:schemeClr val="bg2">
                    <a:lumMod val="90000"/>
                  </a:schemeClr>
                </a:solidFill>
              </a:rPr>
              <a:t>Prof. &amp; Head,</a:t>
            </a:r>
          </a:p>
          <a:p>
            <a:pPr algn="r"/>
            <a:r>
              <a:rPr lang="en-IN" dirty="0" smtClean="0">
                <a:solidFill>
                  <a:schemeClr val="bg2">
                    <a:lumMod val="90000"/>
                  </a:schemeClr>
                </a:solidFill>
              </a:rPr>
              <a:t>Dept. Of Anaesthesia,</a:t>
            </a:r>
          </a:p>
          <a:p>
            <a:pPr algn="r"/>
            <a:r>
              <a:rPr lang="en-IN" dirty="0" err="1" smtClean="0">
                <a:solidFill>
                  <a:schemeClr val="bg2">
                    <a:lumMod val="90000"/>
                  </a:schemeClr>
                </a:solidFill>
              </a:rPr>
              <a:t>S.B.K.S.M.I.R.C.,Piparia</a:t>
            </a:r>
            <a:r>
              <a:rPr lang="en-IN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endParaRPr lang="en-IN" dirty="0" smtClean="0">
              <a:solidFill>
                <a:schemeClr val="bg2">
                  <a:lumMod val="90000"/>
                </a:schemeClr>
              </a:solidFill>
            </a:endParaRP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n-IN" dirty="0" smtClean="0"/>
              <a:t>IBP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8991600" cy="5334000"/>
          </a:xfrm>
        </p:spPr>
        <p:txBody>
          <a:bodyPr>
            <a:normAutofit/>
          </a:bodyPr>
          <a:lstStyle/>
          <a:p>
            <a:r>
              <a:rPr lang="en-IN" dirty="0" smtClean="0"/>
              <a:t>Complications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- </a:t>
            </a:r>
            <a:r>
              <a:rPr lang="en-IN" sz="3000" dirty="0" smtClean="0"/>
              <a:t>arterial injury, spasm, distal </a:t>
            </a:r>
            <a:r>
              <a:rPr lang="en-IN" sz="3000" dirty="0" err="1" smtClean="0"/>
              <a:t>ischaemia</a:t>
            </a:r>
            <a:endParaRPr lang="en-IN" sz="3000" dirty="0" smtClean="0"/>
          </a:p>
          <a:p>
            <a:pPr marL="0" indent="0">
              <a:buNone/>
            </a:pPr>
            <a:r>
              <a:rPr lang="en-IN" sz="3000" dirty="0"/>
              <a:t> </a:t>
            </a:r>
            <a:r>
              <a:rPr lang="en-IN" sz="3000" dirty="0" smtClean="0"/>
              <a:t>  - thrombosis n embolization </a:t>
            </a:r>
            <a:r>
              <a:rPr lang="en-IN" dirty="0" smtClean="0"/>
              <a:t>(</a:t>
            </a:r>
            <a:r>
              <a:rPr lang="en-IN" sz="2400" dirty="0" smtClean="0"/>
              <a:t>.</a:t>
            </a:r>
            <a:r>
              <a:rPr lang="en-IN" sz="2400" baseline="30000" dirty="0" smtClean="0"/>
              <a:t>.</a:t>
            </a:r>
            <a:r>
              <a:rPr lang="en-IN" sz="2400" dirty="0" smtClean="0"/>
              <a:t>. </a:t>
            </a:r>
            <a:r>
              <a:rPr lang="en-IN" sz="2400" dirty="0" err="1" smtClean="0"/>
              <a:t>continous</a:t>
            </a:r>
            <a:r>
              <a:rPr lang="en-IN" sz="2400" dirty="0" smtClean="0"/>
              <a:t> heparin flush)</a:t>
            </a:r>
            <a:endParaRPr lang="en-IN" sz="8800" dirty="0" smtClean="0"/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- sepsis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- tissue necrosis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- fistula/ aneurysm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08594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n-IN" dirty="0" smtClean="0"/>
              <a:t>CVP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 lnSpcReduction="10000"/>
          </a:bodyPr>
          <a:lstStyle/>
          <a:p>
            <a:r>
              <a:rPr lang="en-IN" dirty="0" smtClean="0"/>
              <a:t>R- IJV- </a:t>
            </a:r>
            <a:r>
              <a:rPr lang="en-IN" sz="2600" dirty="0" smtClean="0"/>
              <a:t>best access n safe, </a:t>
            </a:r>
            <a:r>
              <a:rPr lang="en-IN" sz="2600" dirty="0" err="1" smtClean="0"/>
              <a:t>valveless</a:t>
            </a:r>
            <a:r>
              <a:rPr lang="en-IN" sz="2600" dirty="0" smtClean="0"/>
              <a:t> n in direct communication with right atrium, L IJV causes pleural effusion n </a:t>
            </a:r>
            <a:r>
              <a:rPr lang="en-IN" sz="2600" dirty="0" err="1" smtClean="0"/>
              <a:t>chylothorax</a:t>
            </a:r>
            <a:r>
              <a:rPr lang="en-IN" sz="2600" dirty="0" smtClean="0"/>
              <a:t>.</a:t>
            </a:r>
          </a:p>
          <a:p>
            <a:r>
              <a:rPr lang="en-IN" dirty="0" err="1" smtClean="0"/>
              <a:t>Subclavian</a:t>
            </a:r>
            <a:r>
              <a:rPr lang="en-IN" dirty="0" smtClean="0"/>
              <a:t>-</a:t>
            </a:r>
            <a:r>
              <a:rPr lang="en-IN" sz="2600" dirty="0" smtClean="0"/>
              <a:t>most difficult, high complications - pneumothorax</a:t>
            </a:r>
          </a:p>
          <a:p>
            <a:r>
              <a:rPr lang="en-IN" dirty="0" smtClean="0"/>
              <a:t>Femoral-</a:t>
            </a:r>
            <a:r>
              <a:rPr lang="en-IN" sz="2400" dirty="0" smtClean="0"/>
              <a:t>worst for long term use – line related sepsis, easy</a:t>
            </a:r>
          </a:p>
          <a:p>
            <a:r>
              <a:rPr lang="en-IN" dirty="0" smtClean="0"/>
              <a:t>Indication : - </a:t>
            </a:r>
            <a:r>
              <a:rPr lang="en-IN" sz="2400" dirty="0" smtClean="0"/>
              <a:t>open heart surgeries</a:t>
            </a:r>
          </a:p>
          <a:p>
            <a:pPr marL="0" indent="0">
              <a:buNone/>
            </a:pPr>
            <a:r>
              <a:rPr lang="en-IN" sz="2400" dirty="0" smtClean="0"/>
              <a:t>                                 - fluid m/n in shock</a:t>
            </a:r>
          </a:p>
          <a:p>
            <a:pPr marL="0" indent="0">
              <a:buNone/>
            </a:pPr>
            <a:r>
              <a:rPr lang="en-IN" sz="2400" dirty="0"/>
              <a:t> </a:t>
            </a:r>
            <a:r>
              <a:rPr lang="en-IN" sz="2400" dirty="0" smtClean="0"/>
              <a:t>                                - major </a:t>
            </a:r>
            <a:r>
              <a:rPr lang="en-IN" sz="2400" dirty="0" err="1" smtClean="0"/>
              <a:t>sx</a:t>
            </a:r>
            <a:r>
              <a:rPr lang="en-IN" sz="2400" dirty="0" smtClean="0"/>
              <a:t> </a:t>
            </a:r>
          </a:p>
          <a:p>
            <a:pPr marL="0" indent="0">
              <a:buNone/>
            </a:pPr>
            <a:r>
              <a:rPr lang="en-IN" sz="2400" dirty="0"/>
              <a:t> </a:t>
            </a:r>
            <a:r>
              <a:rPr lang="en-IN" sz="2400" dirty="0" smtClean="0"/>
              <a:t>                                - along with aspiration of air embolism, venous  		                      access, </a:t>
            </a:r>
            <a:r>
              <a:rPr lang="en-IN" sz="2400" dirty="0" err="1" smtClean="0"/>
              <a:t>parentral</a:t>
            </a:r>
            <a:r>
              <a:rPr lang="en-IN" sz="2400" dirty="0" smtClean="0"/>
              <a:t> nutrition</a:t>
            </a:r>
          </a:p>
          <a:p>
            <a:r>
              <a:rPr lang="en-IN" sz="2400" dirty="0"/>
              <a:t> </a:t>
            </a:r>
            <a:r>
              <a:rPr lang="en-IN" dirty="0" smtClean="0"/>
              <a:t>N CVP</a:t>
            </a:r>
            <a:r>
              <a:rPr lang="en-IN" sz="2400" dirty="0" smtClean="0"/>
              <a:t>= </a:t>
            </a:r>
          </a:p>
          <a:p>
            <a:r>
              <a:rPr lang="en-IN" sz="2400" dirty="0"/>
              <a:t> </a:t>
            </a:r>
            <a:r>
              <a:rPr lang="en-IN" sz="2400" dirty="0" smtClean="0"/>
              <a:t>3 </a:t>
            </a:r>
            <a:r>
              <a:rPr lang="en-IN" sz="2400" dirty="0" err="1" smtClean="0"/>
              <a:t>cannulation</a:t>
            </a:r>
            <a:r>
              <a:rPr lang="en-IN" sz="2400" dirty="0" smtClean="0"/>
              <a:t> techniques- we use </a:t>
            </a:r>
            <a:r>
              <a:rPr lang="en-IN" sz="2400" u="sng" dirty="0" err="1" smtClean="0"/>
              <a:t>seldinger’s</a:t>
            </a:r>
            <a:r>
              <a:rPr lang="en-IN" sz="2400" dirty="0" smtClean="0"/>
              <a:t>-  slide catheter over </a:t>
            </a:r>
            <a:r>
              <a:rPr lang="en-IN" sz="2400" dirty="0" err="1" smtClean="0"/>
              <a:t>guidewire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xmlns="" val="23968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n-IN" dirty="0" smtClean="0"/>
              <a:t>CVP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10200"/>
          </a:xfrm>
        </p:spPr>
        <p:txBody>
          <a:bodyPr>
            <a:normAutofit fontScale="85000" lnSpcReduction="10000"/>
          </a:bodyPr>
          <a:lstStyle/>
          <a:p>
            <a:r>
              <a:rPr lang="en-IN" sz="2800" dirty="0" smtClean="0"/>
              <a:t>Catheter tip </a:t>
            </a:r>
            <a:r>
              <a:rPr lang="en-IN" sz="2800" dirty="0" err="1" smtClean="0"/>
              <a:t>shd</a:t>
            </a:r>
            <a:r>
              <a:rPr lang="en-IN" sz="2800" dirty="0" smtClean="0"/>
              <a:t> not b in heart chambers.</a:t>
            </a:r>
          </a:p>
          <a:p>
            <a:r>
              <a:rPr lang="en-IN" sz="2800" dirty="0" err="1" smtClean="0"/>
              <a:t>Shd</a:t>
            </a:r>
            <a:r>
              <a:rPr lang="en-IN" sz="2800" dirty="0" smtClean="0"/>
              <a:t> b @ junction of SVC n Right atrium</a:t>
            </a:r>
            <a:r>
              <a:rPr lang="en-IN" sz="2800" dirty="0"/>
              <a:t> </a:t>
            </a:r>
            <a:r>
              <a:rPr lang="en-IN" sz="2800" dirty="0" smtClean="0"/>
              <a:t>(confirmed by arrhythmic changes in ECG, so withdraw a little)</a:t>
            </a:r>
          </a:p>
          <a:p>
            <a:r>
              <a:rPr lang="en-IN" sz="2800" dirty="0" smtClean="0"/>
              <a:t>Complications- </a:t>
            </a:r>
            <a:r>
              <a:rPr lang="en-IN" sz="2400" dirty="0" smtClean="0"/>
              <a:t>line infection</a:t>
            </a:r>
          </a:p>
          <a:p>
            <a:pPr marL="0" indent="0">
              <a:buNone/>
            </a:pPr>
            <a:r>
              <a:rPr lang="en-IN" sz="2400" dirty="0" smtClean="0"/>
              <a:t>                             - bloodstream infection</a:t>
            </a:r>
          </a:p>
          <a:p>
            <a:pPr marL="0" indent="0">
              <a:buNone/>
            </a:pPr>
            <a:r>
              <a:rPr lang="en-IN" sz="2400" dirty="0"/>
              <a:t> </a:t>
            </a:r>
            <a:r>
              <a:rPr lang="en-IN" sz="2400" dirty="0" smtClean="0"/>
              <a:t>                            - air/ thromboembolism</a:t>
            </a:r>
          </a:p>
          <a:p>
            <a:pPr marL="0" indent="0">
              <a:buNone/>
            </a:pPr>
            <a:r>
              <a:rPr lang="en-IN" sz="2400" dirty="0"/>
              <a:t> </a:t>
            </a:r>
            <a:r>
              <a:rPr lang="en-IN" sz="2400" dirty="0" smtClean="0"/>
              <a:t>                            - pneumothorax/</a:t>
            </a:r>
            <a:r>
              <a:rPr lang="en-IN" sz="2400" dirty="0" err="1" smtClean="0"/>
              <a:t>chylothorax</a:t>
            </a:r>
            <a:r>
              <a:rPr lang="en-IN" sz="2400" dirty="0" smtClean="0"/>
              <a:t>/</a:t>
            </a:r>
            <a:r>
              <a:rPr lang="en-IN" sz="2400" dirty="0" err="1" smtClean="0"/>
              <a:t>hemothorax</a:t>
            </a:r>
            <a:r>
              <a:rPr lang="en-IN" sz="2400" dirty="0" smtClean="0"/>
              <a:t>/hydrothorax</a:t>
            </a:r>
          </a:p>
          <a:p>
            <a:pPr marL="0" indent="0">
              <a:buNone/>
            </a:pPr>
            <a:r>
              <a:rPr lang="en-IN" sz="2400" dirty="0"/>
              <a:t> </a:t>
            </a:r>
            <a:r>
              <a:rPr lang="en-IN" sz="2400" dirty="0" smtClean="0"/>
              <a:t>                            - arrhythmias</a:t>
            </a:r>
          </a:p>
          <a:p>
            <a:pPr marL="0" indent="0">
              <a:buNone/>
            </a:pPr>
            <a:r>
              <a:rPr lang="en-IN" sz="2400" dirty="0"/>
              <a:t> </a:t>
            </a:r>
            <a:r>
              <a:rPr lang="en-IN" sz="2400" dirty="0" smtClean="0"/>
              <a:t>                            - cardiac perforations, cardiac </a:t>
            </a:r>
            <a:r>
              <a:rPr lang="en-IN" sz="2400" dirty="0" err="1" smtClean="0"/>
              <a:t>tamponade</a:t>
            </a:r>
            <a:endParaRPr lang="en-IN" sz="2400" dirty="0" smtClean="0"/>
          </a:p>
          <a:p>
            <a:pPr marL="0" indent="0">
              <a:buNone/>
            </a:pPr>
            <a:r>
              <a:rPr lang="en-IN" sz="2400" dirty="0"/>
              <a:t> </a:t>
            </a:r>
            <a:r>
              <a:rPr lang="en-IN" sz="2400" dirty="0" smtClean="0"/>
              <a:t>                           - trauma to brachial plexus, carotid A, phrenic N</a:t>
            </a:r>
          </a:p>
          <a:p>
            <a:r>
              <a:rPr lang="en-IN" sz="2800" dirty="0" smtClean="0"/>
              <a:t>CVP ↑- </a:t>
            </a:r>
            <a:r>
              <a:rPr lang="en-IN" sz="2000" dirty="0" smtClean="0"/>
              <a:t>fluid overload                                                            (same reason) - IPPV with PEEP</a:t>
            </a:r>
          </a:p>
          <a:p>
            <a:pPr marL="0" indent="0">
              <a:buNone/>
            </a:pPr>
            <a:r>
              <a:rPr lang="en-IN" sz="2000" dirty="0"/>
              <a:t> </a:t>
            </a:r>
            <a:r>
              <a:rPr lang="en-IN" sz="2000" dirty="0" smtClean="0"/>
              <a:t>                      - CHF                                                                                                          - pleural effusion</a:t>
            </a:r>
          </a:p>
          <a:p>
            <a:pPr marL="0" indent="0">
              <a:buNone/>
            </a:pPr>
            <a:r>
              <a:rPr lang="en-IN" sz="2000" dirty="0"/>
              <a:t> </a:t>
            </a:r>
            <a:r>
              <a:rPr lang="en-IN" sz="2000" dirty="0" smtClean="0"/>
              <a:t>                      - </a:t>
            </a:r>
            <a:r>
              <a:rPr lang="en-IN" sz="2000" dirty="0" err="1" smtClean="0"/>
              <a:t>pul</a:t>
            </a:r>
            <a:r>
              <a:rPr lang="en-IN" sz="2000" dirty="0" smtClean="0"/>
              <a:t> embolism (</a:t>
            </a:r>
            <a:r>
              <a:rPr lang="en-IN" sz="2000" dirty="0"/>
              <a:t>d/t </a:t>
            </a:r>
            <a:r>
              <a:rPr lang="en-IN" sz="2000" dirty="0" smtClean="0"/>
              <a:t>↑ </a:t>
            </a:r>
            <a:r>
              <a:rPr lang="en-IN" sz="2000" dirty="0" err="1" smtClean="0"/>
              <a:t>Pul</a:t>
            </a:r>
            <a:r>
              <a:rPr lang="en-IN" sz="2000" dirty="0" smtClean="0"/>
              <a:t> A press - ↑backflow-</a:t>
            </a:r>
            <a:r>
              <a:rPr lang="en-IN" sz="2000" dirty="0"/>
              <a:t> </a:t>
            </a:r>
            <a:r>
              <a:rPr lang="en-IN" sz="2000" dirty="0" smtClean="0"/>
              <a:t>↑RV press)         - </a:t>
            </a:r>
            <a:r>
              <a:rPr lang="en-IN" sz="2000" dirty="0" err="1" smtClean="0"/>
              <a:t>haemothorax</a:t>
            </a:r>
            <a:endParaRPr lang="en-IN" sz="2000" dirty="0" smtClean="0"/>
          </a:p>
          <a:p>
            <a:pPr marL="0" indent="0">
              <a:buNone/>
            </a:pPr>
            <a:r>
              <a:rPr lang="en-IN" sz="2000" dirty="0"/>
              <a:t> </a:t>
            </a:r>
            <a:r>
              <a:rPr lang="en-IN" sz="2000" dirty="0" smtClean="0"/>
              <a:t>                      - cardiac </a:t>
            </a:r>
            <a:r>
              <a:rPr lang="en-IN" sz="2000" dirty="0" err="1" smtClean="0"/>
              <a:t>tamponade</a:t>
            </a:r>
            <a:r>
              <a:rPr lang="en-IN" sz="2000" dirty="0" smtClean="0"/>
              <a:t>  (same reason)                                                    - coughing n straining</a:t>
            </a:r>
          </a:p>
          <a:p>
            <a:r>
              <a:rPr lang="en-IN" sz="2800" dirty="0" smtClean="0"/>
              <a:t>CVP</a:t>
            </a:r>
            <a:r>
              <a:rPr lang="en-IN" sz="2400" dirty="0" smtClean="0"/>
              <a:t> ↓ - </a:t>
            </a:r>
            <a:r>
              <a:rPr lang="en-IN" sz="2400" dirty="0" err="1" smtClean="0"/>
              <a:t>hypovolemia</a:t>
            </a:r>
            <a:r>
              <a:rPr lang="en-IN" sz="2400" dirty="0" smtClean="0"/>
              <a:t> n shock , GA , </a:t>
            </a:r>
            <a:r>
              <a:rPr lang="en-IN" sz="2400" dirty="0"/>
              <a:t>SA(</a:t>
            </a:r>
            <a:r>
              <a:rPr lang="en-IN" sz="2400" dirty="0" smtClean="0"/>
              <a:t>↓ venous return) </a:t>
            </a:r>
          </a:p>
        </p:txBody>
      </p:sp>
    </p:spTree>
    <p:extLst>
      <p:ext uri="{BB962C8B-B14F-4D97-AF65-F5344CB8AC3E}">
        <p14:creationId xmlns:p14="http://schemas.microsoft.com/office/powerpoint/2010/main" xmlns="" val="60045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n-IN" dirty="0" smtClean="0"/>
              <a:t>PULSE OXIMETRY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55000" lnSpcReduction="20000"/>
              </a:bodyPr>
              <a:lstStyle/>
              <a:p>
                <a:r>
                  <a:rPr lang="en-IN" dirty="0" smtClean="0"/>
                  <a:t>Combines the principle of </a:t>
                </a:r>
                <a:r>
                  <a:rPr lang="en-IN" dirty="0" err="1" smtClean="0"/>
                  <a:t>oximetry</a:t>
                </a:r>
                <a:r>
                  <a:rPr lang="en-IN" dirty="0" smtClean="0"/>
                  <a:t> and </a:t>
                </a:r>
                <a:r>
                  <a:rPr lang="en-IN" dirty="0" err="1" smtClean="0"/>
                  <a:t>plethysmography</a:t>
                </a:r>
                <a:endParaRPr lang="en-IN" dirty="0" smtClean="0"/>
              </a:p>
              <a:p>
                <a:r>
                  <a:rPr lang="en-IN" dirty="0" smtClean="0"/>
                  <a:t>Sites- any perfused tissue which can b </a:t>
                </a:r>
                <a:r>
                  <a:rPr lang="en-IN" dirty="0" err="1" smtClean="0"/>
                  <a:t>transilluminated</a:t>
                </a:r>
                <a:r>
                  <a:rPr lang="en-IN" dirty="0" smtClean="0"/>
                  <a:t>-fingers , toes, earlobe</a:t>
                </a:r>
              </a:p>
              <a:p>
                <a:r>
                  <a:rPr lang="en-IN" dirty="0" smtClean="0"/>
                  <a:t>Sensor containing light source (2-3 light emitting diode) and light detector (</a:t>
                </a:r>
                <a:r>
                  <a:rPr lang="en-IN" sz="3300" dirty="0" smtClean="0"/>
                  <a:t>photodiode</a:t>
                </a:r>
                <a:r>
                  <a:rPr lang="en-IN" dirty="0" smtClean="0"/>
                  <a:t>)</a:t>
                </a:r>
              </a:p>
              <a:p>
                <a:r>
                  <a:rPr lang="en-IN" dirty="0" smtClean="0"/>
                  <a:t>LAMBERT- BEER LAW- absorption of light is proportional to properties of material. i.e.</a:t>
                </a:r>
              </a:p>
              <a:p>
                <a:r>
                  <a:rPr lang="en-IN" dirty="0"/>
                  <a:t/>
                </a:r>
                <a:r>
                  <a:rPr lang="en-IN" dirty="0" smtClean="0"/>
                  <a:t>oxygenated and reduced(deoxygenated)  </a:t>
                </a:r>
                <a:r>
                  <a:rPr lang="en-IN" dirty="0" err="1" smtClean="0"/>
                  <a:t>Hb</a:t>
                </a:r>
                <a:r>
                  <a:rPr lang="en-IN" dirty="0" smtClean="0"/>
                  <a:t> differ in absorption of red and infrared light. (</a:t>
                </a:r>
                <a:r>
                  <a:rPr lang="en-IN" dirty="0" err="1" smtClean="0"/>
                  <a:t>oximetry</a:t>
                </a:r>
                <a:r>
                  <a:rPr lang="en-IN" dirty="0" smtClean="0"/>
                  <a:t>)</a:t>
                </a:r>
              </a:p>
              <a:p>
                <a:r>
                  <a:rPr lang="en-IN" u="sng" dirty="0" smtClean="0">
                    <a:solidFill>
                      <a:srgbClr val="FF0000"/>
                    </a:solidFill>
                  </a:rPr>
                  <a:t>Oxygenated </a:t>
                </a:r>
                <a:r>
                  <a:rPr lang="en-IN" u="sng" dirty="0" err="1">
                    <a:solidFill>
                      <a:srgbClr val="FF0000"/>
                    </a:solidFill>
                  </a:rPr>
                  <a:t>H</a:t>
                </a:r>
                <a:r>
                  <a:rPr lang="en-IN" u="sng" dirty="0" err="1" smtClean="0">
                    <a:solidFill>
                      <a:srgbClr val="FF0000"/>
                    </a:solidFill>
                  </a:rPr>
                  <a:t>b</a:t>
                </a:r>
                <a:r>
                  <a:rPr lang="en-IN" u="sng" dirty="0" smtClean="0">
                    <a:solidFill>
                      <a:srgbClr val="FF0000"/>
                    </a:solidFill>
                  </a:rPr>
                  <a:t> absorbs more infrared (940nm) </a:t>
                </a:r>
                <a:r>
                  <a:rPr lang="en-IN" dirty="0" smtClean="0"/>
                  <a:t>whereas </a:t>
                </a:r>
                <a:r>
                  <a:rPr lang="en-IN" u="sng" dirty="0" smtClean="0">
                    <a:solidFill>
                      <a:srgbClr val="0070C0"/>
                    </a:solidFill>
                  </a:rPr>
                  <a:t>deoxygenated </a:t>
                </a:r>
                <a:r>
                  <a:rPr lang="en-IN" u="sng" dirty="0" err="1" smtClean="0">
                    <a:solidFill>
                      <a:srgbClr val="0070C0"/>
                    </a:solidFill>
                  </a:rPr>
                  <a:t>Hb</a:t>
                </a:r>
                <a:r>
                  <a:rPr lang="en-IN" u="sng" dirty="0" smtClean="0">
                    <a:solidFill>
                      <a:srgbClr val="0070C0"/>
                    </a:solidFill>
                  </a:rPr>
                  <a:t> absorbs more red light (660nm )</a:t>
                </a:r>
                <a:r>
                  <a:rPr lang="en-IN" dirty="0" smtClean="0"/>
                  <a:t> , hence </a:t>
                </a:r>
                <a:r>
                  <a:rPr lang="en-IN" dirty="0" err="1" smtClean="0"/>
                  <a:t>deoxy</a:t>
                </a:r>
                <a:r>
                  <a:rPr lang="en-IN" dirty="0" smtClean="0"/>
                  <a:t/>
                </a:r>
                <a:r>
                  <a:rPr lang="en-IN" dirty="0" err="1" smtClean="0"/>
                  <a:t>Hb</a:t>
                </a:r>
                <a:r>
                  <a:rPr lang="en-IN" dirty="0" smtClean="0"/>
                  <a:t> appears more blur /cyanotic to naked eye.</a:t>
                </a:r>
              </a:p>
              <a:p>
                <a:r>
                  <a:rPr lang="en-IN" dirty="0" smtClean="0"/>
                  <a:t>The ratio of absorption of red &amp; infrared wavelength is analysed by microprocessor to provide O2 saturation</a:t>
                </a:r>
              </a:p>
              <a:p>
                <a:r>
                  <a:rPr lang="en-IN" sz="5100" dirty="0" smtClean="0"/>
                  <a:t>Greater</a:t>
                </a:r>
                <a:r>
                  <a:rPr lang="en-IN" dirty="0" smtClean="0"/>
                  <a:t> the ratio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51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IN" sz="5100" b="0" i="1" smtClean="0">
                            <a:latin typeface="Cambria Math"/>
                          </a:rPr>
                          <m:t>𝑟𝑒𝑑</m:t>
                        </m:r>
                      </m:num>
                      <m:den>
                        <m:r>
                          <a:rPr lang="en-IN" sz="5100" b="0" i="1" smtClean="0">
                            <a:latin typeface="Cambria Math"/>
                          </a:rPr>
                          <m:t>𝑖𝑛𝑓𝑟𝑎𝑟𝑒𝑑</m:t>
                        </m:r>
                      </m:den>
                    </m:f>
                  </m:oMath>
                </a14:m>
                <a:r>
                  <a:rPr lang="en-IN" sz="5100" dirty="0" smtClean="0"/>
                  <a:t/>
                </a:r>
                <a:r>
                  <a:rPr lang="en-IN" sz="3600" dirty="0" smtClean="0"/>
                  <a:t>absorption</a:t>
                </a:r>
                <a:r>
                  <a:rPr lang="en-IN" sz="5100" dirty="0" smtClean="0"/>
                  <a:t> lower </a:t>
                </a:r>
                <a:r>
                  <a:rPr lang="en-IN" sz="3600" dirty="0" smtClean="0"/>
                  <a:t>is the </a:t>
                </a:r>
                <a:r>
                  <a:rPr lang="en-IN" sz="5100" dirty="0" smtClean="0"/>
                  <a:t>SP02</a:t>
                </a:r>
              </a:p>
              <a:p>
                <a:r>
                  <a:rPr lang="en-IN" sz="3600" dirty="0" smtClean="0"/>
                  <a:t>Always keep sensor on nail bed</a:t>
                </a:r>
                <a:endParaRPr lang="en-IN" sz="3600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59" t="-1752" r="-96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n-IN" dirty="0"/>
              <a:t>PULSE OXIMETRY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534400" cy="5486400"/>
          </a:xfrm>
        </p:spPr>
        <p:txBody>
          <a:bodyPr>
            <a:noAutofit/>
          </a:bodyPr>
          <a:lstStyle/>
          <a:p>
            <a:r>
              <a:rPr lang="en-IN" sz="1800" dirty="0" smtClean="0"/>
              <a:t>Clinically-</a:t>
            </a:r>
          </a:p>
          <a:p>
            <a:pPr marL="0" indent="0">
              <a:buNone/>
            </a:pPr>
            <a:r>
              <a:rPr lang="en-IN" sz="1800" dirty="0"/>
              <a:t> </a:t>
            </a:r>
            <a:r>
              <a:rPr lang="en-IN" sz="1800" dirty="0" smtClean="0"/>
              <a:t>      1)</a:t>
            </a:r>
            <a:r>
              <a:rPr lang="en-IN" sz="1800" dirty="0" err="1" smtClean="0"/>
              <a:t>carbonmonoxide</a:t>
            </a:r>
            <a:r>
              <a:rPr lang="en-IN" sz="1800" dirty="0" smtClean="0"/>
              <a:t> poisoning – it shows fixed saturation of SP02=95% irrespective of                   				real amount.</a:t>
            </a:r>
          </a:p>
          <a:p>
            <a:pPr marL="0" indent="0">
              <a:buNone/>
            </a:pPr>
            <a:r>
              <a:rPr lang="en-IN" sz="1800" dirty="0"/>
              <a:t> </a:t>
            </a:r>
            <a:r>
              <a:rPr lang="en-IN" sz="1800" dirty="0" smtClean="0"/>
              <a:t>       2)</a:t>
            </a:r>
            <a:r>
              <a:rPr lang="en-IN" sz="1800" dirty="0" err="1" smtClean="0"/>
              <a:t>methemoglobinemia</a:t>
            </a:r>
            <a:r>
              <a:rPr lang="en-IN" sz="1800" dirty="0" smtClean="0"/>
              <a:t> –there is same absorption coefficient @ both red and  				infrared wavelength.</a:t>
            </a:r>
          </a:p>
          <a:p>
            <a:pPr marL="0" indent="0">
              <a:buNone/>
            </a:pPr>
            <a:r>
              <a:rPr lang="en-IN" sz="1800" dirty="0"/>
              <a:t> </a:t>
            </a:r>
            <a:r>
              <a:rPr lang="en-IN" sz="1800" dirty="0" smtClean="0"/>
              <a:t>       			 SP02 fixed @ 85%</a:t>
            </a:r>
          </a:p>
          <a:p>
            <a:pPr marL="0" indent="0">
              <a:buNone/>
            </a:pPr>
            <a:r>
              <a:rPr lang="en-IN" sz="1800" dirty="0" smtClean="0"/>
              <a:t>			So gives falsely low saturation if its actually &gt; 85%</a:t>
            </a:r>
          </a:p>
          <a:p>
            <a:pPr marL="0" indent="0">
              <a:buNone/>
            </a:pPr>
            <a:r>
              <a:rPr lang="en-IN" sz="1800" dirty="0" smtClean="0"/>
              <a:t>			&amp; falsely high SP02 if actually SP02&lt;85%.</a:t>
            </a:r>
          </a:p>
          <a:p>
            <a:pPr marL="0" indent="0">
              <a:buNone/>
            </a:pPr>
            <a:r>
              <a:rPr lang="en-IN" sz="1800" dirty="0" smtClean="0"/>
              <a:t>         3)excessive light</a:t>
            </a:r>
          </a:p>
          <a:p>
            <a:pPr marL="0" indent="0">
              <a:buNone/>
            </a:pPr>
            <a:r>
              <a:rPr lang="en-IN" sz="1800" dirty="0"/>
              <a:t> </a:t>
            </a:r>
            <a:r>
              <a:rPr lang="en-IN" sz="1800" dirty="0" smtClean="0"/>
              <a:t>        4) motion</a:t>
            </a:r>
          </a:p>
          <a:p>
            <a:pPr marL="0" indent="0">
              <a:buNone/>
            </a:pPr>
            <a:r>
              <a:rPr lang="en-IN" sz="1800" dirty="0"/>
              <a:t> </a:t>
            </a:r>
            <a:r>
              <a:rPr lang="en-IN" sz="1800" dirty="0" smtClean="0"/>
              <a:t>        5) methylene blue dye</a:t>
            </a:r>
          </a:p>
          <a:p>
            <a:pPr marL="0" indent="0">
              <a:buNone/>
            </a:pPr>
            <a:r>
              <a:rPr lang="en-IN" sz="1800" dirty="0"/>
              <a:t> </a:t>
            </a:r>
            <a:r>
              <a:rPr lang="en-IN" sz="1800" dirty="0" smtClean="0"/>
              <a:t>        6) low perfusion (low cardiac output, anaemia , hypothermia)</a:t>
            </a:r>
          </a:p>
          <a:p>
            <a:pPr marL="0" indent="0">
              <a:buNone/>
            </a:pPr>
            <a:r>
              <a:rPr lang="en-IN" sz="1800" dirty="0"/>
              <a:t> </a:t>
            </a:r>
            <a:r>
              <a:rPr lang="en-IN" sz="1800" dirty="0" smtClean="0"/>
              <a:t>        7) </a:t>
            </a:r>
            <a:r>
              <a:rPr lang="en-IN" sz="1800" dirty="0" err="1" smtClean="0"/>
              <a:t>malpositioned</a:t>
            </a:r>
            <a:r>
              <a:rPr lang="en-IN" sz="1800" dirty="0" smtClean="0"/>
              <a:t> sensor (v common)</a:t>
            </a:r>
          </a:p>
          <a:p>
            <a:pPr marL="0" indent="0">
              <a:buNone/>
            </a:pPr>
            <a:r>
              <a:rPr lang="en-IN" sz="1800" dirty="0"/>
              <a:t> </a:t>
            </a:r>
            <a:r>
              <a:rPr lang="en-IN" sz="1800" dirty="0" smtClean="0"/>
              <a:t>        8) nail polish                                                              (that’s why if </a:t>
            </a:r>
            <a:r>
              <a:rPr lang="en-IN" sz="1800" dirty="0" err="1" smtClean="0"/>
              <a:t>Pt</a:t>
            </a:r>
            <a:r>
              <a:rPr lang="en-IN" sz="1800" dirty="0" smtClean="0"/>
              <a:t> has 4 </a:t>
            </a:r>
            <a:r>
              <a:rPr lang="en-IN" sz="1800" dirty="0" err="1" smtClean="0"/>
              <a:t>gm</a:t>
            </a:r>
            <a:r>
              <a:rPr lang="en-IN" sz="1800" dirty="0" smtClean="0"/>
              <a:t> </a:t>
            </a:r>
            <a:r>
              <a:rPr lang="en-IN" sz="1800" dirty="0" err="1" smtClean="0"/>
              <a:t>Hb</a:t>
            </a:r>
            <a:r>
              <a:rPr lang="en-IN" sz="1800" dirty="0" smtClean="0"/>
              <a:t> ,</a:t>
            </a:r>
          </a:p>
          <a:p>
            <a:pPr marL="0" indent="0">
              <a:buNone/>
            </a:pPr>
            <a:r>
              <a:rPr lang="en-IN" sz="1800" dirty="0"/>
              <a:t> </a:t>
            </a:r>
            <a:r>
              <a:rPr lang="en-IN" sz="1800" dirty="0" smtClean="0"/>
              <a:t>        9) shivering                                                                        never cyanosis)</a:t>
            </a:r>
          </a:p>
          <a:p>
            <a:pPr marL="0" indent="0">
              <a:buNone/>
            </a:pPr>
            <a:r>
              <a:rPr lang="en-IN" sz="1800" dirty="0"/>
              <a:t> </a:t>
            </a:r>
            <a:r>
              <a:rPr lang="en-IN" sz="1800" dirty="0" smtClean="0"/>
              <a:t>       10) @ SP02 – 90% , PaO2- &lt;65mmHg (ODC)</a:t>
            </a:r>
          </a:p>
          <a:p>
            <a:pPr marL="0" indent="0">
              <a:buNone/>
            </a:pPr>
            <a:r>
              <a:rPr lang="en-IN" sz="1800" dirty="0"/>
              <a:t> </a:t>
            </a:r>
            <a:r>
              <a:rPr lang="en-IN" sz="1800" dirty="0" smtClean="0"/>
              <a:t>       11) clinically detectable cyanosis : SPO2 &lt; 80% = 5 </a:t>
            </a:r>
            <a:r>
              <a:rPr lang="en-IN" sz="1800" dirty="0" err="1" smtClean="0"/>
              <a:t>gm</a:t>
            </a:r>
            <a:r>
              <a:rPr lang="en-IN" sz="1800" dirty="0" smtClean="0"/>
              <a:t> of </a:t>
            </a:r>
            <a:r>
              <a:rPr lang="en-IN" sz="1800" dirty="0" err="1" smtClean="0"/>
              <a:t>desaturated</a:t>
            </a:r>
            <a:r>
              <a:rPr lang="en-IN" sz="1800" dirty="0" smtClean="0"/>
              <a:t> </a:t>
            </a:r>
            <a:r>
              <a:rPr lang="en-IN" sz="1800" dirty="0" err="1" smtClean="0"/>
              <a:t>Hb</a:t>
            </a:r>
            <a:r>
              <a:rPr lang="en-IN" sz="1800" dirty="0" smtClean="0"/>
              <a:t>.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6477000" y="61722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165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-76200"/>
            <a:ext cx="8056418" cy="7125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91346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n-IN" dirty="0" smtClean="0"/>
              <a:t>CAPNOGRAPHY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181600"/>
          </a:xfrm>
        </p:spPr>
        <p:txBody>
          <a:bodyPr>
            <a:normAutofit fontScale="85000" lnSpcReduction="20000"/>
          </a:bodyPr>
          <a:lstStyle/>
          <a:p>
            <a:r>
              <a:rPr lang="en-IN" dirty="0" smtClean="0"/>
              <a:t>It represents the graph for </a:t>
            </a:r>
            <a:r>
              <a:rPr lang="en-IN" dirty="0" err="1" smtClean="0"/>
              <a:t>continous</a:t>
            </a:r>
            <a:r>
              <a:rPr lang="en-IN" dirty="0" smtClean="0"/>
              <a:t> measurement of EtCO2.</a:t>
            </a:r>
          </a:p>
          <a:p>
            <a:r>
              <a:rPr lang="en-IN" dirty="0" smtClean="0"/>
              <a:t>i.e.- End tidal carbon </a:t>
            </a:r>
            <a:r>
              <a:rPr lang="en-IN" dirty="0" err="1" smtClean="0"/>
              <a:t>diaoxide</a:t>
            </a:r>
            <a:endParaRPr lang="en-IN" dirty="0" smtClean="0"/>
          </a:p>
          <a:p>
            <a:r>
              <a:rPr lang="en-IN" dirty="0" smtClean="0"/>
              <a:t>Normal- 32-42mmhg</a:t>
            </a:r>
          </a:p>
          <a:p>
            <a:r>
              <a:rPr lang="en-IN" dirty="0" smtClean="0"/>
              <a:t>Principle: Infrared light (940 nm wavelength)</a:t>
            </a:r>
          </a:p>
          <a:p>
            <a:pPr>
              <a:buNone/>
            </a:pPr>
            <a:r>
              <a:rPr lang="en-IN" dirty="0" smtClean="0"/>
              <a:t>                    are absorbed by CO2 – based on                     		Lambert Beer Law.</a:t>
            </a:r>
          </a:p>
          <a:p>
            <a:r>
              <a:rPr lang="en-IN" dirty="0" smtClean="0"/>
              <a:t>Pressure gradient Btw PaCO2 &amp; Etco2 =2-5mmhg</a:t>
            </a:r>
          </a:p>
          <a:p>
            <a:pPr>
              <a:buNone/>
            </a:pPr>
            <a:r>
              <a:rPr lang="en-IN" dirty="0" smtClean="0"/>
              <a:t>                   that reflects alveolar dead space.</a:t>
            </a:r>
          </a:p>
          <a:p>
            <a:r>
              <a:rPr lang="en-IN" dirty="0" smtClean="0"/>
              <a:t>More imp than pulse </a:t>
            </a:r>
            <a:r>
              <a:rPr lang="en-IN" dirty="0" err="1" smtClean="0"/>
              <a:t>oximetry</a:t>
            </a:r>
            <a:r>
              <a:rPr lang="en-IN" dirty="0" smtClean="0"/>
              <a:t> , coz if sudden </a:t>
            </a:r>
            <a:r>
              <a:rPr lang="en-IN" dirty="0" err="1" smtClean="0"/>
              <a:t>detachemnt</a:t>
            </a:r>
            <a:r>
              <a:rPr lang="en-IN" dirty="0" smtClean="0"/>
              <a:t>, </a:t>
            </a:r>
            <a:r>
              <a:rPr lang="en-IN" dirty="0" err="1" smtClean="0"/>
              <a:t>extubation</a:t>
            </a:r>
            <a:r>
              <a:rPr lang="en-IN" dirty="0" smtClean="0"/>
              <a:t> or </a:t>
            </a:r>
            <a:r>
              <a:rPr lang="en-IN" dirty="0" err="1" smtClean="0"/>
              <a:t>esophageal</a:t>
            </a:r>
            <a:r>
              <a:rPr lang="en-IN" dirty="0" smtClean="0"/>
              <a:t> intubation or shivering, hypothermia , pulse ox will not show proper saturation but EtCO2 will )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n-IN" dirty="0" smtClean="0"/>
              <a:t>CAPNOGRAPHY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1088"/>
            <a:ext cx="8458200" cy="5562600"/>
          </a:xfrm>
        </p:spPr>
        <p:txBody>
          <a:bodyPr>
            <a:normAutofit fontScale="62500" lnSpcReduction="20000"/>
          </a:bodyPr>
          <a:lstStyle/>
          <a:p>
            <a:r>
              <a:rPr lang="en-IN" sz="3400" u="sng" dirty="0" smtClean="0"/>
              <a:t>EtCO2 = 0/ Flat line                                         </a:t>
            </a:r>
          </a:p>
          <a:p>
            <a:pPr>
              <a:buNone/>
            </a:pPr>
            <a:r>
              <a:rPr lang="en-IN" sz="3400" dirty="0" smtClean="0"/>
              <a:t>           </a:t>
            </a:r>
            <a:r>
              <a:rPr lang="en-IN" sz="3400" dirty="0" err="1" smtClean="0"/>
              <a:t>Esophageal</a:t>
            </a:r>
            <a:r>
              <a:rPr lang="en-IN" sz="3400" dirty="0" smtClean="0"/>
              <a:t> intubation</a:t>
            </a:r>
          </a:p>
          <a:p>
            <a:pPr>
              <a:buNone/>
            </a:pPr>
            <a:r>
              <a:rPr lang="en-IN" sz="3400" dirty="0" smtClean="0"/>
              <a:t>           Accidental </a:t>
            </a:r>
            <a:r>
              <a:rPr lang="en-IN" sz="3400" dirty="0" err="1" smtClean="0"/>
              <a:t>extubation</a:t>
            </a:r>
            <a:r>
              <a:rPr lang="en-IN" sz="3400" dirty="0" smtClean="0"/>
              <a:t>                                       </a:t>
            </a:r>
          </a:p>
          <a:p>
            <a:pPr>
              <a:buNone/>
            </a:pPr>
            <a:r>
              <a:rPr lang="en-IN" sz="3400" dirty="0" smtClean="0"/>
              <a:t>           Complete obstruction</a:t>
            </a:r>
          </a:p>
          <a:p>
            <a:pPr>
              <a:buNone/>
            </a:pPr>
            <a:r>
              <a:rPr lang="en-IN" sz="3400" dirty="0" smtClean="0"/>
              <a:t>           Disconnection</a:t>
            </a:r>
          </a:p>
          <a:p>
            <a:pPr>
              <a:buNone/>
            </a:pPr>
            <a:r>
              <a:rPr lang="en-IN" sz="3400" dirty="0" smtClean="0"/>
              <a:t>           Ventilator failure</a:t>
            </a:r>
          </a:p>
          <a:p>
            <a:pPr>
              <a:buNone/>
            </a:pPr>
            <a:r>
              <a:rPr lang="en-IN" sz="3400" dirty="0" smtClean="0"/>
              <a:t>           Cardiac arrest</a:t>
            </a:r>
          </a:p>
          <a:p>
            <a:pPr>
              <a:buNone/>
            </a:pPr>
            <a:endParaRPr lang="en-IN" sz="3400" dirty="0" smtClean="0"/>
          </a:p>
          <a:p>
            <a:r>
              <a:rPr lang="en-IN" sz="3400" u="sng" dirty="0" smtClean="0"/>
              <a:t>EtCO2 = Increased</a:t>
            </a:r>
            <a:endParaRPr lang="en-IN" sz="3400" dirty="0" smtClean="0"/>
          </a:p>
          <a:p>
            <a:pPr>
              <a:buNone/>
            </a:pPr>
            <a:r>
              <a:rPr lang="en-IN" sz="3400" dirty="0" smtClean="0"/>
              <a:t>             malignant hyperthermia(increase BMR so more work more CO2)</a:t>
            </a:r>
          </a:p>
          <a:p>
            <a:pPr>
              <a:buNone/>
            </a:pPr>
            <a:r>
              <a:rPr lang="en-IN" sz="3400" dirty="0" smtClean="0"/>
              <a:t>             Exhausted </a:t>
            </a:r>
            <a:r>
              <a:rPr lang="en-IN" sz="3400" dirty="0" err="1" smtClean="0"/>
              <a:t>sodaime</a:t>
            </a:r>
            <a:endParaRPr lang="en-IN" sz="3400" dirty="0" smtClean="0"/>
          </a:p>
          <a:p>
            <a:pPr>
              <a:buNone/>
            </a:pPr>
            <a:r>
              <a:rPr lang="en-IN" sz="3400" dirty="0" smtClean="0"/>
              <a:t>             Thyrotoxicosis (same reason)</a:t>
            </a:r>
          </a:p>
          <a:p>
            <a:pPr>
              <a:buNone/>
            </a:pPr>
            <a:r>
              <a:rPr lang="en-IN" sz="3400" dirty="0" smtClean="0"/>
              <a:t>             Fever(same reason)</a:t>
            </a:r>
          </a:p>
          <a:p>
            <a:pPr>
              <a:buNone/>
            </a:pPr>
            <a:r>
              <a:rPr lang="en-IN" sz="3400" dirty="0" smtClean="0"/>
              <a:t>             </a:t>
            </a:r>
            <a:r>
              <a:rPr lang="en-IN" sz="3400" dirty="0" err="1" smtClean="0"/>
              <a:t>Neuroleptic</a:t>
            </a:r>
            <a:r>
              <a:rPr lang="en-IN" sz="3400" dirty="0" smtClean="0"/>
              <a:t> syndrome</a:t>
            </a:r>
          </a:p>
          <a:p>
            <a:pPr>
              <a:buNone/>
            </a:pPr>
            <a:r>
              <a:rPr lang="en-IN" u="sng" dirty="0" smtClean="0"/>
              <a:t>            </a:t>
            </a:r>
            <a:endParaRPr lang="en-IN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4724400" y="1447800"/>
            <a:ext cx="3886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 smtClean="0"/>
              <a:t>     </a:t>
            </a:r>
            <a:r>
              <a:rPr lang="en-IN" sz="2400" u="sng" dirty="0" smtClean="0"/>
              <a:t>EtCO2 = Decreased</a:t>
            </a:r>
          </a:p>
          <a:p>
            <a:r>
              <a:rPr lang="en-IN" sz="2400" dirty="0" smtClean="0"/>
              <a:t>              Pulmonary embolism</a:t>
            </a:r>
          </a:p>
          <a:p>
            <a:r>
              <a:rPr lang="en-IN" sz="2400" dirty="0" smtClean="0"/>
              <a:t>                     --- air</a:t>
            </a:r>
          </a:p>
          <a:p>
            <a:r>
              <a:rPr lang="en-IN" sz="2400" dirty="0" smtClean="0"/>
              <a:t>                     ---fat </a:t>
            </a:r>
          </a:p>
          <a:p>
            <a:r>
              <a:rPr lang="en-IN" sz="2400" dirty="0" smtClean="0"/>
              <a:t>                     ---thrombus</a:t>
            </a:r>
          </a:p>
          <a:p>
            <a:pPr>
              <a:buFont typeface="Arial" pitchFamily="34" charset="0"/>
              <a:buChar char="•"/>
            </a:pPr>
            <a:endParaRPr lang="en-IN" sz="2400" dirty="0" smtClean="0"/>
          </a:p>
          <a:p>
            <a:pPr>
              <a:buFont typeface="Arial" pitchFamily="34" charset="0"/>
              <a:buChar char="•"/>
            </a:pPr>
            <a:r>
              <a:rPr lang="en-IN" sz="2400" dirty="0" smtClean="0"/>
              <a:t>      </a:t>
            </a:r>
            <a:r>
              <a:rPr lang="en-IN" sz="2400" u="sng" dirty="0" smtClean="0"/>
              <a:t>No Change in EtCO2</a:t>
            </a:r>
          </a:p>
          <a:p>
            <a:r>
              <a:rPr lang="en-IN" sz="2400" dirty="0" smtClean="0"/>
              <a:t>             </a:t>
            </a:r>
            <a:r>
              <a:rPr lang="en-IN" sz="2400" dirty="0" err="1" smtClean="0"/>
              <a:t>Bronchospasm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9059900" cy="594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n-IN" dirty="0" smtClean="0"/>
              <a:t>TEMPERATURE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 lnSpcReduction="10000"/>
          </a:bodyPr>
          <a:lstStyle/>
          <a:p>
            <a:r>
              <a:rPr lang="en-IN" sz="2200" dirty="0" smtClean="0"/>
              <a:t>Essential for every pt but most imp for cardiac surgeries, neonates and small children, large evaporative loss like burns, long hours OT.</a:t>
            </a:r>
          </a:p>
          <a:p>
            <a:r>
              <a:rPr lang="en-IN" sz="2200" dirty="0" smtClean="0"/>
              <a:t> most accurate is core temp                           </a:t>
            </a:r>
          </a:p>
          <a:p>
            <a:r>
              <a:rPr lang="en-IN" sz="2200" u="sng" dirty="0" smtClean="0"/>
              <a:t>Core temp &gt; rectal &gt; surface temp</a:t>
            </a:r>
          </a:p>
          <a:p>
            <a:r>
              <a:rPr lang="en-IN" sz="2200" dirty="0" smtClean="0"/>
              <a:t>Core temp- measured by thermistor or thermocouple</a:t>
            </a:r>
          </a:p>
          <a:p>
            <a:r>
              <a:rPr lang="en-IN" sz="2200" u="sng" dirty="0" smtClean="0"/>
              <a:t>Sites</a:t>
            </a:r>
            <a:r>
              <a:rPr lang="en-IN" sz="2200" dirty="0" smtClean="0"/>
              <a:t> for core temp-</a:t>
            </a:r>
          </a:p>
          <a:p>
            <a:pPr>
              <a:buNone/>
            </a:pPr>
            <a:r>
              <a:rPr lang="en-IN" sz="2200" dirty="0" smtClean="0"/>
              <a:t>                 1) lower end of </a:t>
            </a:r>
            <a:r>
              <a:rPr lang="en-IN" sz="2200" dirty="0" err="1" smtClean="0"/>
              <a:t>esophagus</a:t>
            </a:r>
            <a:r>
              <a:rPr lang="en-IN" sz="2200" dirty="0" smtClean="0"/>
              <a:t>- best site</a:t>
            </a:r>
          </a:p>
          <a:p>
            <a:pPr>
              <a:buNone/>
            </a:pPr>
            <a:r>
              <a:rPr lang="en-IN" sz="2200" dirty="0" smtClean="0"/>
              <a:t>                 2) pulmonary artery- most accurate</a:t>
            </a:r>
          </a:p>
          <a:p>
            <a:pPr>
              <a:buNone/>
            </a:pPr>
            <a:r>
              <a:rPr lang="en-IN" sz="2200" dirty="0" smtClean="0"/>
              <a:t>                 3) </a:t>
            </a:r>
            <a:r>
              <a:rPr lang="en-IN" sz="2200" dirty="0" err="1" smtClean="0"/>
              <a:t>nasopharynx</a:t>
            </a:r>
            <a:endParaRPr lang="en-IN" sz="2200" dirty="0" smtClean="0"/>
          </a:p>
          <a:p>
            <a:pPr>
              <a:buNone/>
            </a:pPr>
            <a:r>
              <a:rPr lang="en-IN" sz="2200" dirty="0" smtClean="0"/>
              <a:t>                 4) Tympanic membrane – most accurately </a:t>
            </a:r>
          </a:p>
          <a:p>
            <a:pPr>
              <a:buNone/>
            </a:pPr>
            <a:r>
              <a:rPr lang="en-IN" sz="2200" dirty="0"/>
              <a:t> </a:t>
            </a:r>
            <a:r>
              <a:rPr lang="en-IN" sz="2200" dirty="0" smtClean="0"/>
              <a:t>                                                  measures brain temp(ECA)</a:t>
            </a:r>
          </a:p>
          <a:p>
            <a:pPr>
              <a:buNone/>
            </a:pPr>
            <a:r>
              <a:rPr lang="en-IN" sz="2200" dirty="0" smtClean="0"/>
              <a:t>                 5) Bladder</a:t>
            </a:r>
          </a:p>
          <a:p>
            <a:pPr>
              <a:buNone/>
            </a:pPr>
            <a:r>
              <a:rPr lang="en-IN" sz="2200" dirty="0" smtClean="0"/>
              <a:t>                 6) Rectum</a:t>
            </a:r>
          </a:p>
          <a:p>
            <a:pPr>
              <a:buNone/>
            </a:pPr>
            <a:r>
              <a:rPr lang="en-IN" sz="2200" dirty="0" smtClean="0"/>
              <a:t>                 7) Skin</a:t>
            </a:r>
          </a:p>
          <a:p>
            <a:pPr>
              <a:buNone/>
            </a:pPr>
            <a:endParaRPr lang="en-IN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7620000" y="1600200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6248400" y="2286000"/>
            <a:ext cx="2895600" cy="434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neonates/children </a:t>
            </a:r>
            <a:r>
              <a:rPr lang="en-IN" dirty="0" smtClean="0"/>
              <a:t>have</a:t>
            </a:r>
            <a:r>
              <a:rPr lang="en-IN" dirty="0"/>
              <a:t> more heat loss </a:t>
            </a:r>
            <a:r>
              <a:rPr lang="en-IN" dirty="0" smtClean="0"/>
              <a:t>d/t</a:t>
            </a:r>
            <a:r>
              <a:rPr lang="en-IN" dirty="0"/>
              <a:t> large body </a:t>
            </a:r>
            <a:r>
              <a:rPr lang="en-IN" dirty="0" smtClean="0"/>
              <a:t>surface </a:t>
            </a:r>
            <a:r>
              <a:rPr lang="en-IN" dirty="0"/>
              <a:t>n less heat </a:t>
            </a:r>
            <a:r>
              <a:rPr lang="en-IN" dirty="0" smtClean="0"/>
              <a:t>generation</a:t>
            </a:r>
            <a:r>
              <a:rPr lang="en-IN" dirty="0"/>
              <a:t> also no compensation </a:t>
            </a:r>
            <a:r>
              <a:rPr lang="en-IN" dirty="0" smtClean="0"/>
              <a:t>by</a:t>
            </a:r>
            <a:r>
              <a:rPr lang="en-IN" dirty="0"/>
              <a:t> shivering </a:t>
            </a:r>
            <a:r>
              <a:rPr lang="en-IN" dirty="0" err="1"/>
              <a:t>mech</a:t>
            </a:r>
            <a:r>
              <a:rPr lang="en-IN" dirty="0"/>
              <a:t> , so </a:t>
            </a:r>
            <a:r>
              <a:rPr lang="en-IN" dirty="0" smtClean="0"/>
              <a:t>temp</a:t>
            </a:r>
            <a:r>
              <a:rPr lang="en-IN" dirty="0"/>
              <a:t> </a:t>
            </a:r>
            <a:r>
              <a:rPr lang="en-IN" dirty="0" smtClean="0"/>
              <a:t>monitoring</a:t>
            </a:r>
            <a:r>
              <a:rPr lang="en-IN" dirty="0"/>
              <a:t> </a:t>
            </a:r>
            <a:r>
              <a:rPr lang="en-IN" dirty="0" err="1"/>
              <a:t>vvimp</a:t>
            </a:r>
            <a:r>
              <a:rPr lang="en-IN" dirty="0"/>
              <a:t>, </a:t>
            </a:r>
            <a:r>
              <a:rPr lang="en-IN" dirty="0" smtClean="0"/>
              <a:t>also</a:t>
            </a:r>
            <a:r>
              <a:rPr lang="en-IN" dirty="0"/>
              <a:t> they maintain temp by brown </a:t>
            </a:r>
            <a:r>
              <a:rPr lang="en-IN" dirty="0" smtClean="0"/>
              <a:t>fat.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n-IN" dirty="0" smtClean="0"/>
              <a:t>CLINICAL MONITORING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Auscultate </a:t>
            </a:r>
            <a:r>
              <a:rPr lang="en-IN" dirty="0" err="1" smtClean="0"/>
              <a:t>pt</a:t>
            </a:r>
            <a:endParaRPr lang="en-IN" dirty="0" smtClean="0"/>
          </a:p>
          <a:p>
            <a:r>
              <a:rPr lang="en-IN" dirty="0" smtClean="0"/>
              <a:t>See nail bed of </a:t>
            </a:r>
            <a:r>
              <a:rPr lang="en-IN" dirty="0" err="1" smtClean="0"/>
              <a:t>pt</a:t>
            </a:r>
            <a:endParaRPr lang="en-IN" dirty="0" smtClean="0"/>
          </a:p>
          <a:p>
            <a:r>
              <a:rPr lang="en-IN" dirty="0" smtClean="0"/>
              <a:t>See baseline pulse volume</a:t>
            </a:r>
          </a:p>
          <a:p>
            <a:r>
              <a:rPr lang="en-IN" dirty="0" smtClean="0"/>
              <a:t>Hear heart sounds</a:t>
            </a:r>
          </a:p>
          <a:p>
            <a:r>
              <a:rPr lang="en-IN" dirty="0" smtClean="0"/>
              <a:t>See eye signs</a:t>
            </a:r>
          </a:p>
          <a:p>
            <a:r>
              <a:rPr lang="en-IN" dirty="0" smtClean="0"/>
              <a:t>Look for pallor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8428675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n-IN" dirty="0" smtClean="0"/>
              <a:t>TEMPERATURE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915400" cy="59436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IN" dirty="0" smtClean="0"/>
              <a:t>HYPOTHERMIA</a:t>
            </a:r>
          </a:p>
          <a:p>
            <a:r>
              <a:rPr lang="en-IN" dirty="0" smtClean="0"/>
              <a:t>Temp &lt; 35°C</a:t>
            </a:r>
          </a:p>
          <a:p>
            <a:r>
              <a:rPr lang="en-IN" dirty="0" smtClean="0"/>
              <a:t> Reasons- anaesthetic drugs are vasodilators(heat loss)  </a:t>
            </a:r>
          </a:p>
          <a:p>
            <a:pPr>
              <a:buNone/>
            </a:pPr>
            <a:r>
              <a:rPr lang="en-IN" dirty="0" smtClean="0"/>
              <a:t>                   -  AC </a:t>
            </a:r>
            <a:r>
              <a:rPr lang="en-IN" dirty="0" err="1" smtClean="0"/>
              <a:t>Ots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                   -cold </a:t>
            </a:r>
            <a:r>
              <a:rPr lang="en-IN" dirty="0" err="1" smtClean="0"/>
              <a:t>i.v</a:t>
            </a:r>
            <a:r>
              <a:rPr lang="en-IN" dirty="0" smtClean="0"/>
              <a:t>. fluids</a:t>
            </a:r>
          </a:p>
          <a:p>
            <a:pPr>
              <a:buNone/>
            </a:pPr>
            <a:r>
              <a:rPr lang="en-IN" dirty="0" smtClean="0"/>
              <a:t>                   - Evaporation</a:t>
            </a:r>
          </a:p>
          <a:p>
            <a:r>
              <a:rPr lang="en-IN" dirty="0" smtClean="0"/>
              <a:t>Heat loss in GA can b max- 30kcal/hr.</a:t>
            </a:r>
          </a:p>
          <a:p>
            <a:r>
              <a:rPr lang="en-IN" u="sng" dirty="0" smtClean="0"/>
              <a:t>Mild</a:t>
            </a:r>
            <a:r>
              <a:rPr lang="en-IN" dirty="0" smtClean="0"/>
              <a:t>                            = 28°C  - 35°C</a:t>
            </a:r>
          </a:p>
          <a:p>
            <a:r>
              <a:rPr lang="en-IN" u="sng" dirty="0" smtClean="0"/>
              <a:t>Moderate</a:t>
            </a:r>
            <a:r>
              <a:rPr lang="en-IN" dirty="0" smtClean="0"/>
              <a:t>                  = 21°C   - 27°C</a:t>
            </a:r>
          </a:p>
          <a:p>
            <a:r>
              <a:rPr lang="en-IN" u="sng" dirty="0" smtClean="0"/>
              <a:t>Severe or Profound </a:t>
            </a:r>
            <a:r>
              <a:rPr lang="en-IN" dirty="0" smtClean="0"/>
              <a:t>= &lt; 20°C</a:t>
            </a:r>
          </a:p>
          <a:p>
            <a:r>
              <a:rPr lang="en-IN" dirty="0" smtClean="0"/>
              <a:t>Systemic Effects-</a:t>
            </a:r>
          </a:p>
          <a:p>
            <a:pPr>
              <a:buNone/>
            </a:pPr>
            <a:r>
              <a:rPr lang="en-IN" dirty="0" smtClean="0"/>
              <a:t>                   1) </a:t>
            </a:r>
            <a:r>
              <a:rPr lang="en-IN" u="sng" dirty="0" smtClean="0"/>
              <a:t>CVS</a:t>
            </a:r>
            <a:r>
              <a:rPr lang="en-IN" dirty="0" smtClean="0"/>
              <a:t>- </a:t>
            </a:r>
            <a:r>
              <a:rPr lang="en-IN" dirty="0" err="1" smtClean="0"/>
              <a:t>Bradycardia</a:t>
            </a:r>
            <a:r>
              <a:rPr lang="en-IN" dirty="0" smtClean="0"/>
              <a:t> , hypotension , ventricular </a:t>
            </a:r>
            <a:r>
              <a:rPr lang="en-IN" dirty="0" err="1" smtClean="0"/>
              <a:t>arrythmia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                   2) </a:t>
            </a:r>
            <a:r>
              <a:rPr lang="en-IN" u="sng" dirty="0" smtClean="0"/>
              <a:t>Cerebra</a:t>
            </a:r>
            <a:r>
              <a:rPr lang="en-IN" dirty="0" smtClean="0"/>
              <a:t>l - ↓ cerebral </a:t>
            </a:r>
            <a:r>
              <a:rPr lang="en-IN" dirty="0" err="1" smtClean="0"/>
              <a:t>metabolc</a:t>
            </a:r>
            <a:r>
              <a:rPr lang="en-IN" dirty="0" smtClean="0"/>
              <a:t> rate</a:t>
            </a:r>
          </a:p>
          <a:p>
            <a:pPr>
              <a:buNone/>
            </a:pPr>
            <a:r>
              <a:rPr lang="en-IN" dirty="0" smtClean="0"/>
              <a:t>                   3) </a:t>
            </a:r>
            <a:r>
              <a:rPr lang="en-IN" u="sng" dirty="0" smtClean="0"/>
              <a:t>RS</a:t>
            </a:r>
            <a:r>
              <a:rPr lang="en-IN" dirty="0" smtClean="0"/>
              <a:t> – ODC  shifts to left , ↓ minute volume, </a:t>
            </a:r>
            <a:r>
              <a:rPr lang="en-IN" dirty="0" err="1" smtClean="0"/>
              <a:t>resp</a:t>
            </a:r>
            <a:r>
              <a:rPr lang="en-IN" dirty="0" smtClean="0"/>
              <a:t> arrest &lt; 23°C</a:t>
            </a:r>
          </a:p>
          <a:p>
            <a:pPr>
              <a:buNone/>
            </a:pPr>
            <a:r>
              <a:rPr lang="en-IN" dirty="0" smtClean="0"/>
              <a:t>                   4) </a:t>
            </a:r>
            <a:r>
              <a:rPr lang="en-IN" u="sng" dirty="0" smtClean="0"/>
              <a:t>Blood</a:t>
            </a:r>
            <a:r>
              <a:rPr lang="en-IN" dirty="0" smtClean="0"/>
              <a:t> – ↑blood viscosity, ↑  platelet count, impaired coagulation</a:t>
            </a:r>
          </a:p>
          <a:p>
            <a:pPr>
              <a:buNone/>
            </a:pPr>
            <a:r>
              <a:rPr lang="en-IN" dirty="0" smtClean="0"/>
              <a:t>                   5) </a:t>
            </a:r>
            <a:r>
              <a:rPr lang="en-IN" u="sng" dirty="0" smtClean="0"/>
              <a:t>Kidney  </a:t>
            </a:r>
            <a:r>
              <a:rPr lang="en-IN" dirty="0" smtClean="0"/>
              <a:t>-  ↓  GFR ,  no </a:t>
            </a:r>
            <a:r>
              <a:rPr lang="en-IN" dirty="0" err="1" smtClean="0"/>
              <a:t>urianry</a:t>
            </a:r>
            <a:r>
              <a:rPr lang="en-IN" dirty="0" smtClean="0"/>
              <a:t> output @ 20°C   </a:t>
            </a:r>
          </a:p>
          <a:p>
            <a:pPr>
              <a:buNone/>
            </a:pPr>
            <a:r>
              <a:rPr lang="en-IN" dirty="0" smtClean="0"/>
              <a:t>                   6) </a:t>
            </a:r>
            <a:r>
              <a:rPr lang="en-IN" u="sng" dirty="0" smtClean="0"/>
              <a:t>Endocrine</a:t>
            </a:r>
            <a:r>
              <a:rPr lang="en-IN" dirty="0" smtClean="0"/>
              <a:t> - ↓ ADR n </a:t>
            </a:r>
            <a:r>
              <a:rPr lang="en-IN" dirty="0" err="1" smtClean="0"/>
              <a:t>Noradr</a:t>
            </a:r>
            <a:r>
              <a:rPr lang="en-IN" dirty="0" smtClean="0"/>
              <a:t> , </a:t>
            </a:r>
            <a:r>
              <a:rPr lang="en-IN" dirty="0" err="1" smtClean="0"/>
              <a:t>hyperglycemia</a:t>
            </a:r>
            <a:r>
              <a:rPr lang="en-IN" dirty="0"/>
              <a:t>(</a:t>
            </a:r>
            <a:r>
              <a:rPr lang="en-IN" dirty="0" smtClean="0"/>
              <a:t>↓insulin synthesis)</a:t>
            </a:r>
          </a:p>
          <a:p>
            <a:pPr>
              <a:buNone/>
            </a:pPr>
            <a:r>
              <a:rPr lang="en-IN" dirty="0" smtClean="0"/>
              <a:t>                   7)  </a:t>
            </a:r>
            <a:r>
              <a:rPr lang="en-IN" u="sng" dirty="0" smtClean="0"/>
              <a:t>Others </a:t>
            </a:r>
            <a:r>
              <a:rPr lang="en-IN" dirty="0" smtClean="0"/>
              <a:t>– vasoconstriction, impaired resistance to infection, delayed    			dry metabolism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n-IN" dirty="0"/>
              <a:t>TEMPERATURE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u="sng" dirty="0" smtClean="0"/>
              <a:t>HYPOTHERMIA t/t</a:t>
            </a:r>
          </a:p>
          <a:p>
            <a:r>
              <a:rPr lang="en-IN" dirty="0"/>
              <a:t> </a:t>
            </a:r>
            <a:r>
              <a:rPr lang="en-IN" sz="2800" dirty="0" smtClean="0"/>
              <a:t>warm </a:t>
            </a:r>
            <a:r>
              <a:rPr lang="en-IN" sz="2800" dirty="0" err="1" smtClean="0"/>
              <a:t>i.v</a:t>
            </a:r>
            <a:r>
              <a:rPr lang="en-IN" sz="2800" dirty="0" smtClean="0"/>
              <a:t> fluids(don’t overheat, otherwise </a:t>
            </a:r>
            <a:r>
              <a:rPr lang="en-IN" sz="2800" dirty="0" err="1" smtClean="0"/>
              <a:t>hypethermia</a:t>
            </a:r>
            <a:r>
              <a:rPr lang="en-IN" sz="2800" dirty="0" smtClean="0"/>
              <a:t>, tachycardia)</a:t>
            </a:r>
          </a:p>
          <a:p>
            <a:r>
              <a:rPr lang="en-IN" sz="2800" dirty="0" smtClean="0"/>
              <a:t>↓ room temp – ideal OT temp- adults : 21°C</a:t>
            </a:r>
          </a:p>
          <a:p>
            <a:pPr marL="0" indent="0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                                          -children : 28</a:t>
            </a:r>
            <a:r>
              <a:rPr lang="en-IN" sz="2800" dirty="0"/>
              <a:t>°C</a:t>
            </a:r>
          </a:p>
          <a:p>
            <a:r>
              <a:rPr lang="en-IN" sz="2800" dirty="0" smtClean="0"/>
              <a:t>cover the patients</a:t>
            </a:r>
          </a:p>
          <a:p>
            <a:r>
              <a:rPr lang="en-IN" sz="2800" dirty="0" smtClean="0"/>
              <a:t>Warm air by special instruments: blowers , heaters</a:t>
            </a:r>
          </a:p>
          <a:p>
            <a:pPr marL="0" indent="0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(don’t keep in direct contact, keep some thing in interspace , best is sheet/clothes, otherwise burns blisters)</a:t>
            </a:r>
          </a:p>
        </p:txBody>
      </p:sp>
    </p:spTree>
    <p:extLst>
      <p:ext uri="{BB962C8B-B14F-4D97-AF65-F5344CB8AC3E}">
        <p14:creationId xmlns:p14="http://schemas.microsoft.com/office/powerpoint/2010/main" xmlns="" val="307133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n-IN" dirty="0" smtClean="0"/>
              <a:t>ABG Analysis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dirty="0" smtClean="0"/>
              <a:t>Radial artery (</a:t>
            </a:r>
            <a:r>
              <a:rPr lang="en-IN" dirty="0" err="1" smtClean="0"/>
              <a:t>preffered</a:t>
            </a:r>
            <a:r>
              <a:rPr lang="en-IN" dirty="0" smtClean="0"/>
              <a:t>)/ femoral artery</a:t>
            </a:r>
          </a:p>
          <a:p>
            <a:r>
              <a:rPr lang="en-IN" dirty="0" smtClean="0"/>
              <a:t>2ml/5 ml syringes, </a:t>
            </a:r>
            <a:r>
              <a:rPr lang="en-IN" dirty="0" err="1" smtClean="0"/>
              <a:t>heprinized</a:t>
            </a:r>
            <a:endParaRPr lang="en-IN" dirty="0" smtClean="0"/>
          </a:p>
          <a:p>
            <a:r>
              <a:rPr lang="en-IN" dirty="0" smtClean="0"/>
              <a:t>Glass syringes </a:t>
            </a:r>
            <a:r>
              <a:rPr lang="en-IN" dirty="0" err="1" smtClean="0"/>
              <a:t>preffered</a:t>
            </a:r>
            <a:r>
              <a:rPr lang="en-IN" dirty="0" smtClean="0"/>
              <a:t> over plastic </a:t>
            </a:r>
            <a:r>
              <a:rPr lang="en-IN" dirty="0" err="1" smtClean="0"/>
              <a:t>bcoz</a:t>
            </a:r>
            <a:r>
              <a:rPr lang="en-IN" dirty="0" smtClean="0"/>
              <a:t>  CO2 diffuses through plastic</a:t>
            </a:r>
          </a:p>
          <a:p>
            <a:r>
              <a:rPr lang="en-IN" dirty="0" smtClean="0"/>
              <a:t>Remove all air, 0.2 ml of blood</a:t>
            </a:r>
          </a:p>
          <a:p>
            <a:r>
              <a:rPr lang="en-IN" dirty="0" smtClean="0"/>
              <a:t>Normal values</a:t>
            </a:r>
          </a:p>
          <a:p>
            <a:r>
              <a:rPr lang="en-IN" dirty="0" smtClean="0"/>
              <a:t>pH-: 7.35-7.45</a:t>
            </a:r>
          </a:p>
          <a:p>
            <a:r>
              <a:rPr lang="en-IN" dirty="0" smtClean="0"/>
              <a:t>pCO2-: 35-45mmHg</a:t>
            </a:r>
          </a:p>
          <a:p>
            <a:r>
              <a:rPr lang="en-IN" dirty="0" smtClean="0"/>
              <a:t>HCO3-: 24-26meq/L</a:t>
            </a:r>
          </a:p>
          <a:p>
            <a:r>
              <a:rPr lang="en-IN" dirty="0" smtClean="0"/>
              <a:t>Base deficit-:  (-3) – (+3)</a:t>
            </a:r>
          </a:p>
          <a:p>
            <a:r>
              <a:rPr lang="en-IN" dirty="0" smtClean="0"/>
              <a:t>pO2-: 96-98mmHg</a:t>
            </a:r>
          </a:p>
          <a:p>
            <a:r>
              <a:rPr lang="en-IN" dirty="0" smtClean="0"/>
              <a:t>SpO2-: 96-98%</a:t>
            </a:r>
          </a:p>
          <a:p>
            <a:r>
              <a:rPr lang="en-IN" dirty="0" smtClean="0"/>
              <a:t>(if venous blood pO2-40mmHg, Spo2- 75%)</a:t>
            </a:r>
          </a:p>
          <a:p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xmlns="" val="349066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953000" cy="1828800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IN" dirty="0" smtClean="0"/>
              <a:t>PRECORDIAL &amp; ESOPHAGEAL STETHOSCOPES</a:t>
            </a:r>
            <a:endParaRPr lang="en-I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76010" y="6927"/>
            <a:ext cx="4947208" cy="3117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0"/>
            <a:ext cx="9144000" cy="4495800"/>
          </a:xfrm>
        </p:spPr>
        <p:txBody>
          <a:bodyPr>
            <a:normAutofit fontScale="77500" lnSpcReduction="20000"/>
          </a:bodyPr>
          <a:lstStyle/>
          <a:p>
            <a:r>
              <a:rPr lang="en-IN" dirty="0" smtClean="0"/>
              <a:t>Primitive method to ensure-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    1) B/L lung ventilation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    2) quality of breath sounds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    3) regularity of heart rate</a:t>
            </a:r>
          </a:p>
          <a:p>
            <a:r>
              <a:rPr lang="en-IN" dirty="0" smtClean="0"/>
              <a:t>PRECORDIAL – aka Wenger </a:t>
            </a:r>
            <a:r>
              <a:rPr lang="en-IN" dirty="0" err="1" smtClean="0"/>
              <a:t>chestpiece</a:t>
            </a:r>
            <a:r>
              <a:rPr lang="en-IN" dirty="0" smtClean="0"/>
              <a:t>, must in children OT</a:t>
            </a:r>
          </a:p>
          <a:p>
            <a:r>
              <a:rPr lang="en-IN" dirty="0"/>
              <a:t> </a:t>
            </a:r>
            <a:r>
              <a:rPr lang="en-IN" dirty="0" smtClean="0"/>
              <a:t>bell shaped metal piece placed on suprasternal notch by double side adhesive disk.</a:t>
            </a:r>
          </a:p>
          <a:p>
            <a:r>
              <a:rPr lang="en-IN" dirty="0" smtClean="0"/>
              <a:t>ESOPHAGEAL – soft plastic catheter with balloon distally, quality of heart n breath sounds are better.</a:t>
            </a:r>
          </a:p>
          <a:p>
            <a:r>
              <a:rPr lang="en-IN" dirty="0" smtClean="0"/>
              <a:t>But causes mucosal </a:t>
            </a:r>
            <a:r>
              <a:rPr lang="en-IN" dirty="0" err="1" smtClean="0"/>
              <a:t>irriation</a:t>
            </a:r>
            <a:r>
              <a:rPr lang="en-IN" dirty="0" smtClean="0"/>
              <a:t> n bleeding and can b used in intubated </a:t>
            </a:r>
            <a:r>
              <a:rPr lang="en-IN" dirty="0" err="1" smtClean="0"/>
              <a:t>pts</a:t>
            </a:r>
            <a:r>
              <a:rPr lang="en-IN" dirty="0" smtClean="0"/>
              <a:t> only.</a:t>
            </a:r>
          </a:p>
          <a:p>
            <a:r>
              <a:rPr lang="en-IN" dirty="0" smtClean="0"/>
              <a:t>C/I – </a:t>
            </a:r>
            <a:r>
              <a:rPr lang="en-IN" dirty="0" err="1" smtClean="0"/>
              <a:t>esophageal</a:t>
            </a:r>
            <a:r>
              <a:rPr lang="en-IN" dirty="0" smtClean="0"/>
              <a:t> </a:t>
            </a:r>
            <a:r>
              <a:rPr lang="en-IN" dirty="0" err="1" smtClean="0"/>
              <a:t>varices</a:t>
            </a:r>
            <a:r>
              <a:rPr lang="en-IN" dirty="0" smtClean="0"/>
              <a:t> n strictures </a:t>
            </a:r>
          </a:p>
        </p:txBody>
      </p:sp>
    </p:spTree>
    <p:extLst>
      <p:ext uri="{BB962C8B-B14F-4D97-AF65-F5344CB8AC3E}">
        <p14:creationId xmlns:p14="http://schemas.microsoft.com/office/powerpoint/2010/main" xmlns="" val="44829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IN" dirty="0" smtClean="0"/>
              <a:t>URINARY OUTPUT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763000" cy="5943600"/>
          </a:xfrm>
        </p:spPr>
        <p:txBody>
          <a:bodyPr>
            <a:noAutofit/>
          </a:bodyPr>
          <a:lstStyle/>
          <a:p>
            <a:r>
              <a:rPr lang="en-IN" sz="2000" dirty="0" smtClean="0"/>
              <a:t>PREOP Urinary bladder catheterization</a:t>
            </a:r>
          </a:p>
          <a:p>
            <a:r>
              <a:rPr lang="en-IN" sz="2000" dirty="0" smtClean="0"/>
              <a:t>Indication:- CHF, renal failure,</a:t>
            </a:r>
          </a:p>
          <a:p>
            <a:pPr marL="0" indent="0">
              <a:buNone/>
            </a:pPr>
            <a:r>
              <a:rPr lang="en-IN" sz="2000" dirty="0"/>
              <a:t> </a:t>
            </a:r>
            <a:r>
              <a:rPr lang="en-IN" sz="2000" dirty="0" smtClean="0"/>
              <a:t>                          advanced Hepatic diseases</a:t>
            </a:r>
          </a:p>
          <a:p>
            <a:pPr marL="0" indent="0">
              <a:buNone/>
            </a:pPr>
            <a:r>
              <a:rPr lang="en-IN" sz="2000" dirty="0"/>
              <a:t> </a:t>
            </a:r>
            <a:r>
              <a:rPr lang="en-IN" sz="2000" dirty="0" smtClean="0"/>
              <a:t>                          shock</a:t>
            </a:r>
          </a:p>
          <a:p>
            <a:pPr marL="0" indent="0">
              <a:buNone/>
            </a:pPr>
            <a:r>
              <a:rPr lang="en-IN" sz="2000" dirty="0"/>
              <a:t> </a:t>
            </a:r>
            <a:r>
              <a:rPr lang="en-IN" sz="2000" dirty="0" smtClean="0"/>
              <a:t>                          cardiac surgeries</a:t>
            </a:r>
          </a:p>
          <a:p>
            <a:pPr marL="0" indent="0">
              <a:buNone/>
            </a:pPr>
            <a:r>
              <a:rPr lang="en-IN" sz="2000" dirty="0"/>
              <a:t> </a:t>
            </a:r>
            <a:r>
              <a:rPr lang="en-IN" sz="2000" dirty="0" smtClean="0"/>
              <a:t>                          renal vascular surgeries</a:t>
            </a:r>
          </a:p>
          <a:p>
            <a:pPr marL="0" indent="0">
              <a:buNone/>
            </a:pPr>
            <a:r>
              <a:rPr lang="en-IN" sz="2000" dirty="0"/>
              <a:t> </a:t>
            </a:r>
            <a:r>
              <a:rPr lang="en-IN" sz="2000" dirty="0" smtClean="0"/>
              <a:t>                          major abdominal surgeries</a:t>
            </a:r>
          </a:p>
          <a:p>
            <a:pPr marL="0" indent="0">
              <a:buNone/>
            </a:pPr>
            <a:r>
              <a:rPr lang="en-IN" sz="2000" dirty="0"/>
              <a:t> </a:t>
            </a:r>
            <a:r>
              <a:rPr lang="en-IN" sz="2000" dirty="0" smtClean="0"/>
              <a:t>                          craniotomy </a:t>
            </a:r>
          </a:p>
          <a:p>
            <a:pPr marL="0" indent="0">
              <a:buNone/>
            </a:pPr>
            <a:r>
              <a:rPr lang="en-IN" sz="2000" dirty="0"/>
              <a:t> </a:t>
            </a:r>
            <a:r>
              <a:rPr lang="en-IN" sz="2000" dirty="0" smtClean="0"/>
              <a:t>                          lengthy surgeries</a:t>
            </a:r>
          </a:p>
          <a:p>
            <a:r>
              <a:rPr lang="en-IN" sz="2000" dirty="0" smtClean="0"/>
              <a:t>Post op catheterization- difficulty in voiding in recovery after GA or RA</a:t>
            </a:r>
          </a:p>
          <a:p>
            <a:r>
              <a:rPr lang="en-IN" sz="2000" dirty="0" smtClean="0"/>
              <a:t>C/I – sepsis or high risk of infection</a:t>
            </a:r>
          </a:p>
          <a:p>
            <a:r>
              <a:rPr lang="en-IN" sz="2000" dirty="0" smtClean="0"/>
              <a:t>Techniques : - </a:t>
            </a:r>
            <a:r>
              <a:rPr lang="en-IN" sz="2000" dirty="0" err="1" smtClean="0"/>
              <a:t>transurehtrally</a:t>
            </a:r>
            <a:r>
              <a:rPr lang="en-IN" sz="2000" dirty="0" smtClean="0"/>
              <a:t> and </a:t>
            </a:r>
            <a:r>
              <a:rPr lang="en-IN" sz="2000" dirty="0" err="1" smtClean="0"/>
              <a:t>suprapubic</a:t>
            </a:r>
            <a:endParaRPr lang="en-IN" sz="2000" dirty="0" smtClean="0"/>
          </a:p>
          <a:p>
            <a:r>
              <a:rPr lang="en-IN" sz="2000" dirty="0" smtClean="0"/>
              <a:t>Complications :- Trauma  &amp; UTI , rapid decompression can cause of hypotension </a:t>
            </a:r>
          </a:p>
          <a:p>
            <a:r>
              <a:rPr lang="en-IN" sz="2000" dirty="0" smtClean="0"/>
              <a:t>Clinical uses- renal, CVS, n fluid volume status</a:t>
            </a:r>
          </a:p>
          <a:p>
            <a:pPr marL="0" indent="0">
              <a:buNone/>
            </a:pPr>
            <a:r>
              <a:rPr lang="en-IN" sz="2000" dirty="0"/>
              <a:t> </a:t>
            </a:r>
            <a:r>
              <a:rPr lang="en-IN" sz="2000" dirty="0" smtClean="0"/>
              <a:t>                       kidney perfusion n function</a:t>
            </a:r>
          </a:p>
          <a:p>
            <a:pPr marL="0" indent="0">
              <a:buNone/>
            </a:pPr>
            <a:r>
              <a:rPr lang="en-IN" sz="2000" dirty="0"/>
              <a:t> </a:t>
            </a:r>
            <a:r>
              <a:rPr lang="en-IN" sz="2000" dirty="0" smtClean="0"/>
              <a:t>                       </a:t>
            </a:r>
            <a:r>
              <a:rPr lang="en-IN" sz="2000" dirty="0" err="1" smtClean="0"/>
              <a:t>oligouria</a:t>
            </a:r>
            <a:r>
              <a:rPr lang="en-IN" sz="2000" dirty="0" smtClean="0"/>
              <a:t> ( output &lt; 0.5 ml/kg/</a:t>
            </a:r>
            <a:r>
              <a:rPr lang="en-IN" sz="2000" dirty="0" err="1" smtClean="0"/>
              <a:t>hr</a:t>
            </a:r>
            <a:r>
              <a:rPr lang="en-IN" sz="20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352882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IN" dirty="0" smtClean="0"/>
              <a:t>CNS – monitoring depth of anaesthesia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Signs n symptoms of light anaesthesia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  1)tachycardia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  2)HTN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  3)lacrimation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  4)Perspiration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  5)</a:t>
            </a:r>
            <a:r>
              <a:rPr lang="en-IN" dirty="0" err="1" smtClean="0"/>
              <a:t>movt</a:t>
            </a:r>
            <a:r>
              <a:rPr lang="en-IN" dirty="0" smtClean="0"/>
              <a:t>. Response to painful stimuli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  6)</a:t>
            </a:r>
            <a:r>
              <a:rPr lang="en-IN" dirty="0" err="1" smtClean="0"/>
              <a:t>Tachypnea</a:t>
            </a:r>
            <a:r>
              <a:rPr lang="en-IN" dirty="0" smtClean="0"/>
              <a:t>, breath holding, coughing,             	laryngospasm n bronchospasm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  7)Eye </a:t>
            </a:r>
            <a:r>
              <a:rPr lang="en-IN" dirty="0" err="1" smtClean="0"/>
              <a:t>movts</a:t>
            </a:r>
            <a:endParaRPr lang="en-IN" dirty="0" smtClean="0"/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  8)Preserved Reflexes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37749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n-IN" dirty="0" smtClean="0"/>
              <a:t>CNS monitoring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00629"/>
            <a:ext cx="9067800" cy="5486400"/>
          </a:xfrm>
        </p:spPr>
        <p:txBody>
          <a:bodyPr>
            <a:normAutofit fontScale="85000" lnSpcReduction="20000"/>
          </a:bodyPr>
          <a:lstStyle/>
          <a:p>
            <a:r>
              <a:rPr lang="en-IN" dirty="0" smtClean="0"/>
              <a:t>EEG- Electroencephalogram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   </a:t>
            </a:r>
            <a:r>
              <a:rPr lang="en-IN" sz="2400" dirty="0" smtClean="0"/>
              <a:t>1)monitor depth n cerebral </a:t>
            </a:r>
            <a:r>
              <a:rPr lang="en-IN" sz="2400" dirty="0" err="1" smtClean="0"/>
              <a:t>ischaemia</a:t>
            </a:r>
            <a:endParaRPr lang="en-IN" sz="2400" dirty="0" smtClean="0"/>
          </a:p>
          <a:p>
            <a:pPr marL="0" indent="0">
              <a:buNone/>
            </a:pPr>
            <a:r>
              <a:rPr lang="en-IN" sz="2400" dirty="0"/>
              <a:t> </a:t>
            </a:r>
            <a:r>
              <a:rPr lang="en-IN" sz="2400" dirty="0" smtClean="0"/>
              <a:t>        2)all inhalational n i.vi </a:t>
            </a:r>
            <a:r>
              <a:rPr lang="en-IN" sz="2400" dirty="0" err="1" smtClean="0"/>
              <a:t>ansethetics</a:t>
            </a:r>
            <a:r>
              <a:rPr lang="en-IN" sz="2400" dirty="0" smtClean="0"/>
              <a:t> –  produce  	</a:t>
            </a:r>
            <a:r>
              <a:rPr lang="en-IN" sz="2400" u="sng" dirty="0" smtClean="0"/>
              <a:t>biphasic pattern</a:t>
            </a:r>
            <a:r>
              <a:rPr lang="en-IN" sz="2400" dirty="0" smtClean="0"/>
              <a:t> </a:t>
            </a:r>
            <a:r>
              <a:rPr lang="en-IN" dirty="0" smtClean="0"/>
              <a:t>–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</a:t>
            </a:r>
            <a:r>
              <a:rPr lang="en-IN" sz="2400" dirty="0" smtClean="0">
                <a:solidFill>
                  <a:srgbClr val="FF0000"/>
                </a:solidFill>
              </a:rPr>
              <a:t>low dose = excitation =</a:t>
            </a:r>
            <a:r>
              <a:rPr lang="el-GR" sz="2400" dirty="0" smtClean="0">
                <a:solidFill>
                  <a:srgbClr val="FF0000"/>
                </a:solidFill>
              </a:rPr>
              <a:t>β</a:t>
            </a:r>
            <a:r>
              <a:rPr lang="en-IN" sz="2400" dirty="0">
                <a:solidFill>
                  <a:srgbClr val="FF0000"/>
                </a:solidFill>
              </a:rPr>
              <a:t>=</a:t>
            </a:r>
            <a:r>
              <a:rPr lang="en-IN" sz="2400" dirty="0" smtClean="0">
                <a:solidFill>
                  <a:srgbClr val="FF0000"/>
                </a:solidFill>
              </a:rPr>
              <a:t> high frequency n low amplitude= LIGHT</a:t>
            </a:r>
          </a:p>
          <a:p>
            <a:pPr marL="0" indent="0">
              <a:buNone/>
            </a:pP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smtClean="0">
                <a:solidFill>
                  <a:srgbClr val="FF0000"/>
                </a:solidFill>
              </a:rPr>
              <a:t>   high dose = depression =</a:t>
            </a:r>
            <a:r>
              <a:rPr lang="el-GR" sz="2400" dirty="0" smtClean="0">
                <a:solidFill>
                  <a:srgbClr val="FF0000"/>
                </a:solidFill>
              </a:rPr>
              <a:t>θ</a:t>
            </a:r>
            <a:r>
              <a:rPr lang="en-IN" sz="2400" dirty="0" smtClean="0">
                <a:solidFill>
                  <a:srgbClr val="FF0000"/>
                </a:solidFill>
              </a:rPr>
              <a:t> &amp; </a:t>
            </a:r>
            <a:r>
              <a:rPr lang="el-GR" sz="2400" dirty="0" smtClean="0">
                <a:solidFill>
                  <a:srgbClr val="FF0000"/>
                </a:solidFill>
              </a:rPr>
              <a:t>δ</a:t>
            </a:r>
            <a:r>
              <a:rPr lang="en-IN" sz="2400" dirty="0" smtClean="0">
                <a:solidFill>
                  <a:srgbClr val="FF0000"/>
                </a:solidFill>
              </a:rPr>
              <a:t>=high amplitude n low frequency=DEEP</a:t>
            </a:r>
          </a:p>
          <a:p>
            <a:pPr marL="0" indent="0">
              <a:buNone/>
            </a:pP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smtClean="0">
                <a:solidFill>
                  <a:srgbClr val="FF0000"/>
                </a:solidFill>
              </a:rPr>
              <a:t>          </a:t>
            </a:r>
            <a:r>
              <a:rPr lang="en-IN" sz="2400" dirty="0" smtClean="0"/>
              <a:t>3) Cerebral </a:t>
            </a:r>
            <a:r>
              <a:rPr lang="en-IN" sz="2400" dirty="0" err="1" smtClean="0"/>
              <a:t>ischaemia</a:t>
            </a:r>
            <a:r>
              <a:rPr lang="en-IN" sz="2400" dirty="0" smtClean="0"/>
              <a:t>, hypothermia, </a:t>
            </a:r>
            <a:r>
              <a:rPr lang="en-IN" sz="2400" dirty="0" err="1" smtClean="0"/>
              <a:t>opiods</a:t>
            </a:r>
            <a:r>
              <a:rPr lang="en-IN" sz="2400" dirty="0" smtClean="0"/>
              <a:t>= depression</a:t>
            </a:r>
          </a:p>
          <a:p>
            <a:pPr marL="0" indent="0">
              <a:buNone/>
            </a:pPr>
            <a:r>
              <a:rPr lang="en-IN" sz="2400" dirty="0"/>
              <a:t> </a:t>
            </a:r>
            <a:r>
              <a:rPr lang="en-IN" sz="2400" dirty="0" smtClean="0"/>
              <a:t>          4) N2O n ketamine = Excitation</a:t>
            </a:r>
          </a:p>
          <a:p>
            <a:r>
              <a:rPr lang="en-IN" dirty="0" smtClean="0"/>
              <a:t>EVOKED Responses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sz="2600" dirty="0" smtClean="0"/>
              <a:t>1) </a:t>
            </a:r>
            <a:r>
              <a:rPr lang="en-IN" sz="2600" dirty="0" err="1" smtClean="0"/>
              <a:t>meaure</a:t>
            </a:r>
            <a:r>
              <a:rPr lang="en-IN" sz="2600" dirty="0" smtClean="0"/>
              <a:t> integrity of neuronal tissue n monitor depth.</a:t>
            </a:r>
          </a:p>
          <a:p>
            <a:pPr marL="0" indent="0">
              <a:buNone/>
            </a:pPr>
            <a:r>
              <a:rPr lang="en-IN" sz="2600" dirty="0" smtClean="0"/>
              <a:t> 2)Neurological injury, </a:t>
            </a:r>
            <a:r>
              <a:rPr lang="en-IN" sz="2600" dirty="0" err="1" smtClean="0"/>
              <a:t>iscahemia</a:t>
            </a:r>
            <a:r>
              <a:rPr lang="en-IN" sz="2600" dirty="0" smtClean="0"/>
              <a:t>, </a:t>
            </a:r>
            <a:r>
              <a:rPr lang="en-IN" sz="2600" dirty="0" err="1" smtClean="0"/>
              <a:t>inahalational</a:t>
            </a:r>
            <a:r>
              <a:rPr lang="en-IN" sz="2600" dirty="0" smtClean="0"/>
              <a:t> agents n barbiturates  	decrease the amplitude n </a:t>
            </a:r>
            <a:r>
              <a:rPr lang="en-IN" sz="2600" dirty="0" err="1" smtClean="0"/>
              <a:t>increae</a:t>
            </a:r>
            <a:r>
              <a:rPr lang="en-IN" sz="2600" dirty="0" smtClean="0"/>
              <a:t> the latency ( response time ) 	of evoked responses.</a:t>
            </a:r>
          </a:p>
          <a:p>
            <a:pPr marL="0" indent="0">
              <a:buNone/>
            </a:pPr>
            <a:r>
              <a:rPr lang="en-IN" sz="2600" dirty="0" smtClean="0"/>
              <a:t>3) Types – SSEP- somatosensory evoked potential</a:t>
            </a:r>
          </a:p>
          <a:p>
            <a:pPr marL="0" indent="0">
              <a:buNone/>
            </a:pPr>
            <a:r>
              <a:rPr lang="en-IN" sz="2600" dirty="0"/>
              <a:t> </a:t>
            </a:r>
            <a:r>
              <a:rPr lang="en-IN" sz="2600" dirty="0" smtClean="0"/>
              <a:t>               - AEP – Auditory Evoked Potential</a:t>
            </a:r>
          </a:p>
          <a:p>
            <a:pPr marL="0" indent="0">
              <a:buNone/>
            </a:pPr>
            <a:r>
              <a:rPr lang="en-IN" sz="2600" dirty="0"/>
              <a:t> </a:t>
            </a:r>
            <a:r>
              <a:rPr lang="en-IN" sz="2600" dirty="0" smtClean="0"/>
              <a:t>               - VEP – Visual Evoked Potential</a:t>
            </a:r>
            <a:endParaRPr lang="en-IN" sz="2600" dirty="0"/>
          </a:p>
        </p:txBody>
      </p:sp>
    </p:spTree>
    <p:extLst>
      <p:ext uri="{BB962C8B-B14F-4D97-AF65-F5344CB8AC3E}">
        <p14:creationId xmlns:p14="http://schemas.microsoft.com/office/powerpoint/2010/main" xmlns="" val="183383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n-IN" dirty="0" smtClean="0"/>
              <a:t> MONITORING BLOOD LOSS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3 methods</a:t>
            </a:r>
          </a:p>
          <a:p>
            <a:r>
              <a:rPr lang="en-IN" dirty="0"/>
              <a:t> </a:t>
            </a:r>
            <a:r>
              <a:rPr lang="en-IN" dirty="0" smtClean="0"/>
              <a:t>Gravimetric method- </a:t>
            </a:r>
            <a:r>
              <a:rPr lang="en-IN" sz="2400" dirty="0" smtClean="0"/>
              <a:t>weighing blood soaked swabs n sponges</a:t>
            </a:r>
          </a:p>
          <a:p>
            <a:r>
              <a:rPr lang="en-IN" dirty="0" smtClean="0"/>
              <a:t>Volumetric method- </a:t>
            </a:r>
            <a:r>
              <a:rPr lang="en-IN" sz="2400" dirty="0" smtClean="0"/>
              <a:t>estimating blood loss in suction</a:t>
            </a:r>
          </a:p>
          <a:p>
            <a:r>
              <a:rPr lang="en-IN" dirty="0" smtClean="0"/>
              <a:t>Colorimetric method- </a:t>
            </a:r>
            <a:r>
              <a:rPr lang="en-IN" sz="2800" dirty="0" smtClean="0"/>
              <a:t>most accurate 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xmlns="" val="148807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IN" dirty="0" smtClean="0"/>
              <a:t>TYPES OF MONITORING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IN" sz="3600" dirty="0" smtClean="0"/>
              <a:t>CVS Monitoring</a:t>
            </a:r>
          </a:p>
          <a:p>
            <a:r>
              <a:rPr lang="en-IN" sz="3600" dirty="0" smtClean="0"/>
              <a:t>Non CVS Monitoring</a:t>
            </a:r>
          </a:p>
          <a:p>
            <a:pPr>
              <a:buNone/>
            </a:pPr>
            <a:r>
              <a:rPr lang="en-IN" dirty="0" smtClean="0"/>
              <a:t>                  Pulse </a:t>
            </a:r>
            <a:r>
              <a:rPr lang="en-IN" dirty="0" err="1" smtClean="0"/>
              <a:t>oximetry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                  </a:t>
            </a:r>
            <a:r>
              <a:rPr lang="en-IN" dirty="0" err="1" smtClean="0"/>
              <a:t>Capnography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                  Temperature</a:t>
            </a:r>
          </a:p>
          <a:p>
            <a:pPr>
              <a:buNone/>
            </a:pPr>
            <a:r>
              <a:rPr lang="en-IN" dirty="0" smtClean="0"/>
              <a:t>                  ABG analysis</a:t>
            </a:r>
          </a:p>
          <a:p>
            <a:pPr>
              <a:buNone/>
            </a:pPr>
            <a:r>
              <a:rPr lang="en-IN" dirty="0" smtClean="0"/>
              <a:t>                  Precordial &amp; Oesophageal stethoscope</a:t>
            </a:r>
          </a:p>
          <a:p>
            <a:pPr>
              <a:buNone/>
            </a:pPr>
            <a:r>
              <a:rPr lang="en-IN" dirty="0"/>
              <a:t> </a:t>
            </a:r>
            <a:r>
              <a:rPr lang="en-IN" dirty="0" smtClean="0"/>
              <a:t>                 Urinary output</a:t>
            </a:r>
          </a:p>
          <a:p>
            <a:pPr>
              <a:buNone/>
            </a:pPr>
            <a:r>
              <a:rPr lang="en-IN" dirty="0"/>
              <a:t> </a:t>
            </a:r>
            <a:r>
              <a:rPr lang="en-IN" dirty="0" smtClean="0"/>
              <a:t>                 monitoring blood loss</a:t>
            </a:r>
          </a:p>
          <a:p>
            <a:pPr>
              <a:buNone/>
            </a:pPr>
            <a:r>
              <a:rPr lang="en-IN" dirty="0" smtClean="0"/>
              <a:t>                  Anaesthetic gas analysis</a:t>
            </a:r>
          </a:p>
          <a:p>
            <a:pPr>
              <a:buNone/>
            </a:pPr>
            <a:r>
              <a:rPr lang="en-IN" dirty="0" smtClean="0"/>
              <a:t>                  Lung Volumes</a:t>
            </a:r>
          </a:p>
          <a:p>
            <a:pPr>
              <a:buNone/>
            </a:pPr>
            <a:r>
              <a:rPr lang="en-IN" dirty="0" smtClean="0"/>
              <a:t>                  O2 analysers</a:t>
            </a:r>
          </a:p>
          <a:p>
            <a:pPr>
              <a:buNone/>
            </a:pPr>
            <a:r>
              <a:rPr lang="en-IN" dirty="0"/>
              <a:t> </a:t>
            </a:r>
            <a:r>
              <a:rPr lang="en-IN" dirty="0" smtClean="0"/>
              <a:t>                 CNS-monitoring depth of anaesthesia</a:t>
            </a:r>
          </a:p>
          <a:p>
            <a:pPr>
              <a:buNone/>
            </a:pPr>
            <a:r>
              <a:rPr lang="en-IN" dirty="0" smtClean="0"/>
              <a:t>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n-IN" dirty="0" smtClean="0"/>
              <a:t>CVS Monitoring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NON INVASIVE MONITORING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1) NIBP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2) ECG</a:t>
            </a:r>
          </a:p>
          <a:p>
            <a:r>
              <a:rPr lang="en-IN" dirty="0"/>
              <a:t> </a:t>
            </a:r>
            <a:r>
              <a:rPr lang="en-IN" dirty="0" smtClean="0"/>
              <a:t>SEMI INVASIVE MONITORING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1)TEE</a:t>
            </a:r>
          </a:p>
          <a:p>
            <a:r>
              <a:rPr lang="en-IN" dirty="0" smtClean="0"/>
              <a:t>INVASIVE MONITORING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1)IBP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2)CVP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3)PULMONARY ARTERY CATHETERIZATION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95219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n-IN" dirty="0" smtClean="0"/>
              <a:t>NIBP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r>
                  <a:rPr lang="en-IN" dirty="0" smtClean="0"/>
                  <a:t>Pulse pressure-  diff btw SBP n DBP</a:t>
                </a:r>
              </a:p>
              <a:p>
                <a:r>
                  <a:rPr lang="en-IN" dirty="0"/>
                  <a:t/>
                </a:r>
                <a:r>
                  <a:rPr lang="en-IN" dirty="0" smtClean="0"/>
                  <a:t>MAP- mean arterial pressure=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IN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IN" b="0" i="1" smtClean="0">
                                <a:latin typeface="Cambria Math"/>
                              </a:rPr>
                              <m:t>𝑆𝐵𝑃</m:t>
                            </m:r>
                          </m:e>
                        </m:d>
                        <m:r>
                          <a:rPr lang="en-IN" b="0" i="1" smtClean="0">
                            <a:latin typeface="Cambria Math"/>
                          </a:rPr>
                          <m:t>+2(</m:t>
                        </m:r>
                        <m:r>
                          <a:rPr lang="en-IN" b="0" i="1" smtClean="0">
                            <a:latin typeface="Cambria Math"/>
                          </a:rPr>
                          <m:t>𝐷𝐵𝑃</m:t>
                        </m:r>
                        <m:r>
                          <a:rPr lang="en-IN" b="0" i="1" smtClean="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IN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en-IN" dirty="0" smtClean="0"/>
              </a:p>
              <a:p>
                <a:r>
                  <a:rPr lang="en-IN" dirty="0"/>
                  <a:t>C</a:t>
                </a:r>
                <a:r>
                  <a:rPr lang="en-IN" dirty="0" smtClean="0"/>
                  <a:t>/I = same side of </a:t>
                </a:r>
                <a:r>
                  <a:rPr lang="en-IN" dirty="0" err="1" smtClean="0"/>
                  <a:t>arteriovenous</a:t>
                </a:r>
                <a:r>
                  <a:rPr lang="en-IN" dirty="0" smtClean="0"/>
                  <a:t> fistula for dialysis </a:t>
                </a:r>
              </a:p>
              <a:p>
                <a:r>
                  <a:rPr lang="en-IN" dirty="0" smtClean="0"/>
                  <a:t>Difficulty= burns , same side of </a:t>
                </a:r>
                <a:r>
                  <a:rPr lang="en-IN" dirty="0" err="1" smtClean="0"/>
                  <a:t>i.v</a:t>
                </a:r>
                <a:r>
                  <a:rPr lang="en-IN" dirty="0" smtClean="0"/>
                  <a:t> line</a:t>
                </a:r>
              </a:p>
              <a:p>
                <a:r>
                  <a:rPr lang="en-IN" dirty="0" smtClean="0"/>
                  <a:t>Cuff size </a:t>
                </a:r>
                <a:r>
                  <a:rPr lang="en-IN" dirty="0" err="1" smtClean="0"/>
                  <a:t>shd</a:t>
                </a:r>
                <a:r>
                  <a:rPr lang="en-IN" dirty="0" smtClean="0"/>
                  <a:t> cover 2/3</a:t>
                </a:r>
                <a:r>
                  <a:rPr lang="en-IN" baseline="30000" dirty="0" smtClean="0"/>
                  <a:t>rd</a:t>
                </a:r>
                <a:r>
                  <a:rPr lang="en-IN" dirty="0" smtClean="0"/>
                  <a:t> of length of </a:t>
                </a:r>
                <a:r>
                  <a:rPr lang="en-IN" dirty="0" smtClean="0"/>
                  <a:t>arm, if more : underestimation , if less : overestimation.</a:t>
                </a:r>
                <a:endParaRPr lang="en-IN" dirty="0" smtClean="0"/>
              </a:p>
              <a:p>
                <a:r>
                  <a:rPr lang="en-IN" dirty="0" smtClean="0"/>
                  <a:t>Width of cuff </a:t>
                </a:r>
                <a:r>
                  <a:rPr lang="en-IN" dirty="0" err="1" smtClean="0"/>
                  <a:t>shd</a:t>
                </a:r>
                <a:r>
                  <a:rPr lang="en-IN" dirty="0" smtClean="0"/>
                  <a:t> b 40% &gt;</a:t>
                </a:r>
                <a:r>
                  <a:rPr lang="en-IN" dirty="0" err="1" smtClean="0"/>
                  <a:t>pt’s</a:t>
                </a:r>
                <a:r>
                  <a:rPr lang="en-IN" dirty="0" smtClean="0"/>
                  <a:t> arm</a:t>
                </a:r>
              </a:p>
              <a:p>
                <a:r>
                  <a:rPr lang="en-IN" dirty="0" smtClean="0"/>
                  <a:t>12-15cm – adults</a:t>
                </a:r>
              </a:p>
              <a:p>
                <a:r>
                  <a:rPr lang="en-IN" dirty="0" smtClean="0"/>
                  <a:t>6-9cm – children</a:t>
                </a:r>
              </a:p>
              <a:p>
                <a:r>
                  <a:rPr lang="en-IN" dirty="0" smtClean="0"/>
                  <a:t>2.5 cm – </a:t>
                </a:r>
                <a:r>
                  <a:rPr lang="en-IN" dirty="0" smtClean="0"/>
                  <a:t>neonates</a:t>
                </a:r>
              </a:p>
              <a:p>
                <a:r>
                  <a:rPr lang="en-IN" dirty="0" smtClean="0"/>
                  <a:t>Prefer arm or thigh not forearm or calf coz there is single bone in  arm n thigh , so arteries are occluded well , whereas calf n forearm has two bones each , so proper BP is not calculated.</a:t>
                </a:r>
                <a:endParaRPr lang="en-IN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15" t="-2156" r="-81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33554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n-IN" dirty="0" smtClean="0"/>
              <a:t>NIBP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Techniques</a:t>
            </a:r>
          </a:p>
          <a:p>
            <a:pPr>
              <a:buFontTx/>
              <a:buChar char="-"/>
            </a:pPr>
            <a:r>
              <a:rPr lang="en-IN" dirty="0" err="1" smtClean="0"/>
              <a:t>Palpatory</a:t>
            </a:r>
            <a:r>
              <a:rPr lang="en-IN" dirty="0" smtClean="0"/>
              <a:t>- only SBP.</a:t>
            </a:r>
          </a:p>
          <a:p>
            <a:pPr>
              <a:buFontTx/>
              <a:buChar char="-"/>
            </a:pPr>
            <a:r>
              <a:rPr lang="en-IN" dirty="0" err="1" smtClean="0"/>
              <a:t>Ausculatory-korotkoff</a:t>
            </a:r>
            <a:r>
              <a:rPr lang="en-IN" dirty="0" smtClean="0"/>
              <a:t> sounds r produced.</a:t>
            </a:r>
          </a:p>
          <a:p>
            <a:pPr>
              <a:buFontTx/>
              <a:buChar char="-"/>
            </a:pPr>
            <a:r>
              <a:rPr lang="en-IN" dirty="0" err="1" smtClean="0"/>
              <a:t>Oscillometory</a:t>
            </a:r>
            <a:r>
              <a:rPr lang="en-IN" dirty="0" smtClean="0"/>
              <a:t>-arterial pulsations cause oscillations n are max @ MAP.</a:t>
            </a:r>
          </a:p>
          <a:p>
            <a:pPr>
              <a:buFontTx/>
              <a:buChar char="-"/>
            </a:pPr>
            <a:r>
              <a:rPr lang="en-IN" dirty="0" smtClean="0"/>
              <a:t>Doppler probe- </a:t>
            </a:r>
            <a:r>
              <a:rPr lang="en-IN" sz="2000" dirty="0" err="1" smtClean="0"/>
              <a:t>subsituted</a:t>
            </a:r>
            <a:r>
              <a:rPr lang="en-IN" sz="2000" dirty="0" smtClean="0"/>
              <a:t> for </a:t>
            </a:r>
            <a:r>
              <a:rPr lang="en-IN" sz="2000" dirty="0" err="1" smtClean="0"/>
              <a:t>anesthesiologist</a:t>
            </a:r>
            <a:r>
              <a:rPr lang="en-IN" sz="2000" dirty="0" smtClean="0"/>
              <a:t> fingers.</a:t>
            </a:r>
          </a:p>
          <a:p>
            <a:pPr>
              <a:buFontTx/>
              <a:buChar char="-"/>
            </a:pPr>
            <a:r>
              <a:rPr lang="en-IN" sz="2000" dirty="0" smtClean="0"/>
              <a:t>Probe transmits ultrasonic signal which is </a:t>
            </a:r>
            <a:r>
              <a:rPr lang="en-IN" sz="2000" dirty="0" err="1" smtClean="0"/>
              <a:t>refleted</a:t>
            </a:r>
            <a:r>
              <a:rPr lang="en-IN" sz="2000" dirty="0" smtClean="0"/>
              <a:t> by underlying tissue.</a:t>
            </a:r>
          </a:p>
          <a:p>
            <a:pPr>
              <a:buFontTx/>
              <a:buChar char="-"/>
            </a:pPr>
            <a:r>
              <a:rPr lang="en-IN" sz="2000" dirty="0" smtClean="0"/>
              <a:t>Moving  RBC causes change in frequency  shift.</a:t>
            </a:r>
            <a:endParaRPr lang="en-IN" dirty="0" smtClean="0"/>
          </a:p>
          <a:p>
            <a:pPr>
              <a:buFontTx/>
              <a:buChar char="-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11842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n-IN" dirty="0" smtClean="0"/>
              <a:t>ECG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1"/>
            <a:ext cx="9144000" cy="1524000"/>
          </a:xfrm>
        </p:spPr>
        <p:txBody>
          <a:bodyPr>
            <a:normAutofit fontScale="92500"/>
          </a:bodyPr>
          <a:lstStyle/>
          <a:p>
            <a:r>
              <a:rPr lang="en-IN" sz="2800" dirty="0" smtClean="0"/>
              <a:t>Its mandatory , no C/I, HR= 300/large boxes &amp; 1500/small boxes</a:t>
            </a:r>
          </a:p>
          <a:p>
            <a:r>
              <a:rPr lang="en-IN" sz="2800" dirty="0" smtClean="0"/>
              <a:t>For </a:t>
            </a:r>
            <a:r>
              <a:rPr lang="en-IN" sz="2800" dirty="0" err="1" smtClean="0"/>
              <a:t>arrythmias</a:t>
            </a:r>
            <a:r>
              <a:rPr lang="en-IN" sz="2800" dirty="0" smtClean="0"/>
              <a:t> – see in lead II</a:t>
            </a:r>
          </a:p>
          <a:p>
            <a:r>
              <a:rPr lang="en-IN" sz="2800" dirty="0" smtClean="0"/>
              <a:t>For </a:t>
            </a:r>
            <a:r>
              <a:rPr lang="en-IN" sz="2800" dirty="0" err="1" smtClean="0"/>
              <a:t>ischaemias</a:t>
            </a:r>
            <a:r>
              <a:rPr lang="en-IN" sz="2800" dirty="0" smtClean="0"/>
              <a:t> – V5</a:t>
            </a:r>
            <a:endParaRPr lang="en-IN" sz="28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971800"/>
            <a:ext cx="8846896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5398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"/>
            <a:ext cx="8305800" cy="7044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4540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n-IN" dirty="0" smtClean="0"/>
              <a:t>IBP- INVASIVE BLOOD PRESSURE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 fontScale="92500" lnSpcReduction="20000"/>
          </a:bodyPr>
          <a:lstStyle/>
          <a:p>
            <a:r>
              <a:rPr lang="en-IN" dirty="0" smtClean="0"/>
              <a:t>For beat to beat BP monitoring or end organ disease.</a:t>
            </a:r>
          </a:p>
          <a:p>
            <a:r>
              <a:rPr lang="en-IN" dirty="0" smtClean="0"/>
              <a:t>Sites: 1) radial A- 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            </a:t>
            </a:r>
            <a:r>
              <a:rPr lang="en-IN" sz="2600" dirty="0" smtClean="0"/>
              <a:t>m/c, superficial, with collateral flow (ulnar A)</a:t>
            </a:r>
          </a:p>
          <a:p>
            <a:pPr marL="0" indent="0">
              <a:buNone/>
            </a:pPr>
            <a:r>
              <a:rPr lang="en-IN" sz="2600" dirty="0" smtClean="0"/>
              <a:t>                    </a:t>
            </a:r>
            <a:r>
              <a:rPr lang="en-IN" sz="2600" u="sng" dirty="0" err="1" smtClean="0"/>
              <a:t>Allens</a:t>
            </a:r>
            <a:r>
              <a:rPr lang="en-IN" sz="2600" u="sng" dirty="0" smtClean="0"/>
              <a:t> test</a:t>
            </a:r>
            <a:r>
              <a:rPr lang="en-IN" sz="2600" dirty="0" smtClean="0"/>
              <a:t>-method for assessing safety of radial  A          	       </a:t>
            </a:r>
            <a:r>
              <a:rPr lang="en-IN" sz="2600" dirty="0" err="1" smtClean="0"/>
              <a:t>cannulation</a:t>
            </a:r>
            <a:r>
              <a:rPr lang="en-IN" sz="2600" dirty="0" smtClean="0"/>
              <a:t>= </a:t>
            </a:r>
            <a:r>
              <a:rPr lang="en-IN" sz="2600" dirty="0" err="1" smtClean="0"/>
              <a:t>pt</a:t>
            </a:r>
            <a:r>
              <a:rPr lang="en-IN" sz="2600" dirty="0" smtClean="0"/>
              <a:t> exsanguinates hand by fist, while operator  	       occludes Radial &amp; Ulnar A by fingertip pressure, then     	       release ulnar pressure n still occluding Radial pressure- 	   flushing of thumb &lt;5 sec (N), 5-10 sec (borderline), &gt;11sec (C/I)</a:t>
            </a:r>
          </a:p>
          <a:p>
            <a:pPr marL="0" indent="0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2) </a:t>
            </a:r>
            <a:r>
              <a:rPr lang="en-IN" sz="2800" dirty="0" err="1" smtClean="0"/>
              <a:t>doraslis</a:t>
            </a:r>
            <a:r>
              <a:rPr lang="en-IN" sz="2800" dirty="0" smtClean="0"/>
              <a:t> </a:t>
            </a:r>
            <a:r>
              <a:rPr lang="en-IN" sz="2800" dirty="0" err="1" smtClean="0"/>
              <a:t>pedis</a:t>
            </a:r>
            <a:r>
              <a:rPr lang="en-IN" sz="2800" dirty="0" smtClean="0"/>
              <a:t> – </a:t>
            </a:r>
            <a:r>
              <a:rPr lang="en-IN" sz="2600" dirty="0" smtClean="0"/>
              <a:t>m/c after radial , distorted waveform</a:t>
            </a:r>
          </a:p>
          <a:p>
            <a:pPr marL="0" indent="0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3)ulnar A – </a:t>
            </a:r>
            <a:r>
              <a:rPr lang="en-IN" sz="2600" dirty="0" smtClean="0"/>
              <a:t>deeper, more difficult, more torturous, </a:t>
            </a:r>
          </a:p>
          <a:p>
            <a:pPr marL="0" indent="0">
              <a:buNone/>
            </a:pPr>
            <a:r>
              <a:rPr lang="en-IN" sz="2600" dirty="0"/>
              <a:t> </a:t>
            </a:r>
            <a:r>
              <a:rPr lang="en-IN" sz="2600" dirty="0" smtClean="0"/>
              <a:t>                       compromise blood flow to hand if radial already punctured</a:t>
            </a:r>
          </a:p>
          <a:p>
            <a:pPr marL="0" indent="0">
              <a:buNone/>
            </a:pPr>
            <a:r>
              <a:rPr lang="en-IN" sz="2600" dirty="0"/>
              <a:t> </a:t>
            </a:r>
            <a:r>
              <a:rPr lang="en-IN" sz="2600" dirty="0" smtClean="0"/>
              <a:t>                 </a:t>
            </a:r>
            <a:r>
              <a:rPr lang="en-IN" sz="3000" dirty="0" smtClean="0"/>
              <a:t>4)brachial A-  </a:t>
            </a:r>
            <a:r>
              <a:rPr lang="en-IN" sz="2600" dirty="0" smtClean="0"/>
              <a:t>large, easy to identify , good waves, but kinks</a:t>
            </a:r>
          </a:p>
          <a:p>
            <a:pPr marL="0" indent="0">
              <a:buNone/>
            </a:pPr>
            <a:r>
              <a:rPr lang="en-IN" sz="2600" dirty="0"/>
              <a:t> </a:t>
            </a:r>
            <a:r>
              <a:rPr lang="en-IN" sz="2600" dirty="0" smtClean="0"/>
              <a:t>                 </a:t>
            </a:r>
            <a:r>
              <a:rPr lang="en-IN" sz="2800" dirty="0" smtClean="0"/>
              <a:t>5)Femoral A – </a:t>
            </a:r>
            <a:r>
              <a:rPr lang="en-IN" sz="2600" dirty="0" smtClean="0"/>
              <a:t>easy </a:t>
            </a:r>
            <a:r>
              <a:rPr lang="en-IN" sz="2600" dirty="0" err="1" smtClean="0"/>
              <a:t>acess</a:t>
            </a:r>
            <a:r>
              <a:rPr lang="en-IN" sz="2600" dirty="0" smtClean="0"/>
              <a:t>, prone to atheroma n infections</a:t>
            </a:r>
          </a:p>
          <a:p>
            <a:pPr marL="0" indent="0">
              <a:buNone/>
            </a:pPr>
            <a:r>
              <a:rPr lang="en-IN" sz="2600" dirty="0"/>
              <a:t> </a:t>
            </a:r>
            <a:r>
              <a:rPr lang="en-IN" sz="2600" dirty="0" smtClean="0"/>
              <a:t>                 </a:t>
            </a:r>
            <a:r>
              <a:rPr lang="en-IN" sz="2800" dirty="0" smtClean="0"/>
              <a:t>6)Axillary A – </a:t>
            </a:r>
            <a:r>
              <a:rPr lang="en-IN" sz="2600" dirty="0" smtClean="0"/>
              <a:t>n damage</a:t>
            </a:r>
            <a:endParaRPr lang="en-IN" sz="2600" dirty="0"/>
          </a:p>
        </p:txBody>
      </p:sp>
    </p:spTree>
    <p:extLst>
      <p:ext uri="{BB962C8B-B14F-4D97-AF65-F5344CB8AC3E}">
        <p14:creationId xmlns:p14="http://schemas.microsoft.com/office/powerpoint/2010/main" xmlns="" val="315776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2375</TotalTime>
  <Words>1275</Words>
  <Application>Microsoft Office PowerPoint</Application>
  <PresentationFormat>On-screen Show (4:3)</PresentationFormat>
  <Paragraphs>257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MONITORING IN ANAESTHESIA</vt:lpstr>
      <vt:lpstr>CLINICAL MONITORING</vt:lpstr>
      <vt:lpstr>TYPES OF MONITORING </vt:lpstr>
      <vt:lpstr>CVS Monitoring</vt:lpstr>
      <vt:lpstr>NIBP</vt:lpstr>
      <vt:lpstr>NIBP</vt:lpstr>
      <vt:lpstr>ECG</vt:lpstr>
      <vt:lpstr>Slide 8</vt:lpstr>
      <vt:lpstr>IBP- INVASIVE BLOOD PRESSURE</vt:lpstr>
      <vt:lpstr>IBP</vt:lpstr>
      <vt:lpstr>CVP</vt:lpstr>
      <vt:lpstr>CVP</vt:lpstr>
      <vt:lpstr>PULSE OXIMETRY</vt:lpstr>
      <vt:lpstr>PULSE OXIMETRY</vt:lpstr>
      <vt:lpstr>Slide 15</vt:lpstr>
      <vt:lpstr>CAPNOGRAPHY</vt:lpstr>
      <vt:lpstr>CAPNOGRAPHY</vt:lpstr>
      <vt:lpstr>Slide 18</vt:lpstr>
      <vt:lpstr>TEMPERATURE</vt:lpstr>
      <vt:lpstr>TEMPERATURE</vt:lpstr>
      <vt:lpstr>TEMPERATURE</vt:lpstr>
      <vt:lpstr>ABG Analysis</vt:lpstr>
      <vt:lpstr>PRECORDIAL &amp; ESOPHAGEAL STETHOSCOPES</vt:lpstr>
      <vt:lpstr>URINARY OUTPUT</vt:lpstr>
      <vt:lpstr>CNS – monitoring depth of anaesthesia</vt:lpstr>
      <vt:lpstr>CNS monitoring</vt:lpstr>
      <vt:lpstr> MONITORING BLOOD LOSS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MONITORING IN ANAESTHESIA</dc:title>
  <dc:creator>Acer</dc:creator>
  <cp:lastModifiedBy>user</cp:lastModifiedBy>
  <cp:revision>106</cp:revision>
  <dcterms:created xsi:type="dcterms:W3CDTF">2006-08-16T00:00:00Z</dcterms:created>
  <dcterms:modified xsi:type="dcterms:W3CDTF">2020-08-14T09:52:04Z</dcterms:modified>
</cp:coreProperties>
</file>