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3"/>
  </p:notesMasterIdLst>
  <p:sldIdLst>
    <p:sldId id="256" r:id="rId2"/>
    <p:sldId id="257" r:id="rId3"/>
    <p:sldId id="333" r:id="rId4"/>
    <p:sldId id="349" r:id="rId5"/>
    <p:sldId id="286" r:id="rId6"/>
    <p:sldId id="288" r:id="rId7"/>
    <p:sldId id="323" r:id="rId8"/>
    <p:sldId id="364" r:id="rId9"/>
    <p:sldId id="365" r:id="rId10"/>
    <p:sldId id="293" r:id="rId11"/>
    <p:sldId id="296" r:id="rId12"/>
    <p:sldId id="298" r:id="rId13"/>
    <p:sldId id="301" r:id="rId14"/>
    <p:sldId id="302" r:id="rId15"/>
    <p:sldId id="358" r:id="rId16"/>
    <p:sldId id="314" r:id="rId17"/>
    <p:sldId id="325" r:id="rId18"/>
    <p:sldId id="354" r:id="rId19"/>
    <p:sldId id="355" r:id="rId20"/>
    <p:sldId id="356" r:id="rId21"/>
    <p:sldId id="303" r:id="rId22"/>
    <p:sldId id="339" r:id="rId23"/>
    <p:sldId id="353" r:id="rId24"/>
    <p:sldId id="340" r:id="rId25"/>
    <p:sldId id="341" r:id="rId26"/>
    <p:sldId id="342" r:id="rId27"/>
    <p:sldId id="343" r:id="rId28"/>
    <p:sldId id="344" r:id="rId29"/>
    <p:sldId id="345" r:id="rId30"/>
    <p:sldId id="316" r:id="rId31"/>
    <p:sldId id="332" r:id="rId32"/>
    <p:sldId id="317" r:id="rId33"/>
    <p:sldId id="318" r:id="rId34"/>
    <p:sldId id="322" r:id="rId35"/>
    <p:sldId id="367" r:id="rId36"/>
    <p:sldId id="346" r:id="rId37"/>
    <p:sldId id="347" r:id="rId38"/>
    <p:sldId id="348" r:id="rId39"/>
    <p:sldId id="359" r:id="rId40"/>
    <p:sldId id="360" r:id="rId41"/>
    <p:sldId id="369" r:id="rId42"/>
    <p:sldId id="361" r:id="rId43"/>
    <p:sldId id="362" r:id="rId44"/>
    <p:sldId id="363" r:id="rId45"/>
    <p:sldId id="350" r:id="rId46"/>
    <p:sldId id="335" r:id="rId47"/>
    <p:sldId id="336" r:id="rId48"/>
    <p:sldId id="337" r:id="rId49"/>
    <p:sldId id="338" r:id="rId50"/>
    <p:sldId id="351" r:id="rId51"/>
    <p:sldId id="283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22AEA-CC84-40BD-8FAC-242475000534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E54DE3-F128-4396-8EA1-7A7A53BAC8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 of excretory system: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4DE3-F128-4396-8EA1-7A7A53BAC8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BA8CF-8507-42D6-801F-BFD2E4AAA60B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95E27-BADA-4069-9666-6EDC3F907843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of LOH</a:t>
            </a: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Small, extend up to outer layer of medulla </a:t>
            </a: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Large, extend  deep into the medulla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4DE3-F128-4396-8EA1-7A7A53BAC86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b="1" dirty="0" smtClean="0"/>
              <a:t>urinary system consists of two kidneys, two </a:t>
            </a:r>
            <a:r>
              <a:rPr lang="en-US" b="1" dirty="0" err="1" smtClean="0"/>
              <a:t>ureters</a:t>
            </a:r>
            <a:r>
              <a:rPr lang="en-US" b="1" dirty="0" smtClean="0"/>
              <a:t>, one urinary bladder, and one urethra. After the kidneys </a:t>
            </a:r>
            <a:r>
              <a:rPr lang="en-US" dirty="0" smtClean="0"/>
              <a:t>filter blood plasma, they return most of the water and solutes to the bloodstream. The remaining water and solutes constitute </a:t>
            </a:r>
            <a:r>
              <a:rPr lang="en-US" b="1" dirty="0" smtClean="0"/>
              <a:t>urine, which passes through the </a:t>
            </a:r>
            <a:r>
              <a:rPr lang="en-US" b="1" dirty="0" err="1" smtClean="0"/>
              <a:t>ureters</a:t>
            </a:r>
            <a:r>
              <a:rPr lang="en-US" b="1" dirty="0" smtClean="0"/>
              <a:t> and is stored in the urinary bladder until it is excreted from the body through the </a:t>
            </a:r>
            <a:r>
              <a:rPr lang="en-US" dirty="0" smtClean="0"/>
              <a:t>urethra.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4DE3-F128-4396-8EA1-7A7A53BAC86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Microscopically, the cortex and medulla of the kidney are composed of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4DE3-F128-4396-8EA1-7A7A53BAC8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BOWMAN’CAPSULE:</a:t>
            </a:r>
          </a:p>
          <a:p>
            <a:r>
              <a:rPr lang="en-US" dirty="0" smtClean="0"/>
              <a:t>Capsule has 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Visceral layer</a:t>
            </a:r>
            <a:r>
              <a:rPr lang="en-US" dirty="0" smtClean="0"/>
              <a:t>-remain close to glomerulus</a:t>
            </a:r>
          </a:p>
          <a:p>
            <a:r>
              <a:rPr lang="en-US" dirty="0" err="1" smtClean="0"/>
              <a:t>Podocytes</a:t>
            </a:r>
            <a:r>
              <a:rPr lang="en-US" dirty="0" smtClean="0"/>
              <a:t> form the visceral layer</a:t>
            </a:r>
          </a:p>
          <a:p>
            <a:r>
              <a:rPr lang="en-US" sz="1400" b="1" dirty="0" smtClean="0">
                <a:solidFill>
                  <a:srgbClr val="002060"/>
                </a:solidFill>
              </a:rPr>
              <a:t>Parietal layer</a:t>
            </a:r>
            <a:r>
              <a:rPr lang="en-US" dirty="0" smtClean="0"/>
              <a:t>-outer portion of capsule</a:t>
            </a:r>
          </a:p>
          <a:p>
            <a:r>
              <a:rPr lang="en-US" dirty="0" smtClean="0"/>
              <a:t>Parietal epithelial cells form parietal layer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BOWMAN’S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SPACE</a:t>
            </a:r>
            <a:r>
              <a:rPr lang="en-US" dirty="0" smtClean="0"/>
              <a:t>: space b/w visceral and parietal layer</a:t>
            </a:r>
          </a:p>
          <a:p>
            <a:pPr>
              <a:buNone/>
            </a:pPr>
            <a:r>
              <a:rPr lang="en-US" dirty="0" smtClean="0"/>
              <a:t> This GM consists of</a:t>
            </a:r>
          </a:p>
          <a:p>
            <a:r>
              <a:rPr lang="en-US" sz="2000" b="1" dirty="0" smtClean="0">
                <a:latin typeface="AR ESSENCE" pitchFamily="2" charset="0"/>
              </a:rPr>
              <a:t>Capillary endothelial cells</a:t>
            </a:r>
          </a:p>
          <a:p>
            <a:r>
              <a:rPr lang="en-US" sz="2000" b="1" dirty="0" smtClean="0">
                <a:latin typeface="AR ESSENCE" pitchFamily="2" charset="0"/>
              </a:rPr>
              <a:t>Basement membrane</a:t>
            </a:r>
          </a:p>
          <a:p>
            <a:r>
              <a:rPr lang="en-US" sz="2000" b="1" dirty="0" smtClean="0">
                <a:latin typeface="AR ESSENCE" pitchFamily="2" charset="0"/>
              </a:rPr>
              <a:t>Foot process of </a:t>
            </a:r>
            <a:r>
              <a:rPr lang="en-US" sz="2000" b="1" dirty="0" err="1" smtClean="0">
                <a:latin typeface="AR ESSENCE" pitchFamily="2" charset="0"/>
              </a:rPr>
              <a:t>podocytes</a:t>
            </a:r>
            <a:endParaRPr lang="en-US" sz="2000" b="1" dirty="0" smtClean="0">
              <a:latin typeface="AR ESSENCE" pitchFamily="2" charset="0"/>
            </a:endParaRPr>
          </a:p>
          <a:p>
            <a:r>
              <a:rPr lang="en-US" dirty="0" smtClean="0"/>
              <a:t>Through this filtration barrier blood passes through and filtered to form the tubular fluid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54DE3-F128-4396-8EA1-7A7A53BAC86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59960C-8C54-4916-B5B0-615325CB31B7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96111-B974-4B45-93E6-627D61227D23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3B11D0-0608-4937-BACC-EEEBCB650BF9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665EE0-1E9B-43B7-9D7C-E11C4B35EA58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7DA500-EAA2-4ADD-9CBB-DEE67C96DA4B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14B83FF-8D06-4633-AF0F-6651D1963E83}" type="datetimeFigureOut">
              <a:rPr lang="en-US" smtClean="0"/>
              <a:pPr/>
              <a:t>1/21/2020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73634F-39F0-4300-B371-9E3201C394F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2536" y="1268760"/>
            <a:ext cx="7429552" cy="1470025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Excretory System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/>
              <a:t>Dr.Dipika</a:t>
            </a:r>
            <a:r>
              <a:rPr lang="en-US" b="1" dirty="0" smtClean="0"/>
              <a:t> </a:t>
            </a:r>
            <a:r>
              <a:rPr lang="en-US" b="1" dirty="0" err="1" smtClean="0"/>
              <a:t>Baria</a:t>
            </a:r>
            <a:r>
              <a:rPr lang="en-US" b="1" dirty="0" smtClean="0"/>
              <a:t>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474345"/>
            <a:ext cx="807249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Medulla.</a:t>
            </a:r>
            <a:r>
              <a:rPr lang="en-US" sz="2500" i="1" dirty="0" smtClean="0"/>
              <a:t> It is made up of triangular areas of renal tissue </a:t>
            </a:r>
            <a:r>
              <a:rPr lang="en-US" sz="2500" dirty="0" smtClean="0"/>
              <a:t>that are called the renal pyramids. Pyramids are 4–14 in number and separated from each other by cortical columns of </a:t>
            </a:r>
            <a:r>
              <a:rPr lang="en-US" sz="2500" dirty="0" err="1" smtClean="0"/>
              <a:t>Bertin</a:t>
            </a:r>
            <a:r>
              <a:rPr lang="en-US" sz="2500" dirty="0" smtClean="0"/>
              <a:t>. Each pyramid has a base directed towards the cortex and an apex (or renal papilla) which is directed towards the renal pelvis and fits into the minor calyx. Pyramids show striations that pass </a:t>
            </a:r>
            <a:r>
              <a:rPr lang="en-US" sz="2500" dirty="0" err="1" smtClean="0"/>
              <a:t>radially</a:t>
            </a:r>
            <a:r>
              <a:rPr lang="en-US" sz="2500" dirty="0" smtClean="0"/>
              <a:t> towards the apex. These striations are due to a straight portion of the </a:t>
            </a:r>
            <a:r>
              <a:rPr lang="en-US" sz="2500" dirty="0" err="1" smtClean="0"/>
              <a:t>nephron</a:t>
            </a:r>
            <a:r>
              <a:rPr lang="en-US" sz="2500" dirty="0" smtClean="0"/>
              <a:t> and extend some distance upwards into the cortex where they are called </a:t>
            </a:r>
            <a:r>
              <a:rPr lang="en-US" sz="2500" dirty="0" err="1" smtClean="0"/>
              <a:t>medullary</a:t>
            </a:r>
            <a:r>
              <a:rPr lang="en-US" sz="2500" dirty="0" smtClean="0"/>
              <a:t> rays. </a:t>
            </a:r>
            <a:endParaRPr lang="en-US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80728"/>
            <a:ext cx="8929718" cy="58772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500" b="1" dirty="0" smtClean="0">
                <a:latin typeface="Calibri" pitchFamily="34" charset="0"/>
              </a:rPr>
              <a:t>Nephrons</a:t>
            </a:r>
            <a:r>
              <a:rPr lang="en-US" sz="2500" dirty="0" smtClean="0">
                <a:latin typeface="Calibri" pitchFamily="34" charset="0"/>
              </a:rPr>
              <a:t>, blood vessels, </a:t>
            </a:r>
            <a:r>
              <a:rPr lang="en-US" sz="2500" dirty="0" err="1" smtClean="0">
                <a:latin typeface="Calibri" pitchFamily="34" charset="0"/>
              </a:rPr>
              <a:t>lymphatics</a:t>
            </a:r>
            <a:r>
              <a:rPr lang="en-US" sz="2500" dirty="0" smtClean="0">
                <a:latin typeface="Calibri" pitchFamily="34" charset="0"/>
              </a:rPr>
              <a:t> and nerves.</a:t>
            </a:r>
          </a:p>
          <a:p>
            <a:pPr>
              <a:lnSpc>
                <a:spcPct val="200000"/>
              </a:lnSpc>
            </a:pPr>
            <a:r>
              <a:rPr lang="en-US" sz="2500" b="1" dirty="0" err="1" smtClean="0">
                <a:latin typeface="Calibri" pitchFamily="34" charset="0"/>
              </a:rPr>
              <a:t>Nephron</a:t>
            </a:r>
            <a:r>
              <a:rPr lang="en-US" sz="2500" b="1" dirty="0" smtClean="0">
                <a:latin typeface="Calibri" pitchFamily="34" charset="0"/>
              </a:rPr>
              <a:t> is a structural and functional unit of the kidney.</a:t>
            </a:r>
          </a:p>
          <a:p>
            <a:pPr>
              <a:lnSpc>
                <a:spcPct val="200000"/>
              </a:lnSpc>
            </a:pPr>
            <a:r>
              <a:rPr lang="en-US" sz="2500" dirty="0" smtClean="0">
                <a:latin typeface="Calibri" pitchFamily="34" charset="0"/>
              </a:rPr>
              <a:t>1.2 million </a:t>
            </a:r>
            <a:r>
              <a:rPr lang="en-US" sz="2500" dirty="0" err="1" smtClean="0">
                <a:latin typeface="Calibri" pitchFamily="34" charset="0"/>
              </a:rPr>
              <a:t>nephrons</a:t>
            </a:r>
            <a:r>
              <a:rPr lang="en-US" sz="2500" dirty="0" smtClean="0">
                <a:latin typeface="Calibri" pitchFamily="34" charset="0"/>
              </a:rPr>
              <a:t>/kidney.</a:t>
            </a:r>
          </a:p>
          <a:p>
            <a:pPr>
              <a:lnSpc>
                <a:spcPct val="200000"/>
              </a:lnSpc>
            </a:pPr>
            <a:r>
              <a:rPr lang="en-US" sz="2500" dirty="0" smtClean="0">
                <a:latin typeface="Calibri" pitchFamily="34" charset="0"/>
              </a:rPr>
              <a:t>Hollow tubes composed of single cell layer.</a:t>
            </a:r>
          </a:p>
          <a:p>
            <a:pPr>
              <a:lnSpc>
                <a:spcPct val="200000"/>
              </a:lnSpc>
            </a:pPr>
            <a:r>
              <a:rPr lang="en-US" sz="2500" dirty="0" smtClean="0">
                <a:latin typeface="Calibri" pitchFamily="34" charset="0"/>
              </a:rPr>
              <a:t>Each </a:t>
            </a:r>
            <a:r>
              <a:rPr lang="en-US" sz="2500" dirty="0" err="1" smtClean="0">
                <a:latin typeface="Calibri" pitchFamily="34" charset="0"/>
              </a:rPr>
              <a:t>nephron</a:t>
            </a:r>
            <a:r>
              <a:rPr lang="en-US" sz="2500" dirty="0" smtClean="0">
                <a:latin typeface="Calibri" pitchFamily="34" charset="0"/>
              </a:rPr>
              <a:t> is capable of forming urine.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8636"/>
            <a:ext cx="7281890" cy="108266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Microscopic Structure Of Kidney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2208"/>
            <a:ext cx="5004048" cy="47811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Two major parts: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	- </a:t>
            </a:r>
            <a:r>
              <a:rPr lang="en-US" sz="2800" b="1" dirty="0" smtClean="0">
                <a:latin typeface="Calibri" pitchFamily="34" charset="0"/>
              </a:rPr>
              <a:t>Renal corpuscle</a:t>
            </a: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None/>
            </a:pPr>
            <a:r>
              <a:rPr lang="en-US" sz="2000" b="1" dirty="0" smtClean="0">
                <a:latin typeface="Calibri" pitchFamily="34" charset="0"/>
              </a:rPr>
              <a:t> – </a:t>
            </a:r>
            <a:r>
              <a:rPr lang="en-US" sz="2400" b="1" dirty="0" smtClean="0">
                <a:latin typeface="Calibri" pitchFamily="34" charset="0"/>
              </a:rPr>
              <a:t>the head of the </a:t>
            </a:r>
            <a:r>
              <a:rPr lang="en-US" sz="2400" b="1" dirty="0" err="1" smtClean="0">
                <a:latin typeface="Calibri" pitchFamily="34" charset="0"/>
              </a:rPr>
              <a:t>nephron</a:t>
            </a:r>
            <a:endParaRPr lang="en-US" sz="3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latin typeface="Calibri" pitchFamily="34" charset="0"/>
              </a:rPr>
              <a:t>	</a:t>
            </a:r>
            <a:r>
              <a:rPr lang="en-US" sz="2800" b="1" dirty="0" smtClean="0">
                <a:latin typeface="Calibri" pitchFamily="34" charset="0"/>
              </a:rPr>
              <a:t>- Renal tubule</a:t>
            </a: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None/>
            </a:pPr>
            <a:r>
              <a:rPr lang="en-US" sz="2400" b="1" dirty="0" smtClean="0">
                <a:latin typeface="Calibri" pitchFamily="34" charset="0"/>
              </a:rPr>
              <a:t>the tubular passageway of the </a:t>
            </a:r>
            <a:r>
              <a:rPr lang="en-US" sz="2400" b="1" dirty="0" err="1" smtClean="0">
                <a:latin typeface="Calibri" pitchFamily="34" charset="0"/>
              </a:rPr>
              <a:t>nephron</a:t>
            </a:r>
            <a:endParaRPr lang="en-US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2800" b="1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Ultra structure of the Nephron</a:t>
            </a:r>
            <a:endParaRPr lang="en-US" sz="3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428736"/>
            <a:ext cx="4014795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49_1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85728"/>
            <a:ext cx="914400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51260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dirty="0" smtClean="0">
                <a:latin typeface="Calibri" pitchFamily="34" charset="0"/>
              </a:rPr>
              <a:t>Rounded structure comprising</a:t>
            </a:r>
          </a:p>
          <a:p>
            <a:pPr>
              <a:lnSpc>
                <a:spcPct val="150000"/>
              </a:lnSpc>
              <a:buNone/>
            </a:pPr>
            <a:r>
              <a:rPr lang="en-US" sz="2500" dirty="0" smtClean="0">
                <a:latin typeface="Calibri" pitchFamily="34" charset="0"/>
              </a:rPr>
              <a:t>    glomerulus  surrounded by a </a:t>
            </a:r>
            <a:r>
              <a:rPr lang="en-US" sz="2500" dirty="0" err="1" smtClean="0">
                <a:latin typeface="Calibri" pitchFamily="34" charset="0"/>
              </a:rPr>
              <a:t>glomerular</a:t>
            </a:r>
            <a:r>
              <a:rPr lang="en-US" sz="2500" dirty="0" smtClean="0">
                <a:latin typeface="Calibri" pitchFamily="34" charset="0"/>
              </a:rPr>
              <a:t> capsule.</a:t>
            </a:r>
            <a:endParaRPr lang="en-US" sz="25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206" y="116632"/>
            <a:ext cx="8286808" cy="41805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Renal corpuscle (Malpighian corpuscle 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214686"/>
            <a:ext cx="3624634" cy="345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986348" cy="3957024"/>
          </a:xfrm>
          <a:prstGeom prst="rect">
            <a:avLst/>
          </a:prstGeom>
          <a:noFill/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285852" y="3643314"/>
            <a:ext cx="1622424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Glomerulus</a:t>
            </a:r>
            <a:endParaRPr lang="en-US" sz="1400" dirty="0">
              <a:latin typeface="Arial" charset="0"/>
            </a:endParaRPr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 flipV="1">
            <a:off x="1857356" y="3857627"/>
            <a:ext cx="142876" cy="7858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2357423" y="3857628"/>
            <a:ext cx="571504" cy="85725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786050" y="3429000"/>
            <a:ext cx="1144544" cy="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Bowman's</a:t>
            </a:r>
          </a:p>
          <a:p>
            <a:pPr eaLnBrk="0" hangingPunct="0">
              <a:lnSpc>
                <a:spcPct val="85000"/>
              </a:lnSpc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capsule</a:t>
            </a:r>
            <a:endParaRPr lang="en-US" sz="1200" dirty="0">
              <a:latin typeface="Arial" charset="0"/>
            </a:endParaRP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928925" y="4379917"/>
            <a:ext cx="760417" cy="62071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643306" y="4071942"/>
            <a:ext cx="1303337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b="1" dirty="0">
                <a:solidFill>
                  <a:srgbClr val="000000"/>
                </a:solidFill>
                <a:latin typeface="Arial" charset="0"/>
              </a:rPr>
              <a:t>Filtration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</a:rPr>
              <a:t>Glomerulus refers to a rounded tuft of </a:t>
            </a:r>
            <a:r>
              <a:rPr lang="en-US" sz="2800" dirty="0" err="1" smtClean="0">
                <a:latin typeface="Calibri" pitchFamily="34" charset="0"/>
              </a:rPr>
              <a:t>anastomosing</a:t>
            </a:r>
            <a:r>
              <a:rPr lang="en-US" sz="2800" dirty="0" smtClean="0">
                <a:latin typeface="Calibri" pitchFamily="34" charset="0"/>
              </a:rPr>
              <a:t> capillaries.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</a:rPr>
              <a:t> located in the initial dilated and cup like portion of tubule, called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BOWMAN’S CAPSULE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IN" sz="28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Glomerulus</a:t>
            </a:r>
            <a:endParaRPr lang="en-IN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0"/>
            <a:ext cx="8472518" cy="59118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500" b="1" dirty="0" err="1" smtClean="0">
                <a:latin typeface="Calibri" pitchFamily="34" charset="0"/>
              </a:rPr>
              <a:t>Glomerular</a:t>
            </a:r>
            <a:r>
              <a:rPr lang="en-US" sz="2500" b="1" dirty="0" smtClean="0">
                <a:latin typeface="Calibri" pitchFamily="34" charset="0"/>
              </a:rPr>
              <a:t> capsule</a:t>
            </a:r>
            <a:r>
              <a:rPr lang="en-US" sz="2500" dirty="0" smtClean="0">
                <a:latin typeface="Calibri" pitchFamily="34" charset="0"/>
              </a:rPr>
              <a:t> has </a:t>
            </a:r>
          </a:p>
          <a:p>
            <a:pPr>
              <a:lnSpc>
                <a:spcPct val="150000"/>
              </a:lnSpc>
              <a:buNone/>
            </a:pPr>
            <a:r>
              <a:rPr lang="en-US" sz="2500" b="1" dirty="0" smtClean="0">
                <a:solidFill>
                  <a:srgbClr val="002060"/>
                </a:solidFill>
                <a:latin typeface="Calibri" pitchFamily="34" charset="0"/>
              </a:rPr>
              <a:t>	- </a:t>
            </a:r>
            <a:r>
              <a:rPr lang="en-US" sz="2500" dirty="0" smtClean="0">
                <a:latin typeface="Calibri" pitchFamily="34" charset="0"/>
              </a:rPr>
              <a:t>Visceral layer(inner)</a:t>
            </a:r>
          </a:p>
          <a:p>
            <a:pPr>
              <a:lnSpc>
                <a:spcPct val="150000"/>
              </a:lnSpc>
              <a:buNone/>
            </a:pPr>
            <a:r>
              <a:rPr lang="en-US" sz="2500" dirty="0" smtClean="0">
                <a:latin typeface="Calibri" pitchFamily="34" charset="0"/>
              </a:rPr>
              <a:t>	- Parietal layer(outer)</a:t>
            </a:r>
          </a:p>
          <a:p>
            <a:pPr>
              <a:lnSpc>
                <a:spcPct val="150000"/>
              </a:lnSpc>
              <a:buNone/>
            </a:pPr>
            <a:r>
              <a:rPr lang="en-US" sz="2500" dirty="0" smtClean="0">
                <a:latin typeface="Calibri" pitchFamily="34" charset="0"/>
              </a:rPr>
              <a:t>	- BOWMAN’S SPACE</a:t>
            </a:r>
          </a:p>
          <a:p>
            <a:pPr>
              <a:lnSpc>
                <a:spcPct val="150000"/>
              </a:lnSpc>
              <a:buNone/>
            </a:pPr>
            <a:endParaRPr lang="en-US" sz="3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3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364186"/>
            <a:ext cx="5000628" cy="449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7868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Glomerular Filtration Membrane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 Capillary  endothelial cells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 Basement membrane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000" dirty="0" smtClean="0"/>
              <a:t> Foot process of </a:t>
            </a:r>
            <a:r>
              <a:rPr lang="en-US" sz="2000" dirty="0" err="1" smtClean="0"/>
              <a:t>podocytes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Blood passes through and filtered to form the tubular fluid</a:t>
            </a:r>
            <a:endParaRPr lang="en-US" sz="2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2151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4000" b="1" dirty="0" smtClean="0">
                <a:latin typeface="Calibri" pitchFamily="34" charset="0"/>
              </a:rPr>
              <a:t>               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</a:rPr>
              <a:t>1.</a:t>
            </a:r>
            <a:r>
              <a:rPr lang="en-US" sz="4000" b="1" u="sng" dirty="0" smtClean="0">
                <a:solidFill>
                  <a:srgbClr val="FF0000"/>
                </a:solidFill>
                <a:latin typeface="Calibri" pitchFamily="34" charset="0"/>
              </a:rPr>
              <a:t>Capillary endothelial cells</a:t>
            </a:r>
            <a:r>
              <a:rPr lang="en-US" sz="2400" u="sng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Fenestrated type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Contains pores </a:t>
            </a:r>
            <a:r>
              <a:rPr lang="en-US" dirty="0" smtClean="0">
                <a:latin typeface="Calibri" pitchFamily="34" charset="0"/>
              </a:rPr>
              <a:t>with large diameter 50 to 100nm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This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allows free passage</a:t>
            </a:r>
            <a:r>
              <a:rPr lang="en-US" b="1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of large molecules through them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This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allows water and small solutes</a:t>
            </a:r>
            <a:r>
              <a:rPr lang="en-US" dirty="0" smtClean="0">
                <a:latin typeface="Calibri" pitchFamily="34" charset="0"/>
              </a:rPr>
              <a:t> like sodium, urea, glucose etc.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Endothelial cells</a:t>
            </a:r>
            <a:r>
              <a:rPr lang="en-US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– negatively charged(anionic glycoprotein)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Proteins in plasma are also anionic, it is absent in urine normally.</a:t>
            </a:r>
          </a:p>
          <a:p>
            <a:pPr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2.Basement membrane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Made up of: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Meshwork of collagen and proteoglycan </a:t>
            </a:r>
            <a:r>
              <a:rPr lang="en-US" sz="2800" b="1" dirty="0" err="1" smtClean="0">
                <a:solidFill>
                  <a:srgbClr val="0070C0"/>
                </a:solidFill>
                <a:latin typeface="Calibri" pitchFamily="34" charset="0"/>
              </a:rPr>
              <a:t>fibrillae</a:t>
            </a:r>
            <a:endParaRPr lang="en-US" sz="28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It is barrier for the proteins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No </a:t>
            </a:r>
            <a:r>
              <a:rPr lang="en-US" dirty="0">
                <a:latin typeface="Calibri" pitchFamily="34" charset="0"/>
              </a:rPr>
              <a:t>pores</a:t>
            </a:r>
            <a:r>
              <a:rPr lang="en-US" dirty="0" smtClean="0">
                <a:latin typeface="Calibri" pitchFamily="34" charset="0"/>
              </a:rPr>
              <a:t>, however </a:t>
            </a:r>
            <a:r>
              <a:rPr lang="en-US" dirty="0">
                <a:latin typeface="Calibri" pitchFamily="34" charset="0"/>
              </a:rPr>
              <a:t>its permeability corresponds to pore size of 8 nm </a:t>
            </a:r>
          </a:p>
          <a:p>
            <a:pPr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71480"/>
            <a:ext cx="8715436" cy="5981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</a:rPr>
              <a:t>What is Excretion ?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Calibri" pitchFamily="34" charset="0"/>
              </a:rPr>
              <a:t>Removal of waste products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Calibri" pitchFamily="34" charset="0"/>
              </a:rPr>
              <a:t>Various organs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– </a:t>
            </a:r>
          </a:p>
          <a:p>
            <a:pPr marL="1200150" lvl="1" indent="-742950">
              <a:lnSpc>
                <a:spcPct val="150000"/>
              </a:lnSpc>
              <a:buNone/>
            </a:pPr>
            <a:r>
              <a:rPr lang="en-US" sz="2500" dirty="0" smtClean="0">
                <a:latin typeface="Calibri" pitchFamily="34" charset="0"/>
              </a:rPr>
              <a:t>-Lungs</a:t>
            </a:r>
          </a:p>
          <a:p>
            <a:pPr marL="1200150" lvl="1" indent="-742950">
              <a:lnSpc>
                <a:spcPct val="150000"/>
              </a:lnSpc>
              <a:buNone/>
            </a:pPr>
            <a:r>
              <a:rPr lang="en-US" sz="2500" dirty="0" smtClean="0">
                <a:latin typeface="Calibri" pitchFamily="34" charset="0"/>
              </a:rPr>
              <a:t> -Kidneys</a:t>
            </a:r>
          </a:p>
          <a:p>
            <a:pPr marL="1200150" lvl="1" indent="-742950">
              <a:lnSpc>
                <a:spcPct val="150000"/>
              </a:lnSpc>
              <a:buNone/>
            </a:pPr>
            <a:r>
              <a:rPr lang="en-US" sz="2500" dirty="0" smtClean="0">
                <a:latin typeface="Calibri" pitchFamily="34" charset="0"/>
              </a:rPr>
              <a:t> -GIT</a:t>
            </a:r>
          </a:p>
          <a:p>
            <a:pPr marL="1200150" lvl="1" indent="-742950">
              <a:lnSpc>
                <a:spcPct val="150000"/>
              </a:lnSpc>
              <a:buNone/>
            </a:pPr>
            <a:r>
              <a:rPr lang="en-US" sz="2500" dirty="0" smtClean="0">
                <a:latin typeface="Calibri" pitchFamily="34" charset="0"/>
              </a:rPr>
              <a:t> -Skin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3.Foot Processes of Podocytes</a:t>
            </a:r>
            <a:endParaRPr lang="en-US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8340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Basically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podocytes are epithelial cells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Foot processes interdigitate to cover the basement membrane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Interdigitating processes are separated by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SLIT </a:t>
            </a:r>
            <a:r>
              <a:rPr lang="en-US" sz="2600" b="1" dirty="0" smtClean="0">
                <a:solidFill>
                  <a:srgbClr val="0070C0"/>
                </a:solidFill>
                <a:latin typeface="Calibri" pitchFamily="34" charset="0"/>
              </a:rPr>
              <a:t>PORES OR FILTRATION SLITS </a:t>
            </a:r>
            <a:r>
              <a:rPr lang="en-US" sz="2600" dirty="0" smtClean="0">
                <a:latin typeface="Calibri" pitchFamily="34" charset="0"/>
              </a:rPr>
              <a:t>(width 20 nm)</a:t>
            </a:r>
          </a:p>
          <a:p>
            <a:pPr>
              <a:lnSpc>
                <a:spcPct val="150000"/>
              </a:lnSpc>
            </a:pPr>
            <a:endParaRPr lang="en-US" sz="26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8643966" cy="5357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smtClean="0"/>
              <a:t>PCT</a:t>
            </a:r>
            <a:r>
              <a:rPr lang="en-US" sz="25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500" b="1" dirty="0" smtClean="0"/>
              <a:t>Loop of </a:t>
            </a:r>
            <a:r>
              <a:rPr lang="en-US" sz="2500" b="1" dirty="0" err="1" smtClean="0"/>
              <a:t>Henle</a:t>
            </a:r>
            <a:r>
              <a:rPr lang="en-US" sz="2500" b="1" dirty="0" smtClean="0"/>
              <a:t> </a:t>
            </a:r>
            <a:endParaRPr lang="en-US" sz="2500" dirty="0" smtClean="0"/>
          </a:p>
          <a:p>
            <a:pPr>
              <a:lnSpc>
                <a:spcPct val="150000"/>
              </a:lnSpc>
            </a:pPr>
            <a:r>
              <a:rPr lang="en-US" sz="2500" b="1" dirty="0" smtClean="0"/>
              <a:t>DCT</a:t>
            </a:r>
            <a:r>
              <a:rPr lang="en-US" sz="25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500" b="1" dirty="0" smtClean="0"/>
              <a:t>Collecting duct system </a:t>
            </a:r>
          </a:p>
          <a:p>
            <a:pPr>
              <a:lnSpc>
                <a:spcPct val="150000"/>
              </a:lnSpc>
              <a:buNone/>
            </a:pPr>
            <a:r>
              <a:rPr lang="en-US" sz="2500" b="1" dirty="0" smtClean="0"/>
              <a:t>   </a:t>
            </a:r>
            <a:endParaRPr lang="en-US" sz="2500" dirty="0" smtClean="0"/>
          </a:p>
          <a:p>
            <a:pPr>
              <a:lnSpc>
                <a:spcPct val="150000"/>
              </a:lnSpc>
            </a:pPr>
            <a:r>
              <a:rPr lang="en-US" sz="2500" b="1" dirty="0" smtClean="0"/>
              <a:t>Total length: </a:t>
            </a:r>
            <a:r>
              <a:rPr lang="en-US" sz="2500" dirty="0" smtClean="0"/>
              <a:t>45-65 mm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638948" cy="86834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Renal Tubules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00108"/>
            <a:ext cx="4786314" cy="53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8636"/>
            <a:ext cx="8229600" cy="8800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Functions of </a:t>
            </a:r>
            <a:r>
              <a:rPr lang="en-US" dirty="0" err="1" smtClean="0"/>
              <a:t>Nephron</a:t>
            </a:r>
            <a:r>
              <a:rPr lang="en-US" dirty="0" smtClean="0"/>
              <a:t> Structures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Glomerulus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The </a:t>
            </a:r>
            <a:r>
              <a:rPr lang="en-US" sz="2800" b="1" dirty="0" smtClean="0">
                <a:latin typeface="Calibri" pitchFamily="34" charset="0"/>
              </a:rPr>
              <a:t>site for blood filtration</a:t>
            </a:r>
            <a:endParaRPr lang="en-US" sz="2800" dirty="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operates as a nonspecific filter; in that, it </a:t>
            </a:r>
            <a:r>
              <a:rPr lang="en-US" sz="2800" b="1" dirty="0" smtClean="0">
                <a:latin typeface="Calibri" pitchFamily="34" charset="0"/>
              </a:rPr>
              <a:t>will remove both useful and non-useful</a:t>
            </a:r>
            <a:r>
              <a:rPr lang="en-US" sz="2800" dirty="0" smtClean="0">
                <a:latin typeface="Calibri" pitchFamily="34" charset="0"/>
              </a:rPr>
              <a:t> material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the product of the glomerulus is called </a:t>
            </a:r>
            <a:r>
              <a:rPr lang="en-US" sz="2800" b="1" dirty="0" smtClean="0">
                <a:latin typeface="Calibri" pitchFamily="34" charset="0"/>
              </a:rPr>
              <a:t>filtrate</a:t>
            </a:r>
          </a:p>
          <a:p>
            <a:pPr lvl="1">
              <a:lnSpc>
                <a:spcPct val="150000"/>
              </a:lnSpc>
              <a:defRPr/>
            </a:pPr>
            <a:endParaRPr lang="en-US" sz="2800" dirty="0" smtClean="0"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642918"/>
            <a:ext cx="882221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</a:rPr>
              <a:t>Bowman’s Capsule</a:t>
            </a:r>
            <a:endParaRPr lang="en-US" sz="32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A sac that encloses glomerulus and </a:t>
            </a:r>
            <a:r>
              <a:rPr lang="en-US" sz="2800" b="1" dirty="0" smtClean="0">
                <a:latin typeface="Calibri" pitchFamily="34" charset="0"/>
              </a:rPr>
              <a:t>transfers filtrate</a:t>
            </a:r>
            <a:r>
              <a:rPr lang="en-US" sz="2800" dirty="0" smtClean="0">
                <a:latin typeface="Calibri" pitchFamily="34" charset="0"/>
              </a:rPr>
              <a:t> from the </a:t>
            </a:r>
            <a:r>
              <a:rPr lang="en-US" sz="2800" b="1" dirty="0" smtClean="0">
                <a:latin typeface="Calibri" pitchFamily="34" charset="0"/>
              </a:rPr>
              <a:t>glomerulus</a:t>
            </a:r>
            <a:r>
              <a:rPr lang="en-US" sz="2800" dirty="0" smtClean="0">
                <a:latin typeface="Calibri" pitchFamily="34" charset="0"/>
              </a:rPr>
              <a:t>  to the </a:t>
            </a:r>
            <a:r>
              <a:rPr lang="en-US" sz="2800" b="1" dirty="0" smtClean="0">
                <a:latin typeface="Calibri" pitchFamily="34" charset="0"/>
              </a:rPr>
              <a:t>Proximal Convoluted Tubule (PCT</a:t>
            </a:r>
            <a:r>
              <a:rPr lang="en-US" sz="2800" dirty="0" smtClean="0">
                <a:latin typeface="Calibri" pitchFamily="34" charset="0"/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en-US" sz="2400" dirty="0" smtClean="0">
              <a:latin typeface="Calibri" pitchFamily="34" charset="0"/>
            </a:endParaRPr>
          </a:p>
          <a:p>
            <a:pPr lvl="1">
              <a:lnSpc>
                <a:spcPct val="150000"/>
              </a:lnSpc>
              <a:defRPr/>
            </a:pP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672"/>
            <a:ext cx="9144000" cy="526767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Proximal Convoluted Tubule (PCT)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A thick, constantly actively segment of the </a:t>
            </a:r>
            <a:r>
              <a:rPr lang="en-US" sz="2800" dirty="0" err="1" smtClean="0">
                <a:latin typeface="Calibri" pitchFamily="34" charset="0"/>
              </a:rPr>
              <a:t>nephron</a:t>
            </a:r>
            <a:r>
              <a:rPr lang="en-US" sz="2800" dirty="0" smtClean="0">
                <a:latin typeface="Calibri" pitchFamily="34" charset="0"/>
              </a:rPr>
              <a:t> that </a:t>
            </a:r>
            <a:r>
              <a:rPr lang="en-US" sz="2800" b="1" dirty="0" smtClean="0">
                <a:latin typeface="Calibri" pitchFamily="34" charset="0"/>
              </a:rPr>
              <a:t>reabsorbs most of the useful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substances of the filtrate</a:t>
            </a:r>
            <a:r>
              <a:rPr lang="en-US" sz="2800" dirty="0" smtClean="0">
                <a:latin typeface="Calibri" pitchFamily="34" charset="0"/>
              </a:rPr>
              <a:t>: sodium (65%), water (65%), bicarbonate (90%), chloride (50%), glucose (nearly 100%!), etc.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latin typeface="Calibri" pitchFamily="34" charset="0"/>
              </a:rPr>
              <a:t>The primary site for secretion</a:t>
            </a:r>
            <a:r>
              <a:rPr lang="en-US" sz="2800" dirty="0" smtClean="0">
                <a:latin typeface="Calibri" pitchFamily="34" charset="0"/>
              </a:rPr>
              <a:t> (elimination) of drugs, waste and hydrogen 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08520" y="764704"/>
            <a:ext cx="9252520" cy="4874096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Decending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 Limb of the Loop of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Henle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A part of the counter current multiplier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freely </a:t>
            </a:r>
            <a:r>
              <a:rPr lang="en-US" sz="2800" b="1" dirty="0" smtClean="0">
                <a:latin typeface="Calibri" pitchFamily="34" charset="0"/>
              </a:rPr>
              <a:t>permeable to water</a:t>
            </a:r>
            <a:r>
              <a:rPr lang="en-US" sz="2800" dirty="0" smtClean="0">
                <a:latin typeface="Calibri" pitchFamily="34" charset="0"/>
              </a:rPr>
              <a:t> and relatively </a:t>
            </a:r>
            <a:r>
              <a:rPr lang="en-US" sz="2800" b="1" dirty="0" smtClean="0">
                <a:latin typeface="Calibri" pitchFamily="34" charset="0"/>
              </a:rPr>
              <a:t>impermeable to solutes</a:t>
            </a:r>
            <a:r>
              <a:rPr lang="en-US" sz="2800" dirty="0" smtClean="0">
                <a:latin typeface="Calibri" pitchFamily="34" charset="0"/>
              </a:rPr>
              <a:t> (salt particles)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receives filtrate from the PCT, allows water to be absorbed and sends “</a:t>
            </a:r>
            <a:r>
              <a:rPr lang="en-US" sz="2800" dirty="0" err="1" smtClean="0">
                <a:latin typeface="Calibri" pitchFamily="34" charset="0"/>
              </a:rPr>
              <a:t>salty”filtrate</a:t>
            </a:r>
            <a:r>
              <a:rPr lang="en-US" sz="2800" dirty="0" smtClean="0">
                <a:latin typeface="Calibri" pitchFamily="34" charset="0"/>
              </a:rPr>
              <a:t> on the </a:t>
            </a:r>
            <a:r>
              <a:rPr lang="en-US" sz="2800" dirty="0" err="1" smtClean="0">
                <a:latin typeface="Calibri" pitchFamily="34" charset="0"/>
              </a:rPr>
              <a:t>the</a:t>
            </a:r>
            <a:r>
              <a:rPr lang="en-US" sz="2800" dirty="0" smtClean="0">
                <a:latin typeface="Calibri" pitchFamily="34" charset="0"/>
              </a:rPr>
              <a:t> next segment. </a:t>
            </a:r>
            <a:r>
              <a:rPr lang="en-US" sz="2800" b="1" dirty="0" smtClean="0">
                <a:latin typeface="Calibri" pitchFamily="34" charset="0"/>
              </a:rPr>
              <a:t>“Saves water and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passes the salt”</a:t>
            </a: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59" y="620688"/>
            <a:ext cx="9144000" cy="41148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Ascending Limb of the Loop of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</a:rPr>
              <a:t>Henle</a:t>
            </a:r>
            <a:endParaRPr lang="en-US" sz="2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a part of the counter current multiplier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b="1" dirty="0" smtClean="0">
                <a:latin typeface="Calibri" pitchFamily="34" charset="0"/>
              </a:rPr>
              <a:t>impermeable to water</a:t>
            </a:r>
            <a:r>
              <a:rPr lang="en-US" sz="2800" dirty="0" smtClean="0">
                <a:latin typeface="Calibri" pitchFamily="34" charset="0"/>
              </a:rPr>
              <a:t> and </a:t>
            </a:r>
            <a:r>
              <a:rPr lang="en-US" sz="2800" b="1" dirty="0" smtClean="0">
                <a:latin typeface="Calibri" pitchFamily="34" charset="0"/>
              </a:rPr>
              <a:t>actively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b="1" dirty="0" smtClean="0">
                <a:latin typeface="Calibri" pitchFamily="34" charset="0"/>
              </a:rPr>
              <a:t>transports (reabsorbs) salt</a:t>
            </a:r>
            <a:r>
              <a:rPr lang="en-US" sz="2800" dirty="0" smtClean="0">
                <a:latin typeface="Calibri" pitchFamily="34" charset="0"/>
              </a:rPr>
              <a:t> (</a:t>
            </a:r>
            <a:r>
              <a:rPr lang="en-US" sz="2800" dirty="0" err="1" smtClean="0">
                <a:latin typeface="Calibri" pitchFamily="34" charset="0"/>
              </a:rPr>
              <a:t>NaCl</a:t>
            </a:r>
            <a:r>
              <a:rPr lang="en-US" sz="2800" dirty="0" smtClean="0">
                <a:latin typeface="Calibri" pitchFamily="34" charset="0"/>
              </a:rPr>
              <a:t>) to the interstitial fluid of the pyramids in the medulla. “</a:t>
            </a:r>
            <a:r>
              <a:rPr lang="en-US" sz="2800" b="1" dirty="0" smtClean="0">
                <a:latin typeface="Calibri" pitchFamily="34" charset="0"/>
              </a:rPr>
              <a:t>Saves salt and passes the water.”</a:t>
            </a:r>
            <a:endParaRPr lang="en-US" sz="2800" dirty="0" smtClean="0"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the passing </a:t>
            </a:r>
            <a:r>
              <a:rPr lang="en-US" sz="2800" b="1" dirty="0" smtClean="0">
                <a:latin typeface="Calibri" pitchFamily="34" charset="0"/>
              </a:rPr>
              <a:t>filtrate becomes dilute</a:t>
            </a:r>
            <a:r>
              <a:rPr lang="en-US" sz="2800" dirty="0" smtClean="0">
                <a:latin typeface="Calibri" pitchFamily="34" charset="0"/>
              </a:rPr>
              <a:t> and the </a:t>
            </a:r>
            <a:r>
              <a:rPr lang="en-US" sz="2800" b="1" dirty="0" err="1" smtClean="0">
                <a:latin typeface="Calibri" pitchFamily="34" charset="0"/>
              </a:rPr>
              <a:t>interstitium</a:t>
            </a:r>
            <a:r>
              <a:rPr lang="en-US" sz="2800" b="1" dirty="0" smtClean="0">
                <a:latin typeface="Calibri" pitchFamily="34" charset="0"/>
              </a:rPr>
              <a:t> becomes </a:t>
            </a:r>
            <a:r>
              <a:rPr lang="en-US" sz="2800" b="1" dirty="0" err="1" smtClean="0">
                <a:latin typeface="Calibri" pitchFamily="34" charset="0"/>
              </a:rPr>
              <a:t>hyperosmotic</a:t>
            </a:r>
            <a:endParaRPr lang="en-US" sz="2800" dirty="0" smtClean="0"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08720"/>
            <a:ext cx="9144000" cy="544923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Distal Convoluted Tubule (DCT)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receives dilute fluid from the ascending limb of the Loop of </a:t>
            </a:r>
            <a:r>
              <a:rPr lang="en-US" sz="2400" dirty="0" err="1" smtClean="0">
                <a:latin typeface="Calibri" pitchFamily="34" charset="0"/>
              </a:rPr>
              <a:t>Henle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b="1" dirty="0" smtClean="0">
                <a:latin typeface="Calibri" pitchFamily="34" charset="0"/>
              </a:rPr>
              <a:t>Variably active</a:t>
            </a:r>
            <a:r>
              <a:rPr lang="en-US" sz="2400" dirty="0" smtClean="0">
                <a:latin typeface="Calibri" pitchFamily="34" charset="0"/>
              </a:rPr>
              <a:t> portion of the </a:t>
            </a:r>
            <a:r>
              <a:rPr lang="en-US" sz="2400" dirty="0" err="1" smtClean="0">
                <a:latin typeface="Calibri" pitchFamily="34" charset="0"/>
              </a:rPr>
              <a:t>nephron</a:t>
            </a:r>
            <a:endParaRPr lang="en-US" sz="2400" dirty="0" smtClean="0"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400" dirty="0" smtClean="0">
                <a:latin typeface="Calibri" pitchFamily="34" charset="0"/>
              </a:rPr>
              <a:t>When </a:t>
            </a:r>
            <a:r>
              <a:rPr lang="en-US" sz="2400" b="1" dirty="0" err="1" smtClean="0">
                <a:latin typeface="Calibri" pitchFamily="34" charset="0"/>
              </a:rPr>
              <a:t>aldosterone</a:t>
            </a:r>
            <a:r>
              <a:rPr lang="en-US" sz="2400" dirty="0" smtClean="0">
                <a:latin typeface="Calibri" pitchFamily="34" charset="0"/>
              </a:rPr>
              <a:t> hormone is present, </a:t>
            </a:r>
            <a:r>
              <a:rPr lang="en-US" sz="2400" b="1" dirty="0" smtClean="0">
                <a:latin typeface="Calibri" pitchFamily="34" charset="0"/>
              </a:rPr>
              <a:t>sodium is reabsorbed</a:t>
            </a:r>
            <a:r>
              <a:rPr lang="en-US" sz="2400" dirty="0" smtClean="0">
                <a:latin typeface="Calibri" pitchFamily="34" charset="0"/>
              </a:rPr>
              <a:t> and </a:t>
            </a:r>
            <a:r>
              <a:rPr lang="en-US" sz="2400" b="1" dirty="0" smtClean="0">
                <a:latin typeface="Calibri" pitchFamily="34" charset="0"/>
              </a:rPr>
              <a:t>potassium is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dirty="0" smtClean="0">
                <a:latin typeface="Calibri" pitchFamily="34" charset="0"/>
              </a:rPr>
              <a:t>secreted.</a:t>
            </a:r>
            <a:r>
              <a:rPr lang="en-US" sz="2400" dirty="0" smtClean="0">
                <a:latin typeface="Calibri" pitchFamily="34" charset="0"/>
              </a:rPr>
              <a:t> Water and chloride follow the sodium.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548680"/>
            <a:ext cx="8686800" cy="5410216"/>
          </a:xfrm>
        </p:spPr>
        <p:txBody>
          <a:bodyPr>
            <a:normAutofit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Collecting Duct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160000"/>
              </a:lnSpc>
              <a:defRPr/>
            </a:pPr>
            <a:r>
              <a:rPr lang="en-US" dirty="0" smtClean="0"/>
              <a:t>receives fluid from the DCT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en-US" b="1" dirty="0" smtClean="0"/>
              <a:t>variably active</a:t>
            </a:r>
            <a:r>
              <a:rPr lang="en-US" dirty="0" smtClean="0"/>
              <a:t> portion of the </a:t>
            </a:r>
            <a:r>
              <a:rPr lang="en-US" dirty="0" err="1" smtClean="0"/>
              <a:t>Nephron</a:t>
            </a:r>
            <a:endParaRPr lang="en-US" dirty="0" smtClean="0"/>
          </a:p>
          <a:p>
            <a:pPr lvl="1" eaLnBrk="1" hangingPunct="1">
              <a:lnSpc>
                <a:spcPct val="160000"/>
              </a:lnSpc>
              <a:defRPr/>
            </a:pPr>
            <a:r>
              <a:rPr lang="en-US" dirty="0" smtClean="0"/>
              <a:t>when </a:t>
            </a:r>
            <a:r>
              <a:rPr lang="en-US" dirty="0" err="1" smtClean="0"/>
              <a:t>antidiuretic</a:t>
            </a:r>
            <a:r>
              <a:rPr lang="en-US" dirty="0" smtClean="0"/>
              <a:t> hormone (</a:t>
            </a:r>
            <a:r>
              <a:rPr lang="en-US" b="1" dirty="0" smtClean="0"/>
              <a:t>ADH</a:t>
            </a:r>
            <a:r>
              <a:rPr lang="en-US" dirty="0" smtClean="0"/>
              <a:t>) is present, this duct will become </a:t>
            </a:r>
            <a:r>
              <a:rPr lang="en-US" b="1" dirty="0" smtClean="0"/>
              <a:t>porous</a:t>
            </a:r>
            <a:r>
              <a:rPr lang="en-US" dirty="0" smtClean="0"/>
              <a:t> </a:t>
            </a:r>
            <a:r>
              <a:rPr lang="en-US" b="1" dirty="0" smtClean="0"/>
              <a:t>to water</a:t>
            </a:r>
            <a:r>
              <a:rPr lang="en-US" dirty="0" smtClean="0"/>
              <a:t>. 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en-US" dirty="0" smtClean="0"/>
              <a:t>The last segment to save water for the body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76672"/>
            <a:ext cx="9144000" cy="576064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</a:rPr>
              <a:t>Peritubular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 Capillaries</a:t>
            </a:r>
            <a:endParaRPr lang="en-US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transport reabsorbed materials from the PCT and DCT into kidney veins and eventually back into the general circulation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800" dirty="0" smtClean="0">
                <a:latin typeface="Calibri" pitchFamily="34" charset="0"/>
              </a:rPr>
              <a:t>help complete the conservation process (</a:t>
            </a:r>
            <a:r>
              <a:rPr lang="en-US" sz="2800" dirty="0" err="1" smtClean="0">
                <a:latin typeface="Calibri" pitchFamily="34" charset="0"/>
              </a:rPr>
              <a:t>reabsorption</a:t>
            </a:r>
            <a:r>
              <a:rPr lang="en-US" sz="2800" dirty="0" smtClean="0">
                <a:latin typeface="Calibri" pitchFamily="34" charset="0"/>
              </a:rPr>
              <a:t>) that takes place in the kidney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Calibri" pitchFamily="34" charset="0"/>
              </a:rPr>
              <a:t> -Excretion of metabolic products &amp; foreign substances</a:t>
            </a:r>
          </a:p>
          <a:p>
            <a:pPr>
              <a:lnSpc>
                <a:spcPct val="250000"/>
              </a:lnSpc>
              <a:buNone/>
            </a:pPr>
            <a:r>
              <a:rPr lang="en-US" sz="3200" dirty="0" smtClean="0">
                <a:latin typeface="Calibri" pitchFamily="34" charset="0"/>
              </a:rPr>
              <a:t>  -Regulation of body fluid </a:t>
            </a:r>
            <a:r>
              <a:rPr lang="en-US" sz="3200" dirty="0" err="1" smtClean="0">
                <a:latin typeface="Calibri" pitchFamily="34" charset="0"/>
              </a:rPr>
              <a:t>osmolality</a:t>
            </a:r>
            <a:r>
              <a:rPr lang="en-US" sz="3200" dirty="0" smtClean="0">
                <a:latin typeface="Calibri" pitchFamily="34" charset="0"/>
              </a:rPr>
              <a:t>,</a:t>
            </a:r>
          </a:p>
          <a:p>
            <a:pPr>
              <a:lnSpc>
                <a:spcPct val="250000"/>
              </a:lnSpc>
              <a:buNone/>
            </a:pPr>
            <a:r>
              <a:rPr lang="en-US" sz="3200" dirty="0" smtClean="0">
                <a:latin typeface="Calibri" pitchFamily="34" charset="0"/>
              </a:rPr>
              <a:t>    -water -electrolyte balance 	</a:t>
            </a:r>
            <a:endParaRPr lang="en-IN" sz="32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Why is Excretion Important ?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4400" dirty="0" smtClean="0"/>
              <a:t>	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24744"/>
            <a:ext cx="8462744" cy="534920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Physiologically </a:t>
            </a:r>
            <a:r>
              <a:rPr lang="en-US" dirty="0" err="1" smtClean="0">
                <a:latin typeface="Calibri" pitchFamily="34" charset="0"/>
              </a:rPr>
              <a:t>nephrons</a:t>
            </a:r>
            <a:r>
              <a:rPr lang="en-US" dirty="0" smtClean="0">
                <a:latin typeface="Calibri" pitchFamily="34" charset="0"/>
              </a:rPr>
              <a:t> are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Calibri" pitchFamily="34" charset="0"/>
              </a:rPr>
              <a:t>(1) Cortical nephrons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Calibri" pitchFamily="34" charset="0"/>
              </a:rPr>
              <a:t>(2) </a:t>
            </a:r>
            <a:r>
              <a:rPr lang="en-US" b="1" dirty="0" err="1" smtClean="0">
                <a:latin typeface="Calibri" pitchFamily="34" charset="0"/>
              </a:rPr>
              <a:t>Juxtamedullary</a:t>
            </a:r>
            <a:r>
              <a:rPr lang="en-US" b="1" dirty="0" smtClean="0">
                <a:latin typeface="Calibri" pitchFamily="34" charset="0"/>
              </a:rPr>
              <a:t> nephrons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Kidney can’t regenerate new nephrons.</a:t>
            </a:r>
          </a:p>
          <a:p>
            <a:pPr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996138" cy="101122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Types of Nephrons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05125" y="1639094"/>
            <a:ext cx="3333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beled diagram kidney cross section4 of the urinary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42854"/>
          <a:ext cx="9144000" cy="6609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19"/>
                <a:gridCol w="3239760"/>
                <a:gridCol w="3249521"/>
              </a:tblGrid>
              <a:tr h="850539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FEATURE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CORTICAL NEPHRON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JUXTA-MEDULLARY  N</a:t>
                      </a:r>
                      <a:endParaRPr lang="en-US" sz="2400" b="1" dirty="0"/>
                    </a:p>
                  </a:txBody>
                  <a:tcPr/>
                </a:tc>
              </a:tr>
              <a:tr h="85053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Location of glomerulus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Upper region of cortex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Near junction of cortex and medulla</a:t>
                      </a:r>
                      <a:endParaRPr lang="en-US" sz="2400" dirty="0"/>
                    </a:p>
                  </a:txBody>
                  <a:tcPr/>
                </a:tc>
              </a:tr>
              <a:tr h="58771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%  (total </a:t>
                      </a:r>
                      <a:r>
                        <a:rPr lang="en-US" sz="2000" b="1" dirty="0" err="1" smtClean="0"/>
                        <a:t>nephron</a:t>
                      </a:r>
                      <a:r>
                        <a:rPr lang="en-US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15%</a:t>
                      </a:r>
                      <a:endParaRPr lang="en-US" sz="2400" dirty="0"/>
                    </a:p>
                  </a:txBody>
                  <a:tcPr/>
                </a:tc>
              </a:tr>
              <a:tr h="516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Size of </a:t>
                      </a:r>
                      <a:r>
                        <a:rPr lang="en-US" sz="2000" b="1" dirty="0" err="1" smtClean="0"/>
                        <a:t>glomeruli</a:t>
                      </a:r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Larger</a:t>
                      </a:r>
                      <a:endParaRPr lang="en-US" sz="2400" dirty="0"/>
                    </a:p>
                  </a:txBody>
                  <a:tcPr/>
                </a:tc>
              </a:tr>
              <a:tr h="51682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Size of LOH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Large</a:t>
                      </a:r>
                      <a:endParaRPr lang="en-US" sz="2400" dirty="0"/>
                    </a:p>
                  </a:txBody>
                  <a:tcPr/>
                </a:tc>
              </a:tr>
              <a:tr h="72453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Ascending limb of </a:t>
                      </a:r>
                    </a:p>
                    <a:p>
                      <a:r>
                        <a:rPr lang="en-US" sz="2000" b="1" dirty="0" smtClean="0"/>
                        <a:t>LOH comprises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Thick segment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segment </a:t>
                      </a:r>
                      <a:endParaRPr lang="en-US" sz="2400" dirty="0"/>
                    </a:p>
                  </a:txBody>
                  <a:tcPr/>
                </a:tc>
              </a:tr>
              <a:tr h="122855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Efferent arterioles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Large diameter, break-up </a:t>
                      </a:r>
                      <a:r>
                        <a:rPr lang="en-US" sz="2400" dirty="0" err="1" smtClean="0"/>
                        <a:t>peri</a:t>
                      </a:r>
                      <a:r>
                        <a:rPr lang="en-US" sz="2400" dirty="0" smtClean="0"/>
                        <a:t>-</a:t>
                      </a:r>
                      <a:r>
                        <a:rPr lang="en-US" sz="2400" b="1" i="1" dirty="0" smtClean="0"/>
                        <a:t>tubular </a:t>
                      </a:r>
                      <a:r>
                        <a:rPr lang="en-US" sz="2400" b="1" i="1" dirty="0" err="1" smtClean="0"/>
                        <a:t>capillries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Small diameter and continue as </a:t>
                      </a:r>
                      <a:r>
                        <a:rPr lang="en-US" sz="2400" b="1" i="1" dirty="0" err="1" smtClean="0"/>
                        <a:t>vasa</a:t>
                      </a:r>
                      <a:r>
                        <a:rPr lang="en-US" sz="2400" b="1" i="1" dirty="0" smtClean="0"/>
                        <a:t> recta </a:t>
                      </a:r>
                      <a:endParaRPr lang="en-US" sz="2400" b="1" i="1" dirty="0"/>
                    </a:p>
                  </a:txBody>
                  <a:tcPr/>
                </a:tc>
              </a:tr>
              <a:tr h="48336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Rate of filtration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</a:tr>
              <a:tr h="85053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Major function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Excretion of waste products in urine	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Concentration of urine by the CCS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Collection of </a:t>
            </a:r>
            <a:r>
              <a:rPr lang="en-US" sz="2800" dirty="0" err="1" smtClean="0">
                <a:latin typeface="Calibri" pitchFamily="34" charset="0"/>
              </a:rPr>
              <a:t>specialised</a:t>
            </a:r>
            <a:r>
              <a:rPr lang="en-US" sz="2800" dirty="0" smtClean="0">
                <a:latin typeface="Calibri" pitchFamily="34" charset="0"/>
              </a:rPr>
              <a:t> cells near to the glomerulus. </a:t>
            </a:r>
          </a:p>
          <a:p>
            <a:r>
              <a:rPr lang="en-US" sz="2800" dirty="0" smtClean="0">
                <a:latin typeface="Calibri" pitchFamily="34" charset="0"/>
              </a:rPr>
              <a:t>Major component of </a:t>
            </a:r>
            <a:r>
              <a:rPr lang="en-US" sz="2800" b="1" i="1" dirty="0" err="1" smtClean="0">
                <a:latin typeface="Calibri" pitchFamily="34" charset="0"/>
              </a:rPr>
              <a:t>renin–angiotensin</a:t>
            </a:r>
            <a:r>
              <a:rPr lang="en-US" sz="2800" b="1" i="1" dirty="0" smtClean="0">
                <a:latin typeface="Calibri" pitchFamily="34" charset="0"/>
              </a:rPr>
              <a:t> -</a:t>
            </a:r>
            <a:r>
              <a:rPr lang="en-US" sz="2800" b="1" i="1" dirty="0" err="1" smtClean="0">
                <a:latin typeface="Calibri" pitchFamily="34" charset="0"/>
              </a:rPr>
              <a:t>aldosterone</a:t>
            </a:r>
            <a:r>
              <a:rPr lang="en-US" sz="2800" b="1" i="1" dirty="0" smtClean="0">
                <a:latin typeface="Calibri" pitchFamily="34" charset="0"/>
              </a:rPr>
              <a:t> system.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Comprises three types of cells: 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</a:rPr>
              <a:t>Juxtaglomerular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cells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Macula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</a:rPr>
              <a:t>densa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cells and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</a:rPr>
              <a:t>Mesangial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cells (</a:t>
            </a:r>
            <a:r>
              <a:rPr lang="en-US" sz="2800" i="1" dirty="0" smtClean="0">
                <a:solidFill>
                  <a:srgbClr val="002060"/>
                </a:solidFill>
                <a:latin typeface="Calibri" pitchFamily="34" charset="0"/>
              </a:rPr>
              <a:t>or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Calibri" pitchFamily="34" charset="0"/>
              </a:rPr>
              <a:t>lacis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cells).</a:t>
            </a:r>
            <a:endParaRPr lang="en-US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2918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err="1" smtClean="0">
                <a:solidFill>
                  <a:srgbClr val="FF0000"/>
                </a:solidFill>
              </a:rPr>
              <a:t>Juxtaglomerular</a:t>
            </a:r>
            <a:r>
              <a:rPr lang="en-US" sz="3200" b="1" u="sng" dirty="0" smtClean="0">
                <a:solidFill>
                  <a:srgbClr val="FF0000"/>
                </a:solidFill>
              </a:rPr>
              <a:t> Apparatus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7" descr="1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692" y="2411094"/>
            <a:ext cx="4286280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60320" cy="589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1715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i="1" dirty="0" smtClean="0">
                <a:latin typeface="Calibri" pitchFamily="34" charset="0"/>
              </a:rPr>
              <a:t>JG cells are </a:t>
            </a:r>
            <a:r>
              <a:rPr lang="en-US" i="1" dirty="0" err="1" smtClean="0">
                <a:latin typeface="Calibri" pitchFamily="34" charset="0"/>
              </a:rPr>
              <a:t>specialised</a:t>
            </a:r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(modified vascular  smooth muscle) cells located in the media of the </a:t>
            </a:r>
            <a:r>
              <a:rPr lang="en-US" b="1" dirty="0" smtClean="0">
                <a:latin typeface="Calibri" pitchFamily="34" charset="0"/>
              </a:rPr>
              <a:t>afferent arteriole</a:t>
            </a:r>
            <a:r>
              <a:rPr lang="en-US" dirty="0" smtClean="0">
                <a:latin typeface="Calibri" pitchFamily="34" charset="0"/>
              </a:rPr>
              <a:t> in the region of JG apparatus.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They synthesize, store and release an enzyme called </a:t>
            </a:r>
            <a:r>
              <a:rPr lang="en-US" b="1" dirty="0">
                <a:solidFill>
                  <a:srgbClr val="002060"/>
                </a:solidFill>
                <a:latin typeface="Calibri" pitchFamily="34" charset="0"/>
              </a:rPr>
              <a:t>R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enin.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They act as 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baroreceptors</a:t>
            </a:r>
            <a:r>
              <a:rPr lang="en-US" dirty="0" smtClean="0">
                <a:latin typeface="Calibri" pitchFamily="34" charset="0"/>
              </a:rPr>
              <a:t> (tension receptors) and respond to changes in the pressure gradient between the afferent arterioles and the </a:t>
            </a:r>
            <a:r>
              <a:rPr lang="en-US" dirty="0" err="1" smtClean="0">
                <a:latin typeface="Calibri" pitchFamily="34" charset="0"/>
              </a:rPr>
              <a:t>interstitium</a:t>
            </a:r>
            <a:r>
              <a:rPr lang="en-US" dirty="0" smtClean="0">
                <a:latin typeface="Calibri" pitchFamily="34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These cells are </a:t>
            </a:r>
            <a:r>
              <a:rPr lang="en-US" dirty="0" err="1" smtClean="0">
                <a:latin typeface="Calibri" pitchFamily="34" charset="0"/>
              </a:rPr>
              <a:t>stimuated</a:t>
            </a:r>
            <a:r>
              <a:rPr lang="en-US" dirty="0" smtClean="0">
                <a:latin typeface="Calibri" pitchFamily="34" charset="0"/>
              </a:rPr>
              <a:t> by </a:t>
            </a:r>
            <a:r>
              <a:rPr lang="en-US" dirty="0" err="1" smtClean="0">
                <a:latin typeface="Calibri" pitchFamily="34" charset="0"/>
              </a:rPr>
              <a:t>hypovolemia</a:t>
            </a:r>
            <a:endParaRPr lang="en-U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IN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435280" cy="64807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100" dirty="0" err="1" smtClean="0">
                <a:solidFill>
                  <a:srgbClr val="FF0000"/>
                </a:solidFill>
              </a:rPr>
              <a:t>Juxtaglomerular</a:t>
            </a:r>
            <a:r>
              <a:rPr lang="en-US" sz="3100" dirty="0" smtClean="0">
                <a:solidFill>
                  <a:srgbClr val="FF0000"/>
                </a:solidFill>
              </a:rPr>
              <a:t> cells</a:t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	</a:t>
            </a:r>
            <a:endParaRPr lang="en-IN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921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Location: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short segment of the thick ascending limb of loop of </a:t>
            </a:r>
            <a:r>
              <a:rPr lang="en-US" b="1" dirty="0" err="1" smtClean="0">
                <a:solidFill>
                  <a:srgbClr val="0070C0"/>
                </a:solidFill>
                <a:latin typeface="Calibri" pitchFamily="34" charset="0"/>
              </a:rPr>
              <a:t>Henle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which passes  between the afferent and efferent arterioles.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They act as </a:t>
            </a:r>
            <a:r>
              <a:rPr lang="en-US" b="1" dirty="0" err="1" smtClean="0">
                <a:solidFill>
                  <a:srgbClr val="0070C0"/>
                </a:solidFill>
                <a:latin typeface="Calibri" pitchFamily="34" charset="0"/>
              </a:rPr>
              <a:t>chemoreceptors</a:t>
            </a:r>
            <a:r>
              <a:rPr lang="en-US" dirty="0" smtClean="0">
                <a:latin typeface="Calibri" pitchFamily="34" charset="0"/>
              </a:rPr>
              <a:t> and are stimulated by decreased </a:t>
            </a:r>
            <a:r>
              <a:rPr lang="en-US" dirty="0" err="1" smtClean="0">
                <a:latin typeface="Calibri" pitchFamily="34" charset="0"/>
              </a:rPr>
              <a:t>NaCl</a:t>
            </a:r>
            <a:r>
              <a:rPr lang="en-US" dirty="0" smtClean="0">
                <a:latin typeface="Calibri" pitchFamily="34" charset="0"/>
              </a:rPr>
              <a:t> concentration  and thereby causing increased </a:t>
            </a:r>
            <a:r>
              <a:rPr lang="en-US" dirty="0" err="1" smtClean="0">
                <a:latin typeface="Calibri" pitchFamily="34" charset="0"/>
              </a:rPr>
              <a:t>renin</a:t>
            </a:r>
            <a:r>
              <a:rPr lang="en-US" dirty="0" smtClean="0">
                <a:latin typeface="Calibri" pitchFamily="34" charset="0"/>
              </a:rPr>
              <a:t> release.</a:t>
            </a:r>
          </a:p>
          <a:p>
            <a:pPr>
              <a:lnSpc>
                <a:spcPct val="150000"/>
              </a:lnSpc>
              <a:buNone/>
            </a:pPr>
            <a:endParaRPr lang="en-IN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Macula </a:t>
            </a:r>
            <a:r>
              <a:rPr lang="en-US" sz="3200" dirty="0" err="1" smtClean="0">
                <a:solidFill>
                  <a:srgbClr val="FF0000"/>
                </a:solidFill>
              </a:rPr>
              <a:t>densa</a:t>
            </a:r>
            <a:r>
              <a:rPr lang="en-US" sz="3200" dirty="0" smtClean="0">
                <a:solidFill>
                  <a:srgbClr val="FF0000"/>
                </a:solidFill>
              </a:rPr>
              <a:t> cells</a:t>
            </a:r>
            <a:endParaRPr lang="en-I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9293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</a:rPr>
              <a:t>Also known as </a:t>
            </a:r>
            <a:r>
              <a:rPr lang="en-US" sz="2800" dirty="0" err="1" smtClean="0">
                <a:latin typeface="Calibri" pitchFamily="34" charset="0"/>
              </a:rPr>
              <a:t>lacis</a:t>
            </a:r>
            <a:r>
              <a:rPr lang="en-US" sz="2800" dirty="0" smtClean="0">
                <a:latin typeface="Calibri" pitchFamily="34" charset="0"/>
              </a:rPr>
              <a:t> cells are the </a:t>
            </a: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</a:rPr>
              <a:t>interstitial cells </a:t>
            </a:r>
            <a:r>
              <a:rPr lang="en-US" sz="2800" dirty="0" smtClean="0">
                <a:latin typeface="Calibri" pitchFamily="34" charset="0"/>
              </a:rPr>
              <a:t>of the JG  apparatus.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</a:rPr>
              <a:t>They are in contact with both the macula </a:t>
            </a:r>
            <a:r>
              <a:rPr lang="en-US" sz="2800" dirty="0" err="1" smtClean="0">
                <a:latin typeface="Calibri" pitchFamily="34" charset="0"/>
              </a:rPr>
              <a:t>densa</a:t>
            </a:r>
            <a:r>
              <a:rPr lang="en-US" sz="2800" dirty="0" smtClean="0">
                <a:latin typeface="Calibri" pitchFamily="34" charset="0"/>
              </a:rPr>
              <a:t> cells  and JG cells 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</a:rPr>
              <a:t>It relay the signals from macula </a:t>
            </a:r>
            <a:r>
              <a:rPr lang="en-US" sz="2800" dirty="0" err="1" smtClean="0">
                <a:latin typeface="Calibri" pitchFamily="34" charset="0"/>
              </a:rPr>
              <a:t>densa</a:t>
            </a:r>
            <a:r>
              <a:rPr lang="en-US" sz="2800" dirty="0" smtClean="0">
                <a:latin typeface="Calibri" pitchFamily="34" charset="0"/>
              </a:rPr>
              <a:t> to the granular cells.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NaCl</a:t>
            </a:r>
            <a:r>
              <a:rPr lang="en-US" sz="2800" dirty="0" smtClean="0">
                <a:latin typeface="Calibri" pitchFamily="34" charset="0"/>
              </a:rPr>
              <a:t> – in the region of macula </a:t>
            </a:r>
            <a:r>
              <a:rPr lang="en-US" sz="2800" dirty="0" err="1" smtClean="0">
                <a:latin typeface="Calibri" pitchFamily="34" charset="0"/>
              </a:rPr>
              <a:t>densa</a:t>
            </a:r>
            <a:r>
              <a:rPr lang="en-US" sz="2800" dirty="0" smtClean="0">
                <a:latin typeface="Calibri" pitchFamily="34" charset="0"/>
              </a:rPr>
              <a:t>  stimulates the JG cells to secrete renin.</a:t>
            </a:r>
          </a:p>
          <a:p>
            <a:pPr>
              <a:lnSpc>
                <a:spcPct val="150000"/>
              </a:lnSpc>
            </a:pPr>
            <a:endParaRPr lang="en-IN" sz="28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Mesangial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 cells</a:t>
            </a:r>
            <a:endParaRPr lang="en-IN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67544" y="4311349"/>
            <a:ext cx="45719" cy="2446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879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RAS- Involved in the control of BV and BP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RENIN-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libri" pitchFamily="34" charset="0"/>
              </a:rPr>
              <a:t>Angiotensinogen                    Angiotensin –I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ANGIOTENSINOGEN-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Glycoprotein synthesized in liver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Angiotensinogen –physiologically inactive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Acts as precursor for the formation of angiotensin -I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Renin- Angiotensin System (RAS)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034628" y="2364378"/>
            <a:ext cx="103331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24050" y="198137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Renin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Functions of Kidney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1. Excretion of metabolic waste products and foreign chemicals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2. Regulation of water and electrolyte balances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- Regulation of body fluid osmolality and electrolyte concentrations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3.  Regulation of arterial pressure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4.  Regulation of acid-base balance</a:t>
            </a:r>
          </a:p>
          <a:p>
            <a:pPr marL="514350" indent="-514350">
              <a:lnSpc>
                <a:spcPct val="16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5.Secretion, metabolism, and excretion of hormones</a:t>
            </a:r>
          </a:p>
          <a:p>
            <a:pPr marL="514350" indent="-514350">
              <a:lnSpc>
                <a:spcPct val="16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- Erythropoietin,</a:t>
            </a:r>
          </a:p>
          <a:p>
            <a:pPr marL="514350" indent="-514350">
              <a:lnSpc>
                <a:spcPct val="16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-  Renin</a:t>
            </a:r>
          </a:p>
          <a:p>
            <a:pPr marL="514350" indent="-514350">
              <a:lnSpc>
                <a:spcPct val="16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     - Activation  of vitamin D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6. Gluconeogenesis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b="1" dirty="0" smtClean="0">
              <a:latin typeface="Calibri" pitchFamily="34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libri" pitchFamily="34" charset="0"/>
              </a:rPr>
              <a:t>Angiotensin-I                    Angiotensin –II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 majority are in the capillaries of  lungs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Angiotensin-II -most active angiotensin</a:t>
            </a:r>
          </a:p>
          <a:p>
            <a:pPr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680055" y="1628800"/>
            <a:ext cx="84537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05956" y="124706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Fig. 49.22(TE Art)</a:t>
            </a:r>
          </a:p>
        </p:txBody>
      </p:sp>
      <p:pic>
        <p:nvPicPr>
          <p:cNvPr id="1049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276225"/>
            <a:ext cx="8410575" cy="6307138"/>
          </a:xfrm>
          <a:prstGeom prst="rect">
            <a:avLst/>
          </a:prstGeom>
          <a:noFill/>
        </p:spPr>
      </p:pic>
      <p:sp>
        <p:nvSpPr>
          <p:cNvPr id="1049604" name="Text Box 4"/>
          <p:cNvSpPr txBox="1">
            <a:spLocks noChangeArrowheads="1"/>
          </p:cNvSpPr>
          <p:nvPr/>
        </p:nvSpPr>
        <p:spPr bwMode="auto">
          <a:xfrm>
            <a:off x="449263" y="0"/>
            <a:ext cx="8129587" cy="188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1299" tIns="40650" rIns="81299" bIns="40650">
            <a:spAutoFit/>
          </a:bodyPr>
          <a:lstStyle/>
          <a:p>
            <a:pPr algn="ctr" eaLnBrk="0" hangingPunct="0"/>
            <a:r>
              <a:rPr lang="en-US" sz="700" b="1">
                <a:latin typeface="Arial" charset="0"/>
              </a:rPr>
              <a:t>Copyright © The McGraw-Hill Companies, Inc. Permission required for reproduction or display.</a:t>
            </a:r>
            <a:endParaRPr lang="en-US" sz="2100" b="1">
              <a:latin typeface="Arial" charset="0"/>
            </a:endParaRPr>
          </a:p>
        </p:txBody>
      </p:sp>
      <p:sp>
        <p:nvSpPr>
          <p:cNvPr id="1049605" name="Rectangle 5"/>
          <p:cNvSpPr>
            <a:spLocks noChangeArrowheads="1"/>
          </p:cNvSpPr>
          <p:nvPr/>
        </p:nvSpPr>
        <p:spPr bwMode="auto">
          <a:xfrm>
            <a:off x="2162175" y="523875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Low blood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pressure</a:t>
            </a:r>
            <a:endParaRPr lang="en-US">
              <a:latin typeface="Arial" charset="0"/>
            </a:endParaRPr>
          </a:p>
        </p:txBody>
      </p:sp>
      <p:sp>
        <p:nvSpPr>
          <p:cNvPr id="1049606" name="Rectangle 6"/>
          <p:cNvSpPr>
            <a:spLocks noChangeArrowheads="1"/>
          </p:cNvSpPr>
          <p:nvPr/>
        </p:nvSpPr>
        <p:spPr bwMode="auto">
          <a:xfrm>
            <a:off x="2227263" y="681038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1049607" name="Rectangle 7"/>
          <p:cNvSpPr>
            <a:spLocks noChangeArrowheads="1"/>
          </p:cNvSpPr>
          <p:nvPr/>
        </p:nvSpPr>
        <p:spPr bwMode="auto">
          <a:xfrm>
            <a:off x="2965450" y="3741738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Bowman's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capsule</a:t>
            </a:r>
          </a:p>
        </p:txBody>
      </p:sp>
      <p:sp>
        <p:nvSpPr>
          <p:cNvPr id="1049608" name="Rectangle 8"/>
          <p:cNvSpPr>
            <a:spLocks noChangeArrowheads="1"/>
          </p:cNvSpPr>
          <p:nvPr/>
        </p:nvSpPr>
        <p:spPr bwMode="auto">
          <a:xfrm>
            <a:off x="2319338" y="1562100"/>
            <a:ext cx="881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Distal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convoluted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tubule</a:t>
            </a:r>
            <a:endParaRPr lang="en-US">
              <a:latin typeface="Arial" charset="0"/>
            </a:endParaRPr>
          </a:p>
        </p:txBody>
      </p:sp>
      <p:sp>
        <p:nvSpPr>
          <p:cNvPr id="1049609" name="Rectangle 9"/>
          <p:cNvSpPr>
            <a:spLocks noChangeArrowheads="1"/>
          </p:cNvSpPr>
          <p:nvPr/>
        </p:nvSpPr>
        <p:spPr bwMode="auto">
          <a:xfrm>
            <a:off x="2195513" y="2779713"/>
            <a:ext cx="9175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Glomerulus</a:t>
            </a:r>
            <a:endParaRPr lang="en-US">
              <a:latin typeface="Arial" charset="0"/>
            </a:endParaRPr>
          </a:p>
        </p:txBody>
      </p:sp>
      <p:sp>
        <p:nvSpPr>
          <p:cNvPr id="1049610" name="Rectangle 10"/>
          <p:cNvSpPr>
            <a:spLocks noChangeArrowheads="1"/>
          </p:cNvSpPr>
          <p:nvPr/>
        </p:nvSpPr>
        <p:spPr bwMode="auto">
          <a:xfrm>
            <a:off x="2084388" y="2365375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Afferent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arteriole</a:t>
            </a:r>
          </a:p>
        </p:txBody>
      </p:sp>
      <p:sp>
        <p:nvSpPr>
          <p:cNvPr id="1049611" name="Rectangle 11"/>
          <p:cNvSpPr>
            <a:spLocks noChangeArrowheads="1"/>
          </p:cNvSpPr>
          <p:nvPr/>
        </p:nvSpPr>
        <p:spPr bwMode="auto">
          <a:xfrm>
            <a:off x="2622550" y="3286125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Efferent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arteriole</a:t>
            </a:r>
          </a:p>
        </p:txBody>
      </p:sp>
      <p:sp>
        <p:nvSpPr>
          <p:cNvPr id="1049612" name="Rectangle 12"/>
          <p:cNvSpPr>
            <a:spLocks noChangeArrowheads="1"/>
          </p:cNvSpPr>
          <p:nvPr/>
        </p:nvSpPr>
        <p:spPr bwMode="auto">
          <a:xfrm>
            <a:off x="2900363" y="4473575"/>
            <a:ext cx="650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Loop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of Henle</a:t>
            </a:r>
            <a:endParaRPr lang="en-US">
              <a:latin typeface="Arial" charset="0"/>
            </a:endParaRPr>
          </a:p>
        </p:txBody>
      </p:sp>
      <p:sp>
        <p:nvSpPr>
          <p:cNvPr id="1049613" name="Line 13"/>
          <p:cNvSpPr>
            <a:spLocks noChangeShapeType="1"/>
          </p:cNvSpPr>
          <p:nvPr/>
        </p:nvSpPr>
        <p:spPr bwMode="auto">
          <a:xfrm flipV="1">
            <a:off x="3721100" y="2938463"/>
            <a:ext cx="276225" cy="815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4" name="Line 14"/>
          <p:cNvSpPr>
            <a:spLocks noChangeShapeType="1"/>
          </p:cNvSpPr>
          <p:nvPr/>
        </p:nvSpPr>
        <p:spPr bwMode="auto">
          <a:xfrm flipV="1">
            <a:off x="3141663" y="2557463"/>
            <a:ext cx="657225" cy="276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5" name="Line 15"/>
          <p:cNvSpPr>
            <a:spLocks noChangeShapeType="1"/>
          </p:cNvSpPr>
          <p:nvPr/>
        </p:nvSpPr>
        <p:spPr bwMode="auto">
          <a:xfrm flipV="1">
            <a:off x="2760663" y="2373313"/>
            <a:ext cx="485775" cy="79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6" name="Line 16"/>
          <p:cNvSpPr>
            <a:spLocks noChangeShapeType="1"/>
          </p:cNvSpPr>
          <p:nvPr/>
        </p:nvSpPr>
        <p:spPr bwMode="auto">
          <a:xfrm flipV="1">
            <a:off x="3273425" y="3214688"/>
            <a:ext cx="315913" cy="158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7" name="Line 17"/>
          <p:cNvSpPr>
            <a:spLocks noChangeShapeType="1"/>
          </p:cNvSpPr>
          <p:nvPr/>
        </p:nvSpPr>
        <p:spPr bwMode="auto">
          <a:xfrm>
            <a:off x="2905125" y="1939925"/>
            <a:ext cx="487363" cy="276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8" name="Line 18"/>
          <p:cNvSpPr>
            <a:spLocks noChangeShapeType="1"/>
          </p:cNvSpPr>
          <p:nvPr/>
        </p:nvSpPr>
        <p:spPr bwMode="auto">
          <a:xfrm>
            <a:off x="3589338" y="4727575"/>
            <a:ext cx="4333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19" name="Rectangle 19"/>
          <p:cNvSpPr>
            <a:spLocks noChangeArrowheads="1"/>
          </p:cNvSpPr>
          <p:nvPr/>
        </p:nvSpPr>
        <p:spPr bwMode="auto">
          <a:xfrm>
            <a:off x="2228850" y="5902325"/>
            <a:ext cx="1101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Increased NaCl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and H</a:t>
            </a:r>
            <a:r>
              <a:rPr lang="en-US" sz="1200" b="1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O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reabsorption</a:t>
            </a:r>
            <a:endParaRPr lang="en-US" sz="1200">
              <a:latin typeface="Arial" charset="0"/>
            </a:endParaRPr>
          </a:p>
        </p:txBody>
      </p:sp>
      <p:sp>
        <p:nvSpPr>
          <p:cNvPr id="1049620" name="Rectangle 20"/>
          <p:cNvSpPr>
            <a:spLocks noChangeArrowheads="1"/>
          </p:cNvSpPr>
          <p:nvPr/>
        </p:nvSpPr>
        <p:spPr bwMode="auto">
          <a:xfrm>
            <a:off x="1284288" y="3595688"/>
            <a:ext cx="771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Increased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blood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volume</a:t>
            </a:r>
            <a:endParaRPr lang="en-US">
              <a:latin typeface="Arial" charset="0"/>
            </a:endParaRPr>
          </a:p>
        </p:txBody>
      </p:sp>
      <p:sp>
        <p:nvSpPr>
          <p:cNvPr id="1049621" name="Rectangle 21"/>
          <p:cNvSpPr>
            <a:spLocks noChangeArrowheads="1"/>
          </p:cNvSpPr>
          <p:nvPr/>
        </p:nvSpPr>
        <p:spPr bwMode="auto">
          <a:xfrm>
            <a:off x="1216025" y="1509713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Negative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feedback</a:t>
            </a:r>
            <a:endParaRPr lang="en-US">
              <a:latin typeface="Arial" charset="0"/>
            </a:endParaRPr>
          </a:p>
        </p:txBody>
      </p:sp>
      <p:sp>
        <p:nvSpPr>
          <p:cNvPr id="1049622" name="Rectangle 22"/>
          <p:cNvSpPr>
            <a:spLocks noChangeArrowheads="1"/>
          </p:cNvSpPr>
          <p:nvPr/>
        </p:nvSpPr>
        <p:spPr bwMode="auto">
          <a:xfrm>
            <a:off x="3135313" y="83978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1</a:t>
            </a:r>
            <a:endParaRPr lang="en-US">
              <a:latin typeface="Arial" charset="0"/>
            </a:endParaRPr>
          </a:p>
        </p:txBody>
      </p:sp>
      <p:sp>
        <p:nvSpPr>
          <p:cNvPr id="1049623" name="Rectangle 23"/>
          <p:cNvSpPr>
            <a:spLocks noChangeArrowheads="1"/>
          </p:cNvSpPr>
          <p:nvPr/>
        </p:nvSpPr>
        <p:spPr bwMode="auto">
          <a:xfrm>
            <a:off x="3752850" y="10366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2</a:t>
            </a:r>
            <a:endParaRPr lang="en-US">
              <a:latin typeface="Arial" charset="0"/>
            </a:endParaRPr>
          </a:p>
        </p:txBody>
      </p:sp>
      <p:sp>
        <p:nvSpPr>
          <p:cNvPr id="1049624" name="Rectangle 24"/>
          <p:cNvSpPr>
            <a:spLocks noChangeArrowheads="1"/>
          </p:cNvSpPr>
          <p:nvPr/>
        </p:nvSpPr>
        <p:spPr bwMode="auto">
          <a:xfrm>
            <a:off x="3556000" y="5902325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8</a:t>
            </a:r>
            <a:endParaRPr lang="en-US">
              <a:latin typeface="Arial" charset="0"/>
            </a:endParaRPr>
          </a:p>
        </p:txBody>
      </p:sp>
      <p:sp>
        <p:nvSpPr>
          <p:cNvPr id="1049625" name="Rectangle 25"/>
          <p:cNvSpPr>
            <a:spLocks noChangeArrowheads="1"/>
          </p:cNvSpPr>
          <p:nvPr/>
        </p:nvSpPr>
        <p:spPr bwMode="auto">
          <a:xfrm>
            <a:off x="1331913" y="32718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9</a:t>
            </a:r>
            <a:endParaRPr lang="en-US">
              <a:latin typeface="Arial" charset="0"/>
            </a:endParaRPr>
          </a:p>
        </p:txBody>
      </p:sp>
      <p:sp>
        <p:nvSpPr>
          <p:cNvPr id="1049626" name="Rectangle 26"/>
          <p:cNvSpPr>
            <a:spLocks noChangeArrowheads="1"/>
          </p:cNvSpPr>
          <p:nvPr/>
        </p:nvSpPr>
        <p:spPr bwMode="auto">
          <a:xfrm>
            <a:off x="3578225" y="523875"/>
            <a:ext cx="82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Low blood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300" b="1" dirty="0">
                <a:solidFill>
                  <a:srgbClr val="000000"/>
                </a:solidFill>
                <a:latin typeface="Arial" charset="0"/>
              </a:rPr>
              <a:t>flow</a:t>
            </a:r>
            <a:endParaRPr lang="en-US" dirty="0">
              <a:latin typeface="Arial" charset="0"/>
            </a:endParaRPr>
          </a:p>
        </p:txBody>
      </p:sp>
      <p:sp>
        <p:nvSpPr>
          <p:cNvPr id="1049627" name="Rectangle 27"/>
          <p:cNvSpPr>
            <a:spLocks noChangeArrowheads="1"/>
          </p:cNvSpPr>
          <p:nvPr/>
        </p:nvSpPr>
        <p:spPr bwMode="auto">
          <a:xfrm>
            <a:off x="5173663" y="2536825"/>
            <a:ext cx="8810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Proximal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convoluted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tubule</a:t>
            </a:r>
            <a:endParaRPr lang="en-US">
              <a:latin typeface="Arial" charset="0"/>
            </a:endParaRPr>
          </a:p>
        </p:txBody>
      </p:sp>
      <p:sp>
        <p:nvSpPr>
          <p:cNvPr id="1049628" name="Line 28"/>
          <p:cNvSpPr>
            <a:spLocks noChangeShapeType="1"/>
          </p:cNvSpPr>
          <p:nvPr/>
        </p:nvSpPr>
        <p:spPr bwMode="auto">
          <a:xfrm flipH="1">
            <a:off x="3614738" y="1781175"/>
            <a:ext cx="171450" cy="696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29" name="Line 29"/>
          <p:cNvSpPr>
            <a:spLocks noChangeShapeType="1"/>
          </p:cNvSpPr>
          <p:nvPr/>
        </p:nvSpPr>
        <p:spPr bwMode="auto">
          <a:xfrm flipH="1" flipV="1">
            <a:off x="4470400" y="2228850"/>
            <a:ext cx="671513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30" name="Line 30"/>
          <p:cNvSpPr>
            <a:spLocks noChangeShapeType="1"/>
          </p:cNvSpPr>
          <p:nvPr/>
        </p:nvSpPr>
        <p:spPr bwMode="auto">
          <a:xfrm>
            <a:off x="6705600" y="3254375"/>
            <a:ext cx="2381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631" name="Rectangle 31"/>
          <p:cNvSpPr>
            <a:spLocks noChangeArrowheads="1"/>
          </p:cNvSpPr>
          <p:nvPr/>
        </p:nvSpPr>
        <p:spPr bwMode="auto">
          <a:xfrm>
            <a:off x="5338763" y="1566863"/>
            <a:ext cx="458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Renin</a:t>
            </a:r>
            <a:endParaRPr lang="en-US">
              <a:latin typeface="Arial" charset="0"/>
            </a:endParaRPr>
          </a:p>
        </p:txBody>
      </p:sp>
      <p:sp>
        <p:nvSpPr>
          <p:cNvPr id="1049632" name="Rectangle 32"/>
          <p:cNvSpPr>
            <a:spLocks noChangeArrowheads="1"/>
          </p:cNvSpPr>
          <p:nvPr/>
        </p:nvSpPr>
        <p:spPr bwMode="auto">
          <a:xfrm>
            <a:off x="6065838" y="3175000"/>
            <a:ext cx="614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Adrenal</a:t>
            </a:r>
          </a:p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cortex</a:t>
            </a:r>
          </a:p>
        </p:txBody>
      </p:sp>
      <p:sp>
        <p:nvSpPr>
          <p:cNvPr id="1049633" name="Rectangle 33"/>
          <p:cNvSpPr>
            <a:spLocks noChangeArrowheads="1"/>
          </p:cNvSpPr>
          <p:nvPr/>
        </p:nvSpPr>
        <p:spPr bwMode="auto">
          <a:xfrm>
            <a:off x="6526213" y="1149350"/>
            <a:ext cx="13477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Angiotensinogen</a:t>
            </a:r>
            <a:endParaRPr lang="en-US">
              <a:latin typeface="Arial" charset="0"/>
            </a:endParaRPr>
          </a:p>
        </p:txBody>
      </p:sp>
      <p:sp>
        <p:nvSpPr>
          <p:cNvPr id="1049634" name="Rectangle 34"/>
          <p:cNvSpPr>
            <a:spLocks noChangeArrowheads="1"/>
          </p:cNvSpPr>
          <p:nvPr/>
        </p:nvSpPr>
        <p:spPr bwMode="auto">
          <a:xfrm>
            <a:off x="6653213" y="2473325"/>
            <a:ext cx="1092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Angiotensin II</a:t>
            </a:r>
            <a:endParaRPr lang="en-US">
              <a:latin typeface="Arial" charset="0"/>
            </a:endParaRPr>
          </a:p>
        </p:txBody>
      </p:sp>
      <p:sp>
        <p:nvSpPr>
          <p:cNvPr id="1049635" name="Rectangle 35"/>
          <p:cNvSpPr>
            <a:spLocks noChangeArrowheads="1"/>
          </p:cNvSpPr>
          <p:nvPr/>
        </p:nvSpPr>
        <p:spPr bwMode="auto">
          <a:xfrm>
            <a:off x="5002213" y="13922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3</a:t>
            </a:r>
            <a:endParaRPr lang="en-US">
              <a:latin typeface="Arial" charset="0"/>
            </a:endParaRPr>
          </a:p>
        </p:txBody>
      </p:sp>
      <p:sp>
        <p:nvSpPr>
          <p:cNvPr id="1049636" name="Rectangle 36"/>
          <p:cNvSpPr>
            <a:spLocks noChangeArrowheads="1"/>
          </p:cNvSpPr>
          <p:nvPr/>
        </p:nvSpPr>
        <p:spPr bwMode="auto">
          <a:xfrm>
            <a:off x="3378200" y="1428750"/>
            <a:ext cx="11858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Juxtaglomerular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 sz="1200" b="1">
                <a:solidFill>
                  <a:srgbClr val="000000"/>
                </a:solidFill>
                <a:latin typeface="Arial" charset="0"/>
              </a:rPr>
              <a:t>apparatus</a:t>
            </a:r>
          </a:p>
        </p:txBody>
      </p:sp>
      <p:sp>
        <p:nvSpPr>
          <p:cNvPr id="1049637" name="Rectangle 37"/>
          <p:cNvSpPr>
            <a:spLocks noChangeArrowheads="1"/>
          </p:cNvSpPr>
          <p:nvPr/>
        </p:nvSpPr>
        <p:spPr bwMode="auto">
          <a:xfrm>
            <a:off x="4581525" y="5640388"/>
            <a:ext cx="5508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Kidney</a:t>
            </a:r>
            <a:endParaRPr lang="en-US">
              <a:latin typeface="Arial" charset="0"/>
            </a:endParaRPr>
          </a:p>
        </p:txBody>
      </p:sp>
      <p:sp>
        <p:nvSpPr>
          <p:cNvPr id="1049638" name="Rectangle 38"/>
          <p:cNvSpPr>
            <a:spLocks noChangeArrowheads="1"/>
          </p:cNvSpPr>
          <p:nvPr/>
        </p:nvSpPr>
        <p:spPr bwMode="auto">
          <a:xfrm>
            <a:off x="6710363" y="5073650"/>
            <a:ext cx="9636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Aldosterone</a:t>
            </a:r>
            <a:endParaRPr lang="en-US">
              <a:latin typeface="Arial" charset="0"/>
            </a:endParaRPr>
          </a:p>
        </p:txBody>
      </p:sp>
      <p:sp>
        <p:nvSpPr>
          <p:cNvPr id="1049639" name="Rectangle 39"/>
          <p:cNvSpPr>
            <a:spLocks noChangeArrowheads="1"/>
          </p:cNvSpPr>
          <p:nvPr/>
        </p:nvSpPr>
        <p:spPr bwMode="auto">
          <a:xfrm>
            <a:off x="7316788" y="2049463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4</a:t>
            </a:r>
            <a:endParaRPr lang="en-US">
              <a:latin typeface="Arial" charset="0"/>
            </a:endParaRPr>
          </a:p>
        </p:txBody>
      </p:sp>
      <p:sp>
        <p:nvSpPr>
          <p:cNvPr id="1049640" name="Rectangle 40"/>
          <p:cNvSpPr>
            <a:spLocks noChangeArrowheads="1"/>
          </p:cNvSpPr>
          <p:nvPr/>
        </p:nvSpPr>
        <p:spPr bwMode="auto">
          <a:xfrm>
            <a:off x="7316788" y="2890838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5</a:t>
            </a:r>
            <a:endParaRPr lang="en-US">
              <a:latin typeface="Arial" charset="0"/>
            </a:endParaRPr>
          </a:p>
        </p:txBody>
      </p:sp>
      <p:sp>
        <p:nvSpPr>
          <p:cNvPr id="1049641" name="Rectangle 41"/>
          <p:cNvSpPr>
            <a:spLocks noChangeArrowheads="1"/>
          </p:cNvSpPr>
          <p:nvPr/>
        </p:nvSpPr>
        <p:spPr bwMode="auto">
          <a:xfrm>
            <a:off x="7316788" y="4759325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6</a:t>
            </a:r>
            <a:endParaRPr lang="en-US">
              <a:latin typeface="Arial" charset="0"/>
            </a:endParaRPr>
          </a:p>
        </p:txBody>
      </p:sp>
      <p:sp>
        <p:nvSpPr>
          <p:cNvPr id="1049642" name="Rectangle 42"/>
          <p:cNvSpPr>
            <a:spLocks noChangeArrowheads="1"/>
          </p:cNvSpPr>
          <p:nvPr/>
        </p:nvSpPr>
        <p:spPr bwMode="auto">
          <a:xfrm>
            <a:off x="6186488" y="5902325"/>
            <a:ext cx="920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1300" b="1">
                <a:solidFill>
                  <a:srgbClr val="000000"/>
                </a:solidFill>
                <a:latin typeface="Arial" charset="0"/>
              </a:rPr>
              <a:t>7</a:t>
            </a: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94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8605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Angiotensin II is more active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PERIPHERAL ACTIONS: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libri" pitchFamily="34" charset="0"/>
              </a:rPr>
              <a:t>Most potent vasoconstrictor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Stimulate Aldosterone –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Release of Norepinephrine 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Physiological actions of Angiotensins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7239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CENTRAL ACTIONS: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Acts on brain centers to decrease the sensitivity of the baroreflex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Stimulates thirst centres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Increases the secretion of ADH from post.pitu.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Increases the secretion of ACTH from ant.pitu.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Acts as neurotransmitters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AT 1 RECEPTORS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:-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Present in arteries and adrenal cortex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Two subtypes of AT1 receptors-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 AT1-A:- present in Blood vessels and Brain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AT1-B:- present in adrenal cortex and ant.pitu.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AT 2 RECEPTORS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:-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Present in brain of adults and neonates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Angiotensin II receptors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Calibri" pitchFamily="34" charset="0"/>
              </a:rPr>
            </a:b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5429288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b="1" dirty="0" smtClean="0"/>
              <a:t>1)  How many nephron are present in each kidney?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 1million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 6 million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 4 million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 5 million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MCQs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21" y="692696"/>
            <a:ext cx="82296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</a:t>
            </a:r>
            <a:r>
              <a:rPr lang="en-US" b="1" dirty="0" smtClean="0"/>
              <a:t>2). Which is activated by kidney?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  </a:t>
            </a:r>
            <a:r>
              <a:rPr lang="en-US" dirty="0" smtClean="0"/>
              <a:t>     A) </a:t>
            </a:r>
            <a:r>
              <a:rPr lang="en-US" dirty="0" err="1" smtClean="0"/>
              <a:t>Vit</a:t>
            </a:r>
            <a:r>
              <a:rPr lang="en-US" dirty="0" smtClean="0"/>
              <a:t> A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B) </a:t>
            </a:r>
            <a:r>
              <a:rPr lang="en-US" dirty="0" err="1" smtClean="0"/>
              <a:t>Vit</a:t>
            </a:r>
            <a:r>
              <a:rPr lang="en-US" dirty="0" smtClean="0"/>
              <a:t> B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C) </a:t>
            </a:r>
            <a:r>
              <a:rPr lang="en-US" dirty="0" err="1" smtClean="0"/>
              <a:t>Vit</a:t>
            </a:r>
            <a:r>
              <a:rPr lang="en-US" dirty="0" smtClean="0"/>
              <a:t> C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  D) </a:t>
            </a:r>
            <a:r>
              <a:rPr lang="en-US" dirty="0" err="1" smtClean="0"/>
              <a:t>Vit</a:t>
            </a:r>
            <a:r>
              <a:rPr lang="en-US" dirty="0" smtClean="0"/>
              <a:t> 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4760243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b="1" dirty="0" smtClean="0"/>
              <a:t>3) Which hormone is produced by Kidney ?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A) Erythropoietin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B) Parathyroid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</a:t>
            </a:r>
            <a:r>
              <a:rPr lang="en-US" dirty="0"/>
              <a:t>C</a:t>
            </a:r>
            <a:r>
              <a:rPr lang="en-US" dirty="0" smtClean="0"/>
              <a:t>) Thyroid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D) Cortisol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8409112" cy="4525963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b="1" dirty="0" smtClean="0"/>
              <a:t>4) Renin is secreted by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A) </a:t>
            </a:r>
            <a:r>
              <a:rPr lang="en-US" dirty="0" err="1" smtClean="0"/>
              <a:t>Mesangial</a:t>
            </a:r>
            <a:r>
              <a:rPr lang="en-US" dirty="0" smtClean="0"/>
              <a:t> cells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B) Juxtaglomerular cells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</a:t>
            </a:r>
            <a:r>
              <a:rPr lang="en-US" dirty="0"/>
              <a:t>C</a:t>
            </a:r>
            <a:r>
              <a:rPr lang="en-US" dirty="0" smtClean="0"/>
              <a:t>) Vasa recta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  D) Peritubular endothelial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229600" cy="4525963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b="1" dirty="0" smtClean="0"/>
              <a:t>5. Normal urine output per day 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A) 750 to 2000 ml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B) 3000  to 3500 ml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C) 2500 to 3000 ml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D) 3500 to 4000 ml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Literally, the word excretion means elimination of any matter from the body of an organism</a:t>
            </a:r>
            <a:endParaRPr lang="en-US" b="1" dirty="0" smtClean="0"/>
          </a:p>
          <a:p>
            <a:r>
              <a:rPr lang="en-US" dirty="0" smtClean="0"/>
              <a:t>However except CO</a:t>
            </a:r>
            <a:r>
              <a:rPr lang="en-US" sz="1800" dirty="0" smtClean="0"/>
              <a:t>2</a:t>
            </a:r>
            <a:r>
              <a:rPr lang="en-US" sz="2400" dirty="0" smtClean="0"/>
              <a:t> </a:t>
            </a:r>
            <a:r>
              <a:rPr lang="en-US" dirty="0" smtClean="0"/>
              <a:t>remaining substances in bulk (ammonia, urea, uric acid, </a:t>
            </a:r>
            <a:r>
              <a:rPr lang="en-US" dirty="0" err="1" smtClean="0"/>
              <a:t>creatinine</a:t>
            </a:r>
            <a:r>
              <a:rPr lang="en-US" dirty="0" smtClean="0"/>
              <a:t>, various pigments and inorganic salts), are excreted by kidneys.</a:t>
            </a:r>
          </a:p>
          <a:p>
            <a:r>
              <a:rPr lang="en-US" dirty="0" smtClean="0"/>
              <a:t>Thus in strict sense kidneys are excretory organs.</a:t>
            </a:r>
          </a:p>
          <a:p>
            <a:r>
              <a:rPr lang="en-US" dirty="0" smtClean="0"/>
              <a:t>Also called urinary system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4704"/>
            <a:ext cx="8686800" cy="524258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5. Macula </a:t>
            </a:r>
            <a:r>
              <a:rPr lang="en-US" sz="2800" b="1" dirty="0" err="1" smtClean="0"/>
              <a:t>densa</a:t>
            </a:r>
            <a:r>
              <a:rPr lang="en-US" sz="2800" b="1" dirty="0" smtClean="0"/>
              <a:t> cell are located at………</a:t>
            </a:r>
            <a:endParaRPr lang="en-US" b="1" dirty="0" smtClean="0"/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A) DCT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B) PCT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C) Collecting duct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D) Thick ascending limb of loop of </a:t>
            </a:r>
            <a:r>
              <a:rPr lang="en-US" dirty="0" err="1" smtClean="0"/>
              <a:t>Henle</a:t>
            </a:r>
            <a:r>
              <a:rPr lang="en-US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215106"/>
          </a:xfrm>
        </p:spPr>
        <p:txBody>
          <a:bodyPr/>
          <a:lstStyle/>
          <a:p>
            <a:pPr algn="ctr"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 algn="ctr">
              <a:buNone/>
            </a:pPr>
            <a:r>
              <a:rPr lang="en-IN" sz="4400" dirty="0" smtClean="0"/>
              <a:t>Thank you….</a:t>
            </a:r>
          </a:p>
          <a:p>
            <a:pPr algn="ctr">
              <a:buNone/>
            </a:pPr>
            <a:endParaRPr lang="en-IN" sz="4400" dirty="0" smtClean="0"/>
          </a:p>
          <a:p>
            <a:pPr algn="ctr">
              <a:buNone/>
            </a:pPr>
            <a:r>
              <a:rPr lang="en-IN" sz="4400" i="1" dirty="0" smtClean="0"/>
              <a:t>….Have a nice day</a:t>
            </a:r>
          </a:p>
          <a:p>
            <a:pPr algn="ctr">
              <a:buNone/>
            </a:pPr>
            <a:endParaRPr lang="en-IN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-20000"/>
          </a:blip>
          <a:srcRect/>
          <a:stretch>
            <a:fillRect/>
          </a:stretch>
        </p:blipFill>
        <p:spPr bwMode="auto">
          <a:xfrm>
            <a:off x="971600" y="692696"/>
            <a:ext cx="7376091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Components of Urinary system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515225" cy="868362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Gross Anatomy of Kidney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5720" y="1643050"/>
            <a:ext cx="3850791" cy="4495800"/>
            <a:chOff x="2009" y="288"/>
            <a:chExt cx="2743" cy="3528"/>
          </a:xfrm>
        </p:grpSpPr>
        <p:pic>
          <p:nvPicPr>
            <p:cNvPr id="4107" name="Picture 6" descr="Urinary System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9" y="288"/>
              <a:ext cx="2743" cy="352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4108" name="Line 7"/>
            <p:cNvSpPr>
              <a:spLocks noChangeShapeType="1"/>
            </p:cNvSpPr>
            <p:nvPr/>
          </p:nvSpPr>
          <p:spPr bwMode="auto">
            <a:xfrm flipH="1">
              <a:off x="3552" y="1185"/>
              <a:ext cx="525" cy="1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9" name="Line 8"/>
            <p:cNvSpPr>
              <a:spLocks noChangeShapeType="1"/>
            </p:cNvSpPr>
            <p:nvPr/>
          </p:nvSpPr>
          <p:spPr bwMode="auto">
            <a:xfrm>
              <a:off x="2411" y="1356"/>
              <a:ext cx="709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Line 9"/>
            <p:cNvSpPr>
              <a:spLocks noChangeShapeType="1"/>
            </p:cNvSpPr>
            <p:nvPr/>
          </p:nvSpPr>
          <p:spPr bwMode="auto">
            <a:xfrm>
              <a:off x="3792" y="1536"/>
              <a:ext cx="581" cy="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Line 10"/>
            <p:cNvSpPr>
              <a:spLocks noChangeShapeType="1"/>
            </p:cNvSpPr>
            <p:nvPr/>
          </p:nvSpPr>
          <p:spPr bwMode="auto">
            <a:xfrm flipV="1">
              <a:off x="3600" y="2172"/>
              <a:ext cx="724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Line 11"/>
            <p:cNvSpPr>
              <a:spLocks noChangeShapeType="1"/>
            </p:cNvSpPr>
            <p:nvPr/>
          </p:nvSpPr>
          <p:spPr bwMode="auto">
            <a:xfrm>
              <a:off x="3408" y="3120"/>
              <a:ext cx="768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0" name="Text Box 14"/>
          <p:cNvSpPr txBox="1">
            <a:spLocks noChangeArrowheads="1"/>
          </p:cNvSpPr>
          <p:nvPr/>
        </p:nvSpPr>
        <p:spPr bwMode="auto">
          <a:xfrm>
            <a:off x="3286116" y="2357430"/>
            <a:ext cx="12444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Renal artery</a:t>
            </a:r>
          </a:p>
        </p:txBody>
      </p:sp>
      <p:sp>
        <p:nvSpPr>
          <p:cNvPr id="4101" name="Text Box 16"/>
          <p:cNvSpPr txBox="1">
            <a:spLocks noChangeArrowheads="1"/>
          </p:cNvSpPr>
          <p:nvPr/>
        </p:nvSpPr>
        <p:spPr bwMode="auto">
          <a:xfrm>
            <a:off x="3500430" y="3071810"/>
            <a:ext cx="10001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Kidney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3500430" y="3714752"/>
            <a:ext cx="15900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Ureter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103" name="Text Box 18"/>
          <p:cNvSpPr txBox="1">
            <a:spLocks noChangeArrowheads="1"/>
          </p:cNvSpPr>
          <p:nvPr/>
        </p:nvSpPr>
        <p:spPr bwMode="auto">
          <a:xfrm>
            <a:off x="3357554" y="4857760"/>
            <a:ext cx="13135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Urinary Bladder</a:t>
            </a:r>
          </a:p>
        </p:txBody>
      </p:sp>
      <p:sp>
        <p:nvSpPr>
          <p:cNvPr id="4104" name="Text Box 19"/>
          <p:cNvSpPr txBox="1">
            <a:spLocks noChangeArrowheads="1"/>
          </p:cNvSpPr>
          <p:nvPr/>
        </p:nvSpPr>
        <p:spPr bwMode="auto">
          <a:xfrm>
            <a:off x="285720" y="2714620"/>
            <a:ext cx="829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Renal Vein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004" y="1571612"/>
            <a:ext cx="42712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3200" dirty="0"/>
              <a:t>Functional Anatomy of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5580112" cy="5976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>
                <a:latin typeface="Calibri" pitchFamily="34" charset="0"/>
              </a:rPr>
              <a:t>Gross Anatomy</a:t>
            </a:r>
            <a:r>
              <a:rPr lang="en-US" dirty="0">
                <a:latin typeface="Calibri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Bean shaped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Retroperitoneal organ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150 </a:t>
            </a:r>
            <a:r>
              <a:rPr lang="en-US" dirty="0" err="1">
                <a:latin typeface="Calibri" pitchFamily="34" charset="0"/>
              </a:rPr>
              <a:t>gm</a:t>
            </a:r>
            <a:r>
              <a:rPr lang="en-US" dirty="0">
                <a:latin typeface="Calibri" pitchFamily="34" charset="0"/>
              </a:rPr>
              <a:t> weight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Covered by thick capsule </a:t>
            </a:r>
            <a:r>
              <a:rPr lang="en-US" b="1" dirty="0">
                <a:latin typeface="Calibri" pitchFamily="34" charset="0"/>
              </a:rPr>
              <a:t>Renal Capsule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Medial border-concave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itchFamily="34" charset="0"/>
              </a:rPr>
              <a:t>Centre of concavity </a:t>
            </a:r>
            <a:r>
              <a:rPr lang="en-US" b="1" dirty="0">
                <a:latin typeface="Calibri" pitchFamily="34" charset="0"/>
              </a:rPr>
              <a:t>– Renal </a:t>
            </a:r>
            <a:r>
              <a:rPr lang="en-US" b="1" dirty="0" err="1">
                <a:latin typeface="Calibri" pitchFamily="34" charset="0"/>
              </a:rPr>
              <a:t>hilus</a:t>
            </a:r>
            <a:r>
              <a:rPr lang="en-US" b="1" dirty="0">
                <a:latin typeface="Calibri" pitchFamily="34" charset="0"/>
              </a:rPr>
              <a:t>-ureter</a:t>
            </a:r>
          </a:p>
          <a:p>
            <a:pPr>
              <a:lnSpc>
                <a:spcPct val="150000"/>
              </a:lnSpc>
            </a:pP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1340768"/>
            <a:ext cx="3995936" cy="455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19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0648"/>
            <a:ext cx="5292080" cy="5544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>
                <a:latin typeface="Calibri" pitchFamily="34" charset="0"/>
              </a:rPr>
              <a:t>Outer cortex: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Granular  appearance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>
                <a:latin typeface="Calibri" pitchFamily="34" charset="0"/>
              </a:rPr>
              <a:t>Inner medulla: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Striated appearance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8-12 conical masses</a:t>
            </a:r>
            <a:endParaRPr lang="en-US" sz="24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Renal  pyramids  – terminated into PAPILLA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Minor calyx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Major calyx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Renal pelvis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itchFamily="34" charset="0"/>
              </a:rPr>
              <a:t>Ureter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6057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Internal Structure of Kidney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06118"/>
            <a:ext cx="3635895" cy="515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45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1244</TotalTime>
  <Words>1877</Words>
  <Application>Microsoft Office PowerPoint</Application>
  <PresentationFormat>On-screen Show (4:3)</PresentationFormat>
  <Paragraphs>352</Paragraphs>
  <Slides>51</Slides>
  <Notes>12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Excretory System</vt:lpstr>
      <vt:lpstr>PowerPoint Presentation</vt:lpstr>
      <vt:lpstr>Why is Excretion Important ?  </vt:lpstr>
      <vt:lpstr>Functions of Kidney</vt:lpstr>
      <vt:lpstr>PowerPoint Presentation</vt:lpstr>
      <vt:lpstr>Components of Urinary system</vt:lpstr>
      <vt:lpstr>Gross Anatomy of Kidney</vt:lpstr>
      <vt:lpstr>Functional Anatomy of Kidney</vt:lpstr>
      <vt:lpstr>Internal Structure of Kidney</vt:lpstr>
      <vt:lpstr>PowerPoint Presentation</vt:lpstr>
      <vt:lpstr>Microscopic Structure Of Kidney</vt:lpstr>
      <vt:lpstr>Ultra structure of the Nephron</vt:lpstr>
      <vt:lpstr>PowerPoint Presentation</vt:lpstr>
      <vt:lpstr>Renal corpuscle (Malpighian corpuscle )</vt:lpstr>
      <vt:lpstr> Glomerulus</vt:lpstr>
      <vt:lpstr>PowerPoint Presentation</vt:lpstr>
      <vt:lpstr>PowerPoint Presentation</vt:lpstr>
      <vt:lpstr>PowerPoint Presentation</vt:lpstr>
      <vt:lpstr>2.Basement membrane</vt:lpstr>
      <vt:lpstr>3.Foot Processes of Podocytes</vt:lpstr>
      <vt:lpstr>Renal Tubules</vt:lpstr>
      <vt:lpstr>Functions of Nephron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Nephrons</vt:lpstr>
      <vt:lpstr>PowerPoint Presentation</vt:lpstr>
      <vt:lpstr>PowerPoint Presentation</vt:lpstr>
      <vt:lpstr>PowerPoint Presentation</vt:lpstr>
      <vt:lpstr>Juxtaglomerular Apparatus</vt:lpstr>
      <vt:lpstr>PowerPoint Presentation</vt:lpstr>
      <vt:lpstr>Juxtaglomerular cells  </vt:lpstr>
      <vt:lpstr> Macula densa cells</vt:lpstr>
      <vt:lpstr>Mesangial cells</vt:lpstr>
      <vt:lpstr>Renin- Angiotensin System (RAS)</vt:lpstr>
      <vt:lpstr>PowerPoint Presentation</vt:lpstr>
      <vt:lpstr>Fig. 49.22(TE Art)</vt:lpstr>
      <vt:lpstr>Physiological actions of Angiotensins</vt:lpstr>
      <vt:lpstr>PowerPoint Presentation</vt:lpstr>
      <vt:lpstr>Angiotensin II receptors </vt:lpstr>
      <vt:lpstr>MCQs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Divyesh</dc:creator>
  <cp:lastModifiedBy>LocalUser</cp:lastModifiedBy>
  <cp:revision>145</cp:revision>
  <dcterms:created xsi:type="dcterms:W3CDTF">2014-03-19T07:18:47Z</dcterms:created>
  <dcterms:modified xsi:type="dcterms:W3CDTF">2020-01-21T19:10:40Z</dcterms:modified>
</cp:coreProperties>
</file>