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7" r:id="rId18"/>
    <p:sldId id="275" r:id="rId19"/>
    <p:sldId id="280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E959DC-2B8D-4CC8-8D80-E771B69293BD}" type="datetimeFigureOut">
              <a:rPr lang="en-US" smtClean="0"/>
              <a:pPr/>
              <a:t>14-Aug-20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0789A93-E19E-4CDE-B5A3-24ADBF020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NEWER CPR GUIDELINES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3810000"/>
            <a:ext cx="4724400" cy="2667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Dr.Dinesh</a:t>
            </a:r>
            <a:r>
              <a:rPr lang="en-US" sz="3600" dirty="0" smtClean="0"/>
              <a:t> </a:t>
            </a:r>
            <a:r>
              <a:rPr lang="en-US" sz="3600" dirty="0" err="1" smtClean="0"/>
              <a:t>Chauhan</a:t>
            </a:r>
            <a:r>
              <a:rPr lang="en-US" sz="3600" dirty="0" smtClean="0"/>
              <a:t>,</a:t>
            </a:r>
          </a:p>
          <a:p>
            <a:r>
              <a:rPr lang="en-US" sz="3600" dirty="0" smtClean="0"/>
              <a:t>Prof. &amp; Head,</a:t>
            </a:r>
          </a:p>
          <a:p>
            <a:r>
              <a:rPr lang="en-US" sz="3600" dirty="0" smtClean="0"/>
              <a:t>Dept. of </a:t>
            </a:r>
            <a:r>
              <a:rPr lang="en-US" sz="3600" dirty="0" err="1" smtClean="0"/>
              <a:t>Anaesthesia</a:t>
            </a:r>
            <a:r>
              <a:rPr lang="en-US" sz="3600" dirty="0" smtClean="0"/>
              <a:t>,</a:t>
            </a:r>
          </a:p>
          <a:p>
            <a:r>
              <a:rPr lang="en-US" sz="3600" dirty="0" err="1" smtClean="0"/>
              <a:t>S.B.K.S.M.I.R.C.,Piparia</a:t>
            </a:r>
            <a:endParaRPr lang="en-US" sz="3600" dirty="0" smtClean="0"/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Box 4 – Begin High-Quality CPR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victim is not breathing normally/only gasping &amp; has no pulse immediately start high quality CPR with chest compressions.</a:t>
            </a:r>
          </a:p>
          <a:p>
            <a:r>
              <a:rPr lang="en-US" dirty="0" smtClean="0"/>
              <a:t>Remove or move the clothing of victim’s chest to locate the appropriate placement of hand for compression. </a:t>
            </a:r>
            <a:r>
              <a:rPr lang="en-US" dirty="0"/>
              <a:t>T</a:t>
            </a:r>
            <a:r>
              <a:rPr lang="en-US" dirty="0" smtClean="0"/>
              <a:t>his also allows placement of AED pads.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*Adult chest compressions*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943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100" b="1" i="1" u="sng" dirty="0" smtClean="0"/>
              <a:t>Importance</a:t>
            </a:r>
            <a:r>
              <a:rPr lang="en-US" sz="4100" i="1" u="sng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4100" dirty="0"/>
              <a:t>E</a:t>
            </a:r>
            <a:r>
              <a:rPr lang="en-US" sz="4100" dirty="0" smtClean="0"/>
              <a:t>ach time chest compression </a:t>
            </a:r>
            <a:r>
              <a:rPr lang="en-US" sz="4100" dirty="0" err="1" smtClean="0"/>
              <a:t>stopped,blood</a:t>
            </a:r>
            <a:r>
              <a:rPr lang="en-US" sz="4100" dirty="0" smtClean="0"/>
              <a:t> flow to heart &amp; brain decreases significantly.</a:t>
            </a:r>
          </a:p>
          <a:p>
            <a:pPr>
              <a:buNone/>
            </a:pPr>
            <a:endParaRPr lang="en-US" sz="4100" dirty="0" smtClean="0"/>
          </a:p>
          <a:p>
            <a:pPr>
              <a:buNone/>
            </a:pPr>
            <a:r>
              <a:rPr lang="en-US" sz="4100" b="1" i="1" u="sng" dirty="0" smtClean="0"/>
              <a:t>High quality chest compressions</a:t>
            </a:r>
          </a:p>
          <a:p>
            <a:pPr>
              <a:buFont typeface="Wingdings" pitchFamily="2" charset="2"/>
              <a:buChar char="§"/>
            </a:pPr>
            <a:r>
              <a:rPr lang="en-US" sz="4100" dirty="0" smtClean="0"/>
              <a:t>Compression-to-ventilation ratio -- 30 compressions to 2 breaths.</a:t>
            </a:r>
          </a:p>
          <a:p>
            <a:pPr>
              <a:buFont typeface="Wingdings" pitchFamily="2" charset="2"/>
              <a:buChar char="§"/>
            </a:pPr>
            <a:r>
              <a:rPr lang="en-US" sz="4100" dirty="0" smtClean="0"/>
              <a:t>Compress at a rate of 100 to 120/min.</a:t>
            </a:r>
          </a:p>
          <a:p>
            <a:pPr>
              <a:buFont typeface="Wingdings" pitchFamily="2" charset="2"/>
              <a:buChar char="§"/>
            </a:pPr>
            <a:r>
              <a:rPr lang="en-US" sz="4100" dirty="0" smtClean="0"/>
              <a:t>Compress chest </a:t>
            </a:r>
            <a:r>
              <a:rPr lang="en-US" sz="4100" dirty="0" err="1" smtClean="0"/>
              <a:t>atleast</a:t>
            </a:r>
            <a:r>
              <a:rPr lang="en-US" sz="4100" dirty="0" smtClean="0"/>
              <a:t> 5cm.</a:t>
            </a:r>
          </a:p>
          <a:p>
            <a:pPr>
              <a:buFont typeface="Wingdings" pitchFamily="2" charset="2"/>
              <a:buChar char="§"/>
            </a:pPr>
            <a:r>
              <a:rPr lang="en-US" sz="4100" dirty="0" smtClean="0"/>
              <a:t>Allow chest to recoil completely after each compression.</a:t>
            </a:r>
          </a:p>
          <a:p>
            <a:pPr>
              <a:buFont typeface="Wingdings" pitchFamily="2" charset="2"/>
              <a:buChar char="§"/>
            </a:pPr>
            <a:r>
              <a:rPr lang="en-US" sz="4100" dirty="0" smtClean="0"/>
              <a:t>Minimize interruptions.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b="1" i="1" u="sng" dirty="0" smtClean="0"/>
              <a:t>Other factors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Don’t move the victim while CPR is in progress unless the environment is dangerous.</a:t>
            </a:r>
          </a:p>
          <a:p>
            <a:r>
              <a:rPr lang="en-US" dirty="0" smtClean="0"/>
              <a:t>To make compressions effective, place the victim on a firm surface which allows compression of the chest &amp; heart to create blood flow.(if on soft surface, the force used will simply push the body into the soft surface)</a:t>
            </a:r>
          </a:p>
          <a:p>
            <a:endParaRPr lang="en-US" b="1" i="1" u="sn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C</a:t>
            </a:r>
            <a:r>
              <a:rPr lang="en-US" b="1" dirty="0" smtClean="0">
                <a:solidFill>
                  <a:srgbClr val="00B0F0"/>
                </a:solidFill>
              </a:rPr>
              <a:t>hest Compression </a:t>
            </a:r>
            <a:r>
              <a:rPr lang="en-US" b="1" dirty="0">
                <a:solidFill>
                  <a:srgbClr val="00B0F0"/>
                </a:solidFill>
              </a:rPr>
              <a:t>T</a:t>
            </a:r>
            <a:r>
              <a:rPr lang="en-US" b="1" dirty="0" smtClean="0">
                <a:solidFill>
                  <a:srgbClr val="00B0F0"/>
                </a:solidFill>
              </a:rPr>
              <a:t>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991600" cy="6248400"/>
          </a:xfrm>
        </p:spPr>
        <p:txBody>
          <a:bodyPr>
            <a:noAutofit/>
          </a:bodyPr>
          <a:lstStyle/>
          <a:p>
            <a:r>
              <a:rPr lang="en-US" sz="3000" dirty="0" smtClean="0"/>
              <a:t>Position at victim’s side.</a:t>
            </a:r>
          </a:p>
          <a:p>
            <a:r>
              <a:rPr lang="en-US" sz="3000" dirty="0" smtClean="0"/>
              <a:t>Victim should lie </a:t>
            </a:r>
            <a:r>
              <a:rPr lang="en-US" sz="3000" dirty="0" err="1" smtClean="0"/>
              <a:t>faceup</a:t>
            </a:r>
            <a:r>
              <a:rPr lang="en-US" sz="3000" dirty="0" smtClean="0"/>
              <a:t> on a firm, flat surface.</a:t>
            </a:r>
          </a:p>
          <a:p>
            <a:r>
              <a:rPr lang="en-US" sz="3000" dirty="0" smtClean="0"/>
              <a:t>Put the heel of 1 hand in centre of the victim’s chest on the lower half of the sternum. Put the heel of other </a:t>
            </a:r>
            <a:r>
              <a:rPr lang="en-US" sz="3000" dirty="0" err="1" smtClean="0"/>
              <a:t>handon</a:t>
            </a:r>
            <a:r>
              <a:rPr lang="en-US" sz="3000" dirty="0" smtClean="0"/>
              <a:t> top of first hand. Straighten arms and position shoulders directly over hands.</a:t>
            </a:r>
          </a:p>
          <a:p>
            <a:r>
              <a:rPr lang="en-US" sz="3000" dirty="0" smtClean="0"/>
              <a:t>Give chest compressions at rate of 100 to 120/min.</a:t>
            </a:r>
          </a:p>
          <a:p>
            <a:r>
              <a:rPr lang="en-US" sz="3000" dirty="0" smtClean="0"/>
              <a:t>Press down </a:t>
            </a:r>
            <a:r>
              <a:rPr lang="en-US" sz="3000" dirty="0" err="1" smtClean="0"/>
              <a:t>atleast</a:t>
            </a:r>
            <a:r>
              <a:rPr lang="en-US" sz="3000" dirty="0" smtClean="0"/>
              <a:t> 5cm with each compressions &amp; make sure to allow chest recoil completely. Incomplete chest recoil reduces filling of heart between compression &amp; reduces blood flow created by chest compression. Minimize interruptions.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Box 5, 6, 7, 8 – Attempt Defibrillation with AED &amp; Resume High-Quality CPR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dirty="0" smtClean="0"/>
              <a:t>Use AED as soon as available &amp; follow the prompts.</a:t>
            </a:r>
          </a:p>
          <a:p>
            <a:r>
              <a:rPr lang="en-US" dirty="0" smtClean="0"/>
              <a:t>Immediately resume high-quality CPR.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*Adult Breaths*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410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				</a:t>
            </a:r>
            <a:r>
              <a:rPr lang="en-US" u="sng" dirty="0" smtClean="0">
                <a:solidFill>
                  <a:srgbClr val="00B0F0"/>
                </a:solidFill>
              </a:rPr>
              <a:t>OPENING THE AIRWAY</a:t>
            </a:r>
          </a:p>
          <a:p>
            <a:pPr>
              <a:buNone/>
            </a:pPr>
            <a:r>
              <a:rPr lang="en-US" dirty="0" smtClean="0"/>
              <a:t>For breaths to be effective, the victim’s airway must be open by either</a:t>
            </a:r>
          </a:p>
          <a:p>
            <a:r>
              <a:rPr lang="en-US" dirty="0"/>
              <a:t>H</a:t>
            </a:r>
            <a:r>
              <a:rPr lang="en-US" dirty="0" smtClean="0"/>
              <a:t>ead tilt-Chin lift or </a:t>
            </a:r>
          </a:p>
          <a:p>
            <a:r>
              <a:rPr lang="en-US" dirty="0"/>
              <a:t>J</a:t>
            </a:r>
            <a:r>
              <a:rPr lang="en-US" dirty="0" smtClean="0"/>
              <a:t>aw thrust</a:t>
            </a:r>
          </a:p>
          <a:p>
            <a:pPr>
              <a:buNone/>
            </a:pPr>
            <a:r>
              <a:rPr lang="en-US" dirty="0" smtClean="0"/>
              <a:t>In head/neck injury, use jaw thrust maneuver to reduce neck and spine movement.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2800" i="1" u="sng" dirty="0" smtClean="0">
                <a:solidFill>
                  <a:srgbClr val="00B0F0"/>
                </a:solidFill>
              </a:rPr>
              <a:t>Head tilt-Chin lift</a:t>
            </a:r>
            <a:endParaRPr lang="en-US" sz="2800" i="1" u="sng" dirty="0">
              <a:solidFill>
                <a:srgbClr val="00B0F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0" y="2286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2800" i="1" u="sng" dirty="0" smtClean="0">
                <a:solidFill>
                  <a:srgbClr val="00B0F0"/>
                </a:solidFill>
              </a:rPr>
              <a:t>Jaw thrust</a:t>
            </a:r>
            <a:endParaRPr lang="en-US" sz="2800" i="1" u="sng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2400" y="1066800"/>
            <a:ext cx="4344988" cy="5059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Place 1 hand on victim’s forehead &amp; push with palm to tilt the head back.</a:t>
            </a:r>
          </a:p>
          <a:p>
            <a:r>
              <a:rPr lang="en-US" sz="2800" dirty="0" smtClean="0"/>
              <a:t>Place fingers of other hand under bony part of lower jaw.</a:t>
            </a:r>
          </a:p>
          <a:p>
            <a:r>
              <a:rPr lang="en-US" sz="2800" dirty="0" smtClean="0"/>
              <a:t>Lift the jaw to bring the chin forward.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066800"/>
            <a:ext cx="4346575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Place 1 hand on each side of victim’s head &amp; rest elbows on surface on which victim is lying.</a:t>
            </a:r>
          </a:p>
          <a:p>
            <a:r>
              <a:rPr lang="en-US" sz="2800" dirty="0" smtClean="0"/>
              <a:t>Place fingers under the angles of victim’s lower jaw &amp; lift with both hands, </a:t>
            </a:r>
            <a:r>
              <a:rPr lang="en-US" sz="2800" dirty="0" err="1" smtClean="0"/>
              <a:t>diplacing</a:t>
            </a:r>
            <a:r>
              <a:rPr lang="en-US" sz="2800" dirty="0" smtClean="0"/>
              <a:t> the jaw forward.</a:t>
            </a:r>
          </a:p>
          <a:p>
            <a:r>
              <a:rPr lang="en-US" sz="2800" dirty="0" smtClean="0"/>
              <a:t>If lips close, push the lower lip with your thumb to open.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Interrupt chest compressions to give 2 breaths.</a:t>
            </a:r>
          </a:p>
          <a:p>
            <a:r>
              <a:rPr lang="en-US" dirty="0" smtClean="0"/>
              <a:t>Deliver each breath over 1 second.</a:t>
            </a:r>
          </a:p>
          <a:p>
            <a:r>
              <a:rPr lang="en-US" dirty="0" smtClean="0"/>
              <a:t>Note visible chest rise with each breath.</a:t>
            </a:r>
          </a:p>
          <a:p>
            <a:r>
              <a:rPr lang="en-US" dirty="0" smtClean="0"/>
              <a:t>Resume chest compressions in less than 10 seconds.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- rescuer BLS sequence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381000"/>
            <a:ext cx="4572000" cy="639762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Rescuer 1 (at the victim’s side)</a:t>
            </a:r>
          </a:p>
          <a:p>
            <a:pPr algn="ctr"/>
            <a:r>
              <a:rPr lang="en-US" i="1" u="sng" dirty="0" smtClean="0">
                <a:solidFill>
                  <a:srgbClr val="00B0F0"/>
                </a:solidFill>
              </a:rPr>
              <a:t>COMPRESSIONS </a:t>
            </a:r>
            <a:endParaRPr lang="en-US" i="1" u="sng" dirty="0">
              <a:solidFill>
                <a:srgbClr val="00B0F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381000"/>
            <a:ext cx="4648200" cy="639762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Rescuer 2 (at the victim’s head)</a:t>
            </a:r>
          </a:p>
          <a:p>
            <a:pPr algn="ctr"/>
            <a:r>
              <a:rPr lang="en-US" i="1" u="sng" dirty="0" smtClean="0">
                <a:solidFill>
                  <a:srgbClr val="00B0F0"/>
                </a:solidFill>
              </a:rPr>
              <a:t>BREATHS</a:t>
            </a:r>
            <a:endParaRPr lang="en-US" i="1" u="sng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8600" y="1219200"/>
            <a:ext cx="4268788" cy="4906963"/>
          </a:xfrm>
        </p:spPr>
        <p:txBody>
          <a:bodyPr/>
          <a:lstStyle/>
          <a:p>
            <a:r>
              <a:rPr lang="en-US" dirty="0" smtClean="0"/>
              <a:t>Make sure </a:t>
            </a:r>
            <a:r>
              <a:rPr lang="en-US" dirty="0" err="1" smtClean="0"/>
              <a:t>victimis</a:t>
            </a:r>
            <a:r>
              <a:rPr lang="en-US" dirty="0" smtClean="0"/>
              <a:t> face up on firm, flat, surface</a:t>
            </a:r>
          </a:p>
          <a:p>
            <a:r>
              <a:rPr lang="en-US" dirty="0" smtClean="0"/>
              <a:t>Perform chest compression 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 smtClean="0"/>
              <a:t>Rate 100-120 /min.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 smtClean="0"/>
              <a:t>Compress chest </a:t>
            </a:r>
            <a:r>
              <a:rPr lang="en-US" sz="2200" dirty="0" err="1" smtClean="0"/>
              <a:t>atleast</a:t>
            </a:r>
            <a:r>
              <a:rPr lang="en-US" sz="2200" dirty="0" smtClean="0"/>
              <a:t> 5 </a:t>
            </a:r>
            <a:r>
              <a:rPr lang="en-US" sz="2200" dirty="0" err="1" smtClean="0"/>
              <a:t>cms</a:t>
            </a:r>
            <a:r>
              <a:rPr lang="en-US" sz="2200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 err="1" smtClean="0"/>
              <a:t>Minimise</a:t>
            </a:r>
            <a:r>
              <a:rPr lang="en-US" sz="2200" dirty="0" smtClean="0"/>
              <a:t> interruptions .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 smtClean="0"/>
              <a:t>Compression to ventilation ratio 30:2. </a:t>
            </a:r>
            <a:r>
              <a:rPr lang="en-US" sz="2200" dirty="0"/>
              <a:t>C</a:t>
            </a:r>
            <a:r>
              <a:rPr lang="en-US" sz="2200" dirty="0" smtClean="0"/>
              <a:t>ount compression out loud.</a:t>
            </a:r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1" y="1143000"/>
            <a:ext cx="4495800" cy="4983163"/>
          </a:xfrm>
        </p:spPr>
        <p:txBody>
          <a:bodyPr>
            <a:noAutofit/>
          </a:bodyPr>
          <a:lstStyle/>
          <a:p>
            <a:r>
              <a:rPr lang="en-US" dirty="0" smtClean="0"/>
              <a:t>Maintain open airway by Head tilt – chin lift or jaw thrust. </a:t>
            </a:r>
          </a:p>
          <a:p>
            <a:r>
              <a:rPr lang="en-US" dirty="0" smtClean="0"/>
              <a:t>Give breaths, watch for chest rise, avoid excessive ventilation.</a:t>
            </a:r>
          </a:p>
          <a:p>
            <a:r>
              <a:rPr lang="en-US" dirty="0" smtClean="0"/>
              <a:t>Encourage first </a:t>
            </a:r>
            <a:r>
              <a:rPr lang="en-US" dirty="0" err="1" smtClean="0"/>
              <a:t>rescure</a:t>
            </a:r>
            <a:r>
              <a:rPr lang="en-US" dirty="0" smtClean="0"/>
              <a:t> to perform compressions that are deep, fast, allow complete chest recoil between compressions.</a:t>
            </a:r>
          </a:p>
          <a:p>
            <a:r>
              <a:rPr lang="en-US" dirty="0" smtClean="0"/>
              <a:t>Switch compressions about every 5 cycles or every 2 </a:t>
            </a:r>
            <a:r>
              <a:rPr lang="en-US" dirty="0" err="1" smtClean="0"/>
              <a:t>mins</a:t>
            </a:r>
            <a:r>
              <a:rPr lang="en-US" dirty="0" smtClean="0"/>
              <a:t>, taking less than 5 seconds to switch.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How CPR works??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Cardio </a:t>
            </a:r>
            <a:r>
              <a:rPr lang="en-US" dirty="0"/>
              <a:t>P</a:t>
            </a:r>
            <a:r>
              <a:rPr lang="en-US" dirty="0" smtClean="0"/>
              <a:t>ulmonary Resuscitation provides normal blood flow.</a:t>
            </a:r>
          </a:p>
          <a:p>
            <a:r>
              <a:rPr lang="en-US" dirty="0" smtClean="0"/>
              <a:t>Rescue breaths contain 17% oxygen (out of 21%)</a:t>
            </a:r>
          </a:p>
          <a:p>
            <a:r>
              <a:rPr lang="en-US" dirty="0" smtClean="0"/>
              <a:t>CPR consists of 3 main components</a:t>
            </a:r>
          </a:p>
          <a:p>
            <a:pPr algn="ctr">
              <a:buFont typeface="Wingdings" pitchFamily="2" charset="2"/>
              <a:buChar char="ü"/>
            </a:pPr>
            <a:r>
              <a:rPr lang="en-US" dirty="0" smtClean="0"/>
              <a:t>Chest compressions</a:t>
            </a:r>
          </a:p>
          <a:p>
            <a:pPr algn="ctr">
              <a:buFont typeface="Wingdings" pitchFamily="2" charset="2"/>
              <a:buChar char="ü"/>
            </a:pPr>
            <a:r>
              <a:rPr lang="en-US" dirty="0" smtClean="0"/>
              <a:t>Airway</a:t>
            </a:r>
          </a:p>
          <a:p>
            <a:pPr algn="ctr">
              <a:buFont typeface="Wingdings" pitchFamily="2" charset="2"/>
              <a:buChar char="ü"/>
            </a:pPr>
            <a:r>
              <a:rPr lang="en-US" dirty="0" smtClean="0"/>
              <a:t>Breathing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BLS Healthcare </a:t>
            </a:r>
            <a:r>
              <a:rPr lang="en-US" sz="2400" dirty="0"/>
              <a:t>P</a:t>
            </a:r>
            <a:r>
              <a:rPr lang="en-US" sz="2400" dirty="0" smtClean="0"/>
              <a:t>rovider Adult Cardiac Arrest </a:t>
            </a:r>
            <a:r>
              <a:rPr lang="en-US" sz="2400" dirty="0" err="1" smtClean="0"/>
              <a:t>Alogrithm</a:t>
            </a:r>
            <a:r>
              <a:rPr lang="en-US" sz="2400" dirty="0" smtClean="0"/>
              <a:t> (2015 update)</a:t>
            </a:r>
            <a:endParaRPr lang="en-US" sz="2400" dirty="0"/>
          </a:p>
        </p:txBody>
      </p:sp>
      <p:pic>
        <p:nvPicPr>
          <p:cNvPr id="4" name="Content Placeholder 3" descr="Capture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6172200"/>
          </a:xfrm>
        </p:spPr>
      </p:pic>
      <p:sp>
        <p:nvSpPr>
          <p:cNvPr id="5" name="TextBox 4"/>
          <p:cNvSpPr txBox="1"/>
          <p:nvPr/>
        </p:nvSpPr>
        <p:spPr>
          <a:xfrm>
            <a:off x="2819400" y="457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114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71800" y="2438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667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18884" y="182880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3b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04800"/>
            <a:ext cx="91440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BLS Healthcare Provider Adult Cardiac Arrest </a:t>
            </a:r>
            <a:r>
              <a:rPr lang="en-US" sz="2400" dirty="0" err="1" smtClean="0"/>
              <a:t>Alogrithm</a:t>
            </a:r>
            <a:r>
              <a:rPr lang="en-US" sz="2400" dirty="0" smtClean="0"/>
              <a:t> (2015 update)</a:t>
            </a:r>
            <a:endParaRPr lang="en-US" sz="2400" dirty="0"/>
          </a:p>
        </p:txBody>
      </p:sp>
      <p:pic>
        <p:nvPicPr>
          <p:cNvPr id="4" name="Content Placeholder 3" descr="Capture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33400"/>
            <a:ext cx="9144000" cy="6324600"/>
          </a:xfrm>
        </p:spPr>
      </p:pic>
      <p:sp>
        <p:nvSpPr>
          <p:cNvPr id="5" name="TextBox 4"/>
          <p:cNvSpPr txBox="1"/>
          <p:nvPr/>
        </p:nvSpPr>
        <p:spPr>
          <a:xfrm>
            <a:off x="2133600" y="1524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1- rescuer BLS sequence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Boxes 1 &amp; 2-scene </a:t>
            </a:r>
            <a:r>
              <a:rPr lang="en-US" b="1" dirty="0" err="1" smtClean="0">
                <a:solidFill>
                  <a:srgbClr val="00B0F0"/>
                </a:solidFill>
              </a:rPr>
              <a:t>safety,responsiveness</a:t>
            </a:r>
            <a:r>
              <a:rPr lang="en-US" b="1" dirty="0" smtClean="0">
                <a:solidFill>
                  <a:srgbClr val="00B0F0"/>
                </a:solidFill>
              </a:rPr>
              <a:t> &amp; Get help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Verify that the scene is safe for you and the victim. Don’t become a victim yourself.</a:t>
            </a:r>
          </a:p>
          <a:p>
            <a:r>
              <a:rPr lang="en-US" dirty="0" smtClean="0"/>
              <a:t>Check for responsiveness. If </a:t>
            </a:r>
            <a:r>
              <a:rPr lang="en-US" dirty="0" err="1" smtClean="0"/>
              <a:t>not,shout</a:t>
            </a:r>
            <a:r>
              <a:rPr lang="en-US" dirty="0" smtClean="0"/>
              <a:t> for help.</a:t>
            </a:r>
          </a:p>
          <a:p>
            <a:r>
              <a:rPr lang="en-US" dirty="0" smtClean="0"/>
              <a:t>Activate the emergency response system/call local emergency number/mobilize code team/notify advanced life support.</a:t>
            </a:r>
          </a:p>
          <a:p>
            <a:r>
              <a:rPr lang="en-US" dirty="0" smtClean="0"/>
              <a:t>If alone, get AED/defibrillator/emergency equipment. </a:t>
            </a:r>
            <a:r>
              <a:rPr lang="en-US" dirty="0" err="1" smtClean="0"/>
              <a:t>Ifsomeone</a:t>
            </a:r>
            <a:r>
              <a:rPr lang="en-US" dirty="0" smtClean="0"/>
              <a:t> else is available, send that person to get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Box 3 – Assess Breathing and Pulse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4038600" cy="365760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If victim is breathing, monitor until additional help arrives.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124200"/>
            <a:ext cx="4038600" cy="373380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If victim is not breathing or only gasping, not normal &amp; is a sign of cardiac arrest.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8382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>
                <a:solidFill>
                  <a:srgbClr val="00B0F0"/>
                </a:solidFill>
              </a:rPr>
              <a:t>BREATHING</a:t>
            </a:r>
          </a:p>
          <a:p>
            <a:pPr algn="ctr"/>
            <a:endParaRPr lang="en-US" sz="3200" u="sng" dirty="0" smtClean="0">
              <a:solidFill>
                <a:srgbClr val="00B0F0"/>
              </a:solidFill>
            </a:endParaRPr>
          </a:p>
          <a:p>
            <a:r>
              <a:rPr lang="en-US" sz="3200" dirty="0" smtClean="0"/>
              <a:t>Assess breathing at the same time checking pulse, not taking more than 10 seconds.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3581400" y="28956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00600" y="28956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Box 3 – Assess Breathing and Pulse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>
                <a:solidFill>
                  <a:srgbClr val="00B0F0"/>
                </a:solidFill>
              </a:rPr>
              <a:t>PULSE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Palpate a carotid pulse.</a:t>
            </a:r>
          </a:p>
          <a:p>
            <a:r>
              <a:rPr lang="en-US" dirty="0" smtClean="0"/>
              <a:t>If pulse not felt definitely within 10 seconds, begin high-quality CPR, starting with chest compressions.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28600"/>
            <a:ext cx="3886200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</a:rPr>
              <a:t>IF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3733800" y="228600"/>
            <a:ext cx="5410200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</a:rPr>
              <a:t>THEN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838200"/>
            <a:ext cx="38862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Victim is breathing normally &amp; pulse is present.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Victim not breathing, but a pulse present.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Victim not breathing/only gasping &amp; no pulse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0000" y="838200"/>
            <a:ext cx="5333999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Monitor the victim.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Provide rescue breathing.</a:t>
            </a:r>
          </a:p>
          <a:p>
            <a:r>
              <a:rPr lang="en-US" dirty="0" smtClean="0"/>
              <a:t>Confirm activation of emergency response system.</a:t>
            </a:r>
          </a:p>
          <a:p>
            <a:r>
              <a:rPr lang="en-US" dirty="0" smtClean="0"/>
              <a:t>Continue rescue breathing &amp; check pulse about every 2 minutes. Perform high-quality CPR if pulse not felt.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opioid</a:t>
            </a:r>
            <a:r>
              <a:rPr lang="en-US" dirty="0" smtClean="0"/>
              <a:t> use, consider </a:t>
            </a:r>
            <a:r>
              <a:rPr lang="en-US" dirty="0" err="1" smtClean="0"/>
              <a:t>naloxone</a:t>
            </a:r>
            <a:r>
              <a:rPr lang="en-US" dirty="0" smtClean="0"/>
              <a:t> &amp; follow local protocols.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Begin high-quality CPR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4151</TotalTime>
  <Words>879</Words>
  <Application>Microsoft Office PowerPoint</Application>
  <PresentationFormat>On-screen Show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Metro</vt:lpstr>
      <vt:lpstr>NEWER CPR GUIDELINES</vt:lpstr>
      <vt:lpstr>How CPR works??</vt:lpstr>
      <vt:lpstr>BLS Healthcare Provider Adult Cardiac Arrest Alogrithm (2015 update)</vt:lpstr>
      <vt:lpstr>BLS Healthcare Provider Adult Cardiac Arrest Alogrithm (2015 update)</vt:lpstr>
      <vt:lpstr>1- rescuer BLS sequence</vt:lpstr>
      <vt:lpstr>Boxes 1 &amp; 2-scene safety,responsiveness &amp; Get help</vt:lpstr>
      <vt:lpstr>Box 3 – Assess Breathing and Pulse </vt:lpstr>
      <vt:lpstr>Box 3 – Assess Breathing and Pulse  </vt:lpstr>
      <vt:lpstr>Slide 9</vt:lpstr>
      <vt:lpstr>Box 4 – Begin High-Quality CPR</vt:lpstr>
      <vt:lpstr>*Adult chest compressions*</vt:lpstr>
      <vt:lpstr>Slide 12</vt:lpstr>
      <vt:lpstr>Chest Compression Technique</vt:lpstr>
      <vt:lpstr>Box 5, 6, 7, 8 – Attempt Defibrillation with AED &amp; Resume High-Quality CPR</vt:lpstr>
      <vt:lpstr>*Adult Breaths*</vt:lpstr>
      <vt:lpstr>Slide 16</vt:lpstr>
      <vt:lpstr>Slide 17</vt:lpstr>
      <vt:lpstr>2- rescuer BLS sequence</vt:lpstr>
      <vt:lpstr>Slide 19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NEWER CPR GUIDELINES</dc:title>
  <dc:creator>Anjali</dc:creator>
  <cp:lastModifiedBy>user</cp:lastModifiedBy>
  <cp:revision>46</cp:revision>
  <dcterms:created xsi:type="dcterms:W3CDTF">2019-08-28T13:45:27Z</dcterms:created>
  <dcterms:modified xsi:type="dcterms:W3CDTF">2020-08-14T09:54:00Z</dcterms:modified>
</cp:coreProperties>
</file>