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2" r:id="rId3"/>
    <p:sldId id="321" r:id="rId4"/>
    <p:sldId id="323" r:id="rId5"/>
    <p:sldId id="324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1" r:id="rId25"/>
    <p:sldId id="280" r:id="rId26"/>
    <p:sldId id="282" r:id="rId27"/>
    <p:sldId id="284" r:id="rId28"/>
    <p:sldId id="285" r:id="rId29"/>
    <p:sldId id="283" r:id="rId30"/>
    <p:sldId id="298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3" r:id="rId42"/>
    <p:sldId id="304" r:id="rId43"/>
    <p:sldId id="297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5" r:id="rId59"/>
    <p:sldId id="326" r:id="rId60"/>
    <p:sldId id="327" r:id="rId61"/>
    <p:sldId id="328" r:id="rId62"/>
    <p:sldId id="329" r:id="rId63"/>
    <p:sldId id="330" r:id="rId64"/>
    <p:sldId id="331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6DBD874-381D-41B0-BD05-646235456454}" type="datetimeFigureOut">
              <a:rPr lang="en-US" smtClean="0"/>
              <a:pPr/>
              <a:t>14-Aug-20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E6394E1-2E77-4FE8-AEF4-099FE821FE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/>
          <a:lstStyle/>
          <a:p>
            <a:r>
              <a:rPr lang="en-IN" dirty="0" smtClean="0"/>
              <a:t>INDUCTION AGENTS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3571876"/>
            <a:ext cx="5286380" cy="300039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   </a:t>
            </a:r>
            <a:endParaRPr lang="en-US" sz="2800" dirty="0" smtClean="0"/>
          </a:p>
          <a:p>
            <a:r>
              <a:rPr lang="en-US" sz="2800" dirty="0" err="1" smtClean="0"/>
              <a:t>Dr.Sara</a:t>
            </a:r>
            <a:r>
              <a:rPr lang="en-US" sz="2800" dirty="0" smtClean="0"/>
              <a:t> Mary Thomas,</a:t>
            </a:r>
          </a:p>
          <a:p>
            <a:r>
              <a:rPr lang="en-US" sz="2800" dirty="0" smtClean="0"/>
              <a:t>Associate Professor,</a:t>
            </a:r>
          </a:p>
          <a:p>
            <a:r>
              <a:rPr lang="en-US" sz="2800" dirty="0" err="1" smtClean="0"/>
              <a:t>Dept.of</a:t>
            </a:r>
            <a:r>
              <a:rPr lang="en-US" sz="2800" dirty="0" smtClean="0"/>
              <a:t> </a:t>
            </a:r>
            <a:r>
              <a:rPr lang="en-US" sz="2800" dirty="0" err="1" smtClean="0"/>
              <a:t>Anaesthesia</a:t>
            </a:r>
            <a:r>
              <a:rPr lang="en-US" sz="2800" dirty="0" smtClean="0"/>
              <a:t>,</a:t>
            </a:r>
          </a:p>
          <a:p>
            <a:r>
              <a:rPr lang="en-US" sz="2800" dirty="0" err="1" smtClean="0"/>
              <a:t>S.B.K.S.M.I.R.C,Piparia</a:t>
            </a:r>
            <a:r>
              <a:rPr lang="en-US" sz="2800" dirty="0" smtClean="0"/>
              <a:t>       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RS:</a:t>
            </a:r>
          </a:p>
          <a:p>
            <a:r>
              <a:rPr lang="en-US" dirty="0" smtClean="0"/>
              <a:t>1)Depression of respiration.</a:t>
            </a:r>
          </a:p>
          <a:p>
            <a:r>
              <a:rPr lang="en-US" dirty="0" smtClean="0"/>
              <a:t>2)Response to </a:t>
            </a:r>
            <a:r>
              <a:rPr lang="en-US" dirty="0" err="1" smtClean="0"/>
              <a:t>hypercarbia</a:t>
            </a:r>
            <a:r>
              <a:rPr lang="en-US" dirty="0" smtClean="0"/>
              <a:t> and </a:t>
            </a:r>
            <a:r>
              <a:rPr lang="en-US" dirty="0" err="1" smtClean="0"/>
              <a:t>hypoexemia</a:t>
            </a:r>
            <a:r>
              <a:rPr lang="en-US" dirty="0" smtClean="0"/>
              <a:t> are depressed.</a:t>
            </a:r>
          </a:p>
          <a:p>
            <a:r>
              <a:rPr lang="en-US" dirty="0" smtClean="0"/>
              <a:t>3) Laryngeal reflexes are not depressed  and </a:t>
            </a:r>
            <a:r>
              <a:rPr lang="en-US" dirty="0" err="1" smtClean="0"/>
              <a:t>laryngospasm</a:t>
            </a:r>
            <a:r>
              <a:rPr lang="en-US" dirty="0" smtClean="0"/>
              <a:t> can occur under light </a:t>
            </a:r>
            <a:r>
              <a:rPr lang="en-US" dirty="0" err="1" smtClean="0"/>
              <a:t>thiopentone</a:t>
            </a:r>
            <a:r>
              <a:rPr lang="en-US" dirty="0" smtClean="0"/>
              <a:t>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r>
              <a:rPr lang="en-US" dirty="0" smtClean="0"/>
              <a:t>4)</a:t>
            </a:r>
            <a:r>
              <a:rPr lang="en-US" dirty="0" err="1" smtClean="0"/>
              <a:t>Mucociliary</a:t>
            </a:r>
            <a:r>
              <a:rPr lang="en-US" dirty="0" smtClean="0"/>
              <a:t> action depressed.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THIOPENTONE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SIDE EFFECTS AND COMPLICATIONS</a:t>
            </a:r>
          </a:p>
          <a:p>
            <a:pPr>
              <a:buNone/>
            </a:pPr>
            <a:r>
              <a:rPr lang="en-US" dirty="0" smtClean="0"/>
              <a:t>     General : Respiratory depression , Cardiovascular </a:t>
            </a:r>
            <a:r>
              <a:rPr lang="en-US" dirty="0" err="1" smtClean="0"/>
              <a:t>dedpression</a:t>
            </a:r>
            <a:r>
              <a:rPr lang="en-US" dirty="0" smtClean="0"/>
              <a:t> , </a:t>
            </a:r>
            <a:r>
              <a:rPr lang="en-US" dirty="0" err="1" smtClean="0"/>
              <a:t>Laryngospasm</a:t>
            </a:r>
            <a:r>
              <a:rPr lang="en-US" dirty="0" smtClean="0"/>
              <a:t> &amp; </a:t>
            </a:r>
            <a:r>
              <a:rPr lang="en-US" dirty="0" err="1" smtClean="0"/>
              <a:t>bronchospasm</a:t>
            </a:r>
            <a:r>
              <a:rPr lang="en-US" dirty="0" smtClean="0"/>
              <a:t>, Hiccups and coughing, Allergic manifestations, Post operative disorientation, vertigo, euphoria </a:t>
            </a:r>
          </a:p>
          <a:p>
            <a:pPr>
              <a:buNone/>
            </a:pPr>
            <a:r>
              <a:rPr lang="en-US" dirty="0" smtClean="0"/>
              <a:t>    Local :1) </a:t>
            </a:r>
            <a:r>
              <a:rPr lang="en-US" dirty="0" err="1" smtClean="0"/>
              <a:t>Perivenous</a:t>
            </a:r>
            <a:r>
              <a:rPr lang="en-US" dirty="0" smtClean="0"/>
              <a:t> and IM injection : tissue necrosis &amp; ulceration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THIOPENTONE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CONTRAINDICATIONS :   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      Absolute : </a:t>
            </a:r>
            <a:r>
              <a:rPr lang="en-US" dirty="0" err="1" smtClean="0"/>
              <a:t>Porphyria</a:t>
            </a:r>
            <a:r>
              <a:rPr lang="en-US" dirty="0" smtClean="0"/>
              <a:t> , h/o previous anaphylaxis </a:t>
            </a:r>
          </a:p>
          <a:p>
            <a:pPr>
              <a:buNone/>
            </a:pPr>
            <a:r>
              <a:rPr lang="en-US" dirty="0" smtClean="0"/>
              <a:t>        Relative : Shock and hypotension, fixed CO lesions ,Heart blocks, Patients on beta </a:t>
            </a:r>
            <a:r>
              <a:rPr lang="en-US" dirty="0" err="1" smtClean="0"/>
              <a:t>blockers,Uncontolled</a:t>
            </a:r>
            <a:r>
              <a:rPr lang="en-US" dirty="0" smtClean="0"/>
              <a:t> hypertensions, </a:t>
            </a:r>
            <a:r>
              <a:rPr lang="en-US" dirty="0" err="1" smtClean="0"/>
              <a:t>Asthamatics</a:t>
            </a:r>
            <a:r>
              <a:rPr lang="en-US" dirty="0" smtClean="0"/>
              <a:t>, Difficult airway </a:t>
            </a:r>
            <a:r>
              <a:rPr lang="en-US" dirty="0" err="1" smtClean="0"/>
              <a:t>Mn.,Dystrophia</a:t>
            </a:r>
            <a:r>
              <a:rPr lang="en-US" dirty="0" smtClean="0"/>
              <a:t> </a:t>
            </a:r>
            <a:r>
              <a:rPr lang="en-US" dirty="0" err="1" smtClean="0"/>
              <a:t>myotonia</a:t>
            </a:r>
            <a:r>
              <a:rPr lang="en-US" dirty="0" smtClean="0"/>
              <a:t>, Familial </a:t>
            </a:r>
            <a:r>
              <a:rPr lang="en-US" dirty="0" err="1" smtClean="0"/>
              <a:t>hypokalemic</a:t>
            </a:r>
            <a:r>
              <a:rPr lang="en-US" dirty="0" smtClean="0"/>
              <a:t> periodic paralysis, Hepatic </a:t>
            </a:r>
            <a:r>
              <a:rPr lang="en-US" dirty="0" err="1" smtClean="0"/>
              <a:t>ds,Renal</a:t>
            </a:r>
            <a:r>
              <a:rPr lang="en-US" dirty="0" smtClean="0"/>
              <a:t> </a:t>
            </a:r>
            <a:r>
              <a:rPr lang="en-US" dirty="0" err="1" smtClean="0"/>
              <a:t>ds</a:t>
            </a:r>
            <a:r>
              <a:rPr lang="en-US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endParaRPr lang="en-US" dirty="0" smtClean="0"/>
          </a:p>
          <a:p>
            <a:endParaRPr lang="en-IN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Onset of </a:t>
            </a:r>
            <a:r>
              <a:rPr lang="en-US" b="1" dirty="0" err="1" smtClean="0"/>
              <a:t>action</a:t>
            </a:r>
            <a:r>
              <a:rPr lang="en-US" dirty="0" err="1" smtClean="0"/>
              <a:t>:Within</a:t>
            </a:r>
            <a:r>
              <a:rPr lang="en-US" dirty="0" smtClean="0"/>
              <a:t>  one arm brain circulation time ( 10-20  sec)</a:t>
            </a:r>
          </a:p>
          <a:p>
            <a:r>
              <a:rPr lang="en-US" b="1" dirty="0" smtClean="0"/>
              <a:t>Duration of Hypnosis</a:t>
            </a:r>
            <a:r>
              <a:rPr lang="en-US" dirty="0" smtClean="0"/>
              <a:t>:5-15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b="1" dirty="0" smtClean="0"/>
              <a:t>Clinical uses: </a:t>
            </a:r>
          </a:p>
          <a:p>
            <a:r>
              <a:rPr lang="en-US" dirty="0" smtClean="0"/>
              <a:t>1) Induction of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r>
              <a:rPr lang="en-US" dirty="0" smtClean="0"/>
              <a:t>2)</a:t>
            </a:r>
            <a:r>
              <a:rPr lang="en-US" dirty="0" err="1" smtClean="0"/>
              <a:t>treatement</a:t>
            </a:r>
            <a:r>
              <a:rPr lang="en-US" dirty="0" smtClean="0"/>
              <a:t> of increase ICP</a:t>
            </a:r>
          </a:p>
          <a:p>
            <a:r>
              <a:rPr lang="en-US" dirty="0" smtClean="0"/>
              <a:t>3) Cerebral protection Refractory seizures.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en-US" b="1" dirty="0" smtClean="0"/>
              <a:t>Doses</a:t>
            </a:r>
            <a:r>
              <a:rPr lang="en-US" dirty="0" smtClean="0"/>
              <a:t>: 5-7 mg/kg IV adults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Maintenance</a:t>
            </a:r>
            <a:r>
              <a:rPr lang="en-US" dirty="0" smtClean="0"/>
              <a:t> :Not used due to </a:t>
            </a:r>
            <a:r>
              <a:rPr lang="en-US" dirty="0" err="1" smtClean="0"/>
              <a:t>cummulative</a:t>
            </a:r>
            <a:r>
              <a:rPr lang="en-US" dirty="0" smtClean="0"/>
              <a:t> effect</a:t>
            </a:r>
          </a:p>
          <a:p>
            <a:pPr>
              <a:buNone/>
            </a:pPr>
            <a:r>
              <a:rPr lang="en-US" b="1" dirty="0" smtClean="0"/>
              <a:t> Sedation </a:t>
            </a:r>
            <a:r>
              <a:rPr lang="en-US" dirty="0" smtClean="0"/>
              <a:t>:Not used due to anti –analgesic effect.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sz="4100" b="1" dirty="0" smtClean="0"/>
              <a:t>STRUCTURE –ACTIVITY RELATIONSHIP </a:t>
            </a:r>
          </a:p>
          <a:p>
            <a:r>
              <a:rPr lang="en-US" sz="4600" dirty="0" smtClean="0"/>
              <a:t>Alkyl phenol derivative.</a:t>
            </a:r>
          </a:p>
          <a:p>
            <a:r>
              <a:rPr lang="en-US" sz="4600" dirty="0" smtClean="0"/>
              <a:t>Chemically; 2,6 </a:t>
            </a:r>
            <a:r>
              <a:rPr lang="en-US" sz="4600" dirty="0" err="1" smtClean="0"/>
              <a:t>di,isopropyl</a:t>
            </a:r>
            <a:r>
              <a:rPr lang="en-US" sz="4600" dirty="0" smtClean="0"/>
              <a:t> phenol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3600" b="1" dirty="0" smtClean="0"/>
              <a:t>COMMERCIAL PREPARATION</a:t>
            </a:r>
          </a:p>
          <a:p>
            <a:r>
              <a:rPr lang="en-US" sz="3600" dirty="0" smtClean="0"/>
              <a:t>Vials – 10,12,20,25,50 ml … Ampules-1 and 2% conc.</a:t>
            </a:r>
          </a:p>
          <a:p>
            <a:r>
              <a:rPr lang="en-US" sz="3600" dirty="0" smtClean="0"/>
              <a:t> contains :</a:t>
            </a:r>
            <a:r>
              <a:rPr lang="en-US" sz="3600" dirty="0" err="1" smtClean="0"/>
              <a:t>propofol</a:t>
            </a:r>
            <a:r>
              <a:rPr lang="en-US" sz="3600" dirty="0" smtClean="0"/>
              <a:t>, </a:t>
            </a:r>
            <a:r>
              <a:rPr lang="en-US" sz="3600" dirty="0" err="1" smtClean="0"/>
              <a:t>soyabean,oil,glycerol</a:t>
            </a:r>
            <a:r>
              <a:rPr lang="en-US" sz="3600" dirty="0" smtClean="0"/>
              <a:t> and      lecithin.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529538" cy="1071569"/>
          </a:xfrm>
        </p:spPr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358246" cy="4714908"/>
          </a:xfrm>
        </p:spPr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MOA:GABA as well as NMDA subtype of glutamate  receptor.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err="1" smtClean="0">
                <a:solidFill>
                  <a:schemeClr val="tx1"/>
                </a:solidFill>
              </a:rPr>
              <a:t>Pharmacokinetics:Highly</a:t>
            </a:r>
            <a:r>
              <a:rPr lang="en-US" sz="3600" dirty="0" smtClean="0">
                <a:solidFill>
                  <a:schemeClr val="tx1"/>
                </a:solidFill>
              </a:rPr>
              <a:t> lipid soluble rapidly distributed to vessel rich group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Action terminates due to redistribution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98% plasma protein bound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err="1" smtClean="0">
                <a:solidFill>
                  <a:schemeClr val="tx1"/>
                </a:solidFill>
              </a:rPr>
              <a:t>Metabolism:liver</a:t>
            </a:r>
            <a:r>
              <a:rPr lang="en-US" sz="3600" dirty="0" smtClean="0">
                <a:solidFill>
                  <a:schemeClr val="tx1"/>
                </a:solidFill>
              </a:rPr>
              <a:t>-&gt; inactive </a:t>
            </a:r>
            <a:r>
              <a:rPr lang="en-US" sz="3600" dirty="0" err="1" smtClean="0">
                <a:solidFill>
                  <a:schemeClr val="tx1"/>
                </a:solidFill>
              </a:rPr>
              <a:t>gluronide</a:t>
            </a:r>
            <a:r>
              <a:rPr lang="en-US" sz="3600" dirty="0" smtClean="0">
                <a:solidFill>
                  <a:schemeClr val="tx1"/>
                </a:solidFill>
              </a:rPr>
              <a:t> and </a:t>
            </a:r>
            <a:r>
              <a:rPr lang="en-US" sz="3600" dirty="0" err="1" smtClean="0">
                <a:solidFill>
                  <a:schemeClr val="tx1"/>
                </a:solidFill>
              </a:rPr>
              <a:t>sulphate</a:t>
            </a:r>
            <a:r>
              <a:rPr lang="en-US" sz="3600" dirty="0" smtClean="0">
                <a:solidFill>
                  <a:schemeClr val="tx1"/>
                </a:solidFill>
              </a:rPr>
              <a:t> conjugates and corresponding </a:t>
            </a:r>
            <a:r>
              <a:rPr lang="en-US" sz="3600" dirty="0" err="1" smtClean="0">
                <a:solidFill>
                  <a:schemeClr val="tx1"/>
                </a:solidFill>
              </a:rPr>
              <a:t>quinol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Extrahepatic</a:t>
            </a:r>
            <a:r>
              <a:rPr lang="en-US" dirty="0" smtClean="0"/>
              <a:t> metabolism also present. Liver and renal </a:t>
            </a:r>
            <a:r>
              <a:rPr lang="en-US" dirty="0" err="1" smtClean="0"/>
              <a:t>impairement</a:t>
            </a:r>
            <a:r>
              <a:rPr lang="en-US" dirty="0" smtClean="0"/>
              <a:t> do not affect the metabolism significantly.</a:t>
            </a:r>
          </a:p>
          <a:p>
            <a:r>
              <a:rPr lang="en-US" dirty="0" smtClean="0"/>
              <a:t>Metabolites are inactive and its a rapid clearance  from the plasma allows the drug to be administered as continuous infusion without excessive cumulative effect.</a:t>
            </a:r>
          </a:p>
          <a:p>
            <a:r>
              <a:rPr lang="en-US" dirty="0" smtClean="0"/>
              <a:t>Clearance:18-40 ml/kg/min.</a:t>
            </a:r>
          </a:p>
          <a:p>
            <a:r>
              <a:rPr lang="en-US" dirty="0" smtClean="0"/>
              <a:t>T1/2 alpha =25 </a:t>
            </a:r>
            <a:r>
              <a:rPr lang="en-US" dirty="0" err="1" smtClean="0"/>
              <a:t>mins</a:t>
            </a:r>
            <a:r>
              <a:rPr lang="en-US" dirty="0" smtClean="0"/>
              <a:t> and Beta= 55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5"/>
          </a:xfrm>
        </p:spPr>
        <p:txBody>
          <a:bodyPr>
            <a:normAutofit/>
          </a:bodyPr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643866" cy="4786346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Occasional appearance  of green urine  (</a:t>
            </a:r>
            <a:r>
              <a:rPr lang="en-US" dirty="0" err="1" smtClean="0">
                <a:solidFill>
                  <a:schemeClr val="tx1"/>
                </a:solidFill>
              </a:rPr>
              <a:t>quinol</a:t>
            </a:r>
            <a:r>
              <a:rPr lang="en-US" dirty="0" smtClean="0">
                <a:solidFill>
                  <a:schemeClr val="tx1"/>
                </a:solidFill>
              </a:rPr>
              <a:t> metabolite 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Propofol</a:t>
            </a:r>
            <a:r>
              <a:rPr lang="en-US" dirty="0" smtClean="0">
                <a:solidFill>
                  <a:schemeClr val="tx1"/>
                </a:solidFill>
              </a:rPr>
              <a:t> – 98% plasma protein bound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Metabolism: Hepatic  and </a:t>
            </a:r>
            <a:r>
              <a:rPr lang="en-US" dirty="0" err="1" smtClean="0">
                <a:solidFill>
                  <a:schemeClr val="tx1"/>
                </a:solidFill>
              </a:rPr>
              <a:t>Extrahepatic</a:t>
            </a:r>
            <a:r>
              <a:rPr lang="en-US" dirty="0" smtClean="0">
                <a:solidFill>
                  <a:schemeClr val="tx1"/>
                </a:solidFill>
              </a:rPr>
              <a:t> , inactive metabolites are excreted via kidneys.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CNS: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1) Unconsciousness –at induction dose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Subhypnotic</a:t>
            </a:r>
            <a:r>
              <a:rPr lang="en-US" dirty="0" smtClean="0">
                <a:solidFill>
                  <a:schemeClr val="tx1"/>
                </a:solidFill>
              </a:rPr>
              <a:t> doses- Amnesia and sedation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2) Decrease CBF and oxygen requirement.</a:t>
            </a:r>
          </a:p>
          <a:p>
            <a:r>
              <a:rPr lang="en-US" dirty="0" smtClean="0"/>
              <a:t>3) Not beneficial with raised ICP., decrease in ICP is associated with decrease in CPP.</a:t>
            </a:r>
          </a:p>
          <a:p>
            <a:r>
              <a:rPr lang="en-US" dirty="0" smtClean="0"/>
              <a:t>4)Decreases in IOP</a:t>
            </a:r>
          </a:p>
          <a:p>
            <a:r>
              <a:rPr lang="en-US" dirty="0" smtClean="0"/>
              <a:t>5)Useful in controlling  refractory seizures.</a:t>
            </a:r>
          </a:p>
          <a:p>
            <a:r>
              <a:rPr lang="en-US" dirty="0" smtClean="0"/>
              <a:t>6) Rapid and complete awakening after induction</a:t>
            </a:r>
          </a:p>
          <a:p>
            <a:r>
              <a:rPr lang="en-US" dirty="0" smtClean="0"/>
              <a:t>7) Antiemetic action.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CLASSIFICATION</a:t>
            </a:r>
          </a:p>
          <a:p>
            <a:r>
              <a:rPr lang="en-US" i="1" dirty="0" err="1" smtClean="0"/>
              <a:t>Barbiturates:Thiopentone</a:t>
            </a:r>
            <a:endParaRPr lang="en-US" i="1" dirty="0" smtClean="0"/>
          </a:p>
          <a:p>
            <a:r>
              <a:rPr lang="en-US" i="1" dirty="0" smtClean="0"/>
              <a:t>                     </a:t>
            </a:r>
            <a:r>
              <a:rPr lang="en-US" i="1" dirty="0" err="1" smtClean="0"/>
              <a:t>Methohexitone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err="1" smtClean="0"/>
              <a:t>Nonbarbiturates:Ketamine</a:t>
            </a:r>
            <a:endParaRPr lang="en-US" i="1" dirty="0" smtClean="0"/>
          </a:p>
          <a:p>
            <a:r>
              <a:rPr lang="en-US" i="1" dirty="0" smtClean="0"/>
              <a:t>                               </a:t>
            </a:r>
            <a:r>
              <a:rPr lang="en-US" i="1" dirty="0" err="1" smtClean="0"/>
              <a:t>Etomidate</a:t>
            </a:r>
            <a:endParaRPr lang="en-US" i="1" dirty="0" smtClean="0"/>
          </a:p>
          <a:p>
            <a:r>
              <a:rPr lang="en-US" i="1" dirty="0" smtClean="0"/>
              <a:t>                                </a:t>
            </a:r>
            <a:r>
              <a:rPr lang="en-US" i="1" dirty="0" err="1" smtClean="0"/>
              <a:t>Propofol</a:t>
            </a:r>
            <a:endParaRPr lang="en-US" i="1" dirty="0" smtClean="0"/>
          </a:p>
          <a:p>
            <a:r>
              <a:rPr lang="en-US" i="1" dirty="0" smtClean="0"/>
              <a:t>                              </a:t>
            </a:r>
            <a:r>
              <a:rPr lang="en-US" i="1" dirty="0" err="1" smtClean="0"/>
              <a:t>Opioids</a:t>
            </a:r>
            <a:endParaRPr lang="en-US" i="1" dirty="0" smtClean="0"/>
          </a:p>
          <a:p>
            <a:r>
              <a:rPr lang="en-US" i="1" dirty="0" smtClean="0"/>
              <a:t>                             Benzodiazepines</a:t>
            </a:r>
          </a:p>
          <a:p>
            <a:r>
              <a:rPr lang="en-US" i="1" dirty="0" smtClean="0"/>
              <a:t>                             </a:t>
            </a:r>
            <a:r>
              <a:rPr lang="en-US" i="1" dirty="0" err="1" smtClean="0"/>
              <a:t>Phenothiazines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1) Dose dependent fall in BP.</a:t>
            </a:r>
          </a:p>
          <a:p>
            <a:r>
              <a:rPr lang="en-US" dirty="0" smtClean="0"/>
              <a:t>  Mechanism:  </a:t>
            </a:r>
            <a:r>
              <a:rPr lang="en-US" dirty="0" err="1" smtClean="0"/>
              <a:t>Venodilatation</a:t>
            </a:r>
            <a:r>
              <a:rPr lang="en-US" dirty="0" smtClean="0"/>
              <a:t> and peripheral         pooling, fall in systemic vascular resistance, decrease in cardiac contractility.</a:t>
            </a:r>
          </a:p>
          <a:p>
            <a:r>
              <a:rPr lang="en-US" dirty="0" smtClean="0"/>
              <a:t>2)Reflex tachycardia does not occur due to attenuation of </a:t>
            </a:r>
            <a:r>
              <a:rPr lang="en-US" dirty="0" err="1" smtClean="0"/>
              <a:t>baroreceptor</a:t>
            </a:r>
            <a:r>
              <a:rPr lang="en-US" dirty="0" smtClean="0"/>
              <a:t> mechanism.</a:t>
            </a:r>
          </a:p>
          <a:p>
            <a:r>
              <a:rPr lang="en-US" dirty="0" smtClean="0"/>
              <a:t>3) CO falls by 20%.</a:t>
            </a:r>
          </a:p>
          <a:p>
            <a:r>
              <a:rPr lang="en-US" dirty="0" smtClean="0"/>
              <a:t>4) Fall in </a:t>
            </a:r>
            <a:r>
              <a:rPr lang="en-US" dirty="0" err="1" smtClean="0"/>
              <a:t>Bpis</a:t>
            </a:r>
            <a:r>
              <a:rPr lang="en-US" dirty="0" smtClean="0"/>
              <a:t> more </a:t>
            </a:r>
            <a:r>
              <a:rPr lang="en-US" dirty="0" err="1" smtClean="0"/>
              <a:t>mareked</a:t>
            </a:r>
            <a:r>
              <a:rPr lang="en-US" dirty="0" smtClean="0"/>
              <a:t> in </a:t>
            </a:r>
            <a:r>
              <a:rPr lang="en-US" dirty="0" err="1" smtClean="0"/>
              <a:t>hypertensives</a:t>
            </a:r>
            <a:r>
              <a:rPr lang="en-US" dirty="0" smtClean="0"/>
              <a:t> , </a:t>
            </a:r>
            <a:r>
              <a:rPr lang="en-US" dirty="0" err="1" smtClean="0"/>
              <a:t>elderly,hypovolrmics</a:t>
            </a:r>
            <a:r>
              <a:rPr lang="en-US" dirty="0" smtClean="0"/>
              <a:t> and when drug is injected rapidly.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PROPOFOL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RS:</a:t>
            </a:r>
          </a:p>
          <a:p>
            <a:r>
              <a:rPr lang="en-US" dirty="0" smtClean="0"/>
              <a:t>1)Potent respiratory depression.</a:t>
            </a:r>
          </a:p>
          <a:p>
            <a:r>
              <a:rPr lang="en-US" dirty="0" smtClean="0"/>
              <a:t>2)Response to </a:t>
            </a:r>
            <a:r>
              <a:rPr lang="en-US" dirty="0" err="1" smtClean="0"/>
              <a:t>hypercarbia</a:t>
            </a:r>
            <a:r>
              <a:rPr lang="en-US" dirty="0" smtClean="0"/>
              <a:t> and </a:t>
            </a:r>
            <a:r>
              <a:rPr lang="en-US" dirty="0" err="1" smtClean="0"/>
              <a:t>hypoexemia</a:t>
            </a:r>
            <a:r>
              <a:rPr lang="en-US" dirty="0" smtClean="0"/>
              <a:t> are depressed.</a:t>
            </a:r>
          </a:p>
          <a:p>
            <a:r>
              <a:rPr lang="en-US" dirty="0" smtClean="0"/>
              <a:t>3)Depression of laryngeal and pharyngeal reflexes. This </a:t>
            </a:r>
            <a:r>
              <a:rPr lang="en-US" dirty="0" err="1" smtClean="0"/>
              <a:t>facilates</a:t>
            </a:r>
            <a:r>
              <a:rPr lang="en-US" dirty="0" smtClean="0"/>
              <a:t> insertion of LMA.</a:t>
            </a:r>
          </a:p>
          <a:p>
            <a:r>
              <a:rPr lang="en-US" dirty="0" smtClean="0"/>
              <a:t>4)Causes </a:t>
            </a:r>
            <a:r>
              <a:rPr lang="en-US" dirty="0" err="1" smtClean="0"/>
              <a:t>brochodilatation</a:t>
            </a:r>
            <a:r>
              <a:rPr lang="en-US" dirty="0" smtClean="0"/>
              <a:t> . Mechanism is via direct smooth muscle relaxation.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5)Fall in BP is more than </a:t>
            </a:r>
            <a:r>
              <a:rPr lang="en-US" dirty="0" err="1" smtClean="0"/>
              <a:t>thiopentone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6) Rapidly crosses placenta. </a:t>
            </a:r>
          </a:p>
          <a:p>
            <a:r>
              <a:rPr lang="en-US" dirty="0" smtClean="0"/>
              <a:t>7)</a:t>
            </a:r>
            <a:r>
              <a:rPr lang="en-US" dirty="0" err="1" smtClean="0"/>
              <a:t>Propofol</a:t>
            </a:r>
            <a:r>
              <a:rPr lang="en-US" dirty="0" smtClean="0"/>
              <a:t>  is lipid emulsion and its infusion should be </a:t>
            </a:r>
            <a:r>
              <a:rPr lang="en-US" dirty="0" err="1" smtClean="0"/>
              <a:t>cautiouslyused</a:t>
            </a:r>
            <a:r>
              <a:rPr lang="en-US" dirty="0" smtClean="0"/>
              <a:t> in patients with disorders of lipid metabolism ( pancreatitis)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CVS:</a:t>
            </a:r>
          </a:p>
          <a:p>
            <a:r>
              <a:rPr lang="en-US" dirty="0" smtClean="0"/>
              <a:t>1)Dose dependent fall in BP usually to a greater extent than comparable dose of </a:t>
            </a:r>
            <a:r>
              <a:rPr lang="en-US" dirty="0" err="1" smtClean="0"/>
              <a:t>thiopentone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Mechanism: </a:t>
            </a:r>
            <a:r>
              <a:rPr lang="en-US" dirty="0" err="1" smtClean="0"/>
              <a:t>Venodilation</a:t>
            </a:r>
            <a:r>
              <a:rPr lang="en-US" dirty="0" smtClean="0"/>
              <a:t> and </a:t>
            </a:r>
            <a:r>
              <a:rPr lang="en-US" dirty="0" err="1" smtClean="0"/>
              <a:t>periphereal</a:t>
            </a:r>
            <a:r>
              <a:rPr lang="en-US" dirty="0" smtClean="0"/>
              <a:t> pooling</a:t>
            </a:r>
            <a:r>
              <a:rPr lang="en-IN" dirty="0" smtClean="0"/>
              <a:t>, fall in </a:t>
            </a:r>
            <a:r>
              <a:rPr lang="en-IN" dirty="0" err="1" smtClean="0"/>
              <a:t>SVR,decrease</a:t>
            </a:r>
            <a:r>
              <a:rPr lang="en-IN" dirty="0" smtClean="0"/>
              <a:t> in cardiac contractility.</a:t>
            </a:r>
          </a:p>
          <a:p>
            <a:pPr>
              <a:buNone/>
            </a:pPr>
            <a:r>
              <a:rPr lang="en-US" dirty="0" smtClean="0"/>
              <a:t>2)Reflex </a:t>
            </a:r>
            <a:r>
              <a:rPr lang="en-US" dirty="0" err="1" smtClean="0"/>
              <a:t>tachycardias</a:t>
            </a:r>
            <a:r>
              <a:rPr lang="en-US" dirty="0" smtClean="0"/>
              <a:t> does not occur due to </a:t>
            </a:r>
            <a:r>
              <a:rPr lang="en-US" dirty="0" err="1" smtClean="0"/>
              <a:t>attentuation</a:t>
            </a:r>
            <a:r>
              <a:rPr lang="en-US" dirty="0" smtClean="0"/>
              <a:t> of </a:t>
            </a:r>
            <a:r>
              <a:rPr lang="en-US" dirty="0" err="1" smtClean="0"/>
              <a:t>baroreceptor</a:t>
            </a:r>
            <a:r>
              <a:rPr lang="en-US" dirty="0" smtClean="0"/>
              <a:t> reflex mechanism’</a:t>
            </a:r>
          </a:p>
          <a:p>
            <a:pPr>
              <a:buNone/>
            </a:pPr>
            <a:r>
              <a:rPr lang="en-US" dirty="0" smtClean="0"/>
              <a:t>3) CO falls by 20%.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4)Fall in BP is more marked in </a:t>
            </a:r>
            <a:r>
              <a:rPr lang="en-US" dirty="0" err="1" smtClean="0"/>
              <a:t>hypertensives</a:t>
            </a:r>
            <a:r>
              <a:rPr lang="en-US" dirty="0" smtClean="0"/>
              <a:t> , </a:t>
            </a:r>
            <a:r>
              <a:rPr lang="en-US" dirty="0" err="1" smtClean="0"/>
              <a:t>elderly,hypovolemics</a:t>
            </a:r>
            <a:r>
              <a:rPr lang="en-US" dirty="0" smtClean="0"/>
              <a:t> and when drug is injected rapidly.</a:t>
            </a:r>
          </a:p>
          <a:p>
            <a:r>
              <a:rPr lang="en-US" dirty="0" smtClean="0"/>
              <a:t>5) Myocardial o2 demand supply ratio is well preserved if dangerous fall in BP is avoided.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SIDE EFFECTS AND COMPLICATIONS</a:t>
            </a:r>
          </a:p>
          <a:p>
            <a:r>
              <a:rPr lang="en-US" dirty="0" smtClean="0"/>
              <a:t>1) Pain at injection site-&gt; decreased by using a large vein and adding </a:t>
            </a:r>
            <a:r>
              <a:rPr lang="en-US" dirty="0" err="1" smtClean="0"/>
              <a:t>lidocaine</a:t>
            </a:r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err="1" smtClean="0"/>
              <a:t>Myoclonus</a:t>
            </a:r>
            <a:endParaRPr lang="en-US" dirty="0" smtClean="0"/>
          </a:p>
          <a:p>
            <a:r>
              <a:rPr lang="en-US" dirty="0" smtClean="0"/>
              <a:t>3) Greater incidence and duration of apnea as compared to </a:t>
            </a:r>
            <a:r>
              <a:rPr lang="en-US" dirty="0" err="1" smtClean="0"/>
              <a:t>thiopentone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4)</a:t>
            </a:r>
            <a:r>
              <a:rPr lang="en-US" dirty="0" err="1" smtClean="0"/>
              <a:t>Propofol</a:t>
            </a:r>
            <a:r>
              <a:rPr lang="en-US" dirty="0" smtClean="0"/>
              <a:t> </a:t>
            </a:r>
            <a:r>
              <a:rPr lang="en-US" dirty="0" err="1" smtClean="0"/>
              <a:t>emulsiond</a:t>
            </a:r>
            <a:r>
              <a:rPr lang="en-US" dirty="0" smtClean="0"/>
              <a:t> </a:t>
            </a:r>
            <a:r>
              <a:rPr lang="en-US" dirty="0" err="1" smtClean="0"/>
              <a:t>suppports</a:t>
            </a:r>
            <a:r>
              <a:rPr lang="en-US" dirty="0" smtClean="0"/>
              <a:t> bacterial growth The drug should be prepared under sterile conditions. Unused </a:t>
            </a:r>
            <a:r>
              <a:rPr lang="en-US" dirty="0" err="1" smtClean="0"/>
              <a:t>propofol</a:t>
            </a:r>
            <a:r>
              <a:rPr lang="en-US" dirty="0" smtClean="0"/>
              <a:t> should be discarded after 6 </a:t>
            </a:r>
            <a:r>
              <a:rPr lang="en-US" dirty="0" err="1" smtClean="0"/>
              <a:t>hrs.to</a:t>
            </a:r>
            <a:r>
              <a:rPr lang="en-US" dirty="0" smtClean="0"/>
              <a:t> prevent bacterial contamination.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</a:p>
          <a:p>
            <a:r>
              <a:rPr lang="en-US" dirty="0" smtClean="0"/>
              <a:t>1)Care must be taken in </a:t>
            </a:r>
            <a:r>
              <a:rPr lang="en-US" dirty="0" err="1" smtClean="0"/>
              <a:t>hypovolemic</a:t>
            </a:r>
            <a:r>
              <a:rPr lang="en-US" dirty="0" smtClean="0"/>
              <a:t> patients </a:t>
            </a:r>
          </a:p>
          <a:p>
            <a:r>
              <a:rPr lang="en-US" dirty="0" smtClean="0"/>
              <a:t>2)Avoided in epilepsy.</a:t>
            </a:r>
          </a:p>
          <a:p>
            <a:r>
              <a:rPr lang="en-US" dirty="0" smtClean="0"/>
              <a:t>ONSET OF ACTION : Within one arm brain circulation ( about 30 sec)</a:t>
            </a:r>
          </a:p>
          <a:p>
            <a:r>
              <a:rPr lang="en-US" dirty="0" smtClean="0"/>
              <a:t>DURATION OF HYPNOSIS : 1-8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CLINICAL USES: 1) Induction of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r>
              <a:rPr lang="en-US" dirty="0" smtClean="0"/>
              <a:t>2) Maintenance  of general </a:t>
            </a:r>
            <a:r>
              <a:rPr lang="en-US" dirty="0" err="1" smtClean="0"/>
              <a:t>anaesthesia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3) Sedation following regional </a:t>
            </a:r>
            <a:r>
              <a:rPr lang="en-US" dirty="0" err="1" smtClean="0"/>
              <a:t>anaesthesia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4) Sedation in ICU.</a:t>
            </a:r>
          </a:p>
          <a:p>
            <a:r>
              <a:rPr lang="en-US" dirty="0" smtClean="0"/>
              <a:t> 5) Monitored </a:t>
            </a:r>
            <a:r>
              <a:rPr lang="en-US" dirty="0" err="1" smtClean="0"/>
              <a:t>anaesthesia</a:t>
            </a:r>
            <a:r>
              <a:rPr lang="en-US" dirty="0" smtClean="0"/>
              <a:t> care.</a:t>
            </a:r>
          </a:p>
          <a:p>
            <a:r>
              <a:rPr lang="en-US" dirty="0" smtClean="0"/>
              <a:t>6)In </a:t>
            </a:r>
            <a:r>
              <a:rPr lang="en-US" dirty="0" err="1" smtClean="0"/>
              <a:t>subhypnotic</a:t>
            </a:r>
            <a:r>
              <a:rPr lang="en-US" dirty="0" smtClean="0"/>
              <a:t> doses</a:t>
            </a:r>
          </a:p>
          <a:p>
            <a:r>
              <a:rPr lang="en-US" dirty="0" smtClean="0"/>
              <a:t>         used for </a:t>
            </a:r>
            <a:r>
              <a:rPr lang="en-US" dirty="0" err="1" smtClean="0"/>
              <a:t>treatement</a:t>
            </a:r>
            <a:r>
              <a:rPr lang="en-US" dirty="0" smtClean="0"/>
              <a:t> of chemotherapy </a:t>
            </a:r>
          </a:p>
          <a:p>
            <a:pPr>
              <a:buNone/>
            </a:pPr>
            <a:r>
              <a:rPr lang="en-US" dirty="0" smtClean="0"/>
              <a:t>             induce vomiting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PROPOFOL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Refractory  PONV.</a:t>
            </a:r>
          </a:p>
          <a:p>
            <a:r>
              <a:rPr lang="en-US" dirty="0" smtClean="0"/>
              <a:t>T/t of </a:t>
            </a:r>
            <a:r>
              <a:rPr lang="en-US" dirty="0" err="1" smtClean="0"/>
              <a:t>pruritis</a:t>
            </a:r>
            <a:r>
              <a:rPr lang="en-US" dirty="0" smtClean="0"/>
              <a:t> </a:t>
            </a:r>
            <a:r>
              <a:rPr lang="en-US" dirty="0" err="1" smtClean="0"/>
              <a:t>assoiciated</a:t>
            </a:r>
            <a:r>
              <a:rPr lang="en-US" dirty="0" smtClean="0"/>
              <a:t> with </a:t>
            </a:r>
            <a:r>
              <a:rPr lang="en-US" dirty="0" err="1" smtClean="0"/>
              <a:t>neuraxial</a:t>
            </a:r>
            <a:r>
              <a:rPr lang="en-US" dirty="0" smtClean="0"/>
              <a:t> </a:t>
            </a:r>
            <a:r>
              <a:rPr lang="en-US" dirty="0" err="1" smtClean="0"/>
              <a:t>opioids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DOSE:2 mg /kg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STRUCTURE –ACTIVITY RELATIONSHIP</a:t>
            </a:r>
          </a:p>
          <a:p>
            <a:pPr>
              <a:buNone/>
            </a:pPr>
            <a:r>
              <a:rPr lang="en-US" dirty="0" smtClean="0"/>
              <a:t>         It is a phencyclidine derivative. It exists as S+ and R – optical isomers. S+ isomer is 3-4 times more potent than R-form.      </a:t>
            </a:r>
          </a:p>
          <a:p>
            <a:r>
              <a:rPr lang="en-US" b="1" dirty="0" smtClean="0"/>
              <a:t>MOA</a:t>
            </a:r>
            <a:r>
              <a:rPr lang="en-US" dirty="0" smtClean="0"/>
              <a:t>  -Depresses some parts of thalamus and neo Cortex while stimulates limbic system-&gt; DISSOCIATIVE ANESTHESIA.</a:t>
            </a:r>
          </a:p>
          <a:p>
            <a:r>
              <a:rPr lang="en-US" dirty="0" smtClean="0"/>
              <a:t>  It interacts with NMDA  and </a:t>
            </a:r>
            <a:r>
              <a:rPr lang="en-US" dirty="0" err="1" smtClean="0"/>
              <a:t>opioid</a:t>
            </a:r>
            <a:r>
              <a:rPr lang="en-US" dirty="0" smtClean="0"/>
              <a:t> receptors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STRUCTURE – ACTIVITY AND RELATIONSHIP </a:t>
            </a:r>
          </a:p>
          <a:p>
            <a:pPr>
              <a:buNone/>
            </a:pPr>
            <a:r>
              <a:rPr lang="en-US" dirty="0" smtClean="0"/>
              <a:t> - Barbiturates are derived from </a:t>
            </a:r>
            <a:r>
              <a:rPr lang="en-US" dirty="0" err="1" smtClean="0"/>
              <a:t>barbituric</a:t>
            </a:r>
            <a:r>
              <a:rPr lang="en-US" dirty="0" smtClean="0"/>
              <a:t> acid which itself formed from urea and </a:t>
            </a:r>
            <a:r>
              <a:rPr lang="en-US" dirty="0" err="1" smtClean="0"/>
              <a:t>malonic</a:t>
            </a:r>
            <a:r>
              <a:rPr lang="en-US" dirty="0" smtClean="0"/>
              <a:t> acid</a:t>
            </a:r>
          </a:p>
          <a:p>
            <a:pPr>
              <a:buNone/>
            </a:pPr>
            <a:r>
              <a:rPr lang="en-US" dirty="0" smtClean="0"/>
              <a:t> Urea+ </a:t>
            </a:r>
            <a:r>
              <a:rPr lang="en-US" dirty="0" err="1" smtClean="0"/>
              <a:t>Malonic</a:t>
            </a:r>
            <a:r>
              <a:rPr lang="en-US" dirty="0" smtClean="0"/>
              <a:t> acid=</a:t>
            </a:r>
            <a:r>
              <a:rPr lang="en-US" dirty="0" err="1" smtClean="0"/>
              <a:t>Barbituric</a:t>
            </a:r>
            <a:r>
              <a:rPr lang="en-US" dirty="0" smtClean="0"/>
              <a:t> acid---Barbiturates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Commercial preparations </a:t>
            </a:r>
            <a:r>
              <a:rPr lang="en-US" dirty="0" smtClean="0"/>
              <a:t>:</a:t>
            </a:r>
          </a:p>
          <a:p>
            <a:r>
              <a:rPr lang="en-US" dirty="0" smtClean="0"/>
              <a:t> 10 ml vial and 1ml ampoules containing 50 mg/ml of </a:t>
            </a:r>
            <a:r>
              <a:rPr lang="en-US" dirty="0" err="1" smtClean="0"/>
              <a:t>ketamine</a:t>
            </a:r>
            <a:r>
              <a:rPr lang="en-US" dirty="0" smtClean="0"/>
              <a:t> hydrochloride.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Benzethonium</a:t>
            </a:r>
            <a:r>
              <a:rPr lang="en-US" dirty="0" smtClean="0"/>
              <a:t> chloride 0.01 % w/v as preservative used in vials while ampoules are preservation free.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972072"/>
          </a:xfrm>
        </p:spPr>
        <p:txBody>
          <a:bodyPr>
            <a:normAutofit fontScale="25000" lnSpcReduction="20000"/>
          </a:bodyPr>
          <a:lstStyle/>
          <a:p>
            <a:r>
              <a:rPr lang="en-US" sz="9800" b="1" dirty="0" smtClean="0"/>
              <a:t> PHARMACOKINETICS : </a:t>
            </a:r>
          </a:p>
          <a:p>
            <a:pPr>
              <a:buNone/>
            </a:pPr>
            <a:r>
              <a:rPr lang="en-US" sz="9800" b="1" dirty="0" smtClean="0"/>
              <a:t>    </a:t>
            </a:r>
            <a:r>
              <a:rPr lang="en-US" sz="9800" dirty="0" smtClean="0"/>
              <a:t>1)Highly lipid soluble drug</a:t>
            </a:r>
          </a:p>
          <a:p>
            <a:pPr>
              <a:buNone/>
            </a:pPr>
            <a:r>
              <a:rPr lang="en-US" sz="9800" dirty="0" smtClean="0"/>
              <a:t>     DISTRIBUTION : Vessel rich group -&gt; Induction of </a:t>
            </a:r>
            <a:r>
              <a:rPr lang="en-US" sz="9800" dirty="0" err="1" smtClean="0"/>
              <a:t>anaesthesia</a:t>
            </a:r>
            <a:r>
              <a:rPr lang="en-US" sz="9800" dirty="0" smtClean="0"/>
              <a:t> -&gt;Redistribution to less well </a:t>
            </a:r>
            <a:r>
              <a:rPr lang="en-US" sz="9800" dirty="0" err="1" smtClean="0"/>
              <a:t>perfused</a:t>
            </a:r>
            <a:r>
              <a:rPr lang="en-US" sz="9800" dirty="0" smtClean="0"/>
              <a:t>  tissue -&gt;Termination of induction – Awakening – Redistribution to poorly </a:t>
            </a:r>
            <a:r>
              <a:rPr lang="en-US" sz="9800" dirty="0" err="1" smtClean="0"/>
              <a:t>perfused</a:t>
            </a:r>
            <a:r>
              <a:rPr lang="en-US" sz="9800" dirty="0" smtClean="0"/>
              <a:t> tissue-  Elimination by metabolism in liver ( </a:t>
            </a:r>
            <a:r>
              <a:rPr lang="en-US" sz="9800" dirty="0" err="1" smtClean="0"/>
              <a:t>hydroxynorketamine</a:t>
            </a:r>
            <a:r>
              <a:rPr lang="en-US" sz="9800" dirty="0" smtClean="0"/>
              <a:t> )             (metabolite II) and </a:t>
            </a:r>
            <a:r>
              <a:rPr lang="en-US" sz="9800" dirty="0" err="1" smtClean="0"/>
              <a:t>norketamine</a:t>
            </a:r>
            <a:r>
              <a:rPr lang="en-US" sz="9800" dirty="0" smtClean="0"/>
              <a:t> ( metabolite I ) -&gt; metabolites excreted via kidneys.</a:t>
            </a:r>
          </a:p>
          <a:p>
            <a:pPr>
              <a:buNone/>
            </a:pPr>
            <a:r>
              <a:rPr lang="en-US" sz="9800" dirty="0" smtClean="0"/>
              <a:t>    2) Oral </a:t>
            </a:r>
            <a:r>
              <a:rPr lang="en-US" sz="9800" dirty="0" err="1" smtClean="0"/>
              <a:t>bioavailiability</a:t>
            </a:r>
            <a:r>
              <a:rPr lang="en-US" sz="9800" dirty="0" smtClean="0"/>
              <a:t> -20%</a:t>
            </a:r>
          </a:p>
          <a:p>
            <a:pPr>
              <a:buNone/>
            </a:pPr>
            <a:r>
              <a:rPr lang="en-US" sz="9800" dirty="0" smtClean="0"/>
              <a:t>    3) Clearance :12-17 ml/kg/min.</a:t>
            </a:r>
          </a:p>
          <a:p>
            <a:pPr>
              <a:buNone/>
            </a:pPr>
            <a:r>
              <a:rPr lang="en-US" sz="9800" dirty="0" smtClean="0"/>
              <a:t>    4) Causes acceleration of its own metabolism by enzyme induction  </a:t>
            </a:r>
          </a:p>
          <a:p>
            <a:pPr>
              <a:buNone/>
            </a:pPr>
            <a:r>
              <a:rPr lang="en-US" sz="9800" dirty="0" smtClean="0"/>
              <a:t>      ( tolerance to its analgesic effect after repeated doses )</a:t>
            </a:r>
          </a:p>
          <a:p>
            <a:pPr>
              <a:buNone/>
            </a:pPr>
            <a:r>
              <a:rPr lang="en-US" sz="9800" b="1" dirty="0" smtClean="0"/>
              <a:t>  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5) </a:t>
            </a:r>
            <a:r>
              <a:rPr lang="en-US" dirty="0" err="1" smtClean="0"/>
              <a:t>Repeted</a:t>
            </a:r>
            <a:r>
              <a:rPr lang="en-US" dirty="0" smtClean="0"/>
              <a:t> bolus doses and infusions cause accumulation  t1/2 alpha = 10 </a:t>
            </a:r>
            <a:r>
              <a:rPr lang="en-US" dirty="0" err="1" smtClean="0"/>
              <a:t>mins</a:t>
            </a:r>
            <a:r>
              <a:rPr lang="en-US" dirty="0" smtClean="0"/>
              <a:t> , beta =2-3 hrs.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Ketamine</a:t>
            </a:r>
            <a:r>
              <a:rPr lang="en-US" dirty="0" smtClean="0"/>
              <a:t> -&gt; 20-50 %plasma protein bound</a:t>
            </a:r>
          </a:p>
          <a:p>
            <a:pPr>
              <a:buNone/>
            </a:pPr>
            <a:r>
              <a:rPr lang="en-US" dirty="0" smtClean="0"/>
              <a:t>     -&gt;N-</a:t>
            </a:r>
            <a:r>
              <a:rPr lang="en-US" dirty="0" err="1" smtClean="0"/>
              <a:t>demethylation</a:t>
            </a:r>
            <a:r>
              <a:rPr lang="en-US" dirty="0" smtClean="0"/>
              <a:t> and hydroxylation -&gt; </a:t>
            </a:r>
            <a:r>
              <a:rPr lang="en-US" dirty="0" err="1" smtClean="0"/>
              <a:t>Hydroxy</a:t>
            </a:r>
            <a:r>
              <a:rPr lang="en-US" dirty="0" smtClean="0"/>
              <a:t> nor </a:t>
            </a:r>
            <a:r>
              <a:rPr lang="en-US" dirty="0" err="1" smtClean="0"/>
              <a:t>ketamine</a:t>
            </a:r>
            <a:r>
              <a:rPr lang="en-US" dirty="0" smtClean="0"/>
              <a:t> – Excreted via kidneys after </a:t>
            </a:r>
            <a:r>
              <a:rPr lang="en-US" dirty="0" err="1" smtClean="0"/>
              <a:t>glucuronide</a:t>
            </a:r>
            <a:r>
              <a:rPr lang="en-US" dirty="0" smtClean="0"/>
              <a:t> conjugation.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CNS : 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1) Dissociative state along with amnesia and profound analgesia . Cataleptic state  with eyes open, </a:t>
            </a:r>
            <a:r>
              <a:rPr lang="en-US" dirty="0" err="1" smtClean="0"/>
              <a:t>nystagmus</a:t>
            </a:r>
            <a:r>
              <a:rPr lang="en-US" dirty="0" smtClean="0"/>
              <a:t>, </a:t>
            </a:r>
            <a:r>
              <a:rPr lang="en-US" dirty="0" err="1" smtClean="0"/>
              <a:t>salivation,lacrimation</a:t>
            </a:r>
            <a:r>
              <a:rPr lang="en-US" dirty="0" smtClean="0"/>
              <a:t> and maintenance of airway reflexes . Possess analgesic properties even at </a:t>
            </a:r>
            <a:r>
              <a:rPr lang="en-US" dirty="0" err="1" smtClean="0"/>
              <a:t>subanesthrtic</a:t>
            </a:r>
            <a:r>
              <a:rPr lang="en-US" dirty="0" smtClean="0"/>
              <a:t> doses.</a:t>
            </a:r>
          </a:p>
          <a:p>
            <a:pPr>
              <a:buNone/>
            </a:pPr>
            <a:r>
              <a:rPr lang="en-US" dirty="0" smtClean="0"/>
              <a:t>   2)  Causes increase in CBF , ICP and CMRO2.</a:t>
            </a:r>
          </a:p>
          <a:p>
            <a:pPr>
              <a:buNone/>
            </a:pPr>
            <a:r>
              <a:rPr lang="en-US" dirty="0" smtClean="0"/>
              <a:t>   3) Causes increase in IOP. CIE’S : Glaucoma </a:t>
            </a:r>
          </a:p>
          <a:p>
            <a:endParaRPr lang="en-US" b="1" dirty="0" smtClean="0"/>
          </a:p>
          <a:p>
            <a:endParaRPr lang="en-IN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4) Emergence reactions :  Occur at the time of awakening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i="1" dirty="0" smtClean="0"/>
              <a:t>Manifestations</a:t>
            </a:r>
            <a:r>
              <a:rPr lang="en-US" dirty="0" smtClean="0"/>
              <a:t> : </a:t>
            </a:r>
            <a:r>
              <a:rPr lang="en-US" dirty="0" err="1" smtClean="0"/>
              <a:t>Unpleaseant</a:t>
            </a:r>
            <a:r>
              <a:rPr lang="en-US" dirty="0" smtClean="0"/>
              <a:t> dreams, aggressiveness , violence , sense of floating,, </a:t>
            </a:r>
          </a:p>
          <a:p>
            <a:pPr>
              <a:buNone/>
            </a:pPr>
            <a:r>
              <a:rPr lang="en-US" dirty="0" smtClean="0"/>
              <a:t>  ( misinterpretation of  visual and auditory stimuli ) . Occur in 1</a:t>
            </a:r>
            <a:r>
              <a:rPr lang="en-US" baseline="30000" dirty="0" smtClean="0"/>
              <a:t>ST</a:t>
            </a:r>
            <a:r>
              <a:rPr lang="en-US" dirty="0" smtClean="0"/>
              <a:t>  hour of awakening and more common with large dose , females, increasing age.</a:t>
            </a:r>
          </a:p>
          <a:p>
            <a:pPr>
              <a:buNone/>
            </a:pPr>
            <a:r>
              <a:rPr lang="en-US" i="1" dirty="0" smtClean="0"/>
              <a:t>Management</a:t>
            </a:r>
            <a:r>
              <a:rPr lang="en-US" dirty="0" smtClean="0"/>
              <a:t> : BZD’ S and </a:t>
            </a:r>
            <a:r>
              <a:rPr lang="en-US" dirty="0" err="1" smtClean="0"/>
              <a:t>Droperidol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800" b="1" dirty="0" smtClean="0"/>
              <a:t>CVS :</a:t>
            </a:r>
          </a:p>
          <a:p>
            <a:pPr>
              <a:buNone/>
            </a:pPr>
            <a:r>
              <a:rPr lang="en-US" sz="11200" b="1" dirty="0" smtClean="0"/>
              <a:t>  </a:t>
            </a:r>
            <a:r>
              <a:rPr lang="en-US" sz="11200" dirty="0" smtClean="0"/>
              <a:t>1) It causes increase in HR ,BP and CO </a:t>
            </a:r>
          </a:p>
          <a:p>
            <a:pPr>
              <a:buNone/>
            </a:pPr>
            <a:r>
              <a:rPr lang="en-US" sz="11200" dirty="0" smtClean="0"/>
              <a:t>             (sympathetic stimulation ) , resultant increase in circulating </a:t>
            </a:r>
            <a:r>
              <a:rPr lang="en-US" sz="11200" dirty="0" err="1" smtClean="0"/>
              <a:t>Norepinephrine</a:t>
            </a:r>
            <a:r>
              <a:rPr lang="en-US" sz="11200" dirty="0" smtClean="0"/>
              <a:t> </a:t>
            </a:r>
            <a:endParaRPr lang="en-US" sz="11200" b="1" dirty="0" smtClean="0"/>
          </a:p>
          <a:p>
            <a:pPr>
              <a:buNone/>
            </a:pPr>
            <a:r>
              <a:rPr lang="en-US" sz="11200" dirty="0" smtClean="0"/>
              <a:t>.2) </a:t>
            </a:r>
            <a:r>
              <a:rPr lang="en-US" sz="11200" dirty="0" err="1" smtClean="0"/>
              <a:t>Ketamine</a:t>
            </a:r>
            <a:r>
              <a:rPr lang="en-US" sz="11200" dirty="0" smtClean="0"/>
              <a:t> itself is direct myocardial depressant.</a:t>
            </a:r>
          </a:p>
          <a:p>
            <a:pPr>
              <a:buNone/>
            </a:pPr>
            <a:r>
              <a:rPr lang="en-US" sz="11200" dirty="0" smtClean="0"/>
              <a:t>      Under  normal conditions Indirect action ( sympathetic stimulation ) predominates and patient shows increase in BP and </a:t>
            </a:r>
            <a:r>
              <a:rPr lang="en-US" sz="11200" dirty="0" err="1" smtClean="0"/>
              <a:t>HR.If</a:t>
            </a:r>
            <a:r>
              <a:rPr lang="en-US" sz="11200" dirty="0" smtClean="0"/>
              <a:t> however central </a:t>
            </a:r>
            <a:r>
              <a:rPr lang="en-US" sz="11200" dirty="0" err="1" smtClean="0"/>
              <a:t>symapathetic</a:t>
            </a:r>
            <a:r>
              <a:rPr lang="en-US" sz="11200" dirty="0" smtClean="0"/>
              <a:t>  outflow is blunted due to other factors ( drugs like </a:t>
            </a:r>
            <a:r>
              <a:rPr lang="en-US" sz="11200" dirty="0" err="1" smtClean="0"/>
              <a:t>opioids</a:t>
            </a:r>
            <a:r>
              <a:rPr lang="en-US" sz="11200" dirty="0" smtClean="0"/>
              <a:t> ) or body </a:t>
            </a:r>
            <a:r>
              <a:rPr lang="en-US" sz="11200" dirty="0" err="1" smtClean="0"/>
              <a:t>catecholamines</a:t>
            </a:r>
            <a:r>
              <a:rPr lang="en-US" sz="11200" dirty="0" smtClean="0"/>
              <a:t>  levels </a:t>
            </a:r>
          </a:p>
          <a:p>
            <a:pPr>
              <a:buNone/>
            </a:pPr>
            <a:r>
              <a:rPr lang="en-US" sz="11200" b="1" dirty="0" smtClean="0"/>
              <a:t>  </a:t>
            </a:r>
          </a:p>
          <a:p>
            <a:pPr>
              <a:buNone/>
            </a:pPr>
            <a:r>
              <a:rPr lang="en-US" sz="8000" b="1" dirty="0" smtClean="0"/>
              <a:t>   </a:t>
            </a:r>
            <a:endParaRPr lang="en-US" sz="8000" dirty="0" smtClean="0"/>
          </a:p>
          <a:p>
            <a:pPr>
              <a:buNone/>
            </a:pPr>
            <a:r>
              <a:rPr lang="en-US" b="1" dirty="0" smtClean="0"/>
              <a:t> 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are exhausted  fall in BP and CO occurs.</a:t>
            </a:r>
          </a:p>
          <a:p>
            <a:pPr>
              <a:buNone/>
            </a:pPr>
            <a:r>
              <a:rPr lang="en-US" dirty="0" smtClean="0"/>
              <a:t>     4) Myocardial oxygen- demand is increased </a:t>
            </a:r>
          </a:p>
          <a:p>
            <a:pPr>
              <a:buNone/>
            </a:pPr>
            <a:r>
              <a:rPr lang="en-US" dirty="0" smtClean="0"/>
              <a:t>    CIE ‘ : IHD.</a:t>
            </a:r>
          </a:p>
          <a:p>
            <a:pPr>
              <a:buNone/>
            </a:pPr>
            <a:r>
              <a:rPr lang="en-US" b="1" dirty="0" smtClean="0"/>
              <a:t>    RS :  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 smtClean="0"/>
              <a:t>1) Rarely depressed  after usual doses of </a:t>
            </a:r>
            <a:r>
              <a:rPr lang="en-US" dirty="0" err="1" smtClean="0"/>
              <a:t>ketamine</a:t>
            </a:r>
            <a:r>
              <a:rPr lang="en-US" dirty="0" smtClean="0"/>
              <a:t> . </a:t>
            </a:r>
            <a:r>
              <a:rPr lang="en-US" dirty="0" err="1" smtClean="0"/>
              <a:t>Occasionaly</a:t>
            </a:r>
            <a:r>
              <a:rPr lang="en-US" dirty="0" smtClean="0"/>
              <a:t>  it may occur if the drug is given very rapidly or along with CNS depressants.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2)Drug may act as respiratory depressant in children ( in large boluses )</a:t>
            </a:r>
          </a:p>
          <a:p>
            <a:r>
              <a:rPr lang="en-US" dirty="0" smtClean="0"/>
              <a:t>3) Although coughing , swallowing , gag reflex  are relatively intact after </a:t>
            </a:r>
            <a:r>
              <a:rPr lang="en-US" dirty="0" err="1" smtClean="0"/>
              <a:t>ketamine</a:t>
            </a:r>
            <a:r>
              <a:rPr lang="en-US" dirty="0" smtClean="0"/>
              <a:t> but they are not completely protective and silent aspiration can occur.</a:t>
            </a:r>
          </a:p>
          <a:p>
            <a:r>
              <a:rPr lang="en-US" dirty="0" smtClean="0"/>
              <a:t> 4) </a:t>
            </a:r>
            <a:r>
              <a:rPr lang="en-US" dirty="0" err="1" smtClean="0"/>
              <a:t>Bronchodilation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5)Increase salivation  - upper airway obstruction.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SIDE</a:t>
            </a:r>
            <a:r>
              <a:rPr lang="en-US" b="1" dirty="0" smtClean="0"/>
              <a:t> EFFECTS AND COMPLICATIONS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1) Sympathetic stimulation : Increase HR, </a:t>
            </a:r>
            <a:r>
              <a:rPr lang="en-US" dirty="0" err="1" smtClean="0"/>
              <a:t>BP,CO,myocardial</a:t>
            </a:r>
            <a:r>
              <a:rPr lang="en-US" dirty="0" smtClean="0"/>
              <a:t> o2 demand.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2) Stimulates oral secretions</a:t>
            </a:r>
          </a:p>
          <a:p>
            <a:pPr>
              <a:buNone/>
            </a:pPr>
            <a:r>
              <a:rPr lang="en-US" dirty="0" smtClean="0"/>
              <a:t>  3 ) Increase ICP</a:t>
            </a:r>
          </a:p>
          <a:p>
            <a:pPr>
              <a:buNone/>
            </a:pPr>
            <a:r>
              <a:rPr lang="en-US" dirty="0" smtClean="0"/>
              <a:t>  4)increase IOP</a:t>
            </a:r>
          </a:p>
          <a:p>
            <a:pPr>
              <a:buNone/>
            </a:pPr>
            <a:r>
              <a:rPr lang="en-US" dirty="0" smtClean="0"/>
              <a:t>  5 ) </a:t>
            </a:r>
            <a:r>
              <a:rPr lang="en-US" dirty="0" err="1" smtClean="0"/>
              <a:t>Nystagmus</a:t>
            </a:r>
            <a:r>
              <a:rPr lang="en-US" dirty="0" smtClean="0"/>
              <a:t>, </a:t>
            </a:r>
            <a:r>
              <a:rPr lang="en-US" dirty="0" err="1" smtClean="0"/>
              <a:t>diplopia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6 ) Increased muscle tone </a:t>
            </a:r>
          </a:p>
          <a:p>
            <a:pPr>
              <a:buNone/>
            </a:pPr>
            <a:r>
              <a:rPr lang="en-US" dirty="0" smtClean="0"/>
              <a:t>  7 ) </a:t>
            </a:r>
            <a:r>
              <a:rPr lang="en-US" dirty="0" err="1" smtClean="0"/>
              <a:t>Potentiation</a:t>
            </a:r>
            <a:r>
              <a:rPr lang="en-US" dirty="0" smtClean="0"/>
              <a:t> of </a:t>
            </a:r>
            <a:r>
              <a:rPr lang="en-US" dirty="0" err="1" smtClean="0"/>
              <a:t>neuronuscular</a:t>
            </a:r>
            <a:r>
              <a:rPr lang="en-US" dirty="0" smtClean="0"/>
              <a:t> blockers.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CONTRAINDICATIONS :</a:t>
            </a:r>
          </a:p>
          <a:p>
            <a:pPr>
              <a:buNone/>
            </a:pPr>
            <a:r>
              <a:rPr lang="en-US" dirty="0" smtClean="0"/>
              <a:t>  1) Raised ICP</a:t>
            </a:r>
          </a:p>
          <a:p>
            <a:pPr>
              <a:buNone/>
            </a:pPr>
            <a:r>
              <a:rPr lang="en-US" dirty="0" smtClean="0"/>
              <a:t>  2 ) Raised IOP </a:t>
            </a:r>
          </a:p>
          <a:p>
            <a:pPr>
              <a:buNone/>
            </a:pPr>
            <a:r>
              <a:rPr lang="en-US" dirty="0" smtClean="0"/>
              <a:t>  3)Psychiatric disorders.</a:t>
            </a:r>
          </a:p>
          <a:p>
            <a:pPr>
              <a:buNone/>
            </a:pPr>
            <a:r>
              <a:rPr lang="en-US" dirty="0" smtClean="0"/>
              <a:t>  4) As sole anesthetic agent in </a:t>
            </a:r>
            <a:r>
              <a:rPr lang="en-US" dirty="0" err="1" smtClean="0"/>
              <a:t>hypertensives</a:t>
            </a:r>
            <a:r>
              <a:rPr lang="en-US" dirty="0" smtClean="0"/>
              <a:t>, IHD and CVA patients.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DURATION OF HYPNOSIS  :  </a:t>
            </a:r>
            <a:r>
              <a:rPr lang="en-US" dirty="0" smtClean="0"/>
              <a:t>10-15 </a:t>
            </a:r>
            <a:r>
              <a:rPr lang="en-US" dirty="0" err="1" smtClean="0"/>
              <a:t>mins</a:t>
            </a:r>
            <a:endParaRPr lang="en-US" dirty="0" smtClean="0"/>
          </a:p>
          <a:p>
            <a:endParaRPr lang="en-US" dirty="0" smtClean="0"/>
          </a:p>
          <a:p>
            <a:endParaRPr lang="en-IN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Oxy B ( Oxygen at C2)</a:t>
            </a:r>
            <a:endParaRPr lang="en-IN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Thio</a:t>
            </a:r>
            <a:r>
              <a:rPr lang="en-US" dirty="0" smtClean="0"/>
              <a:t> B (</a:t>
            </a:r>
            <a:r>
              <a:rPr lang="en-US" dirty="0" err="1" smtClean="0"/>
              <a:t>Sulphur</a:t>
            </a:r>
            <a:r>
              <a:rPr lang="en-US" dirty="0" smtClean="0"/>
              <a:t> at C2)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MOA: </a:t>
            </a:r>
            <a:r>
              <a:rPr lang="en-US" b="1" dirty="0" smtClean="0"/>
              <a:t>GABA </a:t>
            </a:r>
            <a:r>
              <a:rPr lang="en-US" b="1" dirty="0" err="1" smtClean="0"/>
              <a:t>facilatory</a:t>
            </a:r>
            <a:r>
              <a:rPr lang="en-US" b="1" dirty="0" smtClean="0"/>
              <a:t> action </a:t>
            </a:r>
            <a:r>
              <a:rPr lang="en-US" dirty="0" smtClean="0"/>
              <a:t>:Barbiturates bind to            GABA receptors and prolong the duration of binding of GABA with its receptor. This leads to prolong opening of chloride channel </a:t>
            </a:r>
          </a:p>
          <a:p>
            <a:pPr marL="514350" indent="-514350">
              <a:buNone/>
            </a:pPr>
            <a:r>
              <a:rPr lang="en-US" b="1" dirty="0" smtClean="0"/>
              <a:t>      GABA mimetic action  </a:t>
            </a:r>
            <a:r>
              <a:rPr lang="en-US" dirty="0" smtClean="0"/>
              <a:t>At high concentrations barbiturates directly cause opening of chloride channel and cell membrane </a:t>
            </a:r>
            <a:r>
              <a:rPr lang="en-US" dirty="0" err="1" smtClean="0"/>
              <a:t>hyperpolarisation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KETAMINE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en-US" b="1" dirty="0" smtClean="0"/>
              <a:t>CLINICAL USES : </a:t>
            </a:r>
          </a:p>
          <a:p>
            <a:pPr marL="514350" indent="-514350">
              <a:buAutoNum type="arabicParenR"/>
            </a:pPr>
            <a:r>
              <a:rPr lang="en-US" dirty="0" smtClean="0"/>
              <a:t>Induction of anesthesia in : a) </a:t>
            </a:r>
            <a:r>
              <a:rPr lang="en-US" dirty="0" err="1" smtClean="0"/>
              <a:t>hypovolemic</a:t>
            </a:r>
            <a:r>
              <a:rPr lang="en-US" dirty="0" smtClean="0"/>
              <a:t> patients  , b) </a:t>
            </a:r>
            <a:r>
              <a:rPr lang="en-US" dirty="0" err="1" smtClean="0"/>
              <a:t>Brochospastic</a:t>
            </a:r>
            <a:r>
              <a:rPr lang="en-US" dirty="0" smtClean="0"/>
              <a:t> and reactive airway </a:t>
            </a:r>
            <a:r>
              <a:rPr lang="en-US" dirty="0" err="1" smtClean="0"/>
              <a:t>ds</a:t>
            </a:r>
            <a:r>
              <a:rPr lang="en-US" dirty="0" smtClean="0"/>
              <a:t>. </a:t>
            </a:r>
          </a:p>
          <a:p>
            <a:pPr marL="514350" indent="-514350">
              <a:buAutoNum type="arabicParenR"/>
            </a:pPr>
            <a:r>
              <a:rPr lang="en-US" dirty="0" smtClean="0"/>
              <a:t> Maintenance of GA.</a:t>
            </a:r>
          </a:p>
          <a:p>
            <a:pPr marL="514350" indent="-514350">
              <a:buAutoNum type="arabicParenR"/>
            </a:pPr>
            <a:r>
              <a:rPr lang="en-US" dirty="0" smtClean="0"/>
              <a:t> For analgesia and sedation  during burn dressing changes, debridement procedures.</a:t>
            </a:r>
          </a:p>
          <a:p>
            <a:pPr marL="514350" indent="-514350">
              <a:buAutoNum type="arabicParenR"/>
            </a:pPr>
            <a:r>
              <a:rPr lang="en-US" dirty="0" smtClean="0"/>
              <a:t>Supplementation of RA.</a:t>
            </a:r>
          </a:p>
          <a:p>
            <a:pPr marL="514350" indent="-514350">
              <a:buNone/>
            </a:pPr>
            <a:r>
              <a:rPr lang="en-US" dirty="0" smtClean="0"/>
              <a:t>       DOSE :</a:t>
            </a:r>
          </a:p>
          <a:p>
            <a:pPr marL="514350" indent="-51435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STRUCTURE –ACTIVITY  AND  RELATIONSHIP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Imidazoline</a:t>
            </a:r>
            <a:r>
              <a:rPr lang="en-US" dirty="0" smtClean="0"/>
              <a:t> BZD  derivative with  characteristic  pH dependent  solubility.</a:t>
            </a:r>
          </a:p>
          <a:p>
            <a:pPr>
              <a:buNone/>
            </a:pPr>
            <a:r>
              <a:rPr lang="en-US" dirty="0" smtClean="0"/>
              <a:t>  2) </a:t>
            </a:r>
            <a:r>
              <a:rPr lang="en-US" dirty="0" err="1" smtClean="0"/>
              <a:t>Imidazoline</a:t>
            </a:r>
            <a:r>
              <a:rPr lang="en-US" dirty="0" smtClean="0"/>
              <a:t> ring opens at  Ph &lt; 4 and the drug becomes water soluble. </a:t>
            </a:r>
          </a:p>
          <a:p>
            <a:pPr>
              <a:buNone/>
            </a:pPr>
            <a:r>
              <a:rPr lang="en-US" dirty="0" smtClean="0"/>
              <a:t>             At body ph &gt; 4 the ring closes making the drug more lipid soluble.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COMMERCIAL PREPARATION</a:t>
            </a:r>
          </a:p>
          <a:p>
            <a:pPr>
              <a:buNone/>
            </a:pPr>
            <a:r>
              <a:rPr lang="en-US" dirty="0" smtClean="0"/>
              <a:t>    1) 5ml and 10 ml vials containing  1 mg/ml of </a:t>
            </a:r>
            <a:r>
              <a:rPr lang="en-US" dirty="0" err="1" smtClean="0"/>
              <a:t>midazolam</a:t>
            </a:r>
            <a:r>
              <a:rPr lang="en-US" dirty="0" smtClean="0"/>
              <a:t> hydrochloride are available.</a:t>
            </a:r>
          </a:p>
          <a:p>
            <a:pPr>
              <a:buNone/>
            </a:pPr>
            <a:r>
              <a:rPr lang="en-US" dirty="0" smtClean="0"/>
              <a:t>     Vials have </a:t>
            </a:r>
            <a:r>
              <a:rPr lang="en-US" dirty="0" err="1" smtClean="0"/>
              <a:t>benzethonium</a:t>
            </a:r>
            <a:r>
              <a:rPr lang="en-US" dirty="0" smtClean="0"/>
              <a:t> chloride 0.01%w/v as preservatives.</a:t>
            </a:r>
          </a:p>
          <a:p>
            <a:pPr>
              <a:buNone/>
            </a:pPr>
            <a:r>
              <a:rPr lang="en-US" dirty="0" smtClean="0"/>
              <a:t>     2) 1 ml ampoule with 5 mg /ml of </a:t>
            </a:r>
            <a:r>
              <a:rPr lang="en-US" dirty="0" err="1" smtClean="0"/>
              <a:t>midazolam</a:t>
            </a:r>
            <a:r>
              <a:rPr lang="en-US" dirty="0" smtClean="0"/>
              <a:t> hydrochloride are also available. Ampoules are preservative free.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MOA: </a:t>
            </a:r>
            <a:r>
              <a:rPr lang="en-US" dirty="0" smtClean="0"/>
              <a:t> BZD receptors are located on n2 subunit of GABA </a:t>
            </a:r>
            <a:r>
              <a:rPr lang="en-US" baseline="-25000" dirty="0" smtClean="0"/>
              <a:t>A  receptor.</a:t>
            </a:r>
          </a:p>
          <a:p>
            <a:pPr>
              <a:buNone/>
            </a:pPr>
            <a:r>
              <a:rPr lang="en-US" normalizeH="1" baseline="30000" dirty="0" smtClean="0"/>
              <a:t> </a:t>
            </a:r>
            <a:r>
              <a:rPr lang="en-US" b="1" dirty="0" smtClean="0"/>
              <a:t> </a:t>
            </a:r>
            <a:r>
              <a:rPr lang="en-US" dirty="0" smtClean="0"/>
              <a:t>Activation  : BZD receptor leads to enhanced </a:t>
            </a:r>
            <a:r>
              <a:rPr lang="en-US" dirty="0" err="1" smtClean="0"/>
              <a:t>cl</a:t>
            </a:r>
            <a:r>
              <a:rPr lang="en-US" dirty="0" smtClean="0"/>
              <a:t>- gating and membrane </a:t>
            </a:r>
            <a:r>
              <a:rPr lang="en-US" dirty="0" err="1" smtClean="0"/>
              <a:t>hyperpolarization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PHARMACOKINETICS :  </a:t>
            </a:r>
          </a:p>
          <a:p>
            <a:pPr>
              <a:buNone/>
            </a:pPr>
            <a:r>
              <a:rPr lang="en-US" dirty="0" smtClean="0"/>
              <a:t>    1)The drug first distributed to vessel rich group and then to fat.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sz="3800" dirty="0" smtClean="0"/>
              <a:t>2</a:t>
            </a:r>
            <a:r>
              <a:rPr lang="en-US" sz="5800" dirty="0" smtClean="0"/>
              <a:t>) </a:t>
            </a:r>
            <a:r>
              <a:rPr lang="en-US" sz="5800" dirty="0" err="1" smtClean="0"/>
              <a:t>Bioavailiability</a:t>
            </a:r>
            <a:r>
              <a:rPr lang="en-US" sz="5800" dirty="0" smtClean="0"/>
              <a:t> : 44 %  ( oral) and 80-100 % (    </a:t>
            </a:r>
            <a:r>
              <a:rPr lang="en-US" sz="5800" dirty="0" err="1" smtClean="0"/>
              <a:t>i.m</a:t>
            </a:r>
            <a:r>
              <a:rPr lang="en-US" sz="5800" dirty="0" smtClean="0"/>
              <a:t>)</a:t>
            </a:r>
          </a:p>
          <a:p>
            <a:pPr>
              <a:buNone/>
            </a:pPr>
            <a:r>
              <a:rPr lang="en-US" sz="5800" dirty="0" smtClean="0"/>
              <a:t>    3) plasma protein bound -96%</a:t>
            </a:r>
          </a:p>
          <a:p>
            <a:pPr>
              <a:buNone/>
            </a:pPr>
            <a:r>
              <a:rPr lang="en-US" sz="5800" dirty="0" smtClean="0"/>
              <a:t>    4) Metabolism : liver -&gt; </a:t>
            </a:r>
            <a:r>
              <a:rPr lang="en-US" sz="5800" dirty="0" err="1" smtClean="0"/>
              <a:t>hydroxy</a:t>
            </a:r>
            <a:r>
              <a:rPr lang="en-US" sz="5800" dirty="0" smtClean="0"/>
              <a:t> </a:t>
            </a:r>
            <a:r>
              <a:rPr lang="en-US" sz="5800" dirty="0" err="1" smtClean="0"/>
              <a:t>midazolams</a:t>
            </a:r>
            <a:r>
              <a:rPr lang="en-US" sz="5800" dirty="0" smtClean="0"/>
              <a:t>  </a:t>
            </a:r>
          </a:p>
          <a:p>
            <a:pPr>
              <a:buNone/>
            </a:pPr>
            <a:r>
              <a:rPr lang="en-US" sz="5800" dirty="0" smtClean="0"/>
              <a:t>     5) Clearance : 6-11 ml/ kg /min </a:t>
            </a:r>
          </a:p>
          <a:p>
            <a:pPr>
              <a:buNone/>
            </a:pPr>
            <a:r>
              <a:rPr lang="en-US" sz="5800" dirty="0" smtClean="0"/>
              <a:t>    6) Hepatic clearance of </a:t>
            </a:r>
            <a:r>
              <a:rPr lang="en-US" sz="5800" dirty="0" err="1" smtClean="0"/>
              <a:t>midazolam</a:t>
            </a:r>
            <a:r>
              <a:rPr lang="en-US" sz="5800" dirty="0" smtClean="0"/>
              <a:t> decreased  with drugs like erythromycin and CCB’S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6) Clearance is also reduced in elderly patients and critically ill </a:t>
            </a:r>
          </a:p>
          <a:p>
            <a:r>
              <a:rPr lang="en-US" dirty="0" smtClean="0"/>
              <a:t>7) t ½ beta 1.5 -3.5 hrs.</a:t>
            </a:r>
          </a:p>
          <a:p>
            <a:r>
              <a:rPr lang="en-US" dirty="0" smtClean="0"/>
              <a:t> 8) 44% - oral , 80% -IM, 100 % IV</a:t>
            </a:r>
          </a:p>
          <a:p>
            <a:r>
              <a:rPr lang="en-US" dirty="0" smtClean="0"/>
              <a:t>9) protein binding – very high.</a:t>
            </a:r>
          </a:p>
          <a:p>
            <a:r>
              <a:rPr lang="en-US" dirty="0" smtClean="0"/>
              <a:t>10) 1 </a:t>
            </a:r>
            <a:r>
              <a:rPr lang="en-US" dirty="0" err="1" smtClean="0"/>
              <a:t>hydroxy</a:t>
            </a:r>
            <a:r>
              <a:rPr lang="en-US" dirty="0" smtClean="0"/>
              <a:t> </a:t>
            </a:r>
            <a:r>
              <a:rPr lang="en-US" dirty="0" err="1" smtClean="0"/>
              <a:t>midazolam</a:t>
            </a:r>
            <a:r>
              <a:rPr lang="en-US" dirty="0" smtClean="0"/>
              <a:t> ( 20- 30 % activity )</a:t>
            </a:r>
          </a:p>
          <a:p>
            <a:pPr>
              <a:buNone/>
            </a:pPr>
            <a:r>
              <a:rPr lang="en-US" dirty="0" smtClean="0"/>
              <a:t>-&gt; excreted via kidneys -&gt; prolongs sedation in renal </a:t>
            </a:r>
            <a:r>
              <a:rPr lang="en-US" dirty="0" err="1" smtClean="0"/>
              <a:t>impairement</a:t>
            </a:r>
            <a:r>
              <a:rPr lang="en-US" dirty="0" smtClean="0"/>
              <a:t> 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CNS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1) Anticonvulsant,  Hypnotic , </a:t>
            </a:r>
            <a:r>
              <a:rPr lang="en-US" dirty="0" err="1" smtClean="0"/>
              <a:t>anxiolytic</a:t>
            </a:r>
            <a:r>
              <a:rPr lang="en-US" dirty="0" smtClean="0"/>
              <a:t> and sedative action on CNS. Produce </a:t>
            </a:r>
            <a:r>
              <a:rPr lang="en-US" dirty="0" err="1" smtClean="0"/>
              <a:t>anterograde</a:t>
            </a:r>
            <a:r>
              <a:rPr lang="en-US" dirty="0" smtClean="0"/>
              <a:t> amnesia</a:t>
            </a:r>
          </a:p>
          <a:p>
            <a:pPr>
              <a:buNone/>
            </a:pPr>
            <a:r>
              <a:rPr lang="en-US" dirty="0" smtClean="0"/>
              <a:t>    2) Decrease CBF and CMRO2.</a:t>
            </a:r>
          </a:p>
          <a:p>
            <a:pPr>
              <a:buNone/>
            </a:pPr>
            <a:r>
              <a:rPr lang="en-US" dirty="0" smtClean="0"/>
              <a:t>    3) Seizure threshold is raised . Used for </a:t>
            </a:r>
            <a:r>
              <a:rPr lang="en-US" dirty="0" err="1" smtClean="0"/>
              <a:t>treatement</a:t>
            </a:r>
            <a:r>
              <a:rPr lang="en-US" dirty="0" smtClean="0"/>
              <a:t>  of seizures due to alcohol withdrawal   and epilepsy .</a:t>
            </a:r>
          </a:p>
          <a:p>
            <a:pPr>
              <a:buNone/>
            </a:pPr>
            <a:r>
              <a:rPr lang="en-US" dirty="0" smtClean="0"/>
              <a:t>    4) Possess centrally acting muscle relaxant action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CVS 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1)   induction doses :  fall in BP  due to SVR</a:t>
            </a:r>
          </a:p>
          <a:p>
            <a:pPr>
              <a:buNone/>
            </a:pPr>
            <a:r>
              <a:rPr lang="en-US" dirty="0" smtClean="0"/>
              <a:t>   2) Heart rate , CO are well preserved.</a:t>
            </a:r>
          </a:p>
          <a:p>
            <a:pPr>
              <a:buNone/>
            </a:pPr>
            <a:r>
              <a:rPr lang="en-US" dirty="0" smtClean="0"/>
              <a:t>   3) </a:t>
            </a:r>
            <a:r>
              <a:rPr lang="en-US" dirty="0" err="1" smtClean="0"/>
              <a:t>Stablr</a:t>
            </a:r>
            <a:r>
              <a:rPr lang="en-US" dirty="0" smtClean="0"/>
              <a:t> </a:t>
            </a:r>
            <a:r>
              <a:rPr lang="en-US" dirty="0" err="1" smtClean="0"/>
              <a:t>hemodynamics</a:t>
            </a:r>
            <a:r>
              <a:rPr lang="en-US" dirty="0" smtClean="0"/>
              <a:t> due to slower onset of action.</a:t>
            </a:r>
          </a:p>
          <a:p>
            <a:pPr>
              <a:buNone/>
            </a:pPr>
            <a:r>
              <a:rPr lang="en-US" dirty="0" smtClean="0"/>
              <a:t>   4) Hemodynamic changes are pronounced , if a large bolus is given in a volume depleted patient or administered with an </a:t>
            </a:r>
            <a:r>
              <a:rPr lang="en-US" dirty="0" err="1" smtClean="0"/>
              <a:t>opioid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RS  :</a:t>
            </a:r>
          </a:p>
          <a:p>
            <a:pPr>
              <a:buNone/>
            </a:pPr>
            <a:r>
              <a:rPr lang="en-US" dirty="0" smtClean="0"/>
              <a:t>    1) Dose related transient  respiratory depression .Apnea – if large bolus</a:t>
            </a:r>
          </a:p>
          <a:p>
            <a:pPr>
              <a:buNone/>
            </a:pPr>
            <a:r>
              <a:rPr lang="en-US" dirty="0" smtClean="0"/>
              <a:t>                ( </a:t>
            </a:r>
            <a:r>
              <a:rPr lang="en-US" dirty="0" err="1" smtClean="0"/>
              <a:t>opioid</a:t>
            </a:r>
            <a:r>
              <a:rPr lang="en-US" dirty="0" smtClean="0"/>
              <a:t> premedication )</a:t>
            </a:r>
          </a:p>
          <a:p>
            <a:pPr>
              <a:buNone/>
            </a:pPr>
            <a:r>
              <a:rPr lang="en-US" dirty="0" smtClean="0"/>
              <a:t>    2 ) Response to </a:t>
            </a:r>
            <a:r>
              <a:rPr lang="en-US" dirty="0" err="1" smtClean="0"/>
              <a:t>hypercarbia</a:t>
            </a:r>
            <a:r>
              <a:rPr lang="en-US" dirty="0" smtClean="0"/>
              <a:t> is transiently depressed</a:t>
            </a:r>
          </a:p>
          <a:p>
            <a:pPr>
              <a:buNone/>
            </a:pPr>
            <a:r>
              <a:rPr lang="en-US" dirty="0" smtClean="0"/>
              <a:t>   3) Factors affecting : respiratory depression due to </a:t>
            </a:r>
            <a:r>
              <a:rPr lang="en-US" dirty="0" err="1" smtClean="0"/>
              <a:t>midazolam</a:t>
            </a:r>
            <a:r>
              <a:rPr lang="en-US" dirty="0" smtClean="0"/>
              <a:t> is more marked in elderly and COPD patients.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SIDE EFFECTS  AND COMPLICATION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dirty="0" smtClean="0"/>
              <a:t>1) Flat dose response curve – high margin of safety </a:t>
            </a:r>
          </a:p>
          <a:p>
            <a:pPr>
              <a:buNone/>
            </a:pPr>
            <a:r>
              <a:rPr lang="en-US" dirty="0" smtClean="0"/>
              <a:t>    2 ) Crosses placenta and may depress neonate.</a:t>
            </a:r>
          </a:p>
          <a:p>
            <a:pPr>
              <a:buNone/>
            </a:pPr>
            <a:r>
              <a:rPr lang="en-US" b="1" dirty="0" smtClean="0"/>
              <a:t>  CONTRAINDICATIONS</a:t>
            </a:r>
          </a:p>
          <a:p>
            <a:pPr>
              <a:buNone/>
            </a:pPr>
            <a:r>
              <a:rPr lang="en-US" dirty="0" smtClean="0"/>
              <a:t>    1) First trimester of pregnancy ( birth defects : cleft lip and cleft palate )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THIOPENTONE</a:t>
            </a:r>
            <a:br>
              <a:rPr lang="en-US" smtClean="0"/>
            </a:b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Commercial </a:t>
            </a:r>
            <a:r>
              <a:rPr lang="en-US" dirty="0" err="1" smtClean="0"/>
              <a:t>preparation:Sodium</a:t>
            </a:r>
            <a:r>
              <a:rPr lang="en-US" dirty="0" smtClean="0"/>
              <a:t> salt mixed with 6% by weight anhydrous NA2CO3- It is reconstituted in water or NS to form a highly alkaline solution with PH around 10.5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NA2CO3 maintains alkalinity of barbiturates solutions in the presence  of atmospheric CO2.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Highly alkaline- prevents bacterial growth.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For I.V Injection : 2.5%.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MIDAZOLAM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/>
              <a:t>   ONSET OF ACTION :  </a:t>
            </a:r>
            <a:r>
              <a:rPr lang="en-US" sz="9600" dirty="0" smtClean="0"/>
              <a:t> More than one arm brain circulation time. </a:t>
            </a:r>
          </a:p>
          <a:p>
            <a:r>
              <a:rPr lang="en-US" sz="9600" b="1" dirty="0" smtClean="0"/>
              <a:t>DURATION OF HYPNOSIS : </a:t>
            </a:r>
            <a:r>
              <a:rPr lang="en-US" sz="9600" dirty="0" smtClean="0"/>
              <a:t> &gt; 15 </a:t>
            </a:r>
            <a:r>
              <a:rPr lang="en-US" sz="9600" dirty="0" err="1" smtClean="0"/>
              <a:t>mins</a:t>
            </a:r>
            <a:r>
              <a:rPr lang="en-US" sz="9600" dirty="0" smtClean="0"/>
              <a:t>.</a:t>
            </a:r>
          </a:p>
          <a:p>
            <a:r>
              <a:rPr lang="en-US" sz="9600" b="1" dirty="0" smtClean="0"/>
              <a:t>CLINICAL USES :  </a:t>
            </a:r>
          </a:p>
          <a:p>
            <a:pPr>
              <a:buNone/>
            </a:pPr>
            <a:r>
              <a:rPr lang="en-US" sz="9600" dirty="0" smtClean="0"/>
              <a:t>     1)Pre –operative medication </a:t>
            </a:r>
          </a:p>
          <a:p>
            <a:pPr>
              <a:buNone/>
            </a:pPr>
            <a:r>
              <a:rPr lang="en-US" sz="9600" dirty="0" smtClean="0"/>
              <a:t>     2 )IV sedation and amnesia during regional </a:t>
            </a:r>
            <a:r>
              <a:rPr lang="en-US" sz="9600" dirty="0" err="1" smtClean="0"/>
              <a:t>anaesthesia</a:t>
            </a:r>
            <a:r>
              <a:rPr lang="en-US" sz="9600" dirty="0" smtClean="0"/>
              <a:t>, endoscopy, </a:t>
            </a:r>
            <a:r>
              <a:rPr lang="en-US" sz="9600" dirty="0" err="1" smtClean="0"/>
              <a:t>broncnoscopy</a:t>
            </a:r>
            <a:r>
              <a:rPr lang="en-US" sz="9600" dirty="0" smtClean="0"/>
              <a:t>, ICU, Postoperatively.</a:t>
            </a:r>
          </a:p>
          <a:p>
            <a:pPr>
              <a:buNone/>
            </a:pPr>
            <a:r>
              <a:rPr lang="en-US" sz="9600" dirty="0" smtClean="0"/>
              <a:t>     3) Induction of GA.</a:t>
            </a:r>
          </a:p>
          <a:p>
            <a:pPr>
              <a:buNone/>
            </a:pPr>
            <a:r>
              <a:rPr lang="en-US" sz="9600" dirty="0" smtClean="0"/>
              <a:t>     4) </a:t>
            </a:r>
            <a:r>
              <a:rPr lang="en-US" sz="9600" dirty="0" err="1" smtClean="0"/>
              <a:t>Coinduction</a:t>
            </a:r>
            <a:r>
              <a:rPr lang="en-US" sz="9600" dirty="0" smtClean="0"/>
              <a:t> where two or more induction agents are combined together to produce </a:t>
            </a:r>
            <a:r>
              <a:rPr lang="en-US" sz="9600" dirty="0" err="1" smtClean="0"/>
              <a:t>anaesthesia</a:t>
            </a:r>
            <a:r>
              <a:rPr lang="en-US" sz="9600" dirty="0" smtClean="0"/>
              <a:t> ( </a:t>
            </a:r>
            <a:r>
              <a:rPr lang="en-US" sz="9600" dirty="0" err="1" smtClean="0"/>
              <a:t>opioids</a:t>
            </a:r>
            <a:r>
              <a:rPr lang="en-US" sz="9600" dirty="0" smtClean="0"/>
              <a:t> + </a:t>
            </a:r>
            <a:r>
              <a:rPr lang="en-US" sz="9600" dirty="0" err="1" smtClean="0"/>
              <a:t>midazolam</a:t>
            </a:r>
            <a:r>
              <a:rPr lang="en-US" sz="9600" dirty="0" smtClean="0"/>
              <a:t>).</a:t>
            </a:r>
          </a:p>
          <a:p>
            <a:pPr>
              <a:buNone/>
            </a:pPr>
            <a:r>
              <a:rPr lang="en-US" sz="9600" dirty="0" smtClean="0"/>
              <a:t> Doses : 0.05 mg /kg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endParaRPr lang="en-IN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STRUTURE ACTIVITY - RELATIONSHIP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Carboxylatedimidaz</a:t>
            </a:r>
            <a:r>
              <a:rPr lang="en-US" dirty="0" smtClean="0"/>
              <a:t> derivative</a:t>
            </a:r>
          </a:p>
          <a:p>
            <a:r>
              <a:rPr lang="en-US" b="1" dirty="0" smtClean="0"/>
              <a:t> COMMERCIAL PREPARATION –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 smtClean="0"/>
              <a:t>Propylene glycol  : preservative with </a:t>
            </a:r>
            <a:r>
              <a:rPr lang="en-US" dirty="0" err="1" smtClean="0"/>
              <a:t>etomidate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2 mg /ml   of </a:t>
            </a:r>
            <a:r>
              <a:rPr lang="en-US" dirty="0" err="1" smtClean="0"/>
              <a:t>etomidate</a:t>
            </a:r>
            <a:r>
              <a:rPr lang="en-US" dirty="0" smtClean="0"/>
              <a:t> and 35%propylene glycol with water.</a:t>
            </a:r>
          </a:p>
          <a:p>
            <a:pPr>
              <a:buNone/>
            </a:pPr>
            <a:r>
              <a:rPr lang="en-US" dirty="0" err="1" smtClean="0"/>
              <a:t>Propyelene</a:t>
            </a:r>
            <a:r>
              <a:rPr lang="en-US" dirty="0" smtClean="0"/>
              <a:t> glycol causes mild </a:t>
            </a:r>
            <a:r>
              <a:rPr lang="en-US" dirty="0" err="1" smtClean="0"/>
              <a:t>hemolysis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MOA : </a:t>
            </a:r>
            <a:r>
              <a:rPr lang="en-US" dirty="0" smtClean="0"/>
              <a:t> GABA mediated.</a:t>
            </a:r>
          </a:p>
          <a:p>
            <a:r>
              <a:rPr lang="en-US" b="1" dirty="0" smtClean="0"/>
              <a:t>PHARMACOKINETICS :</a:t>
            </a:r>
          </a:p>
          <a:p>
            <a:pPr>
              <a:buNone/>
            </a:pPr>
            <a:r>
              <a:rPr lang="en-US" dirty="0" smtClean="0"/>
              <a:t>   - Awakening after single bolus dose of </a:t>
            </a:r>
            <a:r>
              <a:rPr lang="en-US" dirty="0" err="1" smtClean="0"/>
              <a:t>etomidate</a:t>
            </a:r>
            <a:r>
              <a:rPr lang="en-US" dirty="0" smtClean="0"/>
              <a:t> is more rapid </a:t>
            </a:r>
          </a:p>
          <a:p>
            <a:pPr>
              <a:buNone/>
            </a:pPr>
            <a:r>
              <a:rPr lang="en-US" dirty="0" smtClean="0"/>
              <a:t>   - Prompt awakening after an induction  is due to redistribution.</a:t>
            </a:r>
          </a:p>
          <a:p>
            <a:pPr>
              <a:buNone/>
            </a:pPr>
            <a:r>
              <a:rPr lang="en-US" dirty="0" smtClean="0"/>
              <a:t>   - 76% protein bound </a:t>
            </a:r>
          </a:p>
          <a:p>
            <a:pPr>
              <a:buNone/>
            </a:pPr>
            <a:r>
              <a:rPr lang="en-US" dirty="0" smtClean="0"/>
              <a:t>   -Metabolism : liver -&gt; ester hydrolysis -&gt; inactive metabolites-&gt; excreted in urine . </a:t>
            </a:r>
          </a:p>
          <a:p>
            <a:pPr>
              <a:buNone/>
            </a:pPr>
            <a:r>
              <a:rPr lang="en-US" dirty="0" smtClean="0"/>
              <a:t>     Non –cumulative  with repeated administration    </a:t>
            </a:r>
            <a:endParaRPr lang="en-IN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Clearance : 18-25 mg /dl.</a:t>
            </a:r>
          </a:p>
          <a:p>
            <a:r>
              <a:rPr lang="en-US" dirty="0" smtClean="0"/>
              <a:t> Drugs decreasing hepatic blood </a:t>
            </a:r>
            <a:r>
              <a:rPr lang="en-US" dirty="0" err="1" smtClean="0"/>
              <a:t>flowmmay</a:t>
            </a:r>
            <a:r>
              <a:rPr lang="en-US" dirty="0" smtClean="0"/>
              <a:t> prolong elimination half life.</a:t>
            </a:r>
          </a:p>
          <a:p>
            <a:r>
              <a:rPr lang="en-US" dirty="0" smtClean="0"/>
              <a:t>T ½ alpha 1= 26 </a:t>
            </a:r>
            <a:r>
              <a:rPr lang="en-US" dirty="0" err="1" smtClean="0"/>
              <a:t>mins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alpha 2 =29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Beta = 75 </a:t>
            </a:r>
            <a:r>
              <a:rPr lang="en-US" dirty="0" err="1" smtClean="0"/>
              <a:t>mins</a:t>
            </a:r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CNS :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 1) Produces unconsciousness with reduction in CMR , CBF,CMRO2 and ICP., No analgesic activity.</a:t>
            </a:r>
          </a:p>
          <a:p>
            <a:pPr>
              <a:buNone/>
            </a:pPr>
            <a:r>
              <a:rPr lang="en-US" dirty="0" smtClean="0"/>
              <a:t>   2) activate seizure foci ( in epileptic patients )</a:t>
            </a:r>
          </a:p>
          <a:p>
            <a:pPr>
              <a:buNone/>
            </a:pPr>
            <a:r>
              <a:rPr lang="en-US" dirty="0" smtClean="0"/>
              <a:t>  3) </a:t>
            </a:r>
            <a:r>
              <a:rPr lang="en-US" dirty="0" err="1" smtClean="0"/>
              <a:t>Myoclonus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CVS:</a:t>
            </a:r>
          </a:p>
          <a:p>
            <a:pPr>
              <a:buNone/>
            </a:pPr>
            <a:r>
              <a:rPr lang="en-US" dirty="0" smtClean="0"/>
              <a:t>      1) Most </a:t>
            </a:r>
            <a:r>
              <a:rPr lang="en-US" dirty="0" err="1" smtClean="0"/>
              <a:t>cardiostable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2)HR,BP,CO, and cardiac contractility shows minimal change </a:t>
            </a:r>
          </a:p>
          <a:p>
            <a:pPr>
              <a:buNone/>
            </a:pPr>
            <a:r>
              <a:rPr lang="en-US" dirty="0" smtClean="0"/>
              <a:t>       3) No effect on sympathetic system </a:t>
            </a:r>
          </a:p>
          <a:p>
            <a:pPr>
              <a:buNone/>
            </a:pPr>
            <a:r>
              <a:rPr lang="en-US" dirty="0" smtClean="0"/>
              <a:t>      4) Myocardial oxygen demand supply ratio is    well preserved.</a:t>
            </a:r>
          </a:p>
          <a:p>
            <a:endParaRPr lang="en-US" b="1" dirty="0" smtClean="0"/>
          </a:p>
          <a:p>
            <a:endParaRPr lang="en-IN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RS :</a:t>
            </a:r>
          </a:p>
          <a:p>
            <a:pPr>
              <a:buNone/>
            </a:pPr>
            <a:r>
              <a:rPr lang="en-US" dirty="0" smtClean="0"/>
              <a:t>        1) Action on ventilation is minimal </a:t>
            </a:r>
          </a:p>
          <a:p>
            <a:pPr>
              <a:buNone/>
            </a:pPr>
            <a:r>
              <a:rPr lang="en-US" dirty="0" smtClean="0"/>
              <a:t>        2 ) Hiccups or coughing may occur during      </a:t>
            </a:r>
            <a:r>
              <a:rPr lang="en-US" dirty="0" err="1" smtClean="0"/>
              <a:t>etomidate</a:t>
            </a:r>
            <a:r>
              <a:rPr lang="en-US" dirty="0" smtClean="0"/>
              <a:t>  induction  </a:t>
            </a:r>
          </a:p>
          <a:p>
            <a:r>
              <a:rPr lang="en-US" b="1" dirty="0" smtClean="0"/>
              <a:t>SIDE EFFECTS AND COMPLICATIONS </a:t>
            </a:r>
          </a:p>
          <a:p>
            <a:pPr>
              <a:buNone/>
            </a:pPr>
            <a:r>
              <a:rPr lang="en-US" dirty="0" smtClean="0"/>
              <a:t>       1)Nausea &amp; vomiting </a:t>
            </a:r>
          </a:p>
          <a:p>
            <a:pPr>
              <a:buNone/>
            </a:pPr>
            <a:r>
              <a:rPr lang="en-US" dirty="0" smtClean="0"/>
              <a:t>        2) </a:t>
            </a:r>
            <a:r>
              <a:rPr lang="en-US" dirty="0" err="1" smtClean="0"/>
              <a:t>Myoclonus</a:t>
            </a:r>
            <a:r>
              <a:rPr lang="en-US" dirty="0" smtClean="0"/>
              <a:t> during induction </a:t>
            </a:r>
          </a:p>
          <a:p>
            <a:pPr>
              <a:buNone/>
            </a:pPr>
            <a:r>
              <a:rPr lang="en-US" dirty="0" smtClean="0"/>
              <a:t>       3) Pain at injection site</a:t>
            </a:r>
          </a:p>
          <a:p>
            <a:pPr>
              <a:buNone/>
            </a:pPr>
            <a:r>
              <a:rPr lang="en-US" dirty="0" smtClean="0"/>
              <a:t>       4)Corticosteroid and </a:t>
            </a:r>
            <a:r>
              <a:rPr lang="en-US" dirty="0" err="1" smtClean="0"/>
              <a:t>mineralcorticoid</a:t>
            </a:r>
            <a:r>
              <a:rPr lang="en-US" dirty="0" smtClean="0"/>
              <a:t> synthesis   </a:t>
            </a:r>
            <a:r>
              <a:rPr lang="en-US" dirty="0" err="1" smtClean="0"/>
              <a:t>supression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5) </a:t>
            </a:r>
            <a:r>
              <a:rPr lang="en-US" dirty="0" err="1" smtClean="0"/>
              <a:t>Thrombophlebitis</a:t>
            </a:r>
            <a:endParaRPr lang="en-IN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ETOMIDATE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CONTRAINDICATIONS</a:t>
            </a:r>
          </a:p>
          <a:p>
            <a:pPr>
              <a:buNone/>
            </a:pPr>
            <a:r>
              <a:rPr lang="en-US" dirty="0" smtClean="0"/>
              <a:t>      - Epilepsy</a:t>
            </a:r>
          </a:p>
          <a:p>
            <a:pPr>
              <a:buNone/>
            </a:pPr>
            <a:r>
              <a:rPr lang="en-US" dirty="0" smtClean="0"/>
              <a:t>       -</a:t>
            </a:r>
            <a:r>
              <a:rPr lang="en-US" dirty="0" err="1" smtClean="0"/>
              <a:t>Adrenocortical</a:t>
            </a:r>
            <a:r>
              <a:rPr lang="en-US" dirty="0" smtClean="0"/>
              <a:t> insufficiency.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ONSET OF ACTION : </a:t>
            </a:r>
            <a:r>
              <a:rPr lang="en-US" dirty="0" smtClean="0"/>
              <a:t>Within one arm brain circulation time ( 10-45 sec)</a:t>
            </a:r>
          </a:p>
          <a:p>
            <a:r>
              <a:rPr lang="en-US" b="1" dirty="0" smtClean="0"/>
              <a:t>DURATION OF HYPNOSIS :  </a:t>
            </a:r>
            <a:r>
              <a:rPr lang="en-US" dirty="0" smtClean="0"/>
              <a:t>5-8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b="1" dirty="0" smtClean="0"/>
              <a:t>CLINICAL USES : </a:t>
            </a:r>
            <a:r>
              <a:rPr lang="en-US" dirty="0" smtClean="0"/>
              <a:t>1)  Cardiovascular instability   </a:t>
            </a:r>
          </a:p>
          <a:p>
            <a:pPr>
              <a:buNone/>
            </a:pPr>
            <a:r>
              <a:rPr lang="en-US" dirty="0" smtClean="0"/>
              <a:t>                                 2)PONV</a:t>
            </a:r>
          </a:p>
          <a:p>
            <a:pPr>
              <a:buNone/>
            </a:pPr>
            <a:r>
              <a:rPr lang="en-US" dirty="0" smtClean="0"/>
              <a:t>                                 3) Maintenance of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r>
              <a:rPr lang="en-US" b="1" dirty="0" smtClean="0"/>
              <a:t>     DOSE </a:t>
            </a:r>
            <a:r>
              <a:rPr lang="en-US" dirty="0" smtClean="0"/>
              <a:t> : 0.2 – 0.6 mg /kg IV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MOA: </a:t>
            </a:r>
            <a:r>
              <a:rPr lang="en-US" dirty="0" err="1" smtClean="0"/>
              <a:t>mu,kappa,Delta,Sigma</a:t>
            </a:r>
            <a:r>
              <a:rPr lang="en-US" dirty="0" smtClean="0"/>
              <a:t> and </a:t>
            </a:r>
            <a:r>
              <a:rPr lang="en-US" dirty="0" err="1" smtClean="0"/>
              <a:t>Nociceptin</a:t>
            </a:r>
            <a:endParaRPr lang="en-US" dirty="0" smtClean="0"/>
          </a:p>
          <a:p>
            <a:r>
              <a:rPr lang="en-US" dirty="0" smtClean="0"/>
              <a:t>Mu- Most </a:t>
            </a:r>
            <a:r>
              <a:rPr lang="en-US" normalizeH="1" dirty="0" smtClean="0"/>
              <a:t> </a:t>
            </a:r>
            <a:r>
              <a:rPr lang="en-US" dirty="0" smtClean="0"/>
              <a:t>imp.</a:t>
            </a:r>
            <a:r>
              <a:rPr lang="en-US" baseline="-25000" dirty="0" smtClean="0"/>
              <a:t>-</a:t>
            </a:r>
            <a:r>
              <a:rPr lang="en-US" dirty="0" smtClean="0"/>
              <a:t> </a:t>
            </a:r>
          </a:p>
          <a:p>
            <a:r>
              <a:rPr lang="en-US" dirty="0" smtClean="0"/>
              <a:t>Mu 1  - analgesia, </a:t>
            </a:r>
            <a:r>
              <a:rPr lang="en-US" dirty="0" err="1" smtClean="0"/>
              <a:t>sedation,bradycardia,miosis,urinary</a:t>
            </a:r>
            <a:r>
              <a:rPr lang="en-US" dirty="0" smtClean="0"/>
              <a:t> </a:t>
            </a:r>
            <a:r>
              <a:rPr lang="en-US" dirty="0" err="1" smtClean="0"/>
              <a:t>retention,prolactin</a:t>
            </a:r>
            <a:r>
              <a:rPr lang="en-US" dirty="0" smtClean="0"/>
              <a:t> release, </a:t>
            </a:r>
            <a:r>
              <a:rPr lang="en-US" dirty="0" err="1" smtClean="0"/>
              <a:t>prolactin</a:t>
            </a:r>
            <a:r>
              <a:rPr lang="en-US" dirty="0" smtClean="0"/>
              <a:t> release and muscle rigidity.</a:t>
            </a:r>
          </a:p>
          <a:p>
            <a:r>
              <a:rPr lang="en-US" dirty="0" smtClean="0"/>
              <a:t> Mu 2 :respiratory depression, </a:t>
            </a:r>
            <a:r>
              <a:rPr lang="en-US" dirty="0" err="1" smtClean="0"/>
              <a:t>euphoria,constipation</a:t>
            </a:r>
            <a:r>
              <a:rPr lang="en-US" dirty="0" smtClean="0"/>
              <a:t> and physical </a:t>
            </a:r>
            <a:r>
              <a:rPr lang="en-US" dirty="0" err="1" smtClean="0"/>
              <a:t>dependance</a:t>
            </a:r>
            <a:r>
              <a:rPr lang="en-US" dirty="0" smtClean="0"/>
              <a:t>.</a:t>
            </a:r>
          </a:p>
          <a:p>
            <a:endParaRPr lang="en-IN" baseline="-25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Kappa receptors</a:t>
            </a:r>
          </a:p>
          <a:p>
            <a:r>
              <a:rPr lang="en-US" dirty="0" smtClean="0"/>
              <a:t>Kappa 1 :Mediates spinal analgesia, respiratory </a:t>
            </a:r>
            <a:r>
              <a:rPr lang="en-US" dirty="0" err="1" smtClean="0"/>
              <a:t>depression,miosis,dysphoria,sedation,hallucinations,and</a:t>
            </a:r>
            <a:r>
              <a:rPr lang="en-US" dirty="0" smtClean="0"/>
              <a:t> </a:t>
            </a:r>
            <a:r>
              <a:rPr lang="en-US" dirty="0" err="1" smtClean="0"/>
              <a:t>dependance</a:t>
            </a:r>
            <a:endParaRPr lang="en-US" dirty="0" smtClean="0"/>
          </a:p>
          <a:p>
            <a:r>
              <a:rPr lang="en-US" dirty="0" smtClean="0"/>
              <a:t>Kappa 2 :no significant action</a:t>
            </a:r>
          </a:p>
          <a:p>
            <a:r>
              <a:rPr lang="en-US" dirty="0" smtClean="0"/>
              <a:t>Kappa 3:supraspinal analgesia.</a:t>
            </a:r>
          </a:p>
          <a:p>
            <a:r>
              <a:rPr lang="en-US" dirty="0" smtClean="0"/>
              <a:t>Delta receptors :analgesia at spinal level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PHARMACOKINETICS: </a:t>
            </a:r>
            <a:r>
              <a:rPr lang="en-IN" dirty="0" smtClean="0"/>
              <a:t> IV administration of thiopental -&gt; Distribution to vessel reach group-&gt; Induction of anaesthesia-&gt; Redistribution to less well </a:t>
            </a:r>
            <a:r>
              <a:rPr lang="en-IN" dirty="0" err="1" smtClean="0"/>
              <a:t>perfused</a:t>
            </a:r>
            <a:r>
              <a:rPr lang="en-IN" dirty="0" smtClean="0"/>
              <a:t>-&gt; tissue -&gt;Termination of induction –Awakening -&gt; Redistribution to poorly </a:t>
            </a:r>
            <a:r>
              <a:rPr lang="en-IN" dirty="0" err="1" smtClean="0"/>
              <a:t>perfused</a:t>
            </a:r>
            <a:r>
              <a:rPr lang="en-IN" dirty="0" smtClean="0"/>
              <a:t> tissue -&gt; Elimination by metabolism in liver -&gt; Metabolites excreted via kidneys. Metabolites are not active.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Sigma receptors :</a:t>
            </a:r>
            <a:r>
              <a:rPr lang="en-US" dirty="0" err="1" smtClean="0"/>
              <a:t>dysphoria,hallucinations,tachycardia,hypertension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Nociceptin:new</a:t>
            </a:r>
            <a:r>
              <a:rPr lang="en-US" dirty="0" smtClean="0"/>
              <a:t> </a:t>
            </a:r>
            <a:r>
              <a:rPr lang="en-US" dirty="0" err="1" smtClean="0"/>
              <a:t>opioid</a:t>
            </a:r>
            <a:r>
              <a:rPr lang="en-US" dirty="0" smtClean="0"/>
              <a:t> receptor</a:t>
            </a:r>
          </a:p>
          <a:p>
            <a:pPr>
              <a:buNone/>
            </a:pPr>
            <a:r>
              <a:rPr lang="en-US" dirty="0" smtClean="0"/>
              <a:t>    CLASSIFICATION : </a:t>
            </a:r>
          </a:p>
          <a:p>
            <a:pPr>
              <a:buNone/>
            </a:pPr>
            <a:r>
              <a:rPr lang="en-US" dirty="0" smtClean="0"/>
              <a:t>   Pure agonist :Morphine ,</a:t>
            </a:r>
            <a:r>
              <a:rPr lang="en-US" dirty="0" err="1" smtClean="0"/>
              <a:t>Fentanyl,Alfentanil</a:t>
            </a:r>
            <a:r>
              <a:rPr lang="en-US" dirty="0" smtClean="0"/>
              <a:t>, </a:t>
            </a:r>
            <a:r>
              <a:rPr lang="en-US" dirty="0" err="1" smtClean="0"/>
              <a:t>Sufentanyl</a:t>
            </a:r>
            <a:r>
              <a:rPr lang="en-US" dirty="0" smtClean="0"/>
              <a:t>, </a:t>
            </a:r>
            <a:r>
              <a:rPr lang="en-US" dirty="0" err="1" smtClean="0"/>
              <a:t>Pethidine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Agonist Antagonist : </a:t>
            </a:r>
            <a:r>
              <a:rPr lang="en-US" dirty="0" err="1" smtClean="0"/>
              <a:t>Pentazocine,Nalbuphine</a:t>
            </a:r>
            <a:r>
              <a:rPr lang="en-US" dirty="0" smtClean="0"/>
              <a:t> ,</a:t>
            </a:r>
            <a:r>
              <a:rPr lang="en-US" dirty="0" err="1" smtClean="0"/>
              <a:t>Nalorphine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Pure </a:t>
            </a:r>
            <a:r>
              <a:rPr lang="en-US" dirty="0" err="1" smtClean="0"/>
              <a:t>antagonist:Naloxone</a:t>
            </a:r>
            <a:r>
              <a:rPr lang="en-US" dirty="0" smtClean="0"/>
              <a:t> ,</a:t>
            </a:r>
            <a:r>
              <a:rPr lang="en-US" dirty="0" err="1" smtClean="0"/>
              <a:t>Naltrexone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MOA 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Supraspinal</a:t>
            </a:r>
            <a:r>
              <a:rPr lang="en-US" dirty="0" smtClean="0"/>
              <a:t> : binds to </a:t>
            </a:r>
            <a:r>
              <a:rPr lang="en-US" dirty="0" err="1" smtClean="0"/>
              <a:t>rostroventral</a:t>
            </a:r>
            <a:r>
              <a:rPr lang="en-US" dirty="0" smtClean="0"/>
              <a:t> region of medulla &amp; cause( + off cells)-&gt; bocks </a:t>
            </a:r>
            <a:r>
              <a:rPr lang="en-US" dirty="0" err="1" smtClean="0"/>
              <a:t>nociceptive</a:t>
            </a:r>
            <a:r>
              <a:rPr lang="en-US" dirty="0" smtClean="0"/>
              <a:t> stimuli transmission.</a:t>
            </a:r>
          </a:p>
          <a:p>
            <a:pPr>
              <a:buNone/>
            </a:pPr>
            <a:r>
              <a:rPr lang="en-US" dirty="0" smtClean="0"/>
              <a:t>     Spinal level :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gelatinosa</a:t>
            </a:r>
            <a:r>
              <a:rPr lang="en-US" dirty="0" smtClean="0"/>
              <a:t> -&gt;</a:t>
            </a:r>
          </a:p>
          <a:p>
            <a:pPr>
              <a:buNone/>
            </a:pPr>
            <a:r>
              <a:rPr lang="en-US" dirty="0" smtClean="0"/>
              <a:t>            ( - excitatory transmitters )</a:t>
            </a:r>
          </a:p>
          <a:p>
            <a:pPr>
              <a:buNone/>
            </a:pPr>
            <a:r>
              <a:rPr lang="en-US" dirty="0" smtClean="0"/>
              <a:t>   Cellular level:+ </a:t>
            </a:r>
            <a:r>
              <a:rPr lang="en-US" dirty="0" err="1" smtClean="0"/>
              <a:t>Gprotein</a:t>
            </a:r>
            <a:r>
              <a:rPr lang="en-US" dirty="0" smtClean="0"/>
              <a:t> </a:t>
            </a:r>
            <a:r>
              <a:rPr lang="en-US" dirty="0" err="1" smtClean="0"/>
              <a:t>rec</a:t>
            </a:r>
            <a:r>
              <a:rPr lang="en-US" dirty="0" smtClean="0"/>
              <a:t> -&gt;increase c AMP </a:t>
            </a:r>
          </a:p>
          <a:p>
            <a:pPr>
              <a:buNone/>
            </a:pPr>
            <a:r>
              <a:rPr lang="en-US" dirty="0" smtClean="0"/>
              <a:t>-&gt; increase K +- </a:t>
            </a:r>
            <a:r>
              <a:rPr lang="en-US" dirty="0" err="1" smtClean="0"/>
              <a:t>hyperpolarization</a:t>
            </a:r>
            <a:r>
              <a:rPr lang="en-US" dirty="0" smtClean="0"/>
              <a:t> of membrane  &amp; decrease calcium  -&gt; decrease excitability.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CVS : Hypotension, </a:t>
            </a:r>
            <a:r>
              <a:rPr lang="en-US" dirty="0" err="1" smtClean="0"/>
              <a:t>Bradycardia</a:t>
            </a:r>
            <a:r>
              <a:rPr lang="en-US" dirty="0" smtClean="0"/>
              <a:t>, shifting of blood from pulmonary to systemic circulation.</a:t>
            </a:r>
          </a:p>
          <a:p>
            <a:r>
              <a:rPr lang="en-US" dirty="0" smtClean="0"/>
              <a:t>RS : inhibits the </a:t>
            </a:r>
            <a:r>
              <a:rPr lang="en-US" dirty="0" err="1" smtClean="0"/>
              <a:t>respirayion</a:t>
            </a:r>
            <a:r>
              <a:rPr lang="en-US" dirty="0" smtClean="0"/>
              <a:t> ..-&gt;Bronchi : Bronchodilators  -&gt; cause </a:t>
            </a:r>
            <a:r>
              <a:rPr lang="en-US" dirty="0" err="1" smtClean="0"/>
              <a:t>bronchoconstriction</a:t>
            </a:r>
            <a:r>
              <a:rPr lang="en-US" dirty="0" smtClean="0"/>
              <a:t> -&gt; Histamine release.</a:t>
            </a:r>
          </a:p>
          <a:p>
            <a:pPr>
              <a:buNone/>
            </a:pPr>
            <a:r>
              <a:rPr lang="en-US" dirty="0" smtClean="0"/>
              <a:t>-&gt; Inhibits airway and tracheal  reflex.</a:t>
            </a:r>
          </a:p>
          <a:p>
            <a:pPr>
              <a:buNone/>
            </a:pPr>
            <a:r>
              <a:rPr lang="en-US" dirty="0" smtClean="0"/>
              <a:t> Delayed and </a:t>
            </a:r>
            <a:r>
              <a:rPr lang="en-US" dirty="0" err="1" smtClean="0"/>
              <a:t>recuring</a:t>
            </a:r>
            <a:r>
              <a:rPr lang="en-US" dirty="0" smtClean="0"/>
              <a:t> respiratory depression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CNS :</a:t>
            </a:r>
            <a:r>
              <a:rPr lang="en-US" dirty="0" err="1" smtClean="0"/>
              <a:t>Analgesia,Sedation,decrease</a:t>
            </a:r>
            <a:r>
              <a:rPr lang="en-US" dirty="0" smtClean="0"/>
              <a:t> </a:t>
            </a:r>
            <a:r>
              <a:rPr lang="en-US" dirty="0" err="1" smtClean="0"/>
              <a:t>CMR,cerebral</a:t>
            </a:r>
            <a:r>
              <a:rPr lang="en-US" dirty="0" smtClean="0"/>
              <a:t> o2 consumption &amp; ICP  in a resting brain but they may increase CBF and ICT in head injury &amp;SOL, nausea </a:t>
            </a:r>
            <a:r>
              <a:rPr lang="en-US" dirty="0" err="1" smtClean="0"/>
              <a:t>aand</a:t>
            </a:r>
            <a:r>
              <a:rPr lang="en-US" dirty="0" smtClean="0"/>
              <a:t> vomiting , hypothermia, convulsions</a:t>
            </a:r>
          </a:p>
          <a:p>
            <a:r>
              <a:rPr lang="en-US" dirty="0" smtClean="0"/>
              <a:t>Muscular system :Wooden chest syndrome.</a:t>
            </a:r>
          </a:p>
          <a:p>
            <a:r>
              <a:rPr lang="en-US" dirty="0" smtClean="0"/>
              <a:t>Endocrine system :Stress hormones ( ACTH,FSH,LH &amp; </a:t>
            </a:r>
            <a:r>
              <a:rPr lang="en-US" dirty="0" err="1" smtClean="0"/>
              <a:t>cortisol</a:t>
            </a:r>
            <a:r>
              <a:rPr lang="en-US" dirty="0" smtClean="0"/>
              <a:t> ) decreased., increased ADH,GH &amp; </a:t>
            </a:r>
            <a:r>
              <a:rPr lang="en-US" dirty="0" err="1" smtClean="0"/>
              <a:t>prolactin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GIT : Constipation</a:t>
            </a:r>
          </a:p>
          <a:p>
            <a:pPr>
              <a:buFontTx/>
              <a:buChar char="-"/>
            </a:pPr>
            <a:r>
              <a:rPr lang="en-US" dirty="0" err="1" smtClean="0"/>
              <a:t>Biliary</a:t>
            </a:r>
            <a:r>
              <a:rPr lang="en-US" dirty="0" smtClean="0"/>
              <a:t> tract :increasing </a:t>
            </a:r>
            <a:r>
              <a:rPr lang="en-US" dirty="0" err="1" smtClean="0"/>
              <a:t>biliary</a:t>
            </a:r>
            <a:r>
              <a:rPr lang="en-US" dirty="0" smtClean="0"/>
              <a:t> duct pressure</a:t>
            </a:r>
          </a:p>
          <a:p>
            <a:r>
              <a:rPr lang="en-US" dirty="0" smtClean="0"/>
              <a:t>Eye. –</a:t>
            </a:r>
            <a:r>
              <a:rPr lang="en-US" dirty="0" err="1" smtClean="0"/>
              <a:t>Miosis</a:t>
            </a:r>
            <a:endParaRPr lang="en-US" dirty="0" smtClean="0"/>
          </a:p>
          <a:p>
            <a:r>
              <a:rPr lang="en-US" dirty="0" smtClean="0"/>
              <a:t>Renal –Urinary retention</a:t>
            </a:r>
          </a:p>
          <a:p>
            <a:pPr>
              <a:buNone/>
            </a:pPr>
            <a:r>
              <a:rPr lang="en-US" b="1" dirty="0" smtClean="0"/>
              <a:t>    PHARMACOKINETICS :</a:t>
            </a:r>
            <a:r>
              <a:rPr lang="en-US" dirty="0" err="1" smtClean="0"/>
              <a:t>Erly</a:t>
            </a:r>
            <a:r>
              <a:rPr lang="en-US" dirty="0" smtClean="0"/>
              <a:t> wakefulness is because of redistribution </a:t>
            </a:r>
          </a:p>
          <a:p>
            <a:pPr>
              <a:buNone/>
            </a:pPr>
            <a:r>
              <a:rPr lang="en-US" dirty="0" smtClean="0"/>
              <a:t>    Elimination half life : 2-4 hrs.</a:t>
            </a:r>
          </a:p>
          <a:p>
            <a:pPr>
              <a:buNone/>
            </a:pPr>
            <a:r>
              <a:rPr lang="en-US" dirty="0" smtClean="0"/>
              <a:t>    Metabolism :liver</a:t>
            </a:r>
          </a:p>
          <a:p>
            <a:pPr>
              <a:buNone/>
            </a:pPr>
            <a:r>
              <a:rPr lang="en-US" dirty="0" smtClean="0"/>
              <a:t>   Routes : IV,IM </a:t>
            </a:r>
            <a:r>
              <a:rPr lang="en-US" dirty="0" err="1" smtClean="0"/>
              <a:t>S.C,Intrathecal</a:t>
            </a:r>
            <a:r>
              <a:rPr lang="en-US" dirty="0" smtClean="0"/>
              <a:t>, and epidural routes.</a:t>
            </a:r>
          </a:p>
          <a:p>
            <a:pPr>
              <a:buNone/>
            </a:pPr>
            <a:r>
              <a:rPr lang="en-US" dirty="0" smtClean="0"/>
              <a:t>Dose : 0.1 – 0.2 mg /kg.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Clearance ; 2.5 -4 ml/kg/min.</a:t>
            </a:r>
          </a:p>
          <a:p>
            <a:r>
              <a:rPr lang="en-US" dirty="0" smtClean="0"/>
              <a:t>Protein bound ; 66-80 % { mainly albumin }</a:t>
            </a:r>
          </a:p>
          <a:p>
            <a:pPr>
              <a:buNone/>
            </a:pPr>
            <a:r>
              <a:rPr lang="en-US" dirty="0" smtClean="0"/>
              <a:t>   It remains 61% unionized at physiological  pH Increasing the pH by hyperventilation increases the unionized fraction and will therefore enhance the effects of a given dose.</a:t>
            </a:r>
          </a:p>
          <a:p>
            <a:pPr>
              <a:buNone/>
            </a:pPr>
            <a:r>
              <a:rPr lang="en-US" dirty="0" smtClean="0"/>
              <a:t>   Dose reduction :Elderly : lower CO &amp;capacity to compensate for circulatory changes produced by the drug.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THIOPENTONE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CNS</a:t>
            </a:r>
            <a:r>
              <a:rPr lang="en-US" sz="2400" dirty="0" smtClean="0"/>
              <a:t> :1)  Produce unconscious with induction doses . </a:t>
            </a:r>
            <a:r>
              <a:rPr lang="en-US" sz="2400" dirty="0" err="1" smtClean="0"/>
              <a:t>Subhypnotic</a:t>
            </a:r>
            <a:r>
              <a:rPr lang="en-US" sz="2400" dirty="0" smtClean="0"/>
              <a:t> doses may cause increase in sensitivity to </a:t>
            </a:r>
            <a:r>
              <a:rPr lang="en-US" sz="2400" dirty="0" err="1" smtClean="0"/>
              <a:t>pain.It</a:t>
            </a:r>
            <a:r>
              <a:rPr lang="en-US" sz="2400" dirty="0" smtClean="0"/>
              <a:t> causes progressive suppression of cortical activity and can finally lead to flat EEG at high doses.</a:t>
            </a:r>
          </a:p>
          <a:p>
            <a:pPr>
              <a:buNone/>
            </a:pPr>
            <a:r>
              <a:rPr lang="en-US" sz="2400" dirty="0" smtClean="0"/>
              <a:t>           2)   Produces dose dependent  decrease ion in cerebral </a:t>
            </a:r>
            <a:r>
              <a:rPr lang="en-US" sz="2400" dirty="0" err="1" smtClean="0"/>
              <a:t>metabolism,CBF</a:t>
            </a:r>
            <a:r>
              <a:rPr lang="en-US" sz="2400" dirty="0" smtClean="0"/>
              <a:t> and cerebral oxygen requirement.</a:t>
            </a:r>
          </a:p>
          <a:p>
            <a:pPr>
              <a:buNone/>
            </a:pPr>
            <a:r>
              <a:rPr lang="en-US" sz="2400" dirty="0" smtClean="0"/>
              <a:t>         3) Reduction in ICP &gt; MAP.  Thus CPP is well maintained.</a:t>
            </a:r>
          </a:p>
          <a:p>
            <a:pPr>
              <a:buNone/>
            </a:pPr>
            <a:r>
              <a:rPr lang="en-US" sz="2400" dirty="0" smtClean="0"/>
              <a:t>         4) IOP  : reduced by 40%</a:t>
            </a:r>
          </a:p>
          <a:p>
            <a:pPr>
              <a:buNone/>
            </a:pPr>
            <a:r>
              <a:rPr lang="en-US" sz="2400" dirty="0" smtClean="0"/>
              <a:t>         5) produces retrograde amnesia.</a:t>
            </a:r>
          </a:p>
          <a:p>
            <a:pPr>
              <a:buNone/>
            </a:pPr>
            <a:r>
              <a:rPr lang="en-US" sz="2400" dirty="0" smtClean="0"/>
              <a:t>         6)Seizures refractory to other anticonvulsants respond to barbiturates.,</a:t>
            </a:r>
          </a:p>
          <a:p>
            <a:pPr>
              <a:buNone/>
            </a:pPr>
            <a:r>
              <a:rPr lang="en-US" sz="2400" dirty="0" smtClean="0"/>
              <a:t>         7) </a:t>
            </a:r>
            <a:r>
              <a:rPr lang="en-US" sz="2400" dirty="0" err="1" smtClean="0"/>
              <a:t>Cerebroprotective</a:t>
            </a:r>
            <a:r>
              <a:rPr lang="en-US" sz="2400" dirty="0" smtClean="0"/>
              <a:t> action against regional cerebral ischemia not global ischemia.</a:t>
            </a:r>
          </a:p>
          <a:p>
            <a:pPr>
              <a:buNone/>
            </a:pPr>
            <a:r>
              <a:rPr lang="en-US" sz="2400" dirty="0" smtClean="0"/>
              <a:t>         8)Greater sensitivity for cerebral cortex and reticular activating system</a:t>
            </a:r>
          </a:p>
          <a:p>
            <a:pPr>
              <a:buNone/>
            </a:pPr>
            <a:r>
              <a:rPr lang="en-US" sz="2000" dirty="0" smtClean="0"/>
              <a:t>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THIOPENTONE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CVS</a:t>
            </a:r>
          </a:p>
          <a:p>
            <a:r>
              <a:rPr lang="en-US" dirty="0" smtClean="0"/>
              <a:t>  1) Decrease BP.</a:t>
            </a:r>
          </a:p>
          <a:p>
            <a:r>
              <a:rPr lang="en-US" dirty="0" smtClean="0"/>
              <a:t>  2)HR is increased via </a:t>
            </a:r>
            <a:r>
              <a:rPr lang="en-US" dirty="0" err="1" smtClean="0"/>
              <a:t>baroreceptor</a:t>
            </a:r>
            <a:r>
              <a:rPr lang="en-US" dirty="0" smtClean="0"/>
              <a:t> activation.</a:t>
            </a:r>
          </a:p>
          <a:p>
            <a:r>
              <a:rPr lang="en-US" dirty="0" smtClean="0"/>
              <a:t>  3) CO falls </a:t>
            </a:r>
            <a:r>
              <a:rPr lang="en-US" dirty="0" err="1" smtClean="0"/>
              <a:t>inspite</a:t>
            </a:r>
            <a:r>
              <a:rPr lang="en-US" dirty="0" smtClean="0"/>
              <a:t> of compensatory tachycardia.</a:t>
            </a:r>
          </a:p>
          <a:p>
            <a:r>
              <a:rPr lang="en-US" dirty="0" smtClean="0"/>
              <a:t>  4)fall in BP more marked in </a:t>
            </a:r>
            <a:r>
              <a:rPr lang="en-US" dirty="0" err="1" smtClean="0"/>
              <a:t>hypertensives</a:t>
            </a:r>
            <a:r>
              <a:rPr lang="en-US" dirty="0" smtClean="0"/>
              <a:t> because they are chronically volume depleted.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Cautionly</a:t>
            </a:r>
            <a:r>
              <a:rPr lang="en-US" dirty="0" smtClean="0"/>
              <a:t> used :Compensated shock ,Pericardial      effusion.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1353</TotalTime>
  <Words>3212</Words>
  <Application>Microsoft Office PowerPoint</Application>
  <PresentationFormat>On-screen Show (4:3)</PresentationFormat>
  <Paragraphs>432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Foundry</vt:lpstr>
      <vt:lpstr>INDUCTION AGENTS</vt:lpstr>
      <vt:lpstr>INDUCTION AGENTS</vt:lpstr>
      <vt:lpstr>THIOPENTONE</vt:lpstr>
      <vt:lpstr>THIOPENTONE</vt:lpstr>
      <vt:lpstr>THIOPENTONE </vt:lpstr>
      <vt:lpstr>THIOPENTONE</vt:lpstr>
      <vt:lpstr>THIOPENTONE</vt:lpstr>
      <vt:lpstr>THIOPENTONE </vt:lpstr>
      <vt:lpstr>THIOPENTONE</vt:lpstr>
      <vt:lpstr>THIOPENTONE</vt:lpstr>
      <vt:lpstr>THIOPENTONE </vt:lpstr>
      <vt:lpstr>THIOPENTONE </vt:lpstr>
      <vt:lpstr>THIOPENTONE</vt:lpstr>
      <vt:lpstr>THIOPENTONE</vt:lpstr>
      <vt:lpstr>PROPOFOL</vt:lpstr>
      <vt:lpstr>PROPOFOL</vt:lpstr>
      <vt:lpstr>PROPOFOL</vt:lpstr>
      <vt:lpstr>PROPOFOL</vt:lpstr>
      <vt:lpstr>PROPOFOL</vt:lpstr>
      <vt:lpstr>PROPOFOL</vt:lpstr>
      <vt:lpstr>PROPOFOL </vt:lpstr>
      <vt:lpstr>PROPOFOL</vt:lpstr>
      <vt:lpstr>PROPOFOL</vt:lpstr>
      <vt:lpstr>PROPOFOL</vt:lpstr>
      <vt:lpstr>PROPOFOL</vt:lpstr>
      <vt:lpstr>PROPOFOL</vt:lpstr>
      <vt:lpstr>PROPOFOL</vt:lpstr>
      <vt:lpstr>PROPOFOL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KETAMINE</vt:lpstr>
      <vt:lpstr>MIDAZOLAM</vt:lpstr>
      <vt:lpstr>MIDAZOLAM</vt:lpstr>
      <vt:lpstr>MIDAZOLAM</vt:lpstr>
      <vt:lpstr>MIDAZOLAM</vt:lpstr>
      <vt:lpstr>MIDAZOLAM</vt:lpstr>
      <vt:lpstr>MIDAZOLAM</vt:lpstr>
      <vt:lpstr>MIDAZOLAM</vt:lpstr>
      <vt:lpstr>MIDAZOLAM</vt:lpstr>
      <vt:lpstr>MIDAZOLAM</vt:lpstr>
      <vt:lpstr>MIDAZOLAM</vt:lpstr>
      <vt:lpstr>ETOMIDATE</vt:lpstr>
      <vt:lpstr>ETOMIDATE</vt:lpstr>
      <vt:lpstr>ETOMIDATE</vt:lpstr>
      <vt:lpstr>ETOMIDATE</vt:lpstr>
      <vt:lpstr>ETOMIDATE</vt:lpstr>
      <vt:lpstr>ETOMIDATE</vt:lpstr>
      <vt:lpstr>ETOMIDATE</vt:lpstr>
      <vt:lpstr>OPIOIDS</vt:lpstr>
      <vt:lpstr>OPIOIDS</vt:lpstr>
      <vt:lpstr>OPIOIDS</vt:lpstr>
      <vt:lpstr>OPIOIDS</vt:lpstr>
      <vt:lpstr>OPIOIDS</vt:lpstr>
      <vt:lpstr>OPIOIDS</vt:lpstr>
      <vt:lpstr>OPIOIDS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AGENTS</dc:title>
  <dc:creator>Admin</dc:creator>
  <cp:lastModifiedBy>user</cp:lastModifiedBy>
  <cp:revision>146</cp:revision>
  <dcterms:created xsi:type="dcterms:W3CDTF">2017-12-11T15:54:19Z</dcterms:created>
  <dcterms:modified xsi:type="dcterms:W3CDTF">2020-08-14T09:46:37Z</dcterms:modified>
</cp:coreProperties>
</file>