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FBD41-D165-4CD3-8F96-2B67BEE579F6}" type="datetimeFigureOut">
              <a:rPr lang="en-IN" smtClean="0"/>
              <a:pPr/>
              <a:t>14-08-2020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4FCE6-7AE6-4C97-BEEF-FC408A58C1A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11295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4FCE6-7AE6-4C97-BEEF-FC408A58C1AF}" type="slidenum">
              <a:rPr lang="en-IN" smtClean="0"/>
              <a:pPr/>
              <a:t>15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9203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9394-6853-4130-AF01-01466AB4600B}" type="datetimeFigureOut">
              <a:rPr lang="en-IN" smtClean="0"/>
              <a:pPr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F4A3-E768-4619-BA15-E2CD28ACC5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9212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9394-6853-4130-AF01-01466AB4600B}" type="datetimeFigureOut">
              <a:rPr lang="en-IN" smtClean="0"/>
              <a:pPr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F4A3-E768-4619-BA15-E2CD28ACC5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4847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9394-6853-4130-AF01-01466AB4600B}" type="datetimeFigureOut">
              <a:rPr lang="en-IN" smtClean="0"/>
              <a:pPr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F4A3-E768-4619-BA15-E2CD28ACC5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5889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9394-6853-4130-AF01-01466AB4600B}" type="datetimeFigureOut">
              <a:rPr lang="en-IN" smtClean="0"/>
              <a:pPr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F4A3-E768-4619-BA15-E2CD28ACC5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11076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9394-6853-4130-AF01-01466AB4600B}" type="datetimeFigureOut">
              <a:rPr lang="en-IN" smtClean="0"/>
              <a:pPr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F4A3-E768-4619-BA15-E2CD28ACC5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03693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9394-6853-4130-AF01-01466AB4600B}" type="datetimeFigureOut">
              <a:rPr lang="en-IN" smtClean="0"/>
              <a:pPr/>
              <a:t>14-08-2020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F4A3-E768-4619-BA15-E2CD28ACC5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98319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9394-6853-4130-AF01-01466AB4600B}" type="datetimeFigureOut">
              <a:rPr lang="en-IN" smtClean="0"/>
              <a:pPr/>
              <a:t>14-08-2020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F4A3-E768-4619-BA15-E2CD28ACC5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74841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9394-6853-4130-AF01-01466AB4600B}" type="datetimeFigureOut">
              <a:rPr lang="en-IN" smtClean="0"/>
              <a:pPr/>
              <a:t>14-08-2020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F4A3-E768-4619-BA15-E2CD28ACC5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4160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9394-6853-4130-AF01-01466AB4600B}" type="datetimeFigureOut">
              <a:rPr lang="en-IN" smtClean="0"/>
              <a:pPr/>
              <a:t>14-08-2020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F4A3-E768-4619-BA15-E2CD28ACC5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82871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9394-6853-4130-AF01-01466AB4600B}" type="datetimeFigureOut">
              <a:rPr lang="en-IN" smtClean="0"/>
              <a:pPr/>
              <a:t>14-08-2020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F4A3-E768-4619-BA15-E2CD28ACC5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95316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9394-6853-4130-AF01-01466AB4600B}" type="datetimeFigureOut">
              <a:rPr lang="en-IN" smtClean="0"/>
              <a:pPr/>
              <a:t>14-08-2020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FF4A3-E768-4619-BA15-E2CD28ACC5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2568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D9394-6853-4130-AF01-01466AB4600B}" type="datetimeFigureOut">
              <a:rPr lang="en-IN" smtClean="0"/>
              <a:pPr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FF4A3-E768-4619-BA15-E2CD28ACC5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27053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SICKLE CELL DISEASE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733800"/>
            <a:ext cx="3886200" cy="25908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Dr.Jayshri</a:t>
            </a:r>
            <a:r>
              <a:rPr lang="en-US" dirty="0" smtClean="0"/>
              <a:t> Desai,</a:t>
            </a:r>
          </a:p>
          <a:p>
            <a:r>
              <a:rPr lang="en-US" dirty="0" smtClean="0"/>
              <a:t>Professor,</a:t>
            </a:r>
          </a:p>
          <a:p>
            <a:r>
              <a:rPr lang="en-US" dirty="0" smtClean="0"/>
              <a:t>Dept. of </a:t>
            </a:r>
            <a:r>
              <a:rPr lang="en-US" dirty="0" err="1" smtClean="0"/>
              <a:t>Anaesthesia</a:t>
            </a:r>
            <a:r>
              <a:rPr lang="en-US" dirty="0" smtClean="0"/>
              <a:t>,</a:t>
            </a:r>
          </a:p>
          <a:p>
            <a:r>
              <a:rPr lang="en-US" dirty="0" smtClean="0"/>
              <a:t>S.B.K.S.M.I.R.C.,</a:t>
            </a:r>
          </a:p>
          <a:p>
            <a:r>
              <a:rPr lang="en-US" dirty="0" err="1" smtClean="0"/>
              <a:t>Piparia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 smtClean="0"/>
              <a:t>Clinical Picture…</a:t>
            </a:r>
            <a:r>
              <a:rPr lang="en-IN" b="1" u="sng" dirty="0" err="1" smtClean="0"/>
              <a:t>cont</a:t>
            </a:r>
            <a:r>
              <a:rPr lang="en-IN" b="1" u="sng" dirty="0" smtClean="0"/>
              <a:t/>
            </a:r>
            <a:br>
              <a:rPr lang="en-IN" b="1" u="sng" dirty="0" smtClean="0"/>
            </a:b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The acute chest syndrome (ACS):</a:t>
            </a:r>
          </a:p>
          <a:p>
            <a:r>
              <a:rPr lang="en-IN" dirty="0" smtClean="0"/>
              <a:t>acute pneumonia like, new pulmonary infiltrate involving at least</a:t>
            </a:r>
          </a:p>
          <a:p>
            <a:r>
              <a:rPr lang="en-IN" dirty="0" smtClean="0"/>
              <a:t>one complete lung segment, but excluding atelectasis.</a:t>
            </a:r>
          </a:p>
          <a:p>
            <a:r>
              <a:rPr lang="en-IN" dirty="0" smtClean="0"/>
              <a:t>Additional diagnostic feature: chest pain, pyrexia greater than</a:t>
            </a:r>
          </a:p>
          <a:p>
            <a:r>
              <a:rPr lang="en-IN" dirty="0" smtClean="0"/>
              <a:t>38.5°C, </a:t>
            </a:r>
            <a:r>
              <a:rPr lang="en-IN" dirty="0" err="1" smtClean="0"/>
              <a:t>tachypnea</a:t>
            </a:r>
            <a:r>
              <a:rPr lang="en-IN" dirty="0" smtClean="0"/>
              <a:t>, wheezing, &amp; cough.</a:t>
            </a:r>
          </a:p>
          <a:p>
            <a:r>
              <a:rPr lang="en-IN" dirty="0" smtClean="0"/>
              <a:t>Precipitants: infectious pathogens, fat embolism after bone</a:t>
            </a:r>
          </a:p>
          <a:p>
            <a:r>
              <a:rPr lang="en-IN" dirty="0" smtClean="0"/>
              <a:t>marrow infarction, pulmonary infarction and surgical procedures.</a:t>
            </a:r>
          </a:p>
          <a:p>
            <a:r>
              <a:rPr lang="en-IN" dirty="0" smtClean="0"/>
              <a:t>Chronic progressive lung damage:</a:t>
            </a:r>
          </a:p>
          <a:p>
            <a:r>
              <a:rPr lang="en-IN" dirty="0" smtClean="0"/>
              <a:t>persistent inflammatory process → lower airway obstruction &amp;</a:t>
            </a:r>
          </a:p>
          <a:p>
            <a:r>
              <a:rPr lang="en-IN" dirty="0" smtClean="0"/>
              <a:t>airway </a:t>
            </a:r>
            <a:r>
              <a:rPr lang="en-IN" dirty="0" err="1" smtClean="0"/>
              <a:t>hyperreactivity</a:t>
            </a:r>
            <a:r>
              <a:rPr lang="en-IN" dirty="0" smtClean="0"/>
              <a:t> → fibrosis and a progressive restrictive</a:t>
            </a:r>
          </a:p>
          <a:p>
            <a:r>
              <a:rPr lang="en-IN" dirty="0" smtClean="0"/>
              <a:t>disease → pulmonary hypertension, and right-sided cardiac</a:t>
            </a:r>
          </a:p>
          <a:p>
            <a:r>
              <a:rPr lang="en-IN" dirty="0" smtClean="0"/>
              <a:t>hypertrophy &amp; and severe hypoxemia.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395627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 smtClean="0"/>
              <a:t>Clinical Picture…</a:t>
            </a:r>
            <a:r>
              <a:rPr lang="en-IN" b="1" u="sng" dirty="0" err="1" smtClean="0"/>
              <a:t>cont</a:t>
            </a:r>
            <a:r>
              <a:rPr lang="en-IN" b="1" u="sng" dirty="0" smtClean="0"/>
              <a:t/>
            </a:r>
            <a:br>
              <a:rPr lang="en-IN" b="1" u="sng" dirty="0" smtClean="0"/>
            </a:b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-Neurological: (stroke)</a:t>
            </a:r>
          </a:p>
          <a:p>
            <a:r>
              <a:rPr lang="en-IN" dirty="0" err="1" smtClean="0"/>
              <a:t>Infarctive</a:t>
            </a:r>
            <a:r>
              <a:rPr lang="en-IN" dirty="0" smtClean="0"/>
              <a:t> : in adolescence, intimal hyperplasia.</a:t>
            </a:r>
          </a:p>
          <a:p>
            <a:r>
              <a:rPr lang="en-IN" dirty="0" err="1" smtClean="0"/>
              <a:t>Hemorrhagic</a:t>
            </a:r>
            <a:r>
              <a:rPr lang="en-IN" dirty="0" smtClean="0"/>
              <a:t> : third decade of life, rupture of chronically</a:t>
            </a:r>
          </a:p>
          <a:p>
            <a:r>
              <a:rPr lang="en-IN" dirty="0" smtClean="0"/>
              <a:t>damaged arteries.</a:t>
            </a:r>
          </a:p>
          <a:p>
            <a:r>
              <a:rPr lang="en-IN" dirty="0" smtClean="0"/>
              <a:t>Renal: (Nephropathy)</a:t>
            </a:r>
          </a:p>
          <a:p>
            <a:r>
              <a:rPr lang="en-IN" dirty="0" smtClean="0"/>
              <a:t>Papillary necrosis → painful gross </a:t>
            </a:r>
            <a:r>
              <a:rPr lang="en-IN" dirty="0" err="1" smtClean="0"/>
              <a:t>hematuria</a:t>
            </a:r>
            <a:endParaRPr lang="en-IN" dirty="0" smtClean="0"/>
          </a:p>
          <a:p>
            <a:r>
              <a:rPr lang="en-IN" dirty="0" smtClean="0"/>
              <a:t>Glomerular lesions → proteinuria</a:t>
            </a:r>
          </a:p>
          <a:p>
            <a:r>
              <a:rPr lang="en-IN" dirty="0" err="1" smtClean="0"/>
              <a:t>Hyposthenuria</a:t>
            </a:r>
            <a:r>
              <a:rPr lang="en-IN" dirty="0" smtClean="0"/>
              <a:t> → specific gravity ˂1010</a:t>
            </a:r>
          </a:p>
          <a:p>
            <a:r>
              <a:rPr lang="en-IN" dirty="0" smtClean="0"/>
              <a:t>Chronic renal failure → third or fourth decade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603991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Perioperative Epidemiology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Perioperative complications:</a:t>
            </a:r>
          </a:p>
          <a:p>
            <a:r>
              <a:rPr lang="en-IN" dirty="0" smtClean="0"/>
              <a:t>SCD-specific complications: Pain crisis and ACS</a:t>
            </a:r>
          </a:p>
          <a:p>
            <a:r>
              <a:rPr lang="en-IN" dirty="0" smtClean="0"/>
              <a:t>SCD-related complications:</a:t>
            </a:r>
          </a:p>
          <a:p>
            <a:r>
              <a:rPr lang="en-IN" dirty="0" smtClean="0"/>
              <a:t>Erythrocyte </a:t>
            </a:r>
            <a:r>
              <a:rPr lang="en-IN" dirty="0" err="1" smtClean="0"/>
              <a:t>alloimmunization</a:t>
            </a:r>
            <a:r>
              <a:rPr lang="en-IN" dirty="0" smtClean="0"/>
              <a:t> and transfusion reactions</a:t>
            </a:r>
          </a:p>
          <a:p>
            <a:r>
              <a:rPr lang="en-IN" dirty="0" smtClean="0"/>
              <a:t>Nonspecific complications:, bleeding, infection , fever,</a:t>
            </a:r>
          </a:p>
          <a:p>
            <a:r>
              <a:rPr lang="en-IN" dirty="0" smtClean="0"/>
              <a:t>thrombosis, embolism, and death from causes other than</a:t>
            </a:r>
          </a:p>
          <a:p>
            <a:r>
              <a:rPr lang="en-IN" dirty="0" smtClean="0"/>
              <a:t>SCD.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56920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 smtClean="0"/>
              <a:t>Preoperative Assessment</a:t>
            </a:r>
            <a:br>
              <a:rPr lang="en-IN" b="1" u="sng" dirty="0" smtClean="0"/>
            </a:b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- Determine the risk of perioperative SCD</a:t>
            </a:r>
          </a:p>
          <a:p>
            <a:r>
              <a:rPr lang="en-IN" dirty="0" smtClean="0"/>
              <a:t>complications</a:t>
            </a:r>
          </a:p>
          <a:p>
            <a:r>
              <a:rPr lang="en-IN" dirty="0" smtClean="0"/>
              <a:t>- Most frequent procedures: cholecystectomy,</a:t>
            </a:r>
          </a:p>
          <a:p>
            <a:r>
              <a:rPr lang="en-IN" dirty="0" err="1" smtClean="0"/>
              <a:t>splenectomy</a:t>
            </a:r>
            <a:r>
              <a:rPr lang="en-IN" dirty="0" smtClean="0"/>
              <a:t>, dilation and curettage, caesarean</a:t>
            </a:r>
          </a:p>
          <a:p>
            <a:r>
              <a:rPr lang="en-IN" dirty="0" smtClean="0"/>
              <a:t>section, hysterectomy, </a:t>
            </a:r>
            <a:r>
              <a:rPr lang="en-IN" dirty="0" err="1" smtClean="0"/>
              <a:t>adenotosillectomy</a:t>
            </a:r>
            <a:r>
              <a:rPr lang="en-IN" dirty="0" smtClean="0"/>
              <a:t>,</a:t>
            </a:r>
          </a:p>
          <a:p>
            <a:r>
              <a:rPr lang="en-IN" dirty="0" err="1" smtClean="0"/>
              <a:t>myringotomy</a:t>
            </a:r>
            <a:r>
              <a:rPr lang="en-IN" dirty="0" smtClean="0"/>
              <a:t> and </a:t>
            </a:r>
            <a:r>
              <a:rPr lang="en-IN" dirty="0" err="1" smtClean="0"/>
              <a:t>orthopedic</a:t>
            </a:r>
            <a:r>
              <a:rPr lang="en-IN" dirty="0" smtClean="0"/>
              <a:t> prosthetic surgery.</a:t>
            </a:r>
          </a:p>
          <a:p>
            <a:r>
              <a:rPr lang="en-IN" dirty="0" smtClean="0"/>
              <a:t>- Incidence of complications: 3% for </a:t>
            </a:r>
            <a:r>
              <a:rPr lang="en-IN" dirty="0" err="1" smtClean="0"/>
              <a:t>orthopedic</a:t>
            </a:r>
            <a:endParaRPr lang="en-IN" dirty="0" smtClean="0"/>
          </a:p>
          <a:p>
            <a:r>
              <a:rPr lang="en-IN" dirty="0" smtClean="0"/>
              <a:t>surgery, 8% for non-obstetrical </a:t>
            </a:r>
            <a:r>
              <a:rPr lang="en-IN" dirty="0" err="1" smtClean="0"/>
              <a:t>intraabdominal</a:t>
            </a:r>
            <a:endParaRPr lang="en-IN" dirty="0" smtClean="0"/>
          </a:p>
          <a:p>
            <a:r>
              <a:rPr lang="en-IN" dirty="0" smtClean="0"/>
              <a:t>surgery, 17% for caesarean section and</a:t>
            </a:r>
          </a:p>
          <a:p>
            <a:r>
              <a:rPr lang="en-IN" dirty="0" smtClean="0"/>
              <a:t>hysterectomy.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966396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 smtClean="0"/>
              <a:t>Predictors of Postoperative</a:t>
            </a:r>
            <a:br>
              <a:rPr lang="en-IN" b="1" u="sng" dirty="0" smtClean="0"/>
            </a:br>
            <a:r>
              <a:rPr lang="en-IN" b="1" u="sng" dirty="0" smtClean="0"/>
              <a:t>Complications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94803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Preoperative Investigations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795938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 smtClean="0"/>
              <a:t>Perioperative Management</a:t>
            </a:r>
            <a:br>
              <a:rPr lang="en-IN" b="1" u="sng" dirty="0" smtClean="0"/>
            </a:b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Erythrocyte Transfusion</a:t>
            </a:r>
          </a:p>
          <a:p>
            <a:r>
              <a:rPr lang="en-IN" dirty="0" smtClean="0"/>
              <a:t>Indications: prevention or treatment.</a:t>
            </a:r>
          </a:p>
          <a:p>
            <a:r>
              <a:rPr lang="en-IN" dirty="0" smtClean="0"/>
              <a:t>Rationale: dilution of sickle cells.</a:t>
            </a:r>
          </a:p>
          <a:p>
            <a:r>
              <a:rPr lang="en-IN" dirty="0" smtClean="0"/>
              <a:t>Studies:</a:t>
            </a:r>
          </a:p>
          <a:p>
            <a:r>
              <a:rPr lang="en-IN" dirty="0" smtClean="0"/>
              <a:t>Transfusion </a:t>
            </a:r>
            <a:r>
              <a:rPr lang="en-IN" dirty="0" err="1" smtClean="0"/>
              <a:t>Vs</a:t>
            </a:r>
            <a:r>
              <a:rPr lang="en-IN" dirty="0" smtClean="0"/>
              <a:t> </a:t>
            </a:r>
            <a:r>
              <a:rPr lang="en-IN" dirty="0" err="1" smtClean="0"/>
              <a:t>Nontransfusion</a:t>
            </a:r>
            <a:endParaRPr lang="en-IN" dirty="0" smtClean="0"/>
          </a:p>
          <a:p>
            <a:r>
              <a:rPr lang="en-IN" dirty="0" smtClean="0"/>
              <a:t>Aggressive </a:t>
            </a:r>
            <a:r>
              <a:rPr lang="en-IN" dirty="0" err="1" smtClean="0"/>
              <a:t>Vs</a:t>
            </a:r>
            <a:r>
              <a:rPr lang="en-IN" dirty="0" smtClean="0"/>
              <a:t> Conservative</a:t>
            </a:r>
          </a:p>
          <a:p>
            <a:r>
              <a:rPr lang="en-IN" dirty="0" smtClean="0"/>
              <a:t>CPB and craniotomies</a:t>
            </a:r>
          </a:p>
          <a:p>
            <a:r>
              <a:rPr lang="en-IN" dirty="0" err="1" smtClean="0"/>
              <a:t>Alloimmunization</a:t>
            </a:r>
            <a:r>
              <a:rPr lang="en-IN" dirty="0" smtClean="0"/>
              <a:t>: Non-ABO AB against Rh, </a:t>
            </a:r>
            <a:r>
              <a:rPr lang="en-IN" dirty="0" err="1" smtClean="0"/>
              <a:t>Kell</a:t>
            </a:r>
            <a:r>
              <a:rPr lang="en-IN" dirty="0" smtClean="0"/>
              <a:t>, &amp;</a:t>
            </a:r>
          </a:p>
          <a:p>
            <a:r>
              <a:rPr lang="en-IN" dirty="0" smtClean="0"/>
              <a:t>Lewis, 8-50% in SCD, causes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789307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Perioperative Management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Prophylactic erythrocyte transfusion remains a</a:t>
            </a:r>
          </a:p>
          <a:p>
            <a:r>
              <a:rPr lang="en-IN" dirty="0" smtClean="0"/>
              <a:t>treatment with many complications.</a:t>
            </a:r>
          </a:p>
          <a:p>
            <a:r>
              <a:rPr lang="en-IN" dirty="0" smtClean="0"/>
              <a:t>Lack of clinical guidelines.</a:t>
            </a:r>
          </a:p>
          <a:p>
            <a:r>
              <a:rPr lang="en-IN" dirty="0" smtClean="0"/>
              <a:t>The National Heart, Lung, and Blood Institute</a:t>
            </a:r>
          </a:p>
          <a:p>
            <a:r>
              <a:rPr lang="en-IN" dirty="0" smtClean="0"/>
              <a:t>(NHLBI)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378808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 smtClean="0"/>
              <a:t>Improvement of Oxygen Delivery</a:t>
            </a:r>
            <a:br>
              <a:rPr lang="en-IN" b="1" u="sng" dirty="0" smtClean="0"/>
            </a:b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Oxygen delivery impaired: obstructive or restrictive</a:t>
            </a:r>
          </a:p>
          <a:p>
            <a:r>
              <a:rPr lang="en-IN" dirty="0" smtClean="0"/>
              <a:t>lung disease, vascular damage, abnormal rheology,</a:t>
            </a:r>
          </a:p>
          <a:p>
            <a:r>
              <a:rPr lang="en-IN" dirty="0" smtClean="0"/>
              <a:t>peripheral A-V shunting ↑NO scavenging.</a:t>
            </a:r>
          </a:p>
          <a:p>
            <a:r>
              <a:rPr lang="en-IN" dirty="0" smtClean="0"/>
              <a:t>Compensatory mechanisms: ↑MV, ↑cardiac SV, ↓</a:t>
            </a:r>
          </a:p>
          <a:p>
            <a:r>
              <a:rPr lang="en-IN" dirty="0" smtClean="0"/>
              <a:t>PVR, ↑2,3- DG, and ↓</a:t>
            </a:r>
            <a:r>
              <a:rPr lang="en-IN" dirty="0" err="1" smtClean="0"/>
              <a:t>Hct</a:t>
            </a:r>
            <a:r>
              <a:rPr lang="en-IN" dirty="0" smtClean="0"/>
              <a:t>, and ↑ NO production.</a:t>
            </a:r>
          </a:p>
          <a:p>
            <a:r>
              <a:rPr lang="en-IN" dirty="0" smtClean="0"/>
              <a:t>Induced hypotension &amp; autologous transfusion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621716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 smtClean="0"/>
              <a:t>Intraoperative Management</a:t>
            </a:r>
            <a:br>
              <a:rPr lang="en-IN" b="1" u="sng" dirty="0" smtClean="0"/>
            </a:b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Oxygenation</a:t>
            </a:r>
          </a:p>
          <a:p>
            <a:r>
              <a:rPr lang="en-IN" dirty="0" smtClean="0"/>
              <a:t>-Hypoxia as a precipitant of perioperative </a:t>
            </a:r>
            <a:r>
              <a:rPr lang="en-IN" dirty="0" err="1" smtClean="0"/>
              <a:t>SCDspecific</a:t>
            </a:r>
            <a:endParaRPr lang="en-IN" dirty="0" smtClean="0"/>
          </a:p>
          <a:p>
            <a:r>
              <a:rPr lang="en-IN" dirty="0" smtClean="0"/>
              <a:t>complications.</a:t>
            </a:r>
          </a:p>
          <a:p>
            <a:r>
              <a:rPr lang="en-IN" dirty="0" smtClean="0"/>
              <a:t>Prolonged O2 supplementation:</a:t>
            </a:r>
          </a:p>
          <a:p>
            <a:r>
              <a:rPr lang="en-IN" dirty="0" smtClean="0"/>
              <a:t>-Suppression of </a:t>
            </a:r>
            <a:r>
              <a:rPr lang="en-IN" dirty="0" err="1" smtClean="0"/>
              <a:t>erythrogenesis</a:t>
            </a:r>
            <a:r>
              <a:rPr lang="en-IN" dirty="0" smtClean="0"/>
              <a:t>.</a:t>
            </a:r>
          </a:p>
          <a:p>
            <a:r>
              <a:rPr lang="en-IN" dirty="0" smtClean="0"/>
              <a:t>-Withdrawal → VOC.</a:t>
            </a:r>
          </a:p>
          <a:p>
            <a:r>
              <a:rPr lang="en-IN" dirty="0" smtClean="0"/>
              <a:t>Little rationale:</a:t>
            </a:r>
          </a:p>
          <a:p>
            <a:r>
              <a:rPr lang="en-IN" dirty="0" smtClean="0"/>
              <a:t>-Avoidance of preoperative anxiolytic medication.</a:t>
            </a:r>
          </a:p>
          <a:p>
            <a:r>
              <a:rPr lang="en-IN" dirty="0" smtClean="0"/>
              <a:t>-Intraoperative </a:t>
            </a:r>
            <a:r>
              <a:rPr lang="en-IN" dirty="0" err="1" smtClean="0"/>
              <a:t>hyperoxygenation</a:t>
            </a:r>
            <a:r>
              <a:rPr lang="en-IN" dirty="0" smtClean="0"/>
              <a:t>.</a:t>
            </a:r>
          </a:p>
          <a:p>
            <a:r>
              <a:rPr lang="en-IN" dirty="0" smtClean="0"/>
              <a:t>-Prolonged postoperative O2 supplementation.</a:t>
            </a:r>
          </a:p>
          <a:p>
            <a:r>
              <a:rPr lang="en-IN" dirty="0" smtClean="0"/>
              <a:t>Maintenance of adequate oxygenation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708901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47664" y="1052736"/>
            <a:ext cx="69847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400" b="1" dirty="0" err="1" smtClean="0"/>
              <a:t>Hemoglobin</a:t>
            </a:r>
            <a:r>
              <a:rPr lang="en-IN" sz="4400" b="1" dirty="0" smtClean="0"/>
              <a:t> Structure</a:t>
            </a:r>
            <a:endParaRPr lang="en-IN" sz="4400" b="1" dirty="0"/>
          </a:p>
        </p:txBody>
      </p:sp>
    </p:spTree>
    <p:extLst>
      <p:ext uri="{BB962C8B-B14F-4D97-AF65-F5344CB8AC3E}">
        <p14:creationId xmlns="" xmlns:p14="http://schemas.microsoft.com/office/powerpoint/2010/main" val="21711460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 smtClean="0"/>
              <a:t>Intraoperative Management</a:t>
            </a:r>
            <a:br>
              <a:rPr lang="en-IN" b="1" u="sng" dirty="0" smtClean="0"/>
            </a:b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Hydration</a:t>
            </a:r>
          </a:p>
          <a:p>
            <a:r>
              <a:rPr lang="en-IN" dirty="0" smtClean="0"/>
              <a:t>- Dehydration as a cause of perioperative</a:t>
            </a:r>
          </a:p>
          <a:p>
            <a:r>
              <a:rPr lang="en-IN" dirty="0" smtClean="0"/>
              <a:t>complications.</a:t>
            </a:r>
          </a:p>
          <a:p>
            <a:r>
              <a:rPr lang="en-IN" dirty="0" smtClean="0"/>
              <a:t>- Adequate hydration.</a:t>
            </a:r>
          </a:p>
          <a:p>
            <a:r>
              <a:rPr lang="en-IN" dirty="0" smtClean="0"/>
              <a:t>- Modification of fluid management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820560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 smtClean="0"/>
              <a:t>Intraoperative Management</a:t>
            </a:r>
            <a:br>
              <a:rPr lang="en-IN" b="1" u="sng" dirty="0" smtClean="0"/>
            </a:b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Thermoregulation</a:t>
            </a:r>
          </a:p>
          <a:p>
            <a:r>
              <a:rPr lang="en-IN" dirty="0" smtClean="0"/>
              <a:t>-Hypothermia as a precipitant of SCD complications</a:t>
            </a:r>
          </a:p>
          <a:p>
            <a:r>
              <a:rPr lang="en-IN" dirty="0" smtClean="0"/>
              <a:t>-Hyperthermia (SCT)</a:t>
            </a:r>
          </a:p>
          <a:p>
            <a:r>
              <a:rPr lang="en-IN" dirty="0" smtClean="0"/>
              <a:t>-Maintenance of </a:t>
            </a:r>
            <a:r>
              <a:rPr lang="en-IN" dirty="0" err="1" smtClean="0"/>
              <a:t>normothermia</a:t>
            </a:r>
            <a:r>
              <a:rPr lang="en-IN" dirty="0" smtClean="0"/>
              <a:t>.</a:t>
            </a:r>
          </a:p>
          <a:p>
            <a:r>
              <a:rPr lang="en-IN" dirty="0" smtClean="0"/>
              <a:t>Acid-base Regulation</a:t>
            </a:r>
          </a:p>
          <a:p>
            <a:r>
              <a:rPr lang="en-IN" dirty="0" smtClean="0"/>
              <a:t>-Acidosis accelerates erythrocyte deformation.</a:t>
            </a:r>
          </a:p>
          <a:p>
            <a:r>
              <a:rPr lang="en-IN" dirty="0" smtClean="0"/>
              <a:t>-</a:t>
            </a:r>
            <a:r>
              <a:rPr lang="en-IN" dirty="0" err="1" smtClean="0"/>
              <a:t>Alkalinization</a:t>
            </a:r>
            <a:r>
              <a:rPr lang="en-IN" dirty="0" smtClean="0"/>
              <a:t> is not effective .</a:t>
            </a:r>
          </a:p>
          <a:p>
            <a:r>
              <a:rPr lang="en-IN" dirty="0" smtClean="0"/>
              <a:t>-Maintenance of normal acid-base balance.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189522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 smtClean="0"/>
              <a:t>Intraoperative Management</a:t>
            </a:r>
            <a:br>
              <a:rPr lang="en-IN" b="1" u="sng" dirty="0" smtClean="0"/>
            </a:b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-</a:t>
            </a:r>
            <a:r>
              <a:rPr lang="en-IN" dirty="0" err="1" smtClean="0"/>
              <a:t>Anesthetic</a:t>
            </a:r>
            <a:r>
              <a:rPr lang="en-IN" dirty="0" smtClean="0"/>
              <a:t> technique</a:t>
            </a:r>
          </a:p>
          <a:p>
            <a:r>
              <a:rPr lang="en-IN" dirty="0" smtClean="0"/>
              <a:t>-GA Vs. RA</a:t>
            </a:r>
          </a:p>
          <a:p>
            <a:r>
              <a:rPr lang="en-IN" dirty="0" smtClean="0"/>
              <a:t>-Epidural </a:t>
            </a:r>
            <a:r>
              <a:rPr lang="en-IN" dirty="0" err="1" smtClean="0"/>
              <a:t>anesthesia</a:t>
            </a:r>
            <a:r>
              <a:rPr lang="en-IN" dirty="0" smtClean="0"/>
              <a:t> or Analgesia:</a:t>
            </a:r>
          </a:p>
          <a:p>
            <a:r>
              <a:rPr lang="en-IN" dirty="0" smtClean="0"/>
              <a:t>Pain control</a:t>
            </a:r>
          </a:p>
          <a:p>
            <a:r>
              <a:rPr lang="en-IN" dirty="0" smtClean="0"/>
              <a:t>VD</a:t>
            </a:r>
          </a:p>
          <a:p>
            <a:r>
              <a:rPr lang="en-IN" dirty="0" smtClean="0"/>
              <a:t>Oxygenation</a:t>
            </a:r>
          </a:p>
          <a:p>
            <a:r>
              <a:rPr lang="en-IN" dirty="0" smtClean="0"/>
              <a:t>-Avoid or minimize tourniquet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7847391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97282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1640" y="692696"/>
            <a:ext cx="712879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400" b="1" u="sng" dirty="0" smtClean="0"/>
              <a:t>Epidemiology</a:t>
            </a:r>
          </a:p>
          <a:p>
            <a:r>
              <a:rPr lang="en-IN" sz="2800" dirty="0" smtClean="0"/>
              <a:t>- Mutant  -globin gene → Hereditary</a:t>
            </a:r>
          </a:p>
          <a:p>
            <a:r>
              <a:rPr lang="en-IN" sz="2800" dirty="0" err="1" smtClean="0"/>
              <a:t>hemoglobinopathy</a:t>
            </a:r>
            <a:r>
              <a:rPr lang="en-IN" sz="2800" dirty="0" smtClean="0"/>
              <a:t> → production of</a:t>
            </a:r>
          </a:p>
          <a:p>
            <a:r>
              <a:rPr lang="en-IN" sz="2800" dirty="0" smtClean="0"/>
              <a:t>variant </a:t>
            </a:r>
            <a:r>
              <a:rPr lang="en-IN" sz="2800" dirty="0" err="1" smtClean="0"/>
              <a:t>Hb</a:t>
            </a:r>
            <a:r>
              <a:rPr lang="en-IN" sz="2800" dirty="0" smtClean="0"/>
              <a:t> ( </a:t>
            </a:r>
            <a:r>
              <a:rPr lang="en-IN" sz="2800" dirty="0" err="1" smtClean="0"/>
              <a:t>Hb</a:t>
            </a:r>
            <a:r>
              <a:rPr lang="en-IN" sz="2800" dirty="0" smtClean="0"/>
              <a:t> SS) → Sickle cell </a:t>
            </a:r>
            <a:r>
              <a:rPr lang="en-IN" sz="2800" dirty="0" err="1" smtClean="0"/>
              <a:t>anemia</a:t>
            </a:r>
            <a:endParaRPr lang="en-IN" sz="2800" dirty="0" smtClean="0"/>
          </a:p>
          <a:p>
            <a:r>
              <a:rPr lang="en-IN" sz="2800" dirty="0" smtClean="0"/>
              <a:t>- Variations in &amp; Around sickle gene →</a:t>
            </a:r>
          </a:p>
          <a:p>
            <a:r>
              <a:rPr lang="en-IN" sz="2800" dirty="0" smtClean="0"/>
              <a:t>different haplotypes ( 4 haplotypes in</a:t>
            </a:r>
          </a:p>
          <a:p>
            <a:r>
              <a:rPr lang="en-IN" sz="2800" dirty="0" smtClean="0"/>
              <a:t>Africa &amp; 1 </a:t>
            </a:r>
            <a:r>
              <a:rPr lang="en-IN" sz="2800" dirty="0" err="1" smtClean="0"/>
              <a:t>Arabo</a:t>
            </a:r>
            <a:r>
              <a:rPr lang="en-IN" sz="2800" dirty="0" smtClean="0"/>
              <a:t>-Indian or Asian</a:t>
            </a:r>
          </a:p>
          <a:p>
            <a:r>
              <a:rPr lang="en-IN" sz="2800" dirty="0" smtClean="0"/>
              <a:t>haplotype in India &amp; Persian gulf region)</a:t>
            </a:r>
          </a:p>
          <a:p>
            <a:r>
              <a:rPr lang="en-IN" sz="2800" dirty="0" smtClean="0"/>
              <a:t>- Heterozygous carrier state → SCT</a:t>
            </a:r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4139161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764704"/>
            <a:ext cx="61744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600" dirty="0" smtClean="0"/>
              <a:t>Genetics</a:t>
            </a:r>
          </a:p>
          <a:p>
            <a:r>
              <a:rPr lang="en-IN" sz="3600" dirty="0" smtClean="0"/>
              <a:t>The </a:t>
            </a:r>
            <a:r>
              <a:rPr lang="en-IN" sz="3600" dirty="0" err="1" smtClean="0"/>
              <a:t>ßs</a:t>
            </a:r>
            <a:r>
              <a:rPr lang="en-IN" sz="3600" dirty="0" smtClean="0"/>
              <a:t> Mutation</a:t>
            </a:r>
          </a:p>
          <a:p>
            <a:r>
              <a:rPr lang="en-IN" sz="3600" dirty="0" smtClean="0"/>
              <a:t>6th Codon of -Globin Gene </a:t>
            </a:r>
            <a:endParaRPr lang="en-IN" sz="3600" dirty="0"/>
          </a:p>
        </p:txBody>
      </p:sp>
    </p:spTree>
    <p:extLst>
      <p:ext uri="{BB962C8B-B14F-4D97-AF65-F5344CB8AC3E}">
        <p14:creationId xmlns="" xmlns:p14="http://schemas.microsoft.com/office/powerpoint/2010/main" val="424052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Inheritance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-Inherited as Autosomal Co-dominant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05957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Genotypes of Sickle cell disease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- Sickle cell </a:t>
            </a:r>
            <a:r>
              <a:rPr lang="en-IN" dirty="0" err="1" smtClean="0"/>
              <a:t>anemia</a:t>
            </a:r>
            <a:r>
              <a:rPr lang="en-IN" dirty="0" smtClean="0"/>
              <a:t> (Homozygous, HB SS)</a:t>
            </a:r>
          </a:p>
          <a:p>
            <a:r>
              <a:rPr lang="en-IN" dirty="0" smtClean="0"/>
              <a:t>Sickling occurs at PO2 ˂ 40 mmHg</a:t>
            </a:r>
          </a:p>
          <a:p>
            <a:r>
              <a:rPr lang="en-IN" dirty="0" smtClean="0"/>
              <a:t>- Sickle cell trait (Heterozygous, HB AS)</a:t>
            </a:r>
          </a:p>
          <a:p>
            <a:r>
              <a:rPr lang="en-IN" dirty="0" smtClean="0"/>
              <a:t>Sickling occurs at PO2 ˂ 20 mmHg</a:t>
            </a:r>
          </a:p>
          <a:p>
            <a:r>
              <a:rPr lang="en-IN" dirty="0" smtClean="0"/>
              <a:t>- Sickle-</a:t>
            </a:r>
            <a:r>
              <a:rPr lang="en-IN" dirty="0" err="1" smtClean="0"/>
              <a:t>Hemoglobin</a:t>
            </a:r>
            <a:r>
              <a:rPr lang="en-IN" dirty="0" smtClean="0"/>
              <a:t> C disease (HB SC)</a:t>
            </a:r>
          </a:p>
          <a:p>
            <a:r>
              <a:rPr lang="en-IN" dirty="0" smtClean="0"/>
              <a:t>- Sickle- </a:t>
            </a:r>
            <a:r>
              <a:rPr lang="el-GR" dirty="0" smtClean="0"/>
              <a:t>β </a:t>
            </a:r>
            <a:r>
              <a:rPr lang="en-IN" dirty="0" smtClean="0"/>
              <a:t>thalassemia disease (HB S </a:t>
            </a:r>
            <a:r>
              <a:rPr lang="el-GR" dirty="0" smtClean="0"/>
              <a:t>β </a:t>
            </a:r>
            <a:r>
              <a:rPr lang="en-IN" dirty="0" err="1" smtClean="0"/>
              <a:t>thal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201016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u="sng" dirty="0" smtClean="0"/>
              <a:t>Biochemistry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88924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err="1" smtClean="0"/>
              <a:t>Vasoocclusion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73391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 smtClean="0"/>
              <a:t>Clinical Picture</a:t>
            </a:r>
            <a:br>
              <a:rPr lang="en-IN" b="1" u="sng" dirty="0" smtClean="0"/>
            </a:b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Progressive organ damage , intermittent periods</a:t>
            </a:r>
          </a:p>
          <a:p>
            <a:r>
              <a:rPr lang="en-IN" dirty="0" smtClean="0"/>
              <a:t>of severe pain &amp; pulmonary complications</a:t>
            </a:r>
          </a:p>
          <a:p>
            <a:r>
              <a:rPr lang="en-IN" dirty="0" smtClean="0"/>
              <a:t>Severity and progression → markedly variable:</a:t>
            </a:r>
          </a:p>
          <a:p>
            <a:r>
              <a:rPr lang="en-IN" dirty="0" smtClean="0"/>
              <a:t>Relatively benign course Early organ dysfunction and death</a:t>
            </a:r>
          </a:p>
          <a:p>
            <a:r>
              <a:rPr lang="en-IN" dirty="0" smtClean="0"/>
              <a:t>Pulmonary &amp; Neurological complications</a:t>
            </a:r>
          </a:p>
          <a:p>
            <a:r>
              <a:rPr lang="en-IN" dirty="0" smtClean="0"/>
              <a:t>Chronic renal failure</a:t>
            </a:r>
          </a:p>
          <a:p>
            <a:r>
              <a:rPr lang="en-IN" dirty="0" smtClean="0"/>
              <a:t>Many deaths not attributed to chronic organ</a:t>
            </a:r>
          </a:p>
          <a:p>
            <a:r>
              <a:rPr lang="en-IN" dirty="0" smtClean="0"/>
              <a:t>failure acute episode of pain, respiratory compromise, stroke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696043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744</Words>
  <Application>Microsoft Office PowerPoint</Application>
  <PresentationFormat>On-screen Show (4:3)</PresentationFormat>
  <Paragraphs>142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SICKLE CELL DISEASE</vt:lpstr>
      <vt:lpstr>Slide 2</vt:lpstr>
      <vt:lpstr>Slide 3</vt:lpstr>
      <vt:lpstr>Slide 4</vt:lpstr>
      <vt:lpstr>Inheritance </vt:lpstr>
      <vt:lpstr>Genotypes of Sickle cell disease </vt:lpstr>
      <vt:lpstr>Biochemistry</vt:lpstr>
      <vt:lpstr>Vasoocclusion</vt:lpstr>
      <vt:lpstr>Clinical Picture </vt:lpstr>
      <vt:lpstr>Clinical Picture…cont </vt:lpstr>
      <vt:lpstr>Clinical Picture…cont </vt:lpstr>
      <vt:lpstr>Perioperative Epidemiology</vt:lpstr>
      <vt:lpstr>Preoperative Assessment </vt:lpstr>
      <vt:lpstr>Predictors of Postoperative Complications</vt:lpstr>
      <vt:lpstr>Preoperative Investigations</vt:lpstr>
      <vt:lpstr>Perioperative Management </vt:lpstr>
      <vt:lpstr>Perioperative Management </vt:lpstr>
      <vt:lpstr>Improvement of Oxygen Delivery </vt:lpstr>
      <vt:lpstr>Intraoperative Management </vt:lpstr>
      <vt:lpstr>Intraoperative Management </vt:lpstr>
      <vt:lpstr>Intraoperative Management </vt:lpstr>
      <vt:lpstr>Intraoperative Management 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arantxa talukdar</dc:creator>
  <cp:lastModifiedBy>user</cp:lastModifiedBy>
  <cp:revision>9</cp:revision>
  <dcterms:created xsi:type="dcterms:W3CDTF">2018-07-10T07:44:10Z</dcterms:created>
  <dcterms:modified xsi:type="dcterms:W3CDTF">2020-08-14T10:00:12Z</dcterms:modified>
</cp:coreProperties>
</file>