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293" r:id="rId3"/>
    <p:sldId id="257" r:id="rId4"/>
    <p:sldId id="266" r:id="rId5"/>
    <p:sldId id="292" r:id="rId6"/>
    <p:sldId id="263" r:id="rId7"/>
    <p:sldId id="279" r:id="rId8"/>
    <p:sldId id="280" r:id="rId9"/>
    <p:sldId id="281" r:id="rId10"/>
    <p:sldId id="282" r:id="rId11"/>
    <p:sldId id="283" r:id="rId12"/>
    <p:sldId id="290" r:id="rId13"/>
    <p:sldId id="288" r:id="rId14"/>
    <p:sldId id="285" r:id="rId15"/>
    <p:sldId id="286" r:id="rId16"/>
    <p:sldId id="294" r:id="rId17"/>
    <p:sldId id="295" r:id="rId18"/>
    <p:sldId id="296" r:id="rId19"/>
    <p:sldId id="297" r:id="rId20"/>
    <p:sldId id="298" r:id="rId21"/>
    <p:sldId id="272" r:id="rId22"/>
    <p:sldId id="273" r:id="rId23"/>
    <p:sldId id="299"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B72C5-FF3B-4B13-9E32-EAB4582F45C2}" type="datetimeFigureOut">
              <a:rPr lang="en-US" smtClean="0"/>
              <a:pPr/>
              <a:t>17/08/2020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A10F3-2C03-430C-821F-3E641BF452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A34E609F-0565-46DC-A74D-865C06ED7539}" type="datetimeFigureOut">
              <a:rPr lang="en-US" smtClean="0"/>
              <a:pPr/>
              <a:t>17/08/2020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8F6B714-18D7-49B9-9F1C-FFCDE492E7B7}"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4E609F-0565-46DC-A74D-865C06ED7539}" type="datetimeFigureOut">
              <a:rPr lang="en-US" smtClean="0"/>
              <a:pPr/>
              <a:t>17/08/2020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F6B714-18D7-49B9-9F1C-FFCDE492E7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4E609F-0565-46DC-A74D-865C06ED7539}" type="datetimeFigureOut">
              <a:rPr lang="en-US" smtClean="0"/>
              <a:pPr/>
              <a:t>17/08/2020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F6B714-18D7-49B9-9F1C-FFCDE492E7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4E609F-0565-46DC-A74D-865C06ED7539}" type="datetimeFigureOut">
              <a:rPr lang="en-US" smtClean="0"/>
              <a:pPr/>
              <a:t>17/08/2020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F6B714-18D7-49B9-9F1C-FFCDE492E7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A34E609F-0565-46DC-A74D-865C06ED7539}" type="datetimeFigureOut">
              <a:rPr lang="en-US" smtClean="0"/>
              <a:pPr/>
              <a:t>17/08/2020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8F6B714-18D7-49B9-9F1C-FFCDE492E7B7}"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34E609F-0565-46DC-A74D-865C06ED7539}" type="datetimeFigureOut">
              <a:rPr lang="en-US" smtClean="0"/>
              <a:pPr/>
              <a:t>17/08/2020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8F6B714-18D7-49B9-9F1C-FFCDE492E7B7}"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34E609F-0565-46DC-A74D-865C06ED7539}" type="datetimeFigureOut">
              <a:rPr lang="en-US" smtClean="0"/>
              <a:pPr/>
              <a:t>17/08/2020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8F6B714-18D7-49B9-9F1C-FFCDE492E7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34E609F-0565-46DC-A74D-865C06ED7539}" type="datetimeFigureOut">
              <a:rPr lang="en-US" smtClean="0"/>
              <a:pPr/>
              <a:t>17/08/2020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8F6B714-18D7-49B9-9F1C-FFCDE492E7B7}"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34E609F-0565-46DC-A74D-865C06ED7539}" type="datetimeFigureOut">
              <a:rPr lang="en-US" smtClean="0"/>
              <a:pPr/>
              <a:t>17/08/2020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8F6B714-18D7-49B9-9F1C-FFCDE492E7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A34E609F-0565-46DC-A74D-865C06ED7539}" type="datetimeFigureOut">
              <a:rPr lang="en-US" smtClean="0"/>
              <a:pPr/>
              <a:t>17/08/2020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8F6B714-18D7-49B9-9F1C-FFCDE492E7B7}"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A34E609F-0565-46DC-A74D-865C06ED7539}" type="datetimeFigureOut">
              <a:rPr lang="en-US" smtClean="0"/>
              <a:pPr/>
              <a:t>17/08/2020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8F6B714-18D7-49B9-9F1C-FFCDE492E7B7}"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34E609F-0565-46DC-A74D-865C06ED7539}" type="datetimeFigureOut">
              <a:rPr lang="en-US" smtClean="0"/>
              <a:pPr/>
              <a:t>17/08/2020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8F6B714-18D7-49B9-9F1C-FFCDE492E7B7}"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0"/>
            <a:ext cx="8077200" cy="1470025"/>
          </a:xfrm>
        </p:spPr>
        <p:txBody>
          <a:bodyPr>
            <a:normAutofit fontScale="90000"/>
          </a:bodyPr>
          <a:lstStyle/>
          <a:p>
            <a:r>
              <a:rPr lang="en-US" sz="5300" dirty="0" smtClean="0"/>
              <a:t>A RARE CASE OF MESENTERIC VENOUS OCCLUSION</a:t>
            </a:r>
            <a:r>
              <a:rPr lang="en-US" dirty="0" smtClean="0"/>
              <a:t>.</a:t>
            </a:r>
            <a:endParaRPr lang="en-US" dirty="0"/>
          </a:p>
        </p:txBody>
      </p:sp>
      <p:sp>
        <p:nvSpPr>
          <p:cNvPr id="3" name="Subtitle 2"/>
          <p:cNvSpPr>
            <a:spLocks noGrp="1"/>
          </p:cNvSpPr>
          <p:nvPr>
            <p:ph type="subTitle" idx="1"/>
          </p:nvPr>
        </p:nvSpPr>
        <p:spPr>
          <a:xfrm>
            <a:off x="533400" y="3886200"/>
            <a:ext cx="7620000" cy="2590800"/>
          </a:xfrm>
        </p:spPr>
        <p:txBody>
          <a:bodyPr>
            <a:normAutofit/>
          </a:bodyPr>
          <a:lstStyle/>
          <a:p>
            <a:pPr algn="l"/>
            <a:r>
              <a:rPr lang="en-US" sz="2400" dirty="0" smtClean="0"/>
              <a:t>- </a:t>
            </a:r>
            <a:r>
              <a:rPr lang="en-US" sz="2400" dirty="0" smtClean="0"/>
              <a:t>Dr. Rajesh </a:t>
            </a:r>
            <a:r>
              <a:rPr lang="en-US" sz="2400" dirty="0" err="1" smtClean="0"/>
              <a:t>Rathore</a:t>
            </a:r>
            <a:r>
              <a:rPr lang="en-US" sz="2400" smtClean="0"/>
              <a:t> </a:t>
            </a:r>
            <a:endParaRPr lang="en-US" sz="2400" dirty="0"/>
          </a:p>
        </p:txBody>
      </p:sp>
      <p:pic>
        <p:nvPicPr>
          <p:cNvPr id="4" name="Picture 3" descr="C:\Documents and Settings\Administrator\Desktop\Logo (SV)Colour.wmf"/>
          <p:cNvPicPr/>
          <p:nvPr/>
        </p:nvPicPr>
        <p:blipFill>
          <a:blip r:embed="rId2"/>
          <a:srcRect/>
          <a:stretch>
            <a:fillRect/>
          </a:stretch>
        </p:blipFill>
        <p:spPr bwMode="auto">
          <a:xfrm>
            <a:off x="7115175" y="4953000"/>
            <a:ext cx="187642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pic>
        <p:nvPicPr>
          <p:cNvPr id="5122" name="Picture 2" descr="C:\Documents and Settings\Administrator\Desktop\portal vein thrombosis\161 KISHOR BHAI MALI\KISHORIBAI M MALI  64YM.CT.1.5.019.JPG"/>
          <p:cNvPicPr>
            <a:picLocks noGrp="1" noChangeAspect="1" noChangeArrowheads="1"/>
          </p:cNvPicPr>
          <p:nvPr>
            <p:ph sz="half" idx="1"/>
          </p:nvPr>
        </p:nvPicPr>
        <p:blipFill>
          <a:blip r:embed="rId2" cstate="print"/>
          <a:stretch>
            <a:fillRect/>
          </a:stretch>
        </p:blipFill>
        <p:spPr bwMode="auto">
          <a:xfrm>
            <a:off x="457200" y="2037419"/>
            <a:ext cx="4038600" cy="3743600"/>
          </a:xfrm>
          <a:prstGeom prst="rect">
            <a:avLst/>
          </a:prstGeom>
          <a:noFill/>
        </p:spPr>
      </p:pic>
      <p:pic>
        <p:nvPicPr>
          <p:cNvPr id="5123" name="Picture 3" descr="C:\Documents and Settings\Administrator\Desktop\portal vein thrombosis\161 KISHOR BHAI MALI\KISHORIBAI M MALI  64YM.CT.1.5.024.JPG"/>
          <p:cNvPicPr>
            <a:picLocks noGrp="1" noChangeAspect="1" noChangeArrowheads="1"/>
          </p:cNvPicPr>
          <p:nvPr>
            <p:ph sz="half" idx="2"/>
          </p:nvPr>
        </p:nvPicPr>
        <p:blipFill>
          <a:blip r:embed="rId3" cstate="print"/>
          <a:stretch>
            <a:fillRect/>
          </a:stretch>
        </p:blipFill>
        <p:spPr bwMode="auto">
          <a:xfrm>
            <a:off x="4648200" y="2037419"/>
            <a:ext cx="4038600" cy="3743600"/>
          </a:xfrm>
          <a:prstGeom prst="rect">
            <a:avLst/>
          </a:prstGeom>
          <a:noFill/>
        </p:spPr>
      </p:pic>
      <p:sp>
        <p:nvSpPr>
          <p:cNvPr id="5" name="Right Arrow 4"/>
          <p:cNvSpPr/>
          <p:nvPr/>
        </p:nvSpPr>
        <p:spPr>
          <a:xfrm>
            <a:off x="1143000" y="3276600"/>
            <a:ext cx="12192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6858000" y="2743200"/>
            <a:ext cx="1600200" cy="2560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6096000"/>
            <a:ext cx="6629400" cy="369332"/>
          </a:xfrm>
          <a:prstGeom prst="rect">
            <a:avLst/>
          </a:prstGeom>
          <a:noFill/>
        </p:spPr>
        <p:txBody>
          <a:bodyPr wrap="square" rtlCol="0">
            <a:spAutoFit/>
          </a:bodyPr>
          <a:lstStyle/>
          <a:p>
            <a:r>
              <a:rPr lang="en-US" dirty="0" smtClean="0">
                <a:solidFill>
                  <a:schemeClr val="bg1"/>
                </a:solidFill>
              </a:rPr>
              <a:t>Portal and superior mesenteric vein thrombus with calcification.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pic>
        <p:nvPicPr>
          <p:cNvPr id="6146" name="Picture 2" descr="C:\Documents and Settings\Administrator\Desktop\portal vein thrombosis\161 KISHOR BHAI MALI\KISHORIBAI M MALI  64YM.CT.1.6.035.JPG"/>
          <p:cNvPicPr>
            <a:picLocks noGrp="1" noChangeAspect="1" noChangeArrowheads="1"/>
          </p:cNvPicPr>
          <p:nvPr>
            <p:ph sz="half" idx="1"/>
          </p:nvPr>
        </p:nvPicPr>
        <p:blipFill>
          <a:blip r:embed="rId2" cstate="print"/>
          <a:stretch>
            <a:fillRect/>
          </a:stretch>
        </p:blipFill>
        <p:spPr bwMode="auto">
          <a:xfrm>
            <a:off x="457200" y="2037419"/>
            <a:ext cx="4038600" cy="3743600"/>
          </a:xfrm>
          <a:prstGeom prst="rect">
            <a:avLst/>
          </a:prstGeom>
          <a:noFill/>
        </p:spPr>
      </p:pic>
      <p:pic>
        <p:nvPicPr>
          <p:cNvPr id="6147" name="Picture 3" descr="C:\Documents and Settings\Administrator\Desktop\portal vein thrombosis\161 KISHOR BHAI MALI\KISHORIBAI M MALI  64YM.CT.1.6.046.JPG"/>
          <p:cNvPicPr>
            <a:picLocks noGrp="1" noChangeAspect="1" noChangeArrowheads="1"/>
          </p:cNvPicPr>
          <p:nvPr>
            <p:ph sz="half" idx="2"/>
          </p:nvPr>
        </p:nvPicPr>
        <p:blipFill>
          <a:blip r:embed="rId3" cstate="print"/>
          <a:stretch>
            <a:fillRect/>
          </a:stretch>
        </p:blipFill>
        <p:spPr bwMode="auto">
          <a:xfrm>
            <a:off x="4648200" y="2037419"/>
            <a:ext cx="4038600" cy="3743600"/>
          </a:xfrm>
          <a:prstGeom prst="rect">
            <a:avLst/>
          </a:prstGeom>
          <a:noFill/>
        </p:spPr>
      </p:pic>
      <p:sp>
        <p:nvSpPr>
          <p:cNvPr id="5" name="Right Arrow 4"/>
          <p:cNvSpPr/>
          <p:nvPr/>
        </p:nvSpPr>
        <p:spPr>
          <a:xfrm>
            <a:off x="1066800" y="2743200"/>
            <a:ext cx="10668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6477000" y="3048000"/>
            <a:ext cx="1459992" cy="2560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200" y="5867400"/>
            <a:ext cx="4572000" cy="646331"/>
          </a:xfrm>
          <a:prstGeom prst="rect">
            <a:avLst/>
          </a:prstGeom>
        </p:spPr>
        <p:txBody>
          <a:bodyPr>
            <a:spAutoFit/>
          </a:bodyPr>
          <a:lstStyle/>
          <a:p>
            <a:r>
              <a:rPr lang="en-US" dirty="0" smtClean="0">
                <a:solidFill>
                  <a:schemeClr val="bg1"/>
                </a:solidFill>
              </a:rPr>
              <a:t>Portal and superior mesenteric vein thrombus with calcification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pic>
        <p:nvPicPr>
          <p:cNvPr id="1026" name="Picture 2" descr="E:\Kishoribai\KISHORIBAI M MALI  64YF.CT.2.1.001.JPG"/>
          <p:cNvPicPr>
            <a:picLocks noGrp="1" noChangeAspect="1" noChangeArrowheads="1"/>
          </p:cNvPicPr>
          <p:nvPr>
            <p:ph sz="half" idx="1"/>
          </p:nvPr>
        </p:nvPicPr>
        <p:blipFill>
          <a:blip r:embed="rId2"/>
          <a:srcRect/>
          <a:stretch>
            <a:fillRect/>
          </a:stretch>
        </p:blipFill>
        <p:spPr bwMode="auto">
          <a:xfrm>
            <a:off x="457200" y="1524000"/>
            <a:ext cx="4059238" cy="4167208"/>
          </a:xfrm>
          <a:prstGeom prst="rect">
            <a:avLst/>
          </a:prstGeom>
          <a:noFill/>
        </p:spPr>
      </p:pic>
      <p:pic>
        <p:nvPicPr>
          <p:cNvPr id="1027" name="Picture 3" descr="E:\Kishoribai\KISHORIBAI M MALI  64YF.CT.2.1.003.JPG"/>
          <p:cNvPicPr>
            <a:picLocks noGrp="1" noChangeAspect="1" noChangeArrowheads="1"/>
          </p:cNvPicPr>
          <p:nvPr>
            <p:ph sz="half" idx="2"/>
          </p:nvPr>
        </p:nvPicPr>
        <p:blipFill>
          <a:blip r:embed="rId3"/>
          <a:srcRect/>
          <a:stretch>
            <a:fillRect/>
          </a:stretch>
        </p:blipFill>
        <p:spPr bwMode="auto">
          <a:xfrm>
            <a:off x="4648200" y="1524000"/>
            <a:ext cx="4059238" cy="4167208"/>
          </a:xfrm>
          <a:prstGeom prst="rect">
            <a:avLst/>
          </a:prstGeom>
          <a:noFill/>
        </p:spPr>
      </p:pic>
      <p:sp>
        <p:nvSpPr>
          <p:cNvPr id="7" name="Right Arrow 6"/>
          <p:cNvSpPr/>
          <p:nvPr/>
        </p:nvSpPr>
        <p:spPr>
          <a:xfrm>
            <a:off x="1143000" y="3733800"/>
            <a:ext cx="12192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6781800" y="3429000"/>
            <a:ext cx="12192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62200" y="5791200"/>
            <a:ext cx="4572000" cy="646331"/>
          </a:xfrm>
          <a:prstGeom prst="rect">
            <a:avLst/>
          </a:prstGeom>
        </p:spPr>
        <p:txBody>
          <a:bodyPr>
            <a:spAutoFit/>
          </a:bodyPr>
          <a:lstStyle/>
          <a:p>
            <a:r>
              <a:rPr lang="en-US" dirty="0" smtClean="0">
                <a:solidFill>
                  <a:schemeClr val="bg1"/>
                </a:solidFill>
              </a:rPr>
              <a:t>Portal and superior mesenteric vein thrombus with calcification.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pic>
        <p:nvPicPr>
          <p:cNvPr id="1026" name="Picture 2" descr="C:\Documents and Settings\Administrator\Desktop\portal vein thrombosis\161 KISHOR BHAI MALI\KISHORIBAI M MALI  64YM.CT.1.3.047.JPG"/>
          <p:cNvPicPr>
            <a:picLocks noGrp="1" noChangeAspect="1" noChangeArrowheads="1"/>
          </p:cNvPicPr>
          <p:nvPr>
            <p:ph sz="half" idx="1"/>
          </p:nvPr>
        </p:nvPicPr>
        <p:blipFill>
          <a:blip r:embed="rId2" cstate="print"/>
          <a:stretch>
            <a:fillRect/>
          </a:stretch>
        </p:blipFill>
        <p:spPr bwMode="auto">
          <a:xfrm>
            <a:off x="457200" y="2038731"/>
            <a:ext cx="4038600" cy="3740976"/>
          </a:xfrm>
          <a:prstGeom prst="rect">
            <a:avLst/>
          </a:prstGeom>
          <a:noFill/>
        </p:spPr>
      </p:pic>
      <p:pic>
        <p:nvPicPr>
          <p:cNvPr id="1027" name="Picture 3" descr="C:\Documents and Settings\Administrator\Desktop\portal vein thrombosis\161 KISHOR BHAI MALI\KISHORIBAI M MALI  64YM.CT.1.3.050.JPG"/>
          <p:cNvPicPr>
            <a:picLocks noGrp="1" noChangeAspect="1" noChangeArrowheads="1"/>
          </p:cNvPicPr>
          <p:nvPr>
            <p:ph sz="half" idx="2"/>
          </p:nvPr>
        </p:nvPicPr>
        <p:blipFill>
          <a:blip r:embed="rId3" cstate="print"/>
          <a:stretch>
            <a:fillRect/>
          </a:stretch>
        </p:blipFill>
        <p:spPr bwMode="auto">
          <a:xfrm>
            <a:off x="4648200" y="2038731"/>
            <a:ext cx="4038600" cy="3740976"/>
          </a:xfrm>
          <a:prstGeom prst="rect">
            <a:avLst/>
          </a:prstGeom>
          <a:noFill/>
        </p:spPr>
      </p:pic>
      <p:sp>
        <p:nvSpPr>
          <p:cNvPr id="7" name="Rectangle 6"/>
          <p:cNvSpPr/>
          <p:nvPr/>
        </p:nvSpPr>
        <p:spPr>
          <a:xfrm>
            <a:off x="457200" y="5867400"/>
            <a:ext cx="8229600" cy="646331"/>
          </a:xfrm>
          <a:prstGeom prst="rect">
            <a:avLst/>
          </a:prstGeom>
        </p:spPr>
        <p:txBody>
          <a:bodyPr wrap="square">
            <a:spAutoFit/>
          </a:bodyPr>
          <a:lstStyle/>
          <a:p>
            <a:r>
              <a:rPr lang="en-US" dirty="0" smtClean="0">
                <a:solidFill>
                  <a:schemeClr val="bg1"/>
                </a:solidFill>
              </a:rPr>
              <a:t>Marked bowel wall thickening giving characteristic “</a:t>
            </a:r>
            <a:r>
              <a:rPr lang="en-US" b="1" dirty="0" smtClean="0">
                <a:solidFill>
                  <a:schemeClr val="bg1"/>
                </a:solidFill>
              </a:rPr>
              <a:t>TARGET SIGN” </a:t>
            </a:r>
            <a:r>
              <a:rPr lang="en-US" dirty="0" smtClean="0">
                <a:solidFill>
                  <a:schemeClr val="bg1"/>
                </a:solidFill>
              </a:rPr>
              <a:t>with severe mesenteric haziness or </a:t>
            </a:r>
            <a:r>
              <a:rPr lang="en-US" dirty="0" err="1" smtClean="0">
                <a:solidFill>
                  <a:schemeClr val="bg1"/>
                </a:solidFill>
              </a:rPr>
              <a:t>oedema</a:t>
            </a:r>
            <a:r>
              <a:rPr lang="en-US" dirty="0" smtClean="0">
                <a:solidFill>
                  <a:schemeClr val="bg1"/>
                </a:solidFill>
              </a:rPr>
              <a:t>.</a:t>
            </a:r>
            <a:endParaRPr lang="en-US" dirty="0">
              <a:solidFill>
                <a:schemeClr val="bg1"/>
              </a:solidFill>
            </a:endParaRPr>
          </a:p>
        </p:txBody>
      </p:sp>
      <p:sp>
        <p:nvSpPr>
          <p:cNvPr id="8" name="Right Arrow 7"/>
          <p:cNvSpPr/>
          <p:nvPr/>
        </p:nvSpPr>
        <p:spPr>
          <a:xfrm>
            <a:off x="533400" y="3657600"/>
            <a:ext cx="15240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6705600" y="3657600"/>
            <a:ext cx="15240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pic>
        <p:nvPicPr>
          <p:cNvPr id="8" name="Picture 2" descr="C:\Documents and Settings\Administrator\Desktop\portal vein thrombosis\161 KISHOR BHAI MALI\KISHORIBAI M MALI  64YM.CT.1.3.036.JPG"/>
          <p:cNvPicPr>
            <a:picLocks noGrp="1" noChangeAspect="1" noChangeArrowheads="1"/>
          </p:cNvPicPr>
          <p:nvPr>
            <p:ph sz="half" idx="1"/>
          </p:nvPr>
        </p:nvPicPr>
        <p:blipFill>
          <a:blip r:embed="rId2" cstate="print"/>
          <a:stretch>
            <a:fillRect/>
          </a:stretch>
        </p:blipFill>
        <p:spPr bwMode="auto">
          <a:xfrm>
            <a:off x="457200" y="2037419"/>
            <a:ext cx="4038600" cy="3743600"/>
          </a:xfrm>
          <a:prstGeom prst="rect">
            <a:avLst/>
          </a:prstGeom>
          <a:noFill/>
        </p:spPr>
      </p:pic>
      <p:pic>
        <p:nvPicPr>
          <p:cNvPr id="8195" name="Picture 3" descr="C:\Documents and Settings\Administrator\Desktop\portal vein thrombosis\161 KISHOR BHAI MALI\KISHORIBAI M MALI  64YM.CT.1.3.038.JPG"/>
          <p:cNvPicPr>
            <a:picLocks noGrp="1" noChangeAspect="1" noChangeArrowheads="1"/>
          </p:cNvPicPr>
          <p:nvPr>
            <p:ph sz="half" idx="2"/>
          </p:nvPr>
        </p:nvPicPr>
        <p:blipFill>
          <a:blip r:embed="rId3" cstate="print"/>
          <a:stretch>
            <a:fillRect/>
          </a:stretch>
        </p:blipFill>
        <p:spPr bwMode="auto">
          <a:xfrm>
            <a:off x="4648200" y="2037419"/>
            <a:ext cx="4038600" cy="3743600"/>
          </a:xfrm>
          <a:prstGeom prst="rect">
            <a:avLst/>
          </a:prstGeom>
          <a:noFill/>
        </p:spPr>
      </p:pic>
      <p:sp>
        <p:nvSpPr>
          <p:cNvPr id="5" name="Right Arrow 4"/>
          <p:cNvSpPr/>
          <p:nvPr/>
        </p:nvSpPr>
        <p:spPr>
          <a:xfrm>
            <a:off x="762000" y="3352800"/>
            <a:ext cx="1905000" cy="228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7239000" y="3276600"/>
            <a:ext cx="1676400" cy="332232"/>
          </a:xfrm>
          <a:prstGeom prst="rightArrow">
            <a:avLst>
              <a:gd name="adj1" fmla="val 39218"/>
              <a:gd name="adj2"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6096000"/>
            <a:ext cx="8458200" cy="646331"/>
          </a:xfrm>
          <a:prstGeom prst="rect">
            <a:avLst/>
          </a:prstGeom>
          <a:noFill/>
        </p:spPr>
        <p:txBody>
          <a:bodyPr wrap="square" rtlCol="0">
            <a:spAutoFit/>
          </a:bodyPr>
          <a:lstStyle/>
          <a:p>
            <a:r>
              <a:rPr lang="en-US" dirty="0" smtClean="0">
                <a:solidFill>
                  <a:schemeClr val="bg1"/>
                </a:solidFill>
              </a:rPr>
              <a:t>Engorgement of mesenteric vein with fat stranding and considerable degree of collateral vasculature.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pic>
        <p:nvPicPr>
          <p:cNvPr id="9218" name="Picture 2" descr="C:\Documents and Settings\Administrator\Desktop\portal vein thrombosis\161 KISHOR BHAI MALI\KISHORIBAI M MALI  64YM.CT.1.5.024.JPG"/>
          <p:cNvPicPr>
            <a:picLocks noGrp="1" noChangeAspect="1" noChangeArrowheads="1"/>
          </p:cNvPicPr>
          <p:nvPr>
            <p:ph sz="half" idx="1"/>
          </p:nvPr>
        </p:nvPicPr>
        <p:blipFill>
          <a:blip r:embed="rId2" cstate="print"/>
          <a:stretch>
            <a:fillRect/>
          </a:stretch>
        </p:blipFill>
        <p:spPr bwMode="auto">
          <a:xfrm>
            <a:off x="457200" y="2037419"/>
            <a:ext cx="4038600" cy="3743600"/>
          </a:xfrm>
          <a:prstGeom prst="rect">
            <a:avLst/>
          </a:prstGeom>
          <a:noFill/>
        </p:spPr>
      </p:pic>
      <p:pic>
        <p:nvPicPr>
          <p:cNvPr id="9219" name="Picture 3" descr="C:\Documents and Settings\Administrator\Desktop\portal vein thrombosis\161 KISHOR BHAI MALI\KISHORIBAI M MALI  64YM.CT.1.5.025.JPG"/>
          <p:cNvPicPr>
            <a:picLocks noGrp="1" noChangeAspect="1" noChangeArrowheads="1"/>
          </p:cNvPicPr>
          <p:nvPr>
            <p:ph sz="half" idx="2"/>
          </p:nvPr>
        </p:nvPicPr>
        <p:blipFill>
          <a:blip r:embed="rId3" cstate="print"/>
          <a:stretch>
            <a:fillRect/>
          </a:stretch>
        </p:blipFill>
        <p:spPr bwMode="auto">
          <a:xfrm>
            <a:off x="4648200" y="2037419"/>
            <a:ext cx="4038600" cy="3743600"/>
          </a:xfrm>
          <a:prstGeom prst="rect">
            <a:avLst/>
          </a:prstGeom>
          <a:noFill/>
        </p:spPr>
      </p:pic>
      <p:sp>
        <p:nvSpPr>
          <p:cNvPr id="5" name="Right Arrow 4"/>
          <p:cNvSpPr/>
          <p:nvPr/>
        </p:nvSpPr>
        <p:spPr>
          <a:xfrm>
            <a:off x="990600" y="2971800"/>
            <a:ext cx="14478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838200" y="3810000"/>
            <a:ext cx="1295400" cy="228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7086600" y="3886200"/>
            <a:ext cx="1307592" cy="2560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5934670"/>
            <a:ext cx="8534400" cy="923330"/>
          </a:xfrm>
          <a:prstGeom prst="rect">
            <a:avLst/>
          </a:prstGeom>
          <a:noFill/>
        </p:spPr>
        <p:txBody>
          <a:bodyPr wrap="square" rtlCol="0">
            <a:spAutoFit/>
          </a:bodyPr>
          <a:lstStyle/>
          <a:p>
            <a:r>
              <a:rPr lang="en-US" dirty="0" smtClean="0">
                <a:solidFill>
                  <a:schemeClr val="bg1"/>
                </a:solidFill>
              </a:rPr>
              <a:t>Portal and superior mesenteric vein thrombosis with calcification causing mesenteric ischemia hence producing dilated bowel loop  with fat stranding and mesenteric vein engorgement.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MESENTERIC ISCHEMIA</a:t>
            </a:r>
            <a:endParaRPr lang="en-US" dirty="0"/>
          </a:p>
        </p:txBody>
      </p:sp>
      <p:sp>
        <p:nvSpPr>
          <p:cNvPr id="3" name="Content Placeholder 2"/>
          <p:cNvSpPr>
            <a:spLocks noGrp="1"/>
          </p:cNvSpPr>
          <p:nvPr>
            <p:ph idx="1"/>
          </p:nvPr>
        </p:nvSpPr>
        <p:spPr/>
        <p:txBody>
          <a:bodyPr/>
          <a:lstStyle/>
          <a:p>
            <a:r>
              <a:rPr lang="en-US" dirty="0" smtClean="0"/>
              <a:t>Mesenteric ischemia encompasses a broad spectrum of diseases but has traditionally been classified according to the various causes of acute arterial occlusive disease, </a:t>
            </a:r>
            <a:r>
              <a:rPr lang="en-US" dirty="0" err="1" smtClean="0"/>
              <a:t>nonobstructive</a:t>
            </a:r>
            <a:r>
              <a:rPr lang="en-US" dirty="0" smtClean="0"/>
              <a:t> mesenteric arterial insufficiency, mesenteric venous occlusion, and chronic mesenteric ischemia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MESENTERIC VENOUS OCCLUSION- CAUSES</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Mesenteric venous thrombosis can be classified on the basis of its cause as primary or secondary. Spontaneous, idiopathic thrombosis of the </a:t>
            </a:r>
            <a:r>
              <a:rPr lang="en-US" dirty="0" err="1" smtClean="0"/>
              <a:t>splanchnic</a:t>
            </a:r>
            <a:r>
              <a:rPr lang="en-US" dirty="0" smtClean="0"/>
              <a:t> veins not associated with any predisposing conditions has been termed </a:t>
            </a:r>
            <a:r>
              <a:rPr lang="en-US" i="1" dirty="0" smtClean="0"/>
              <a:t>primary mesenteric venous thrombosis</a:t>
            </a:r>
            <a:r>
              <a:rPr lang="en-US" dirty="0" smtClean="0"/>
              <a:t>.</a:t>
            </a:r>
          </a:p>
          <a:p>
            <a:endParaRPr lang="en-US" dirty="0" smtClean="0"/>
          </a:p>
          <a:p>
            <a:r>
              <a:rPr lang="en-US" dirty="0" smtClean="0"/>
              <a:t>Patients with known medical conditions or factors associated with portal or mesenteric venous thrombosis, such as pancreatitis, </a:t>
            </a:r>
            <a:r>
              <a:rPr lang="en-US" dirty="0" err="1" smtClean="0"/>
              <a:t>hypercoagulability</a:t>
            </a:r>
            <a:r>
              <a:rPr lang="en-US" dirty="0" smtClean="0"/>
              <a:t> states, cirrhosis, or surgery, are said to have secondary mesenteric venous thrombosis.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Venous Occlusion</a:t>
            </a:r>
            <a:endParaRPr lang="en-US" dirty="0"/>
          </a:p>
        </p:txBody>
      </p:sp>
      <p:sp>
        <p:nvSpPr>
          <p:cNvPr id="3" name="Content Placeholder 2"/>
          <p:cNvSpPr>
            <a:spLocks noGrp="1"/>
          </p:cNvSpPr>
          <p:nvPr>
            <p:ph idx="1"/>
          </p:nvPr>
        </p:nvSpPr>
        <p:spPr>
          <a:xfrm>
            <a:off x="457200" y="1646236"/>
            <a:ext cx="8229600" cy="4983163"/>
          </a:xfrm>
        </p:spPr>
        <p:txBody>
          <a:bodyPr>
            <a:normAutofit fontScale="55000" lnSpcReduction="20000"/>
          </a:bodyPr>
          <a:lstStyle/>
          <a:p>
            <a:r>
              <a:rPr lang="en-US" sz="4400" dirty="0" smtClean="0">
                <a:latin typeface="Times New Roman" pitchFamily="18" charset="0"/>
                <a:cs typeface="Times New Roman" pitchFamily="18" charset="0"/>
              </a:rPr>
              <a:t>Thrombosis of the mesenteric vein can be primary or secondary to portal hypertension or infection or can be associated with various </a:t>
            </a:r>
            <a:r>
              <a:rPr lang="en-US" sz="4400" dirty="0" err="1" smtClean="0">
                <a:latin typeface="Times New Roman" pitchFamily="18" charset="0"/>
                <a:cs typeface="Times New Roman" pitchFamily="18" charset="0"/>
              </a:rPr>
              <a:t>hypercoagulopathy</a:t>
            </a:r>
            <a:r>
              <a:rPr lang="en-US" sz="4400" dirty="0" smtClean="0">
                <a:latin typeface="Times New Roman" pitchFamily="18" charset="0"/>
                <a:cs typeface="Times New Roman" pitchFamily="18" charset="0"/>
              </a:rPr>
              <a:t> states.</a:t>
            </a:r>
          </a:p>
          <a:p>
            <a:endParaRPr lang="en-US" sz="44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Mesenteric venous obstruction does not typically lead to severe bowel ischemia; however, thrombosis of the mesenteric vein, particularly at a distal level, may cause bowel infarction and accounts for 5–10% of acute bowel ischemia.</a:t>
            </a:r>
          </a:p>
          <a:p>
            <a:endParaRPr lang="en-US" sz="44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 Impairment of venous drainage causes elevation of the hydrostatic pressure, which leads to </a:t>
            </a:r>
            <a:r>
              <a:rPr lang="en-US" sz="4400" dirty="0" err="1" smtClean="0">
                <a:latin typeface="Times New Roman" pitchFamily="18" charset="0"/>
                <a:cs typeface="Times New Roman" pitchFamily="18" charset="0"/>
              </a:rPr>
              <a:t>extravascular</a:t>
            </a:r>
            <a:r>
              <a:rPr lang="en-US" sz="4400" dirty="0" smtClean="0">
                <a:latin typeface="Times New Roman" pitchFamily="18" charset="0"/>
                <a:cs typeface="Times New Roman" pitchFamily="18" charset="0"/>
              </a:rPr>
              <a:t> leakage of plasma, RBCs, or both into the bowel wall, mesentery, and peritoneal cavity. The bowel loops are typically prominently dilated . Impairment of venous drainage may also compromise the arterial blood flow and cause bowel ischemia and infarction.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USG</a:t>
            </a:r>
            <a:endParaRPr lang="en-US" dirty="0"/>
          </a:p>
        </p:txBody>
      </p:sp>
      <p:sp>
        <p:nvSpPr>
          <p:cNvPr id="3" name="Content Placeholder 2"/>
          <p:cNvSpPr>
            <a:spLocks noGrp="1"/>
          </p:cNvSpPr>
          <p:nvPr>
            <p:ph idx="1"/>
          </p:nvPr>
        </p:nvSpPr>
        <p:spPr>
          <a:xfrm>
            <a:off x="457200" y="1646236"/>
            <a:ext cx="8229600" cy="4983163"/>
          </a:xfrm>
        </p:spPr>
        <p:txBody>
          <a:bodyPr>
            <a:normAutofit fontScale="77500" lnSpcReduction="20000"/>
          </a:bodyPr>
          <a:lstStyle/>
          <a:p>
            <a:r>
              <a:rPr lang="en-US" dirty="0" smtClean="0"/>
              <a:t>Can provide </a:t>
            </a:r>
            <a:r>
              <a:rPr lang="en-US" dirty="0" err="1" smtClean="0"/>
              <a:t>semiquantitative</a:t>
            </a:r>
            <a:r>
              <a:rPr lang="en-US" dirty="0" smtClean="0"/>
              <a:t> information about </a:t>
            </a:r>
            <a:r>
              <a:rPr lang="en-US" dirty="0" err="1" smtClean="0"/>
              <a:t>portomesenteric</a:t>
            </a:r>
            <a:r>
              <a:rPr lang="en-US" dirty="0" smtClean="0"/>
              <a:t> blood flow.</a:t>
            </a:r>
          </a:p>
          <a:p>
            <a:endParaRPr lang="en-US" dirty="0" smtClean="0"/>
          </a:p>
          <a:p>
            <a:r>
              <a:rPr lang="en-US" dirty="0" smtClean="0"/>
              <a:t> Venous flow anomalies or thrombus, a thickened bowel wall, free </a:t>
            </a:r>
            <a:r>
              <a:rPr lang="en-US" dirty="0" err="1" smtClean="0"/>
              <a:t>intraperitoneal</a:t>
            </a:r>
            <a:r>
              <a:rPr lang="en-US" dirty="0" smtClean="0"/>
              <a:t> fluid, and </a:t>
            </a:r>
            <a:r>
              <a:rPr lang="en-US" dirty="0" err="1" smtClean="0"/>
              <a:t>biliary</a:t>
            </a:r>
            <a:r>
              <a:rPr lang="en-US" dirty="0" smtClean="0"/>
              <a:t> disease can also be demonstrated.</a:t>
            </a:r>
          </a:p>
          <a:p>
            <a:endParaRPr lang="en-US" dirty="0" smtClean="0"/>
          </a:p>
          <a:p>
            <a:r>
              <a:rPr lang="en-US" dirty="0" smtClean="0"/>
              <a:t> Limitations of this modality are its operator-dependent nature, sensitivity of the equipment to slow flow, inability to identify a suitable acoustic window, variable visualization of the entire </a:t>
            </a:r>
            <a:r>
              <a:rPr lang="en-US" dirty="0" err="1" smtClean="0"/>
              <a:t>portomesenteric</a:t>
            </a:r>
            <a:r>
              <a:rPr lang="en-US" dirty="0" smtClean="0"/>
              <a:t> vasculature due to overlying bowel gas, and potential failure to depict deep </a:t>
            </a:r>
            <a:r>
              <a:rPr lang="en-US" dirty="0" err="1" smtClean="0"/>
              <a:t>varices</a:t>
            </a:r>
            <a:r>
              <a:rPr lang="en-US" dirty="0" smtClean="0"/>
              <a:t> involving the retroperitoneal and mesenteric vessels.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chemeClr val="bg1"/>
                </a:solidFill>
              </a:rPr>
              <a:t>Mesenteric venous thrombosis is an uncommon but potentially lethal cause of bowel ischemia. Several imaging methods are available for diagnosis, each of which has advantages and disadvantages. </a:t>
            </a:r>
          </a:p>
          <a:p>
            <a:endParaRPr lang="en-US" dirty="0" smtClean="0">
              <a:solidFill>
                <a:schemeClr val="bg1"/>
              </a:solidFill>
            </a:endParaRPr>
          </a:p>
          <a:p>
            <a:r>
              <a:rPr lang="en-US" dirty="0" smtClean="0">
                <a:solidFill>
                  <a:schemeClr val="bg1"/>
                </a:solidFill>
              </a:rPr>
              <a:t>Doppler </a:t>
            </a:r>
            <a:r>
              <a:rPr lang="en-US" dirty="0" err="1" smtClean="0">
                <a:solidFill>
                  <a:schemeClr val="bg1"/>
                </a:solidFill>
              </a:rPr>
              <a:t>ultrasonography</a:t>
            </a:r>
            <a:r>
              <a:rPr lang="en-US" dirty="0" smtClean="0">
                <a:solidFill>
                  <a:schemeClr val="bg1"/>
                </a:solidFill>
              </a:rPr>
              <a:t> allows direct evaluation of the mesenteric and portal veins, provides </a:t>
            </a:r>
            <a:r>
              <a:rPr lang="en-US" dirty="0" err="1" smtClean="0">
                <a:solidFill>
                  <a:schemeClr val="bg1"/>
                </a:solidFill>
              </a:rPr>
              <a:t>semiquantitative</a:t>
            </a:r>
            <a:r>
              <a:rPr lang="en-US" dirty="0" smtClean="0">
                <a:solidFill>
                  <a:schemeClr val="bg1"/>
                </a:solidFill>
              </a:rPr>
              <a:t> flow information, and allows Doppler waveform analysis of the visceral vessels; however, it is operator dependent and is often limited by overlying bowel gas. </a:t>
            </a:r>
          </a:p>
          <a:p>
            <a:endParaRPr lang="en-US" dirty="0" smtClean="0">
              <a:solidFill>
                <a:schemeClr val="bg1"/>
              </a:solidFill>
            </a:endParaRPr>
          </a:p>
          <a:p>
            <a:r>
              <a:rPr lang="en-US" dirty="0" smtClean="0">
                <a:solidFill>
                  <a:schemeClr val="bg1"/>
                </a:solidFill>
              </a:rPr>
              <a:t>Conventional contrast material–enhanced computed tomography (CT) allows sensitive detection of venous thrombosis within the central large vessels of the </a:t>
            </a:r>
            <a:r>
              <a:rPr lang="en-US" dirty="0" err="1" smtClean="0">
                <a:solidFill>
                  <a:schemeClr val="bg1"/>
                </a:solidFill>
              </a:rPr>
              <a:t>portomesenteric</a:t>
            </a:r>
            <a:r>
              <a:rPr lang="en-US" dirty="0" smtClean="0">
                <a:solidFill>
                  <a:schemeClr val="bg1"/>
                </a:solidFill>
              </a:rPr>
              <a:t> circulation and any associated secondary findings; however, it is limited by respiratory </a:t>
            </a:r>
            <a:r>
              <a:rPr lang="en-US" dirty="0" err="1" smtClean="0">
                <a:solidFill>
                  <a:schemeClr val="bg1"/>
                </a:solidFill>
              </a:rPr>
              <a:t>misregistration</a:t>
            </a:r>
            <a:r>
              <a:rPr lang="en-US" dirty="0" smtClean="0">
                <a:solidFill>
                  <a:schemeClr val="bg1"/>
                </a:solidFill>
              </a:rPr>
              <a:t>, motion artifact, and substantially decreased longitudinal spatial resolution. </a:t>
            </a: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Findings</a:t>
            </a:r>
            <a:endParaRPr lang="en-US" dirty="0"/>
          </a:p>
        </p:txBody>
      </p:sp>
      <p:sp>
        <p:nvSpPr>
          <p:cNvPr id="3" name="Content Placeholder 2"/>
          <p:cNvSpPr>
            <a:spLocks noGrp="1"/>
          </p:cNvSpPr>
          <p:nvPr>
            <p:ph idx="1"/>
          </p:nvPr>
        </p:nvSpPr>
        <p:spPr>
          <a:xfrm>
            <a:off x="457200" y="1646236"/>
            <a:ext cx="8229600" cy="5059363"/>
          </a:xfrm>
        </p:spPr>
        <p:txBody>
          <a:bodyPr>
            <a:normAutofit fontScale="70000" lnSpcReduction="20000"/>
          </a:bodyPr>
          <a:lstStyle/>
          <a:p>
            <a:r>
              <a:rPr lang="en-US" dirty="0" smtClean="0"/>
              <a:t>On contrast-enhanced CT, thrombus in the mesenteric and portal veins is usually visible, and mesenteric venous obstruction can be confirmed by CT in more than 90% of cases. </a:t>
            </a:r>
          </a:p>
          <a:p>
            <a:endParaRPr lang="en-US" dirty="0" smtClean="0"/>
          </a:p>
          <a:p>
            <a:r>
              <a:rPr lang="en-US" dirty="0" smtClean="0"/>
              <a:t>Engorgement of the mesenteric veins is also observed. Fat stranding in the mesentery and </a:t>
            </a:r>
            <a:r>
              <a:rPr lang="en-US" dirty="0" err="1" smtClean="0"/>
              <a:t>ascites</a:t>
            </a:r>
            <a:r>
              <a:rPr lang="en-US" dirty="0" smtClean="0"/>
              <a:t> are common findings.</a:t>
            </a:r>
          </a:p>
          <a:p>
            <a:endParaRPr lang="en-US" dirty="0" smtClean="0"/>
          </a:p>
          <a:p>
            <a:r>
              <a:rPr lang="en-US" dirty="0" smtClean="0"/>
              <a:t> The bowel wall is prominently thickened with absent or diminished enhancement, </a:t>
            </a:r>
            <a:r>
              <a:rPr lang="en-US" dirty="0" err="1" smtClean="0"/>
              <a:t>hyperenhancement</a:t>
            </a:r>
            <a:r>
              <a:rPr lang="en-US" dirty="0" smtClean="0"/>
              <a:t>, or a halo or target pattern of contrast enhancement. </a:t>
            </a:r>
          </a:p>
          <a:p>
            <a:endParaRPr lang="en-US" dirty="0" smtClean="0"/>
          </a:p>
          <a:p>
            <a:r>
              <a:rPr lang="en-US" dirty="0" smtClean="0"/>
              <a:t>Absent or diminished contrast enhancement of the bowel wall usually indicates </a:t>
            </a:r>
            <a:r>
              <a:rPr lang="en-US" dirty="0" err="1" smtClean="0"/>
              <a:t>transmural</a:t>
            </a:r>
            <a:r>
              <a:rPr lang="en-US" dirty="0" smtClean="0"/>
              <a:t> infarction, particularly when it is associated with </a:t>
            </a:r>
            <a:r>
              <a:rPr lang="en-US" dirty="0" err="1" smtClean="0"/>
              <a:t>pneumatosis</a:t>
            </a:r>
            <a:r>
              <a:rPr lang="en-US" dirty="0" smtClean="0"/>
              <a:t> and </a:t>
            </a:r>
            <a:r>
              <a:rPr lang="en-US" dirty="0" err="1" smtClean="0"/>
              <a:t>portomesenteric</a:t>
            </a:r>
            <a:r>
              <a:rPr lang="en-US" dirty="0" smtClean="0"/>
              <a:t> venous gas.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Clinical Features and Typical CT Findings of Mesenteric </a:t>
            </a:r>
            <a:r>
              <a:rPr lang="en-US" sz="2800" b="1" dirty="0" smtClean="0"/>
              <a:t>Ischemia in Venous occlusion.</a:t>
            </a:r>
            <a:endParaRPr lang="en-US" sz="2800" dirty="0"/>
          </a:p>
        </p:txBody>
      </p:sp>
      <p:graphicFrame>
        <p:nvGraphicFramePr>
          <p:cNvPr id="5" name="Content Placeholder 4"/>
          <p:cNvGraphicFramePr>
            <a:graphicFrameLocks noGrp="1"/>
          </p:cNvGraphicFramePr>
          <p:nvPr>
            <p:ph idx="1"/>
          </p:nvPr>
        </p:nvGraphicFramePr>
        <p:xfrm>
          <a:off x="457200" y="1646238"/>
          <a:ext cx="8229600" cy="50596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1800" b="1" kern="1200" baseline="0" dirty="0" smtClean="0">
                          <a:solidFill>
                            <a:schemeClr val="lt1"/>
                          </a:solidFill>
                          <a:latin typeface="+mn-lt"/>
                          <a:ea typeface="+mn-ea"/>
                          <a:cs typeface="+mn-cs"/>
                        </a:rPr>
                        <a:t>Characteristic</a:t>
                      </a:r>
                      <a:endParaRPr lang="en-US" dirty="0"/>
                    </a:p>
                  </a:txBody>
                  <a:tcPr/>
                </a:tc>
                <a:tc>
                  <a:txBody>
                    <a:bodyPr/>
                    <a:lstStyle/>
                    <a:p>
                      <a:r>
                        <a:rPr lang="en-US" sz="1800" b="1" kern="1200" baseline="0" dirty="0" smtClean="0">
                          <a:solidFill>
                            <a:schemeClr val="lt1"/>
                          </a:solidFill>
                          <a:latin typeface="+mn-lt"/>
                          <a:ea typeface="+mn-ea"/>
                          <a:cs typeface="+mn-cs"/>
                        </a:rPr>
                        <a:t>Venous Occlusion</a:t>
                      </a:r>
                      <a:endParaRPr lang="en-US" dirty="0"/>
                    </a:p>
                  </a:txBody>
                  <a:tcPr/>
                </a:tc>
              </a:tr>
              <a:tr h="370840">
                <a:tc>
                  <a:txBody>
                    <a:bodyPr/>
                    <a:lstStyle/>
                    <a:p>
                      <a:r>
                        <a:rPr lang="en-US" sz="1800" kern="1200" baseline="0" dirty="0" smtClean="0">
                          <a:solidFill>
                            <a:schemeClr val="dk1"/>
                          </a:solidFill>
                          <a:latin typeface="+mn-lt"/>
                          <a:ea typeface="+mn-ea"/>
                          <a:cs typeface="+mn-cs"/>
                        </a:rPr>
                        <a:t>Incidence</a:t>
                      </a:r>
                      <a:endParaRPr lang="en-US" dirty="0"/>
                    </a:p>
                  </a:txBody>
                  <a:tcPr/>
                </a:tc>
                <a:tc>
                  <a:txBody>
                    <a:bodyPr/>
                    <a:lstStyle/>
                    <a:p>
                      <a:r>
                        <a:rPr lang="en-US" sz="1800" kern="1200" baseline="0" dirty="0" smtClean="0">
                          <a:solidFill>
                            <a:schemeClr val="dk1"/>
                          </a:solidFill>
                          <a:latin typeface="+mn-lt"/>
                          <a:ea typeface="+mn-ea"/>
                          <a:cs typeface="+mn-cs"/>
                        </a:rPr>
                        <a:t>5–10% of PMI</a:t>
                      </a:r>
                      <a:endParaRPr lang="en-US" dirty="0"/>
                    </a:p>
                  </a:txBody>
                  <a:tcPr/>
                </a:tc>
              </a:tr>
              <a:tr h="370840">
                <a:tc>
                  <a:txBody>
                    <a:bodyPr/>
                    <a:lstStyle/>
                    <a:p>
                      <a:r>
                        <a:rPr lang="en-US" sz="1800" kern="1200" baseline="0" dirty="0" smtClean="0">
                          <a:solidFill>
                            <a:schemeClr val="dk1"/>
                          </a:solidFill>
                          <a:latin typeface="+mn-lt"/>
                          <a:ea typeface="+mn-ea"/>
                          <a:cs typeface="+mn-cs"/>
                        </a:rPr>
                        <a:t>Presentation</a:t>
                      </a:r>
                      <a:endParaRPr lang="en-US" dirty="0"/>
                    </a:p>
                  </a:txBody>
                  <a:tcPr/>
                </a:tc>
                <a:tc>
                  <a:txBody>
                    <a:bodyPr/>
                    <a:lstStyle/>
                    <a:p>
                      <a:r>
                        <a:rPr lang="en-US" sz="1800" kern="1200" baseline="0" dirty="0" err="1" smtClean="0">
                          <a:solidFill>
                            <a:schemeClr val="dk1"/>
                          </a:solidFill>
                          <a:latin typeface="+mn-lt"/>
                          <a:ea typeface="+mn-ea"/>
                          <a:cs typeface="+mn-cs"/>
                        </a:rPr>
                        <a:t>Subacute</a:t>
                      </a:r>
                      <a:endParaRPr lang="en-US" dirty="0"/>
                    </a:p>
                  </a:txBody>
                  <a:tcPr/>
                </a:tc>
              </a:tr>
              <a:tr h="370840">
                <a:tc>
                  <a:txBody>
                    <a:bodyPr/>
                    <a:lstStyle/>
                    <a:p>
                      <a:r>
                        <a:rPr lang="en-US" sz="1800" kern="1200" baseline="0" dirty="0" smtClean="0">
                          <a:solidFill>
                            <a:schemeClr val="dk1"/>
                          </a:solidFill>
                          <a:latin typeface="+mn-lt"/>
                          <a:ea typeface="+mn-ea"/>
                          <a:cs typeface="+mn-cs"/>
                        </a:rPr>
                        <a:t>Risk factors</a:t>
                      </a:r>
                      <a:endParaRPr lang="en-US" dirty="0"/>
                    </a:p>
                  </a:txBody>
                  <a:tcPr/>
                </a:tc>
                <a:tc>
                  <a:txBody>
                    <a:bodyPr/>
                    <a:lstStyle/>
                    <a:p>
                      <a:r>
                        <a:rPr lang="en-US" sz="1800" kern="1200" baseline="0" dirty="0" smtClean="0">
                          <a:solidFill>
                            <a:schemeClr val="dk1"/>
                          </a:solidFill>
                          <a:latin typeface="+mn-lt"/>
                          <a:ea typeface="+mn-ea"/>
                          <a:cs typeface="+mn-cs"/>
                        </a:rPr>
                        <a:t>Portal hypertension, venous</a:t>
                      </a:r>
                    </a:p>
                    <a:p>
                      <a:r>
                        <a:rPr lang="en-US" sz="1800" kern="1200" baseline="0" dirty="0" err="1" smtClean="0">
                          <a:solidFill>
                            <a:schemeClr val="dk1"/>
                          </a:solidFill>
                          <a:latin typeface="+mn-lt"/>
                          <a:ea typeface="+mn-ea"/>
                          <a:cs typeface="+mn-cs"/>
                        </a:rPr>
                        <a:t>hypercoagulopathy</a:t>
                      </a:r>
                      <a:r>
                        <a:rPr lang="en-US" sz="1800" kern="1200" baseline="0" dirty="0" smtClean="0">
                          <a:solidFill>
                            <a:schemeClr val="dk1"/>
                          </a:solidFill>
                          <a:latin typeface="+mn-lt"/>
                          <a:ea typeface="+mn-ea"/>
                          <a:cs typeface="+mn-cs"/>
                        </a:rPr>
                        <a:t>,</a:t>
                      </a:r>
                    </a:p>
                    <a:p>
                      <a:r>
                        <a:rPr lang="en-US" sz="1800" kern="1200" baseline="0" dirty="0" smtClean="0">
                          <a:solidFill>
                            <a:schemeClr val="dk1"/>
                          </a:solidFill>
                          <a:latin typeface="+mn-lt"/>
                          <a:ea typeface="+mn-ea"/>
                          <a:cs typeface="+mn-cs"/>
                        </a:rPr>
                        <a:t>right-sided heart failure</a:t>
                      </a:r>
                      <a:endParaRPr lang="en-US" dirty="0"/>
                    </a:p>
                  </a:txBody>
                  <a:tcPr/>
                </a:tc>
              </a:tr>
              <a:tr h="370840">
                <a:tc>
                  <a:txBody>
                    <a:bodyPr/>
                    <a:lstStyle/>
                    <a:p>
                      <a:r>
                        <a:rPr lang="en-US" sz="1800" kern="1200" baseline="0" dirty="0" smtClean="0">
                          <a:solidFill>
                            <a:schemeClr val="dk1"/>
                          </a:solidFill>
                          <a:latin typeface="+mn-lt"/>
                          <a:ea typeface="+mn-ea"/>
                          <a:cs typeface="+mn-cs"/>
                        </a:rPr>
                        <a:t>Bowel wall</a:t>
                      </a:r>
                      <a:endParaRPr lang="en-US" dirty="0"/>
                    </a:p>
                  </a:txBody>
                  <a:tcPr/>
                </a:tc>
                <a:tc>
                  <a:txBody>
                    <a:bodyPr/>
                    <a:lstStyle/>
                    <a:p>
                      <a:r>
                        <a:rPr lang="en-US" sz="1800" kern="1200" baseline="0" dirty="0" smtClean="0">
                          <a:solidFill>
                            <a:schemeClr val="dk1"/>
                          </a:solidFill>
                          <a:latin typeface="+mn-lt"/>
                          <a:ea typeface="+mn-ea"/>
                          <a:cs typeface="+mn-cs"/>
                        </a:rPr>
                        <a:t>Thickening</a:t>
                      </a:r>
                      <a:endParaRPr lang="en-US" dirty="0"/>
                    </a:p>
                  </a:txBody>
                  <a:tcPr/>
                </a:tc>
              </a:tr>
              <a:tr h="370840">
                <a:tc>
                  <a:txBody>
                    <a:bodyPr/>
                    <a:lstStyle/>
                    <a:p>
                      <a:r>
                        <a:rPr lang="en-US" sz="1800" kern="1200" baseline="0" dirty="0" smtClean="0">
                          <a:solidFill>
                            <a:schemeClr val="dk1"/>
                          </a:solidFill>
                          <a:latin typeface="+mn-lt"/>
                          <a:ea typeface="+mn-ea"/>
                          <a:cs typeface="+mn-cs"/>
                        </a:rPr>
                        <a:t>Attenuation of bowel wall</a:t>
                      </a:r>
                    </a:p>
                    <a:p>
                      <a:r>
                        <a:rPr lang="en-US" sz="1800" kern="1200" baseline="0" dirty="0" smtClean="0">
                          <a:solidFill>
                            <a:schemeClr val="dk1"/>
                          </a:solidFill>
                          <a:latin typeface="+mn-lt"/>
                          <a:ea typeface="+mn-ea"/>
                          <a:cs typeface="+mn-cs"/>
                        </a:rPr>
                        <a:t>on unenhanced CT</a:t>
                      </a:r>
                      <a:endParaRPr lang="en-US" dirty="0"/>
                    </a:p>
                  </a:txBody>
                  <a:tcPr/>
                </a:tc>
                <a:tc>
                  <a:txBody>
                    <a:bodyPr/>
                    <a:lstStyle/>
                    <a:p>
                      <a:r>
                        <a:rPr lang="en-US" sz="1800" kern="1200" baseline="0" dirty="0" smtClean="0">
                          <a:solidFill>
                            <a:schemeClr val="dk1"/>
                          </a:solidFill>
                          <a:latin typeface="+mn-lt"/>
                          <a:ea typeface="+mn-ea"/>
                          <a:cs typeface="+mn-cs"/>
                        </a:rPr>
                        <a:t>Low with edema; high with</a:t>
                      </a:r>
                    </a:p>
                    <a:p>
                      <a:r>
                        <a:rPr lang="en-US" sz="1800" kern="1200" baseline="0" dirty="0" smtClean="0">
                          <a:solidFill>
                            <a:schemeClr val="dk1"/>
                          </a:solidFill>
                          <a:latin typeface="+mn-lt"/>
                          <a:ea typeface="+mn-ea"/>
                          <a:cs typeface="+mn-cs"/>
                        </a:rPr>
                        <a:t>hemorrhage</a:t>
                      </a:r>
                      <a:endParaRPr lang="en-US" dirty="0"/>
                    </a:p>
                  </a:txBody>
                  <a:tcPr/>
                </a:tc>
              </a:tr>
              <a:tr h="370840">
                <a:tc>
                  <a:txBody>
                    <a:bodyPr/>
                    <a:lstStyle/>
                    <a:p>
                      <a:r>
                        <a:rPr lang="en-US" sz="1800" kern="1200" baseline="0" dirty="0" smtClean="0">
                          <a:solidFill>
                            <a:schemeClr val="dk1"/>
                          </a:solidFill>
                          <a:latin typeface="+mn-lt"/>
                          <a:ea typeface="+mn-ea"/>
                          <a:cs typeface="+mn-cs"/>
                        </a:rPr>
                        <a:t>Enhancement of bowel wall</a:t>
                      </a:r>
                    </a:p>
                    <a:p>
                      <a:r>
                        <a:rPr lang="en-US" sz="1800" kern="1200" baseline="0" dirty="0" smtClean="0">
                          <a:solidFill>
                            <a:schemeClr val="dk1"/>
                          </a:solidFill>
                          <a:latin typeface="+mn-lt"/>
                          <a:ea typeface="+mn-ea"/>
                          <a:cs typeface="+mn-cs"/>
                        </a:rPr>
                        <a:t>on contrast-enhanced CT</a:t>
                      </a:r>
                      <a:endParaRPr lang="en-US" dirty="0"/>
                    </a:p>
                  </a:txBody>
                  <a:tcPr/>
                </a:tc>
                <a:tc>
                  <a:txBody>
                    <a:bodyPr/>
                    <a:lstStyle/>
                    <a:p>
                      <a:r>
                        <a:rPr lang="en-US" sz="1800" kern="1200" baseline="0" dirty="0" smtClean="0">
                          <a:solidFill>
                            <a:schemeClr val="dk1"/>
                          </a:solidFill>
                          <a:latin typeface="+mn-lt"/>
                          <a:ea typeface="+mn-ea"/>
                          <a:cs typeface="+mn-cs"/>
                        </a:rPr>
                        <a:t>Diminished, absent, target</a:t>
                      </a:r>
                    </a:p>
                    <a:p>
                      <a:r>
                        <a:rPr lang="en-US" sz="1800" kern="1200" baseline="0" dirty="0" smtClean="0">
                          <a:solidFill>
                            <a:schemeClr val="dk1"/>
                          </a:solidFill>
                          <a:latin typeface="+mn-lt"/>
                          <a:ea typeface="+mn-ea"/>
                          <a:cs typeface="+mn-cs"/>
                        </a:rPr>
                        <a:t>appearance, or increased</a:t>
                      </a:r>
                      <a:endParaRPr lang="en-US" dirty="0"/>
                    </a:p>
                  </a:txBody>
                  <a:tcPr/>
                </a:tc>
              </a:tr>
              <a:tr h="370840">
                <a:tc>
                  <a:txBody>
                    <a:bodyPr/>
                    <a:lstStyle/>
                    <a:p>
                      <a:r>
                        <a:rPr lang="en-US" sz="1800" kern="1200" baseline="0" dirty="0" smtClean="0">
                          <a:solidFill>
                            <a:schemeClr val="dk1"/>
                          </a:solidFill>
                          <a:latin typeface="+mn-lt"/>
                          <a:ea typeface="+mn-ea"/>
                          <a:cs typeface="+mn-cs"/>
                        </a:rPr>
                        <a:t>Bowel dilatation</a:t>
                      </a:r>
                      <a:endParaRPr lang="en-US" dirty="0"/>
                    </a:p>
                  </a:txBody>
                  <a:tcPr/>
                </a:tc>
                <a:tc>
                  <a:txBody>
                    <a:bodyPr/>
                    <a:lstStyle/>
                    <a:p>
                      <a:r>
                        <a:rPr lang="en-US" sz="1800" kern="1200" baseline="0" dirty="0" smtClean="0">
                          <a:solidFill>
                            <a:schemeClr val="dk1"/>
                          </a:solidFill>
                          <a:latin typeface="+mn-lt"/>
                          <a:ea typeface="+mn-ea"/>
                          <a:cs typeface="+mn-cs"/>
                        </a:rPr>
                        <a:t>Moderate to prominent</a:t>
                      </a:r>
                      <a:endParaRPr lang="en-US" dirty="0"/>
                    </a:p>
                  </a:txBody>
                  <a:tcPr/>
                </a:tc>
              </a:tr>
              <a:tr h="370840">
                <a:tc>
                  <a:txBody>
                    <a:bodyPr/>
                    <a:lstStyle/>
                    <a:p>
                      <a:r>
                        <a:rPr lang="en-US" sz="1800" kern="1200" baseline="0" dirty="0" smtClean="0">
                          <a:solidFill>
                            <a:schemeClr val="dk1"/>
                          </a:solidFill>
                          <a:latin typeface="+mn-lt"/>
                          <a:ea typeface="+mn-ea"/>
                          <a:cs typeface="+mn-cs"/>
                        </a:rPr>
                        <a:t>Mesenteric vessels</a:t>
                      </a:r>
                      <a:endParaRPr lang="en-US" dirty="0"/>
                    </a:p>
                  </a:txBody>
                  <a:tcPr/>
                </a:tc>
                <a:tc>
                  <a:txBody>
                    <a:bodyPr/>
                    <a:lstStyle/>
                    <a:p>
                      <a:r>
                        <a:rPr lang="en-US" sz="1800" kern="1200" baseline="0" dirty="0" smtClean="0">
                          <a:solidFill>
                            <a:schemeClr val="dk1"/>
                          </a:solidFill>
                          <a:latin typeface="+mn-lt"/>
                          <a:ea typeface="+mn-ea"/>
                          <a:cs typeface="+mn-cs"/>
                        </a:rPr>
                        <a:t>Defect or defects in veins,</a:t>
                      </a:r>
                    </a:p>
                    <a:p>
                      <a:r>
                        <a:rPr lang="en-US" sz="1800" kern="1200" baseline="0" dirty="0" smtClean="0">
                          <a:solidFill>
                            <a:schemeClr val="dk1"/>
                          </a:solidFill>
                          <a:latin typeface="+mn-lt"/>
                          <a:ea typeface="+mn-ea"/>
                          <a:cs typeface="+mn-cs"/>
                        </a:rPr>
                        <a:t>venous engorgement</a:t>
                      </a:r>
                      <a:endParaRPr lang="en-US" dirty="0"/>
                    </a:p>
                  </a:txBody>
                  <a:tcPr/>
                </a:tc>
              </a:tr>
              <a:tr h="370840">
                <a:tc>
                  <a:txBody>
                    <a:bodyPr/>
                    <a:lstStyle/>
                    <a:p>
                      <a:r>
                        <a:rPr lang="en-US" sz="1800" kern="1200" baseline="0" dirty="0" smtClean="0">
                          <a:solidFill>
                            <a:schemeClr val="dk1"/>
                          </a:solidFill>
                          <a:latin typeface="+mn-lt"/>
                          <a:ea typeface="+mn-ea"/>
                          <a:cs typeface="+mn-cs"/>
                        </a:rPr>
                        <a:t>Mesentery</a:t>
                      </a:r>
                      <a:endParaRPr lang="en-US" dirty="0"/>
                    </a:p>
                  </a:txBody>
                  <a:tcPr/>
                </a:tc>
                <a:tc>
                  <a:txBody>
                    <a:bodyPr/>
                    <a:lstStyle/>
                    <a:p>
                      <a:r>
                        <a:rPr lang="en-US" sz="1800" kern="1200" baseline="0" dirty="0" smtClean="0">
                          <a:solidFill>
                            <a:schemeClr val="dk1"/>
                          </a:solidFill>
                          <a:latin typeface="+mn-lt"/>
                          <a:ea typeface="+mn-ea"/>
                          <a:cs typeface="+mn-cs"/>
                        </a:rPr>
                        <a:t>Hazy with </a:t>
                      </a:r>
                      <a:r>
                        <a:rPr lang="en-US" sz="1800" kern="1200" baseline="0" dirty="0" err="1" smtClean="0">
                          <a:solidFill>
                            <a:schemeClr val="dk1"/>
                          </a:solidFill>
                          <a:latin typeface="+mn-lt"/>
                          <a:ea typeface="+mn-ea"/>
                          <a:cs typeface="+mn-cs"/>
                        </a:rPr>
                        <a:t>ascites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SUMMARY</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AUTOSPLENECTOMY</a:t>
            </a:r>
          </a:p>
          <a:p>
            <a:pPr algn="ctr">
              <a:buNone/>
            </a:pPr>
            <a:endParaRPr lang="en-US" dirty="0" smtClean="0"/>
          </a:p>
          <a:p>
            <a:pPr algn="ctr">
              <a:buNone/>
            </a:pPr>
            <a:endParaRPr lang="en-US" dirty="0" smtClean="0"/>
          </a:p>
          <a:p>
            <a:pPr algn="ctr">
              <a:buNone/>
            </a:pPr>
            <a:r>
              <a:rPr lang="en-US" dirty="0" smtClean="0"/>
              <a:t>PORTAL VEIN THROMBOSIS</a:t>
            </a:r>
          </a:p>
          <a:p>
            <a:pPr algn="ctr">
              <a:buNone/>
            </a:pPr>
            <a:endParaRPr lang="en-US" dirty="0" smtClean="0"/>
          </a:p>
          <a:p>
            <a:pPr algn="ctr">
              <a:buNone/>
            </a:pPr>
            <a:endParaRPr lang="en-US" dirty="0" smtClean="0"/>
          </a:p>
          <a:p>
            <a:pPr algn="ctr">
              <a:buNone/>
            </a:pPr>
            <a:r>
              <a:rPr lang="en-US" dirty="0" smtClean="0"/>
              <a:t>PORTAL HYPERTENSION</a:t>
            </a:r>
          </a:p>
          <a:p>
            <a:pPr algn="ctr">
              <a:buNone/>
            </a:pPr>
            <a:endParaRPr lang="en-US" dirty="0" smtClean="0"/>
          </a:p>
          <a:p>
            <a:pPr algn="ctr">
              <a:buNone/>
            </a:pPr>
            <a:endParaRPr lang="en-US" dirty="0" smtClean="0"/>
          </a:p>
          <a:p>
            <a:pPr algn="ctr">
              <a:buNone/>
            </a:pPr>
            <a:r>
              <a:rPr lang="en-US" dirty="0" smtClean="0"/>
              <a:t>VENOUS MESENTERIC ISCHEMIA</a:t>
            </a:r>
            <a:endParaRPr lang="en-US" dirty="0"/>
          </a:p>
        </p:txBody>
      </p:sp>
      <p:sp>
        <p:nvSpPr>
          <p:cNvPr id="5" name="Down Arrow 4"/>
          <p:cNvSpPr/>
          <p:nvPr/>
        </p:nvSpPr>
        <p:spPr>
          <a:xfrm>
            <a:off x="4343400" y="2209800"/>
            <a:ext cx="304800" cy="6096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343400" y="3581400"/>
            <a:ext cx="304800" cy="6096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343400" y="4800600"/>
            <a:ext cx="304800" cy="6096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46236"/>
            <a:ext cx="8229600" cy="4983163"/>
          </a:xfrm>
        </p:spPr>
        <p:txBody>
          <a:bodyPr>
            <a:normAutofit fontScale="70000" lnSpcReduction="20000"/>
          </a:bodyPr>
          <a:lstStyle/>
          <a:p>
            <a:r>
              <a:rPr lang="en-US" dirty="0" smtClean="0"/>
              <a:t>An accurate and early diagnosis is essential for the appropriate and successful treatment of patients with acute mesenteric ischemia to improve their prognoses.</a:t>
            </a:r>
          </a:p>
          <a:p>
            <a:endParaRPr lang="en-US" dirty="0" smtClean="0"/>
          </a:p>
          <a:p>
            <a:r>
              <a:rPr lang="en-US" dirty="0" smtClean="0"/>
              <a:t> With the advances in CT technology, CT has realized a high diagnostic performance and become an essential diagnostic tool in this clinical setting. For a correct diagnosis, a technically appropriate CT examination and proper interpretation of images are mandatory. Because acute mesenteric ischemia can be caused by various conditions, the CT findings vary widely, depending on the cause and underlying </a:t>
            </a:r>
            <a:r>
              <a:rPr lang="en-US" dirty="0" err="1" smtClean="0"/>
              <a:t>pathophysiology</a:t>
            </a:r>
            <a:r>
              <a:rPr lang="en-US" dirty="0" smtClean="0"/>
              <a:t> and the presence of associated complications. </a:t>
            </a:r>
          </a:p>
          <a:p>
            <a:endParaRPr lang="en-US" dirty="0" smtClean="0"/>
          </a:p>
          <a:p>
            <a:r>
              <a:rPr lang="en-US" dirty="0" smtClean="0"/>
              <a:t>Recognition of the characteristic CT appearances and variations of each cause may help in the accurate interpretation of CT in the diagnosis of mesenteric ischemia</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latin typeface="Tahoma" pitchFamily="34" charset="0"/>
              </a:rPr>
              <a:t>Patient history.</a:t>
            </a:r>
            <a:br>
              <a:rPr lang="en-US" dirty="0" smtClean="0">
                <a:latin typeface="Tahoma" pitchFamily="34" charset="0"/>
              </a:rPr>
            </a:b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solidFill>
                <a:latin typeface="Tahoma" pitchFamily="34" charset="0"/>
              </a:rPr>
              <a:t>64 year old woman came with complains of abdominal pain with vomiting since 8 days. No history of constipation, </a:t>
            </a:r>
            <a:r>
              <a:rPr lang="en-US" dirty="0" err="1" smtClean="0">
                <a:solidFill>
                  <a:schemeClr val="bg1"/>
                </a:solidFill>
                <a:latin typeface="Tahoma" pitchFamily="34" charset="0"/>
              </a:rPr>
              <a:t>diarrhoea</a:t>
            </a:r>
            <a:r>
              <a:rPr lang="en-US" dirty="0" smtClean="0">
                <a:solidFill>
                  <a:schemeClr val="bg1"/>
                </a:solidFill>
                <a:latin typeface="Tahoma" pitchFamily="34" charset="0"/>
              </a:rPr>
              <a:t> or abdominal distension.</a:t>
            </a:r>
          </a:p>
          <a:p>
            <a:endParaRPr lang="en-US" dirty="0" smtClean="0">
              <a:solidFill>
                <a:schemeClr val="bg1"/>
              </a:solidFill>
              <a:latin typeface="Tahoma" pitchFamily="34" charset="0"/>
            </a:endParaRPr>
          </a:p>
          <a:p>
            <a:r>
              <a:rPr lang="en-US" dirty="0" smtClean="0">
                <a:solidFill>
                  <a:schemeClr val="bg1"/>
                </a:solidFill>
                <a:latin typeface="Tahoma" pitchFamily="34" charset="0"/>
              </a:rPr>
              <a:t>Past history of </a:t>
            </a:r>
            <a:r>
              <a:rPr lang="en-US" dirty="0" err="1" smtClean="0">
                <a:solidFill>
                  <a:schemeClr val="bg1"/>
                </a:solidFill>
                <a:latin typeface="Tahoma" pitchFamily="34" charset="0"/>
              </a:rPr>
              <a:t>splenectomy</a:t>
            </a:r>
            <a:r>
              <a:rPr lang="en-US" dirty="0" smtClean="0">
                <a:solidFill>
                  <a:schemeClr val="bg1"/>
                </a:solidFill>
                <a:latin typeface="Tahoma" pitchFamily="34" charset="0"/>
              </a:rPr>
              <a:t>.</a:t>
            </a:r>
          </a:p>
          <a:p>
            <a:endParaRPr lang="en-US" dirty="0" smtClean="0">
              <a:solidFill>
                <a:schemeClr val="bg1"/>
              </a:solidFill>
              <a:latin typeface="Tahoma" pitchFamily="34" charset="0"/>
            </a:endParaRPr>
          </a:p>
          <a:p>
            <a:r>
              <a:rPr lang="en-US" dirty="0" smtClean="0">
                <a:solidFill>
                  <a:schemeClr val="bg1"/>
                </a:solidFill>
                <a:latin typeface="Tahoma" pitchFamily="34" charset="0"/>
              </a:rPr>
              <a:t>Patient was then referred to our department for </a:t>
            </a:r>
            <a:r>
              <a:rPr lang="en-US" dirty="0" err="1" smtClean="0">
                <a:solidFill>
                  <a:schemeClr val="bg1"/>
                </a:solidFill>
                <a:latin typeface="Tahoma" pitchFamily="34" charset="0"/>
              </a:rPr>
              <a:t>ultrasonography</a:t>
            </a:r>
            <a:r>
              <a:rPr lang="en-US" dirty="0" smtClean="0">
                <a:solidFill>
                  <a:schemeClr val="bg1"/>
                </a:solidFill>
                <a:latin typeface="Tahoma" pitchFamily="34" charset="0"/>
              </a:rPr>
              <a:t> followed by computed tomography.</a:t>
            </a:r>
          </a:p>
          <a:p>
            <a:endParaRPr lang="en-US" dirty="0" smtClean="0">
              <a:latin typeface="Tahoma" pitchFamily="34" charset="0"/>
            </a:endParaRPr>
          </a:p>
          <a:p>
            <a:endParaRPr lang="en-US" dirty="0" smtClean="0">
              <a:latin typeface="Tahoma" pitchFamily="34" charset="0"/>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USG Images</a:t>
            </a:r>
            <a:endParaRPr lang="en-US" dirty="0"/>
          </a:p>
        </p:txBody>
      </p:sp>
      <p:pic>
        <p:nvPicPr>
          <p:cNvPr id="1026" name="Picture 2" descr="E:\Kishoribai\12-06-07-173338_HCC WITH METASTASIS_20120607_173338_20120607_202401\12-06-07-173338_HCC WITH METASTASIS_20120607_173338_20120607_202401_0004.BMP"/>
          <p:cNvPicPr>
            <a:picLocks noGrp="1" noChangeAspect="1" noChangeArrowheads="1"/>
          </p:cNvPicPr>
          <p:nvPr>
            <p:ph idx="1"/>
          </p:nvPr>
        </p:nvPicPr>
        <p:blipFill>
          <a:blip r:embed="rId2"/>
          <a:srcRect/>
          <a:stretch>
            <a:fillRect/>
          </a:stretch>
        </p:blipFill>
        <p:spPr bwMode="auto">
          <a:xfrm>
            <a:off x="1329447" y="1524000"/>
            <a:ext cx="6290553" cy="4434840"/>
          </a:xfrm>
          <a:prstGeom prst="rect">
            <a:avLst/>
          </a:prstGeom>
          <a:noFill/>
        </p:spPr>
      </p:pic>
      <p:sp>
        <p:nvSpPr>
          <p:cNvPr id="4" name="TextBox 3"/>
          <p:cNvSpPr txBox="1"/>
          <p:nvPr/>
        </p:nvSpPr>
        <p:spPr>
          <a:xfrm>
            <a:off x="762000" y="6096000"/>
            <a:ext cx="7696200" cy="369332"/>
          </a:xfrm>
          <a:prstGeom prst="rect">
            <a:avLst/>
          </a:prstGeom>
          <a:noFill/>
        </p:spPr>
        <p:txBody>
          <a:bodyPr wrap="square" rtlCol="0">
            <a:spAutoFit/>
          </a:bodyPr>
          <a:lstStyle/>
          <a:p>
            <a:pPr algn="ctr"/>
            <a:r>
              <a:rPr lang="en-US" dirty="0" err="1" smtClean="0">
                <a:solidFill>
                  <a:schemeClr val="bg1"/>
                </a:solidFill>
              </a:rPr>
              <a:t>Echogenic</a:t>
            </a:r>
            <a:r>
              <a:rPr lang="en-US" dirty="0" smtClean="0">
                <a:solidFill>
                  <a:schemeClr val="bg1"/>
                </a:solidFill>
              </a:rPr>
              <a:t> thrombus with no blood flow on </a:t>
            </a:r>
            <a:r>
              <a:rPr lang="en-US" dirty="0" err="1" smtClean="0">
                <a:solidFill>
                  <a:schemeClr val="bg1"/>
                </a:solidFill>
              </a:rPr>
              <a:t>doppler</a:t>
            </a:r>
            <a:r>
              <a:rPr lang="en-US" dirty="0" smtClean="0">
                <a:solidFill>
                  <a:schemeClr val="bg1"/>
                </a:solidFill>
              </a:rPr>
              <a:t> in the portal vein .</a:t>
            </a:r>
            <a:endParaRPr lang="en-US" dirty="0">
              <a:solidFill>
                <a:schemeClr val="bg1"/>
              </a:solidFill>
            </a:endParaRPr>
          </a:p>
        </p:txBody>
      </p:sp>
      <p:sp>
        <p:nvSpPr>
          <p:cNvPr id="6" name="Down Arrow 5"/>
          <p:cNvSpPr/>
          <p:nvPr/>
        </p:nvSpPr>
        <p:spPr>
          <a:xfrm flipH="1" flipV="1">
            <a:off x="3962400" y="4267200"/>
            <a:ext cx="152401" cy="8382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3" name="Picture 5" descr="C:\Documents and Settings\Administrator\Desktop\portal vein thrombosis\Kishoribai\Kishoribai\12-04-24-164200_mesentric vein thrombosis_20120424_164200_20120424_170208\12-04-24-164200_mesentric vein thrombosis_20120424_164200_20120424_170208_0006.BMP"/>
          <p:cNvPicPr>
            <a:picLocks noGrp="1" noChangeAspect="1" noChangeArrowheads="1"/>
          </p:cNvPicPr>
          <p:nvPr>
            <p:ph sz="half" idx="1"/>
          </p:nvPr>
        </p:nvPicPr>
        <p:blipFill>
          <a:blip r:embed="rId2"/>
          <a:srcRect/>
          <a:stretch>
            <a:fillRect/>
          </a:stretch>
        </p:blipFill>
        <p:spPr bwMode="auto">
          <a:xfrm>
            <a:off x="457200" y="2133600"/>
            <a:ext cx="4059238" cy="3107281"/>
          </a:xfrm>
          <a:prstGeom prst="rect">
            <a:avLst/>
          </a:prstGeom>
          <a:noFill/>
        </p:spPr>
      </p:pic>
      <p:pic>
        <p:nvPicPr>
          <p:cNvPr id="2054" name="Picture 6" descr="C:\Documents and Settings\Administrator\Desktop\portal vein thrombosis\Kishoribai\Kishoribai\12-04-24-164200_mesentric vein thrombosis_20120424_164200_20120424_170208\12-04-24-164200_mesentric vein thrombosis_20120424_164200_20120424_170208_0011.BMP"/>
          <p:cNvPicPr>
            <a:picLocks noGrp="1" noChangeAspect="1" noChangeArrowheads="1"/>
          </p:cNvPicPr>
          <p:nvPr>
            <p:ph sz="half" idx="2"/>
          </p:nvPr>
        </p:nvPicPr>
        <p:blipFill>
          <a:blip r:embed="rId3"/>
          <a:srcRect/>
          <a:stretch>
            <a:fillRect/>
          </a:stretch>
        </p:blipFill>
        <p:spPr bwMode="auto">
          <a:xfrm>
            <a:off x="4648200" y="2133600"/>
            <a:ext cx="4059238" cy="3107281"/>
          </a:xfrm>
          <a:prstGeom prst="rect">
            <a:avLst/>
          </a:prstGeom>
          <a:noFill/>
        </p:spPr>
      </p:pic>
      <p:sp>
        <p:nvSpPr>
          <p:cNvPr id="19" name="TextBox 18"/>
          <p:cNvSpPr txBox="1"/>
          <p:nvPr/>
        </p:nvSpPr>
        <p:spPr>
          <a:xfrm>
            <a:off x="304800" y="5410200"/>
            <a:ext cx="4800600" cy="369332"/>
          </a:xfrm>
          <a:prstGeom prst="rect">
            <a:avLst/>
          </a:prstGeom>
          <a:noFill/>
        </p:spPr>
        <p:txBody>
          <a:bodyPr wrap="square" rtlCol="0">
            <a:spAutoFit/>
          </a:bodyPr>
          <a:lstStyle/>
          <a:p>
            <a:r>
              <a:rPr lang="en-US" dirty="0" smtClean="0">
                <a:solidFill>
                  <a:schemeClr val="bg1"/>
                </a:solidFill>
              </a:rPr>
              <a:t>Calcification seen in the mesenteric vein.</a:t>
            </a:r>
            <a:endParaRPr lang="en-US" dirty="0">
              <a:solidFill>
                <a:schemeClr val="bg1"/>
              </a:solidFill>
            </a:endParaRPr>
          </a:p>
        </p:txBody>
      </p:sp>
      <p:sp>
        <p:nvSpPr>
          <p:cNvPr id="21" name="TextBox 20"/>
          <p:cNvSpPr txBox="1"/>
          <p:nvPr/>
        </p:nvSpPr>
        <p:spPr>
          <a:xfrm>
            <a:off x="5029200" y="5334000"/>
            <a:ext cx="3657600" cy="923330"/>
          </a:xfrm>
          <a:prstGeom prst="rect">
            <a:avLst/>
          </a:prstGeom>
          <a:noFill/>
        </p:spPr>
        <p:txBody>
          <a:bodyPr wrap="square" rtlCol="0">
            <a:spAutoFit/>
          </a:bodyPr>
          <a:lstStyle/>
          <a:p>
            <a:r>
              <a:rPr lang="en-US" dirty="0" err="1" smtClean="0">
                <a:solidFill>
                  <a:schemeClr val="bg1"/>
                </a:solidFill>
              </a:rPr>
              <a:t>Echogenic</a:t>
            </a:r>
            <a:r>
              <a:rPr lang="en-US" dirty="0" smtClean="0">
                <a:solidFill>
                  <a:schemeClr val="bg1"/>
                </a:solidFill>
              </a:rPr>
              <a:t> thrombus with no blood flow on </a:t>
            </a:r>
            <a:r>
              <a:rPr lang="en-US" dirty="0" err="1" smtClean="0">
                <a:solidFill>
                  <a:schemeClr val="bg1"/>
                </a:solidFill>
              </a:rPr>
              <a:t>doppler</a:t>
            </a:r>
            <a:r>
              <a:rPr lang="en-US" dirty="0" smtClean="0">
                <a:solidFill>
                  <a:schemeClr val="bg1"/>
                </a:solidFill>
              </a:rPr>
              <a:t> in the mesenteric vein. </a:t>
            </a:r>
            <a:endParaRPr lang="en-US" dirty="0"/>
          </a:p>
        </p:txBody>
      </p:sp>
      <p:sp>
        <p:nvSpPr>
          <p:cNvPr id="22" name="Right Arrow 21"/>
          <p:cNvSpPr/>
          <p:nvPr/>
        </p:nvSpPr>
        <p:spPr>
          <a:xfrm>
            <a:off x="914400" y="3352800"/>
            <a:ext cx="9144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flipH="1">
            <a:off x="6858000" y="2895600"/>
            <a:ext cx="10668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Images</a:t>
            </a:r>
            <a:endParaRPr lang="en-US" dirty="0"/>
          </a:p>
        </p:txBody>
      </p:sp>
      <p:pic>
        <p:nvPicPr>
          <p:cNvPr id="1026" name="Picture 2" descr="C:\Documents and Settings\Administrator\Desktop\portal vein thrombosis\161 KISHOR BHAI MALI\KISHORIBAI M MALI  64YM.CT.1.2.015.JPG"/>
          <p:cNvPicPr>
            <a:picLocks noGrp="1" noChangeAspect="1" noChangeArrowheads="1"/>
          </p:cNvPicPr>
          <p:nvPr>
            <p:ph idx="1"/>
          </p:nvPr>
        </p:nvPicPr>
        <p:blipFill>
          <a:blip r:embed="rId2" cstate="print"/>
          <a:srcRect/>
          <a:stretch>
            <a:fillRect/>
          </a:stretch>
        </p:blipFill>
        <p:spPr bwMode="auto">
          <a:xfrm>
            <a:off x="457200" y="1524001"/>
            <a:ext cx="4028363" cy="3733799"/>
          </a:xfrm>
          <a:prstGeom prst="rect">
            <a:avLst/>
          </a:prstGeom>
          <a:noFill/>
        </p:spPr>
      </p:pic>
      <p:pic>
        <p:nvPicPr>
          <p:cNvPr id="1027" name="Picture 3" descr="C:\Documents and Settings\Administrator\Desktop\portal vein thrombosis\161 KISHOR BHAI MALI\KISHORIBAI M MALI  64YM.CT.1.2.019.JPG"/>
          <p:cNvPicPr>
            <a:picLocks noChangeAspect="1" noChangeArrowheads="1"/>
          </p:cNvPicPr>
          <p:nvPr/>
        </p:nvPicPr>
        <p:blipFill>
          <a:blip r:embed="rId3" cstate="print"/>
          <a:srcRect/>
          <a:stretch>
            <a:fillRect/>
          </a:stretch>
        </p:blipFill>
        <p:spPr bwMode="auto">
          <a:xfrm>
            <a:off x="4822696" y="1524000"/>
            <a:ext cx="3852081" cy="3733800"/>
          </a:xfrm>
          <a:prstGeom prst="rect">
            <a:avLst/>
          </a:prstGeom>
          <a:noFill/>
        </p:spPr>
      </p:pic>
      <p:sp>
        <p:nvSpPr>
          <p:cNvPr id="5" name="Right Arrow 4"/>
          <p:cNvSpPr/>
          <p:nvPr/>
        </p:nvSpPr>
        <p:spPr>
          <a:xfrm>
            <a:off x="228600" y="3352800"/>
            <a:ext cx="1600200" cy="228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flipV="1">
            <a:off x="7086600" y="3276600"/>
            <a:ext cx="1371600" cy="18288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3" name="Rectangle 1"/>
          <p:cNvSpPr>
            <a:spLocks noChangeArrowheads="1"/>
          </p:cNvSpPr>
          <p:nvPr/>
        </p:nvSpPr>
        <p:spPr bwMode="auto">
          <a:xfrm>
            <a:off x="1524000" y="5562600"/>
            <a:ext cx="615104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Portal radicals appear dilated.</a:t>
            </a:r>
            <a:endParaRPr kumimoji="0" lang="en-GB" sz="1400" b="1" i="0" u="none" strike="noStrike" cap="none" normalizeH="0" baseline="0" dirty="0" smtClean="0">
              <a:ln>
                <a:noFill/>
              </a:ln>
              <a:solidFill>
                <a:schemeClr val="bg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pitchFamily="34" charset="0"/>
                <a:ea typeface="Times New Roman" pitchFamily="18" charset="0"/>
              </a:rPr>
              <a:t>There is calcification in main portal vein and superior mesenteric vein</a:t>
            </a:r>
            <a:r>
              <a:rPr kumimoji="0" lang="en-US" sz="900" b="0" i="0" u="none" strike="noStrike" cap="none" normalizeH="0" baseline="0" dirty="0" smtClean="0">
                <a:ln>
                  <a:noFill/>
                </a:ln>
                <a:solidFill>
                  <a:schemeClr val="bg1"/>
                </a:solidFill>
                <a:effectLst/>
                <a:latin typeface="Arial" pitchFamily="34" charset="0"/>
              </a:rPr>
              <a:t> </a:t>
            </a:r>
            <a:endParaRPr kumimoji="0" lang="en-US" sz="1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CT…..</a:t>
            </a:r>
            <a:endParaRPr lang="en-US" dirty="0"/>
          </a:p>
        </p:txBody>
      </p:sp>
      <p:pic>
        <p:nvPicPr>
          <p:cNvPr id="2050" name="Picture 2" descr="C:\Documents and Settings\Administrator\Desktop\portal vein thrombosis\161 KISHOR BHAI MALI\KISHORIBAI M MALI  64YM.CT.1.3.015.JPG"/>
          <p:cNvPicPr>
            <a:picLocks noGrp="1" noChangeAspect="1" noChangeArrowheads="1"/>
          </p:cNvPicPr>
          <p:nvPr>
            <p:ph sz="half" idx="1"/>
          </p:nvPr>
        </p:nvPicPr>
        <p:blipFill>
          <a:blip r:embed="rId2" cstate="print"/>
          <a:stretch>
            <a:fillRect/>
          </a:stretch>
        </p:blipFill>
        <p:spPr bwMode="auto">
          <a:xfrm>
            <a:off x="457200" y="1524000"/>
            <a:ext cx="4039985" cy="3744884"/>
          </a:xfrm>
          <a:prstGeom prst="rect">
            <a:avLst/>
          </a:prstGeom>
          <a:noFill/>
        </p:spPr>
      </p:pic>
      <p:pic>
        <p:nvPicPr>
          <p:cNvPr id="2051" name="Picture 3" descr="C:\Documents and Settings\Administrator\Desktop\portal vein thrombosis\161 KISHOR BHAI MALI\KISHORIBAI M MALI  64YM.CT.1.3.017.JPG"/>
          <p:cNvPicPr>
            <a:picLocks noGrp="1" noChangeAspect="1" noChangeArrowheads="1"/>
          </p:cNvPicPr>
          <p:nvPr>
            <p:ph sz="half" idx="2"/>
          </p:nvPr>
        </p:nvPicPr>
        <p:blipFill>
          <a:blip r:embed="rId3" cstate="print"/>
          <a:srcRect/>
          <a:stretch>
            <a:fillRect/>
          </a:stretch>
        </p:blipFill>
        <p:spPr bwMode="auto">
          <a:xfrm>
            <a:off x="4572000" y="1524000"/>
            <a:ext cx="4038600" cy="3743287"/>
          </a:xfrm>
          <a:prstGeom prst="rect">
            <a:avLst/>
          </a:prstGeom>
          <a:noFill/>
        </p:spPr>
      </p:pic>
      <p:sp>
        <p:nvSpPr>
          <p:cNvPr id="5" name="Right Arrow 4"/>
          <p:cNvSpPr/>
          <p:nvPr/>
        </p:nvSpPr>
        <p:spPr>
          <a:xfrm>
            <a:off x="228600" y="3733800"/>
            <a:ext cx="1600200" cy="228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6629400" y="3505200"/>
            <a:ext cx="1905000" cy="228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1"/>
          <p:cNvSpPr>
            <a:spLocks noChangeArrowheads="1"/>
          </p:cNvSpPr>
          <p:nvPr/>
        </p:nvSpPr>
        <p:spPr bwMode="auto">
          <a:xfrm>
            <a:off x="0" y="5562600"/>
            <a:ext cx="967284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Portal radicals appear dilated with thrombus formation. </a:t>
            </a:r>
            <a:endParaRPr kumimoji="0" lang="en-GB" sz="1400" b="1" i="0" u="none" strike="noStrike" cap="none" normalizeH="0" baseline="0" dirty="0" smtClean="0">
              <a:ln>
                <a:noFill/>
              </a:ln>
              <a:solidFill>
                <a:schemeClr val="bg1"/>
              </a:solidFill>
              <a:effectLst/>
              <a:latin typeface="Arial" pitchFamily="34" charset="0"/>
              <a:ea typeface="Times New Roman" pitchFamily="18" charset="0"/>
            </a:endParaRPr>
          </a:p>
          <a:p>
            <a:pPr algn="ctr" eaLnBrk="0" fontAlgn="base" hangingPunct="0">
              <a:spcBef>
                <a:spcPct val="0"/>
              </a:spcBef>
              <a:spcAft>
                <a:spcPct val="0"/>
              </a:spcAft>
            </a:pPr>
            <a:r>
              <a:rPr kumimoji="0" lang="en-GB" sz="1400" b="1" i="0" u="none" strike="noStrike" cap="none" normalizeH="0" baseline="0" dirty="0" smtClean="0">
                <a:ln>
                  <a:noFill/>
                </a:ln>
                <a:solidFill>
                  <a:schemeClr val="bg1"/>
                </a:solidFill>
                <a:effectLst/>
                <a:latin typeface="Arial" pitchFamily="34" charset="0"/>
                <a:ea typeface="Times New Roman" pitchFamily="18" charset="0"/>
              </a:rPr>
              <a:t>There is calcification with </a:t>
            </a:r>
            <a:r>
              <a:rPr lang="en-US" sz="1400" b="1" dirty="0" smtClean="0">
                <a:solidFill>
                  <a:schemeClr val="bg1"/>
                </a:solidFill>
                <a:latin typeface="Arial" pitchFamily="34" charset="0"/>
                <a:ea typeface="Times New Roman" pitchFamily="18" charset="0"/>
                <a:cs typeface="Arial" pitchFamily="34" charset="0"/>
              </a:rPr>
              <a:t>n</a:t>
            </a:r>
            <a:r>
              <a:rPr lang="en-US" sz="1400" b="1" dirty="0" smtClean="0">
                <a:solidFill>
                  <a:schemeClr val="bg1"/>
                </a:solidFill>
                <a:latin typeface="Arial" pitchFamily="34" charset="0"/>
                <a:cs typeface="Arial" pitchFamily="34" charset="0"/>
              </a:rPr>
              <a:t>on enhancing filling defect within lumen with rim enhancement</a:t>
            </a:r>
          </a:p>
          <a:p>
            <a:pPr algn="ctr" eaLnBrk="0" fontAlgn="base" hangingPunct="0">
              <a:spcBef>
                <a:spcPct val="0"/>
              </a:spcBef>
              <a:spcAft>
                <a:spcPct val="0"/>
              </a:spcAft>
            </a:pPr>
            <a:r>
              <a:rPr lang="en-US" sz="1400" b="1" dirty="0" smtClean="0">
                <a:solidFill>
                  <a:schemeClr val="bg1"/>
                </a:solidFill>
                <a:latin typeface="Tahoma" pitchFamily="34" charset="0"/>
              </a:rPr>
              <a:t>s/o</a:t>
            </a:r>
            <a:r>
              <a:rPr lang="en-US" sz="1400" dirty="0" smtClean="0">
                <a:latin typeface="Tahoma" pitchFamily="34" charset="0"/>
              </a:rPr>
              <a:t> </a:t>
            </a:r>
            <a:r>
              <a:rPr kumimoji="0" lang="en-GB" sz="1400" b="1" i="0" u="none" strike="noStrike" cap="none" normalizeH="0" baseline="0" dirty="0" smtClean="0">
                <a:ln>
                  <a:noFill/>
                </a:ln>
                <a:solidFill>
                  <a:schemeClr val="bg1"/>
                </a:solidFill>
                <a:effectLst/>
                <a:latin typeface="Arial" pitchFamily="34" charset="0"/>
                <a:ea typeface="Times New Roman" pitchFamily="18" charset="0"/>
              </a:rPr>
              <a:t>thrombus formation (TRAM TRACK) in main portal vein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Arial" pitchFamily="34" charset="0"/>
                <a:ea typeface="Times New Roman" pitchFamily="18" charset="0"/>
              </a:rPr>
              <a:t>superior mesenteric vein</a:t>
            </a:r>
            <a:r>
              <a:rPr kumimoji="0" lang="en-US" sz="900" b="0" i="0" u="none" strike="noStrike" cap="none" normalizeH="0" baseline="0" dirty="0" smtClean="0">
                <a:ln>
                  <a:noFill/>
                </a:ln>
                <a:solidFill>
                  <a:schemeClr val="bg1"/>
                </a:solidFill>
                <a:effectLst/>
                <a:latin typeface="Arial" pitchFamily="34" charset="0"/>
              </a:rPr>
              <a:t> </a:t>
            </a:r>
            <a:endParaRPr kumimoji="0" lang="en-US" sz="1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pic>
        <p:nvPicPr>
          <p:cNvPr id="3074" name="Picture 2" descr="C:\Documents and Settings\Administrator\Desktop\portal vein thrombosis\161 KISHOR BHAI MALI\KISHORIBAI M MALI  64YM.CT.1.4.018.JPG"/>
          <p:cNvPicPr>
            <a:picLocks noGrp="1" noChangeAspect="1" noChangeArrowheads="1"/>
          </p:cNvPicPr>
          <p:nvPr>
            <p:ph sz="half" idx="1"/>
          </p:nvPr>
        </p:nvPicPr>
        <p:blipFill>
          <a:blip r:embed="rId2" cstate="print"/>
          <a:stretch>
            <a:fillRect/>
          </a:stretch>
        </p:blipFill>
        <p:spPr bwMode="auto">
          <a:xfrm>
            <a:off x="457200" y="1447800"/>
            <a:ext cx="4039985" cy="3744884"/>
          </a:xfrm>
          <a:prstGeom prst="rect">
            <a:avLst/>
          </a:prstGeom>
          <a:noFill/>
        </p:spPr>
      </p:pic>
      <p:pic>
        <p:nvPicPr>
          <p:cNvPr id="3075" name="Picture 3" descr="C:\Documents and Settings\Administrator\Desktop\portal vein thrombosis\161 KISHOR BHAI MALI\KISHORIBAI M MALI  64YM.CT.1.4.023.JPG"/>
          <p:cNvPicPr>
            <a:picLocks noGrp="1" noChangeAspect="1" noChangeArrowheads="1"/>
          </p:cNvPicPr>
          <p:nvPr>
            <p:ph sz="half" idx="2"/>
          </p:nvPr>
        </p:nvPicPr>
        <p:blipFill>
          <a:blip r:embed="rId3" cstate="print"/>
          <a:stretch>
            <a:fillRect/>
          </a:stretch>
        </p:blipFill>
        <p:spPr bwMode="auto">
          <a:xfrm>
            <a:off x="4572000" y="1447800"/>
            <a:ext cx="4039985" cy="3744884"/>
          </a:xfrm>
          <a:prstGeom prst="rect">
            <a:avLst/>
          </a:prstGeom>
          <a:noFill/>
        </p:spPr>
      </p:pic>
      <p:sp>
        <p:nvSpPr>
          <p:cNvPr id="5" name="Right Arrow 4"/>
          <p:cNvSpPr/>
          <p:nvPr/>
        </p:nvSpPr>
        <p:spPr>
          <a:xfrm>
            <a:off x="457200" y="3733800"/>
            <a:ext cx="12954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6096000" y="3429000"/>
            <a:ext cx="1676400" cy="1798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5410200"/>
            <a:ext cx="7620000" cy="1200329"/>
          </a:xfrm>
          <a:prstGeom prst="rect">
            <a:avLst/>
          </a:prstGeom>
          <a:noFill/>
        </p:spPr>
        <p:txBody>
          <a:bodyPr wrap="square" rtlCol="0">
            <a:spAutoFit/>
          </a:bodyPr>
          <a:lstStyle/>
          <a:p>
            <a:pPr algn="ctr"/>
            <a:r>
              <a:rPr lang="en-US" dirty="0" smtClean="0">
                <a:solidFill>
                  <a:schemeClr val="bg1"/>
                </a:solidFill>
              </a:rPr>
              <a:t>Formation of multiple venous collaterals when the portal system is obstructed.</a:t>
            </a:r>
          </a:p>
          <a:p>
            <a:pPr algn="ctr"/>
            <a:r>
              <a:rPr lang="en-US" dirty="0" err="1" smtClean="0">
                <a:solidFill>
                  <a:schemeClr val="bg1"/>
                </a:solidFill>
              </a:rPr>
              <a:t>Cavernoma</a:t>
            </a:r>
            <a:r>
              <a:rPr lang="en-US" dirty="0" smtClean="0">
                <a:solidFill>
                  <a:schemeClr val="bg1"/>
                </a:solidFill>
              </a:rPr>
              <a:t> (</a:t>
            </a:r>
            <a:r>
              <a:rPr lang="en-US" dirty="0" err="1" smtClean="0">
                <a:solidFill>
                  <a:schemeClr val="bg1"/>
                </a:solidFill>
              </a:rPr>
              <a:t>serpigenous</a:t>
            </a:r>
            <a:r>
              <a:rPr lang="en-US" dirty="0" smtClean="0">
                <a:solidFill>
                  <a:schemeClr val="bg1"/>
                </a:solidFill>
              </a:rPr>
              <a:t>) formation with collaterals around the gall bladder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pic>
        <p:nvPicPr>
          <p:cNvPr id="4100" name="Picture 4" descr="C:\Documents and Settings\Administrator\Desktop\portal vein thrombosis\161 KISHOR BHAI MALI\KISHORIBAI M MALI  64YM.CT.1.4.029.JPG"/>
          <p:cNvPicPr>
            <a:picLocks noGrp="1" noChangeAspect="1" noChangeArrowheads="1"/>
          </p:cNvPicPr>
          <p:nvPr>
            <p:ph sz="half" idx="1"/>
          </p:nvPr>
        </p:nvPicPr>
        <p:blipFill>
          <a:blip r:embed="rId2" cstate="print"/>
          <a:stretch>
            <a:fillRect/>
          </a:stretch>
        </p:blipFill>
        <p:spPr bwMode="auto">
          <a:xfrm>
            <a:off x="466826" y="1905000"/>
            <a:ext cx="4039985" cy="3777442"/>
          </a:xfrm>
          <a:prstGeom prst="rect">
            <a:avLst/>
          </a:prstGeom>
          <a:noFill/>
        </p:spPr>
      </p:pic>
      <p:pic>
        <p:nvPicPr>
          <p:cNvPr id="4099" name="Picture 3" descr="C:\Documents and Settings\Administrator\Desktop\portal vein thrombosis\161 KISHOR BHAI MALI\KISHORIBAI M MALI  64YM.CT.1.4.031.JPG"/>
          <p:cNvPicPr>
            <a:picLocks noGrp="1" noChangeAspect="1" noChangeArrowheads="1"/>
          </p:cNvPicPr>
          <p:nvPr>
            <p:ph sz="half" idx="2"/>
          </p:nvPr>
        </p:nvPicPr>
        <p:blipFill>
          <a:blip r:embed="rId3" cstate="print"/>
          <a:stretch>
            <a:fillRect/>
          </a:stretch>
        </p:blipFill>
        <p:spPr bwMode="auto">
          <a:xfrm>
            <a:off x="4648200" y="2037419"/>
            <a:ext cx="4038600" cy="3743600"/>
          </a:xfrm>
          <a:prstGeom prst="rect">
            <a:avLst/>
          </a:prstGeom>
          <a:noFill/>
        </p:spPr>
      </p:pic>
      <p:sp>
        <p:nvSpPr>
          <p:cNvPr id="5" name="Right Arrow 4"/>
          <p:cNvSpPr/>
          <p:nvPr/>
        </p:nvSpPr>
        <p:spPr>
          <a:xfrm>
            <a:off x="533400" y="3657600"/>
            <a:ext cx="1676400" cy="228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7086600" y="3581400"/>
            <a:ext cx="1447800" cy="228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7162800" y="4191000"/>
            <a:ext cx="12954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5867400"/>
            <a:ext cx="4800600" cy="369332"/>
          </a:xfrm>
          <a:prstGeom prst="rect">
            <a:avLst/>
          </a:prstGeom>
          <a:noFill/>
        </p:spPr>
        <p:txBody>
          <a:bodyPr wrap="square" rtlCol="0">
            <a:spAutoFit/>
          </a:bodyPr>
          <a:lstStyle/>
          <a:p>
            <a:r>
              <a:rPr lang="en-US" dirty="0" smtClean="0">
                <a:solidFill>
                  <a:schemeClr val="bg1"/>
                </a:solidFill>
              </a:rPr>
              <a:t>Multiple gastric and left renal collaterals seen</a:t>
            </a:r>
            <a:endParaRPr lang="en-US"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433</TotalTime>
  <Words>1065</Words>
  <Application>Microsoft Office PowerPoint</Application>
  <PresentationFormat>On-screen Show (4:3)</PresentationFormat>
  <Paragraphs>116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Foundry</vt:lpstr>
      <vt:lpstr>A RARE CASE OF MESENTERIC VENOUS OCCLUSION.</vt:lpstr>
      <vt:lpstr>Abstract.</vt:lpstr>
      <vt:lpstr>Patient history. </vt:lpstr>
      <vt:lpstr>USG Images</vt:lpstr>
      <vt:lpstr>Slide 5</vt:lpstr>
      <vt:lpstr>CT Images</vt:lpstr>
      <vt:lpstr>CT…..</vt:lpstr>
      <vt:lpstr>CT…..</vt:lpstr>
      <vt:lpstr>CT…...</vt:lpstr>
      <vt:lpstr>CT…..</vt:lpstr>
      <vt:lpstr>CT….</vt:lpstr>
      <vt:lpstr>CT….</vt:lpstr>
      <vt:lpstr>CT…..</vt:lpstr>
      <vt:lpstr>CT…..</vt:lpstr>
      <vt:lpstr>CT…..</vt:lpstr>
      <vt:lpstr>MESENTERIC ISCHEMIA</vt:lpstr>
      <vt:lpstr>MESENTERIC VENOUS OCCLUSION- CAUSES.</vt:lpstr>
      <vt:lpstr>Venous Occlusion</vt:lpstr>
      <vt:lpstr>USG</vt:lpstr>
      <vt:lpstr>CT Findings</vt:lpstr>
      <vt:lpstr>Clinical Features and Typical CT Findings of Mesenteric Ischemia in Venous occlusion.</vt:lpstr>
      <vt:lpstr>PATIENT SUMMARY</vt:lpstr>
      <vt:lpstr>CONCLUSION.</vt:lpstr>
      <vt:lpstr>THANK YOU.</vt:lpstr>
    </vt:vector>
  </TitlesOfParts>
  <Company>Performance Edition Dec 2009</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Standard</dc:creator>
  <cp:lastModifiedBy>user</cp:lastModifiedBy>
  <cp:revision>65</cp:revision>
  <dcterms:created xsi:type="dcterms:W3CDTF">2012-06-06T19:00:51Z</dcterms:created>
  <dcterms:modified xsi:type="dcterms:W3CDTF">2020-08-17T06:35:18Z</dcterms:modified>
</cp:coreProperties>
</file>