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257" r:id="rId2"/>
    <p:sldId id="306" r:id="rId3"/>
    <p:sldId id="259" r:id="rId4"/>
    <p:sldId id="272" r:id="rId5"/>
    <p:sldId id="337" r:id="rId6"/>
    <p:sldId id="260" r:id="rId7"/>
    <p:sldId id="303" r:id="rId8"/>
    <p:sldId id="304" r:id="rId9"/>
    <p:sldId id="305" r:id="rId10"/>
    <p:sldId id="263" r:id="rId11"/>
    <p:sldId id="262" r:id="rId12"/>
    <p:sldId id="308" r:id="rId13"/>
    <p:sldId id="264" r:id="rId14"/>
    <p:sldId id="293" r:id="rId15"/>
    <p:sldId id="317" r:id="rId16"/>
    <p:sldId id="318" r:id="rId17"/>
    <p:sldId id="309" r:id="rId18"/>
    <p:sldId id="274" r:id="rId19"/>
    <p:sldId id="258" r:id="rId20"/>
    <p:sldId id="300" r:id="rId21"/>
    <p:sldId id="301" r:id="rId22"/>
    <p:sldId id="275" r:id="rId23"/>
    <p:sldId id="302" r:id="rId24"/>
    <p:sldId id="276" r:id="rId25"/>
    <p:sldId id="319" r:id="rId26"/>
    <p:sldId id="265" r:id="rId27"/>
    <p:sldId id="294" r:id="rId28"/>
    <p:sldId id="284" r:id="rId29"/>
    <p:sldId id="267" r:id="rId30"/>
    <p:sldId id="269" r:id="rId31"/>
    <p:sldId id="270" r:id="rId32"/>
    <p:sldId id="271" r:id="rId33"/>
    <p:sldId id="277" r:id="rId34"/>
    <p:sldId id="278" r:id="rId35"/>
    <p:sldId id="283" r:id="rId36"/>
    <p:sldId id="310" r:id="rId37"/>
    <p:sldId id="311" r:id="rId38"/>
    <p:sldId id="312" r:id="rId39"/>
    <p:sldId id="280" r:id="rId40"/>
    <p:sldId id="281" r:id="rId41"/>
    <p:sldId id="307" r:id="rId42"/>
    <p:sldId id="285" r:id="rId43"/>
    <p:sldId id="313" r:id="rId44"/>
    <p:sldId id="314" r:id="rId45"/>
    <p:sldId id="315" r:id="rId46"/>
    <p:sldId id="316" r:id="rId47"/>
    <p:sldId id="287" r:id="rId48"/>
    <p:sldId id="288" r:id="rId49"/>
    <p:sldId id="289" r:id="rId50"/>
    <p:sldId id="290" r:id="rId51"/>
    <p:sldId id="291" r:id="rId52"/>
    <p:sldId id="295" r:id="rId53"/>
    <p:sldId id="296" r:id="rId54"/>
    <p:sldId id="297" r:id="rId55"/>
    <p:sldId id="298" r:id="rId56"/>
    <p:sldId id="299" r:id="rId57"/>
    <p:sldId id="320" r:id="rId58"/>
    <p:sldId id="329" r:id="rId59"/>
    <p:sldId id="321" r:id="rId60"/>
    <p:sldId id="322" r:id="rId61"/>
    <p:sldId id="323" r:id="rId62"/>
    <p:sldId id="324" r:id="rId63"/>
    <p:sldId id="325" r:id="rId64"/>
    <p:sldId id="326" r:id="rId65"/>
    <p:sldId id="327" r:id="rId66"/>
    <p:sldId id="334" r:id="rId67"/>
    <p:sldId id="328" r:id="rId68"/>
    <p:sldId id="343" r:id="rId69"/>
    <p:sldId id="339" r:id="rId70"/>
    <p:sldId id="340" r:id="rId71"/>
    <p:sldId id="341" r:id="rId72"/>
    <p:sldId id="342" r:id="rId73"/>
    <p:sldId id="335" r:id="rId74"/>
    <p:sldId id="336" r:id="rId75"/>
    <p:sldId id="330" r:id="rId76"/>
    <p:sldId id="331" r:id="rId77"/>
    <p:sldId id="332" r:id="rId78"/>
    <p:sldId id="338" r:id="rId79"/>
    <p:sldId id="333" r:id="rId80"/>
    <p:sldId id="29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50"/>
  </p:normalViewPr>
  <p:slideViewPr>
    <p:cSldViewPr snapToGrid="0" snapToObjects="1">
      <p:cViewPr varScale="1">
        <p:scale>
          <a:sx n="88" d="100"/>
          <a:sy n="88" d="100"/>
        </p:scale>
        <p:origin x="-437"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0750A-21F7-E84E-B2B4-1B7767EAECE6}" type="datetimeFigureOut">
              <a:rPr lang="en-US" smtClean="0"/>
              <a:pPr/>
              <a:t>16/08//2020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B54B0-F382-204B-97C1-06870073B908}" type="slidenum">
              <a:rPr lang="en-US" smtClean="0"/>
              <a:pPr/>
              <a:t>‹#›</a:t>
            </a:fld>
            <a:endParaRPr lang="en-US"/>
          </a:p>
        </p:txBody>
      </p:sp>
    </p:spTree>
    <p:extLst>
      <p:ext uri="{BB962C8B-B14F-4D97-AF65-F5344CB8AC3E}">
        <p14:creationId xmlns:p14="http://schemas.microsoft.com/office/powerpoint/2010/main" xmlns="" val="238619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736C5-21F6-9746-ADAC-228BE5CA21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E6F5647-CB92-FB4E-90CE-D3523AE00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B2E3611-2CE6-4642-AACE-AB8CA6DA49AD}"/>
              </a:ext>
            </a:extLst>
          </p:cNvPr>
          <p:cNvSpPr>
            <a:spLocks noGrp="1"/>
          </p:cNvSpPr>
          <p:nvPr>
            <p:ph type="dt" sz="half" idx="10"/>
          </p:nvPr>
        </p:nvSpPr>
        <p:spPr/>
        <p:txBody>
          <a:bodyPr/>
          <a:lstStyle/>
          <a:p>
            <a:fld id="{3D4EEC7F-039F-284E-B7A1-90CC61AB7845}" type="datetime1">
              <a:rPr lang="en-IN" smtClean="0"/>
              <a:pPr/>
              <a:t>16-08-2020</a:t>
            </a:fld>
            <a:endParaRPr lang="en-US"/>
          </a:p>
        </p:txBody>
      </p:sp>
      <p:sp>
        <p:nvSpPr>
          <p:cNvPr id="5" name="Footer Placeholder 4">
            <a:extLst>
              <a:ext uri="{FF2B5EF4-FFF2-40B4-BE49-F238E27FC236}">
                <a16:creationId xmlns:a16="http://schemas.microsoft.com/office/drawing/2014/main" xmlns="" id="{7AAFEDF5-05A4-F042-A030-1E4D64AE8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43C46C-F033-7C4A-ABEF-75A1F4BD0F62}"/>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367144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7F6AD-25A0-7B48-86BB-78004FB58A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39B8D87-861F-4246-BB22-2453797B6F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CE2B1B-1FE6-F94B-9F75-F8D8E031FE10}"/>
              </a:ext>
            </a:extLst>
          </p:cNvPr>
          <p:cNvSpPr>
            <a:spLocks noGrp="1"/>
          </p:cNvSpPr>
          <p:nvPr>
            <p:ph type="dt" sz="half" idx="10"/>
          </p:nvPr>
        </p:nvSpPr>
        <p:spPr/>
        <p:txBody>
          <a:bodyPr/>
          <a:lstStyle/>
          <a:p>
            <a:fld id="{EF22248C-ADA8-1945-AC17-90F5F7997606}" type="datetime1">
              <a:rPr lang="en-IN" smtClean="0"/>
              <a:pPr/>
              <a:t>16-08-2020</a:t>
            </a:fld>
            <a:endParaRPr lang="en-US"/>
          </a:p>
        </p:txBody>
      </p:sp>
      <p:sp>
        <p:nvSpPr>
          <p:cNvPr id="5" name="Footer Placeholder 4">
            <a:extLst>
              <a:ext uri="{FF2B5EF4-FFF2-40B4-BE49-F238E27FC236}">
                <a16:creationId xmlns:a16="http://schemas.microsoft.com/office/drawing/2014/main" xmlns="" id="{0C25B2C4-6AD2-D74D-8B06-AD68CB721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12DA3F-F04D-6744-8001-7EEE1F0E24C9}"/>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174888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F718250-9A8D-B74A-97DB-8FAF7C881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7DCEE30-9765-7F4C-83EA-101A59D985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DDC0FA-64AA-3244-8B4F-6D6BE4CF5D8E}"/>
              </a:ext>
            </a:extLst>
          </p:cNvPr>
          <p:cNvSpPr>
            <a:spLocks noGrp="1"/>
          </p:cNvSpPr>
          <p:nvPr>
            <p:ph type="dt" sz="half" idx="10"/>
          </p:nvPr>
        </p:nvSpPr>
        <p:spPr/>
        <p:txBody>
          <a:bodyPr/>
          <a:lstStyle/>
          <a:p>
            <a:fld id="{38EE0553-2C00-0F46-8237-8D2356AF773D}" type="datetime1">
              <a:rPr lang="en-IN" smtClean="0"/>
              <a:pPr/>
              <a:t>16-08-2020</a:t>
            </a:fld>
            <a:endParaRPr lang="en-US"/>
          </a:p>
        </p:txBody>
      </p:sp>
      <p:sp>
        <p:nvSpPr>
          <p:cNvPr id="5" name="Footer Placeholder 4">
            <a:extLst>
              <a:ext uri="{FF2B5EF4-FFF2-40B4-BE49-F238E27FC236}">
                <a16:creationId xmlns:a16="http://schemas.microsoft.com/office/drawing/2014/main" xmlns="" id="{1389CBDB-4739-F04D-84CE-27FB6452C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91912B-95D2-7149-8AE6-785BD069D170}"/>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58457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5B538-56AC-334E-8A32-746783366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9253E6C-0492-DB48-BB77-C9CCEEBE9A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ABEB90-CBAB-8F41-B790-CEB06187E954}"/>
              </a:ext>
            </a:extLst>
          </p:cNvPr>
          <p:cNvSpPr>
            <a:spLocks noGrp="1"/>
          </p:cNvSpPr>
          <p:nvPr>
            <p:ph type="dt" sz="half" idx="10"/>
          </p:nvPr>
        </p:nvSpPr>
        <p:spPr/>
        <p:txBody>
          <a:bodyPr/>
          <a:lstStyle/>
          <a:p>
            <a:fld id="{AF2861D9-94C0-4444-8B36-06601494424D}" type="datetime1">
              <a:rPr lang="en-IN" smtClean="0"/>
              <a:pPr/>
              <a:t>16-08-2020</a:t>
            </a:fld>
            <a:endParaRPr lang="en-US"/>
          </a:p>
        </p:txBody>
      </p:sp>
      <p:sp>
        <p:nvSpPr>
          <p:cNvPr id="5" name="Footer Placeholder 4">
            <a:extLst>
              <a:ext uri="{FF2B5EF4-FFF2-40B4-BE49-F238E27FC236}">
                <a16:creationId xmlns:a16="http://schemas.microsoft.com/office/drawing/2014/main" xmlns="" id="{8367D0C4-D003-D442-B9ED-F4A25EB8C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12D4557-DCD7-C642-BD12-E5A90038C836}"/>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202356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45E92-989D-7D40-8CCC-95DD53990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6048576-2925-2E49-9A57-9889CF6AC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808ADC9-3114-8B40-822A-B6AE63411344}"/>
              </a:ext>
            </a:extLst>
          </p:cNvPr>
          <p:cNvSpPr>
            <a:spLocks noGrp="1"/>
          </p:cNvSpPr>
          <p:nvPr>
            <p:ph type="dt" sz="half" idx="10"/>
          </p:nvPr>
        </p:nvSpPr>
        <p:spPr/>
        <p:txBody>
          <a:bodyPr/>
          <a:lstStyle/>
          <a:p>
            <a:fld id="{0F398F50-F513-874C-AB9B-5121A64A7D29}" type="datetime1">
              <a:rPr lang="en-IN" smtClean="0"/>
              <a:pPr/>
              <a:t>16-08-2020</a:t>
            </a:fld>
            <a:endParaRPr lang="en-US"/>
          </a:p>
        </p:txBody>
      </p:sp>
      <p:sp>
        <p:nvSpPr>
          <p:cNvPr id="5" name="Footer Placeholder 4">
            <a:extLst>
              <a:ext uri="{FF2B5EF4-FFF2-40B4-BE49-F238E27FC236}">
                <a16:creationId xmlns:a16="http://schemas.microsoft.com/office/drawing/2014/main" xmlns="" id="{50E58939-24B3-0847-AFD3-E185AC3CB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41D3D5-3CB5-754F-AA9B-E99838AEE200}"/>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328983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BF258-109F-2E4C-ACB4-509FCE8D6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3D7E9C-4123-0644-9327-A4411EB748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1CC805A-B319-324A-8737-ADAD9524106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7D8A4C0-1FEB-5649-9FE7-37E66B5B84EC}"/>
              </a:ext>
            </a:extLst>
          </p:cNvPr>
          <p:cNvSpPr>
            <a:spLocks noGrp="1"/>
          </p:cNvSpPr>
          <p:nvPr>
            <p:ph type="dt" sz="half" idx="10"/>
          </p:nvPr>
        </p:nvSpPr>
        <p:spPr/>
        <p:txBody>
          <a:bodyPr/>
          <a:lstStyle/>
          <a:p>
            <a:fld id="{3DB99BFC-E76A-E849-A013-5B290E7A6132}" type="datetime1">
              <a:rPr lang="en-IN" smtClean="0"/>
              <a:pPr/>
              <a:t>16-08-2020</a:t>
            </a:fld>
            <a:endParaRPr lang="en-US"/>
          </a:p>
        </p:txBody>
      </p:sp>
      <p:sp>
        <p:nvSpPr>
          <p:cNvPr id="6" name="Footer Placeholder 5">
            <a:extLst>
              <a:ext uri="{FF2B5EF4-FFF2-40B4-BE49-F238E27FC236}">
                <a16:creationId xmlns:a16="http://schemas.microsoft.com/office/drawing/2014/main" xmlns="" id="{9E389C09-F5A3-8A46-9FAB-9B38F7516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C493DB-DDCD-3446-9CDD-51A81EDE2012}"/>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335429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026E6D-ECC7-5C40-8A0F-E5EBDD8CE9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D4831F2-FF27-3C49-B728-61ACC9766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6861D90-3839-CA48-8D10-8AAFD1EE3C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29E830C-310A-7C4C-8660-C8F01B600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E719E81-E521-684B-85DB-8406DCCB51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C78173C-2A89-6546-8353-A9A0B999DF62}"/>
              </a:ext>
            </a:extLst>
          </p:cNvPr>
          <p:cNvSpPr>
            <a:spLocks noGrp="1"/>
          </p:cNvSpPr>
          <p:nvPr>
            <p:ph type="dt" sz="half" idx="10"/>
          </p:nvPr>
        </p:nvSpPr>
        <p:spPr/>
        <p:txBody>
          <a:bodyPr/>
          <a:lstStyle/>
          <a:p>
            <a:fld id="{A546728F-F5D1-0247-B39E-FF35E594C86D}" type="datetime1">
              <a:rPr lang="en-IN" smtClean="0"/>
              <a:pPr/>
              <a:t>16-08-2020</a:t>
            </a:fld>
            <a:endParaRPr lang="en-US"/>
          </a:p>
        </p:txBody>
      </p:sp>
      <p:sp>
        <p:nvSpPr>
          <p:cNvPr id="8" name="Footer Placeholder 7">
            <a:extLst>
              <a:ext uri="{FF2B5EF4-FFF2-40B4-BE49-F238E27FC236}">
                <a16:creationId xmlns:a16="http://schemas.microsoft.com/office/drawing/2014/main" xmlns="" id="{A7613EBA-5814-494D-9304-0939E60FC3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C78F245-6659-F342-A069-383F8C8DBDD9}"/>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131315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3430B-0855-5A42-B18C-DAC7B3BB77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C316A36-D366-2A46-B9CC-A504679C84ED}"/>
              </a:ext>
            </a:extLst>
          </p:cNvPr>
          <p:cNvSpPr>
            <a:spLocks noGrp="1"/>
          </p:cNvSpPr>
          <p:nvPr>
            <p:ph type="dt" sz="half" idx="10"/>
          </p:nvPr>
        </p:nvSpPr>
        <p:spPr/>
        <p:txBody>
          <a:bodyPr/>
          <a:lstStyle/>
          <a:p>
            <a:fld id="{F3AF2D0D-23AB-6742-B2B2-B24147024321}" type="datetime1">
              <a:rPr lang="en-IN" smtClean="0"/>
              <a:pPr/>
              <a:t>16-08-2020</a:t>
            </a:fld>
            <a:endParaRPr lang="en-US"/>
          </a:p>
        </p:txBody>
      </p:sp>
      <p:sp>
        <p:nvSpPr>
          <p:cNvPr id="4" name="Footer Placeholder 3">
            <a:extLst>
              <a:ext uri="{FF2B5EF4-FFF2-40B4-BE49-F238E27FC236}">
                <a16:creationId xmlns:a16="http://schemas.microsoft.com/office/drawing/2014/main" xmlns="" id="{3C077EAA-22E2-7A43-8DBA-4E065741B9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1549F97-EEE2-2E48-9999-92165956A479}"/>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383668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4C158B-84A9-EF40-A6CB-41AB886E0E3A}"/>
              </a:ext>
            </a:extLst>
          </p:cNvPr>
          <p:cNvSpPr>
            <a:spLocks noGrp="1"/>
          </p:cNvSpPr>
          <p:nvPr>
            <p:ph type="dt" sz="half" idx="10"/>
          </p:nvPr>
        </p:nvSpPr>
        <p:spPr/>
        <p:txBody>
          <a:bodyPr/>
          <a:lstStyle/>
          <a:p>
            <a:fld id="{3274018B-9EE1-5F4D-BE4B-63FBB6DFD3FB}" type="datetime1">
              <a:rPr lang="en-IN" smtClean="0"/>
              <a:pPr/>
              <a:t>16-08-2020</a:t>
            </a:fld>
            <a:endParaRPr lang="en-US"/>
          </a:p>
        </p:txBody>
      </p:sp>
      <p:sp>
        <p:nvSpPr>
          <p:cNvPr id="3" name="Footer Placeholder 2">
            <a:extLst>
              <a:ext uri="{FF2B5EF4-FFF2-40B4-BE49-F238E27FC236}">
                <a16:creationId xmlns:a16="http://schemas.microsoft.com/office/drawing/2014/main" xmlns="" id="{4870DAB1-1CE2-054E-8E8A-B82795588F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E119783-3AE2-2648-A5B2-2D3C1688017D}"/>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394436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6ED57-47F8-6340-AFAB-66F4B4924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835A38F-6B01-A744-9066-EBF003D765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5479A4-1F20-B44C-AEF2-400D6FE18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324D20C-49E9-4A4B-8BF8-9966D965406B}"/>
              </a:ext>
            </a:extLst>
          </p:cNvPr>
          <p:cNvSpPr>
            <a:spLocks noGrp="1"/>
          </p:cNvSpPr>
          <p:nvPr>
            <p:ph type="dt" sz="half" idx="10"/>
          </p:nvPr>
        </p:nvSpPr>
        <p:spPr/>
        <p:txBody>
          <a:bodyPr/>
          <a:lstStyle/>
          <a:p>
            <a:fld id="{21F780D0-B970-A546-B125-D5A02865439B}" type="datetime1">
              <a:rPr lang="en-IN" smtClean="0"/>
              <a:pPr/>
              <a:t>16-08-2020</a:t>
            </a:fld>
            <a:endParaRPr lang="en-US"/>
          </a:p>
        </p:txBody>
      </p:sp>
      <p:sp>
        <p:nvSpPr>
          <p:cNvPr id="6" name="Footer Placeholder 5">
            <a:extLst>
              <a:ext uri="{FF2B5EF4-FFF2-40B4-BE49-F238E27FC236}">
                <a16:creationId xmlns:a16="http://schemas.microsoft.com/office/drawing/2014/main" xmlns="" id="{431E3903-CB84-B743-A8B6-0AB698C47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D50D1C-4E68-384F-B0A4-8261859465BE}"/>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34721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DB860-650E-554A-B6C0-9A279C9E6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2EE79D-B2EC-ED45-AAFD-08297F8013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A1BB90D-AF20-EE46-95AD-1689516E6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D8D8CD2-BF46-1A4B-8136-A3BAFDBF2D9C}"/>
              </a:ext>
            </a:extLst>
          </p:cNvPr>
          <p:cNvSpPr>
            <a:spLocks noGrp="1"/>
          </p:cNvSpPr>
          <p:nvPr>
            <p:ph type="dt" sz="half" idx="10"/>
          </p:nvPr>
        </p:nvSpPr>
        <p:spPr/>
        <p:txBody>
          <a:bodyPr/>
          <a:lstStyle/>
          <a:p>
            <a:fld id="{97401F7F-7265-8542-A6AB-65C025B2C236}" type="datetime1">
              <a:rPr lang="en-IN" smtClean="0"/>
              <a:pPr/>
              <a:t>16-08-2020</a:t>
            </a:fld>
            <a:endParaRPr lang="en-US"/>
          </a:p>
        </p:txBody>
      </p:sp>
      <p:sp>
        <p:nvSpPr>
          <p:cNvPr id="6" name="Footer Placeholder 5">
            <a:extLst>
              <a:ext uri="{FF2B5EF4-FFF2-40B4-BE49-F238E27FC236}">
                <a16:creationId xmlns:a16="http://schemas.microsoft.com/office/drawing/2014/main" xmlns="" id="{FBE3F041-3D63-D44A-85C7-AC3F497CE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173788-17FD-244B-93DB-01D895BF8395}"/>
              </a:ext>
            </a:extLst>
          </p:cNvPr>
          <p:cNvSpPr>
            <a:spLocks noGrp="1"/>
          </p:cNvSpPr>
          <p:nvPr>
            <p:ph type="sldNum" sz="quarter" idx="12"/>
          </p:nvPr>
        </p:nvSpPr>
        <p:spPr/>
        <p:txBody>
          <a:body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390667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B51AED5-31F4-8640-B049-C0F625C5E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53B15F8-6EE7-CC4D-892F-C10521B49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86A908-16A2-6A4D-A0D4-1707469AA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7C27D-73A0-BA45-82B6-31E906551B00}" type="datetime1">
              <a:rPr lang="en-IN" smtClean="0"/>
              <a:pPr/>
              <a:t>16-08-2020</a:t>
            </a:fld>
            <a:endParaRPr lang="en-US"/>
          </a:p>
        </p:txBody>
      </p:sp>
      <p:sp>
        <p:nvSpPr>
          <p:cNvPr id="5" name="Footer Placeholder 4">
            <a:extLst>
              <a:ext uri="{FF2B5EF4-FFF2-40B4-BE49-F238E27FC236}">
                <a16:creationId xmlns:a16="http://schemas.microsoft.com/office/drawing/2014/main" xmlns="" id="{613CBBBD-94CD-514B-A349-78136EE1F7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760FEBB-92D6-D442-9B93-255BE4175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DE10A-1EED-FD4C-A38C-DCB9AD61EB81}" type="slidenum">
              <a:rPr lang="en-US" smtClean="0"/>
              <a:pPr/>
              <a:t>‹#›</a:t>
            </a:fld>
            <a:endParaRPr lang="en-US"/>
          </a:p>
        </p:txBody>
      </p:sp>
    </p:spTree>
    <p:extLst>
      <p:ext uri="{BB962C8B-B14F-4D97-AF65-F5344CB8AC3E}">
        <p14:creationId xmlns:p14="http://schemas.microsoft.com/office/powerpoint/2010/main" xmlns="" val="55308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tiff"/></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9DD5D-8F6C-BE40-BA88-EA36CC3DFD00}"/>
              </a:ext>
            </a:extLst>
          </p:cNvPr>
          <p:cNvSpPr>
            <a:spLocks noGrp="1"/>
          </p:cNvSpPr>
          <p:nvPr>
            <p:ph type="ctrTitle"/>
          </p:nvPr>
        </p:nvSpPr>
        <p:spPr>
          <a:xfrm>
            <a:off x="575930" y="1214438"/>
            <a:ext cx="7577470" cy="2387600"/>
          </a:xfrm>
        </p:spPr>
        <p:txBody>
          <a:bodyPr>
            <a:normAutofit/>
          </a:bodyPr>
          <a:lstStyle/>
          <a:p>
            <a:r>
              <a:rPr lang="en-US" b="1" u="sng" dirty="0"/>
              <a:t>HYPERTENSION </a:t>
            </a:r>
            <a:br>
              <a:rPr lang="en-US" b="1" u="sng" dirty="0"/>
            </a:br>
            <a:r>
              <a:rPr lang="en-US" b="1" u="sng" dirty="0"/>
              <a:t>IN CHILDREN</a:t>
            </a:r>
          </a:p>
        </p:txBody>
      </p:sp>
      <p:sp>
        <p:nvSpPr>
          <p:cNvPr id="3" name="Subtitle 2">
            <a:extLst>
              <a:ext uri="{FF2B5EF4-FFF2-40B4-BE49-F238E27FC236}">
                <a16:creationId xmlns:a16="http://schemas.microsoft.com/office/drawing/2014/main" xmlns="" id="{336F0152-E249-E64F-B990-1FE7D185898A}"/>
              </a:ext>
            </a:extLst>
          </p:cNvPr>
          <p:cNvSpPr>
            <a:spLocks noGrp="1"/>
          </p:cNvSpPr>
          <p:nvPr>
            <p:ph type="subTitle" idx="1"/>
          </p:nvPr>
        </p:nvSpPr>
        <p:spPr>
          <a:xfrm>
            <a:off x="575930" y="3599028"/>
            <a:ext cx="7577470" cy="2250122"/>
          </a:xfrm>
        </p:spPr>
        <p:txBody>
          <a:bodyPr>
            <a:normAutofit/>
          </a:bodyPr>
          <a:lstStyle/>
          <a:p>
            <a:endParaRPr lang="en-US" dirty="0"/>
          </a:p>
          <a:p>
            <a:r>
              <a:rPr lang="en-US" dirty="0" smtClean="0"/>
              <a:t> </a:t>
            </a:r>
            <a:r>
              <a:rPr lang="en-US" b="1" u="sng" dirty="0"/>
              <a:t>Dr. </a:t>
            </a:r>
            <a:r>
              <a:rPr lang="en-US" b="1" u="sng" dirty="0" smtClean="0"/>
              <a:t>Sunil  </a:t>
            </a:r>
            <a:r>
              <a:rPr lang="en-US" b="1" u="sng" dirty="0" err="1" smtClean="0"/>
              <a:t>Pathak</a:t>
            </a:r>
            <a:endParaRPr lang="en-US" b="1" u="sng" dirty="0" smtClean="0"/>
          </a:p>
          <a:p>
            <a:r>
              <a:rPr lang="en-US" dirty="0" smtClean="0"/>
              <a:t>Assistant professor</a:t>
            </a:r>
          </a:p>
          <a:p>
            <a:r>
              <a:rPr lang="en-US" smtClean="0"/>
              <a:t>SBKS MIRC</a:t>
            </a:r>
            <a:endParaRPr lang="en-US" dirty="0"/>
          </a:p>
        </p:txBody>
      </p:sp>
      <p:pic>
        <p:nvPicPr>
          <p:cNvPr id="6" name="Picture 5">
            <a:extLst>
              <a:ext uri="{FF2B5EF4-FFF2-40B4-BE49-F238E27FC236}">
                <a16:creationId xmlns:a16="http://schemas.microsoft.com/office/drawing/2014/main" xmlns="" id="{8B22B901-F5BC-1242-B2AC-D0869D6BE5EF}"/>
              </a:ext>
            </a:extLst>
          </p:cNvPr>
          <p:cNvPicPr>
            <a:picLocks noChangeAspect="1"/>
          </p:cNvPicPr>
          <p:nvPr/>
        </p:nvPicPr>
        <p:blipFill>
          <a:blip r:embed="rId2"/>
          <a:stretch>
            <a:fillRect/>
          </a:stretch>
        </p:blipFill>
        <p:spPr>
          <a:xfrm>
            <a:off x="7844658" y="682593"/>
            <a:ext cx="4015391" cy="4818469"/>
          </a:xfrm>
          <a:prstGeom prst="rect">
            <a:avLst/>
          </a:prstGeom>
        </p:spPr>
      </p:pic>
    </p:spTree>
    <p:extLst>
      <p:ext uri="{BB962C8B-B14F-4D97-AF65-F5344CB8AC3E}">
        <p14:creationId xmlns:p14="http://schemas.microsoft.com/office/powerpoint/2010/main" xmlns="" val="275174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A552255-7D8D-B342-B9D3-60105DC01C99}"/>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397297" y="1278037"/>
            <a:ext cx="5437352" cy="5071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E3D462F0-2888-BC43-8E34-CDC2E3F46678}"/>
              </a:ext>
            </a:extLst>
          </p:cNvPr>
          <p:cNvSpPr txBox="1"/>
          <p:nvPr/>
        </p:nvSpPr>
        <p:spPr>
          <a:xfrm>
            <a:off x="589476" y="1278037"/>
            <a:ext cx="5401421" cy="5447645"/>
          </a:xfrm>
          <a:prstGeom prst="rect">
            <a:avLst/>
          </a:prstGeom>
          <a:noFill/>
        </p:spPr>
        <p:txBody>
          <a:bodyPr wrap="square" rtlCol="0">
            <a:spAutoFit/>
          </a:bodyPr>
          <a:lstStyle/>
          <a:p>
            <a:pPr marL="285750" indent="-285750" algn="just">
              <a:buFont typeface="Wingdings" pitchFamily="2" charset="2"/>
              <a:buChar char="ü"/>
            </a:pPr>
            <a:r>
              <a:rPr lang="en-IN" sz="2400" dirty="0"/>
              <a:t>The preferred method is by auscultation and a BP cuff appropriate for the size of the child’s arm should be used. </a:t>
            </a:r>
          </a:p>
          <a:p>
            <a:pPr marL="285750" indent="-285750" algn="just">
              <a:buFont typeface="Wingdings" pitchFamily="2" charset="2"/>
              <a:buChar char="ü"/>
            </a:pPr>
            <a:r>
              <a:rPr lang="en-IN" sz="2400" dirty="0"/>
              <a:t>An appropriate sized cuff has an inflatable bladder that is at least 40% of the arm circumference at a point midway along the upper arm. The inflatable bladder should cover at least two thirds of the upper arm length and 80-100% of its circumference.</a:t>
            </a:r>
          </a:p>
          <a:p>
            <a:pPr marL="285750" indent="-285750" algn="just">
              <a:buFont typeface="Wingdings" pitchFamily="2" charset="2"/>
              <a:buChar char="ü"/>
            </a:pPr>
            <a:r>
              <a:rPr lang="en-IN" sz="2400" dirty="0"/>
              <a:t>A cuff that is too short or narrow artificially increases BP readings.</a:t>
            </a:r>
            <a:endParaRPr lang="en-IN" dirty="0"/>
          </a:p>
          <a:p>
            <a:pPr marL="285750" indent="-285750">
              <a:buFont typeface="Wingdings" pitchFamily="2" charset="2"/>
              <a:buChar char="ü"/>
            </a:pPr>
            <a:endParaRPr lang="en-IN" dirty="0"/>
          </a:p>
          <a:p>
            <a:endParaRPr lang="en-US" dirty="0"/>
          </a:p>
        </p:txBody>
      </p:sp>
      <p:sp>
        <p:nvSpPr>
          <p:cNvPr id="2" name="Footer Placeholder 1">
            <a:extLst>
              <a:ext uri="{FF2B5EF4-FFF2-40B4-BE49-F238E27FC236}">
                <a16:creationId xmlns:a16="http://schemas.microsoft.com/office/drawing/2014/main" xmlns="" id="{FFC2A3FA-5D27-DF43-938A-7359B0821075}"/>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
        <p:nvSpPr>
          <p:cNvPr id="6" name="TextBox 5">
            <a:extLst>
              <a:ext uri="{FF2B5EF4-FFF2-40B4-BE49-F238E27FC236}">
                <a16:creationId xmlns:a16="http://schemas.microsoft.com/office/drawing/2014/main" xmlns="" id="{A2E5B8F2-47F9-834C-949D-BA7FA15F482D}"/>
              </a:ext>
            </a:extLst>
          </p:cNvPr>
          <p:cNvSpPr txBox="1"/>
          <p:nvPr/>
        </p:nvSpPr>
        <p:spPr>
          <a:xfrm>
            <a:off x="743607" y="508596"/>
            <a:ext cx="7409793" cy="769441"/>
          </a:xfrm>
          <a:prstGeom prst="rect">
            <a:avLst/>
          </a:prstGeom>
          <a:noFill/>
        </p:spPr>
        <p:txBody>
          <a:bodyPr wrap="square" rtlCol="0">
            <a:spAutoFit/>
          </a:bodyPr>
          <a:lstStyle/>
          <a:p>
            <a:r>
              <a:rPr lang="en-US" sz="4400" dirty="0">
                <a:latin typeface="+mj-lt"/>
              </a:rPr>
              <a:t>METHOD OF MEASUREMENT</a:t>
            </a:r>
          </a:p>
        </p:txBody>
      </p:sp>
    </p:spTree>
    <p:extLst>
      <p:ext uri="{BB962C8B-B14F-4D97-AF65-F5344CB8AC3E}">
        <p14:creationId xmlns:p14="http://schemas.microsoft.com/office/powerpoint/2010/main" xmlns="" val="57011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572C8B-4FE1-0144-A0DC-36E62A704EDF}"/>
              </a:ext>
            </a:extLst>
          </p:cNvPr>
          <p:cNvSpPr>
            <a:spLocks noGrp="1"/>
          </p:cNvSpPr>
          <p:nvPr>
            <p:ph type="title"/>
          </p:nvPr>
        </p:nvSpPr>
        <p:spPr/>
        <p:txBody>
          <a:bodyPr/>
          <a:lstStyle/>
          <a:p>
            <a:r>
              <a:rPr lang="en-US" dirty="0"/>
              <a:t>METHOD OF MEASUREMENT</a:t>
            </a:r>
          </a:p>
        </p:txBody>
      </p:sp>
      <p:sp>
        <p:nvSpPr>
          <p:cNvPr id="3" name="Content Placeholder 2">
            <a:extLst>
              <a:ext uri="{FF2B5EF4-FFF2-40B4-BE49-F238E27FC236}">
                <a16:creationId xmlns:a16="http://schemas.microsoft.com/office/drawing/2014/main" xmlns="" id="{622018CF-618E-BD4F-8C5B-C07ED61874F4}"/>
              </a:ext>
            </a:extLst>
          </p:cNvPr>
          <p:cNvSpPr>
            <a:spLocks noGrp="1"/>
          </p:cNvSpPr>
          <p:nvPr>
            <p:ph idx="1"/>
          </p:nvPr>
        </p:nvSpPr>
        <p:spPr>
          <a:xfrm>
            <a:off x="333703" y="1690688"/>
            <a:ext cx="6040119" cy="4351338"/>
          </a:xfrm>
        </p:spPr>
        <p:txBody>
          <a:bodyPr>
            <a:normAutofit/>
          </a:bodyPr>
          <a:lstStyle/>
          <a:p>
            <a:pPr algn="just"/>
            <a:r>
              <a:rPr lang="en-IN" dirty="0"/>
              <a:t>Child should be seated for 3-5 minutes with uncrossed legs in a quiet room. BP should be measured in right arm at the heart level.</a:t>
            </a:r>
          </a:p>
          <a:p>
            <a:pPr algn="just">
              <a:buFont typeface="Wingdings" pitchFamily="2" charset="2"/>
              <a:buChar char="ü"/>
            </a:pPr>
            <a:r>
              <a:rPr lang="en-IN" dirty="0"/>
              <a:t>Systolic pressure --1st Korotkoff sound.</a:t>
            </a:r>
          </a:p>
          <a:p>
            <a:pPr algn="just">
              <a:buFont typeface="Wingdings" pitchFamily="2" charset="2"/>
              <a:buChar char="ü"/>
            </a:pPr>
            <a:r>
              <a:rPr lang="en-IN" dirty="0"/>
              <a:t>Diastolic pressure --5th Korotkoff sound.</a:t>
            </a:r>
          </a:p>
          <a:p>
            <a:pPr marL="0" indent="0" algn="just">
              <a:buNone/>
            </a:pPr>
            <a:endParaRPr lang="en-US" dirty="0"/>
          </a:p>
        </p:txBody>
      </p:sp>
      <p:pic>
        <p:nvPicPr>
          <p:cNvPr id="5" name="Picture 4">
            <a:extLst>
              <a:ext uri="{FF2B5EF4-FFF2-40B4-BE49-F238E27FC236}">
                <a16:creationId xmlns:a16="http://schemas.microsoft.com/office/drawing/2014/main" xmlns="" id="{56B36B49-C1E2-D149-8828-179C85CD5E71}"/>
              </a:ext>
            </a:extLst>
          </p:cNvPr>
          <p:cNvPicPr>
            <a:picLocks noChangeAspect="1"/>
          </p:cNvPicPr>
          <p:nvPr/>
        </p:nvPicPr>
        <p:blipFill>
          <a:blip r:embed="rId2"/>
          <a:stretch>
            <a:fillRect/>
          </a:stretch>
        </p:blipFill>
        <p:spPr>
          <a:xfrm>
            <a:off x="6523996" y="1690688"/>
            <a:ext cx="5334301" cy="3998912"/>
          </a:xfrm>
          <a:prstGeom prst="rect">
            <a:avLst/>
          </a:prstGeom>
        </p:spPr>
      </p:pic>
      <p:sp>
        <p:nvSpPr>
          <p:cNvPr id="6" name="Footer Placeholder 5">
            <a:extLst>
              <a:ext uri="{FF2B5EF4-FFF2-40B4-BE49-F238E27FC236}">
                <a16:creationId xmlns:a16="http://schemas.microsoft.com/office/drawing/2014/main" xmlns="" id="{6CB45164-29AB-2741-9851-F396A9688A02}"/>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a:p>
            <a:r>
              <a:rPr lang="en-IN" dirty="0"/>
              <a:t>INDIAN PEDIATRICS  VOLUME 56__APRIL 15, 2019</a:t>
            </a:r>
            <a:endParaRPr lang="en-US" dirty="0"/>
          </a:p>
        </p:txBody>
      </p:sp>
    </p:spTree>
    <p:extLst>
      <p:ext uri="{BB962C8B-B14F-4D97-AF65-F5344CB8AC3E}">
        <p14:creationId xmlns:p14="http://schemas.microsoft.com/office/powerpoint/2010/main" xmlns="" val="413601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533C2F-3161-D748-B558-CDEBDAF85C3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2A035559-33EA-4040-BF6C-2032F06377D7}"/>
              </a:ext>
            </a:extLst>
          </p:cNvPr>
          <p:cNvSpPr>
            <a:spLocks noGrp="1"/>
          </p:cNvSpPr>
          <p:nvPr>
            <p:ph idx="1"/>
          </p:nvPr>
        </p:nvSpPr>
        <p:spPr/>
        <p:txBody>
          <a:bodyPr/>
          <a:lstStyle/>
          <a:p>
            <a:r>
              <a:rPr lang="en-IN" dirty="0"/>
              <a:t>In case of an initial ‘elevated BP’, two additional readings should be taken in the same visit and its average taken as final record.</a:t>
            </a:r>
          </a:p>
          <a:p>
            <a:r>
              <a:rPr lang="en-IN" dirty="0"/>
              <a:t>In office setting, hypertension should only be diagnosed based on readings on three different occasions.</a:t>
            </a:r>
            <a:endParaRPr lang="en-US" dirty="0"/>
          </a:p>
        </p:txBody>
      </p:sp>
      <p:sp>
        <p:nvSpPr>
          <p:cNvPr id="4" name="Footer Placeholder 3">
            <a:extLst>
              <a:ext uri="{FF2B5EF4-FFF2-40B4-BE49-F238E27FC236}">
                <a16:creationId xmlns:a16="http://schemas.microsoft.com/office/drawing/2014/main" xmlns="" id="{DB5A16F1-4A9D-7645-A9F4-189AF1FAF722}"/>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21853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0A8CB-08A7-5949-9003-B07419BF05B2}"/>
              </a:ext>
            </a:extLst>
          </p:cNvPr>
          <p:cNvSpPr>
            <a:spLocks noGrp="1"/>
          </p:cNvSpPr>
          <p:nvPr>
            <p:ph type="title"/>
          </p:nvPr>
        </p:nvSpPr>
        <p:spPr>
          <a:xfrm>
            <a:off x="418652" y="397398"/>
            <a:ext cx="9209441" cy="1325563"/>
          </a:xfrm>
        </p:spPr>
        <p:txBody>
          <a:bodyPr>
            <a:normAutofit/>
          </a:bodyPr>
          <a:lstStyle/>
          <a:p>
            <a:r>
              <a:rPr lang="en-US" sz="3600" dirty="0"/>
              <a:t>ABPM(</a:t>
            </a:r>
            <a:r>
              <a:rPr lang="en-IN" sz="3600" dirty="0"/>
              <a:t>Ambulatory blood pressure monitoring)</a:t>
            </a:r>
            <a:endParaRPr lang="en-US" sz="3600" dirty="0"/>
          </a:p>
        </p:txBody>
      </p:sp>
      <p:sp>
        <p:nvSpPr>
          <p:cNvPr id="3" name="Content Placeholder 2">
            <a:extLst>
              <a:ext uri="{FF2B5EF4-FFF2-40B4-BE49-F238E27FC236}">
                <a16:creationId xmlns:a16="http://schemas.microsoft.com/office/drawing/2014/main" xmlns="" id="{39D30468-370C-654F-9F5A-EF29F0E0CA07}"/>
              </a:ext>
            </a:extLst>
          </p:cNvPr>
          <p:cNvSpPr>
            <a:spLocks noGrp="1"/>
          </p:cNvSpPr>
          <p:nvPr>
            <p:ph idx="1"/>
          </p:nvPr>
        </p:nvSpPr>
        <p:spPr>
          <a:xfrm>
            <a:off x="532039" y="1423506"/>
            <a:ext cx="10850664" cy="4758055"/>
          </a:xfrm>
        </p:spPr>
        <p:txBody>
          <a:bodyPr>
            <a:normAutofit lnSpcReduction="10000"/>
          </a:bodyPr>
          <a:lstStyle/>
          <a:p>
            <a:pPr algn="just"/>
            <a:r>
              <a:rPr lang="en-IN" dirty="0"/>
              <a:t>Child wears a device that records BP every 20-30 min, throughout the day which allows calculation of the mean daytime BP, sleep BP, and mean BP over 24 hr.</a:t>
            </a:r>
          </a:p>
          <a:p>
            <a:pPr algn="just"/>
            <a:r>
              <a:rPr lang="en-IN" dirty="0"/>
              <a:t>The physician can also determine the proportion of BP measurements that are in the hypertensive range (BP load) and whether there is an appropriate decrease in BP during sleep (nocturnal dip).</a:t>
            </a:r>
          </a:p>
          <a:p>
            <a:pPr algn="just">
              <a:defRPr/>
            </a:pPr>
            <a:r>
              <a:rPr lang="en-US" b="1" u="sng" dirty="0">
                <a:solidFill>
                  <a:srgbClr val="FF0000"/>
                </a:solidFill>
              </a:rPr>
              <a:t>BP load</a:t>
            </a:r>
            <a:r>
              <a:rPr lang="en-US" dirty="0">
                <a:solidFill>
                  <a:srgbClr val="FF0000"/>
                </a:solidFill>
              </a:rPr>
              <a:t> </a:t>
            </a:r>
            <a:r>
              <a:rPr lang="en-US" dirty="0"/>
              <a:t>– is the % of BP readings exceeding  the 95</a:t>
            </a:r>
            <a:r>
              <a:rPr lang="en-US" baseline="30000" dirty="0"/>
              <a:t>th</a:t>
            </a:r>
            <a:r>
              <a:rPr lang="en-US" dirty="0"/>
              <a:t> percentile of normal which is a better measure of the hemodynamic stress.</a:t>
            </a:r>
          </a:p>
          <a:p>
            <a:pPr algn="just">
              <a:defRPr/>
            </a:pPr>
            <a:r>
              <a:rPr lang="en-US" b="1" u="sng" dirty="0">
                <a:solidFill>
                  <a:srgbClr val="FF0000"/>
                </a:solidFill>
              </a:rPr>
              <a:t>Mean BP</a:t>
            </a:r>
            <a:r>
              <a:rPr lang="en-US" dirty="0"/>
              <a:t> -Average of 24 hrs. record of BP</a:t>
            </a:r>
          </a:p>
          <a:p>
            <a:pPr algn="just">
              <a:defRPr/>
            </a:pPr>
            <a:r>
              <a:rPr lang="en-US" b="1" u="sng" dirty="0">
                <a:solidFill>
                  <a:srgbClr val="FF0000"/>
                </a:solidFill>
              </a:rPr>
              <a:t>Sleep decline-</a:t>
            </a:r>
            <a:r>
              <a:rPr lang="en-US" dirty="0">
                <a:solidFill>
                  <a:srgbClr val="FF0000"/>
                </a:solidFill>
              </a:rPr>
              <a:t> </a:t>
            </a:r>
            <a:r>
              <a:rPr lang="en-US" dirty="0"/>
              <a:t>Normal nocturnal dipping is 10% of the awake BP. It is lost in hypertensive organ injury/ end stage renal disease / insulin dependent DM.</a:t>
            </a:r>
            <a:endParaRPr lang="en-IN" dirty="0"/>
          </a:p>
          <a:p>
            <a:pPr algn="just"/>
            <a:endParaRPr lang="en-US" dirty="0"/>
          </a:p>
        </p:txBody>
      </p:sp>
      <p:sp>
        <p:nvSpPr>
          <p:cNvPr id="6" name="Footer Placeholder 5">
            <a:extLst>
              <a:ext uri="{FF2B5EF4-FFF2-40B4-BE49-F238E27FC236}">
                <a16:creationId xmlns:a16="http://schemas.microsoft.com/office/drawing/2014/main" xmlns="" id="{B3C62C7B-A075-0B4C-8655-331620BE4751}"/>
              </a:ext>
            </a:extLst>
          </p:cNvPr>
          <p:cNvSpPr>
            <a:spLocks noGrp="1"/>
          </p:cNvSpPr>
          <p:nvPr>
            <p:ph type="ftr" sz="quarter" idx="11"/>
          </p:nvPr>
        </p:nvSpPr>
        <p:spPr/>
        <p:txBody>
          <a:bodyPr/>
          <a:lstStyle/>
          <a:p>
            <a:endParaRPr lang="en-IN" dirty="0"/>
          </a:p>
        </p:txBody>
      </p:sp>
    </p:spTree>
    <p:extLst>
      <p:ext uri="{BB962C8B-B14F-4D97-AF65-F5344CB8AC3E}">
        <p14:creationId xmlns:p14="http://schemas.microsoft.com/office/powerpoint/2010/main" xmlns="" val="176839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DD2BC-E7F8-CF48-9FBE-4C6CED89F00E}"/>
              </a:ext>
            </a:extLst>
          </p:cNvPr>
          <p:cNvSpPr>
            <a:spLocks noGrp="1"/>
          </p:cNvSpPr>
          <p:nvPr>
            <p:ph type="title"/>
          </p:nvPr>
        </p:nvSpPr>
        <p:spPr/>
        <p:txBody>
          <a:bodyPr/>
          <a:lstStyle/>
          <a:p>
            <a:r>
              <a:rPr lang="en-US" dirty="0"/>
              <a:t>ABPM</a:t>
            </a:r>
          </a:p>
        </p:txBody>
      </p:sp>
      <p:sp>
        <p:nvSpPr>
          <p:cNvPr id="3" name="Content Placeholder 2">
            <a:extLst>
              <a:ext uri="{FF2B5EF4-FFF2-40B4-BE49-F238E27FC236}">
                <a16:creationId xmlns:a16="http://schemas.microsoft.com/office/drawing/2014/main" xmlns="" id="{4745310C-52EB-5F49-9983-F7BDB3B6C821}"/>
              </a:ext>
            </a:extLst>
          </p:cNvPr>
          <p:cNvSpPr>
            <a:spLocks noGrp="1"/>
          </p:cNvSpPr>
          <p:nvPr>
            <p:ph idx="1"/>
          </p:nvPr>
        </p:nvSpPr>
        <p:spPr>
          <a:xfrm>
            <a:off x="838200" y="1825625"/>
            <a:ext cx="6561083" cy="4351338"/>
          </a:xfrm>
        </p:spPr>
        <p:txBody>
          <a:bodyPr/>
          <a:lstStyle/>
          <a:p>
            <a:pPr algn="just"/>
            <a:r>
              <a:rPr lang="en-IN" dirty="0"/>
              <a:t>Regular use of ABPM was advocated for children with chronic kidney disease (CKD), secondary hypertension, type 1 or 2 diabetes mellitus (DM), obstructive sleep </a:t>
            </a:r>
            <a:r>
              <a:rPr lang="en-IN" dirty="0" err="1"/>
              <a:t>apnea</a:t>
            </a:r>
            <a:r>
              <a:rPr lang="en-IN" dirty="0"/>
              <a:t> syndrome (OSAS), a history of prematurity, and in children who have undergone solid-organ transplant or coarctation repair.</a:t>
            </a:r>
            <a:endParaRPr lang="en-US" dirty="0"/>
          </a:p>
          <a:p>
            <a:pPr algn="just"/>
            <a:endParaRPr lang="en-US" dirty="0"/>
          </a:p>
        </p:txBody>
      </p:sp>
      <p:sp>
        <p:nvSpPr>
          <p:cNvPr id="4" name="Footer Placeholder 3">
            <a:extLst>
              <a:ext uri="{FF2B5EF4-FFF2-40B4-BE49-F238E27FC236}">
                <a16:creationId xmlns:a16="http://schemas.microsoft.com/office/drawing/2014/main" xmlns="" id="{45730520-6160-6E43-976E-8034024F9331}"/>
              </a:ext>
            </a:extLst>
          </p:cNvPr>
          <p:cNvSpPr>
            <a:spLocks noGrp="1"/>
          </p:cNvSpPr>
          <p:nvPr>
            <p:ph type="ftr" sz="quarter" idx="11"/>
          </p:nvPr>
        </p:nvSpPr>
        <p:spPr/>
        <p:txBody>
          <a:bodyPr/>
          <a:lstStyle/>
          <a:p>
            <a:r>
              <a:rPr lang="en-IN" dirty="0"/>
              <a:t>INDIAN PEDIATRICS  VOLUME 56__APRIL 15, 2019</a:t>
            </a:r>
            <a:endParaRPr lang="en-US" dirty="0"/>
          </a:p>
        </p:txBody>
      </p:sp>
      <p:pic>
        <p:nvPicPr>
          <p:cNvPr id="5" name="Picture 4">
            <a:extLst>
              <a:ext uri="{FF2B5EF4-FFF2-40B4-BE49-F238E27FC236}">
                <a16:creationId xmlns:a16="http://schemas.microsoft.com/office/drawing/2014/main" xmlns="" id="{78D8A93B-F453-3F40-A5B6-D37DB6B87106}"/>
              </a:ext>
            </a:extLst>
          </p:cNvPr>
          <p:cNvPicPr>
            <a:picLocks noChangeAspect="1"/>
          </p:cNvPicPr>
          <p:nvPr/>
        </p:nvPicPr>
        <p:blipFill>
          <a:blip r:embed="rId2"/>
          <a:stretch>
            <a:fillRect/>
          </a:stretch>
        </p:blipFill>
        <p:spPr>
          <a:xfrm>
            <a:off x="7808709" y="1973556"/>
            <a:ext cx="3343509" cy="3696731"/>
          </a:xfrm>
          <a:prstGeom prst="rect">
            <a:avLst/>
          </a:prstGeom>
        </p:spPr>
      </p:pic>
    </p:spTree>
    <p:extLst>
      <p:ext uri="{BB962C8B-B14F-4D97-AF65-F5344CB8AC3E}">
        <p14:creationId xmlns:p14="http://schemas.microsoft.com/office/powerpoint/2010/main" xmlns="" val="97293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019700-B071-3640-847B-FD50DE09129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702E1700-C26A-C644-AB20-DBCCAF6F75AD}"/>
              </a:ext>
            </a:extLst>
          </p:cNvPr>
          <p:cNvSpPr>
            <a:spLocks noGrp="1"/>
          </p:cNvSpPr>
          <p:nvPr>
            <p:ph idx="1"/>
          </p:nvPr>
        </p:nvSpPr>
        <p:spPr>
          <a:xfrm>
            <a:off x="911772" y="1949697"/>
            <a:ext cx="10515600" cy="3273944"/>
          </a:xfrm>
        </p:spPr>
        <p:txBody>
          <a:bodyPr/>
          <a:lstStyle/>
          <a:p>
            <a:r>
              <a:rPr lang="en-IN" dirty="0"/>
              <a:t>Office blood pressure readings have multiple drawbacks, including chances of missing:</a:t>
            </a:r>
          </a:p>
          <a:p>
            <a:pPr marL="514350" indent="-514350">
              <a:buFont typeface="+mj-lt"/>
              <a:buAutoNum type="arabicPeriod"/>
            </a:pPr>
            <a:r>
              <a:rPr lang="en-IN" dirty="0">
                <a:solidFill>
                  <a:srgbClr val="FF0000"/>
                </a:solidFill>
              </a:rPr>
              <a:t>White coat hypertension</a:t>
            </a:r>
            <a:r>
              <a:rPr lang="en-IN" dirty="0"/>
              <a:t>: Office BP ≥95th percentile but ambulatory BP &lt; 95th percentile with less than 25% BP load</a:t>
            </a:r>
          </a:p>
          <a:p>
            <a:pPr marL="514350" indent="-514350">
              <a:buFont typeface="+mj-lt"/>
              <a:buAutoNum type="arabicPeriod"/>
            </a:pPr>
            <a:r>
              <a:rPr lang="en-IN" dirty="0">
                <a:solidFill>
                  <a:srgbClr val="FF0000"/>
                </a:solidFill>
              </a:rPr>
              <a:t>Masked hypertension </a:t>
            </a:r>
            <a:r>
              <a:rPr lang="en-IN" dirty="0"/>
              <a:t>: office BPs are &lt; 95th percentile but ambulatory BP ≥95th percentile with more than 25% BP load.</a:t>
            </a:r>
          </a:p>
        </p:txBody>
      </p:sp>
      <p:sp>
        <p:nvSpPr>
          <p:cNvPr id="4" name="Footer Placeholder 3">
            <a:extLst>
              <a:ext uri="{FF2B5EF4-FFF2-40B4-BE49-F238E27FC236}">
                <a16:creationId xmlns:a16="http://schemas.microsoft.com/office/drawing/2014/main" xmlns="" id="{9062EADD-6DE0-204E-8976-B1C3B1A47CA5}"/>
              </a:ext>
            </a:extLst>
          </p:cNvPr>
          <p:cNvSpPr>
            <a:spLocks noGrp="1"/>
          </p:cNvSpPr>
          <p:nvPr>
            <p:ph type="ftr" sz="quarter" idx="11"/>
          </p:nvPr>
        </p:nvSpPr>
        <p:spPr/>
        <p:txBody>
          <a:bodyPr/>
          <a:lstStyle/>
          <a:p>
            <a:r>
              <a:rPr lang="en-IN" dirty="0"/>
              <a:t>INDIAN PEDIATRICS  VOLUME 56__APRIL 15, 2019</a:t>
            </a:r>
            <a:endParaRPr lang="en-US" dirty="0"/>
          </a:p>
        </p:txBody>
      </p:sp>
      <p:sp>
        <p:nvSpPr>
          <p:cNvPr id="6" name="TextBox 5">
            <a:extLst>
              <a:ext uri="{FF2B5EF4-FFF2-40B4-BE49-F238E27FC236}">
                <a16:creationId xmlns:a16="http://schemas.microsoft.com/office/drawing/2014/main" xmlns="" id="{811B0D05-5D50-1741-AB7B-B725CC7D959B}"/>
              </a:ext>
            </a:extLst>
          </p:cNvPr>
          <p:cNvSpPr txBox="1"/>
          <p:nvPr/>
        </p:nvSpPr>
        <p:spPr>
          <a:xfrm>
            <a:off x="1030014" y="560928"/>
            <a:ext cx="1566454" cy="769441"/>
          </a:xfrm>
          <a:prstGeom prst="rect">
            <a:avLst/>
          </a:prstGeom>
          <a:noFill/>
        </p:spPr>
        <p:txBody>
          <a:bodyPr wrap="none" rtlCol="0">
            <a:spAutoFit/>
          </a:bodyPr>
          <a:lstStyle/>
          <a:p>
            <a:r>
              <a:rPr lang="en-US" sz="4400" dirty="0">
                <a:latin typeface="+mj-lt"/>
              </a:rPr>
              <a:t>ABPM</a:t>
            </a:r>
          </a:p>
        </p:txBody>
      </p:sp>
    </p:spTree>
    <p:extLst>
      <p:ext uri="{BB962C8B-B14F-4D97-AF65-F5344CB8AC3E}">
        <p14:creationId xmlns:p14="http://schemas.microsoft.com/office/powerpoint/2010/main" xmlns="" val="276451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B25BD-0E4E-E048-8518-B33F45F5A798}"/>
              </a:ext>
            </a:extLst>
          </p:cNvPr>
          <p:cNvSpPr>
            <a:spLocks noGrp="1"/>
          </p:cNvSpPr>
          <p:nvPr>
            <p:ph type="title"/>
          </p:nvPr>
        </p:nvSpPr>
        <p:spPr/>
        <p:txBody>
          <a:bodyPr/>
          <a:lstStyle/>
          <a:p>
            <a:r>
              <a:rPr lang="en-US" dirty="0"/>
              <a:t>ABPM</a:t>
            </a:r>
          </a:p>
        </p:txBody>
      </p:sp>
      <p:sp>
        <p:nvSpPr>
          <p:cNvPr id="3" name="Content Placeholder 2">
            <a:extLst>
              <a:ext uri="{FF2B5EF4-FFF2-40B4-BE49-F238E27FC236}">
                <a16:creationId xmlns:a16="http://schemas.microsoft.com/office/drawing/2014/main" xmlns="" id="{405F35C2-8208-E946-BF7D-25290835FE6B}"/>
              </a:ext>
            </a:extLst>
          </p:cNvPr>
          <p:cNvSpPr>
            <a:spLocks noGrp="1"/>
          </p:cNvSpPr>
          <p:nvPr>
            <p:ph idx="1"/>
          </p:nvPr>
        </p:nvSpPr>
        <p:spPr/>
        <p:txBody>
          <a:bodyPr/>
          <a:lstStyle/>
          <a:p>
            <a:r>
              <a:rPr lang="en-IN" dirty="0"/>
              <a:t>ABPM should be performed in children more than 5 years of age for confirmation of hypertension if the BP is in the “elevated” category for at least 1 year or with stage 1 hypertension across three clinic visits.</a:t>
            </a:r>
          </a:p>
        </p:txBody>
      </p:sp>
      <p:sp>
        <p:nvSpPr>
          <p:cNvPr id="4" name="Footer Placeholder 3">
            <a:extLst>
              <a:ext uri="{FF2B5EF4-FFF2-40B4-BE49-F238E27FC236}">
                <a16:creationId xmlns:a16="http://schemas.microsoft.com/office/drawing/2014/main" xmlns="" id="{C06AF420-CF98-5B44-BA85-E9A88A72BE60}"/>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1502711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584259C6-FC50-A149-8ABE-E456A03D3DAC}"/>
              </a:ext>
            </a:extLst>
          </p:cNvPr>
          <p:cNvPicPr>
            <a:picLocks noGrp="1" noChangeAspect="1"/>
          </p:cNvPicPr>
          <p:nvPr>
            <p:ph idx="1"/>
          </p:nvPr>
        </p:nvPicPr>
        <p:blipFill>
          <a:blip r:embed="rId2"/>
          <a:stretch>
            <a:fillRect/>
          </a:stretch>
        </p:blipFill>
        <p:spPr>
          <a:xfrm>
            <a:off x="3181201" y="56830"/>
            <a:ext cx="5114300" cy="6299520"/>
          </a:xfrm>
        </p:spPr>
      </p:pic>
      <p:sp>
        <p:nvSpPr>
          <p:cNvPr id="11" name="Title 1">
            <a:extLst>
              <a:ext uri="{FF2B5EF4-FFF2-40B4-BE49-F238E27FC236}">
                <a16:creationId xmlns:a16="http://schemas.microsoft.com/office/drawing/2014/main" xmlns="" id="{C73C0A6E-1B80-3445-AE45-906A186504FC}"/>
              </a:ext>
            </a:extLst>
          </p:cNvPr>
          <p:cNvSpPr>
            <a:spLocks noGrp="1"/>
          </p:cNvSpPr>
          <p:nvPr>
            <p:ph type="ftr" sz="quarter" idx="11"/>
          </p:nvPr>
        </p:nvSpPr>
        <p:spPr>
          <a:xfrm>
            <a:off x="587987" y="6356350"/>
            <a:ext cx="10300729" cy="365125"/>
          </a:xfrm>
        </p:spPr>
        <p:txBody>
          <a:bodyPr/>
          <a:lstStyle/>
          <a:p>
            <a:r>
              <a:rPr lang="en-IN" dirty="0"/>
              <a:t>Flynn JT, </a:t>
            </a:r>
            <a:r>
              <a:rPr lang="en-IN" dirty="0" err="1"/>
              <a:t>Kaelber</a:t>
            </a:r>
            <a:r>
              <a:rPr lang="en-IN" dirty="0"/>
              <a:t> DC, Baker-Smith CM, et al., and AAP Subcommittee on Screening and Management of High Blood Pressure in Children. Clinical practice guideline for screening and management of high blood pressure in children and adolescents. </a:t>
            </a:r>
            <a:r>
              <a:rPr lang="en-IN" i="1" dirty="0" err="1"/>
              <a:t>Pediatrics</a:t>
            </a:r>
            <a:r>
              <a:rPr lang="en-IN" i="1" dirty="0"/>
              <a:t>. </a:t>
            </a:r>
            <a:r>
              <a:rPr lang="en-IN" dirty="0"/>
              <a:t>2017;140(3):e20171904 </a:t>
            </a:r>
          </a:p>
        </p:txBody>
      </p:sp>
    </p:spTree>
    <p:extLst>
      <p:ext uri="{BB962C8B-B14F-4D97-AF65-F5344CB8AC3E}">
        <p14:creationId xmlns:p14="http://schemas.microsoft.com/office/powerpoint/2010/main" xmlns="" val="349094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D266F8-8464-224D-B7FD-2739F548C7E9}"/>
              </a:ext>
            </a:extLst>
          </p:cNvPr>
          <p:cNvSpPr>
            <a:spLocks noGrp="1"/>
          </p:cNvSpPr>
          <p:nvPr>
            <p:ph type="title"/>
          </p:nvPr>
        </p:nvSpPr>
        <p:spPr>
          <a:xfrm>
            <a:off x="548640" y="391557"/>
            <a:ext cx="7604760" cy="1325563"/>
          </a:xfrm>
        </p:spPr>
        <p:txBody>
          <a:bodyPr/>
          <a:lstStyle/>
          <a:p>
            <a:r>
              <a:rPr lang="en-US" dirty="0"/>
              <a:t>DEFINITION OF HYPERTENSION</a:t>
            </a:r>
          </a:p>
        </p:txBody>
      </p:sp>
      <p:sp>
        <p:nvSpPr>
          <p:cNvPr id="3" name="Content Placeholder 2">
            <a:extLst>
              <a:ext uri="{FF2B5EF4-FFF2-40B4-BE49-F238E27FC236}">
                <a16:creationId xmlns:a16="http://schemas.microsoft.com/office/drawing/2014/main" xmlns="" id="{2528CC95-C7AD-564E-AD05-BA8647442AA3}"/>
              </a:ext>
            </a:extLst>
          </p:cNvPr>
          <p:cNvSpPr>
            <a:spLocks noGrp="1"/>
          </p:cNvSpPr>
          <p:nvPr>
            <p:ph idx="1"/>
          </p:nvPr>
        </p:nvSpPr>
        <p:spPr>
          <a:xfrm>
            <a:off x="548640" y="1538288"/>
            <a:ext cx="6241042" cy="5319712"/>
          </a:xfrm>
        </p:spPr>
        <p:txBody>
          <a:bodyPr>
            <a:normAutofit/>
          </a:bodyPr>
          <a:lstStyle/>
          <a:p>
            <a:pPr algn="just"/>
            <a:r>
              <a:rPr lang="en-IN" dirty="0"/>
              <a:t>The </a:t>
            </a:r>
            <a:r>
              <a:rPr lang="en-IN" i="1" u="sng" dirty="0"/>
              <a:t>Fourth Report on the Diagnosis, Evaluation, and Treatment of High Blood Pressure in Children and Adolescents</a:t>
            </a:r>
            <a:r>
              <a:rPr lang="en-IN" i="1" dirty="0"/>
              <a:t>, </a:t>
            </a:r>
            <a:r>
              <a:rPr lang="en-IN" dirty="0"/>
              <a:t>defined hypertension as average systolic blood pressure (SBP) and/or diastolic BP that is ≥95th percentile for age, sex, and height on ≥3 occasions.</a:t>
            </a:r>
          </a:p>
          <a:p>
            <a:pPr algn="just"/>
            <a:r>
              <a:rPr lang="en-IN" b="1" dirty="0"/>
              <a:t>Prehypertension = </a:t>
            </a:r>
            <a:r>
              <a:rPr lang="en-IN" dirty="0"/>
              <a:t>≥90th percentile but &lt;95th percentile.</a:t>
            </a:r>
          </a:p>
          <a:p>
            <a:pPr marL="0" indent="0">
              <a:buNone/>
            </a:pPr>
            <a:endParaRPr lang="en-IN" dirty="0"/>
          </a:p>
          <a:p>
            <a:endParaRPr lang="en-IN" dirty="0"/>
          </a:p>
          <a:p>
            <a:endParaRPr lang="en-US" dirty="0"/>
          </a:p>
        </p:txBody>
      </p:sp>
      <p:pic>
        <p:nvPicPr>
          <p:cNvPr id="6" name="Picture 5">
            <a:extLst>
              <a:ext uri="{FF2B5EF4-FFF2-40B4-BE49-F238E27FC236}">
                <a16:creationId xmlns:a16="http://schemas.microsoft.com/office/drawing/2014/main" xmlns="" id="{05385573-23EF-8D4D-BC55-0D06E6D26A3E}"/>
              </a:ext>
            </a:extLst>
          </p:cNvPr>
          <p:cNvPicPr>
            <a:picLocks noChangeAspect="1"/>
          </p:cNvPicPr>
          <p:nvPr/>
        </p:nvPicPr>
        <p:blipFill>
          <a:blip r:embed="rId2"/>
          <a:stretch>
            <a:fillRect/>
          </a:stretch>
        </p:blipFill>
        <p:spPr>
          <a:xfrm>
            <a:off x="6705600" y="2078197"/>
            <a:ext cx="4866640" cy="3556000"/>
          </a:xfrm>
          <a:prstGeom prst="rect">
            <a:avLst/>
          </a:prstGeom>
        </p:spPr>
      </p:pic>
      <p:sp>
        <p:nvSpPr>
          <p:cNvPr id="7" name="Footer Placeholder 6">
            <a:extLst>
              <a:ext uri="{FF2B5EF4-FFF2-40B4-BE49-F238E27FC236}">
                <a16:creationId xmlns:a16="http://schemas.microsoft.com/office/drawing/2014/main" xmlns="" id="{694F6E35-30CB-354C-A3E4-65B41DF7B257}"/>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158495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39BC3-3055-8F48-B0CC-F678AA416FB3}"/>
              </a:ext>
            </a:extLst>
          </p:cNvPr>
          <p:cNvSpPr>
            <a:spLocks noGrp="1"/>
          </p:cNvSpPr>
          <p:nvPr>
            <p:ph type="title"/>
          </p:nvPr>
        </p:nvSpPr>
        <p:spPr/>
        <p:txBody>
          <a:bodyPr/>
          <a:lstStyle/>
          <a:p>
            <a:r>
              <a:rPr lang="en-US" dirty="0"/>
              <a:t>DEFINITION OF HYPERTENSION</a:t>
            </a:r>
          </a:p>
        </p:txBody>
      </p:sp>
      <p:sp>
        <p:nvSpPr>
          <p:cNvPr id="3" name="Content Placeholder 2">
            <a:extLst>
              <a:ext uri="{FF2B5EF4-FFF2-40B4-BE49-F238E27FC236}">
                <a16:creationId xmlns:a16="http://schemas.microsoft.com/office/drawing/2014/main" xmlns="" id="{FE0B0363-8FC4-DF4D-8E21-E42067A1D4D2}"/>
              </a:ext>
            </a:extLst>
          </p:cNvPr>
          <p:cNvSpPr>
            <a:spLocks noGrp="1"/>
          </p:cNvSpPr>
          <p:nvPr>
            <p:ph idx="1"/>
          </p:nvPr>
        </p:nvSpPr>
        <p:spPr>
          <a:xfrm>
            <a:off x="721360" y="1847850"/>
            <a:ext cx="6236488" cy="4351338"/>
          </a:xfrm>
        </p:spPr>
        <p:txBody>
          <a:bodyPr>
            <a:normAutofit lnSpcReduction="10000"/>
          </a:bodyPr>
          <a:lstStyle/>
          <a:p>
            <a:pPr algn="just"/>
            <a:r>
              <a:rPr lang="en-IN" dirty="0"/>
              <a:t>In adolescents beginning at age 12 </a:t>
            </a:r>
            <a:r>
              <a:rPr lang="en-IN" dirty="0" err="1"/>
              <a:t>yr</a:t>
            </a:r>
            <a:r>
              <a:rPr lang="en-IN" dirty="0"/>
              <a:t>, prehypertension is defined as BP between 120/80 mm Hg and the 95th percentile. </a:t>
            </a:r>
          </a:p>
          <a:p>
            <a:pPr algn="just"/>
            <a:r>
              <a:rPr lang="en-IN" dirty="0"/>
              <a:t>Stage 1 Hypertension= 95</a:t>
            </a:r>
            <a:r>
              <a:rPr lang="en-IN" baseline="30000" dirty="0"/>
              <a:t>th</a:t>
            </a:r>
            <a:r>
              <a:rPr lang="en-IN" dirty="0"/>
              <a:t> to 99</a:t>
            </a:r>
            <a:r>
              <a:rPr lang="en-IN" baseline="30000" dirty="0"/>
              <a:t>th</a:t>
            </a:r>
            <a:r>
              <a:rPr lang="en-IN" dirty="0"/>
              <a:t> percentile </a:t>
            </a:r>
          </a:p>
          <a:p>
            <a:pPr algn="just"/>
            <a:r>
              <a:rPr lang="en-IN" dirty="0"/>
              <a:t>Stage 2 Hypertension = &gt;99</a:t>
            </a:r>
            <a:r>
              <a:rPr lang="en-IN" baseline="30000" dirty="0"/>
              <a:t>th</a:t>
            </a:r>
            <a:r>
              <a:rPr lang="en-IN" dirty="0"/>
              <a:t> percentile</a:t>
            </a:r>
          </a:p>
          <a:p>
            <a:pPr algn="just"/>
            <a:r>
              <a:rPr lang="en-IN" dirty="0"/>
              <a:t>A child with BP levels ≥95th percentile in a medical setting but normal BP outside of the office has </a:t>
            </a:r>
            <a:r>
              <a:rPr lang="en-IN" b="1" dirty="0"/>
              <a:t>white coat hypertension. </a:t>
            </a:r>
            <a:endParaRPr lang="en-IN" dirty="0"/>
          </a:p>
          <a:p>
            <a:pPr algn="just"/>
            <a:endParaRPr lang="en-IN" dirty="0"/>
          </a:p>
          <a:p>
            <a:pPr algn="just"/>
            <a:endParaRPr lang="en-US" dirty="0"/>
          </a:p>
        </p:txBody>
      </p:sp>
      <p:pic>
        <p:nvPicPr>
          <p:cNvPr id="6" name="Picture 5">
            <a:extLst>
              <a:ext uri="{FF2B5EF4-FFF2-40B4-BE49-F238E27FC236}">
                <a16:creationId xmlns:a16="http://schemas.microsoft.com/office/drawing/2014/main" xmlns="" id="{6B56B1F6-4EEE-AE48-8729-6B1B878CACF1}"/>
              </a:ext>
            </a:extLst>
          </p:cNvPr>
          <p:cNvPicPr>
            <a:picLocks noChangeAspect="1"/>
          </p:cNvPicPr>
          <p:nvPr/>
        </p:nvPicPr>
        <p:blipFill rotWithShape="1">
          <a:blip r:embed="rId2"/>
          <a:srcRect t="10226" b="13805"/>
          <a:stretch/>
        </p:blipFill>
        <p:spPr>
          <a:xfrm>
            <a:off x="7310120" y="1690688"/>
            <a:ext cx="4881880" cy="4361996"/>
          </a:xfrm>
          <a:prstGeom prst="rect">
            <a:avLst/>
          </a:prstGeom>
        </p:spPr>
      </p:pic>
      <p:sp>
        <p:nvSpPr>
          <p:cNvPr id="7" name="Footer Placeholder 6">
            <a:extLst>
              <a:ext uri="{FF2B5EF4-FFF2-40B4-BE49-F238E27FC236}">
                <a16:creationId xmlns:a16="http://schemas.microsoft.com/office/drawing/2014/main" xmlns="" id="{01AA21D0-325C-5149-A251-9A60F9DED163}"/>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355554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E95A0-B2DD-1346-AABD-5667068A2F07}"/>
              </a:ext>
            </a:extLst>
          </p:cNvPr>
          <p:cNvSpPr>
            <a:spLocks noGrp="1"/>
          </p:cNvSpPr>
          <p:nvPr>
            <p:ph type="title"/>
          </p:nvPr>
        </p:nvSpPr>
        <p:spPr/>
        <p:txBody>
          <a:bodyPr/>
          <a:lstStyle/>
          <a:p>
            <a:r>
              <a:rPr lang="en-US" dirty="0"/>
              <a:t>FLOW OF DISCUSSION </a:t>
            </a:r>
          </a:p>
        </p:txBody>
      </p:sp>
      <p:sp>
        <p:nvSpPr>
          <p:cNvPr id="3" name="Content Placeholder 2">
            <a:extLst>
              <a:ext uri="{FF2B5EF4-FFF2-40B4-BE49-F238E27FC236}">
                <a16:creationId xmlns:a16="http://schemas.microsoft.com/office/drawing/2014/main" xmlns="" id="{70F7A2E0-DC53-FC4E-A942-1EE0DAE1F710}"/>
              </a:ext>
            </a:extLst>
          </p:cNvPr>
          <p:cNvSpPr>
            <a:spLocks noGrp="1"/>
          </p:cNvSpPr>
          <p:nvPr>
            <p:ph idx="1"/>
          </p:nvPr>
        </p:nvSpPr>
        <p:spPr/>
        <p:txBody>
          <a:bodyPr/>
          <a:lstStyle/>
          <a:p>
            <a:pPr marL="514350" indent="-514350">
              <a:buFont typeface="+mj-lt"/>
              <a:buAutoNum type="arabicPeriod"/>
            </a:pPr>
            <a:r>
              <a:rPr lang="en-US" dirty="0"/>
              <a:t>Significance of childhood hypertension</a:t>
            </a:r>
          </a:p>
          <a:p>
            <a:pPr marL="514350" indent="-514350">
              <a:buFont typeface="+mj-lt"/>
              <a:buAutoNum type="arabicPeriod"/>
            </a:pPr>
            <a:r>
              <a:rPr lang="en-US" dirty="0"/>
              <a:t>BP Measurement </a:t>
            </a:r>
          </a:p>
          <a:p>
            <a:pPr marL="514350" indent="-514350">
              <a:buFont typeface="+mj-lt"/>
              <a:buAutoNum type="arabicPeriod"/>
            </a:pPr>
            <a:r>
              <a:rPr lang="en-US" dirty="0"/>
              <a:t>Definition of Hypertension</a:t>
            </a:r>
          </a:p>
          <a:p>
            <a:pPr marL="514350" indent="-514350">
              <a:buFont typeface="+mj-lt"/>
              <a:buAutoNum type="arabicPeriod"/>
            </a:pPr>
            <a:r>
              <a:rPr lang="en-US" dirty="0" err="1"/>
              <a:t>Etio</a:t>
            </a:r>
            <a:r>
              <a:rPr lang="en-US" dirty="0"/>
              <a:t>-pathogenesis</a:t>
            </a:r>
          </a:p>
          <a:p>
            <a:pPr marL="514350" indent="-514350">
              <a:buFont typeface="+mj-lt"/>
              <a:buAutoNum type="arabicPeriod"/>
            </a:pPr>
            <a:r>
              <a:rPr lang="en-US" dirty="0"/>
              <a:t>Clinical Manifestations</a:t>
            </a:r>
          </a:p>
          <a:p>
            <a:pPr marL="514350" indent="-514350">
              <a:buFont typeface="+mj-lt"/>
              <a:buAutoNum type="arabicPeriod"/>
            </a:pPr>
            <a:r>
              <a:rPr lang="en-US" dirty="0"/>
              <a:t>Evaluation</a:t>
            </a:r>
          </a:p>
          <a:p>
            <a:pPr marL="514350" indent="-514350">
              <a:buFont typeface="+mj-lt"/>
              <a:buAutoNum type="arabicPeriod"/>
            </a:pPr>
            <a:r>
              <a:rPr lang="en-US" dirty="0"/>
              <a:t>Prevention</a:t>
            </a:r>
          </a:p>
          <a:p>
            <a:pPr marL="514350" indent="-514350">
              <a:buFont typeface="+mj-lt"/>
              <a:buAutoNum type="arabicPeriod"/>
            </a:pPr>
            <a:r>
              <a:rPr lang="en-US" dirty="0"/>
              <a:t>Management Guidelines</a:t>
            </a:r>
          </a:p>
          <a:p>
            <a:pPr marL="0"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xmlns="" val="175061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2D1C7B-D102-AD4A-A10C-30A71634B52B}"/>
              </a:ext>
            </a:extLst>
          </p:cNvPr>
          <p:cNvSpPr>
            <a:spLocks noGrp="1"/>
          </p:cNvSpPr>
          <p:nvPr>
            <p:ph type="title"/>
          </p:nvPr>
        </p:nvSpPr>
        <p:spPr/>
        <p:txBody>
          <a:bodyPr/>
          <a:lstStyle/>
          <a:p>
            <a:r>
              <a:rPr lang="en-US" dirty="0"/>
              <a:t>NEW GUIDELINE </a:t>
            </a:r>
          </a:p>
        </p:txBody>
      </p:sp>
      <p:sp>
        <p:nvSpPr>
          <p:cNvPr id="3" name="Content Placeholder 2">
            <a:extLst>
              <a:ext uri="{FF2B5EF4-FFF2-40B4-BE49-F238E27FC236}">
                <a16:creationId xmlns:a16="http://schemas.microsoft.com/office/drawing/2014/main" xmlns="" id="{F00EEAC7-B883-0347-829F-5AE02319A962}"/>
              </a:ext>
            </a:extLst>
          </p:cNvPr>
          <p:cNvSpPr>
            <a:spLocks noGrp="1"/>
          </p:cNvSpPr>
          <p:nvPr>
            <p:ph idx="1"/>
          </p:nvPr>
        </p:nvSpPr>
        <p:spPr/>
        <p:txBody>
          <a:bodyPr/>
          <a:lstStyle/>
          <a:p>
            <a:r>
              <a:rPr lang="en-IN" dirty="0"/>
              <a:t>Major change in recent guideline is the updated blood pressure percentiles for both boys and girls. They have also excluded overweight and obese children which constituted 20% of population, used for obtaining the previous data.</a:t>
            </a:r>
          </a:p>
          <a:p>
            <a:r>
              <a:rPr lang="en-IN" dirty="0"/>
              <a:t>BP charts now have height in centimetre rather than in percentile</a:t>
            </a:r>
          </a:p>
          <a:p>
            <a:r>
              <a:rPr lang="en-IN" dirty="0"/>
              <a:t>For new-borns, it has recommended tables compiled by Dionne, et al. and for infants, the normative BP values published by the Task Force in 1987 </a:t>
            </a:r>
            <a:endParaRPr lang="en-US" dirty="0"/>
          </a:p>
        </p:txBody>
      </p:sp>
      <p:sp>
        <p:nvSpPr>
          <p:cNvPr id="4" name="Footer Placeholder 3">
            <a:extLst>
              <a:ext uri="{FF2B5EF4-FFF2-40B4-BE49-F238E27FC236}">
                <a16:creationId xmlns:a16="http://schemas.microsoft.com/office/drawing/2014/main" xmlns="" id="{218B66D8-EAE1-8041-90BA-47151A9A0ACF}"/>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1252933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6CB1F-27FA-194F-A06A-1FBDFE31668E}"/>
              </a:ext>
            </a:extLst>
          </p:cNvPr>
          <p:cNvSpPr>
            <a:spLocks noGrp="1"/>
          </p:cNvSpPr>
          <p:nvPr>
            <p:ph type="title"/>
          </p:nvPr>
        </p:nvSpPr>
        <p:spPr/>
        <p:txBody>
          <a:bodyPr/>
          <a:lstStyle/>
          <a:p>
            <a:r>
              <a:rPr lang="en-US" dirty="0"/>
              <a:t>NEW GUIDELINE</a:t>
            </a:r>
          </a:p>
        </p:txBody>
      </p:sp>
      <p:sp>
        <p:nvSpPr>
          <p:cNvPr id="3" name="Content Placeholder 2">
            <a:extLst>
              <a:ext uri="{FF2B5EF4-FFF2-40B4-BE49-F238E27FC236}">
                <a16:creationId xmlns:a16="http://schemas.microsoft.com/office/drawing/2014/main" xmlns="" id="{7EEAA881-E2A1-0B46-B50F-043CA17F386D}"/>
              </a:ext>
            </a:extLst>
          </p:cNvPr>
          <p:cNvSpPr>
            <a:spLocks noGrp="1"/>
          </p:cNvSpPr>
          <p:nvPr>
            <p:ph idx="1"/>
          </p:nvPr>
        </p:nvSpPr>
        <p:spPr/>
        <p:txBody>
          <a:bodyPr/>
          <a:lstStyle/>
          <a:p>
            <a:r>
              <a:rPr lang="en-IN" dirty="0"/>
              <a:t>Pre- hypertension has been relabelled as elevated blood pressure and stage 1 and 2 hypertension has been redefined.</a:t>
            </a:r>
          </a:p>
          <a:p>
            <a:r>
              <a:rPr lang="en-IN" dirty="0"/>
              <a:t>For adolescents ≥13 years, instead of percentile-based definitions, hypertension is now defined as per adult thresholds.</a:t>
            </a:r>
            <a:endParaRPr lang="en-US" dirty="0"/>
          </a:p>
        </p:txBody>
      </p:sp>
      <p:sp>
        <p:nvSpPr>
          <p:cNvPr id="4" name="Footer Placeholder 3">
            <a:extLst>
              <a:ext uri="{FF2B5EF4-FFF2-40B4-BE49-F238E27FC236}">
                <a16:creationId xmlns:a16="http://schemas.microsoft.com/office/drawing/2014/main" xmlns="" id="{021095EB-CFD4-B34E-B891-B913E83868B0}"/>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138842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E252E-7551-BE49-9E83-679A98DE5C94}"/>
              </a:ext>
            </a:extLst>
          </p:cNvPr>
          <p:cNvSpPr>
            <a:spLocks noGrp="1"/>
          </p:cNvSpPr>
          <p:nvPr>
            <p:ph type="title"/>
          </p:nvPr>
        </p:nvSpPr>
        <p:spPr/>
        <p:txBody>
          <a:bodyPr>
            <a:normAutofit/>
          </a:bodyPr>
          <a:lstStyle/>
          <a:p>
            <a:r>
              <a:rPr lang="en-IN" b="1" dirty="0"/>
              <a:t>2017 AAP Guidelines for Childhood Hypertension </a:t>
            </a:r>
            <a:endParaRPr lang="en-US" dirty="0"/>
          </a:p>
        </p:txBody>
      </p:sp>
      <p:pic>
        <p:nvPicPr>
          <p:cNvPr id="1026" name="Picture 2" descr="page13image273451024">
            <a:extLst>
              <a:ext uri="{FF2B5EF4-FFF2-40B4-BE49-F238E27FC236}">
                <a16:creationId xmlns:a16="http://schemas.microsoft.com/office/drawing/2014/main" xmlns="" id="{ED5A5702-326B-9341-AA16-66693EC3F41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0275" y="2065468"/>
            <a:ext cx="8547099" cy="30093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3C52C955-0D07-8844-974F-E9C951C96332}"/>
              </a:ext>
            </a:extLst>
          </p:cNvPr>
          <p:cNvSpPr txBox="1"/>
          <p:nvPr/>
        </p:nvSpPr>
        <p:spPr>
          <a:xfrm>
            <a:off x="930275" y="5152913"/>
            <a:ext cx="8547099" cy="861774"/>
          </a:xfrm>
          <a:prstGeom prst="rect">
            <a:avLst/>
          </a:prstGeom>
          <a:noFill/>
        </p:spPr>
        <p:txBody>
          <a:bodyPr wrap="square" rtlCol="0">
            <a:spAutoFit/>
          </a:bodyPr>
          <a:lstStyle/>
          <a:p>
            <a:r>
              <a:rPr lang="en-IN" sz="1200" dirty="0"/>
              <a:t>Flynn JT, </a:t>
            </a:r>
            <a:r>
              <a:rPr lang="en-IN" sz="1200" dirty="0" err="1"/>
              <a:t>Kaelber</a:t>
            </a:r>
            <a:r>
              <a:rPr lang="en-IN" sz="1200" dirty="0"/>
              <a:t> DC, Baker-Smith CM, et al., and AAP Subcommittee on Screening and Management of High Blood Pressure in Children. Clinical practice guideline for screening and management of high blood pressure in children and adolescents. </a:t>
            </a:r>
            <a:r>
              <a:rPr lang="en-IN" sz="1200" i="1" dirty="0" err="1"/>
              <a:t>Pediatrics</a:t>
            </a:r>
            <a:r>
              <a:rPr lang="en-IN" sz="1200" i="1" dirty="0"/>
              <a:t>. </a:t>
            </a:r>
            <a:r>
              <a:rPr lang="en-IN" sz="1200" dirty="0"/>
              <a:t>2017;140(3):e20171904 </a:t>
            </a:r>
          </a:p>
          <a:p>
            <a:endParaRPr lang="en-US" sz="1400" dirty="0"/>
          </a:p>
        </p:txBody>
      </p:sp>
    </p:spTree>
    <p:extLst>
      <p:ext uri="{BB962C8B-B14F-4D97-AF65-F5344CB8AC3E}">
        <p14:creationId xmlns:p14="http://schemas.microsoft.com/office/powerpoint/2010/main" xmlns="" val="28914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85D0C-A47F-314C-8FBE-61652C57C3DE}"/>
              </a:ext>
            </a:extLst>
          </p:cNvPr>
          <p:cNvSpPr>
            <a:spLocks noGrp="1"/>
          </p:cNvSpPr>
          <p:nvPr>
            <p:ph type="title"/>
          </p:nvPr>
        </p:nvSpPr>
        <p:spPr/>
        <p:txBody>
          <a:bodyPr/>
          <a:lstStyle/>
          <a:p>
            <a:endParaRPr lang="en-US"/>
          </a:p>
        </p:txBody>
      </p:sp>
      <p:pic>
        <p:nvPicPr>
          <p:cNvPr id="1025" name="Picture 1" descr="page17image7116304">
            <a:extLst>
              <a:ext uri="{FF2B5EF4-FFF2-40B4-BE49-F238E27FC236}">
                <a16:creationId xmlns:a16="http://schemas.microsoft.com/office/drawing/2014/main" xmlns="" id="{157AE7FF-CD19-DB47-A2A0-0E857813ABA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4703" y="365125"/>
            <a:ext cx="10889414" cy="50103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CACC6D5D-3C29-C440-8858-850C9D40C891}"/>
              </a:ext>
            </a:extLst>
          </p:cNvPr>
          <p:cNvSpPr txBox="1"/>
          <p:nvPr/>
        </p:nvSpPr>
        <p:spPr>
          <a:xfrm>
            <a:off x="714704" y="5375496"/>
            <a:ext cx="10889413" cy="800219"/>
          </a:xfrm>
          <a:prstGeom prst="rect">
            <a:avLst/>
          </a:prstGeom>
          <a:noFill/>
        </p:spPr>
        <p:txBody>
          <a:bodyPr wrap="square" rtlCol="0">
            <a:spAutoFit/>
          </a:bodyPr>
          <a:lstStyle/>
          <a:p>
            <a:r>
              <a:rPr lang="en-IN" sz="1400" dirty="0"/>
              <a:t>Flynn JT, </a:t>
            </a:r>
            <a:r>
              <a:rPr lang="en-IN" sz="1400" dirty="0" err="1"/>
              <a:t>Kaelber</a:t>
            </a:r>
            <a:r>
              <a:rPr lang="en-IN" sz="1400" dirty="0"/>
              <a:t> DC, Baker-Smith CM, et al., and AAP Subcommittee on Screening and Management of High Blood Pressure in Children. Clinical practice guideline for screening and management of high blood pressure in children and adolescents. </a:t>
            </a:r>
            <a:r>
              <a:rPr lang="en-IN" sz="1400" i="1" dirty="0" err="1"/>
              <a:t>Pediatrics</a:t>
            </a:r>
            <a:r>
              <a:rPr lang="en-IN" sz="1400" i="1" dirty="0"/>
              <a:t>. </a:t>
            </a:r>
            <a:r>
              <a:rPr lang="en-IN" sz="1400" dirty="0"/>
              <a:t>2017;140(3):e20171904 </a:t>
            </a:r>
          </a:p>
          <a:p>
            <a:endParaRPr lang="en-US" dirty="0"/>
          </a:p>
        </p:txBody>
      </p:sp>
    </p:spTree>
    <p:extLst>
      <p:ext uri="{BB962C8B-B14F-4D97-AF65-F5344CB8AC3E}">
        <p14:creationId xmlns:p14="http://schemas.microsoft.com/office/powerpoint/2010/main" xmlns="" val="894659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16image5987168">
            <a:extLst>
              <a:ext uri="{FF2B5EF4-FFF2-40B4-BE49-F238E27FC236}">
                <a16:creationId xmlns:a16="http://schemas.microsoft.com/office/drawing/2014/main" xmlns="" id="{9D8D9FBF-8C1C-2C41-9D1F-EE3ECA779F8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9639" y="903938"/>
            <a:ext cx="11332717" cy="428818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EFE7D8F1-71D9-B94C-9613-8F2DBC9AAF8E}"/>
              </a:ext>
            </a:extLst>
          </p:cNvPr>
          <p:cNvSpPr txBox="1"/>
          <p:nvPr/>
        </p:nvSpPr>
        <p:spPr>
          <a:xfrm>
            <a:off x="4252192" y="306408"/>
            <a:ext cx="3687613" cy="738664"/>
          </a:xfrm>
          <a:prstGeom prst="rect">
            <a:avLst/>
          </a:prstGeom>
          <a:noFill/>
        </p:spPr>
        <p:txBody>
          <a:bodyPr wrap="none" rtlCol="0">
            <a:spAutoFit/>
          </a:bodyPr>
          <a:lstStyle/>
          <a:p>
            <a:pPr algn="ctr"/>
            <a:r>
              <a:rPr lang="en-IN" sz="2400" b="1" u="sng" dirty="0"/>
              <a:t>New Blood Pressure Tables </a:t>
            </a:r>
          </a:p>
          <a:p>
            <a:endParaRPr lang="en-US" dirty="0"/>
          </a:p>
        </p:txBody>
      </p:sp>
      <p:sp>
        <p:nvSpPr>
          <p:cNvPr id="6" name="Title 5">
            <a:extLst>
              <a:ext uri="{FF2B5EF4-FFF2-40B4-BE49-F238E27FC236}">
                <a16:creationId xmlns:a16="http://schemas.microsoft.com/office/drawing/2014/main" xmlns="" id="{2680FA1C-BF3E-794F-B05F-DA679A45603B}"/>
              </a:ext>
            </a:extLst>
          </p:cNvPr>
          <p:cNvSpPr>
            <a:spLocks noGrp="1"/>
          </p:cNvSpPr>
          <p:nvPr>
            <p:ph type="title"/>
          </p:nvPr>
        </p:nvSpPr>
        <p:spPr/>
        <p:txBody>
          <a:bodyPr/>
          <a:lstStyle/>
          <a:p>
            <a:r>
              <a:rPr lang="en-US" dirty="0"/>
              <a:t> </a:t>
            </a:r>
          </a:p>
        </p:txBody>
      </p:sp>
      <p:sp>
        <p:nvSpPr>
          <p:cNvPr id="7" name="TextBox 6">
            <a:extLst>
              <a:ext uri="{FF2B5EF4-FFF2-40B4-BE49-F238E27FC236}">
                <a16:creationId xmlns:a16="http://schemas.microsoft.com/office/drawing/2014/main" xmlns="" id="{0088CC20-A04A-8D49-A6FF-859EAEC3C7E0}"/>
              </a:ext>
            </a:extLst>
          </p:cNvPr>
          <p:cNvSpPr txBox="1"/>
          <p:nvPr/>
        </p:nvSpPr>
        <p:spPr>
          <a:xfrm>
            <a:off x="429639" y="5271662"/>
            <a:ext cx="11332717" cy="800219"/>
          </a:xfrm>
          <a:prstGeom prst="rect">
            <a:avLst/>
          </a:prstGeom>
          <a:noFill/>
        </p:spPr>
        <p:txBody>
          <a:bodyPr wrap="square" rtlCol="0">
            <a:spAutoFit/>
          </a:bodyPr>
          <a:lstStyle/>
          <a:p>
            <a:r>
              <a:rPr lang="en-IN" sz="1400" dirty="0"/>
              <a:t>Flynn JT, </a:t>
            </a:r>
            <a:r>
              <a:rPr lang="en-IN" sz="1400" dirty="0" err="1"/>
              <a:t>Kaelber</a:t>
            </a:r>
            <a:r>
              <a:rPr lang="en-IN" sz="1400" dirty="0"/>
              <a:t> DC, Baker-Smith CM, et al., and AAP Subcommittee on Screening and Management of High Blood Pressure in Children. Clinical practice guideline for screening and management of high blood pressure in children and adolescents. </a:t>
            </a:r>
            <a:r>
              <a:rPr lang="en-IN" sz="1400" i="1" dirty="0" err="1"/>
              <a:t>Pediatrics</a:t>
            </a:r>
            <a:r>
              <a:rPr lang="en-IN" sz="1400" i="1" dirty="0"/>
              <a:t>. </a:t>
            </a:r>
            <a:r>
              <a:rPr lang="en-IN" sz="1400" dirty="0"/>
              <a:t>2017;140(3):e20171904 </a:t>
            </a:r>
          </a:p>
          <a:p>
            <a:endParaRPr lang="en-US" dirty="0"/>
          </a:p>
        </p:txBody>
      </p:sp>
    </p:spTree>
    <p:extLst>
      <p:ext uri="{BB962C8B-B14F-4D97-AF65-F5344CB8AC3E}">
        <p14:creationId xmlns:p14="http://schemas.microsoft.com/office/powerpoint/2010/main" xmlns="" val="4272877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4DC8B4CE-62B0-1047-82F2-BD2E291FC208}"/>
              </a:ext>
            </a:extLst>
          </p:cNvPr>
          <p:cNvSpPr>
            <a:spLocks noGrp="1"/>
          </p:cNvSpPr>
          <p:nvPr>
            <p:ph type="ftr" sz="quarter" idx="11"/>
          </p:nvPr>
        </p:nvSpPr>
        <p:spPr/>
        <p:txBody>
          <a:bodyPr/>
          <a:lstStyle/>
          <a:p>
            <a:r>
              <a:rPr lang="en-IN" dirty="0"/>
              <a:t>Janis M. Dionne &amp; Carolyn L. </a:t>
            </a:r>
            <a:r>
              <a:rPr lang="en-IN" dirty="0" err="1"/>
              <a:t>Abitbol</a:t>
            </a:r>
            <a:r>
              <a:rPr lang="en-IN" dirty="0"/>
              <a:t> &amp; Joseph T. Flynn </a:t>
            </a:r>
          </a:p>
          <a:p>
            <a:r>
              <a:rPr lang="en-IN" dirty="0" err="1"/>
              <a:t>Pediatric</a:t>
            </a:r>
            <a:r>
              <a:rPr lang="en-IN" dirty="0"/>
              <a:t> Nephrology (2012) 27:17–32 </a:t>
            </a:r>
          </a:p>
        </p:txBody>
      </p:sp>
      <p:pic>
        <p:nvPicPr>
          <p:cNvPr id="6" name="Picture 5">
            <a:extLst>
              <a:ext uri="{FF2B5EF4-FFF2-40B4-BE49-F238E27FC236}">
                <a16:creationId xmlns:a16="http://schemas.microsoft.com/office/drawing/2014/main" xmlns="" id="{CF58ECF6-4A3D-9C40-B273-5B253C6E28FC}"/>
              </a:ext>
            </a:extLst>
          </p:cNvPr>
          <p:cNvPicPr>
            <a:picLocks noChangeAspect="1"/>
          </p:cNvPicPr>
          <p:nvPr/>
        </p:nvPicPr>
        <p:blipFill>
          <a:blip r:embed="rId2"/>
          <a:stretch>
            <a:fillRect/>
          </a:stretch>
        </p:blipFill>
        <p:spPr>
          <a:xfrm>
            <a:off x="3842105" y="174240"/>
            <a:ext cx="4507789" cy="6182110"/>
          </a:xfrm>
          <a:prstGeom prst="rect">
            <a:avLst/>
          </a:prstGeom>
        </p:spPr>
      </p:pic>
      <p:sp>
        <p:nvSpPr>
          <p:cNvPr id="7" name="TextBox 6">
            <a:extLst>
              <a:ext uri="{FF2B5EF4-FFF2-40B4-BE49-F238E27FC236}">
                <a16:creationId xmlns:a16="http://schemas.microsoft.com/office/drawing/2014/main" xmlns="" id="{53B0BE57-8EA5-4541-BB83-C09EBE962CA3}"/>
              </a:ext>
            </a:extLst>
          </p:cNvPr>
          <p:cNvSpPr txBox="1"/>
          <p:nvPr/>
        </p:nvSpPr>
        <p:spPr>
          <a:xfrm>
            <a:off x="1261241" y="1807779"/>
            <a:ext cx="1636538" cy="646331"/>
          </a:xfrm>
          <a:prstGeom prst="rect">
            <a:avLst/>
          </a:prstGeom>
          <a:noFill/>
        </p:spPr>
        <p:txBody>
          <a:bodyPr wrap="none" rtlCol="0">
            <a:spAutoFit/>
          </a:bodyPr>
          <a:lstStyle/>
          <a:p>
            <a:r>
              <a:rPr lang="en-US" dirty="0"/>
              <a:t>BP CENTILES </a:t>
            </a:r>
          </a:p>
          <a:p>
            <a:r>
              <a:rPr lang="en-US" dirty="0"/>
              <a:t>FOR NEWBORN</a:t>
            </a:r>
          </a:p>
        </p:txBody>
      </p:sp>
    </p:spTree>
    <p:extLst>
      <p:ext uri="{BB962C8B-B14F-4D97-AF65-F5344CB8AC3E}">
        <p14:creationId xmlns:p14="http://schemas.microsoft.com/office/powerpoint/2010/main" xmlns="" val="38965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6613C-F62E-4849-B764-D66B705E6585}"/>
              </a:ext>
            </a:extLst>
          </p:cNvPr>
          <p:cNvSpPr>
            <a:spLocks noGrp="1"/>
          </p:cNvSpPr>
          <p:nvPr>
            <p:ph type="title"/>
          </p:nvPr>
        </p:nvSpPr>
        <p:spPr/>
        <p:txBody>
          <a:bodyPr/>
          <a:lstStyle/>
          <a:p>
            <a:r>
              <a:rPr lang="en-US" dirty="0"/>
              <a:t>ETIOLOGY</a:t>
            </a:r>
          </a:p>
        </p:txBody>
      </p:sp>
      <p:sp>
        <p:nvSpPr>
          <p:cNvPr id="3" name="Content Placeholder 2">
            <a:extLst>
              <a:ext uri="{FF2B5EF4-FFF2-40B4-BE49-F238E27FC236}">
                <a16:creationId xmlns:a16="http://schemas.microsoft.com/office/drawing/2014/main" xmlns="" id="{69673F4B-DEB7-BE41-8847-D13E715ECD81}"/>
              </a:ext>
            </a:extLst>
          </p:cNvPr>
          <p:cNvSpPr>
            <a:spLocks noGrp="1"/>
          </p:cNvSpPr>
          <p:nvPr>
            <p:ph idx="1"/>
          </p:nvPr>
        </p:nvSpPr>
        <p:spPr>
          <a:xfrm>
            <a:off x="838200" y="1825625"/>
            <a:ext cx="6477000" cy="4351338"/>
          </a:xfrm>
        </p:spPr>
        <p:txBody>
          <a:bodyPr>
            <a:normAutofit/>
          </a:bodyPr>
          <a:lstStyle/>
          <a:p>
            <a:r>
              <a:rPr lang="en-IN" dirty="0"/>
              <a:t>When hypertension is the result of another disease process, it is referred to as </a:t>
            </a:r>
            <a:r>
              <a:rPr lang="en-IN" b="1" dirty="0"/>
              <a:t>secondary hypertension</a:t>
            </a:r>
            <a:r>
              <a:rPr lang="en-IN" dirty="0"/>
              <a:t>. When no identifiable cause can be found, it is referred to as </a:t>
            </a:r>
            <a:r>
              <a:rPr lang="en-IN" b="1" dirty="0"/>
              <a:t>primary (essential) hypertension</a:t>
            </a:r>
            <a:r>
              <a:rPr lang="en-IN" dirty="0"/>
              <a:t>. </a:t>
            </a:r>
          </a:p>
          <a:p>
            <a:r>
              <a:rPr lang="en-IN" dirty="0"/>
              <a:t>Many factors, including heredity, diet, stress, and obesity play a role in the development of primary hypertension. </a:t>
            </a:r>
          </a:p>
          <a:p>
            <a:endParaRPr lang="en-IN" dirty="0"/>
          </a:p>
          <a:p>
            <a:pPr marL="0" indent="0">
              <a:buNone/>
            </a:pPr>
            <a:endParaRPr lang="en-US" dirty="0"/>
          </a:p>
        </p:txBody>
      </p:sp>
      <p:sp>
        <p:nvSpPr>
          <p:cNvPr id="4" name="Footer Placeholder 3">
            <a:extLst>
              <a:ext uri="{FF2B5EF4-FFF2-40B4-BE49-F238E27FC236}">
                <a16:creationId xmlns:a16="http://schemas.microsoft.com/office/drawing/2014/main" xmlns="" id="{80778CC0-BA94-7A4D-95C1-66BDE5B6EFAD}"/>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pic>
        <p:nvPicPr>
          <p:cNvPr id="5" name="Picture 6" descr="g1">
            <a:extLst>
              <a:ext uri="{FF2B5EF4-FFF2-40B4-BE49-F238E27FC236}">
                <a16:creationId xmlns:a16="http://schemas.microsoft.com/office/drawing/2014/main" xmlns="" id="{802F7C09-E6FB-E04B-81E7-286620F4328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0400" y="1518853"/>
            <a:ext cx="5181600" cy="4144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901FB978-9AF9-C94D-AA27-B3EDDB68B004}"/>
              </a:ext>
            </a:extLst>
          </p:cNvPr>
          <p:cNvSpPr txBox="1"/>
          <p:nvPr/>
        </p:nvSpPr>
        <p:spPr>
          <a:xfrm>
            <a:off x="8825344" y="5637459"/>
            <a:ext cx="1676401" cy="369332"/>
          </a:xfrm>
          <a:prstGeom prst="rect">
            <a:avLst/>
          </a:prstGeom>
          <a:noFill/>
        </p:spPr>
        <p:txBody>
          <a:bodyPr wrap="square" rtlCol="0">
            <a:spAutoFit/>
          </a:bodyPr>
          <a:lstStyle/>
          <a:p>
            <a:r>
              <a:rPr lang="en-US" dirty="0">
                <a:sym typeface="Wingdings" pitchFamily="2" charset="2"/>
              </a:rPr>
              <a:t></a:t>
            </a:r>
            <a:r>
              <a:rPr lang="en-US" dirty="0"/>
              <a:t>AGE</a:t>
            </a:r>
          </a:p>
        </p:txBody>
      </p:sp>
      <p:sp>
        <p:nvSpPr>
          <p:cNvPr id="7" name="TextBox 6">
            <a:extLst>
              <a:ext uri="{FF2B5EF4-FFF2-40B4-BE49-F238E27FC236}">
                <a16:creationId xmlns:a16="http://schemas.microsoft.com/office/drawing/2014/main" xmlns="" id="{825DB16E-F4E5-514E-A610-92566A1246F5}"/>
              </a:ext>
            </a:extLst>
          </p:cNvPr>
          <p:cNvSpPr txBox="1"/>
          <p:nvPr/>
        </p:nvSpPr>
        <p:spPr>
          <a:xfrm>
            <a:off x="7010400" y="2383724"/>
            <a:ext cx="333746" cy="2585323"/>
          </a:xfrm>
          <a:prstGeom prst="rect">
            <a:avLst/>
          </a:prstGeom>
          <a:noFill/>
        </p:spPr>
        <p:txBody>
          <a:bodyPr wrap="none" rtlCol="0">
            <a:spAutoFit/>
          </a:bodyPr>
          <a:lstStyle/>
          <a:p>
            <a:r>
              <a:rPr lang="en-US" dirty="0"/>
              <a:t>I</a:t>
            </a:r>
          </a:p>
          <a:p>
            <a:r>
              <a:rPr lang="en-US" dirty="0"/>
              <a:t>N</a:t>
            </a:r>
          </a:p>
          <a:p>
            <a:r>
              <a:rPr lang="en-US" dirty="0"/>
              <a:t>C</a:t>
            </a:r>
          </a:p>
          <a:p>
            <a:r>
              <a:rPr lang="en-US" dirty="0"/>
              <a:t>I</a:t>
            </a:r>
          </a:p>
          <a:p>
            <a:r>
              <a:rPr lang="en-US" dirty="0"/>
              <a:t>D</a:t>
            </a:r>
          </a:p>
          <a:p>
            <a:r>
              <a:rPr lang="en-US" dirty="0"/>
              <a:t>E</a:t>
            </a:r>
          </a:p>
          <a:p>
            <a:r>
              <a:rPr lang="en-US" dirty="0"/>
              <a:t>N</a:t>
            </a:r>
          </a:p>
          <a:p>
            <a:r>
              <a:rPr lang="en-US" dirty="0"/>
              <a:t>C</a:t>
            </a:r>
          </a:p>
          <a:p>
            <a:r>
              <a:rPr lang="en-US" dirty="0"/>
              <a:t>E</a:t>
            </a:r>
          </a:p>
        </p:txBody>
      </p:sp>
    </p:spTree>
    <p:extLst>
      <p:ext uri="{BB962C8B-B14F-4D97-AF65-F5344CB8AC3E}">
        <p14:creationId xmlns:p14="http://schemas.microsoft.com/office/powerpoint/2010/main" xmlns="" val="3108711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B8ECA-DF9C-E14F-9B3D-9B8DBBB825A8}"/>
              </a:ext>
            </a:extLst>
          </p:cNvPr>
          <p:cNvSpPr>
            <a:spLocks noGrp="1"/>
          </p:cNvSpPr>
          <p:nvPr>
            <p:ph type="title"/>
          </p:nvPr>
        </p:nvSpPr>
        <p:spPr/>
        <p:txBody>
          <a:bodyPr/>
          <a:lstStyle/>
          <a:p>
            <a:r>
              <a:rPr lang="en-US" dirty="0"/>
              <a:t>ACCORDING TO AGE</a:t>
            </a:r>
          </a:p>
        </p:txBody>
      </p:sp>
      <p:sp>
        <p:nvSpPr>
          <p:cNvPr id="3" name="Content Placeholder 2">
            <a:extLst>
              <a:ext uri="{FF2B5EF4-FFF2-40B4-BE49-F238E27FC236}">
                <a16:creationId xmlns:a16="http://schemas.microsoft.com/office/drawing/2014/main" xmlns="" id="{89429827-E387-0644-97E3-86CF780709BD}"/>
              </a:ext>
            </a:extLst>
          </p:cNvPr>
          <p:cNvSpPr>
            <a:spLocks noGrp="1"/>
          </p:cNvSpPr>
          <p:nvPr>
            <p:ph idx="1"/>
          </p:nvPr>
        </p:nvSpPr>
        <p:spPr/>
        <p:txBody>
          <a:bodyPr/>
          <a:lstStyle/>
          <a:p>
            <a:endParaRPr lang="en-IN" dirty="0"/>
          </a:p>
          <a:p>
            <a:pPr>
              <a:buFont typeface="Wingdings" pitchFamily="2" charset="2"/>
              <a:buChar char="ü"/>
            </a:pPr>
            <a:r>
              <a:rPr lang="en-IN" b="1" dirty="0"/>
              <a:t>Premature infant: </a:t>
            </a:r>
            <a:r>
              <a:rPr lang="en-IN" dirty="0" err="1"/>
              <a:t>a/w</a:t>
            </a:r>
            <a:r>
              <a:rPr lang="en-IN" dirty="0"/>
              <a:t> umbilical artery catheterization and renal artery thrombosis</a:t>
            </a:r>
          </a:p>
          <a:p>
            <a:pPr>
              <a:buFont typeface="Wingdings" pitchFamily="2" charset="2"/>
              <a:buChar char="ü"/>
            </a:pPr>
            <a:r>
              <a:rPr lang="en-IN" b="1" dirty="0"/>
              <a:t>Early childhood: </a:t>
            </a:r>
            <a:r>
              <a:rPr lang="en-IN" dirty="0"/>
              <a:t>renal disease, coarctation of aorta, endocrine disorders, or medications.</a:t>
            </a:r>
          </a:p>
          <a:p>
            <a:pPr>
              <a:buFont typeface="Wingdings" pitchFamily="2" charset="2"/>
              <a:buChar char="ü"/>
            </a:pPr>
            <a:r>
              <a:rPr lang="en-IN" b="1" dirty="0"/>
              <a:t>Older school-age children and adolescents: </a:t>
            </a:r>
            <a:r>
              <a:rPr lang="en-IN" dirty="0"/>
              <a:t>primary hypertension becomes increasingly common.</a:t>
            </a:r>
            <a:endParaRPr lang="en-US" dirty="0"/>
          </a:p>
        </p:txBody>
      </p:sp>
      <p:sp>
        <p:nvSpPr>
          <p:cNvPr id="4" name="Footer Placeholder 3">
            <a:extLst>
              <a:ext uri="{FF2B5EF4-FFF2-40B4-BE49-F238E27FC236}">
                <a16:creationId xmlns:a16="http://schemas.microsoft.com/office/drawing/2014/main" xmlns="" id="{542646A9-58DE-B84B-A3EF-2FDC32DE9984}"/>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2641987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F667E-0581-3442-AB15-152147036459}"/>
              </a:ext>
            </a:extLst>
          </p:cNvPr>
          <p:cNvSpPr>
            <a:spLocks noGrp="1"/>
          </p:cNvSpPr>
          <p:nvPr>
            <p:ph type="title"/>
          </p:nvPr>
        </p:nvSpPr>
        <p:spPr/>
        <p:txBody>
          <a:bodyPr/>
          <a:lstStyle/>
          <a:p>
            <a:r>
              <a:rPr lang="en-US" dirty="0"/>
              <a:t>ETIOPATHOGENESIS</a:t>
            </a:r>
          </a:p>
        </p:txBody>
      </p:sp>
      <p:pic>
        <p:nvPicPr>
          <p:cNvPr id="6" name="Content Placeholder 5">
            <a:extLst>
              <a:ext uri="{FF2B5EF4-FFF2-40B4-BE49-F238E27FC236}">
                <a16:creationId xmlns:a16="http://schemas.microsoft.com/office/drawing/2014/main" xmlns="" id="{11645BA2-2C08-D84F-8468-0CA510E68825}"/>
              </a:ext>
            </a:extLst>
          </p:cNvPr>
          <p:cNvPicPr>
            <a:picLocks noGrp="1" noChangeAspect="1"/>
          </p:cNvPicPr>
          <p:nvPr>
            <p:ph idx="1"/>
          </p:nvPr>
        </p:nvPicPr>
        <p:blipFill>
          <a:blip r:embed="rId2"/>
          <a:stretch>
            <a:fillRect/>
          </a:stretch>
        </p:blipFill>
        <p:spPr>
          <a:xfrm>
            <a:off x="1701209" y="1357396"/>
            <a:ext cx="8011273" cy="4819567"/>
          </a:xfrm>
        </p:spPr>
      </p:pic>
      <p:sp>
        <p:nvSpPr>
          <p:cNvPr id="4" name="Footer Placeholder 3">
            <a:extLst>
              <a:ext uri="{FF2B5EF4-FFF2-40B4-BE49-F238E27FC236}">
                <a16:creationId xmlns:a16="http://schemas.microsoft.com/office/drawing/2014/main" xmlns="" id="{DA711555-2A13-8143-A6ED-0C2E2EB774CE}"/>
              </a:ext>
            </a:extLst>
          </p:cNvPr>
          <p:cNvSpPr>
            <a:spLocks noGrp="1"/>
          </p:cNvSpPr>
          <p:nvPr>
            <p:ph type="ftr" sz="quarter" idx="11"/>
          </p:nvPr>
        </p:nvSpPr>
        <p:spPr/>
        <p:txBody>
          <a:bodyPr/>
          <a:lstStyle/>
          <a:p>
            <a:endParaRPr lang="en-IN" dirty="0"/>
          </a:p>
        </p:txBody>
      </p:sp>
    </p:spTree>
    <p:extLst>
      <p:ext uri="{BB962C8B-B14F-4D97-AF65-F5344CB8AC3E}">
        <p14:creationId xmlns:p14="http://schemas.microsoft.com/office/powerpoint/2010/main" xmlns="" val="1363448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6966C-762A-8941-A90F-27BFE05E0606}"/>
              </a:ext>
            </a:extLst>
          </p:cNvPr>
          <p:cNvSpPr>
            <a:spLocks noGrp="1"/>
          </p:cNvSpPr>
          <p:nvPr>
            <p:ph type="title"/>
          </p:nvPr>
        </p:nvSpPr>
        <p:spPr/>
        <p:txBody>
          <a:bodyPr/>
          <a:lstStyle/>
          <a:p>
            <a:r>
              <a:rPr lang="en-US" dirty="0"/>
              <a:t>CHRONIC HTN: RENAL CAUSES </a:t>
            </a:r>
          </a:p>
        </p:txBody>
      </p:sp>
      <p:sp>
        <p:nvSpPr>
          <p:cNvPr id="8" name="Content Placeholder 7">
            <a:extLst>
              <a:ext uri="{FF2B5EF4-FFF2-40B4-BE49-F238E27FC236}">
                <a16:creationId xmlns:a16="http://schemas.microsoft.com/office/drawing/2014/main" xmlns="" id="{A31CA3C5-D233-F64C-A77F-A91EC87AA778}"/>
              </a:ext>
            </a:extLst>
          </p:cNvPr>
          <p:cNvSpPr>
            <a:spLocks noGrp="1"/>
          </p:cNvSpPr>
          <p:nvPr>
            <p:ph sz="half" idx="1"/>
          </p:nvPr>
        </p:nvSpPr>
        <p:spPr/>
        <p:txBody>
          <a:bodyPr>
            <a:normAutofit/>
          </a:bodyPr>
          <a:lstStyle/>
          <a:p>
            <a:r>
              <a:rPr lang="en-IN" dirty="0"/>
              <a:t>Chronic pyelonephritis</a:t>
            </a:r>
          </a:p>
          <a:p>
            <a:r>
              <a:rPr lang="en-IN" dirty="0"/>
              <a:t>Chronic glomerulonephritis</a:t>
            </a:r>
          </a:p>
          <a:p>
            <a:r>
              <a:rPr lang="en-IN" dirty="0"/>
              <a:t>Hydronephrosis</a:t>
            </a:r>
          </a:p>
          <a:p>
            <a:r>
              <a:rPr lang="en-IN" dirty="0"/>
              <a:t>Congenital dysplastic kidney</a:t>
            </a:r>
          </a:p>
          <a:p>
            <a:r>
              <a:rPr lang="en-IN" dirty="0"/>
              <a:t>Multicystic kidney</a:t>
            </a:r>
          </a:p>
          <a:p>
            <a:r>
              <a:rPr lang="en-IN" dirty="0"/>
              <a:t>Solitary renal cyst</a:t>
            </a:r>
          </a:p>
          <a:p>
            <a:r>
              <a:rPr lang="en-IN" dirty="0"/>
              <a:t>Vesicoureteral reflux nephropathy</a:t>
            </a:r>
          </a:p>
          <a:p>
            <a:endParaRPr lang="en-US" dirty="0"/>
          </a:p>
        </p:txBody>
      </p:sp>
      <p:sp>
        <p:nvSpPr>
          <p:cNvPr id="10" name="Content Placeholder 9">
            <a:extLst>
              <a:ext uri="{FF2B5EF4-FFF2-40B4-BE49-F238E27FC236}">
                <a16:creationId xmlns:a16="http://schemas.microsoft.com/office/drawing/2014/main" xmlns="" id="{AD4EE140-340A-B841-BCCF-4AA1162A756D}"/>
              </a:ext>
            </a:extLst>
          </p:cNvPr>
          <p:cNvSpPr>
            <a:spLocks noGrp="1"/>
          </p:cNvSpPr>
          <p:nvPr>
            <p:ph sz="half" idx="2"/>
          </p:nvPr>
        </p:nvSpPr>
        <p:spPr/>
        <p:txBody>
          <a:bodyPr>
            <a:normAutofit/>
          </a:bodyPr>
          <a:lstStyle/>
          <a:p>
            <a:r>
              <a:rPr lang="en-IN" dirty="0"/>
              <a:t>Segmental hypoplasia (Ask-</a:t>
            </a:r>
            <a:r>
              <a:rPr lang="en-IN" dirty="0" err="1"/>
              <a:t>Upmark</a:t>
            </a:r>
            <a:r>
              <a:rPr lang="en-IN" dirty="0"/>
              <a:t> kidney)</a:t>
            </a:r>
          </a:p>
          <a:p>
            <a:r>
              <a:rPr lang="en-IN" dirty="0"/>
              <a:t>Ureteral obstruction</a:t>
            </a:r>
          </a:p>
          <a:p>
            <a:r>
              <a:rPr lang="en-IN" dirty="0"/>
              <a:t>Renal tumours</a:t>
            </a:r>
          </a:p>
          <a:p>
            <a:r>
              <a:rPr lang="en-IN" dirty="0"/>
              <a:t>Renal trauma</a:t>
            </a:r>
          </a:p>
          <a:p>
            <a:r>
              <a:rPr lang="en-IN" dirty="0"/>
              <a:t>Systemic lupus erythematosus (other connective tissue diseases) </a:t>
            </a:r>
          </a:p>
          <a:p>
            <a:endParaRPr lang="en-US" dirty="0"/>
          </a:p>
        </p:txBody>
      </p:sp>
      <p:sp>
        <p:nvSpPr>
          <p:cNvPr id="9" name="Footer Placeholder 8">
            <a:extLst>
              <a:ext uri="{FF2B5EF4-FFF2-40B4-BE49-F238E27FC236}">
                <a16:creationId xmlns:a16="http://schemas.microsoft.com/office/drawing/2014/main" xmlns="" id="{1DB13A91-4B82-1F46-B81C-BDBC0849C63A}"/>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391282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B4D31-DAF4-674C-8985-EB42D388293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90425BBC-F3CF-C84F-B1F6-F7F460C989C2}"/>
              </a:ext>
            </a:extLst>
          </p:cNvPr>
          <p:cNvSpPr>
            <a:spLocks noGrp="1"/>
          </p:cNvSpPr>
          <p:nvPr>
            <p:ph idx="1"/>
          </p:nvPr>
        </p:nvSpPr>
        <p:spPr>
          <a:xfrm>
            <a:off x="540057" y="1419077"/>
            <a:ext cx="5240633" cy="4351338"/>
          </a:xfrm>
        </p:spPr>
        <p:txBody>
          <a:bodyPr>
            <a:normAutofit/>
          </a:bodyPr>
          <a:lstStyle/>
          <a:p>
            <a:endParaRPr lang="en-IN" dirty="0"/>
          </a:p>
          <a:p>
            <a:r>
              <a:rPr lang="en-IN" dirty="0"/>
              <a:t>Primary hypertension during childhood often tracks into adulthood</a:t>
            </a:r>
          </a:p>
          <a:p>
            <a:pPr marL="0" indent="0">
              <a:buNone/>
            </a:pPr>
            <a:r>
              <a:rPr lang="en-IN" dirty="0"/>
              <a:t> </a:t>
            </a:r>
          </a:p>
          <a:p>
            <a:r>
              <a:rPr lang="en-IN" dirty="0"/>
              <a:t>Children with BP &gt;90th percentile </a:t>
            </a:r>
            <a:r>
              <a:rPr lang="en-IN" dirty="0">
                <a:sym typeface="Wingdings" pitchFamily="2" charset="2"/>
              </a:rPr>
              <a:t> </a:t>
            </a:r>
            <a:r>
              <a:rPr lang="en-IN" dirty="0"/>
              <a:t>2.4-fold greater risk of having hypertension as adults. </a:t>
            </a:r>
          </a:p>
          <a:p>
            <a:endParaRPr lang="en-US" dirty="0"/>
          </a:p>
        </p:txBody>
      </p:sp>
      <p:sp>
        <p:nvSpPr>
          <p:cNvPr id="4" name="TextBox 3">
            <a:extLst>
              <a:ext uri="{FF2B5EF4-FFF2-40B4-BE49-F238E27FC236}">
                <a16:creationId xmlns:a16="http://schemas.microsoft.com/office/drawing/2014/main" xmlns="" id="{59ECBCC5-ED77-754D-81F0-BA5DB9EE1E47}"/>
              </a:ext>
            </a:extLst>
          </p:cNvPr>
          <p:cNvSpPr txBox="1"/>
          <p:nvPr/>
        </p:nvSpPr>
        <p:spPr>
          <a:xfrm>
            <a:off x="1169582" y="478464"/>
            <a:ext cx="8229600" cy="707886"/>
          </a:xfrm>
          <a:prstGeom prst="rect">
            <a:avLst/>
          </a:prstGeom>
          <a:noFill/>
        </p:spPr>
        <p:txBody>
          <a:bodyPr wrap="square" rtlCol="0">
            <a:spAutoFit/>
          </a:bodyPr>
          <a:lstStyle/>
          <a:p>
            <a:r>
              <a:rPr lang="en-US" sz="4000" dirty="0"/>
              <a:t>WHY IS IT SIGNIFICANT TO DIAGNOSE?</a:t>
            </a:r>
          </a:p>
        </p:txBody>
      </p:sp>
      <p:pic>
        <p:nvPicPr>
          <p:cNvPr id="6" name="Picture 5">
            <a:extLst>
              <a:ext uri="{FF2B5EF4-FFF2-40B4-BE49-F238E27FC236}">
                <a16:creationId xmlns:a16="http://schemas.microsoft.com/office/drawing/2014/main" xmlns="" id="{6FAB74AD-2B91-994E-B50B-48F962271E6F}"/>
              </a:ext>
            </a:extLst>
          </p:cNvPr>
          <p:cNvPicPr>
            <a:picLocks noChangeAspect="1"/>
          </p:cNvPicPr>
          <p:nvPr/>
        </p:nvPicPr>
        <p:blipFill>
          <a:blip r:embed="rId2"/>
          <a:stretch>
            <a:fillRect/>
          </a:stretch>
        </p:blipFill>
        <p:spPr>
          <a:xfrm>
            <a:off x="5947230" y="1419077"/>
            <a:ext cx="5904410" cy="4432935"/>
          </a:xfrm>
          <a:prstGeom prst="rect">
            <a:avLst/>
          </a:prstGeom>
        </p:spPr>
      </p:pic>
      <p:sp>
        <p:nvSpPr>
          <p:cNvPr id="7" name="Footer Placeholder 6">
            <a:extLst>
              <a:ext uri="{FF2B5EF4-FFF2-40B4-BE49-F238E27FC236}">
                <a16:creationId xmlns:a16="http://schemas.microsoft.com/office/drawing/2014/main" xmlns="" id="{70B72A94-6190-F242-80F6-BF2EC7089295}"/>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225500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E222E-E382-0D41-99DC-A8B6BE44006C}"/>
              </a:ext>
            </a:extLst>
          </p:cNvPr>
          <p:cNvSpPr>
            <a:spLocks noGrp="1"/>
          </p:cNvSpPr>
          <p:nvPr>
            <p:ph type="title"/>
          </p:nvPr>
        </p:nvSpPr>
        <p:spPr/>
        <p:txBody>
          <a:bodyPr/>
          <a:lstStyle/>
          <a:p>
            <a:r>
              <a:rPr lang="en-US" dirty="0"/>
              <a:t>CHRONIC HTN: VASCULAR CAUSES</a:t>
            </a:r>
          </a:p>
        </p:txBody>
      </p:sp>
      <p:sp>
        <p:nvSpPr>
          <p:cNvPr id="3" name="Content Placeholder 2">
            <a:extLst>
              <a:ext uri="{FF2B5EF4-FFF2-40B4-BE49-F238E27FC236}">
                <a16:creationId xmlns:a16="http://schemas.microsoft.com/office/drawing/2014/main" xmlns="" id="{70FD5F06-6913-5A45-8BEE-4BAA34DC493D}"/>
              </a:ext>
            </a:extLst>
          </p:cNvPr>
          <p:cNvSpPr>
            <a:spLocks noGrp="1"/>
          </p:cNvSpPr>
          <p:nvPr>
            <p:ph idx="1"/>
          </p:nvPr>
        </p:nvSpPr>
        <p:spPr/>
        <p:txBody>
          <a:bodyPr>
            <a:normAutofit fontScale="92500" lnSpcReduction="10000"/>
          </a:bodyPr>
          <a:lstStyle/>
          <a:p>
            <a:r>
              <a:rPr lang="en-IN" dirty="0"/>
              <a:t>Coarctation of thoracic or abdominal aorta</a:t>
            </a:r>
          </a:p>
          <a:p>
            <a:r>
              <a:rPr lang="en-IN" dirty="0"/>
              <a:t>Renal artery lesions (stenosis, fibromuscular dysplasia, thrombosis, aneurysm)</a:t>
            </a:r>
          </a:p>
          <a:p>
            <a:r>
              <a:rPr lang="en-IN" dirty="0"/>
              <a:t>Umbilical artery catheterization with thrombus formation</a:t>
            </a:r>
          </a:p>
          <a:p>
            <a:r>
              <a:rPr lang="en-IN" dirty="0"/>
              <a:t>Neurofibromatosis (intrinsic or extrinsic narrowing for vascular lumen)</a:t>
            </a:r>
          </a:p>
          <a:p>
            <a:r>
              <a:rPr lang="en-IN" dirty="0"/>
              <a:t>Renal vein thrombosis</a:t>
            </a:r>
          </a:p>
          <a:p>
            <a:r>
              <a:rPr lang="en-IN" dirty="0"/>
              <a:t>Vasculitis</a:t>
            </a:r>
          </a:p>
          <a:p>
            <a:r>
              <a:rPr lang="en-IN" dirty="0"/>
              <a:t>Arteriovenous shunt</a:t>
            </a:r>
          </a:p>
          <a:p>
            <a:r>
              <a:rPr lang="en-IN" dirty="0" err="1"/>
              <a:t>Moyamoya</a:t>
            </a:r>
            <a:r>
              <a:rPr lang="en-IN" dirty="0"/>
              <a:t> disease</a:t>
            </a:r>
          </a:p>
          <a:p>
            <a:r>
              <a:rPr lang="en-IN" dirty="0"/>
              <a:t>Takayasu arteritis </a:t>
            </a:r>
            <a:endParaRPr lang="en-IN" dirty="0">
              <a:effectLst/>
            </a:endParaRPr>
          </a:p>
          <a:p>
            <a:endParaRPr lang="en-US" dirty="0"/>
          </a:p>
        </p:txBody>
      </p:sp>
      <p:sp>
        <p:nvSpPr>
          <p:cNvPr id="4" name="Footer Placeholder 3">
            <a:extLst>
              <a:ext uri="{FF2B5EF4-FFF2-40B4-BE49-F238E27FC236}">
                <a16:creationId xmlns:a16="http://schemas.microsoft.com/office/drawing/2014/main" xmlns="" id="{E0A7A3ED-54FF-EA40-AA12-E2815B190E44}"/>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3733235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1B6C7-2EE5-554C-AF9E-CD3EF0E4A034}"/>
              </a:ext>
            </a:extLst>
          </p:cNvPr>
          <p:cNvSpPr>
            <a:spLocks noGrp="1"/>
          </p:cNvSpPr>
          <p:nvPr>
            <p:ph type="title"/>
          </p:nvPr>
        </p:nvSpPr>
        <p:spPr/>
        <p:txBody>
          <a:bodyPr/>
          <a:lstStyle/>
          <a:p>
            <a:r>
              <a:rPr lang="en-US" dirty="0"/>
              <a:t>CHRONIC HTN: ENDOCRINE CAUSES</a:t>
            </a:r>
          </a:p>
        </p:txBody>
      </p:sp>
      <p:sp>
        <p:nvSpPr>
          <p:cNvPr id="3" name="Content Placeholder 2">
            <a:extLst>
              <a:ext uri="{FF2B5EF4-FFF2-40B4-BE49-F238E27FC236}">
                <a16:creationId xmlns:a16="http://schemas.microsoft.com/office/drawing/2014/main" xmlns="" id="{C0BFC669-A302-854D-9170-93D4D0032F0A}"/>
              </a:ext>
            </a:extLst>
          </p:cNvPr>
          <p:cNvSpPr>
            <a:spLocks noGrp="1"/>
          </p:cNvSpPr>
          <p:nvPr>
            <p:ph idx="1"/>
          </p:nvPr>
        </p:nvSpPr>
        <p:spPr>
          <a:xfrm>
            <a:off x="838200" y="1366221"/>
            <a:ext cx="10515600" cy="4810742"/>
          </a:xfrm>
        </p:spPr>
        <p:txBody>
          <a:bodyPr>
            <a:normAutofit fontScale="77500" lnSpcReduction="20000"/>
          </a:bodyPr>
          <a:lstStyle/>
          <a:p>
            <a:r>
              <a:rPr lang="en-IN" dirty="0"/>
              <a:t>Hyperthyroidism</a:t>
            </a:r>
          </a:p>
          <a:p>
            <a:r>
              <a:rPr lang="en-IN" dirty="0"/>
              <a:t>Hyperparathyroidism</a:t>
            </a:r>
          </a:p>
          <a:p>
            <a:r>
              <a:rPr lang="en-IN" dirty="0"/>
              <a:t>Congenital adrenal hyperplasia (11</a:t>
            </a:r>
            <a:r>
              <a:rPr lang="el-GR" dirty="0"/>
              <a:t>β-</a:t>
            </a:r>
            <a:r>
              <a:rPr lang="en-IN" dirty="0"/>
              <a:t>hydroxylase and 17-hydroxylase defect)</a:t>
            </a:r>
          </a:p>
          <a:p>
            <a:r>
              <a:rPr lang="en-IN" dirty="0"/>
              <a:t>Cushing syndrome</a:t>
            </a:r>
          </a:p>
          <a:p>
            <a:r>
              <a:rPr lang="en-IN" dirty="0"/>
              <a:t>Primary aldosteronism</a:t>
            </a:r>
          </a:p>
          <a:p>
            <a:r>
              <a:rPr lang="en-IN" dirty="0"/>
              <a:t>Glucocorticoid remedial aldosteronism (familial aldosteronism type 1)</a:t>
            </a:r>
          </a:p>
          <a:p>
            <a:r>
              <a:rPr lang="en-IN" dirty="0"/>
              <a:t>Glucocorticoid resistance (</a:t>
            </a:r>
            <a:r>
              <a:rPr lang="en-IN" dirty="0" err="1"/>
              <a:t>Chrousos</a:t>
            </a:r>
            <a:r>
              <a:rPr lang="en-IN" dirty="0"/>
              <a:t> syndrome)</a:t>
            </a:r>
          </a:p>
          <a:p>
            <a:r>
              <a:rPr lang="en-IN" dirty="0" err="1"/>
              <a:t>Pseudohypoaldosteronism</a:t>
            </a:r>
            <a:r>
              <a:rPr lang="en-IN" dirty="0"/>
              <a:t> type 2 (Gordon syndrome)</a:t>
            </a:r>
          </a:p>
          <a:p>
            <a:r>
              <a:rPr lang="en-IN" dirty="0"/>
              <a:t>Pheochromocytoma </a:t>
            </a:r>
            <a:endParaRPr lang="en-IN" dirty="0">
              <a:effectLst/>
            </a:endParaRPr>
          </a:p>
          <a:p>
            <a:r>
              <a:rPr lang="en-IN" dirty="0"/>
              <a:t>Other neural crest </a:t>
            </a:r>
            <a:r>
              <a:rPr lang="en-IN" dirty="0" err="1"/>
              <a:t>tumors</a:t>
            </a:r>
            <a:r>
              <a:rPr lang="en-IN" dirty="0"/>
              <a:t> (neuroblastoma, </a:t>
            </a:r>
            <a:r>
              <a:rPr lang="en-IN" dirty="0" err="1"/>
              <a:t>ganglioneuroblastoma</a:t>
            </a:r>
            <a:r>
              <a:rPr lang="en-IN" dirty="0"/>
              <a:t>, ganglioneuroma) </a:t>
            </a:r>
            <a:endParaRPr lang="en-IN" dirty="0">
              <a:effectLst/>
            </a:endParaRPr>
          </a:p>
          <a:p>
            <a:r>
              <a:rPr lang="en-IN" dirty="0"/>
              <a:t>Liddle syndrome</a:t>
            </a:r>
          </a:p>
          <a:p>
            <a:r>
              <a:rPr lang="en-IN" dirty="0"/>
              <a:t>Geller syndrome </a:t>
            </a:r>
            <a:endParaRPr lang="en-IN" dirty="0">
              <a:effectLst/>
            </a:endParaRPr>
          </a:p>
          <a:p>
            <a:endParaRPr lang="en-US" dirty="0"/>
          </a:p>
        </p:txBody>
      </p:sp>
      <p:sp>
        <p:nvSpPr>
          <p:cNvPr id="4" name="Footer Placeholder 3">
            <a:extLst>
              <a:ext uri="{FF2B5EF4-FFF2-40B4-BE49-F238E27FC236}">
                <a16:creationId xmlns:a16="http://schemas.microsoft.com/office/drawing/2014/main" xmlns="" id="{4C3FAFA9-99FA-EF42-A0A7-5F0C9871550A}"/>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1167733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203E8-0A92-7043-8D82-94F2EF6D9A90}"/>
              </a:ext>
            </a:extLst>
          </p:cNvPr>
          <p:cNvSpPr>
            <a:spLocks noGrp="1"/>
          </p:cNvSpPr>
          <p:nvPr>
            <p:ph type="title"/>
          </p:nvPr>
        </p:nvSpPr>
        <p:spPr/>
        <p:txBody>
          <a:bodyPr/>
          <a:lstStyle/>
          <a:p>
            <a:r>
              <a:rPr lang="en-US" dirty="0"/>
              <a:t>CHRONIC HTN: CNS CAUSES</a:t>
            </a:r>
          </a:p>
        </p:txBody>
      </p:sp>
      <p:sp>
        <p:nvSpPr>
          <p:cNvPr id="3" name="Content Placeholder 2">
            <a:extLst>
              <a:ext uri="{FF2B5EF4-FFF2-40B4-BE49-F238E27FC236}">
                <a16:creationId xmlns:a16="http://schemas.microsoft.com/office/drawing/2014/main" xmlns="" id="{B2294FF8-D6C2-1C4C-9356-336F550E352C}"/>
              </a:ext>
            </a:extLst>
          </p:cNvPr>
          <p:cNvSpPr>
            <a:spLocks noGrp="1"/>
          </p:cNvSpPr>
          <p:nvPr>
            <p:ph idx="1"/>
          </p:nvPr>
        </p:nvSpPr>
        <p:spPr/>
        <p:txBody>
          <a:bodyPr/>
          <a:lstStyle/>
          <a:p>
            <a:r>
              <a:rPr lang="en-IN" dirty="0"/>
              <a:t>Intracranial mass</a:t>
            </a:r>
          </a:p>
          <a:p>
            <a:r>
              <a:rPr lang="en-IN" dirty="0"/>
              <a:t>Haemorrhage</a:t>
            </a:r>
          </a:p>
          <a:p>
            <a:r>
              <a:rPr lang="en-IN" dirty="0"/>
              <a:t>Residual following brain injury</a:t>
            </a:r>
          </a:p>
          <a:p>
            <a:r>
              <a:rPr lang="en-IN" dirty="0"/>
              <a:t>Quadriplegia </a:t>
            </a:r>
            <a:endParaRPr lang="en-IN" dirty="0">
              <a:effectLst/>
            </a:endParaRPr>
          </a:p>
          <a:p>
            <a:endParaRPr lang="en-US" dirty="0"/>
          </a:p>
        </p:txBody>
      </p:sp>
      <p:sp>
        <p:nvSpPr>
          <p:cNvPr id="4" name="Footer Placeholder 3">
            <a:extLst>
              <a:ext uri="{FF2B5EF4-FFF2-40B4-BE49-F238E27FC236}">
                <a16:creationId xmlns:a16="http://schemas.microsoft.com/office/drawing/2014/main" xmlns="" id="{B75812C6-191E-524B-80BC-6B3AA79A3540}"/>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829574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E1BB7-62AB-A54A-86A3-042A26E028EE}"/>
              </a:ext>
            </a:extLst>
          </p:cNvPr>
          <p:cNvSpPr>
            <a:spLocks noGrp="1"/>
          </p:cNvSpPr>
          <p:nvPr>
            <p:ph type="title"/>
          </p:nvPr>
        </p:nvSpPr>
        <p:spPr>
          <a:xfrm>
            <a:off x="838198" y="-246184"/>
            <a:ext cx="10515600" cy="1325563"/>
          </a:xfrm>
        </p:spPr>
        <p:txBody>
          <a:bodyPr/>
          <a:lstStyle/>
          <a:p>
            <a:pPr algn="ctr"/>
            <a:r>
              <a:rPr lang="en-US" dirty="0"/>
              <a:t>CAUSES OF TRANSIENT HYPERTENSION</a:t>
            </a:r>
          </a:p>
        </p:txBody>
      </p:sp>
      <p:graphicFrame>
        <p:nvGraphicFramePr>
          <p:cNvPr id="7" name="Content Placeholder 6">
            <a:extLst>
              <a:ext uri="{FF2B5EF4-FFF2-40B4-BE49-F238E27FC236}">
                <a16:creationId xmlns:a16="http://schemas.microsoft.com/office/drawing/2014/main" xmlns="" id="{1811BCFB-E7CB-314D-8151-BBD380335B5C}"/>
              </a:ext>
            </a:extLst>
          </p:cNvPr>
          <p:cNvGraphicFramePr>
            <a:graphicFrameLocks noGrp="1"/>
          </p:cNvGraphicFramePr>
          <p:nvPr>
            <p:ph idx="1"/>
            <p:extLst>
              <p:ext uri="{D42A27DB-BD31-4B8C-83A1-F6EECF244321}">
                <p14:modId xmlns:p14="http://schemas.microsoft.com/office/powerpoint/2010/main" xmlns="" val="3400778690"/>
              </p:ext>
            </p:extLst>
          </p:nvPr>
        </p:nvGraphicFramePr>
        <p:xfrm>
          <a:off x="216943" y="1079379"/>
          <a:ext cx="11758109" cy="4242646"/>
        </p:xfrm>
        <a:graphic>
          <a:graphicData uri="http://schemas.openxmlformats.org/drawingml/2006/table">
            <a:tbl>
              <a:tblPr firstRow="1" bandRow="1">
                <a:tableStyleId>{5C22544A-7EE6-4342-B048-85BDC9FD1C3A}</a:tableStyleId>
              </a:tblPr>
              <a:tblGrid>
                <a:gridCol w="2795420">
                  <a:extLst>
                    <a:ext uri="{9D8B030D-6E8A-4147-A177-3AD203B41FA5}">
                      <a16:colId xmlns:a16="http://schemas.microsoft.com/office/drawing/2014/main" xmlns="" val="4251364126"/>
                    </a:ext>
                  </a:extLst>
                </a:gridCol>
                <a:gridCol w="2795420">
                  <a:extLst>
                    <a:ext uri="{9D8B030D-6E8A-4147-A177-3AD203B41FA5}">
                      <a16:colId xmlns:a16="http://schemas.microsoft.com/office/drawing/2014/main" xmlns="" val="225503412"/>
                    </a:ext>
                  </a:extLst>
                </a:gridCol>
                <a:gridCol w="2795420">
                  <a:extLst>
                    <a:ext uri="{9D8B030D-6E8A-4147-A177-3AD203B41FA5}">
                      <a16:colId xmlns:a16="http://schemas.microsoft.com/office/drawing/2014/main" xmlns="" val="1380762214"/>
                    </a:ext>
                  </a:extLst>
                </a:gridCol>
                <a:gridCol w="3371849">
                  <a:extLst>
                    <a:ext uri="{9D8B030D-6E8A-4147-A177-3AD203B41FA5}">
                      <a16:colId xmlns:a16="http://schemas.microsoft.com/office/drawing/2014/main" xmlns="" val="3212800127"/>
                    </a:ext>
                  </a:extLst>
                </a:gridCol>
              </a:tblGrid>
              <a:tr h="330438">
                <a:tc>
                  <a:txBody>
                    <a:bodyPr/>
                    <a:lstStyle/>
                    <a:p>
                      <a:pPr algn="ctr"/>
                      <a:r>
                        <a:rPr lang="en-US" dirty="0"/>
                        <a:t>RENAL</a:t>
                      </a:r>
                    </a:p>
                  </a:txBody>
                  <a:tcPr/>
                </a:tc>
                <a:tc>
                  <a:txBody>
                    <a:bodyPr/>
                    <a:lstStyle/>
                    <a:p>
                      <a:pPr algn="ctr"/>
                      <a:r>
                        <a:rPr lang="en-US" dirty="0"/>
                        <a:t>DRUGS AND POISONS</a:t>
                      </a:r>
                    </a:p>
                  </a:txBody>
                  <a:tcPr/>
                </a:tc>
                <a:tc>
                  <a:txBody>
                    <a:bodyPr/>
                    <a:lstStyle/>
                    <a:p>
                      <a:pPr algn="ctr"/>
                      <a:r>
                        <a:rPr lang="en-US" dirty="0"/>
                        <a:t>CNS AND ANS</a:t>
                      </a:r>
                    </a:p>
                  </a:txBody>
                  <a:tcPr/>
                </a:tc>
                <a:tc>
                  <a:txBody>
                    <a:bodyPr/>
                    <a:lstStyle/>
                    <a:p>
                      <a:pPr algn="ctr"/>
                      <a:r>
                        <a:rPr lang="en-US" dirty="0"/>
                        <a:t>MISCELLANEOUS</a:t>
                      </a:r>
                    </a:p>
                  </a:txBody>
                  <a:tcPr/>
                </a:tc>
                <a:extLst>
                  <a:ext uri="{0D108BD9-81ED-4DB2-BD59-A6C34878D82A}">
                    <a16:rowId xmlns:a16="http://schemas.microsoft.com/office/drawing/2014/main" xmlns="" val="4072226051"/>
                  </a:ext>
                </a:extLst>
              </a:tr>
              <a:tr h="3876886">
                <a:tc>
                  <a:txBody>
                    <a:bodyPr/>
                    <a:lstStyle/>
                    <a:p>
                      <a:pPr marL="285750" indent="-285750">
                        <a:buFont typeface="Arial" panose="020B0604020202020204" pitchFamily="34" charset="0"/>
                        <a:buChar char="•"/>
                      </a:pPr>
                      <a:r>
                        <a:rPr lang="en-IN" sz="1600" b="0" kern="1200" dirty="0">
                          <a:solidFill>
                            <a:schemeClr val="dk1"/>
                          </a:solidFill>
                          <a:effectLst/>
                          <a:latin typeface="+mn-lt"/>
                          <a:ea typeface="+mn-ea"/>
                          <a:cs typeface="+mn-cs"/>
                        </a:rPr>
                        <a:t>Acute post infectious glomerulonephritis</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Anaphylactoid (</a:t>
                      </a:r>
                      <a:r>
                        <a:rPr lang="en-IN" sz="1600" b="0" kern="1200" dirty="0" err="1">
                          <a:solidFill>
                            <a:schemeClr val="dk1"/>
                          </a:solidFill>
                          <a:effectLst/>
                          <a:latin typeface="+mn-lt"/>
                          <a:ea typeface="+mn-ea"/>
                          <a:cs typeface="+mn-cs"/>
                        </a:rPr>
                        <a:t>Henoch-Schönlein</a:t>
                      </a:r>
                      <a:r>
                        <a:rPr lang="en-IN" sz="1600" b="0" kern="1200" dirty="0">
                          <a:solidFill>
                            <a:schemeClr val="dk1"/>
                          </a:solidFill>
                          <a:effectLst/>
                          <a:latin typeface="+mn-lt"/>
                          <a:ea typeface="+mn-ea"/>
                          <a:cs typeface="+mn-cs"/>
                        </a:rPr>
                        <a:t>) purpura with nephritis</a:t>
                      </a:r>
                    </a:p>
                    <a:p>
                      <a:pPr marL="285750" indent="-285750">
                        <a:buFont typeface="Arial" panose="020B0604020202020204" pitchFamily="34" charset="0"/>
                        <a:buChar char="•"/>
                      </a:pPr>
                      <a:r>
                        <a:rPr lang="en-IN" sz="1600" b="0" kern="1200" dirty="0" err="1">
                          <a:solidFill>
                            <a:schemeClr val="dk1"/>
                          </a:solidFill>
                          <a:effectLst/>
                          <a:latin typeface="+mn-lt"/>
                          <a:ea typeface="+mn-ea"/>
                          <a:cs typeface="+mn-cs"/>
                        </a:rPr>
                        <a:t>Hemolytic</a:t>
                      </a:r>
                      <a:r>
                        <a:rPr lang="en-IN" sz="1600" b="0" kern="1200" dirty="0">
                          <a:solidFill>
                            <a:schemeClr val="dk1"/>
                          </a:solidFill>
                          <a:effectLst/>
                          <a:latin typeface="+mn-lt"/>
                          <a:ea typeface="+mn-ea"/>
                          <a:cs typeface="+mn-cs"/>
                        </a:rPr>
                        <a:t>-uremic syndrome</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Acute tubular necrosis</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Hypervolemia</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Pyelonephritis</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Renal trauma</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Leukemic infiltration of the kidney</a:t>
                      </a:r>
                    </a:p>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Cocaine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Oral contraceptives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Sympathomimetic agents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Amphetamines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Corticosteroids and adrenocorticotropic hormone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Lead, mercury, cadmium, thallium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Antihypertensive withdrawal (clonidine, methyldopa, propranolol)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Vitamin D intoxication </a:t>
                      </a:r>
                      <a:endParaRPr lang="en-IN" sz="1600" dirty="0">
                        <a:effectLst/>
                      </a:endParaRPr>
                    </a:p>
                    <a:p>
                      <a:endParaRPr lang="en-US" sz="1600" dirty="0"/>
                    </a:p>
                  </a:txBody>
                  <a:tcPr/>
                </a:tc>
                <a:tc>
                  <a:txBody>
                    <a:bodyPr/>
                    <a:lstStyle/>
                    <a:p>
                      <a:pPr marL="285750" indent="-285750">
                        <a:buFont typeface="Arial" panose="020B0604020202020204" pitchFamily="34" charset="0"/>
                        <a:buChar char="•"/>
                      </a:pPr>
                      <a:r>
                        <a:rPr lang="en-IN" sz="1600" b="0" kern="1200" dirty="0">
                          <a:solidFill>
                            <a:schemeClr val="dk1"/>
                          </a:solidFill>
                          <a:effectLst/>
                          <a:latin typeface="+mn-lt"/>
                          <a:ea typeface="+mn-ea"/>
                          <a:cs typeface="+mn-cs"/>
                        </a:rPr>
                        <a:t>Increased intracranial pressure</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Guillain-Barré syndrome</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Posterior fossa lesions</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Poliomyelitis</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Encephalitis</a:t>
                      </a:r>
                    </a:p>
                    <a:p>
                      <a:pPr marL="285750" indent="-285750">
                        <a:buFont typeface="Arial" panose="020B0604020202020204" pitchFamily="34" charset="0"/>
                        <a:buChar char="•"/>
                      </a:pPr>
                      <a:r>
                        <a:rPr lang="en-IN" sz="1600" b="0" kern="1200" dirty="0">
                          <a:solidFill>
                            <a:schemeClr val="dk1"/>
                          </a:solidFill>
                          <a:effectLst/>
                          <a:latin typeface="+mn-lt"/>
                          <a:ea typeface="+mn-ea"/>
                          <a:cs typeface="+mn-cs"/>
                        </a:rPr>
                        <a:t>Spinal cord injury (autonomic storm) </a:t>
                      </a:r>
                      <a:endParaRPr lang="en-IN" sz="1600" dirty="0">
                        <a:effectLst/>
                      </a:endParaRPr>
                    </a:p>
                    <a:p>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Preeclampsia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Fractures of long bones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Hypercalcemia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Extracorporeal membrane oxygenation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kern="1200" dirty="0">
                          <a:solidFill>
                            <a:schemeClr val="dk1"/>
                          </a:solidFill>
                          <a:effectLst/>
                          <a:latin typeface="+mn-lt"/>
                          <a:ea typeface="+mn-ea"/>
                          <a:cs typeface="+mn-cs"/>
                        </a:rPr>
                        <a:t>Chronic upper airway obstruction </a:t>
                      </a:r>
                      <a:endParaRPr lang="en-IN" sz="1600" dirty="0">
                        <a:effectLst/>
                      </a:endParaRPr>
                    </a:p>
                    <a:p>
                      <a:endParaRPr lang="en-US" sz="1600" dirty="0"/>
                    </a:p>
                  </a:txBody>
                  <a:tcPr/>
                </a:tc>
                <a:extLst>
                  <a:ext uri="{0D108BD9-81ED-4DB2-BD59-A6C34878D82A}">
                    <a16:rowId xmlns:a16="http://schemas.microsoft.com/office/drawing/2014/main" xmlns="" val="113514784"/>
                  </a:ext>
                </a:extLst>
              </a:tr>
            </a:tbl>
          </a:graphicData>
        </a:graphic>
      </p:graphicFrame>
      <p:sp>
        <p:nvSpPr>
          <p:cNvPr id="4" name="Footer Placeholder 3">
            <a:extLst>
              <a:ext uri="{FF2B5EF4-FFF2-40B4-BE49-F238E27FC236}">
                <a16:creationId xmlns:a16="http://schemas.microsoft.com/office/drawing/2014/main" xmlns="" id="{3DEABA5A-D0C9-904D-ACFD-46BBCCCAFE67}"/>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323564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23A1E-5697-8048-8C24-890BBBBC66D2}"/>
              </a:ext>
            </a:extLst>
          </p:cNvPr>
          <p:cNvSpPr>
            <a:spLocks noGrp="1"/>
          </p:cNvSpPr>
          <p:nvPr>
            <p:ph type="title"/>
          </p:nvPr>
        </p:nvSpPr>
        <p:spPr/>
        <p:txBody>
          <a:bodyPr/>
          <a:lstStyle/>
          <a:p>
            <a:r>
              <a:rPr lang="en-US" dirty="0"/>
              <a:t>CLINICAL MANIFESTATIONS</a:t>
            </a:r>
          </a:p>
        </p:txBody>
      </p:sp>
      <p:sp>
        <p:nvSpPr>
          <p:cNvPr id="3" name="Content Placeholder 2">
            <a:extLst>
              <a:ext uri="{FF2B5EF4-FFF2-40B4-BE49-F238E27FC236}">
                <a16:creationId xmlns:a16="http://schemas.microsoft.com/office/drawing/2014/main" xmlns="" id="{2ABB409E-AF0E-E041-B3F5-292D133FE30B}"/>
              </a:ext>
            </a:extLst>
          </p:cNvPr>
          <p:cNvSpPr>
            <a:spLocks noGrp="1"/>
          </p:cNvSpPr>
          <p:nvPr>
            <p:ph idx="1"/>
          </p:nvPr>
        </p:nvSpPr>
        <p:spPr>
          <a:xfrm>
            <a:off x="838200" y="1492138"/>
            <a:ext cx="10515600" cy="4351338"/>
          </a:xfrm>
        </p:spPr>
        <p:txBody>
          <a:bodyPr>
            <a:normAutofit/>
          </a:bodyPr>
          <a:lstStyle/>
          <a:p>
            <a:r>
              <a:rPr lang="en-IN" dirty="0"/>
              <a:t>Usually asymptomatic</a:t>
            </a:r>
          </a:p>
          <a:p>
            <a:r>
              <a:rPr lang="en-IN" dirty="0"/>
              <a:t>The BP elevation is usually mild and is detected during a routine examination </a:t>
            </a:r>
          </a:p>
          <a:p>
            <a:r>
              <a:rPr lang="en-IN" dirty="0"/>
              <a:t>The child may be obese. </a:t>
            </a:r>
          </a:p>
          <a:p>
            <a:r>
              <a:rPr lang="en-IN" dirty="0"/>
              <a:t>Unless the pressure has been sustained or is rising rapidly, hypertension does not usually produce symptoms.</a:t>
            </a:r>
          </a:p>
          <a:p>
            <a:r>
              <a:rPr lang="en-IN" dirty="0"/>
              <a:t>Clinical manifestations may instead reflect the underlying disease process, such as growth failure in children with chronic kidney disease. </a:t>
            </a:r>
          </a:p>
          <a:p>
            <a:pPr marL="0" indent="0">
              <a:buNone/>
            </a:pPr>
            <a:endParaRPr lang="en-IN" dirty="0"/>
          </a:p>
          <a:p>
            <a:pPr marL="0" indent="0">
              <a:buNone/>
            </a:pPr>
            <a:endParaRPr lang="en-IN" dirty="0"/>
          </a:p>
          <a:p>
            <a:endParaRPr lang="en-IN" dirty="0"/>
          </a:p>
          <a:p>
            <a:endParaRPr lang="en-US" dirty="0"/>
          </a:p>
        </p:txBody>
      </p:sp>
      <p:sp>
        <p:nvSpPr>
          <p:cNvPr id="4" name="Footer Placeholder 3">
            <a:extLst>
              <a:ext uri="{FF2B5EF4-FFF2-40B4-BE49-F238E27FC236}">
                <a16:creationId xmlns:a16="http://schemas.microsoft.com/office/drawing/2014/main" xmlns="" id="{0E670EDD-FAD9-4544-A437-8EEDB17A5316}"/>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pic>
        <p:nvPicPr>
          <p:cNvPr id="6" name="Picture 5">
            <a:extLst>
              <a:ext uri="{FF2B5EF4-FFF2-40B4-BE49-F238E27FC236}">
                <a16:creationId xmlns:a16="http://schemas.microsoft.com/office/drawing/2014/main" xmlns="" id="{D366E192-0B67-EE44-8396-3847512CDB4C}"/>
              </a:ext>
            </a:extLst>
          </p:cNvPr>
          <p:cNvPicPr>
            <a:picLocks noChangeAspect="1"/>
          </p:cNvPicPr>
          <p:nvPr/>
        </p:nvPicPr>
        <p:blipFill>
          <a:blip r:embed="rId2"/>
          <a:stretch>
            <a:fillRect/>
          </a:stretch>
        </p:blipFill>
        <p:spPr>
          <a:xfrm>
            <a:off x="9728790" y="2489790"/>
            <a:ext cx="1802809" cy="1802809"/>
          </a:xfrm>
          <a:prstGeom prst="rect">
            <a:avLst/>
          </a:prstGeom>
        </p:spPr>
      </p:pic>
    </p:spTree>
    <p:extLst>
      <p:ext uri="{BB962C8B-B14F-4D97-AF65-F5344CB8AC3E}">
        <p14:creationId xmlns:p14="http://schemas.microsoft.com/office/powerpoint/2010/main" xmlns="" val="2338435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94353-6B75-6A4D-8FB5-6675D388254D}"/>
              </a:ext>
            </a:extLst>
          </p:cNvPr>
          <p:cNvSpPr>
            <a:spLocks noGrp="1"/>
          </p:cNvSpPr>
          <p:nvPr>
            <p:ph type="title"/>
          </p:nvPr>
        </p:nvSpPr>
        <p:spPr/>
        <p:txBody>
          <a:bodyPr/>
          <a:lstStyle/>
          <a:p>
            <a:r>
              <a:rPr lang="en-US" dirty="0"/>
              <a:t>CLINICAL MANIFESTATIONS</a:t>
            </a:r>
          </a:p>
        </p:txBody>
      </p:sp>
      <p:sp>
        <p:nvSpPr>
          <p:cNvPr id="3" name="Content Placeholder 2">
            <a:extLst>
              <a:ext uri="{FF2B5EF4-FFF2-40B4-BE49-F238E27FC236}">
                <a16:creationId xmlns:a16="http://schemas.microsoft.com/office/drawing/2014/main" xmlns="" id="{DC63E6C3-9300-104D-A8B2-D0560B8612F9}"/>
              </a:ext>
            </a:extLst>
          </p:cNvPr>
          <p:cNvSpPr>
            <a:spLocks noGrp="1"/>
          </p:cNvSpPr>
          <p:nvPr>
            <p:ph idx="1"/>
          </p:nvPr>
        </p:nvSpPr>
        <p:spPr/>
        <p:txBody>
          <a:bodyPr/>
          <a:lstStyle/>
          <a:p>
            <a:r>
              <a:rPr lang="en-IN" dirty="0"/>
              <a:t>With substantial hypertension, headache, dizziness, epistaxis, anorexia, visual changes, and seizures may occur. </a:t>
            </a:r>
          </a:p>
          <a:p>
            <a:r>
              <a:rPr lang="en-IN" dirty="0"/>
              <a:t>Cardiac failure, pulmonary oedema, and renal dysfunction may occur in the face of marked hypertension. </a:t>
            </a:r>
          </a:p>
          <a:p>
            <a:r>
              <a:rPr lang="en-IN" dirty="0"/>
              <a:t>Bell palsy may be seen in asymptomatic or symptomatic patients. </a:t>
            </a:r>
          </a:p>
          <a:p>
            <a:pPr marL="0" indent="0">
              <a:buNone/>
            </a:pPr>
            <a:endParaRPr lang="en-IN" dirty="0"/>
          </a:p>
          <a:p>
            <a:pPr marL="0" indent="0">
              <a:buNone/>
            </a:pPr>
            <a:endParaRPr lang="en-US" dirty="0"/>
          </a:p>
        </p:txBody>
      </p:sp>
      <p:sp>
        <p:nvSpPr>
          <p:cNvPr id="4" name="Footer Placeholder 3">
            <a:extLst>
              <a:ext uri="{FF2B5EF4-FFF2-40B4-BE49-F238E27FC236}">
                <a16:creationId xmlns:a16="http://schemas.microsoft.com/office/drawing/2014/main" xmlns="" id="{1077ADAA-DC58-4840-9E47-67ECD142C803}"/>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1006081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0E1FD70-39A0-7A48-9733-EF8164F0DEFD}"/>
              </a:ext>
            </a:extLst>
          </p:cNvPr>
          <p:cNvSpPr>
            <a:spLocks noGrp="1"/>
          </p:cNvSpPr>
          <p:nvPr>
            <p:ph type="ftr" sz="quarter" idx="11"/>
          </p:nvPr>
        </p:nvSpPr>
        <p:spPr>
          <a:xfrm>
            <a:off x="4049111" y="6454829"/>
            <a:ext cx="4114800" cy="365125"/>
          </a:xfrm>
        </p:spPr>
        <p:txBody>
          <a:bodyPr/>
          <a:lstStyle/>
          <a:p>
            <a:r>
              <a:rPr lang="en-IN" dirty="0"/>
              <a:t>Nelson textbook of paediatrics 20</a:t>
            </a:r>
            <a:r>
              <a:rPr lang="en-IN" baseline="30000" dirty="0"/>
              <a:t>th</a:t>
            </a:r>
            <a:r>
              <a:rPr lang="en-IN" dirty="0"/>
              <a:t> edition</a:t>
            </a:r>
          </a:p>
        </p:txBody>
      </p:sp>
      <p:graphicFrame>
        <p:nvGraphicFramePr>
          <p:cNvPr id="5" name="Table 4">
            <a:extLst>
              <a:ext uri="{FF2B5EF4-FFF2-40B4-BE49-F238E27FC236}">
                <a16:creationId xmlns:a16="http://schemas.microsoft.com/office/drawing/2014/main" xmlns="" id="{8561D836-F6C2-A142-BECF-07A75E53C4C6}"/>
              </a:ext>
            </a:extLst>
          </p:cNvPr>
          <p:cNvGraphicFramePr>
            <a:graphicFrameLocks noGrp="1"/>
          </p:cNvGraphicFramePr>
          <p:nvPr>
            <p:extLst>
              <p:ext uri="{D42A27DB-BD31-4B8C-83A1-F6EECF244321}">
                <p14:modId xmlns:p14="http://schemas.microsoft.com/office/powerpoint/2010/main" xmlns="" val="302658365"/>
              </p:ext>
            </p:extLst>
          </p:nvPr>
        </p:nvGraphicFramePr>
        <p:xfrm>
          <a:off x="680887" y="803150"/>
          <a:ext cx="10851247" cy="5015504"/>
        </p:xfrm>
        <a:graphic>
          <a:graphicData uri="http://schemas.openxmlformats.org/drawingml/2006/table">
            <a:tbl>
              <a:tblPr firstRow="1" bandRow="1">
                <a:tableStyleId>{5C22544A-7EE6-4342-B048-85BDC9FD1C3A}</a:tableStyleId>
              </a:tblPr>
              <a:tblGrid>
                <a:gridCol w="382905">
                  <a:extLst>
                    <a:ext uri="{9D8B030D-6E8A-4147-A177-3AD203B41FA5}">
                      <a16:colId xmlns:a16="http://schemas.microsoft.com/office/drawing/2014/main" xmlns="" val="2647421904"/>
                    </a:ext>
                  </a:extLst>
                </a:gridCol>
                <a:gridCol w="6800232">
                  <a:extLst>
                    <a:ext uri="{9D8B030D-6E8A-4147-A177-3AD203B41FA5}">
                      <a16:colId xmlns:a16="http://schemas.microsoft.com/office/drawing/2014/main" xmlns="" val="3448387761"/>
                    </a:ext>
                  </a:extLst>
                </a:gridCol>
                <a:gridCol w="3668110">
                  <a:extLst>
                    <a:ext uri="{9D8B030D-6E8A-4147-A177-3AD203B41FA5}">
                      <a16:colId xmlns:a16="http://schemas.microsoft.com/office/drawing/2014/main" xmlns="" val="1809100968"/>
                    </a:ext>
                  </a:extLst>
                </a:gridCol>
              </a:tblGrid>
              <a:tr h="523015">
                <a:tc>
                  <a:txBody>
                    <a:bodyPr/>
                    <a:lstStyle/>
                    <a:p>
                      <a:endParaRPr lang="en-US" dirty="0"/>
                    </a:p>
                  </a:txBody>
                  <a:tcPr/>
                </a:tc>
                <a:tc>
                  <a:txBody>
                    <a:bodyPr/>
                    <a:lstStyle/>
                    <a:p>
                      <a:pPr algn="l"/>
                      <a:r>
                        <a:rPr lang="en-US" dirty="0"/>
                        <a:t>PHYSICAL FINDINGS</a:t>
                      </a:r>
                    </a:p>
                  </a:txBody>
                  <a:tcPr anchor="ctr"/>
                </a:tc>
                <a:tc>
                  <a:txBody>
                    <a:bodyPr/>
                    <a:lstStyle/>
                    <a:p>
                      <a:pPr algn="l"/>
                      <a:r>
                        <a:rPr lang="en-US" dirty="0"/>
                        <a:t>POTENTIAL RELEVANCE</a:t>
                      </a:r>
                    </a:p>
                  </a:txBody>
                  <a:tcPr anchor="ctr"/>
                </a:tc>
                <a:extLst>
                  <a:ext uri="{0D108BD9-81ED-4DB2-BD59-A6C34878D82A}">
                    <a16:rowId xmlns:a16="http://schemas.microsoft.com/office/drawing/2014/main" xmlns="" val="4105164014"/>
                  </a:ext>
                </a:extLst>
              </a:tr>
              <a:tr h="670800">
                <a:tc rowSpan="4">
                  <a:txBody>
                    <a:bodyPr/>
                    <a:lstStyle/>
                    <a:p>
                      <a:endParaRPr lang="en-IN" dirty="0"/>
                    </a:p>
                    <a:p>
                      <a:r>
                        <a:rPr lang="en-IN" dirty="0"/>
                        <a:t>G</a:t>
                      </a:r>
                    </a:p>
                    <a:p>
                      <a:r>
                        <a:rPr lang="en-IN" dirty="0"/>
                        <a:t>E</a:t>
                      </a:r>
                    </a:p>
                    <a:p>
                      <a:r>
                        <a:rPr lang="en-IN" dirty="0"/>
                        <a:t>N</a:t>
                      </a:r>
                    </a:p>
                    <a:p>
                      <a:r>
                        <a:rPr lang="en-IN" dirty="0"/>
                        <a:t>E</a:t>
                      </a:r>
                    </a:p>
                    <a:p>
                      <a:r>
                        <a:rPr lang="en-IN" dirty="0"/>
                        <a:t>R</a:t>
                      </a:r>
                    </a:p>
                    <a:p>
                      <a:r>
                        <a:rPr lang="en-IN" dirty="0"/>
                        <a:t>A</a:t>
                      </a:r>
                    </a:p>
                    <a:p>
                      <a:r>
                        <a:rPr lang="en-IN" dirty="0"/>
                        <a:t>L</a:t>
                      </a:r>
                    </a:p>
                  </a:txBody>
                  <a:tcPr>
                    <a:solidFill>
                      <a:schemeClr val="accent2">
                        <a:lumMod val="60000"/>
                        <a:lumOff val="40000"/>
                      </a:schemeClr>
                    </a:solidFill>
                  </a:tcPr>
                </a:tc>
                <a:tc>
                  <a:txBody>
                    <a:bodyPr/>
                    <a:lstStyle/>
                    <a:p>
                      <a:pPr algn="l"/>
                      <a:r>
                        <a:rPr lang="en-IN" dirty="0"/>
                        <a:t>Pale mucous membranes, oedema, growth retardation</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Chronic renal disease</a:t>
                      </a:r>
                    </a:p>
                  </a:txBody>
                  <a:tcPr anchor="ctr">
                    <a:solidFill>
                      <a:schemeClr val="accent2">
                        <a:lumMod val="60000"/>
                        <a:lumOff val="40000"/>
                      </a:schemeClr>
                    </a:solidFill>
                  </a:tcPr>
                </a:tc>
                <a:extLst>
                  <a:ext uri="{0D108BD9-81ED-4DB2-BD59-A6C34878D82A}">
                    <a16:rowId xmlns:a16="http://schemas.microsoft.com/office/drawing/2014/main" xmlns="" val="1389710497"/>
                  </a:ext>
                </a:extLst>
              </a:tr>
              <a:tr h="523015">
                <a:tc vMerge="1">
                  <a:txBody>
                    <a:bodyPr/>
                    <a:lstStyle/>
                    <a:p>
                      <a:endParaRPr lang="en-IN" dirty="0"/>
                    </a:p>
                  </a:txBody>
                  <a:tcPr/>
                </a:tc>
                <a:tc>
                  <a:txBody>
                    <a:bodyPr/>
                    <a:lstStyle/>
                    <a:p>
                      <a:pPr algn="l"/>
                      <a:r>
                        <a:rPr lang="en-IN" dirty="0"/>
                        <a:t>Elfin facies, poor growth, retardation </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Williams syndrome</a:t>
                      </a:r>
                    </a:p>
                  </a:txBody>
                  <a:tcPr anchor="ctr">
                    <a:solidFill>
                      <a:schemeClr val="accent2">
                        <a:lumMod val="60000"/>
                        <a:lumOff val="40000"/>
                      </a:schemeClr>
                    </a:solidFill>
                  </a:tcPr>
                </a:tc>
                <a:extLst>
                  <a:ext uri="{0D108BD9-81ED-4DB2-BD59-A6C34878D82A}">
                    <a16:rowId xmlns:a16="http://schemas.microsoft.com/office/drawing/2014/main" xmlns="" val="3944036535"/>
                  </a:ext>
                </a:extLst>
              </a:tr>
              <a:tr h="674453">
                <a:tc vMerge="1">
                  <a:txBody>
                    <a:bodyPr/>
                    <a:lstStyle/>
                    <a:p>
                      <a:endParaRPr lang="en-IN" dirty="0"/>
                    </a:p>
                  </a:txBody>
                  <a:tcPr/>
                </a:tc>
                <a:tc>
                  <a:txBody>
                    <a:bodyPr/>
                    <a:lstStyle/>
                    <a:p>
                      <a:pPr algn="l"/>
                      <a:r>
                        <a:rPr lang="en-IN" dirty="0"/>
                        <a:t>Webbing of neck, low hairline, widespread nipples, wide</a:t>
                      </a:r>
                      <a:r>
                        <a:rPr lang="en-IN" baseline="0" dirty="0"/>
                        <a:t> </a:t>
                      </a:r>
                      <a:r>
                        <a:rPr lang="en-IN" dirty="0"/>
                        <a:t>carrying angle</a:t>
                      </a:r>
                    </a:p>
                  </a:txBody>
                  <a:tcPr anchor="ctr">
                    <a:solidFill>
                      <a:schemeClr val="accent2">
                        <a:lumMod val="60000"/>
                        <a:lumOff val="40000"/>
                      </a:schemeClr>
                    </a:solidFill>
                  </a:tcPr>
                </a:tc>
                <a:tc>
                  <a:txBody>
                    <a:bodyPr/>
                    <a:lstStyle/>
                    <a:p>
                      <a:pPr algn="l"/>
                      <a:r>
                        <a:rPr lang="en-IN" dirty="0"/>
                        <a:t>Turner syndrome</a:t>
                      </a:r>
                    </a:p>
                  </a:txBody>
                  <a:tcPr anchor="ctr">
                    <a:solidFill>
                      <a:schemeClr val="accent2">
                        <a:lumMod val="60000"/>
                        <a:lumOff val="40000"/>
                      </a:schemeClr>
                    </a:solidFill>
                  </a:tcPr>
                </a:tc>
                <a:extLst>
                  <a:ext uri="{0D108BD9-81ED-4DB2-BD59-A6C34878D82A}">
                    <a16:rowId xmlns:a16="http://schemas.microsoft.com/office/drawing/2014/main" xmlns="" val="4208136966"/>
                  </a:ext>
                </a:extLst>
              </a:tr>
              <a:tr h="61254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Moon face, buffalo hump, hirsutism, truncal obesity, striae, acne.</a:t>
                      </a:r>
                    </a:p>
                  </a:txBody>
                  <a:tcPr anchor="ctr">
                    <a:solidFill>
                      <a:schemeClr val="accent2">
                        <a:lumMod val="60000"/>
                        <a:lumOff val="40000"/>
                      </a:schemeClr>
                    </a:solidFill>
                  </a:tcPr>
                </a:tc>
                <a:tc>
                  <a:txBody>
                    <a:bodyPr/>
                    <a:lstStyle/>
                    <a:p>
                      <a:pPr algn="l"/>
                      <a:r>
                        <a:rPr lang="en-IN" dirty="0"/>
                        <a:t>Cushing syndrome</a:t>
                      </a:r>
                    </a:p>
                  </a:txBody>
                  <a:tcPr anchor="ctr">
                    <a:solidFill>
                      <a:schemeClr val="accent2">
                        <a:lumMod val="60000"/>
                        <a:lumOff val="40000"/>
                      </a:schemeClr>
                    </a:solidFill>
                  </a:tcPr>
                </a:tc>
                <a:extLst>
                  <a:ext uri="{0D108BD9-81ED-4DB2-BD59-A6C34878D82A}">
                    <a16:rowId xmlns:a16="http://schemas.microsoft.com/office/drawing/2014/main" xmlns="" val="1308970425"/>
                  </a:ext>
                </a:extLst>
              </a:tr>
              <a:tr h="523015">
                <a:tc rowSpan="3">
                  <a:txBody>
                    <a:bodyPr/>
                    <a:lstStyle/>
                    <a:p>
                      <a:r>
                        <a:rPr lang="en-US" dirty="0"/>
                        <a:t>H</a:t>
                      </a:r>
                    </a:p>
                    <a:p>
                      <a:r>
                        <a:rPr lang="en-US" dirty="0"/>
                        <a:t>A</a:t>
                      </a:r>
                    </a:p>
                    <a:p>
                      <a:r>
                        <a:rPr lang="en-US" dirty="0"/>
                        <a:t>B</a:t>
                      </a:r>
                    </a:p>
                    <a:p>
                      <a:r>
                        <a:rPr lang="en-US" dirty="0"/>
                        <a:t>I</a:t>
                      </a:r>
                    </a:p>
                    <a:p>
                      <a:r>
                        <a:rPr lang="en-US" dirty="0"/>
                        <a:t>T</a:t>
                      </a:r>
                    </a:p>
                    <a:p>
                      <a:r>
                        <a:rPr lang="en-US" dirty="0"/>
                        <a:t>U</a:t>
                      </a:r>
                    </a:p>
                    <a:p>
                      <a:r>
                        <a:rPr lang="en-US" dirty="0"/>
                        <a:t>S</a:t>
                      </a:r>
                    </a:p>
                  </a:txBody>
                  <a:tcPr>
                    <a:solidFill>
                      <a:schemeClr val="accent6">
                        <a:lumMod val="60000"/>
                        <a:lumOff val="40000"/>
                      </a:schemeClr>
                    </a:solidFill>
                  </a:tcPr>
                </a:tc>
                <a:tc>
                  <a:txBody>
                    <a:bodyPr/>
                    <a:lstStyle/>
                    <a:p>
                      <a:pPr algn="l"/>
                      <a:r>
                        <a:rPr lang="en-IN" dirty="0"/>
                        <a:t>Thinness</a:t>
                      </a:r>
                    </a:p>
                  </a:txBody>
                  <a:tcPr anchor="ctr">
                    <a:solidFill>
                      <a:schemeClr val="accent6">
                        <a:lumMod val="60000"/>
                        <a:lumOff val="40000"/>
                      </a:schemeClr>
                    </a:solidFill>
                  </a:tcPr>
                </a:tc>
                <a:tc>
                  <a:txBody>
                    <a:bodyPr/>
                    <a:lstStyle/>
                    <a:p>
                      <a:pPr algn="l"/>
                      <a:r>
                        <a:rPr lang="en-IN" dirty="0"/>
                        <a:t>Pheochromocytoma, renal disease, hyperthyroidism</a:t>
                      </a:r>
                    </a:p>
                  </a:txBody>
                  <a:tcPr anchor="ctr">
                    <a:solidFill>
                      <a:schemeClr val="accent6">
                        <a:lumMod val="60000"/>
                        <a:lumOff val="40000"/>
                      </a:schemeClr>
                    </a:solidFill>
                  </a:tcPr>
                </a:tc>
                <a:extLst>
                  <a:ext uri="{0D108BD9-81ED-4DB2-BD59-A6C34878D82A}">
                    <a16:rowId xmlns:a16="http://schemas.microsoft.com/office/drawing/2014/main" xmlns="" val="590631460"/>
                  </a:ext>
                </a:extLst>
              </a:tr>
              <a:tr h="523015">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Virilization</a:t>
                      </a:r>
                    </a:p>
                  </a:txBody>
                  <a:tcPr anchor="ct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Congenital adrenal hyperplasia</a:t>
                      </a:r>
                    </a:p>
                  </a:txBody>
                  <a:tcPr anchor="ctr">
                    <a:solidFill>
                      <a:schemeClr val="accent6">
                        <a:lumMod val="60000"/>
                        <a:lumOff val="40000"/>
                      </a:schemeClr>
                    </a:solidFill>
                  </a:tcPr>
                </a:tc>
                <a:extLst>
                  <a:ext uri="{0D108BD9-81ED-4DB2-BD59-A6C34878D82A}">
                    <a16:rowId xmlns:a16="http://schemas.microsoft.com/office/drawing/2014/main" xmlns="" val="1062770979"/>
                  </a:ext>
                </a:extLst>
              </a:tr>
              <a:tr h="523015">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Rickets</a:t>
                      </a:r>
                    </a:p>
                  </a:txBody>
                  <a:tcPr anchor="ctr">
                    <a:solidFill>
                      <a:schemeClr val="accent6">
                        <a:lumMod val="60000"/>
                        <a:lumOff val="40000"/>
                      </a:schemeClr>
                    </a:solidFill>
                  </a:tcPr>
                </a:tc>
                <a:tc>
                  <a:txBody>
                    <a:bodyPr/>
                    <a:lstStyle/>
                    <a:p>
                      <a:pPr algn="l"/>
                      <a:r>
                        <a:rPr lang="en-IN" dirty="0"/>
                        <a:t>Chronic renal disease</a:t>
                      </a:r>
                    </a:p>
                  </a:txBody>
                  <a:tcPr anchor="ctr">
                    <a:solidFill>
                      <a:schemeClr val="accent6">
                        <a:lumMod val="60000"/>
                        <a:lumOff val="40000"/>
                      </a:schemeClr>
                    </a:solidFill>
                  </a:tcPr>
                </a:tc>
                <a:extLst>
                  <a:ext uri="{0D108BD9-81ED-4DB2-BD59-A6C34878D82A}">
                    <a16:rowId xmlns:a16="http://schemas.microsoft.com/office/drawing/2014/main" xmlns="" val="1943916796"/>
                  </a:ext>
                </a:extLst>
              </a:tr>
            </a:tbl>
          </a:graphicData>
        </a:graphic>
      </p:graphicFrame>
    </p:spTree>
    <p:extLst>
      <p:ext uri="{BB962C8B-B14F-4D97-AF65-F5344CB8AC3E}">
        <p14:creationId xmlns:p14="http://schemas.microsoft.com/office/powerpoint/2010/main" xmlns="" val="3695893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D987B89-0766-6E4B-BD92-BF84E23311D6}"/>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graphicFrame>
        <p:nvGraphicFramePr>
          <p:cNvPr id="5" name="Table 4">
            <a:extLst>
              <a:ext uri="{FF2B5EF4-FFF2-40B4-BE49-F238E27FC236}">
                <a16:creationId xmlns:a16="http://schemas.microsoft.com/office/drawing/2014/main" xmlns="" id="{8C3C480D-D64F-C94C-916B-280405AACB68}"/>
              </a:ext>
            </a:extLst>
          </p:cNvPr>
          <p:cNvGraphicFramePr>
            <a:graphicFrameLocks noGrp="1"/>
          </p:cNvGraphicFramePr>
          <p:nvPr>
            <p:extLst>
              <p:ext uri="{D42A27DB-BD31-4B8C-83A1-F6EECF244321}">
                <p14:modId xmlns:p14="http://schemas.microsoft.com/office/powerpoint/2010/main" xmlns="" val="2070129280"/>
              </p:ext>
            </p:extLst>
          </p:nvPr>
        </p:nvGraphicFramePr>
        <p:xfrm>
          <a:off x="767256" y="753571"/>
          <a:ext cx="10657488" cy="5381020"/>
        </p:xfrm>
        <a:graphic>
          <a:graphicData uri="http://schemas.openxmlformats.org/drawingml/2006/table">
            <a:tbl>
              <a:tblPr firstRow="1" bandRow="1">
                <a:tableStyleId>{5C22544A-7EE6-4342-B048-85BDC9FD1C3A}</a:tableStyleId>
              </a:tblPr>
              <a:tblGrid>
                <a:gridCol w="552199">
                  <a:extLst>
                    <a:ext uri="{9D8B030D-6E8A-4147-A177-3AD203B41FA5}">
                      <a16:colId xmlns:a16="http://schemas.microsoft.com/office/drawing/2014/main" xmlns="" val="1982962517"/>
                    </a:ext>
                  </a:extLst>
                </a:gridCol>
                <a:gridCol w="3294587">
                  <a:extLst>
                    <a:ext uri="{9D8B030D-6E8A-4147-A177-3AD203B41FA5}">
                      <a16:colId xmlns:a16="http://schemas.microsoft.com/office/drawing/2014/main" xmlns="" val="655223757"/>
                    </a:ext>
                  </a:extLst>
                </a:gridCol>
                <a:gridCol w="6810702">
                  <a:extLst>
                    <a:ext uri="{9D8B030D-6E8A-4147-A177-3AD203B41FA5}">
                      <a16:colId xmlns:a16="http://schemas.microsoft.com/office/drawing/2014/main" xmlns="" val="1534470359"/>
                    </a:ext>
                  </a:extLst>
                </a:gridCol>
              </a:tblGrid>
              <a:tr h="501476">
                <a:tc>
                  <a:txBody>
                    <a:bodyPr/>
                    <a:lstStyle/>
                    <a:p>
                      <a:pPr algn="l"/>
                      <a:endParaRPr lang="en-US" dirty="0"/>
                    </a:p>
                  </a:txBody>
                  <a:tcPr anchor="ctr"/>
                </a:tc>
                <a:tc>
                  <a:txBody>
                    <a:bodyPr/>
                    <a:lstStyle/>
                    <a:p>
                      <a:pPr algn="l"/>
                      <a:r>
                        <a:rPr lang="en-US" dirty="0"/>
                        <a:t>PHYSICAL FINDINGS</a:t>
                      </a:r>
                    </a:p>
                  </a:txBody>
                  <a:tcPr anchor="ctr"/>
                </a:tc>
                <a:tc>
                  <a:txBody>
                    <a:bodyPr/>
                    <a:lstStyle/>
                    <a:p>
                      <a:pPr algn="l"/>
                      <a:r>
                        <a:rPr lang="en-US" dirty="0"/>
                        <a:t>POTENTIAL RELEVANCE</a:t>
                      </a:r>
                    </a:p>
                  </a:txBody>
                  <a:tcPr anchor="ctr"/>
                </a:tc>
                <a:extLst>
                  <a:ext uri="{0D108BD9-81ED-4DB2-BD59-A6C34878D82A}">
                    <a16:rowId xmlns:a16="http://schemas.microsoft.com/office/drawing/2014/main" xmlns="" val="341537618"/>
                  </a:ext>
                </a:extLst>
              </a:tr>
              <a:tr h="716394">
                <a:tc rowSpan="7">
                  <a:txBody>
                    <a:bodyPr/>
                    <a:lstStyle/>
                    <a:p>
                      <a:pPr algn="l"/>
                      <a:r>
                        <a:rPr lang="en-IN" dirty="0"/>
                        <a:t>S</a:t>
                      </a:r>
                    </a:p>
                    <a:p>
                      <a:pPr algn="l"/>
                      <a:r>
                        <a:rPr lang="en-IN" dirty="0"/>
                        <a:t>K</a:t>
                      </a:r>
                    </a:p>
                    <a:p>
                      <a:pPr algn="l"/>
                      <a:r>
                        <a:rPr lang="en-IN" dirty="0"/>
                        <a:t>I</a:t>
                      </a:r>
                    </a:p>
                    <a:p>
                      <a:pPr algn="l"/>
                      <a:r>
                        <a:rPr lang="en-IN" dirty="0"/>
                        <a:t>N</a:t>
                      </a:r>
                    </a:p>
                  </a:txBody>
                  <a:tcPr anchor="ctr">
                    <a:solidFill>
                      <a:schemeClr val="accent2">
                        <a:lumMod val="60000"/>
                        <a:lumOff val="40000"/>
                      </a:schemeClr>
                    </a:solidFill>
                  </a:tcPr>
                </a:tc>
                <a:tc>
                  <a:txBody>
                    <a:bodyPr/>
                    <a:lstStyle/>
                    <a:p>
                      <a:pPr algn="l"/>
                      <a:r>
                        <a:rPr kumimoji="0" lang="en-IN" sz="1800" b="0" i="0" kern="1200" dirty="0">
                          <a:solidFill>
                            <a:schemeClr val="dk1"/>
                          </a:solidFill>
                          <a:effectLst/>
                          <a:latin typeface="+mn-lt"/>
                          <a:ea typeface="+mn-ea"/>
                          <a:cs typeface="+mn-cs"/>
                        </a:rPr>
                        <a:t/>
                      </a:r>
                      <a:br>
                        <a:rPr kumimoji="0" lang="en-IN" sz="1800" b="0" i="0" kern="1200" dirty="0">
                          <a:solidFill>
                            <a:schemeClr val="dk1"/>
                          </a:solidFill>
                          <a:effectLst/>
                          <a:latin typeface="+mn-lt"/>
                          <a:ea typeface="+mn-ea"/>
                          <a:cs typeface="+mn-cs"/>
                        </a:rPr>
                      </a:br>
                      <a:r>
                        <a:rPr kumimoji="0" lang="en-IN" sz="1800" b="0" i="0" kern="1200" dirty="0">
                          <a:solidFill>
                            <a:schemeClr val="dk1"/>
                          </a:solidFill>
                          <a:effectLst/>
                          <a:latin typeface="+mn-lt"/>
                          <a:ea typeface="+mn-ea"/>
                          <a:cs typeface="+mn-cs"/>
                        </a:rPr>
                        <a:t>Café-au-</a:t>
                      </a:r>
                      <a:r>
                        <a:rPr kumimoji="0" lang="en-IN" sz="1800" b="0" i="0" kern="1200" dirty="0" err="1">
                          <a:solidFill>
                            <a:schemeClr val="dk1"/>
                          </a:solidFill>
                          <a:effectLst/>
                          <a:latin typeface="+mn-lt"/>
                          <a:ea typeface="+mn-ea"/>
                          <a:cs typeface="+mn-cs"/>
                        </a:rPr>
                        <a:t>lait</a:t>
                      </a:r>
                      <a:r>
                        <a:rPr kumimoji="0" lang="en-IN" sz="1800" b="0" i="0" kern="1200" dirty="0">
                          <a:solidFill>
                            <a:schemeClr val="dk1"/>
                          </a:solidFill>
                          <a:effectLst/>
                          <a:latin typeface="+mn-lt"/>
                          <a:ea typeface="+mn-ea"/>
                          <a:cs typeface="+mn-cs"/>
                        </a:rPr>
                        <a:t> spots, neurofibromas</a:t>
                      </a:r>
                      <a:endParaRPr lang="en-IN" dirty="0"/>
                    </a:p>
                  </a:txBody>
                  <a:tcPr anchor="ctr">
                    <a:solidFill>
                      <a:schemeClr val="accent2">
                        <a:lumMod val="60000"/>
                        <a:lumOff val="40000"/>
                      </a:schemeClr>
                    </a:solidFill>
                  </a:tcPr>
                </a:tc>
                <a:tc>
                  <a:txBody>
                    <a:bodyPr/>
                    <a:lstStyle/>
                    <a:p>
                      <a:pPr algn="l"/>
                      <a:r>
                        <a:rPr kumimoji="0" lang="en-IN" sz="1800" b="0" i="0" kern="1200" dirty="0">
                          <a:solidFill>
                            <a:schemeClr val="dk1"/>
                          </a:solidFill>
                          <a:effectLst/>
                          <a:latin typeface="+mn-lt"/>
                          <a:ea typeface="+mn-ea"/>
                          <a:cs typeface="+mn-cs"/>
                        </a:rPr>
                        <a:t>Neurofibromatosis, pheochromocytoma</a:t>
                      </a:r>
                      <a:br>
                        <a:rPr kumimoji="0" lang="en-IN" sz="1800" b="0" i="0" kern="1200" dirty="0">
                          <a:solidFill>
                            <a:schemeClr val="dk1"/>
                          </a:solidFill>
                          <a:effectLst/>
                          <a:latin typeface="+mn-lt"/>
                          <a:ea typeface="+mn-ea"/>
                          <a:cs typeface="+mn-cs"/>
                        </a:rPr>
                      </a:br>
                      <a:endParaRPr lang="en-IN" dirty="0"/>
                    </a:p>
                  </a:txBody>
                  <a:tcPr anchor="ctr">
                    <a:solidFill>
                      <a:schemeClr val="accent2">
                        <a:lumMod val="60000"/>
                        <a:lumOff val="40000"/>
                      </a:schemeClr>
                    </a:solidFill>
                  </a:tcPr>
                </a:tc>
                <a:extLst>
                  <a:ext uri="{0D108BD9-81ED-4DB2-BD59-A6C34878D82A}">
                    <a16:rowId xmlns:a16="http://schemas.microsoft.com/office/drawing/2014/main" xmlns="" val="3949535372"/>
                  </a:ext>
                </a:extLst>
              </a:tr>
              <a:tr h="348091">
                <a:tc vMerge="1">
                  <a:txBody>
                    <a:bodyPr/>
                    <a:lstStyle/>
                    <a:p>
                      <a:endParaRPr lang="en-IN" dirty="0"/>
                    </a:p>
                  </a:txBody>
                  <a:tcPr/>
                </a:tc>
                <a:tc>
                  <a:txBody>
                    <a:bodyPr/>
                    <a:lstStyle/>
                    <a:p>
                      <a:pPr algn="l"/>
                      <a:r>
                        <a:rPr kumimoji="0" lang="en-IN" sz="1800" b="0" i="0" kern="1200" dirty="0">
                          <a:solidFill>
                            <a:schemeClr val="dk1"/>
                          </a:solidFill>
                          <a:effectLst/>
                          <a:latin typeface="+mn-lt"/>
                          <a:ea typeface="+mn-ea"/>
                          <a:cs typeface="+mn-cs"/>
                        </a:rPr>
                        <a:t>Tubers, “ash-leaf” spots </a:t>
                      </a:r>
                      <a:endParaRPr lang="en-IN" dirty="0"/>
                    </a:p>
                  </a:txBody>
                  <a:tcPr anchor="ctr">
                    <a:solidFill>
                      <a:schemeClr val="accent2">
                        <a:lumMod val="60000"/>
                        <a:lumOff val="40000"/>
                      </a:schemeClr>
                    </a:solidFill>
                  </a:tcPr>
                </a:tc>
                <a:tc>
                  <a:txBody>
                    <a:bodyPr/>
                    <a:lstStyle/>
                    <a:p>
                      <a:pPr algn="l"/>
                      <a:r>
                        <a:rPr kumimoji="0" lang="en-IN" sz="1800" b="0" i="0" kern="1200" dirty="0">
                          <a:solidFill>
                            <a:schemeClr val="dk1"/>
                          </a:solidFill>
                          <a:effectLst/>
                          <a:latin typeface="+mn-lt"/>
                          <a:ea typeface="+mn-ea"/>
                          <a:cs typeface="+mn-cs"/>
                        </a:rPr>
                        <a:t>Tuberous sclerosis</a:t>
                      </a:r>
                      <a:endParaRPr lang="en-IN" dirty="0"/>
                    </a:p>
                  </a:txBody>
                  <a:tcPr anchor="ctr">
                    <a:solidFill>
                      <a:schemeClr val="accent2">
                        <a:lumMod val="60000"/>
                        <a:lumOff val="40000"/>
                      </a:schemeClr>
                    </a:solidFill>
                  </a:tcPr>
                </a:tc>
                <a:extLst>
                  <a:ext uri="{0D108BD9-81ED-4DB2-BD59-A6C34878D82A}">
                    <a16:rowId xmlns:a16="http://schemas.microsoft.com/office/drawing/2014/main" xmlns="" val="2594978851"/>
                  </a:ext>
                </a:extLst>
              </a:tr>
              <a:tr h="805392">
                <a:tc vMerge="1">
                  <a:txBody>
                    <a:bodyPr/>
                    <a:lstStyle/>
                    <a:p>
                      <a:endParaRPr lang="en-IN" dirty="0"/>
                    </a:p>
                  </a:txBody>
                  <a:tcPr/>
                </a:tc>
                <a:tc>
                  <a:txBody>
                    <a:bodyPr/>
                    <a:lstStyle/>
                    <a:p>
                      <a:pPr algn="l"/>
                      <a:r>
                        <a:rPr kumimoji="0" lang="en-IN" sz="1800" b="0" i="0" kern="1200" dirty="0">
                          <a:solidFill>
                            <a:schemeClr val="dk1"/>
                          </a:solidFill>
                          <a:effectLst/>
                          <a:latin typeface="+mn-lt"/>
                          <a:ea typeface="+mn-ea"/>
                          <a:cs typeface="+mn-cs"/>
                        </a:rPr>
                        <a:t>Rashes</a:t>
                      </a:r>
                      <a:endParaRPr lang="en-IN" dirty="0"/>
                    </a:p>
                  </a:txBody>
                  <a:tcPr anchor="ctr">
                    <a:solidFill>
                      <a:schemeClr val="accent2">
                        <a:lumMod val="60000"/>
                        <a:lumOff val="40000"/>
                      </a:schemeClr>
                    </a:solidFill>
                  </a:tcPr>
                </a:tc>
                <a:tc>
                  <a:txBody>
                    <a:bodyPr/>
                    <a:lstStyle/>
                    <a:p>
                      <a:pPr algn="l"/>
                      <a:r>
                        <a:rPr kumimoji="0" lang="en-IN" sz="1800" b="0" i="0" kern="1200" dirty="0">
                          <a:solidFill>
                            <a:schemeClr val="dk1"/>
                          </a:solidFill>
                          <a:effectLst/>
                          <a:latin typeface="+mn-lt"/>
                          <a:ea typeface="+mn-ea"/>
                          <a:cs typeface="+mn-cs"/>
                        </a:rPr>
                        <a:t>Systemic lupus erythematosus, vasculitis (Henoch-Schönlein purpura), impetigo</a:t>
                      </a:r>
                      <a:r>
                        <a:rPr kumimoji="0" lang="en-IN" sz="1800" b="0" i="0" kern="1200" baseline="0" dirty="0">
                          <a:solidFill>
                            <a:schemeClr val="dk1"/>
                          </a:solidFill>
                          <a:effectLst/>
                          <a:latin typeface="+mn-lt"/>
                          <a:ea typeface="+mn-ea"/>
                          <a:cs typeface="+mn-cs"/>
                        </a:rPr>
                        <a:t> </a:t>
                      </a:r>
                      <a:r>
                        <a:rPr kumimoji="0" lang="en-IN" sz="1800" b="0" i="0" kern="1200" dirty="0">
                          <a:solidFill>
                            <a:schemeClr val="dk1"/>
                          </a:solidFill>
                          <a:effectLst/>
                          <a:latin typeface="+mn-lt"/>
                          <a:ea typeface="+mn-ea"/>
                          <a:cs typeface="+mn-cs"/>
                        </a:rPr>
                        <a:t>with acute nephritis</a:t>
                      </a:r>
                      <a:endParaRPr lang="en-IN" dirty="0"/>
                    </a:p>
                  </a:txBody>
                  <a:tcPr anchor="ctr">
                    <a:solidFill>
                      <a:schemeClr val="accent2">
                        <a:lumMod val="60000"/>
                        <a:lumOff val="40000"/>
                      </a:schemeClr>
                    </a:solidFill>
                  </a:tcPr>
                </a:tc>
                <a:extLst>
                  <a:ext uri="{0D108BD9-81ED-4DB2-BD59-A6C34878D82A}">
                    <a16:rowId xmlns:a16="http://schemas.microsoft.com/office/drawing/2014/main" xmlns="" val="2246529044"/>
                  </a:ext>
                </a:extLst>
              </a:tr>
              <a:tr h="641131">
                <a:tc vMerge="1">
                  <a:txBody>
                    <a:bodyPr/>
                    <a:lstStyle/>
                    <a:p>
                      <a:endParaRPr lang="en-IN" dirty="0"/>
                    </a:p>
                  </a:txBody>
                  <a:tcPr/>
                </a:tc>
                <a:tc>
                  <a:txBody>
                    <a:bodyPr/>
                    <a:lstStyle/>
                    <a:p>
                      <a:pPr algn="l"/>
                      <a:r>
                        <a:rPr kumimoji="0" lang="en-IN" sz="1800" b="0" i="0" kern="1200" dirty="0">
                          <a:solidFill>
                            <a:schemeClr val="dk1"/>
                          </a:solidFill>
                          <a:effectLst/>
                          <a:latin typeface="+mn-lt"/>
                          <a:ea typeface="+mn-ea"/>
                          <a:cs typeface="+mn-cs"/>
                        </a:rPr>
                        <a:t>Pallor, ﬂushing, sweating</a:t>
                      </a:r>
                      <a:endParaRPr lang="en-IN" dirty="0"/>
                    </a:p>
                  </a:txBody>
                  <a:tcPr anchor="ctr">
                    <a:solidFill>
                      <a:schemeClr val="accent2">
                        <a:lumMod val="60000"/>
                        <a:lumOff val="40000"/>
                      </a:schemeClr>
                    </a:solidFill>
                  </a:tcPr>
                </a:tc>
                <a:tc>
                  <a:txBody>
                    <a:bodyPr/>
                    <a:lstStyle/>
                    <a:p>
                      <a:pPr algn="l"/>
                      <a:r>
                        <a:rPr kumimoji="0" lang="en-IN" sz="1800" b="0" i="0" kern="1200" dirty="0">
                          <a:solidFill>
                            <a:schemeClr val="dk1"/>
                          </a:solidFill>
                          <a:effectLst/>
                          <a:latin typeface="+mn-lt"/>
                          <a:ea typeface="+mn-ea"/>
                          <a:cs typeface="+mn-cs"/>
                        </a:rPr>
                        <a:t>Pheochromocytoma</a:t>
                      </a:r>
                      <a:endParaRPr lang="en-IN" dirty="0"/>
                    </a:p>
                  </a:txBody>
                  <a:tcPr anchor="ctr">
                    <a:solidFill>
                      <a:schemeClr val="accent2">
                        <a:lumMod val="60000"/>
                        <a:lumOff val="40000"/>
                      </a:schemeClr>
                    </a:solidFill>
                  </a:tcPr>
                </a:tc>
                <a:extLst>
                  <a:ext uri="{0D108BD9-81ED-4DB2-BD59-A6C34878D82A}">
                    <a16:rowId xmlns:a16="http://schemas.microsoft.com/office/drawing/2014/main" xmlns="" val="1401203690"/>
                  </a:ext>
                </a:extLst>
              </a:tr>
              <a:tr h="348091">
                <a:tc vMerge="1">
                  <a:txBody>
                    <a:bodyPr/>
                    <a:lstStyle/>
                    <a:p>
                      <a:endParaRPr lang="en-IN" dirty="0"/>
                    </a:p>
                  </a:txBody>
                  <a:tcPr/>
                </a:tc>
                <a:tc>
                  <a:txBody>
                    <a:bodyPr/>
                    <a:lstStyle/>
                    <a:p>
                      <a:pPr algn="l"/>
                      <a:r>
                        <a:rPr kumimoji="0" lang="en-IN" sz="1800" b="0" i="0" kern="1200" dirty="0">
                          <a:solidFill>
                            <a:schemeClr val="dk1"/>
                          </a:solidFill>
                          <a:effectLst/>
                          <a:latin typeface="+mn-lt"/>
                          <a:ea typeface="+mn-ea"/>
                          <a:cs typeface="+mn-cs"/>
                        </a:rPr>
                        <a:t>Needle tracks </a:t>
                      </a:r>
                      <a:endParaRPr lang="en-IN" dirty="0"/>
                    </a:p>
                  </a:txBody>
                  <a:tcPr anchor="ctr">
                    <a:solidFill>
                      <a:schemeClr val="accent2">
                        <a:lumMod val="60000"/>
                        <a:lumOff val="40000"/>
                      </a:schemeClr>
                    </a:solidFill>
                  </a:tcPr>
                </a:tc>
                <a:tc>
                  <a:txBody>
                    <a:bodyPr/>
                    <a:lstStyle/>
                    <a:p>
                      <a:pPr algn="l"/>
                      <a:r>
                        <a:rPr kumimoji="0" lang="en-IN" sz="1800" b="0" i="0" kern="1200" dirty="0">
                          <a:solidFill>
                            <a:schemeClr val="dk1"/>
                          </a:solidFill>
                          <a:effectLst/>
                          <a:latin typeface="+mn-lt"/>
                          <a:ea typeface="+mn-ea"/>
                          <a:cs typeface="+mn-cs"/>
                        </a:rPr>
                        <a:t>Illicit drug use</a:t>
                      </a:r>
                      <a:endParaRPr lang="en-IN" dirty="0"/>
                    </a:p>
                  </a:txBody>
                  <a:tcPr anchor="ctr">
                    <a:solidFill>
                      <a:schemeClr val="accent2">
                        <a:lumMod val="60000"/>
                        <a:lumOff val="40000"/>
                      </a:schemeClr>
                    </a:solidFill>
                  </a:tcPr>
                </a:tc>
                <a:extLst>
                  <a:ext uri="{0D108BD9-81ED-4DB2-BD59-A6C34878D82A}">
                    <a16:rowId xmlns:a16="http://schemas.microsoft.com/office/drawing/2014/main" xmlns="" val="2084392847"/>
                  </a:ext>
                </a:extLst>
              </a:tr>
              <a:tr h="348091">
                <a:tc vMerge="1">
                  <a:txBody>
                    <a:bodyPr/>
                    <a:lstStyle/>
                    <a:p>
                      <a:endParaRPr lang="en-IN" dirty="0"/>
                    </a:p>
                  </a:txBody>
                  <a:tcPr/>
                </a:tc>
                <a:tc>
                  <a:txBody>
                    <a:bodyPr/>
                    <a:lstStyle/>
                    <a:p>
                      <a:pPr algn="l"/>
                      <a:r>
                        <a:rPr kumimoji="0" lang="en-IN" sz="1800" b="0" i="0" kern="1200" dirty="0">
                          <a:solidFill>
                            <a:schemeClr val="dk1"/>
                          </a:solidFill>
                          <a:effectLst/>
                          <a:latin typeface="+mn-lt"/>
                          <a:ea typeface="+mn-ea"/>
                          <a:cs typeface="+mn-cs"/>
                        </a:rPr>
                        <a:t>Bruises, striae </a:t>
                      </a:r>
                      <a:endParaRPr lang="en-IN" dirty="0"/>
                    </a:p>
                  </a:txBody>
                  <a:tcPr anchor="ctr">
                    <a:solidFill>
                      <a:schemeClr val="accent2">
                        <a:lumMod val="60000"/>
                        <a:lumOff val="40000"/>
                      </a:schemeClr>
                    </a:solidFill>
                  </a:tcPr>
                </a:tc>
                <a:tc>
                  <a:txBody>
                    <a:bodyPr/>
                    <a:lstStyle/>
                    <a:p>
                      <a:pPr algn="l"/>
                      <a:r>
                        <a:rPr kumimoji="0" lang="en-IN" sz="1800" b="0" i="0" kern="1200" dirty="0">
                          <a:solidFill>
                            <a:schemeClr val="dk1"/>
                          </a:solidFill>
                          <a:effectLst/>
                          <a:latin typeface="+mn-lt"/>
                          <a:ea typeface="+mn-ea"/>
                          <a:cs typeface="+mn-cs"/>
                        </a:rPr>
                        <a:t>Cushing syndrome</a:t>
                      </a:r>
                      <a:endParaRPr lang="en-IN" dirty="0"/>
                    </a:p>
                  </a:txBody>
                  <a:tcPr anchor="ctr">
                    <a:solidFill>
                      <a:schemeClr val="accent2">
                        <a:lumMod val="60000"/>
                        <a:lumOff val="40000"/>
                      </a:schemeClr>
                    </a:solidFill>
                  </a:tcPr>
                </a:tc>
                <a:extLst>
                  <a:ext uri="{0D108BD9-81ED-4DB2-BD59-A6C34878D82A}">
                    <a16:rowId xmlns:a16="http://schemas.microsoft.com/office/drawing/2014/main" xmlns="" val="3774836655"/>
                  </a:ext>
                </a:extLst>
              </a:tr>
              <a:tr h="430627">
                <a:tc vMerge="1">
                  <a:txBody>
                    <a:bodyPr/>
                    <a:lstStyle/>
                    <a:p>
                      <a:endParaRPr lang="en-IN" dirty="0"/>
                    </a:p>
                  </a:txBody>
                  <a:tcPr/>
                </a:tc>
                <a:tc>
                  <a:txBody>
                    <a:bodyPr/>
                    <a:lstStyle/>
                    <a:p>
                      <a:pPr algn="l"/>
                      <a:r>
                        <a:rPr kumimoji="0" lang="en-IN" sz="1800" b="0" i="0" kern="1200" dirty="0">
                          <a:solidFill>
                            <a:schemeClr val="dk1"/>
                          </a:solidFill>
                          <a:effectLst/>
                          <a:latin typeface="+mn-lt"/>
                          <a:ea typeface="+mn-ea"/>
                          <a:cs typeface="+mn-cs"/>
                        </a:rPr>
                        <a:t>Acanthosis nigricans </a:t>
                      </a:r>
                      <a:endParaRPr lang="en-IN" dirty="0"/>
                    </a:p>
                  </a:txBody>
                  <a:tcPr anchor="ctr">
                    <a:solidFill>
                      <a:schemeClr val="accent2">
                        <a:lumMod val="60000"/>
                        <a:lumOff val="40000"/>
                      </a:schemeClr>
                    </a:solidFill>
                  </a:tcPr>
                </a:tc>
                <a:tc>
                  <a:txBody>
                    <a:bodyPr/>
                    <a:lstStyle/>
                    <a:p>
                      <a:pPr algn="l"/>
                      <a:r>
                        <a:rPr kumimoji="0" lang="en-IN" sz="1800" b="0" i="0" kern="1200" dirty="0">
                          <a:solidFill>
                            <a:schemeClr val="dk1"/>
                          </a:solidFill>
                          <a:effectLst/>
                          <a:latin typeface="+mn-lt"/>
                          <a:ea typeface="+mn-ea"/>
                          <a:cs typeface="+mn-cs"/>
                        </a:rPr>
                        <a:t>Type 2 diabetes, insulin resistance</a:t>
                      </a:r>
                      <a:endParaRPr lang="en-IN" dirty="0"/>
                    </a:p>
                  </a:txBody>
                  <a:tcPr anchor="ctr">
                    <a:solidFill>
                      <a:schemeClr val="accent2">
                        <a:lumMod val="60000"/>
                        <a:lumOff val="40000"/>
                      </a:schemeClr>
                    </a:solidFill>
                  </a:tcPr>
                </a:tc>
                <a:extLst>
                  <a:ext uri="{0D108BD9-81ED-4DB2-BD59-A6C34878D82A}">
                    <a16:rowId xmlns:a16="http://schemas.microsoft.com/office/drawing/2014/main" xmlns="" val="2095400092"/>
                  </a:ext>
                </a:extLst>
              </a:tr>
              <a:tr h="501476">
                <a:tc rowSpan="2">
                  <a:txBody>
                    <a:bodyPr/>
                    <a:lstStyle/>
                    <a:p>
                      <a:pPr algn="l"/>
                      <a:r>
                        <a:rPr lang="en-IN" dirty="0"/>
                        <a:t>PUL</a:t>
                      </a:r>
                    </a:p>
                    <a:p>
                      <a:pPr algn="l"/>
                      <a:r>
                        <a:rPr lang="en-IN" dirty="0"/>
                        <a:t>MO</a:t>
                      </a:r>
                    </a:p>
                    <a:p>
                      <a:pPr algn="l"/>
                      <a:r>
                        <a:rPr lang="en-IN" dirty="0"/>
                        <a:t>NARY</a:t>
                      </a:r>
                    </a:p>
                  </a:txBody>
                  <a:tcPr anchor="ctr">
                    <a:solidFill>
                      <a:schemeClr val="accent6">
                        <a:lumMod val="60000"/>
                        <a:lumOff val="40000"/>
                      </a:schemeClr>
                    </a:solidFill>
                  </a:tcPr>
                </a:tc>
                <a:tc>
                  <a:txBody>
                    <a:bodyPr/>
                    <a:lstStyle/>
                    <a:p>
                      <a:r>
                        <a:rPr kumimoji="0" lang="en-IN" sz="1800" b="0" i="0" kern="1200" dirty="0">
                          <a:solidFill>
                            <a:schemeClr val="dk1"/>
                          </a:solidFill>
                          <a:effectLst/>
                          <a:latin typeface="+mn-lt"/>
                          <a:ea typeface="+mn-ea"/>
                          <a:cs typeface="+mn-cs"/>
                        </a:rPr>
                        <a:t>Pulmonary </a:t>
                      </a:r>
                      <a:r>
                        <a:rPr kumimoji="0" lang="en-IN" sz="1800" b="0" i="0" kern="1200" dirty="0" err="1">
                          <a:solidFill>
                            <a:schemeClr val="dk1"/>
                          </a:solidFill>
                          <a:effectLst/>
                          <a:latin typeface="+mn-lt"/>
                          <a:ea typeface="+mn-ea"/>
                          <a:cs typeface="+mn-cs"/>
                        </a:rPr>
                        <a:t>edema</a:t>
                      </a:r>
                      <a:endParaRPr lang="en-IN" dirty="0"/>
                    </a:p>
                  </a:txBody>
                  <a:tcPr>
                    <a:solidFill>
                      <a:schemeClr val="accent6">
                        <a:lumMod val="60000"/>
                        <a:lumOff val="40000"/>
                      </a:schemeClr>
                    </a:solidFill>
                  </a:tcPr>
                </a:tc>
                <a:tc>
                  <a:txBody>
                    <a:bodyPr/>
                    <a:lstStyle/>
                    <a:p>
                      <a:r>
                        <a:rPr kumimoji="0" lang="en-IN" sz="1800" b="0" i="0" kern="1200" dirty="0">
                          <a:solidFill>
                            <a:schemeClr val="dk1"/>
                          </a:solidFill>
                          <a:effectLst/>
                          <a:latin typeface="+mn-lt"/>
                          <a:ea typeface="+mn-ea"/>
                          <a:cs typeface="+mn-cs"/>
                        </a:rPr>
                        <a:t>Congestive heart failure, acute nephritis</a:t>
                      </a:r>
                      <a:endParaRPr lang="en-IN" dirty="0"/>
                    </a:p>
                  </a:txBody>
                  <a:tcPr>
                    <a:solidFill>
                      <a:schemeClr val="accent6">
                        <a:lumMod val="60000"/>
                        <a:lumOff val="40000"/>
                      </a:schemeClr>
                    </a:solidFill>
                  </a:tcPr>
                </a:tc>
                <a:extLst>
                  <a:ext uri="{0D108BD9-81ED-4DB2-BD59-A6C34878D82A}">
                    <a16:rowId xmlns:a16="http://schemas.microsoft.com/office/drawing/2014/main" xmlns="" val="2179808681"/>
                  </a:ext>
                </a:extLst>
              </a:tr>
              <a:tr h="501476">
                <a:tc vMerge="1">
                  <a:txBody>
                    <a:bodyPr/>
                    <a:lstStyle/>
                    <a:p>
                      <a:pPr algn="l"/>
                      <a:endParaRPr lang="en-IN" dirty="0"/>
                    </a:p>
                  </a:txBody>
                  <a:tcPr anchor="ctr"/>
                </a:tc>
                <a:tc>
                  <a:txBody>
                    <a:bodyPr/>
                    <a:lstStyle/>
                    <a:p>
                      <a:r>
                        <a:rPr kumimoji="0" lang="en-IN" sz="1800" b="0" i="0" kern="1200" dirty="0">
                          <a:solidFill>
                            <a:schemeClr val="dk1"/>
                          </a:solidFill>
                          <a:effectLst/>
                          <a:latin typeface="+mn-lt"/>
                          <a:ea typeface="+mn-ea"/>
                          <a:cs typeface="+mn-cs"/>
                        </a:rPr>
                        <a:t>Picture of </a:t>
                      </a:r>
                      <a:r>
                        <a:rPr kumimoji="0" lang="en-IN" sz="1800" b="0" i="0" kern="1200" dirty="0" err="1">
                          <a:solidFill>
                            <a:schemeClr val="dk1"/>
                          </a:solidFill>
                          <a:effectLst/>
                          <a:latin typeface="+mn-lt"/>
                          <a:ea typeface="+mn-ea"/>
                          <a:cs typeface="+mn-cs"/>
                        </a:rPr>
                        <a:t>bronchopulmonary</a:t>
                      </a:r>
                      <a:r>
                        <a:rPr kumimoji="0" lang="en-IN" sz="1800" b="0" i="0" kern="1200" dirty="0">
                          <a:solidFill>
                            <a:schemeClr val="dk1"/>
                          </a:solidFill>
                          <a:effectLst/>
                          <a:latin typeface="+mn-lt"/>
                          <a:ea typeface="+mn-ea"/>
                          <a:cs typeface="+mn-cs"/>
                        </a:rPr>
                        <a:t> dysplasia </a:t>
                      </a:r>
                      <a:endParaRPr lang="en-IN" dirty="0"/>
                    </a:p>
                  </a:txBody>
                  <a:tcPr>
                    <a:solidFill>
                      <a:schemeClr val="accent6">
                        <a:lumMod val="60000"/>
                        <a:lumOff val="40000"/>
                      </a:schemeClr>
                    </a:solidFill>
                  </a:tcPr>
                </a:tc>
                <a:tc>
                  <a:txBody>
                    <a:bodyPr/>
                    <a:lstStyle/>
                    <a:p>
                      <a:r>
                        <a:rPr kumimoji="0" lang="en-IN" sz="1800" b="0" i="0" kern="1200" dirty="0">
                          <a:solidFill>
                            <a:schemeClr val="dk1"/>
                          </a:solidFill>
                          <a:effectLst/>
                          <a:latin typeface="+mn-lt"/>
                          <a:ea typeface="+mn-ea"/>
                          <a:cs typeface="+mn-cs"/>
                        </a:rPr>
                        <a:t>Bronchopulmonary dysplasia-associated hypertension</a:t>
                      </a:r>
                      <a:r>
                        <a:rPr lang="en-IN" dirty="0"/>
                        <a:t> </a:t>
                      </a:r>
                    </a:p>
                  </a:txBody>
                  <a:tcPr>
                    <a:solidFill>
                      <a:schemeClr val="accent6">
                        <a:lumMod val="60000"/>
                        <a:lumOff val="40000"/>
                      </a:schemeClr>
                    </a:solidFill>
                  </a:tcPr>
                </a:tc>
                <a:extLst>
                  <a:ext uri="{0D108BD9-81ED-4DB2-BD59-A6C34878D82A}">
                    <a16:rowId xmlns:a16="http://schemas.microsoft.com/office/drawing/2014/main" xmlns="" val="3973182434"/>
                  </a:ext>
                </a:extLst>
              </a:tr>
            </a:tbl>
          </a:graphicData>
        </a:graphic>
      </p:graphicFrame>
    </p:spTree>
    <p:extLst>
      <p:ext uri="{BB962C8B-B14F-4D97-AF65-F5344CB8AC3E}">
        <p14:creationId xmlns:p14="http://schemas.microsoft.com/office/powerpoint/2010/main" xmlns="" val="1142018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1CF2DDA-0206-D74D-9F85-80BC3E634100}"/>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endParaRPr lang="en-US" dirty="0"/>
          </a:p>
        </p:txBody>
      </p:sp>
      <p:graphicFrame>
        <p:nvGraphicFramePr>
          <p:cNvPr id="5" name="Table 4">
            <a:extLst>
              <a:ext uri="{FF2B5EF4-FFF2-40B4-BE49-F238E27FC236}">
                <a16:creationId xmlns:a16="http://schemas.microsoft.com/office/drawing/2014/main" xmlns="" id="{9247DC27-A631-3C4E-AD83-83855B882ADB}"/>
              </a:ext>
            </a:extLst>
          </p:cNvPr>
          <p:cNvGraphicFramePr>
            <a:graphicFrameLocks noGrp="1"/>
          </p:cNvGraphicFramePr>
          <p:nvPr>
            <p:extLst>
              <p:ext uri="{D42A27DB-BD31-4B8C-83A1-F6EECF244321}">
                <p14:modId xmlns:p14="http://schemas.microsoft.com/office/powerpoint/2010/main" xmlns="" val="2090518983"/>
              </p:ext>
            </p:extLst>
          </p:nvPr>
        </p:nvGraphicFramePr>
        <p:xfrm>
          <a:off x="672661" y="557046"/>
          <a:ext cx="10930759" cy="5223645"/>
        </p:xfrm>
        <a:graphic>
          <a:graphicData uri="http://schemas.openxmlformats.org/drawingml/2006/table">
            <a:tbl>
              <a:tblPr firstRow="1" bandRow="1">
                <a:tableStyleId>{5C22544A-7EE6-4342-B048-85BDC9FD1C3A}</a:tableStyleId>
              </a:tblPr>
              <a:tblGrid>
                <a:gridCol w="461731">
                  <a:extLst>
                    <a:ext uri="{9D8B030D-6E8A-4147-A177-3AD203B41FA5}">
                      <a16:colId xmlns:a16="http://schemas.microsoft.com/office/drawing/2014/main" xmlns="" val="2711390869"/>
                    </a:ext>
                  </a:extLst>
                </a:gridCol>
                <a:gridCol w="5571208">
                  <a:extLst>
                    <a:ext uri="{9D8B030D-6E8A-4147-A177-3AD203B41FA5}">
                      <a16:colId xmlns:a16="http://schemas.microsoft.com/office/drawing/2014/main" xmlns="" val="45006827"/>
                    </a:ext>
                  </a:extLst>
                </a:gridCol>
                <a:gridCol w="4897820">
                  <a:extLst>
                    <a:ext uri="{9D8B030D-6E8A-4147-A177-3AD203B41FA5}">
                      <a16:colId xmlns:a16="http://schemas.microsoft.com/office/drawing/2014/main" xmlns="" val="1025780044"/>
                    </a:ext>
                  </a:extLst>
                </a:gridCol>
              </a:tblGrid>
              <a:tr h="513225">
                <a:tc>
                  <a:txBody>
                    <a:bodyPr/>
                    <a:lstStyle/>
                    <a:p>
                      <a:endParaRPr lang="en-US" dirty="0"/>
                    </a:p>
                  </a:txBody>
                  <a:tcPr anchor="ctr"/>
                </a:tc>
                <a:tc>
                  <a:txBody>
                    <a:bodyPr/>
                    <a:lstStyle/>
                    <a:p>
                      <a:pPr algn="l"/>
                      <a:r>
                        <a:rPr lang="en-US" dirty="0"/>
                        <a:t>PHYSICAL FINDINGS</a:t>
                      </a:r>
                    </a:p>
                  </a:txBody>
                  <a:tcPr anchor="ctr"/>
                </a:tc>
                <a:tc>
                  <a:txBody>
                    <a:bodyPr/>
                    <a:lstStyle/>
                    <a:p>
                      <a:pPr algn="l"/>
                      <a:r>
                        <a:rPr lang="en-US" dirty="0"/>
                        <a:t>POTENTIAL RELEVANCE</a:t>
                      </a:r>
                    </a:p>
                  </a:txBody>
                  <a:tcPr anchor="ctr"/>
                </a:tc>
                <a:extLst>
                  <a:ext uri="{0D108BD9-81ED-4DB2-BD59-A6C34878D82A}">
                    <a16:rowId xmlns:a16="http://schemas.microsoft.com/office/drawing/2014/main" xmlns="" val="2803385073"/>
                  </a:ext>
                </a:extLst>
              </a:tr>
              <a:tr h="513225">
                <a:tc rowSpan="3">
                  <a:txBody>
                    <a:bodyPr/>
                    <a:lstStyle/>
                    <a:p>
                      <a:r>
                        <a:rPr lang="en-US" dirty="0"/>
                        <a:t>E</a:t>
                      </a:r>
                    </a:p>
                    <a:p>
                      <a:r>
                        <a:rPr lang="en-US" dirty="0"/>
                        <a:t>Y</a:t>
                      </a:r>
                    </a:p>
                    <a:p>
                      <a:r>
                        <a:rPr lang="en-US" dirty="0"/>
                        <a:t>E</a:t>
                      </a:r>
                    </a:p>
                  </a:txBody>
                  <a:tcPr anchor="ctr">
                    <a:solidFill>
                      <a:schemeClr val="accent2">
                        <a:lumMod val="60000"/>
                        <a:lumOff val="40000"/>
                      </a:schemeClr>
                    </a:solidFill>
                  </a:tcPr>
                </a:tc>
                <a:tc>
                  <a:txBody>
                    <a:bodyPr/>
                    <a:lstStyle/>
                    <a:p>
                      <a:r>
                        <a:rPr kumimoji="0" lang="en-IN" sz="1800" b="0" i="0" kern="1200" dirty="0">
                          <a:solidFill>
                            <a:schemeClr val="dk1"/>
                          </a:solidFill>
                          <a:effectLst/>
                          <a:latin typeface="+mn-lt"/>
                          <a:ea typeface="+mn-ea"/>
                          <a:cs typeface="+mn-cs"/>
                        </a:rPr>
                        <a:t>Extraocular muscle palsy</a:t>
                      </a:r>
                      <a:endParaRPr lang="en-IN" dirty="0"/>
                    </a:p>
                  </a:txBody>
                  <a:tcPr anchor="ctr">
                    <a:solidFill>
                      <a:schemeClr val="accent2">
                        <a:lumMod val="60000"/>
                        <a:lumOff val="40000"/>
                      </a:schemeClr>
                    </a:solidFill>
                  </a:tcPr>
                </a:tc>
                <a:tc>
                  <a:txBody>
                    <a:bodyPr/>
                    <a:lstStyle/>
                    <a:p>
                      <a:r>
                        <a:rPr kumimoji="0" lang="en-IN" sz="1800" b="0" i="0" kern="1200" dirty="0">
                          <a:solidFill>
                            <a:schemeClr val="dk1"/>
                          </a:solidFill>
                          <a:effectLst/>
                          <a:latin typeface="+mn-lt"/>
                          <a:ea typeface="+mn-ea"/>
                          <a:cs typeface="+mn-cs"/>
                        </a:rPr>
                        <a:t>Nonspecific, chronic, severe</a:t>
                      </a:r>
                      <a:endParaRPr lang="en-IN" dirty="0"/>
                    </a:p>
                  </a:txBody>
                  <a:tcPr anchor="ctr">
                    <a:solidFill>
                      <a:schemeClr val="accent2">
                        <a:lumMod val="60000"/>
                        <a:lumOff val="40000"/>
                      </a:schemeClr>
                    </a:solidFill>
                  </a:tcPr>
                </a:tc>
                <a:extLst>
                  <a:ext uri="{0D108BD9-81ED-4DB2-BD59-A6C34878D82A}">
                    <a16:rowId xmlns:a16="http://schemas.microsoft.com/office/drawing/2014/main" xmlns="" val="2846062854"/>
                  </a:ext>
                </a:extLst>
              </a:tr>
              <a:tr h="513225">
                <a:tc vMerge="1">
                  <a:txBody>
                    <a:bodyPr/>
                    <a:lstStyle/>
                    <a:p>
                      <a:endParaRPr lang="en-US" dirty="0"/>
                    </a:p>
                  </a:txBody>
                  <a:tcPr/>
                </a:tc>
                <a:tc>
                  <a:txBody>
                    <a:bodyPr/>
                    <a:lstStyle/>
                    <a:p>
                      <a:r>
                        <a:rPr kumimoji="0" lang="en-IN" sz="1800" b="0" i="0" kern="1200" dirty="0">
                          <a:solidFill>
                            <a:schemeClr val="dk1"/>
                          </a:solidFill>
                          <a:effectLst/>
                          <a:latin typeface="+mn-lt"/>
                          <a:ea typeface="+mn-ea"/>
                          <a:cs typeface="+mn-cs"/>
                        </a:rPr>
                        <a:t>Fundal</a:t>
                      </a:r>
                      <a:endParaRPr lang="en-IN" dirty="0"/>
                    </a:p>
                  </a:txBody>
                  <a:tcPr anchor="ctr">
                    <a:solidFill>
                      <a:schemeClr val="accent2">
                        <a:lumMod val="60000"/>
                        <a:lumOff val="40000"/>
                      </a:schemeClr>
                    </a:solidFill>
                  </a:tcPr>
                </a:tc>
                <a:tc>
                  <a:txBody>
                    <a:bodyPr/>
                    <a:lstStyle/>
                    <a:p>
                      <a:r>
                        <a:rPr kumimoji="0" lang="en-IN" sz="1800" b="0" i="0" kern="1200" dirty="0">
                          <a:solidFill>
                            <a:schemeClr val="dk1"/>
                          </a:solidFill>
                          <a:effectLst/>
                          <a:latin typeface="+mn-lt"/>
                          <a:ea typeface="+mn-ea"/>
                          <a:cs typeface="+mn-cs"/>
                        </a:rPr>
                        <a:t>Nonspecific, chronic, severe</a:t>
                      </a:r>
                      <a:endParaRPr lang="en-IN" dirty="0"/>
                    </a:p>
                  </a:txBody>
                  <a:tcPr anchor="ctr">
                    <a:solidFill>
                      <a:schemeClr val="accent2">
                        <a:lumMod val="60000"/>
                        <a:lumOff val="40000"/>
                      </a:schemeClr>
                    </a:solidFill>
                  </a:tcPr>
                </a:tc>
                <a:extLst>
                  <a:ext uri="{0D108BD9-81ED-4DB2-BD59-A6C34878D82A}">
                    <a16:rowId xmlns:a16="http://schemas.microsoft.com/office/drawing/2014/main" xmlns="" val="1116165544"/>
                  </a:ext>
                </a:extLst>
              </a:tr>
              <a:tr h="513225">
                <a:tc vMerge="1">
                  <a:txBody>
                    <a:bodyPr/>
                    <a:lstStyle/>
                    <a:p>
                      <a:endParaRPr lang="en-US" dirty="0"/>
                    </a:p>
                  </a:txBody>
                  <a:tcPr/>
                </a:tc>
                <a:tc>
                  <a:txBody>
                    <a:bodyPr/>
                    <a:lstStyle/>
                    <a:p>
                      <a:r>
                        <a:rPr kumimoji="0" lang="en-IN" sz="1800" b="0" i="0" kern="1200" dirty="0">
                          <a:solidFill>
                            <a:schemeClr val="dk1"/>
                          </a:solidFill>
                          <a:effectLst/>
                          <a:latin typeface="+mn-lt"/>
                          <a:ea typeface="+mn-ea"/>
                          <a:cs typeface="+mn-cs"/>
                        </a:rPr>
                        <a:t>Proptosis</a:t>
                      </a:r>
                      <a:endParaRPr lang="en-IN" dirty="0"/>
                    </a:p>
                  </a:txBody>
                  <a:tcPr anchor="ctr">
                    <a:solidFill>
                      <a:schemeClr val="accent2">
                        <a:lumMod val="60000"/>
                        <a:lumOff val="40000"/>
                      </a:schemeClr>
                    </a:solidFill>
                  </a:tcPr>
                </a:tc>
                <a:tc>
                  <a:txBody>
                    <a:bodyPr/>
                    <a:lstStyle/>
                    <a:p>
                      <a:r>
                        <a:rPr kumimoji="0" lang="en-IN" sz="1800" b="0" i="0" kern="1200" dirty="0">
                          <a:solidFill>
                            <a:schemeClr val="dk1"/>
                          </a:solidFill>
                          <a:effectLst/>
                          <a:latin typeface="+mn-lt"/>
                          <a:ea typeface="+mn-ea"/>
                          <a:cs typeface="+mn-cs"/>
                        </a:rPr>
                        <a:t>Hyperthyroidism</a:t>
                      </a:r>
                      <a:endParaRPr lang="en-IN" dirty="0"/>
                    </a:p>
                  </a:txBody>
                  <a:tcPr anchor="ctr">
                    <a:solidFill>
                      <a:schemeClr val="accent2">
                        <a:lumMod val="60000"/>
                        <a:lumOff val="40000"/>
                      </a:schemeClr>
                    </a:solidFill>
                  </a:tcPr>
                </a:tc>
                <a:extLst>
                  <a:ext uri="{0D108BD9-81ED-4DB2-BD59-A6C34878D82A}">
                    <a16:rowId xmlns:a16="http://schemas.microsoft.com/office/drawing/2014/main" xmlns="" val="2628592575"/>
                  </a:ext>
                </a:extLst>
              </a:tr>
              <a:tr h="885840">
                <a:tc rowSpan="4">
                  <a:txBody>
                    <a:bodyPr/>
                    <a:lstStyle/>
                    <a:p>
                      <a:r>
                        <a:rPr lang="en-US" dirty="0"/>
                        <a:t>C</a:t>
                      </a:r>
                    </a:p>
                    <a:p>
                      <a:r>
                        <a:rPr lang="en-US" dirty="0"/>
                        <a:t>V</a:t>
                      </a:r>
                    </a:p>
                    <a:p>
                      <a:r>
                        <a:rPr lang="en-US" dirty="0"/>
                        <a:t>S</a:t>
                      </a:r>
                    </a:p>
                  </a:txBody>
                  <a:tcPr anchor="ctr">
                    <a:solidFill>
                      <a:schemeClr val="accent6">
                        <a:lumMod val="60000"/>
                        <a:lumOff val="40000"/>
                      </a:schemeClr>
                    </a:solidFill>
                  </a:tcPr>
                </a:tc>
                <a:tc>
                  <a:txBody>
                    <a:bodyPr/>
                    <a:lstStyle/>
                    <a:p>
                      <a:r>
                        <a:rPr kumimoji="0" lang="en-IN" sz="1800" b="0" i="0" kern="1200" dirty="0">
                          <a:solidFill>
                            <a:schemeClr val="dk1"/>
                          </a:solidFill>
                          <a:effectLst/>
                          <a:latin typeface="+mn-lt"/>
                          <a:ea typeface="+mn-ea"/>
                          <a:cs typeface="+mn-cs"/>
                        </a:rPr>
                        <a:t>Absent or diminished femoral pulses, low leg pressure</a:t>
                      </a:r>
                      <a:r>
                        <a:rPr kumimoji="0" lang="en-IN" sz="1800" b="0" i="0" kern="1200" baseline="0" dirty="0">
                          <a:solidFill>
                            <a:schemeClr val="dk1"/>
                          </a:solidFill>
                          <a:effectLst/>
                          <a:latin typeface="+mn-lt"/>
                          <a:ea typeface="+mn-ea"/>
                          <a:cs typeface="+mn-cs"/>
                        </a:rPr>
                        <a:t> </a:t>
                      </a:r>
                      <a:r>
                        <a:rPr kumimoji="0" lang="en-IN" sz="1800" b="0" i="0" kern="1200" dirty="0">
                          <a:solidFill>
                            <a:schemeClr val="dk1"/>
                          </a:solidFill>
                          <a:effectLst/>
                          <a:latin typeface="+mn-lt"/>
                          <a:ea typeface="+mn-ea"/>
                          <a:cs typeface="+mn-cs"/>
                        </a:rPr>
                        <a:t>relative to arm pressure</a:t>
                      </a:r>
                      <a:endParaRPr lang="en-IN" dirty="0"/>
                    </a:p>
                  </a:txBody>
                  <a:tcPr anchor="ctr">
                    <a:solidFill>
                      <a:schemeClr val="accent6">
                        <a:lumMod val="60000"/>
                        <a:lumOff val="40000"/>
                      </a:schemeClr>
                    </a:solidFill>
                  </a:tcPr>
                </a:tc>
                <a:tc>
                  <a:txBody>
                    <a:bodyPr/>
                    <a:lstStyle/>
                    <a:p>
                      <a:r>
                        <a:rPr kumimoji="0" lang="en-IN" sz="1800" b="0" i="0" kern="1200" dirty="0">
                          <a:solidFill>
                            <a:schemeClr val="dk1"/>
                          </a:solidFill>
                          <a:effectLst/>
                          <a:latin typeface="+mn-lt"/>
                          <a:ea typeface="+mn-ea"/>
                          <a:cs typeface="+mn-cs"/>
                        </a:rPr>
                        <a:t>Aortic coarctation</a:t>
                      </a:r>
                      <a:endParaRPr lang="en-IN" dirty="0"/>
                    </a:p>
                  </a:txBody>
                  <a:tcPr anchor="ctr">
                    <a:solidFill>
                      <a:schemeClr val="accent6">
                        <a:lumMod val="60000"/>
                        <a:lumOff val="40000"/>
                      </a:schemeClr>
                    </a:solidFill>
                  </a:tcPr>
                </a:tc>
                <a:extLst>
                  <a:ext uri="{0D108BD9-81ED-4DB2-BD59-A6C34878D82A}">
                    <a16:rowId xmlns:a16="http://schemas.microsoft.com/office/drawing/2014/main" xmlns="" val="455396519"/>
                  </a:ext>
                </a:extLst>
              </a:tr>
              <a:tr h="885840">
                <a:tc vMerge="1">
                  <a:txBody>
                    <a:bodyPr/>
                    <a:lstStyle/>
                    <a:p>
                      <a:endParaRPr lang="en-US" dirty="0"/>
                    </a:p>
                  </a:txBody>
                  <a:tcPr/>
                </a:tc>
                <a:tc>
                  <a:txBody>
                    <a:bodyPr/>
                    <a:lstStyle/>
                    <a:p>
                      <a:r>
                        <a:rPr kumimoji="0" lang="en-IN" sz="1800" b="0" i="0" kern="1200" dirty="0">
                          <a:solidFill>
                            <a:schemeClr val="dk1"/>
                          </a:solidFill>
                          <a:effectLst/>
                          <a:latin typeface="+mn-lt"/>
                          <a:ea typeface="+mn-ea"/>
                          <a:cs typeface="+mn-cs"/>
                        </a:rPr>
                        <a:t>Heart size, rate, rhythm; murmurs; respiratory difficulty,</a:t>
                      </a:r>
                      <a:r>
                        <a:rPr kumimoji="0" lang="en-IN" sz="1800" b="0" i="0" kern="1200" baseline="0" dirty="0">
                          <a:solidFill>
                            <a:schemeClr val="dk1"/>
                          </a:solidFill>
                          <a:effectLst/>
                          <a:latin typeface="+mn-lt"/>
                          <a:ea typeface="+mn-ea"/>
                          <a:cs typeface="+mn-cs"/>
                        </a:rPr>
                        <a:t> </a:t>
                      </a:r>
                      <a:r>
                        <a:rPr kumimoji="0" lang="en-IN" sz="1800" b="0" i="0" kern="1200" dirty="0">
                          <a:solidFill>
                            <a:schemeClr val="dk1"/>
                          </a:solidFill>
                          <a:effectLst/>
                          <a:latin typeface="+mn-lt"/>
                          <a:ea typeface="+mn-ea"/>
                          <a:cs typeface="+mn-cs"/>
                        </a:rPr>
                        <a:t>hepatomegaly</a:t>
                      </a:r>
                      <a:endParaRPr lang="en-IN" dirty="0"/>
                    </a:p>
                  </a:txBody>
                  <a:tcPr anchor="ctr">
                    <a:solidFill>
                      <a:schemeClr val="accent6">
                        <a:lumMod val="60000"/>
                        <a:lumOff val="40000"/>
                      </a:schemeClr>
                    </a:solidFill>
                  </a:tcPr>
                </a:tc>
                <a:tc>
                  <a:txBody>
                    <a:bodyPr/>
                    <a:lstStyle/>
                    <a:p>
                      <a:r>
                        <a:rPr kumimoji="0" lang="en-IN" sz="1800" b="0" i="0" kern="1200" dirty="0">
                          <a:solidFill>
                            <a:schemeClr val="dk1"/>
                          </a:solidFill>
                          <a:effectLst/>
                          <a:latin typeface="+mn-lt"/>
                          <a:ea typeface="+mn-ea"/>
                          <a:cs typeface="+mn-cs"/>
                        </a:rPr>
                        <a:t>Aortic coarctation, congestive heart failure</a:t>
                      </a:r>
                      <a:endParaRPr lang="en-IN" dirty="0"/>
                    </a:p>
                  </a:txBody>
                  <a:tcPr anchor="ctr">
                    <a:solidFill>
                      <a:schemeClr val="accent6">
                        <a:lumMod val="60000"/>
                        <a:lumOff val="40000"/>
                      </a:schemeClr>
                    </a:solidFill>
                  </a:tcPr>
                </a:tc>
                <a:extLst>
                  <a:ext uri="{0D108BD9-81ED-4DB2-BD59-A6C34878D82A}">
                    <a16:rowId xmlns:a16="http://schemas.microsoft.com/office/drawing/2014/main" xmlns="" val="2184713126"/>
                  </a:ext>
                </a:extLst>
              </a:tr>
              <a:tr h="513225">
                <a:tc vMerge="1">
                  <a:txBody>
                    <a:bodyPr/>
                    <a:lstStyle/>
                    <a:p>
                      <a:endParaRPr lang="en-US" dirty="0"/>
                    </a:p>
                  </a:txBody>
                  <a:tcPr/>
                </a:tc>
                <a:tc>
                  <a:txBody>
                    <a:bodyPr/>
                    <a:lstStyle/>
                    <a:p>
                      <a:r>
                        <a:rPr kumimoji="0" lang="en-IN" sz="1800" b="0" i="0" kern="1200" dirty="0">
                          <a:solidFill>
                            <a:schemeClr val="dk1"/>
                          </a:solidFill>
                          <a:effectLst/>
                          <a:latin typeface="+mn-lt"/>
                          <a:ea typeface="+mn-ea"/>
                          <a:cs typeface="+mn-cs"/>
                        </a:rPr>
                        <a:t>Bruits over great vessels</a:t>
                      </a:r>
                      <a:endParaRPr lang="en-IN" dirty="0"/>
                    </a:p>
                  </a:txBody>
                  <a:tcPr anchor="ctr">
                    <a:solidFill>
                      <a:schemeClr val="accent6">
                        <a:lumMod val="60000"/>
                        <a:lumOff val="40000"/>
                      </a:schemeClr>
                    </a:solidFill>
                  </a:tcPr>
                </a:tc>
                <a:tc>
                  <a:txBody>
                    <a:bodyPr/>
                    <a:lstStyle/>
                    <a:p>
                      <a:r>
                        <a:rPr kumimoji="0" lang="en-IN" sz="1800" b="0" i="0" kern="1200" dirty="0">
                          <a:solidFill>
                            <a:schemeClr val="dk1"/>
                          </a:solidFill>
                          <a:effectLst/>
                          <a:latin typeface="+mn-lt"/>
                          <a:ea typeface="+mn-ea"/>
                          <a:cs typeface="+mn-cs"/>
                        </a:rPr>
                        <a:t>Arteritis or arteriopathy</a:t>
                      </a:r>
                      <a:endParaRPr lang="en-IN" dirty="0"/>
                    </a:p>
                  </a:txBody>
                  <a:tcPr anchor="ctr">
                    <a:solidFill>
                      <a:schemeClr val="accent6">
                        <a:lumMod val="60000"/>
                        <a:lumOff val="40000"/>
                      </a:schemeClr>
                    </a:solidFill>
                  </a:tcPr>
                </a:tc>
                <a:extLst>
                  <a:ext uri="{0D108BD9-81ED-4DB2-BD59-A6C34878D82A}">
                    <a16:rowId xmlns:a16="http://schemas.microsoft.com/office/drawing/2014/main" xmlns="" val="3465058354"/>
                  </a:ext>
                </a:extLst>
              </a:tr>
              <a:tr h="885840">
                <a:tc vMerge="1">
                  <a:txBody>
                    <a:bodyPr/>
                    <a:lstStyle/>
                    <a:p>
                      <a:endParaRPr lang="en-US" dirty="0"/>
                    </a:p>
                  </a:txBody>
                  <a:tcPr/>
                </a:tc>
                <a:tc>
                  <a:txBody>
                    <a:bodyPr/>
                    <a:lstStyle/>
                    <a:p>
                      <a:r>
                        <a:rPr lang="en-IN" dirty="0"/>
                        <a:t>Rub </a:t>
                      </a:r>
                    </a:p>
                  </a:txBody>
                  <a:tcPr anchor="ctr">
                    <a:solidFill>
                      <a:schemeClr val="accent6">
                        <a:lumMod val="60000"/>
                        <a:lumOff val="40000"/>
                      </a:schemeClr>
                    </a:solidFill>
                  </a:tcPr>
                </a:tc>
                <a:tc>
                  <a:txBody>
                    <a:bodyPr/>
                    <a:lstStyle/>
                    <a:p>
                      <a:r>
                        <a:rPr kumimoji="0" lang="en-IN" sz="1800" b="0" i="0" kern="1200" dirty="0">
                          <a:solidFill>
                            <a:schemeClr val="dk1"/>
                          </a:solidFill>
                          <a:effectLst/>
                          <a:latin typeface="+mn-lt"/>
                          <a:ea typeface="+mn-ea"/>
                          <a:cs typeface="+mn-cs"/>
                        </a:rPr>
                        <a:t>Pericardial effusion secondary to chronic renal disease</a:t>
                      </a:r>
                      <a:r>
                        <a:rPr lang="en-IN" dirty="0"/>
                        <a:t> </a:t>
                      </a:r>
                    </a:p>
                  </a:txBody>
                  <a:tcPr anchor="ctr">
                    <a:solidFill>
                      <a:schemeClr val="accent6">
                        <a:lumMod val="60000"/>
                        <a:lumOff val="40000"/>
                      </a:schemeClr>
                    </a:solidFill>
                  </a:tcPr>
                </a:tc>
                <a:extLst>
                  <a:ext uri="{0D108BD9-81ED-4DB2-BD59-A6C34878D82A}">
                    <a16:rowId xmlns:a16="http://schemas.microsoft.com/office/drawing/2014/main" xmlns="" val="469162356"/>
                  </a:ext>
                </a:extLst>
              </a:tr>
            </a:tbl>
          </a:graphicData>
        </a:graphic>
      </p:graphicFrame>
    </p:spTree>
    <p:extLst>
      <p:ext uri="{BB962C8B-B14F-4D97-AF65-F5344CB8AC3E}">
        <p14:creationId xmlns:p14="http://schemas.microsoft.com/office/powerpoint/2010/main" xmlns="" val="3640634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9C31D-8EB8-D54D-91B6-C176E660C639}"/>
              </a:ext>
            </a:extLst>
          </p:cNvPr>
          <p:cNvSpPr>
            <a:spLocks noGrp="1"/>
          </p:cNvSpPr>
          <p:nvPr>
            <p:ph type="title"/>
          </p:nvPr>
        </p:nvSpPr>
        <p:spPr/>
        <p:txBody>
          <a:bodyPr/>
          <a:lstStyle/>
          <a:p>
            <a:r>
              <a:rPr lang="en-IN" dirty="0"/>
              <a:t>HYPERTENSIVE ENCEPHALOPATHY</a:t>
            </a:r>
            <a:endParaRPr lang="en-US" dirty="0"/>
          </a:p>
        </p:txBody>
      </p:sp>
      <p:sp>
        <p:nvSpPr>
          <p:cNvPr id="3" name="Content Placeholder 2">
            <a:extLst>
              <a:ext uri="{FF2B5EF4-FFF2-40B4-BE49-F238E27FC236}">
                <a16:creationId xmlns:a16="http://schemas.microsoft.com/office/drawing/2014/main" xmlns="" id="{87851496-E958-A840-890D-5E92931DEC8B}"/>
              </a:ext>
            </a:extLst>
          </p:cNvPr>
          <p:cNvSpPr>
            <a:spLocks noGrp="1"/>
          </p:cNvSpPr>
          <p:nvPr>
            <p:ph idx="1"/>
          </p:nvPr>
        </p:nvSpPr>
        <p:spPr/>
        <p:txBody>
          <a:bodyPr>
            <a:normAutofit fontScale="92500" lnSpcReduction="20000"/>
          </a:bodyPr>
          <a:lstStyle/>
          <a:p>
            <a:r>
              <a:rPr lang="en-IN" dirty="0"/>
              <a:t>Also called generalized or posterior reversible encephalopathy syndrome</a:t>
            </a:r>
          </a:p>
          <a:p>
            <a:r>
              <a:rPr lang="en-IN" dirty="0"/>
              <a:t> Suggested by the presence of</a:t>
            </a:r>
          </a:p>
          <a:p>
            <a:pPr>
              <a:buFont typeface="Wingdings" pitchFamily="2" charset="2"/>
              <a:buChar char="ü"/>
            </a:pPr>
            <a:r>
              <a:rPr lang="en-IN" dirty="0"/>
              <a:t>headache,</a:t>
            </a:r>
          </a:p>
          <a:p>
            <a:pPr>
              <a:buFont typeface="Wingdings" pitchFamily="2" charset="2"/>
              <a:buChar char="ü"/>
            </a:pPr>
            <a:r>
              <a:rPr lang="en-IN" dirty="0"/>
              <a:t>vomiting,</a:t>
            </a:r>
          </a:p>
          <a:p>
            <a:pPr>
              <a:buFont typeface="Wingdings" pitchFamily="2" charset="2"/>
              <a:buChar char="ü"/>
            </a:pPr>
            <a:r>
              <a:rPr lang="en-IN" dirty="0"/>
              <a:t>temperature elevation,</a:t>
            </a:r>
          </a:p>
          <a:p>
            <a:pPr>
              <a:buFont typeface="Wingdings" pitchFamily="2" charset="2"/>
              <a:buChar char="ü"/>
            </a:pPr>
            <a:r>
              <a:rPr lang="en-IN" dirty="0"/>
              <a:t>visual disturbances,</a:t>
            </a:r>
          </a:p>
          <a:p>
            <a:pPr>
              <a:buFont typeface="Wingdings" pitchFamily="2" charset="2"/>
              <a:buChar char="ü"/>
            </a:pPr>
            <a:r>
              <a:rPr lang="en-IN" dirty="0"/>
              <a:t>ataxia,</a:t>
            </a:r>
          </a:p>
          <a:p>
            <a:pPr>
              <a:buFont typeface="Wingdings" pitchFamily="2" charset="2"/>
              <a:buChar char="ü"/>
            </a:pPr>
            <a:r>
              <a:rPr lang="en-IN" dirty="0"/>
              <a:t>depressed level of consciousness,</a:t>
            </a:r>
          </a:p>
          <a:p>
            <a:pPr>
              <a:buFont typeface="Wingdings" pitchFamily="2" charset="2"/>
              <a:buChar char="ü"/>
            </a:pPr>
            <a:r>
              <a:rPr lang="en-IN" dirty="0"/>
              <a:t>CT abnormalities, and</a:t>
            </a:r>
          </a:p>
          <a:p>
            <a:pPr>
              <a:buFont typeface="Wingdings" pitchFamily="2" charset="2"/>
              <a:buChar char="ü"/>
            </a:pPr>
            <a:r>
              <a:rPr lang="en-IN" dirty="0"/>
              <a:t>Seizures </a:t>
            </a:r>
          </a:p>
          <a:p>
            <a:endParaRPr lang="en-US" dirty="0"/>
          </a:p>
        </p:txBody>
      </p:sp>
      <p:sp>
        <p:nvSpPr>
          <p:cNvPr id="4" name="Footer Placeholder 3">
            <a:extLst>
              <a:ext uri="{FF2B5EF4-FFF2-40B4-BE49-F238E27FC236}">
                <a16:creationId xmlns:a16="http://schemas.microsoft.com/office/drawing/2014/main" xmlns="" id="{A27B6769-4C04-C747-8E8C-5301422D47F0}"/>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74151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6F5A3-D537-A14D-B71D-E506EC6D920D}"/>
              </a:ext>
            </a:extLst>
          </p:cNvPr>
          <p:cNvSpPr>
            <a:spLocks noGrp="1"/>
          </p:cNvSpPr>
          <p:nvPr>
            <p:ph type="title"/>
          </p:nvPr>
        </p:nvSpPr>
        <p:spPr>
          <a:xfrm>
            <a:off x="838200" y="0"/>
            <a:ext cx="10515600" cy="1325563"/>
          </a:xfrm>
        </p:spPr>
        <p:txBody>
          <a:bodyPr/>
          <a:lstStyle/>
          <a:p>
            <a:pPr algn="ctr"/>
            <a:r>
              <a:rPr lang="en-US" dirty="0"/>
              <a:t>FUTURE RISKS</a:t>
            </a:r>
          </a:p>
        </p:txBody>
      </p:sp>
      <p:sp>
        <p:nvSpPr>
          <p:cNvPr id="3" name="Content Placeholder 2">
            <a:extLst>
              <a:ext uri="{FF2B5EF4-FFF2-40B4-BE49-F238E27FC236}">
                <a16:creationId xmlns:a16="http://schemas.microsoft.com/office/drawing/2014/main" xmlns="" id="{ABD49EA3-EF91-6547-9C5E-AF71F4875B0C}"/>
              </a:ext>
            </a:extLst>
          </p:cNvPr>
          <p:cNvSpPr>
            <a:spLocks noGrp="1"/>
          </p:cNvSpPr>
          <p:nvPr>
            <p:ph idx="1"/>
          </p:nvPr>
        </p:nvSpPr>
        <p:spPr>
          <a:xfrm>
            <a:off x="838199" y="3342640"/>
            <a:ext cx="10962939" cy="3251200"/>
          </a:xfrm>
        </p:spPr>
        <p:txBody>
          <a:bodyPr>
            <a:normAutofit/>
          </a:bodyPr>
          <a:lstStyle/>
          <a:p>
            <a:r>
              <a:rPr lang="en-IN" dirty="0"/>
              <a:t>In </a:t>
            </a:r>
            <a:r>
              <a:rPr lang="en-IN" b="1" dirty="0"/>
              <a:t>adults</a:t>
            </a:r>
            <a:r>
              <a:rPr lang="en-IN" dirty="0"/>
              <a:t> with hypertension, a 5 mm Hg increase in diastolic blood pressure increased the risk of coronary artery disease by 20% and the risk of stroke by 35%. Furthermore, hypertension is implicated in the etiology of nearly 50% of adults with end-stage renal disease. </a:t>
            </a:r>
          </a:p>
          <a:p>
            <a:endParaRPr lang="en-US" dirty="0"/>
          </a:p>
        </p:txBody>
      </p:sp>
      <p:pic>
        <p:nvPicPr>
          <p:cNvPr id="5" name="Picture 4">
            <a:extLst>
              <a:ext uri="{FF2B5EF4-FFF2-40B4-BE49-F238E27FC236}">
                <a16:creationId xmlns:a16="http://schemas.microsoft.com/office/drawing/2014/main" xmlns="" id="{1D485F09-84FE-0F4D-940C-8B30DFBC6B9C}"/>
              </a:ext>
            </a:extLst>
          </p:cNvPr>
          <p:cNvPicPr>
            <a:picLocks noChangeAspect="1"/>
          </p:cNvPicPr>
          <p:nvPr/>
        </p:nvPicPr>
        <p:blipFill rotWithShape="1">
          <a:blip r:embed="rId2"/>
          <a:srcRect t="30167" b="8167"/>
          <a:stretch/>
        </p:blipFill>
        <p:spPr>
          <a:xfrm>
            <a:off x="2179320" y="1190476"/>
            <a:ext cx="7833360" cy="1879600"/>
          </a:xfrm>
          <a:prstGeom prst="rect">
            <a:avLst/>
          </a:prstGeom>
        </p:spPr>
      </p:pic>
      <p:sp>
        <p:nvSpPr>
          <p:cNvPr id="6" name="Footer Placeholder 5">
            <a:extLst>
              <a:ext uri="{FF2B5EF4-FFF2-40B4-BE49-F238E27FC236}">
                <a16:creationId xmlns:a16="http://schemas.microsoft.com/office/drawing/2014/main" xmlns="" id="{74892B43-939B-9D40-976F-F7B2E360C30A}"/>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675886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EEAC4-18E6-814B-8DAF-D48A32ABEF4E}"/>
              </a:ext>
            </a:extLst>
          </p:cNvPr>
          <p:cNvSpPr>
            <a:spLocks noGrp="1"/>
          </p:cNvSpPr>
          <p:nvPr>
            <p:ph type="title"/>
          </p:nvPr>
        </p:nvSpPr>
        <p:spPr/>
        <p:txBody>
          <a:bodyPr/>
          <a:lstStyle/>
          <a:p>
            <a:r>
              <a:rPr lang="en-IN" dirty="0"/>
              <a:t>HYPERTENSIVE CRISIS</a:t>
            </a:r>
            <a:endParaRPr lang="en-US" dirty="0"/>
          </a:p>
        </p:txBody>
      </p:sp>
      <p:sp>
        <p:nvSpPr>
          <p:cNvPr id="3" name="Content Placeholder 2">
            <a:extLst>
              <a:ext uri="{FF2B5EF4-FFF2-40B4-BE49-F238E27FC236}">
                <a16:creationId xmlns:a16="http://schemas.microsoft.com/office/drawing/2014/main" xmlns="" id="{4B1DEC92-056B-3342-9985-5BCA123F2C80}"/>
              </a:ext>
            </a:extLst>
          </p:cNvPr>
          <p:cNvSpPr>
            <a:spLocks noGrp="1"/>
          </p:cNvSpPr>
          <p:nvPr>
            <p:ph idx="1"/>
          </p:nvPr>
        </p:nvSpPr>
        <p:spPr>
          <a:xfrm>
            <a:off x="838200" y="1825625"/>
            <a:ext cx="6477000" cy="4351338"/>
          </a:xfrm>
        </p:spPr>
        <p:txBody>
          <a:bodyPr>
            <a:normAutofit/>
          </a:bodyPr>
          <a:lstStyle/>
          <a:p>
            <a:r>
              <a:rPr lang="en-IN" dirty="0"/>
              <a:t>May manifest with:</a:t>
            </a:r>
          </a:p>
          <a:p>
            <a:pPr>
              <a:buFont typeface="Wingdings" pitchFamily="2" charset="2"/>
              <a:buChar char="ü"/>
            </a:pPr>
            <a:r>
              <a:rPr lang="en-IN" dirty="0"/>
              <a:t>decreased vision (retinal haemorrhages of hypertensive retinopathy)</a:t>
            </a:r>
          </a:p>
          <a:p>
            <a:pPr>
              <a:buFont typeface="Wingdings" pitchFamily="2" charset="2"/>
              <a:buChar char="ü"/>
            </a:pPr>
            <a:r>
              <a:rPr lang="en-IN" dirty="0"/>
              <a:t>papilledema,</a:t>
            </a:r>
          </a:p>
          <a:p>
            <a:pPr>
              <a:buFont typeface="Wingdings" pitchFamily="2" charset="2"/>
              <a:buChar char="ü"/>
            </a:pPr>
            <a:r>
              <a:rPr lang="en-IN" dirty="0"/>
              <a:t>encephalopathy (headache, seizures, depressed level of consciousness),</a:t>
            </a:r>
          </a:p>
          <a:p>
            <a:pPr>
              <a:buFont typeface="Wingdings" pitchFamily="2" charset="2"/>
              <a:buChar char="ü"/>
            </a:pPr>
            <a:r>
              <a:rPr lang="en-IN" dirty="0"/>
              <a:t>heart failure, or</a:t>
            </a:r>
          </a:p>
          <a:p>
            <a:pPr>
              <a:buFont typeface="Wingdings" pitchFamily="2" charset="2"/>
              <a:buChar char="ü"/>
            </a:pPr>
            <a:r>
              <a:rPr lang="en-IN" dirty="0"/>
              <a:t>accelerated deterioration of renal function. </a:t>
            </a:r>
          </a:p>
          <a:p>
            <a:endParaRPr lang="en-US" dirty="0"/>
          </a:p>
        </p:txBody>
      </p:sp>
      <p:sp>
        <p:nvSpPr>
          <p:cNvPr id="4" name="Footer Placeholder 3">
            <a:extLst>
              <a:ext uri="{FF2B5EF4-FFF2-40B4-BE49-F238E27FC236}">
                <a16:creationId xmlns:a16="http://schemas.microsoft.com/office/drawing/2014/main" xmlns="" id="{9ACA98F0-3D5C-5A49-A3DC-669C24A6A21D}"/>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pic>
        <p:nvPicPr>
          <p:cNvPr id="6" name="Picture 5">
            <a:extLst>
              <a:ext uri="{FF2B5EF4-FFF2-40B4-BE49-F238E27FC236}">
                <a16:creationId xmlns:a16="http://schemas.microsoft.com/office/drawing/2014/main" xmlns="" id="{12C0E95C-0C7E-1F4C-8531-24A9B5DA3F22}"/>
              </a:ext>
            </a:extLst>
          </p:cNvPr>
          <p:cNvPicPr>
            <a:picLocks noChangeAspect="1"/>
          </p:cNvPicPr>
          <p:nvPr/>
        </p:nvPicPr>
        <p:blipFill rotWithShape="1">
          <a:blip r:embed="rId2"/>
          <a:srcRect t="3613"/>
          <a:stretch/>
        </p:blipFill>
        <p:spPr>
          <a:xfrm>
            <a:off x="7315200" y="452813"/>
            <a:ext cx="4050791" cy="5835110"/>
          </a:xfrm>
          <a:prstGeom prst="rect">
            <a:avLst/>
          </a:prstGeom>
        </p:spPr>
      </p:pic>
    </p:spTree>
    <p:extLst>
      <p:ext uri="{BB962C8B-B14F-4D97-AF65-F5344CB8AC3E}">
        <p14:creationId xmlns:p14="http://schemas.microsoft.com/office/powerpoint/2010/main" xmlns="" val="1981591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40CA3-5E42-044E-82FB-F9C7C8BB0101}"/>
              </a:ext>
            </a:extLst>
          </p:cNvPr>
          <p:cNvSpPr>
            <a:spLocks noGrp="1"/>
          </p:cNvSpPr>
          <p:nvPr>
            <p:ph type="title"/>
          </p:nvPr>
        </p:nvSpPr>
        <p:spPr/>
        <p:txBody>
          <a:bodyPr/>
          <a:lstStyle/>
          <a:p>
            <a:r>
              <a:rPr lang="en-US" dirty="0"/>
              <a:t>TARGET END ORGAN DAMAGE</a:t>
            </a:r>
          </a:p>
        </p:txBody>
      </p:sp>
      <p:sp>
        <p:nvSpPr>
          <p:cNvPr id="3" name="Content Placeholder 2">
            <a:extLst>
              <a:ext uri="{FF2B5EF4-FFF2-40B4-BE49-F238E27FC236}">
                <a16:creationId xmlns:a16="http://schemas.microsoft.com/office/drawing/2014/main" xmlns="" id="{3398D0EE-1D53-2348-AEC2-1E9E2D4410E4}"/>
              </a:ext>
            </a:extLst>
          </p:cNvPr>
          <p:cNvSpPr>
            <a:spLocks noGrp="1"/>
          </p:cNvSpPr>
          <p:nvPr>
            <p:ph idx="1"/>
          </p:nvPr>
        </p:nvSpPr>
        <p:spPr/>
        <p:txBody>
          <a:bodyPr/>
          <a:lstStyle/>
          <a:p>
            <a:r>
              <a:rPr lang="en-IN" dirty="0"/>
              <a:t>40% of hypertensive children have LV hypertrophy</a:t>
            </a:r>
          </a:p>
          <a:p>
            <a:r>
              <a:rPr lang="en-IN" dirty="0"/>
              <a:t>They have increased carotid intima–media thickness, a marker of early atherosclerosis. </a:t>
            </a:r>
          </a:p>
          <a:p>
            <a:endParaRPr lang="en-US" dirty="0"/>
          </a:p>
        </p:txBody>
      </p:sp>
      <p:sp>
        <p:nvSpPr>
          <p:cNvPr id="4" name="Footer Placeholder 3">
            <a:extLst>
              <a:ext uri="{FF2B5EF4-FFF2-40B4-BE49-F238E27FC236}">
                <a16:creationId xmlns:a16="http://schemas.microsoft.com/office/drawing/2014/main" xmlns="" id="{E87B5AB4-97F5-C24C-B2C8-912BBE978D22}"/>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pic>
        <p:nvPicPr>
          <p:cNvPr id="5" name="Picture 2">
            <a:extLst>
              <a:ext uri="{FF2B5EF4-FFF2-40B4-BE49-F238E27FC236}">
                <a16:creationId xmlns:a16="http://schemas.microsoft.com/office/drawing/2014/main" xmlns="" id="{BE07B350-622C-4944-B855-23F392CF8B9C}"/>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3074"/>
          <a:stretch/>
        </p:blipFill>
        <p:spPr bwMode="auto">
          <a:xfrm>
            <a:off x="1531883" y="3155606"/>
            <a:ext cx="2627586" cy="3265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xmlns="" id="{BBE32CFA-D587-824E-A5CD-96EBCEFD018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6900" y="3155606"/>
            <a:ext cx="4384269" cy="3021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8829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BF752-D91D-614C-97D5-AD093BC4EA74}"/>
              </a:ext>
            </a:extLst>
          </p:cNvPr>
          <p:cNvSpPr>
            <a:spLocks noGrp="1"/>
          </p:cNvSpPr>
          <p:nvPr>
            <p:ph type="title"/>
          </p:nvPr>
        </p:nvSpPr>
        <p:spPr/>
        <p:txBody>
          <a:bodyPr/>
          <a:lstStyle/>
          <a:p>
            <a:r>
              <a:rPr lang="en-US" dirty="0"/>
              <a:t>EVALUATION</a:t>
            </a:r>
          </a:p>
        </p:txBody>
      </p:sp>
      <p:pic>
        <p:nvPicPr>
          <p:cNvPr id="6" name="Content Placeholder 5">
            <a:extLst>
              <a:ext uri="{FF2B5EF4-FFF2-40B4-BE49-F238E27FC236}">
                <a16:creationId xmlns:a16="http://schemas.microsoft.com/office/drawing/2014/main" xmlns="" id="{5DC219CE-146B-6640-B4A0-B0F6C733E0B4}"/>
              </a:ext>
            </a:extLst>
          </p:cNvPr>
          <p:cNvPicPr>
            <a:picLocks noGrp="1" noChangeAspect="1"/>
          </p:cNvPicPr>
          <p:nvPr>
            <p:ph idx="1"/>
          </p:nvPr>
        </p:nvPicPr>
        <p:blipFill>
          <a:blip r:embed="rId2"/>
          <a:stretch>
            <a:fillRect/>
          </a:stretch>
        </p:blipFill>
        <p:spPr>
          <a:xfrm>
            <a:off x="4302119" y="956930"/>
            <a:ext cx="4693025" cy="5220033"/>
          </a:xfrm>
        </p:spPr>
      </p:pic>
      <p:sp>
        <p:nvSpPr>
          <p:cNvPr id="4" name="Footer Placeholder 3">
            <a:extLst>
              <a:ext uri="{FF2B5EF4-FFF2-40B4-BE49-F238E27FC236}">
                <a16:creationId xmlns:a16="http://schemas.microsoft.com/office/drawing/2014/main" xmlns="" id="{F0B64AAE-71EF-D64C-AF8E-93C2573AACE8}"/>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2089373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346CB57E-40B0-0847-B9D0-3B483C3B9D55}"/>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graphicFrame>
        <p:nvGraphicFramePr>
          <p:cNvPr id="5" name="Content Placeholder 3">
            <a:extLst>
              <a:ext uri="{FF2B5EF4-FFF2-40B4-BE49-F238E27FC236}">
                <a16:creationId xmlns:a16="http://schemas.microsoft.com/office/drawing/2014/main" xmlns="" id="{804AAEA7-AEE5-4745-8C86-BD10A5D79E71}"/>
              </a:ext>
            </a:extLst>
          </p:cNvPr>
          <p:cNvGraphicFramePr>
            <a:graphicFrameLocks/>
          </p:cNvGraphicFramePr>
          <p:nvPr>
            <p:extLst>
              <p:ext uri="{D42A27DB-BD31-4B8C-83A1-F6EECF244321}">
                <p14:modId xmlns:p14="http://schemas.microsoft.com/office/powerpoint/2010/main" xmlns="" val="1152776347"/>
              </p:ext>
            </p:extLst>
          </p:nvPr>
        </p:nvGraphicFramePr>
        <p:xfrm>
          <a:off x="909144" y="773835"/>
          <a:ext cx="10373711" cy="4736259"/>
        </p:xfrm>
        <a:graphic>
          <a:graphicData uri="http://schemas.openxmlformats.org/drawingml/2006/table">
            <a:tbl>
              <a:tblPr firstRow="1" bandRow="1">
                <a:tableStyleId>{5C22544A-7EE6-4342-B048-85BDC9FD1C3A}</a:tableStyleId>
              </a:tblPr>
              <a:tblGrid>
                <a:gridCol w="4175361">
                  <a:extLst>
                    <a:ext uri="{9D8B030D-6E8A-4147-A177-3AD203B41FA5}">
                      <a16:colId xmlns:a16="http://schemas.microsoft.com/office/drawing/2014/main" xmlns="" val="20000"/>
                    </a:ext>
                  </a:extLst>
                </a:gridCol>
                <a:gridCol w="3371481">
                  <a:extLst>
                    <a:ext uri="{9D8B030D-6E8A-4147-A177-3AD203B41FA5}">
                      <a16:colId xmlns:a16="http://schemas.microsoft.com/office/drawing/2014/main" xmlns="" val="20001"/>
                    </a:ext>
                  </a:extLst>
                </a:gridCol>
                <a:gridCol w="2826869">
                  <a:extLst>
                    <a:ext uri="{9D8B030D-6E8A-4147-A177-3AD203B41FA5}">
                      <a16:colId xmlns:a16="http://schemas.microsoft.com/office/drawing/2014/main" xmlns="" val="20002"/>
                    </a:ext>
                  </a:extLst>
                </a:gridCol>
              </a:tblGrid>
              <a:tr h="707819">
                <a:tc>
                  <a:txBody>
                    <a:bodyPr/>
                    <a:lstStyle/>
                    <a:p>
                      <a:pPr algn="ctr"/>
                      <a:r>
                        <a:rPr lang="en-IN" dirty="0"/>
                        <a:t>STUDY OR PROCEDURE</a:t>
                      </a:r>
                    </a:p>
                  </a:txBody>
                  <a:tcPr anchor="ctr"/>
                </a:tc>
                <a:tc>
                  <a:txBody>
                    <a:bodyPr/>
                    <a:lstStyle/>
                    <a:p>
                      <a:pPr algn="ctr"/>
                      <a:r>
                        <a:rPr lang="en-IN" dirty="0"/>
                        <a:t>PURPOSE</a:t>
                      </a:r>
                    </a:p>
                  </a:txBody>
                  <a:tcPr anchor="ctr"/>
                </a:tc>
                <a:tc>
                  <a:txBody>
                    <a:bodyPr/>
                    <a:lstStyle/>
                    <a:p>
                      <a:pPr algn="ctr"/>
                      <a:r>
                        <a:rPr lang="en-IN" dirty="0"/>
                        <a:t>TARGET POPULATION</a:t>
                      </a:r>
                    </a:p>
                  </a:txBody>
                  <a:tcPr anchor="ctr"/>
                </a:tc>
                <a:extLst>
                  <a:ext uri="{0D108BD9-81ED-4DB2-BD59-A6C34878D82A}">
                    <a16:rowId xmlns:a16="http://schemas.microsoft.com/office/drawing/2014/main" xmlns="" val="10000"/>
                  </a:ext>
                </a:extLst>
              </a:tr>
              <a:tr h="370840">
                <a:tc gridSpan="3">
                  <a:txBody>
                    <a:bodyPr/>
                    <a:lstStyle/>
                    <a:p>
                      <a:pPr algn="ctr"/>
                      <a:r>
                        <a:rPr lang="en-IN" b="1" dirty="0"/>
                        <a:t>EVALUATION FOR IDENTIFIABLE CAUSES</a:t>
                      </a:r>
                    </a:p>
                  </a:txBody>
                  <a:tcPr anchor="ctr">
                    <a:solidFill>
                      <a:schemeClr val="accent2">
                        <a:lumMod val="60000"/>
                        <a:lumOff val="40000"/>
                      </a:schemeClr>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xmlns="" val="2772600065"/>
                  </a:ext>
                </a:extLst>
              </a:tr>
              <a:tr h="370840">
                <a:tc>
                  <a:txBody>
                    <a:bodyPr/>
                    <a:lstStyle/>
                    <a:p>
                      <a:pPr algn="l"/>
                      <a:r>
                        <a:rPr lang="en-IN" dirty="0"/>
                        <a:t>History, including sleep history, family history,</a:t>
                      </a:r>
                    </a:p>
                    <a:p>
                      <a:pPr algn="l"/>
                      <a:r>
                        <a:rPr lang="en-IN" dirty="0"/>
                        <a:t>risk factors, diet, and habits such as smoking</a:t>
                      </a:r>
                      <a:r>
                        <a:rPr lang="en-IN" baseline="0" dirty="0"/>
                        <a:t> </a:t>
                      </a:r>
                      <a:r>
                        <a:rPr lang="en-IN" dirty="0"/>
                        <a:t>and drinking alcohol; physical examination</a:t>
                      </a:r>
                    </a:p>
                  </a:txBody>
                  <a:tcPr anchor="ctr"/>
                </a:tc>
                <a:tc>
                  <a:txBody>
                    <a:bodyPr/>
                    <a:lstStyle/>
                    <a:p>
                      <a:pPr algn="l"/>
                      <a:r>
                        <a:rPr lang="en-IN" dirty="0"/>
                        <a:t>History and physical examination</a:t>
                      </a:r>
                      <a:r>
                        <a:rPr lang="en-IN" baseline="0" dirty="0"/>
                        <a:t> </a:t>
                      </a:r>
                      <a:r>
                        <a:rPr lang="en-IN" dirty="0"/>
                        <a:t>help focus subsequent evaluation</a:t>
                      </a:r>
                    </a:p>
                  </a:txBody>
                  <a:tcPr anchor="ctr"/>
                </a:tc>
                <a:tc>
                  <a:txBody>
                    <a:bodyPr/>
                    <a:lstStyle/>
                    <a:p>
                      <a:pPr algn="l"/>
                      <a:r>
                        <a:rPr lang="en-IN" dirty="0"/>
                        <a:t>All children with persistent BP ≥95th percentile</a:t>
                      </a:r>
                    </a:p>
                  </a:txBody>
                  <a:tcPr anchor="ctr"/>
                </a:tc>
                <a:extLst>
                  <a:ext uri="{0D108BD9-81ED-4DB2-BD59-A6C34878D82A}">
                    <a16:rowId xmlns:a16="http://schemas.microsoft.com/office/drawing/2014/main" xmlns="" val="10001"/>
                  </a:ext>
                </a:extLst>
              </a:tr>
              <a:tr h="370840">
                <a:tc>
                  <a:txBody>
                    <a:bodyPr/>
                    <a:lstStyle/>
                    <a:p>
                      <a:pPr algn="l"/>
                      <a:r>
                        <a:rPr lang="en-IN" dirty="0"/>
                        <a:t>Blood urea nitrogen, </a:t>
                      </a:r>
                      <a:r>
                        <a:rPr lang="en-IN" dirty="0" err="1"/>
                        <a:t>creatinine</a:t>
                      </a:r>
                      <a:r>
                        <a:rPr lang="en-IN" dirty="0"/>
                        <a:t>, electrolytes,</a:t>
                      </a:r>
                    </a:p>
                    <a:p>
                      <a:pPr algn="l"/>
                      <a:r>
                        <a:rPr lang="en-IN" dirty="0"/>
                        <a:t>urinalysis, and urine culture</a:t>
                      </a:r>
                    </a:p>
                  </a:txBody>
                  <a:tcPr anchor="ctr"/>
                </a:tc>
                <a:tc>
                  <a:txBody>
                    <a:bodyPr/>
                    <a:lstStyle/>
                    <a:p>
                      <a:pPr algn="l"/>
                      <a:r>
                        <a:rPr lang="en-IN" dirty="0"/>
                        <a:t>R/O renal disease and chronic</a:t>
                      </a:r>
                      <a:r>
                        <a:rPr lang="en-IN" baseline="0" dirty="0"/>
                        <a:t> </a:t>
                      </a:r>
                      <a:r>
                        <a:rPr lang="en-IN" dirty="0"/>
                        <a:t>pyelonephritis, mineralocorticoid</a:t>
                      </a:r>
                    </a:p>
                    <a:p>
                      <a:pPr algn="l"/>
                      <a:r>
                        <a:rPr lang="en-IN" dirty="0"/>
                        <a:t>excess states</a:t>
                      </a:r>
                    </a:p>
                  </a:txBody>
                  <a:tcPr anchor="ctr"/>
                </a:tc>
                <a:tc>
                  <a:txBody>
                    <a:bodyPr/>
                    <a:lstStyle/>
                    <a:p>
                      <a:pPr algn="l"/>
                      <a:r>
                        <a:rPr lang="en-IN" dirty="0"/>
                        <a:t>All children with persistent BP ≥95th percentile</a:t>
                      </a:r>
                    </a:p>
                  </a:txBody>
                  <a:tcPr anchor="ctr"/>
                </a:tc>
                <a:extLst>
                  <a:ext uri="{0D108BD9-81ED-4DB2-BD59-A6C34878D82A}">
                    <a16:rowId xmlns:a16="http://schemas.microsoft.com/office/drawing/2014/main" xmlns="" val="10002"/>
                  </a:ext>
                </a:extLst>
              </a:tr>
              <a:tr h="370840">
                <a:tc>
                  <a:txBody>
                    <a:bodyPr/>
                    <a:lstStyle/>
                    <a:p>
                      <a:pPr algn="l"/>
                      <a:r>
                        <a:rPr lang="en-IN" dirty="0"/>
                        <a:t>Complete blood count</a:t>
                      </a:r>
                    </a:p>
                  </a:txBody>
                  <a:tcPr anchor="ctr"/>
                </a:tc>
                <a:tc>
                  <a:txBody>
                    <a:bodyPr/>
                    <a:lstStyle/>
                    <a:p>
                      <a:pPr algn="l"/>
                      <a:r>
                        <a:rPr lang="en-IN" dirty="0"/>
                        <a:t>R/O </a:t>
                      </a:r>
                      <a:r>
                        <a:rPr lang="en-IN" dirty="0" err="1"/>
                        <a:t>anemia</a:t>
                      </a:r>
                      <a:r>
                        <a:rPr lang="en-IN" dirty="0"/>
                        <a:t>, consistent with</a:t>
                      </a:r>
                      <a:r>
                        <a:rPr lang="en-IN" baseline="0" dirty="0"/>
                        <a:t> </a:t>
                      </a:r>
                      <a:r>
                        <a:rPr lang="en-IN" dirty="0"/>
                        <a:t>chronic renal disease</a:t>
                      </a:r>
                    </a:p>
                  </a:txBody>
                  <a:tcPr anchor="ctr"/>
                </a:tc>
                <a:tc>
                  <a:txBody>
                    <a:bodyPr/>
                    <a:lstStyle/>
                    <a:p>
                      <a:pPr algn="l"/>
                      <a:r>
                        <a:rPr lang="en-IN" dirty="0"/>
                        <a:t>All children with persistent BP ≥95th percentile</a:t>
                      </a:r>
                    </a:p>
                  </a:txBody>
                  <a:tcPr anchor="ctr"/>
                </a:tc>
                <a:extLst>
                  <a:ext uri="{0D108BD9-81ED-4DB2-BD59-A6C34878D82A}">
                    <a16:rowId xmlns:a16="http://schemas.microsoft.com/office/drawing/2014/main" xmlns="" val="10003"/>
                  </a:ext>
                </a:extLst>
              </a:tr>
              <a:tr h="370840">
                <a:tc>
                  <a:txBody>
                    <a:bodyPr/>
                    <a:lstStyle/>
                    <a:p>
                      <a:pPr algn="l"/>
                      <a:r>
                        <a:rPr lang="en-IN" dirty="0"/>
                        <a:t>Renal ultrasound</a:t>
                      </a:r>
                    </a:p>
                  </a:txBody>
                  <a:tcPr anchor="ctr"/>
                </a:tc>
                <a:tc>
                  <a:txBody>
                    <a:bodyPr/>
                    <a:lstStyle/>
                    <a:p>
                      <a:pPr algn="l"/>
                      <a:r>
                        <a:rPr lang="pt-BR" dirty="0"/>
                        <a:t>R/O renal scar, congenital</a:t>
                      </a:r>
                      <a:r>
                        <a:rPr lang="pt-BR" baseline="0" dirty="0"/>
                        <a:t> </a:t>
                      </a:r>
                      <a:r>
                        <a:rPr lang="pt-BR" dirty="0"/>
                        <a:t>anomaly, or disparate renal size</a:t>
                      </a:r>
                      <a:endParaRPr lang="en-IN" dirty="0"/>
                    </a:p>
                  </a:txBody>
                  <a:tcPr anchor="ctr"/>
                </a:tc>
                <a:tc>
                  <a:txBody>
                    <a:bodyPr/>
                    <a:lstStyle/>
                    <a:p>
                      <a:pPr algn="l"/>
                      <a:r>
                        <a:rPr lang="en-IN" dirty="0"/>
                        <a:t>All children with persistent BP ≥95th percentile</a:t>
                      </a: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574587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1F002EC0-C480-7B4D-9833-ECE699F2C917}"/>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graphicFrame>
        <p:nvGraphicFramePr>
          <p:cNvPr id="5" name="Table 4">
            <a:extLst>
              <a:ext uri="{FF2B5EF4-FFF2-40B4-BE49-F238E27FC236}">
                <a16:creationId xmlns:a16="http://schemas.microsoft.com/office/drawing/2014/main" xmlns="" id="{C652F2B6-8055-E648-AB5D-58DEB5ABB519}"/>
              </a:ext>
            </a:extLst>
          </p:cNvPr>
          <p:cNvGraphicFramePr>
            <a:graphicFrameLocks noGrp="1"/>
          </p:cNvGraphicFramePr>
          <p:nvPr>
            <p:extLst>
              <p:ext uri="{D42A27DB-BD31-4B8C-83A1-F6EECF244321}">
                <p14:modId xmlns:p14="http://schemas.microsoft.com/office/powerpoint/2010/main" xmlns="" val="503833950"/>
              </p:ext>
            </p:extLst>
          </p:nvPr>
        </p:nvGraphicFramePr>
        <p:xfrm>
          <a:off x="924910" y="743060"/>
          <a:ext cx="10357945" cy="4096179"/>
        </p:xfrm>
        <a:graphic>
          <a:graphicData uri="http://schemas.openxmlformats.org/drawingml/2006/table">
            <a:tbl>
              <a:tblPr firstRow="1" bandRow="1">
                <a:tableStyleId>{5C22544A-7EE6-4342-B048-85BDC9FD1C3A}</a:tableStyleId>
              </a:tblPr>
              <a:tblGrid>
                <a:gridCol w="2427890">
                  <a:extLst>
                    <a:ext uri="{9D8B030D-6E8A-4147-A177-3AD203B41FA5}">
                      <a16:colId xmlns:a16="http://schemas.microsoft.com/office/drawing/2014/main" xmlns="" val="2234445642"/>
                    </a:ext>
                  </a:extLst>
                </a:gridCol>
                <a:gridCol w="3710152">
                  <a:extLst>
                    <a:ext uri="{9D8B030D-6E8A-4147-A177-3AD203B41FA5}">
                      <a16:colId xmlns:a16="http://schemas.microsoft.com/office/drawing/2014/main" xmlns="" val="2926687496"/>
                    </a:ext>
                  </a:extLst>
                </a:gridCol>
                <a:gridCol w="4219903">
                  <a:extLst>
                    <a:ext uri="{9D8B030D-6E8A-4147-A177-3AD203B41FA5}">
                      <a16:colId xmlns:a16="http://schemas.microsoft.com/office/drawing/2014/main" xmlns="" val="106148044"/>
                    </a:ext>
                  </a:extLst>
                </a:gridCol>
              </a:tblGrid>
              <a:tr h="707819">
                <a:tc>
                  <a:txBody>
                    <a:bodyPr/>
                    <a:lstStyle/>
                    <a:p>
                      <a:pPr algn="ctr"/>
                      <a:r>
                        <a:rPr lang="en-IN" dirty="0"/>
                        <a:t>STUDY OR PROCEDURE</a:t>
                      </a:r>
                    </a:p>
                  </a:txBody>
                  <a:tcPr anchor="ctr"/>
                </a:tc>
                <a:tc>
                  <a:txBody>
                    <a:bodyPr/>
                    <a:lstStyle/>
                    <a:p>
                      <a:pPr algn="ctr"/>
                      <a:r>
                        <a:rPr lang="en-IN" dirty="0"/>
                        <a:t>PURPOSE</a:t>
                      </a:r>
                    </a:p>
                  </a:txBody>
                  <a:tcPr anchor="ctr"/>
                </a:tc>
                <a:tc>
                  <a:txBody>
                    <a:bodyPr/>
                    <a:lstStyle/>
                    <a:p>
                      <a:pPr algn="ctr"/>
                      <a:r>
                        <a:rPr lang="en-IN" dirty="0"/>
                        <a:t>TARGET POPULATION</a:t>
                      </a:r>
                    </a:p>
                  </a:txBody>
                  <a:tcPr anchor="ctr"/>
                </a:tc>
                <a:extLst>
                  <a:ext uri="{0D108BD9-81ED-4DB2-BD59-A6C34878D82A}">
                    <a16:rowId xmlns:a16="http://schemas.microsoft.com/office/drawing/2014/main" xmlns="" val="2419115308"/>
                  </a:ext>
                </a:extLst>
              </a:tr>
              <a:tr h="370840">
                <a:tc gridSpan="3">
                  <a:txBody>
                    <a:bodyPr/>
                    <a:lstStyle/>
                    <a:p>
                      <a:pPr algn="ctr"/>
                      <a:r>
                        <a:rPr lang="en-IN" b="1" dirty="0"/>
                        <a:t>EVALUATION FOR CO-MORBIDITY</a:t>
                      </a:r>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48458493"/>
                  </a:ext>
                </a:extLst>
              </a:tr>
              <a:tr h="370840">
                <a:tc>
                  <a:txBody>
                    <a:bodyPr/>
                    <a:lstStyle/>
                    <a:p>
                      <a:pPr algn="l"/>
                      <a:r>
                        <a:rPr lang="en-IN" dirty="0"/>
                        <a:t>Fasting lipid panel, fasting glucose</a:t>
                      </a:r>
                    </a:p>
                  </a:txBody>
                  <a:tcPr anchor="ctr"/>
                </a:tc>
                <a:tc>
                  <a:txBody>
                    <a:bodyPr/>
                    <a:lstStyle/>
                    <a:p>
                      <a:pPr algn="l"/>
                      <a:r>
                        <a:rPr lang="en-IN"/>
                        <a:t>Identify hyperlipidemia, identify</a:t>
                      </a:r>
                      <a:r>
                        <a:rPr lang="en-IN" baseline="0"/>
                        <a:t> </a:t>
                      </a:r>
                      <a:r>
                        <a:rPr lang="en-IN"/>
                        <a:t>metabolic abnormalities</a:t>
                      </a:r>
                      <a:endParaRPr lang="en-IN" dirty="0"/>
                    </a:p>
                  </a:txBody>
                  <a:tcPr anchor="ctr"/>
                </a:tc>
                <a:tc>
                  <a:txBody>
                    <a:bodyPr/>
                    <a:lstStyle/>
                    <a:p>
                      <a:pPr algn="l"/>
                      <a:r>
                        <a:rPr lang="en-IN" dirty="0"/>
                        <a:t>Overweight patients with BP at 90th-94th percentile;</a:t>
                      </a:r>
                      <a:r>
                        <a:rPr lang="en-IN" baseline="0" dirty="0"/>
                        <a:t> </a:t>
                      </a:r>
                      <a:r>
                        <a:rPr lang="en-IN" dirty="0"/>
                        <a:t>all patients with BP ≥95th percentile; family history</a:t>
                      </a:r>
                      <a:r>
                        <a:rPr lang="en-IN" baseline="0" dirty="0"/>
                        <a:t> </a:t>
                      </a:r>
                      <a:r>
                        <a:rPr lang="en-IN" dirty="0"/>
                        <a:t>of</a:t>
                      </a:r>
                      <a:r>
                        <a:rPr lang="en-IN" baseline="0" dirty="0"/>
                        <a:t> </a:t>
                      </a:r>
                      <a:r>
                        <a:rPr lang="en-IN" dirty="0"/>
                        <a:t>hypertension or cardiovascular disease; child</a:t>
                      </a:r>
                      <a:r>
                        <a:rPr lang="en-IN" baseline="0" dirty="0"/>
                        <a:t> </a:t>
                      </a:r>
                      <a:r>
                        <a:rPr lang="en-IN" dirty="0"/>
                        <a:t>with chronic renal disease</a:t>
                      </a:r>
                    </a:p>
                  </a:txBody>
                  <a:tcPr anchor="ctr"/>
                </a:tc>
                <a:extLst>
                  <a:ext uri="{0D108BD9-81ED-4DB2-BD59-A6C34878D82A}">
                    <a16:rowId xmlns:a16="http://schemas.microsoft.com/office/drawing/2014/main" xmlns="" val="1679653543"/>
                  </a:ext>
                </a:extLst>
              </a:tr>
              <a:tr h="370840">
                <a:tc>
                  <a:txBody>
                    <a:bodyPr/>
                    <a:lstStyle/>
                    <a:p>
                      <a:pPr algn="l"/>
                      <a:r>
                        <a:rPr lang="en-IN" dirty="0"/>
                        <a:t>Drug screen</a:t>
                      </a:r>
                    </a:p>
                  </a:txBody>
                  <a:tcPr anchor="ctr"/>
                </a:tc>
                <a:tc>
                  <a:txBody>
                    <a:bodyPr/>
                    <a:lstStyle/>
                    <a:p>
                      <a:pPr algn="l"/>
                      <a:r>
                        <a:rPr lang="en-IN"/>
                        <a:t>Identify substances that might</a:t>
                      </a:r>
                      <a:r>
                        <a:rPr lang="en-IN" baseline="0"/>
                        <a:t> </a:t>
                      </a:r>
                      <a:r>
                        <a:rPr lang="en-IN"/>
                        <a:t>cause hypertension</a:t>
                      </a:r>
                      <a:endParaRPr lang="en-IN" dirty="0"/>
                    </a:p>
                  </a:txBody>
                  <a:tcPr anchor="ctr"/>
                </a:tc>
                <a:tc>
                  <a:txBody>
                    <a:bodyPr/>
                    <a:lstStyle/>
                    <a:p>
                      <a:pPr algn="l"/>
                      <a:r>
                        <a:rPr lang="en-IN"/>
                        <a:t>History suggestive of possible contribution by</a:t>
                      </a:r>
                    </a:p>
                    <a:p>
                      <a:pPr algn="l"/>
                      <a:r>
                        <a:rPr lang="en-IN"/>
                        <a:t>substances or drugs.</a:t>
                      </a:r>
                      <a:endParaRPr lang="en-IN" dirty="0"/>
                    </a:p>
                  </a:txBody>
                  <a:tcPr anchor="ctr"/>
                </a:tc>
                <a:extLst>
                  <a:ext uri="{0D108BD9-81ED-4DB2-BD59-A6C34878D82A}">
                    <a16:rowId xmlns:a16="http://schemas.microsoft.com/office/drawing/2014/main" xmlns="" val="1139075618"/>
                  </a:ext>
                </a:extLst>
              </a:tr>
              <a:tr h="370840">
                <a:tc>
                  <a:txBody>
                    <a:bodyPr/>
                    <a:lstStyle/>
                    <a:p>
                      <a:pPr algn="l"/>
                      <a:r>
                        <a:rPr lang="en-IN" dirty="0" err="1"/>
                        <a:t>Polysomnography</a:t>
                      </a:r>
                      <a:endParaRPr lang="en-IN" dirty="0"/>
                    </a:p>
                  </a:txBody>
                  <a:tcPr anchor="ctr"/>
                </a:tc>
                <a:tc>
                  <a:txBody>
                    <a:bodyPr/>
                    <a:lstStyle/>
                    <a:p>
                      <a:pPr algn="l"/>
                      <a:r>
                        <a:rPr lang="en-IN" dirty="0"/>
                        <a:t>Identify sleep disorder in</a:t>
                      </a:r>
                    </a:p>
                    <a:p>
                      <a:pPr algn="l"/>
                      <a:r>
                        <a:rPr lang="en-IN" dirty="0"/>
                        <a:t>association with hypertension</a:t>
                      </a:r>
                    </a:p>
                  </a:txBody>
                  <a:tcPr anchor="ctr"/>
                </a:tc>
                <a:tc>
                  <a:txBody>
                    <a:bodyPr/>
                    <a:lstStyle/>
                    <a:p>
                      <a:pPr algn="l"/>
                      <a:r>
                        <a:rPr lang="en-IN" dirty="0"/>
                        <a:t>History of loud, frequent snoring</a:t>
                      </a:r>
                    </a:p>
                  </a:txBody>
                  <a:tcPr anchor="ctr"/>
                </a:tc>
                <a:extLst>
                  <a:ext uri="{0D108BD9-81ED-4DB2-BD59-A6C34878D82A}">
                    <a16:rowId xmlns:a16="http://schemas.microsoft.com/office/drawing/2014/main" xmlns="" val="827748701"/>
                  </a:ext>
                </a:extLst>
              </a:tr>
            </a:tbl>
          </a:graphicData>
        </a:graphic>
      </p:graphicFrame>
    </p:spTree>
    <p:extLst>
      <p:ext uri="{BB962C8B-B14F-4D97-AF65-F5344CB8AC3E}">
        <p14:creationId xmlns:p14="http://schemas.microsoft.com/office/powerpoint/2010/main" xmlns="" val="1683969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7EB3B6DF-BACD-9649-B8DF-BA6586ED71DC}"/>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graphicFrame>
        <p:nvGraphicFramePr>
          <p:cNvPr id="5" name="Content Placeholder 3">
            <a:extLst>
              <a:ext uri="{FF2B5EF4-FFF2-40B4-BE49-F238E27FC236}">
                <a16:creationId xmlns:a16="http://schemas.microsoft.com/office/drawing/2014/main" xmlns="" id="{01FBF235-FE33-7149-A383-8B0AD379D955}"/>
              </a:ext>
            </a:extLst>
          </p:cNvPr>
          <p:cNvGraphicFramePr>
            <a:graphicFrameLocks/>
          </p:cNvGraphicFramePr>
          <p:nvPr>
            <p:extLst>
              <p:ext uri="{D42A27DB-BD31-4B8C-83A1-F6EECF244321}">
                <p14:modId xmlns:p14="http://schemas.microsoft.com/office/powerpoint/2010/main" xmlns="" val="2403643000"/>
              </p:ext>
            </p:extLst>
          </p:nvPr>
        </p:nvGraphicFramePr>
        <p:xfrm>
          <a:off x="909144" y="773835"/>
          <a:ext cx="10373711" cy="3456099"/>
        </p:xfrm>
        <a:graphic>
          <a:graphicData uri="http://schemas.openxmlformats.org/drawingml/2006/table">
            <a:tbl>
              <a:tblPr firstRow="1" bandRow="1">
                <a:tableStyleId>{5C22544A-7EE6-4342-B048-85BDC9FD1C3A}</a:tableStyleId>
              </a:tblPr>
              <a:tblGrid>
                <a:gridCol w="2422635">
                  <a:extLst>
                    <a:ext uri="{9D8B030D-6E8A-4147-A177-3AD203B41FA5}">
                      <a16:colId xmlns:a16="http://schemas.microsoft.com/office/drawing/2014/main" xmlns="" val="20000"/>
                    </a:ext>
                  </a:extLst>
                </a:gridCol>
                <a:gridCol w="3888828">
                  <a:extLst>
                    <a:ext uri="{9D8B030D-6E8A-4147-A177-3AD203B41FA5}">
                      <a16:colId xmlns:a16="http://schemas.microsoft.com/office/drawing/2014/main" xmlns="" val="1262247057"/>
                    </a:ext>
                  </a:extLst>
                </a:gridCol>
                <a:gridCol w="4062248">
                  <a:extLst>
                    <a:ext uri="{9D8B030D-6E8A-4147-A177-3AD203B41FA5}">
                      <a16:colId xmlns:a16="http://schemas.microsoft.com/office/drawing/2014/main" xmlns="" val="2689774496"/>
                    </a:ext>
                  </a:extLst>
                </a:gridCol>
              </a:tblGrid>
              <a:tr h="707819">
                <a:tc>
                  <a:txBody>
                    <a:bodyPr/>
                    <a:lstStyle/>
                    <a:p>
                      <a:pPr algn="ctr"/>
                      <a:r>
                        <a:rPr lang="en-IN" dirty="0"/>
                        <a:t>STUDY OR PROCEDURE</a:t>
                      </a:r>
                    </a:p>
                  </a:txBody>
                  <a:tcPr anchor="ctr"/>
                </a:tc>
                <a:tc>
                  <a:txBody>
                    <a:bodyPr/>
                    <a:lstStyle/>
                    <a:p>
                      <a:pPr algn="ctr"/>
                      <a:r>
                        <a:rPr lang="en-IN" dirty="0"/>
                        <a:t>PURPOSE</a:t>
                      </a:r>
                    </a:p>
                  </a:txBody>
                  <a:tcPr anchor="ctr"/>
                </a:tc>
                <a:tc>
                  <a:txBody>
                    <a:bodyPr/>
                    <a:lstStyle/>
                    <a:p>
                      <a:pPr algn="ctr"/>
                      <a:r>
                        <a:rPr lang="en-IN" dirty="0"/>
                        <a:t>TARGET POPULATION</a:t>
                      </a:r>
                    </a:p>
                  </a:txBody>
                  <a:tcPr anchor="ctr"/>
                </a:tc>
                <a:extLst>
                  <a:ext uri="{0D108BD9-81ED-4DB2-BD59-A6C34878D82A}">
                    <a16:rowId xmlns:a16="http://schemas.microsoft.com/office/drawing/2014/main" xmlns="" val="10000"/>
                  </a:ext>
                </a:extLst>
              </a:tr>
              <a:tr h="370840">
                <a:tc gridSpan="3">
                  <a:txBody>
                    <a:bodyPr/>
                    <a:lstStyle/>
                    <a:p>
                      <a:pPr algn="ctr"/>
                      <a:r>
                        <a:rPr lang="en-IN" b="1" dirty="0"/>
                        <a:t>EVALUATION FOR TARGET ORGAN DAMAGE</a:t>
                      </a:r>
                    </a:p>
                  </a:txBody>
                  <a:tcPr anchor="ctr">
                    <a:solidFill>
                      <a:schemeClr val="accent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72600065"/>
                  </a:ext>
                </a:extLst>
              </a:tr>
              <a:tr h="370840">
                <a:tc>
                  <a:txBody>
                    <a:bodyPr/>
                    <a:lstStyle/>
                    <a:p>
                      <a:pPr algn="l"/>
                      <a:r>
                        <a:rPr lang="en-IN" dirty="0"/>
                        <a:t>Echocardiogram</a:t>
                      </a:r>
                    </a:p>
                  </a:txBody>
                  <a:tcPr anchor="ctr"/>
                </a:tc>
                <a:tc>
                  <a:txBody>
                    <a:bodyPr/>
                    <a:lstStyle/>
                    <a:p>
                      <a:pPr algn="l"/>
                      <a:r>
                        <a:rPr lang="en-IN" dirty="0"/>
                        <a:t>Identify left ventricular hypertrophy</a:t>
                      </a:r>
                      <a:r>
                        <a:rPr lang="en-IN" baseline="0" dirty="0"/>
                        <a:t> </a:t>
                      </a:r>
                      <a:r>
                        <a:rPr lang="en-IN" dirty="0"/>
                        <a:t>and other indications of cardiac</a:t>
                      </a:r>
                      <a:r>
                        <a:rPr lang="en-IN" baseline="0" dirty="0"/>
                        <a:t> </a:t>
                      </a:r>
                      <a:r>
                        <a:rPr lang="en-IN" dirty="0"/>
                        <a:t>involvement</a:t>
                      </a:r>
                    </a:p>
                  </a:txBody>
                  <a:tcPr anchor="ctr"/>
                </a:tc>
                <a:tc>
                  <a:txBody>
                    <a:bodyPr/>
                    <a:lstStyle/>
                    <a:p>
                      <a:pPr algn="l"/>
                      <a:r>
                        <a:rPr lang="en-IN"/>
                        <a:t>Patients with comorbid risk factors and BP</a:t>
                      </a:r>
                    </a:p>
                    <a:p>
                      <a:pPr algn="l"/>
                      <a:r>
                        <a:rPr lang="en-IN"/>
                        <a:t>90th-94th percentile; all patients with BP ≥95th</a:t>
                      </a:r>
                    </a:p>
                    <a:p>
                      <a:pPr algn="l"/>
                      <a:r>
                        <a:rPr lang="en-IN"/>
                        <a:t>percentile</a:t>
                      </a:r>
                      <a:endParaRPr lang="en-IN" dirty="0"/>
                    </a:p>
                  </a:txBody>
                  <a:tcPr anchor="ctr"/>
                </a:tc>
                <a:extLst>
                  <a:ext uri="{0D108BD9-81ED-4DB2-BD59-A6C34878D82A}">
                    <a16:rowId xmlns:a16="http://schemas.microsoft.com/office/drawing/2014/main" xmlns="" val="10001"/>
                  </a:ext>
                </a:extLst>
              </a:tr>
              <a:tr h="370840">
                <a:tc>
                  <a:txBody>
                    <a:bodyPr/>
                    <a:lstStyle/>
                    <a:p>
                      <a:pPr algn="l"/>
                      <a:r>
                        <a:rPr lang="en-IN" dirty="0"/>
                        <a:t>Retinal exam</a:t>
                      </a:r>
                    </a:p>
                  </a:txBody>
                  <a:tcPr anchor="ctr"/>
                </a:tc>
                <a:tc>
                  <a:txBody>
                    <a:bodyPr/>
                    <a:lstStyle/>
                    <a:p>
                      <a:pPr algn="l"/>
                      <a:r>
                        <a:rPr lang="en-IN" dirty="0"/>
                        <a:t>Identify retinal vascular changes </a:t>
                      </a:r>
                    </a:p>
                  </a:txBody>
                  <a:tcPr anchor="ctr"/>
                </a:tc>
                <a:tc>
                  <a:txBody>
                    <a:bodyPr/>
                    <a:lstStyle/>
                    <a:p>
                      <a:pPr algn="l"/>
                      <a:r>
                        <a:rPr lang="en-IN" dirty="0"/>
                        <a:t>Patients with comorbid risk factors and BP 90th-94</a:t>
                      </a:r>
                      <a:r>
                        <a:rPr lang="en-IN" baseline="30000" dirty="0"/>
                        <a:t>th</a:t>
                      </a:r>
                      <a:r>
                        <a:rPr lang="en-IN" baseline="0" dirty="0"/>
                        <a:t> </a:t>
                      </a:r>
                      <a:r>
                        <a:rPr lang="en-IN" dirty="0"/>
                        <a:t>percentile; all patients with BP ≥95th percentile</a:t>
                      </a: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928513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DF6E3FB2-3B84-B24B-98CE-E2BE35440319}"/>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graphicFrame>
        <p:nvGraphicFramePr>
          <p:cNvPr id="5" name="Table 4">
            <a:extLst>
              <a:ext uri="{FF2B5EF4-FFF2-40B4-BE49-F238E27FC236}">
                <a16:creationId xmlns:a16="http://schemas.microsoft.com/office/drawing/2014/main" xmlns="" id="{C8443102-F35F-E545-AC64-318CABE64295}"/>
              </a:ext>
            </a:extLst>
          </p:cNvPr>
          <p:cNvGraphicFramePr>
            <a:graphicFrameLocks noGrp="1"/>
          </p:cNvGraphicFramePr>
          <p:nvPr>
            <p:extLst>
              <p:ext uri="{D42A27DB-BD31-4B8C-83A1-F6EECF244321}">
                <p14:modId xmlns:p14="http://schemas.microsoft.com/office/powerpoint/2010/main" xmlns="" val="1974969400"/>
              </p:ext>
            </p:extLst>
          </p:nvPr>
        </p:nvGraphicFramePr>
        <p:xfrm>
          <a:off x="861848" y="609099"/>
          <a:ext cx="10468304" cy="5860481"/>
        </p:xfrm>
        <a:graphic>
          <a:graphicData uri="http://schemas.openxmlformats.org/drawingml/2006/table">
            <a:tbl>
              <a:tblPr firstRow="1" bandRow="1">
                <a:tableStyleId>{5C22544A-7EE6-4342-B048-85BDC9FD1C3A}</a:tableStyleId>
              </a:tblPr>
              <a:tblGrid>
                <a:gridCol w="3310759">
                  <a:extLst>
                    <a:ext uri="{9D8B030D-6E8A-4147-A177-3AD203B41FA5}">
                      <a16:colId xmlns:a16="http://schemas.microsoft.com/office/drawing/2014/main" xmlns="" val="246686444"/>
                    </a:ext>
                  </a:extLst>
                </a:gridCol>
                <a:gridCol w="3258207">
                  <a:extLst>
                    <a:ext uri="{9D8B030D-6E8A-4147-A177-3AD203B41FA5}">
                      <a16:colId xmlns:a16="http://schemas.microsoft.com/office/drawing/2014/main" xmlns="" val="1775243229"/>
                    </a:ext>
                  </a:extLst>
                </a:gridCol>
                <a:gridCol w="3899338">
                  <a:extLst>
                    <a:ext uri="{9D8B030D-6E8A-4147-A177-3AD203B41FA5}">
                      <a16:colId xmlns:a16="http://schemas.microsoft.com/office/drawing/2014/main" xmlns="" val="4051114962"/>
                    </a:ext>
                  </a:extLst>
                </a:gridCol>
              </a:tblGrid>
              <a:tr h="679688">
                <a:tc>
                  <a:txBody>
                    <a:bodyPr/>
                    <a:lstStyle/>
                    <a:p>
                      <a:pPr algn="ctr"/>
                      <a:r>
                        <a:rPr lang="en-IN" dirty="0"/>
                        <a:t>STUDY OR PROCEDURE</a:t>
                      </a:r>
                    </a:p>
                  </a:txBody>
                  <a:tcPr anchor="ctr"/>
                </a:tc>
                <a:tc>
                  <a:txBody>
                    <a:bodyPr/>
                    <a:lstStyle/>
                    <a:p>
                      <a:pPr algn="ctr"/>
                      <a:r>
                        <a:rPr lang="en-IN" dirty="0"/>
                        <a:t>PURPOSE</a:t>
                      </a:r>
                    </a:p>
                  </a:txBody>
                  <a:tcPr anchor="ctr"/>
                </a:tc>
                <a:tc>
                  <a:txBody>
                    <a:bodyPr/>
                    <a:lstStyle/>
                    <a:p>
                      <a:pPr algn="ctr"/>
                      <a:r>
                        <a:rPr lang="en-IN" dirty="0"/>
                        <a:t>TARGET POPULATION</a:t>
                      </a:r>
                    </a:p>
                  </a:txBody>
                  <a:tcPr anchor="ctr"/>
                </a:tc>
                <a:extLst>
                  <a:ext uri="{0D108BD9-81ED-4DB2-BD59-A6C34878D82A}">
                    <a16:rowId xmlns:a16="http://schemas.microsoft.com/office/drawing/2014/main" xmlns="" val="1660501351"/>
                  </a:ext>
                </a:extLst>
              </a:tr>
              <a:tr h="392868">
                <a:tc gridSpan="3">
                  <a:txBody>
                    <a:bodyPr/>
                    <a:lstStyle/>
                    <a:p>
                      <a:pPr algn="ctr"/>
                      <a:r>
                        <a:rPr lang="en-IN" b="1" dirty="0"/>
                        <a:t>ADDITIONAL EVALUATION AS INDICATED</a:t>
                      </a:r>
                    </a:p>
                  </a:txBody>
                  <a:tcPr>
                    <a:solidFill>
                      <a:schemeClr val="accent2">
                        <a:lumMod val="60000"/>
                        <a:lumOff val="40000"/>
                      </a:schemeClr>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xmlns="" val="642450136"/>
                  </a:ext>
                </a:extLst>
              </a:tr>
              <a:tr h="1160123">
                <a:tc>
                  <a:txBody>
                    <a:bodyPr/>
                    <a:lstStyle/>
                    <a:p>
                      <a:r>
                        <a:rPr lang="en-IN" dirty="0"/>
                        <a:t>Ambulatory blood pressure monitoring</a:t>
                      </a:r>
                    </a:p>
                  </a:txBody>
                  <a:tcPr/>
                </a:tc>
                <a:tc>
                  <a:txBody>
                    <a:bodyPr/>
                    <a:lstStyle/>
                    <a:p>
                      <a:r>
                        <a:rPr lang="en-IN" dirty="0"/>
                        <a:t>Identify white coat hypertension, abnormal diurnal BP pattern, BP</a:t>
                      </a:r>
                      <a:r>
                        <a:rPr lang="en-IN" baseline="0" dirty="0"/>
                        <a:t> </a:t>
                      </a:r>
                      <a:r>
                        <a:rPr lang="en-IN" dirty="0"/>
                        <a:t>load</a:t>
                      </a:r>
                    </a:p>
                  </a:txBody>
                  <a:tcPr/>
                </a:tc>
                <a:tc>
                  <a:txBody>
                    <a:bodyPr/>
                    <a:lstStyle/>
                    <a:p>
                      <a:r>
                        <a:rPr lang="en-IN" dirty="0"/>
                        <a:t>Patients in whom white coat hypertension is</a:t>
                      </a:r>
                      <a:r>
                        <a:rPr lang="en-IN" baseline="0" dirty="0"/>
                        <a:t> </a:t>
                      </a:r>
                      <a:r>
                        <a:rPr lang="en-IN" dirty="0"/>
                        <a:t>suspected, and when other information on BP</a:t>
                      </a:r>
                      <a:r>
                        <a:rPr lang="en-IN" baseline="0" dirty="0"/>
                        <a:t> </a:t>
                      </a:r>
                      <a:r>
                        <a:rPr lang="en-IN" dirty="0"/>
                        <a:t>pattern is needed</a:t>
                      </a:r>
                    </a:p>
                  </a:txBody>
                  <a:tcPr/>
                </a:tc>
                <a:extLst>
                  <a:ext uri="{0D108BD9-81ED-4DB2-BD59-A6C34878D82A}">
                    <a16:rowId xmlns:a16="http://schemas.microsoft.com/office/drawing/2014/main" xmlns="" val="1326678106"/>
                  </a:ext>
                </a:extLst>
              </a:tr>
              <a:tr h="1396665">
                <a:tc>
                  <a:txBody>
                    <a:bodyPr/>
                    <a:lstStyle/>
                    <a:p>
                      <a:r>
                        <a:rPr lang="en-IN" dirty="0"/>
                        <a:t>Plasma renin determination</a:t>
                      </a:r>
                    </a:p>
                  </a:txBody>
                  <a:tcPr/>
                </a:tc>
                <a:tc>
                  <a:txBody>
                    <a:bodyPr/>
                    <a:lstStyle/>
                    <a:p>
                      <a:r>
                        <a:rPr lang="en-IN" dirty="0"/>
                        <a:t>Identify low renin, suggesting</a:t>
                      </a:r>
                    </a:p>
                    <a:p>
                      <a:r>
                        <a:rPr lang="en-IN" dirty="0"/>
                        <a:t>mineralocorticoid-related disease</a:t>
                      </a:r>
                    </a:p>
                  </a:txBody>
                  <a:tcPr/>
                </a:tc>
                <a:tc>
                  <a:txBody>
                    <a:bodyPr/>
                    <a:lstStyle/>
                    <a:p>
                      <a:r>
                        <a:rPr lang="en-IN" dirty="0"/>
                        <a:t>Young children with stage 1 hypertension and any</a:t>
                      </a:r>
                      <a:r>
                        <a:rPr lang="en-IN" baseline="0" dirty="0"/>
                        <a:t> </a:t>
                      </a:r>
                      <a:r>
                        <a:rPr lang="en-IN" dirty="0"/>
                        <a:t>child or adolescent with stage 2 hypertension.</a:t>
                      </a:r>
                      <a:r>
                        <a:rPr lang="en-IN" baseline="0" dirty="0"/>
                        <a:t> </a:t>
                      </a:r>
                      <a:r>
                        <a:rPr lang="en-IN" dirty="0"/>
                        <a:t>Positive family history of severe hypertension</a:t>
                      </a:r>
                    </a:p>
                  </a:txBody>
                  <a:tcPr/>
                </a:tc>
                <a:extLst>
                  <a:ext uri="{0D108BD9-81ED-4DB2-BD59-A6C34878D82A}">
                    <a16:rowId xmlns:a16="http://schemas.microsoft.com/office/drawing/2014/main" xmlns="" val="3274942018"/>
                  </a:ext>
                </a:extLst>
              </a:tr>
              <a:tr h="2136165">
                <a:tc>
                  <a:txBody>
                    <a:bodyPr/>
                    <a:lstStyle/>
                    <a:p>
                      <a:r>
                        <a:rPr lang="en-IN" b="1" dirty="0" err="1"/>
                        <a:t>Renovascular</a:t>
                      </a:r>
                      <a:r>
                        <a:rPr lang="en-IN" b="1" baseline="0" dirty="0"/>
                        <a:t> </a:t>
                      </a:r>
                      <a:r>
                        <a:rPr lang="en-IN" b="1" dirty="0"/>
                        <a:t>imaging</a:t>
                      </a:r>
                    </a:p>
                    <a:p>
                      <a:r>
                        <a:rPr lang="en-IN" dirty="0"/>
                        <a:t>Isotopic scintigraphy (renal scan).</a:t>
                      </a:r>
                    </a:p>
                    <a:p>
                      <a:r>
                        <a:rPr lang="en-IN" dirty="0"/>
                        <a:t>Magnetic resonance</a:t>
                      </a:r>
                      <a:r>
                        <a:rPr lang="en-IN" baseline="0" dirty="0"/>
                        <a:t> </a:t>
                      </a:r>
                      <a:r>
                        <a:rPr lang="en-IN" dirty="0"/>
                        <a:t>angiography</a:t>
                      </a:r>
                    </a:p>
                    <a:p>
                      <a:r>
                        <a:rPr lang="en-IN" dirty="0"/>
                        <a:t>Duplex Doppler ﬂow studies. </a:t>
                      </a:r>
                    </a:p>
                    <a:p>
                      <a:r>
                        <a:rPr lang="en-IN" dirty="0"/>
                        <a:t>3-Dimensional</a:t>
                      </a:r>
                      <a:r>
                        <a:rPr lang="en-IN" baseline="0" dirty="0"/>
                        <a:t> </a:t>
                      </a:r>
                      <a:r>
                        <a:rPr lang="en-IN" dirty="0"/>
                        <a:t>CT </a:t>
                      </a:r>
                    </a:p>
                    <a:p>
                      <a:r>
                        <a:rPr lang="en-IN" dirty="0"/>
                        <a:t>Arteriography: digital subtraction</a:t>
                      </a:r>
                    </a:p>
                    <a:p>
                      <a:r>
                        <a:rPr lang="en-IN" dirty="0"/>
                        <a:t>arteriography or classic</a:t>
                      </a:r>
                    </a:p>
                  </a:txBody>
                  <a:tcPr/>
                </a:tc>
                <a:tc>
                  <a:txBody>
                    <a:bodyPr/>
                    <a:lstStyle/>
                    <a:p>
                      <a:r>
                        <a:rPr lang="en-IN" dirty="0"/>
                        <a:t>Identify </a:t>
                      </a:r>
                      <a:r>
                        <a:rPr lang="en-IN" dirty="0" err="1"/>
                        <a:t>renovascular</a:t>
                      </a:r>
                      <a:r>
                        <a:rPr lang="en-IN" dirty="0"/>
                        <a:t> disease</a:t>
                      </a:r>
                    </a:p>
                  </a:txBody>
                  <a:tcPr/>
                </a:tc>
                <a:tc>
                  <a:txBody>
                    <a:bodyPr/>
                    <a:lstStyle/>
                    <a:p>
                      <a:r>
                        <a:rPr lang="en-IN" dirty="0"/>
                        <a:t>Young children with stage 1 hypertension and any</a:t>
                      </a:r>
                      <a:r>
                        <a:rPr lang="en-IN" baseline="0" dirty="0"/>
                        <a:t> </a:t>
                      </a:r>
                      <a:r>
                        <a:rPr lang="en-IN" dirty="0"/>
                        <a:t>child or adolescent with stage 2 hypertension</a:t>
                      </a:r>
                    </a:p>
                  </a:txBody>
                  <a:tcPr/>
                </a:tc>
                <a:extLst>
                  <a:ext uri="{0D108BD9-81ED-4DB2-BD59-A6C34878D82A}">
                    <a16:rowId xmlns:a16="http://schemas.microsoft.com/office/drawing/2014/main" xmlns="" val="2566903210"/>
                  </a:ext>
                </a:extLst>
              </a:tr>
            </a:tbl>
          </a:graphicData>
        </a:graphic>
      </p:graphicFrame>
    </p:spTree>
    <p:extLst>
      <p:ext uri="{BB962C8B-B14F-4D97-AF65-F5344CB8AC3E}">
        <p14:creationId xmlns:p14="http://schemas.microsoft.com/office/powerpoint/2010/main" xmlns="" val="4127514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8752B-A5B4-9440-BC72-C7776D1D243B}"/>
              </a:ext>
            </a:extLst>
          </p:cNvPr>
          <p:cNvSpPr>
            <a:spLocks noGrp="1"/>
          </p:cNvSpPr>
          <p:nvPr>
            <p:ph type="title"/>
          </p:nvPr>
        </p:nvSpPr>
        <p:spPr/>
        <p:txBody>
          <a:bodyPr/>
          <a:lstStyle/>
          <a:p>
            <a:r>
              <a:rPr lang="en-US" dirty="0"/>
              <a:t>RENAL ANGIOGRAPHY</a:t>
            </a:r>
          </a:p>
        </p:txBody>
      </p:sp>
      <p:sp>
        <p:nvSpPr>
          <p:cNvPr id="4" name="Footer Placeholder 3">
            <a:extLst>
              <a:ext uri="{FF2B5EF4-FFF2-40B4-BE49-F238E27FC236}">
                <a16:creationId xmlns:a16="http://schemas.microsoft.com/office/drawing/2014/main" xmlns="" id="{AD522FDD-9520-2A4E-B539-120DB7B2596E}"/>
              </a:ext>
            </a:extLst>
          </p:cNvPr>
          <p:cNvSpPr>
            <a:spLocks noGrp="1"/>
          </p:cNvSpPr>
          <p:nvPr>
            <p:ph type="ftr" sz="quarter" idx="11"/>
          </p:nvPr>
        </p:nvSpPr>
        <p:spPr/>
        <p:txBody>
          <a:bodyPr/>
          <a:lstStyle/>
          <a:p>
            <a:r>
              <a:rPr lang="en-US" dirty="0"/>
              <a:t>INTERNET</a:t>
            </a:r>
          </a:p>
        </p:txBody>
      </p:sp>
      <p:pic>
        <p:nvPicPr>
          <p:cNvPr id="5" name="Picture 5" descr="renal angio">
            <a:extLst>
              <a:ext uri="{FF2B5EF4-FFF2-40B4-BE49-F238E27FC236}">
                <a16:creationId xmlns:a16="http://schemas.microsoft.com/office/drawing/2014/main" xmlns="" id="{9C9F5180-478D-FF4E-B496-D155D20AFE4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6200" y="1316615"/>
            <a:ext cx="4419600" cy="4852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44984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BB110-C143-F648-806C-2201291C7A80}"/>
              </a:ext>
            </a:extLst>
          </p:cNvPr>
          <p:cNvSpPr>
            <a:spLocks noGrp="1"/>
          </p:cNvSpPr>
          <p:nvPr>
            <p:ph type="title"/>
          </p:nvPr>
        </p:nvSpPr>
        <p:spPr>
          <a:xfrm>
            <a:off x="838200" y="115743"/>
            <a:ext cx="10515600" cy="1325563"/>
          </a:xfrm>
        </p:spPr>
        <p:txBody>
          <a:bodyPr/>
          <a:lstStyle/>
          <a:p>
            <a:r>
              <a:rPr lang="en-US" dirty="0"/>
              <a:t>AORTOGRAM SHOWING COA</a:t>
            </a:r>
          </a:p>
        </p:txBody>
      </p:sp>
      <p:pic>
        <p:nvPicPr>
          <p:cNvPr id="5" name="Picture 5" descr="aorta">
            <a:extLst>
              <a:ext uri="{FF2B5EF4-FFF2-40B4-BE49-F238E27FC236}">
                <a16:creationId xmlns:a16="http://schemas.microsoft.com/office/drawing/2014/main" xmlns="" id="{886DA1BD-BF1A-A34D-A5A6-D431718A35B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25982" y="1020402"/>
            <a:ext cx="5140036" cy="5606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0CE60FD3-A0AD-2B4A-8D91-EA8C681F9D41}"/>
              </a:ext>
            </a:extLst>
          </p:cNvPr>
          <p:cNvSpPr>
            <a:spLocks noGrp="1"/>
          </p:cNvSpPr>
          <p:nvPr>
            <p:ph type="ftr" sz="quarter" idx="11"/>
          </p:nvPr>
        </p:nvSpPr>
        <p:spPr>
          <a:xfrm>
            <a:off x="3837709" y="6492875"/>
            <a:ext cx="4114800" cy="365125"/>
          </a:xfrm>
        </p:spPr>
        <p:txBody>
          <a:bodyPr/>
          <a:lstStyle/>
          <a:p>
            <a:r>
              <a:rPr lang="en-US" dirty="0"/>
              <a:t>INTERNET</a:t>
            </a:r>
          </a:p>
        </p:txBody>
      </p:sp>
    </p:spTree>
    <p:extLst>
      <p:ext uri="{BB962C8B-B14F-4D97-AF65-F5344CB8AC3E}">
        <p14:creationId xmlns:p14="http://schemas.microsoft.com/office/powerpoint/2010/main" xmlns="" val="1950761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05A59F-DAB6-A444-BEE4-2D4F02072014}"/>
              </a:ext>
            </a:extLst>
          </p:cNvPr>
          <p:cNvSpPr>
            <a:spLocks noGrp="1"/>
          </p:cNvSpPr>
          <p:nvPr>
            <p:ph type="title"/>
          </p:nvPr>
        </p:nvSpPr>
        <p:spPr/>
        <p:txBody>
          <a:bodyPr/>
          <a:lstStyle/>
          <a:p>
            <a:r>
              <a:rPr lang="en-US" dirty="0"/>
              <a:t> </a:t>
            </a:r>
          </a:p>
        </p:txBody>
      </p:sp>
      <p:pic>
        <p:nvPicPr>
          <p:cNvPr id="5" name="Picture 4" descr="eye 2">
            <a:extLst>
              <a:ext uri="{FF2B5EF4-FFF2-40B4-BE49-F238E27FC236}">
                <a16:creationId xmlns:a16="http://schemas.microsoft.com/office/drawing/2014/main" xmlns="" id="{1FA8FC5A-C2EF-A14A-9B85-01428FBC083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0700" y="80962"/>
            <a:ext cx="8610600" cy="645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xmlns="" id="{CCB9C8B4-D46E-E84A-A3C4-05237D8EE55A}"/>
              </a:ext>
            </a:extLst>
          </p:cNvPr>
          <p:cNvSpPr>
            <a:spLocks noGrp="1"/>
          </p:cNvSpPr>
          <p:nvPr>
            <p:ph type="ftr" sz="quarter" idx="11"/>
          </p:nvPr>
        </p:nvSpPr>
        <p:spPr/>
        <p:txBody>
          <a:bodyPr/>
          <a:lstStyle/>
          <a:p>
            <a:r>
              <a:rPr lang="en-US" dirty="0"/>
              <a:t>INTERNET</a:t>
            </a:r>
          </a:p>
        </p:txBody>
      </p:sp>
    </p:spTree>
    <p:extLst>
      <p:ext uri="{BB962C8B-B14F-4D97-AF65-F5344CB8AC3E}">
        <p14:creationId xmlns:p14="http://schemas.microsoft.com/office/powerpoint/2010/main" xmlns="" val="74171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353EC4E-9FFE-754C-B47C-63BEC197F804}"/>
              </a:ext>
            </a:extLst>
          </p:cNvPr>
          <p:cNvPicPr>
            <a:picLocks noChangeAspect="1"/>
          </p:cNvPicPr>
          <p:nvPr/>
        </p:nvPicPr>
        <p:blipFill>
          <a:blip r:embed="rId2"/>
          <a:stretch>
            <a:fillRect/>
          </a:stretch>
        </p:blipFill>
        <p:spPr>
          <a:xfrm>
            <a:off x="3800284" y="1207871"/>
            <a:ext cx="4591432" cy="4371842"/>
          </a:xfrm>
          <a:prstGeom prst="rect">
            <a:avLst/>
          </a:prstGeom>
        </p:spPr>
      </p:pic>
    </p:spTree>
    <p:extLst>
      <p:ext uri="{BB962C8B-B14F-4D97-AF65-F5344CB8AC3E}">
        <p14:creationId xmlns:p14="http://schemas.microsoft.com/office/powerpoint/2010/main" xmlns="" val="1790624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92F2-B37B-534E-AEEE-0DBF047F554A}"/>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xmlns="" id="{1247C20F-196C-8C49-8D62-34D24FB3508C}"/>
              </a:ext>
            </a:extLst>
          </p:cNvPr>
          <p:cNvSpPr>
            <a:spLocks noGrp="1"/>
          </p:cNvSpPr>
          <p:nvPr>
            <p:ph idx="1"/>
          </p:nvPr>
        </p:nvSpPr>
        <p:spPr/>
        <p:txBody>
          <a:bodyPr/>
          <a:lstStyle/>
          <a:p>
            <a:r>
              <a:rPr lang="en-IN" dirty="0"/>
              <a:t>Population approaches to prevention of primary hypertension include</a:t>
            </a:r>
          </a:p>
          <a:p>
            <a:pPr>
              <a:buFont typeface="Wingdings" pitchFamily="2" charset="2"/>
              <a:buChar char="ü"/>
            </a:pPr>
            <a:r>
              <a:rPr lang="en-IN" dirty="0"/>
              <a:t> a reduction in obesity,</a:t>
            </a:r>
          </a:p>
          <a:p>
            <a:pPr>
              <a:buFont typeface="Wingdings" pitchFamily="2" charset="2"/>
              <a:buChar char="ü"/>
            </a:pPr>
            <a:r>
              <a:rPr lang="en-IN" dirty="0"/>
              <a:t>reduced sodium intake, and</a:t>
            </a:r>
          </a:p>
          <a:p>
            <a:pPr>
              <a:buFont typeface="Wingdings" pitchFamily="2" charset="2"/>
              <a:buChar char="ü"/>
            </a:pPr>
            <a:r>
              <a:rPr lang="en-IN" dirty="0"/>
              <a:t>an increase in physical activity through school and community-based programs. </a:t>
            </a:r>
          </a:p>
          <a:p>
            <a:endParaRPr lang="en-US" dirty="0"/>
          </a:p>
        </p:txBody>
      </p:sp>
      <p:sp>
        <p:nvSpPr>
          <p:cNvPr id="4" name="Footer Placeholder 3">
            <a:extLst>
              <a:ext uri="{FF2B5EF4-FFF2-40B4-BE49-F238E27FC236}">
                <a16:creationId xmlns:a16="http://schemas.microsoft.com/office/drawing/2014/main" xmlns="" id="{F549017E-1796-1542-81BC-C47BA83BD7A5}"/>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616909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027B4275-9CF3-8E4E-8669-6D318454FCE2}"/>
              </a:ext>
            </a:extLst>
          </p:cNvPr>
          <p:cNvPicPr>
            <a:picLocks noGrp="1" noChangeAspect="1"/>
          </p:cNvPicPr>
          <p:nvPr>
            <p:ph idx="1"/>
          </p:nvPr>
        </p:nvPicPr>
        <p:blipFill>
          <a:blip r:embed="rId2"/>
          <a:stretch>
            <a:fillRect/>
          </a:stretch>
        </p:blipFill>
        <p:spPr>
          <a:xfrm>
            <a:off x="5668255" y="706582"/>
            <a:ext cx="6523745" cy="4476462"/>
          </a:xfrm>
        </p:spPr>
      </p:pic>
      <p:sp>
        <p:nvSpPr>
          <p:cNvPr id="4" name="Footer Placeholder 3">
            <a:extLst>
              <a:ext uri="{FF2B5EF4-FFF2-40B4-BE49-F238E27FC236}">
                <a16:creationId xmlns:a16="http://schemas.microsoft.com/office/drawing/2014/main" xmlns="" id="{14B83E75-0152-E94A-943D-55EDDB5C5982}"/>
              </a:ext>
            </a:extLst>
          </p:cNvPr>
          <p:cNvSpPr>
            <a:spLocks noGrp="1"/>
          </p:cNvSpPr>
          <p:nvPr>
            <p:ph type="ftr" sz="quarter" idx="11"/>
          </p:nvPr>
        </p:nvSpPr>
        <p:spPr/>
        <p:txBody>
          <a:bodyPr/>
          <a:lstStyle/>
          <a:p>
            <a:r>
              <a:rPr lang="en-US" dirty="0"/>
              <a:t>Internet</a:t>
            </a:r>
          </a:p>
        </p:txBody>
      </p:sp>
      <p:pic>
        <p:nvPicPr>
          <p:cNvPr id="5" name="Picture 5" descr="veg">
            <a:extLst>
              <a:ext uri="{FF2B5EF4-FFF2-40B4-BE49-F238E27FC236}">
                <a16:creationId xmlns:a16="http://schemas.microsoft.com/office/drawing/2014/main" xmlns="" id="{8CB04ADE-51A0-6B45-AD76-D3B25BCE0B4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463" y="706582"/>
            <a:ext cx="5720718" cy="447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7608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4CB0C1B-18FD-0741-8D55-4A5856A8253F}"/>
              </a:ext>
            </a:extLst>
          </p:cNvPr>
          <p:cNvPicPr>
            <a:picLocks noChangeAspect="1"/>
          </p:cNvPicPr>
          <p:nvPr/>
        </p:nvPicPr>
        <p:blipFill>
          <a:blip r:embed="rId2"/>
          <a:stretch>
            <a:fillRect/>
          </a:stretch>
        </p:blipFill>
        <p:spPr>
          <a:xfrm>
            <a:off x="6317672" y="1040606"/>
            <a:ext cx="5098473" cy="4544291"/>
          </a:xfrm>
          <a:prstGeom prst="rect">
            <a:avLst/>
          </a:prstGeom>
        </p:spPr>
      </p:pic>
      <p:pic>
        <p:nvPicPr>
          <p:cNvPr id="7" name="Picture 4" descr="veggies-and-heart_64">
            <a:extLst>
              <a:ext uri="{FF2B5EF4-FFF2-40B4-BE49-F238E27FC236}">
                <a16:creationId xmlns:a16="http://schemas.microsoft.com/office/drawing/2014/main" xmlns="" id="{71680557-9651-AA49-8A3E-A72E437767C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5854" y="1040606"/>
            <a:ext cx="5541818" cy="4544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xmlns="" id="{79F3BF48-4B00-6145-9DCD-87BE5639EAFC}"/>
              </a:ext>
            </a:extLst>
          </p:cNvPr>
          <p:cNvSpPr>
            <a:spLocks noGrp="1"/>
          </p:cNvSpPr>
          <p:nvPr>
            <p:ph type="ftr" sz="quarter" idx="11"/>
          </p:nvPr>
        </p:nvSpPr>
        <p:spPr/>
        <p:txBody>
          <a:bodyPr/>
          <a:lstStyle/>
          <a:p>
            <a:r>
              <a:rPr lang="en-US" dirty="0"/>
              <a:t>Internet</a:t>
            </a:r>
          </a:p>
        </p:txBody>
      </p:sp>
    </p:spTree>
    <p:extLst>
      <p:ext uri="{BB962C8B-B14F-4D97-AF65-F5344CB8AC3E}">
        <p14:creationId xmlns:p14="http://schemas.microsoft.com/office/powerpoint/2010/main" xmlns="" val="324149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ACDFF-82F3-294F-B6C7-D3D816C9FBAD}"/>
              </a:ext>
            </a:extLst>
          </p:cNvPr>
          <p:cNvSpPr>
            <a:spLocks noGrp="1"/>
          </p:cNvSpPr>
          <p:nvPr>
            <p:ph type="title"/>
          </p:nvPr>
        </p:nvSpPr>
        <p:spPr>
          <a:xfrm>
            <a:off x="838200" y="46864"/>
            <a:ext cx="10515600" cy="1325563"/>
          </a:xfrm>
        </p:spPr>
        <p:txBody>
          <a:bodyPr/>
          <a:lstStyle/>
          <a:p>
            <a:r>
              <a:rPr lang="en-US" dirty="0"/>
              <a:t>REGULAR ISOTONIC EXERCISES</a:t>
            </a:r>
          </a:p>
        </p:txBody>
      </p:sp>
      <p:pic>
        <p:nvPicPr>
          <p:cNvPr id="5" name="Picture 5" descr="children_swimming_lesson">
            <a:extLst>
              <a:ext uri="{FF2B5EF4-FFF2-40B4-BE49-F238E27FC236}">
                <a16:creationId xmlns:a16="http://schemas.microsoft.com/office/drawing/2014/main" xmlns="" id="{0EB26839-65EB-E74B-ADDA-72C534FA710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8264" y="922063"/>
            <a:ext cx="39624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exercise">
            <a:extLst>
              <a:ext uri="{FF2B5EF4-FFF2-40B4-BE49-F238E27FC236}">
                <a16:creationId xmlns:a16="http://schemas.microsoft.com/office/drawing/2014/main" xmlns="" id="{DD65FCBE-5BA8-8445-9229-2314326F50E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18927" y="2331763"/>
            <a:ext cx="4394200" cy="328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43D0F339-81A0-4D42-862E-0D9AB06E7B9E}"/>
              </a:ext>
            </a:extLst>
          </p:cNvPr>
          <p:cNvPicPr>
            <a:picLocks noChangeAspect="1"/>
          </p:cNvPicPr>
          <p:nvPr/>
        </p:nvPicPr>
        <p:blipFill>
          <a:blip r:embed="rId4"/>
          <a:stretch>
            <a:fillRect/>
          </a:stretch>
        </p:blipFill>
        <p:spPr>
          <a:xfrm>
            <a:off x="484908" y="3841633"/>
            <a:ext cx="5197764" cy="2766552"/>
          </a:xfrm>
          <a:prstGeom prst="rect">
            <a:avLst/>
          </a:prstGeom>
        </p:spPr>
      </p:pic>
      <p:sp>
        <p:nvSpPr>
          <p:cNvPr id="3" name="Footer Placeholder 2">
            <a:extLst>
              <a:ext uri="{FF2B5EF4-FFF2-40B4-BE49-F238E27FC236}">
                <a16:creationId xmlns:a16="http://schemas.microsoft.com/office/drawing/2014/main" xmlns="" id="{3211E38C-A16C-7F42-961D-61923D523971}"/>
              </a:ext>
            </a:extLst>
          </p:cNvPr>
          <p:cNvSpPr>
            <a:spLocks noGrp="1"/>
          </p:cNvSpPr>
          <p:nvPr>
            <p:ph type="ftr" sz="quarter" idx="11"/>
          </p:nvPr>
        </p:nvSpPr>
        <p:spPr/>
        <p:txBody>
          <a:bodyPr/>
          <a:lstStyle/>
          <a:p>
            <a:r>
              <a:rPr lang="en-US" dirty="0"/>
              <a:t>Internet</a:t>
            </a:r>
          </a:p>
        </p:txBody>
      </p:sp>
    </p:spTree>
    <p:extLst>
      <p:ext uri="{BB962C8B-B14F-4D97-AF65-F5344CB8AC3E}">
        <p14:creationId xmlns:p14="http://schemas.microsoft.com/office/powerpoint/2010/main" xmlns="" val="725408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FAE36-8E73-0049-A328-F4065551988A}"/>
              </a:ext>
            </a:extLst>
          </p:cNvPr>
          <p:cNvSpPr>
            <a:spLocks noGrp="1"/>
          </p:cNvSpPr>
          <p:nvPr>
            <p:ph type="title"/>
          </p:nvPr>
        </p:nvSpPr>
        <p:spPr>
          <a:xfrm>
            <a:off x="838200" y="46037"/>
            <a:ext cx="10515600" cy="1325563"/>
          </a:xfrm>
        </p:spPr>
        <p:txBody>
          <a:bodyPr/>
          <a:lstStyle/>
          <a:p>
            <a:r>
              <a:rPr lang="en-US" dirty="0"/>
              <a:t>AVOID SEDENTARY LIFESTYLE</a:t>
            </a:r>
          </a:p>
        </p:txBody>
      </p:sp>
      <p:sp>
        <p:nvSpPr>
          <p:cNvPr id="4" name="Footer Placeholder 3">
            <a:extLst>
              <a:ext uri="{FF2B5EF4-FFF2-40B4-BE49-F238E27FC236}">
                <a16:creationId xmlns:a16="http://schemas.microsoft.com/office/drawing/2014/main" xmlns="" id="{9FB64046-1C40-FC4D-8BDC-151601CEC148}"/>
              </a:ext>
            </a:extLst>
          </p:cNvPr>
          <p:cNvSpPr>
            <a:spLocks noGrp="1"/>
          </p:cNvSpPr>
          <p:nvPr>
            <p:ph type="ftr" sz="quarter" idx="11"/>
          </p:nvPr>
        </p:nvSpPr>
        <p:spPr/>
        <p:txBody>
          <a:bodyPr/>
          <a:lstStyle/>
          <a:p>
            <a:endParaRPr lang="en-US"/>
          </a:p>
        </p:txBody>
      </p:sp>
      <p:pic>
        <p:nvPicPr>
          <p:cNvPr id="6" name="Picture 5" descr="fattv2404_468x312">
            <a:extLst>
              <a:ext uri="{FF2B5EF4-FFF2-40B4-BE49-F238E27FC236}">
                <a16:creationId xmlns:a16="http://schemas.microsoft.com/office/drawing/2014/main" xmlns="" id="{E11D3182-C53A-D349-B250-587905F0E13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1235075"/>
            <a:ext cx="82296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61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A8B9F-2BCF-4E4A-BDD0-8729A527EBDB}"/>
              </a:ext>
            </a:extLst>
          </p:cNvPr>
          <p:cNvSpPr>
            <a:spLocks noGrp="1"/>
          </p:cNvSpPr>
          <p:nvPr>
            <p:ph type="title"/>
          </p:nvPr>
        </p:nvSpPr>
        <p:spPr/>
        <p:txBody>
          <a:bodyPr/>
          <a:lstStyle/>
          <a:p>
            <a:r>
              <a:rPr lang="en-US" dirty="0"/>
              <a:t>YOGA/MEDITATION</a:t>
            </a:r>
          </a:p>
        </p:txBody>
      </p:sp>
      <p:pic>
        <p:nvPicPr>
          <p:cNvPr id="5" name="Picture 4">
            <a:extLst>
              <a:ext uri="{FF2B5EF4-FFF2-40B4-BE49-F238E27FC236}">
                <a16:creationId xmlns:a16="http://schemas.microsoft.com/office/drawing/2014/main" xmlns="" id="{C21AC017-0537-8742-AF50-1CD6A7718A2F}"/>
              </a:ext>
            </a:extLst>
          </p:cNvPr>
          <p:cNvPicPr>
            <a:picLocks noChangeAspect="1"/>
          </p:cNvPicPr>
          <p:nvPr/>
        </p:nvPicPr>
        <p:blipFill>
          <a:blip r:embed="rId2"/>
          <a:stretch>
            <a:fillRect/>
          </a:stretch>
        </p:blipFill>
        <p:spPr>
          <a:xfrm>
            <a:off x="3556000" y="1841500"/>
            <a:ext cx="5080000" cy="3175000"/>
          </a:xfrm>
          <a:prstGeom prst="rect">
            <a:avLst/>
          </a:prstGeom>
        </p:spPr>
      </p:pic>
      <p:sp>
        <p:nvSpPr>
          <p:cNvPr id="3" name="Footer Placeholder 2">
            <a:extLst>
              <a:ext uri="{FF2B5EF4-FFF2-40B4-BE49-F238E27FC236}">
                <a16:creationId xmlns:a16="http://schemas.microsoft.com/office/drawing/2014/main" xmlns="" id="{8F60444F-7F01-9147-AB51-B3EE740DF771}"/>
              </a:ext>
            </a:extLst>
          </p:cNvPr>
          <p:cNvSpPr>
            <a:spLocks noGrp="1"/>
          </p:cNvSpPr>
          <p:nvPr>
            <p:ph type="ftr" sz="quarter" idx="11"/>
          </p:nvPr>
        </p:nvSpPr>
        <p:spPr/>
        <p:txBody>
          <a:bodyPr/>
          <a:lstStyle/>
          <a:p>
            <a:r>
              <a:rPr lang="en-US" dirty="0"/>
              <a:t>Internet</a:t>
            </a:r>
          </a:p>
        </p:txBody>
      </p:sp>
    </p:spTree>
    <p:extLst>
      <p:ext uri="{BB962C8B-B14F-4D97-AF65-F5344CB8AC3E}">
        <p14:creationId xmlns:p14="http://schemas.microsoft.com/office/powerpoint/2010/main" xmlns="" val="2339753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9FC7F-23D8-C145-ACE6-E2672B62976C}"/>
              </a:ext>
            </a:extLst>
          </p:cNvPr>
          <p:cNvSpPr>
            <a:spLocks noGrp="1"/>
          </p:cNvSpPr>
          <p:nvPr>
            <p:ph type="title"/>
          </p:nvPr>
        </p:nvSpPr>
        <p:spPr/>
        <p:txBody>
          <a:bodyPr>
            <a:normAutofit fontScale="90000"/>
          </a:bodyPr>
          <a:lstStyle/>
          <a:p>
            <a:r>
              <a:rPr lang="en-US" dirty="0"/>
              <a:t>AVOID DRINKS, SMOKING, DRUGS BY </a:t>
            </a:r>
            <a:r>
              <a:rPr lang="en-US" b="1" dirty="0">
                <a:solidFill>
                  <a:srgbClr val="FF0000"/>
                </a:solidFill>
              </a:rPr>
              <a:t>PARENTAL COUNSELLING</a:t>
            </a:r>
            <a:r>
              <a:rPr lang="en-US" dirty="0"/>
              <a:t/>
            </a:r>
            <a:br>
              <a:rPr lang="en-US" dirty="0"/>
            </a:br>
            <a:endParaRPr lang="en-US" dirty="0"/>
          </a:p>
        </p:txBody>
      </p:sp>
      <p:sp>
        <p:nvSpPr>
          <p:cNvPr id="4" name="Footer Placeholder 3">
            <a:extLst>
              <a:ext uri="{FF2B5EF4-FFF2-40B4-BE49-F238E27FC236}">
                <a16:creationId xmlns:a16="http://schemas.microsoft.com/office/drawing/2014/main" xmlns="" id="{6C752C0F-F74D-CC45-85C3-C143CA338E41}"/>
              </a:ext>
            </a:extLst>
          </p:cNvPr>
          <p:cNvSpPr>
            <a:spLocks noGrp="1"/>
          </p:cNvSpPr>
          <p:nvPr>
            <p:ph type="ftr" sz="quarter" idx="11"/>
          </p:nvPr>
        </p:nvSpPr>
        <p:spPr/>
        <p:txBody>
          <a:bodyPr/>
          <a:lstStyle/>
          <a:p>
            <a:r>
              <a:rPr lang="en-US" dirty="0"/>
              <a:t>Internet</a:t>
            </a:r>
          </a:p>
        </p:txBody>
      </p:sp>
      <p:pic>
        <p:nvPicPr>
          <p:cNvPr id="7" name="Picture 6">
            <a:extLst>
              <a:ext uri="{FF2B5EF4-FFF2-40B4-BE49-F238E27FC236}">
                <a16:creationId xmlns:a16="http://schemas.microsoft.com/office/drawing/2014/main" xmlns="" id="{E5F33F65-96E2-C647-A61D-2D264EA03BA3}"/>
              </a:ext>
            </a:extLst>
          </p:cNvPr>
          <p:cNvPicPr>
            <a:picLocks noChangeAspect="1"/>
          </p:cNvPicPr>
          <p:nvPr/>
        </p:nvPicPr>
        <p:blipFill>
          <a:blip r:embed="rId2"/>
          <a:stretch>
            <a:fillRect/>
          </a:stretch>
        </p:blipFill>
        <p:spPr>
          <a:xfrm>
            <a:off x="2070100" y="1243012"/>
            <a:ext cx="7937695" cy="5220850"/>
          </a:xfrm>
          <a:prstGeom prst="rect">
            <a:avLst/>
          </a:prstGeom>
        </p:spPr>
      </p:pic>
      <p:sp>
        <p:nvSpPr>
          <p:cNvPr id="8" name="&quot;No&quot; Symbol 7">
            <a:extLst>
              <a:ext uri="{FF2B5EF4-FFF2-40B4-BE49-F238E27FC236}">
                <a16:creationId xmlns:a16="http://schemas.microsoft.com/office/drawing/2014/main" xmlns="" id="{AA171A3B-CAAC-A24F-B6E7-D546D0224A86}"/>
              </a:ext>
            </a:extLst>
          </p:cNvPr>
          <p:cNvSpPr/>
          <p:nvPr/>
        </p:nvSpPr>
        <p:spPr>
          <a:xfrm>
            <a:off x="3020291" y="1810471"/>
            <a:ext cx="5735782" cy="4426095"/>
          </a:xfrm>
          <a:prstGeom prst="noSmoking">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501668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1B64221-55B4-F34D-B48E-499206593BAF}"/>
              </a:ext>
            </a:extLst>
          </p:cNvPr>
          <p:cNvSpPr>
            <a:spLocks noGrp="1"/>
          </p:cNvSpPr>
          <p:nvPr>
            <p:ph type="ctrTitle"/>
          </p:nvPr>
        </p:nvSpPr>
        <p:spPr/>
        <p:txBody>
          <a:bodyPr/>
          <a:lstStyle/>
          <a:p>
            <a:r>
              <a:rPr lang="en-US" dirty="0"/>
              <a:t>MANAGEMENT</a:t>
            </a:r>
            <a:br>
              <a:rPr lang="en-US" dirty="0"/>
            </a:br>
            <a:r>
              <a:rPr lang="en-US" dirty="0"/>
              <a:t>GUIDELINES</a:t>
            </a:r>
          </a:p>
        </p:txBody>
      </p:sp>
    </p:spTree>
    <p:extLst>
      <p:ext uri="{BB962C8B-B14F-4D97-AF65-F5344CB8AC3E}">
        <p14:creationId xmlns:p14="http://schemas.microsoft.com/office/powerpoint/2010/main" xmlns="" val="2860967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6597F-DA91-BF40-8AE0-C9CDF5EFB538}"/>
              </a:ext>
            </a:extLst>
          </p:cNvPr>
          <p:cNvSpPr>
            <a:spLocks noGrp="1"/>
          </p:cNvSpPr>
          <p:nvPr>
            <p:ph type="title"/>
          </p:nvPr>
        </p:nvSpPr>
        <p:spPr/>
        <p:txBody>
          <a:bodyPr/>
          <a:lstStyle/>
          <a:p>
            <a:r>
              <a:rPr lang="en-IN" dirty="0"/>
              <a:t>GOAL</a:t>
            </a:r>
            <a:endParaRPr lang="en-US" dirty="0"/>
          </a:p>
        </p:txBody>
      </p:sp>
      <p:sp>
        <p:nvSpPr>
          <p:cNvPr id="3" name="Content Placeholder 2">
            <a:extLst>
              <a:ext uri="{FF2B5EF4-FFF2-40B4-BE49-F238E27FC236}">
                <a16:creationId xmlns:a16="http://schemas.microsoft.com/office/drawing/2014/main" xmlns="" id="{27B5E076-6E35-7A42-BCE7-23587E9C3548}"/>
              </a:ext>
            </a:extLst>
          </p:cNvPr>
          <p:cNvSpPr>
            <a:spLocks noGrp="1"/>
          </p:cNvSpPr>
          <p:nvPr>
            <p:ph idx="1"/>
          </p:nvPr>
        </p:nvSpPr>
        <p:spPr/>
        <p:txBody>
          <a:bodyPr/>
          <a:lstStyle/>
          <a:p>
            <a:r>
              <a:rPr lang="en-IN" dirty="0"/>
              <a:t>The target blood pressure has been revised to </a:t>
            </a:r>
            <a:r>
              <a:rPr lang="en-IN" b="1" dirty="0">
                <a:solidFill>
                  <a:srgbClr val="FF0000"/>
                </a:solidFill>
              </a:rPr>
              <a:t>&lt;90th percentile </a:t>
            </a:r>
            <a:r>
              <a:rPr lang="en-IN" dirty="0"/>
              <a:t>in light of recent reports of target organ damage even in children with blood pressure between 90th and 95th percentile, as well as evidence of improving left ventricular mass index with this lower threshold.</a:t>
            </a:r>
          </a:p>
          <a:p>
            <a:pPr marL="0" indent="0">
              <a:buNone/>
            </a:pPr>
            <a:endParaRPr lang="en-IN" dirty="0"/>
          </a:p>
          <a:p>
            <a:r>
              <a:rPr lang="en-IN" dirty="0"/>
              <a:t>For those with CKD BP targets were revised to </a:t>
            </a:r>
            <a:r>
              <a:rPr lang="en-IN" b="1" dirty="0">
                <a:solidFill>
                  <a:srgbClr val="FF0000"/>
                </a:solidFill>
              </a:rPr>
              <a:t>&lt;50th percentile</a:t>
            </a:r>
            <a:r>
              <a:rPr lang="en-IN" dirty="0"/>
              <a:t>. </a:t>
            </a:r>
          </a:p>
          <a:p>
            <a:endParaRPr lang="en-US" dirty="0"/>
          </a:p>
        </p:txBody>
      </p:sp>
      <p:sp>
        <p:nvSpPr>
          <p:cNvPr id="4" name="Footer Placeholder 3">
            <a:extLst>
              <a:ext uri="{FF2B5EF4-FFF2-40B4-BE49-F238E27FC236}">
                <a16:creationId xmlns:a16="http://schemas.microsoft.com/office/drawing/2014/main" xmlns="" id="{1007B4AB-F791-744E-9AE1-5AD80F6C2E12}"/>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1834691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4845A-4FF7-D34F-86BA-444D35984EB0}"/>
              </a:ext>
            </a:extLst>
          </p:cNvPr>
          <p:cNvSpPr>
            <a:spLocks noGrp="1"/>
          </p:cNvSpPr>
          <p:nvPr>
            <p:ph type="title"/>
          </p:nvPr>
        </p:nvSpPr>
        <p:spPr/>
        <p:txBody>
          <a:bodyPr>
            <a:normAutofit/>
          </a:bodyPr>
          <a:lstStyle/>
          <a:p>
            <a:r>
              <a:rPr lang="en-IN" dirty="0"/>
              <a:t>Elevated BP (Previously called pre- hypertension) </a:t>
            </a:r>
            <a:endParaRPr lang="en-US" dirty="0"/>
          </a:p>
        </p:txBody>
      </p:sp>
      <p:sp>
        <p:nvSpPr>
          <p:cNvPr id="3" name="Content Placeholder 2">
            <a:extLst>
              <a:ext uri="{FF2B5EF4-FFF2-40B4-BE49-F238E27FC236}">
                <a16:creationId xmlns:a16="http://schemas.microsoft.com/office/drawing/2014/main" xmlns="" id="{7193488C-ADEF-5540-A42A-4CDEAFFBC84D}"/>
              </a:ext>
            </a:extLst>
          </p:cNvPr>
          <p:cNvSpPr>
            <a:spLocks noGrp="1"/>
          </p:cNvSpPr>
          <p:nvPr>
            <p:ph idx="1"/>
          </p:nvPr>
        </p:nvSpPr>
        <p:spPr/>
        <p:txBody>
          <a:bodyPr/>
          <a:lstStyle/>
          <a:p>
            <a:r>
              <a:rPr lang="en-IN" b="1" dirty="0"/>
              <a:t>Children aged 1-12 y (percentile based) :</a:t>
            </a:r>
            <a:endParaRPr lang="en-US" b="1" dirty="0"/>
          </a:p>
          <a:p>
            <a:pPr>
              <a:buFont typeface="Wingdings" pitchFamily="2" charset="2"/>
              <a:buChar char="Ø"/>
            </a:pPr>
            <a:r>
              <a:rPr lang="en-IN" dirty="0"/>
              <a:t>≥ 90th percentile to &lt;95th percentile or</a:t>
            </a:r>
          </a:p>
          <a:p>
            <a:pPr>
              <a:buFont typeface="Wingdings" pitchFamily="2" charset="2"/>
              <a:buChar char="Ø"/>
            </a:pPr>
            <a:r>
              <a:rPr lang="en-IN" dirty="0"/>
              <a:t>120/80 mm Hg to &lt;95th percentile (whichever is lower)</a:t>
            </a:r>
          </a:p>
          <a:p>
            <a:pPr>
              <a:buFont typeface="Wingdings" pitchFamily="2" charset="2"/>
              <a:buChar char="Ø"/>
            </a:pPr>
            <a:endParaRPr lang="en-IN" dirty="0"/>
          </a:p>
          <a:p>
            <a:pPr marL="0" indent="0">
              <a:buNone/>
            </a:pPr>
            <a:r>
              <a:rPr lang="en-IN" dirty="0"/>
              <a:t> </a:t>
            </a:r>
          </a:p>
          <a:p>
            <a:r>
              <a:rPr lang="en-IN" b="1" dirty="0"/>
              <a:t>Adolescents ≥13 y (mm Hg based) :</a:t>
            </a:r>
          </a:p>
          <a:p>
            <a:pPr>
              <a:buFont typeface="Wingdings" pitchFamily="2" charset="2"/>
              <a:buChar char="Ø"/>
            </a:pPr>
            <a:r>
              <a:rPr lang="en-IN" dirty="0"/>
              <a:t>120/&lt;80 to 129/&lt;80 mm Hg </a:t>
            </a:r>
          </a:p>
          <a:p>
            <a:pPr marL="0" indent="0">
              <a:buNone/>
            </a:pPr>
            <a:endParaRPr lang="en-IN" dirty="0"/>
          </a:p>
          <a:p>
            <a:endParaRPr lang="en-IN" dirty="0"/>
          </a:p>
        </p:txBody>
      </p:sp>
      <p:sp>
        <p:nvSpPr>
          <p:cNvPr id="4" name="Footer Placeholder 3">
            <a:extLst>
              <a:ext uri="{FF2B5EF4-FFF2-40B4-BE49-F238E27FC236}">
                <a16:creationId xmlns:a16="http://schemas.microsoft.com/office/drawing/2014/main" xmlns="" id="{C1DD0D7A-BE2E-8148-B68F-3A65E601CA05}"/>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117655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8C3425-41B6-4341-A22C-6F8548E62D56}"/>
              </a:ext>
            </a:extLst>
          </p:cNvPr>
          <p:cNvSpPr>
            <a:spLocks noGrp="1"/>
          </p:cNvSpPr>
          <p:nvPr>
            <p:ph type="title"/>
          </p:nvPr>
        </p:nvSpPr>
        <p:spPr/>
        <p:txBody>
          <a:bodyPr/>
          <a:lstStyle/>
          <a:p>
            <a:r>
              <a:rPr lang="en-US" dirty="0"/>
              <a:t>PREVALANCE</a:t>
            </a:r>
          </a:p>
        </p:txBody>
      </p:sp>
      <p:sp>
        <p:nvSpPr>
          <p:cNvPr id="3" name="Content Placeholder 2">
            <a:extLst>
              <a:ext uri="{FF2B5EF4-FFF2-40B4-BE49-F238E27FC236}">
                <a16:creationId xmlns:a16="http://schemas.microsoft.com/office/drawing/2014/main" xmlns="" id="{F34158D8-1E3F-CB47-9D48-3C00CB5BBBB2}"/>
              </a:ext>
            </a:extLst>
          </p:cNvPr>
          <p:cNvSpPr>
            <a:spLocks noGrp="1"/>
          </p:cNvSpPr>
          <p:nvPr>
            <p:ph idx="1"/>
          </p:nvPr>
        </p:nvSpPr>
        <p:spPr/>
        <p:txBody>
          <a:bodyPr/>
          <a:lstStyle/>
          <a:p>
            <a:r>
              <a:rPr lang="en-IN" dirty="0"/>
              <a:t>In infants and young children, systemic hypertension is uncommon, with a prevalence of &lt;1%, but when present, it is often indicative of an underlying disease process </a:t>
            </a:r>
            <a:r>
              <a:rPr lang="en-IN" b="1" dirty="0"/>
              <a:t>(secondary hypertension)</a:t>
            </a:r>
            <a:r>
              <a:rPr lang="en-IN" dirty="0"/>
              <a:t>. </a:t>
            </a:r>
            <a:r>
              <a:rPr lang="en-IN" i="1" dirty="0"/>
              <a:t>Severe and symptomatic hypertension in children is usually caused by secondary hypertension. </a:t>
            </a:r>
            <a:endParaRPr lang="en-IN" dirty="0"/>
          </a:p>
          <a:p>
            <a:r>
              <a:rPr lang="en-IN" dirty="0"/>
              <a:t>The prevalence of primary essential hypertension, mostly in older school-age children and adolescents, has increased in parallel with the obesity epidemic. </a:t>
            </a:r>
          </a:p>
          <a:p>
            <a:endParaRPr lang="en-US" dirty="0"/>
          </a:p>
        </p:txBody>
      </p:sp>
      <p:sp>
        <p:nvSpPr>
          <p:cNvPr id="4" name="Footer Placeholder 3">
            <a:extLst>
              <a:ext uri="{FF2B5EF4-FFF2-40B4-BE49-F238E27FC236}">
                <a16:creationId xmlns:a16="http://schemas.microsoft.com/office/drawing/2014/main" xmlns="" id="{3A86785F-4F6F-A74E-8854-E6E4E8394222}"/>
              </a:ext>
            </a:extLst>
          </p:cNvPr>
          <p:cNvSpPr>
            <a:spLocks noGrp="1"/>
          </p:cNvSpPr>
          <p:nvPr>
            <p:ph type="ftr" sz="quarter" idx="11"/>
          </p:nvPr>
        </p:nvSpPr>
        <p:spPr/>
        <p:txBody>
          <a:bodyPr/>
          <a:lstStyle/>
          <a:p>
            <a:r>
              <a:rPr lang="en-IN" dirty="0"/>
              <a:t>Nelson textbook of paediatrics 20</a:t>
            </a:r>
            <a:r>
              <a:rPr lang="en-IN" baseline="30000" dirty="0"/>
              <a:t>th</a:t>
            </a:r>
            <a:r>
              <a:rPr lang="en-IN" dirty="0"/>
              <a:t> edition</a:t>
            </a:r>
          </a:p>
        </p:txBody>
      </p:sp>
    </p:spTree>
    <p:extLst>
      <p:ext uri="{BB962C8B-B14F-4D97-AF65-F5344CB8AC3E}">
        <p14:creationId xmlns:p14="http://schemas.microsoft.com/office/powerpoint/2010/main" xmlns="" val="931079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A39F4C3-69F3-9D4C-97BA-AB7D45E20DDE}"/>
              </a:ext>
            </a:extLst>
          </p:cNvPr>
          <p:cNvSpPr>
            <a:spLocks noGrp="1"/>
          </p:cNvSpPr>
          <p:nvPr>
            <p:ph type="title"/>
          </p:nvPr>
        </p:nvSpPr>
        <p:spPr/>
        <p:txBody>
          <a:bodyPr/>
          <a:lstStyle/>
          <a:p>
            <a:r>
              <a:rPr lang="en-IN" dirty="0"/>
              <a:t>Elevated BP</a:t>
            </a:r>
            <a:endParaRPr lang="en-US" dirty="0"/>
          </a:p>
        </p:txBody>
      </p:sp>
      <p:sp>
        <p:nvSpPr>
          <p:cNvPr id="6" name="Content Placeholder 5">
            <a:extLst>
              <a:ext uri="{FF2B5EF4-FFF2-40B4-BE49-F238E27FC236}">
                <a16:creationId xmlns:a16="http://schemas.microsoft.com/office/drawing/2014/main" xmlns="" id="{22B78E54-96E1-7444-B05C-64F7451E8947}"/>
              </a:ext>
            </a:extLst>
          </p:cNvPr>
          <p:cNvSpPr>
            <a:spLocks noGrp="1"/>
          </p:cNvSpPr>
          <p:nvPr>
            <p:ph idx="1"/>
          </p:nvPr>
        </p:nvSpPr>
        <p:spPr/>
        <p:txBody>
          <a:bodyPr/>
          <a:lstStyle/>
          <a:p>
            <a:r>
              <a:rPr lang="en-IN" u="sng" dirty="0"/>
              <a:t>Step1</a:t>
            </a:r>
            <a:r>
              <a:rPr lang="en-IN" dirty="0"/>
              <a:t>: Lifestyle modification; repeat BP after 6 mo.</a:t>
            </a:r>
          </a:p>
          <a:p>
            <a:pPr marL="0" indent="0">
              <a:buNone/>
            </a:pPr>
            <a:endParaRPr lang="en-IN" dirty="0"/>
          </a:p>
          <a:p>
            <a:r>
              <a:rPr lang="en-IN" u="sng" dirty="0"/>
              <a:t>Step 2</a:t>
            </a:r>
            <a:r>
              <a:rPr lang="en-IN" dirty="0"/>
              <a:t>: If still elevated, check UL/LL BP. If these are normal – lifestyle modification continued and BP re-checked again after 6 mo.</a:t>
            </a:r>
          </a:p>
          <a:p>
            <a:pPr marL="0" indent="0">
              <a:buNone/>
            </a:pPr>
            <a:r>
              <a:rPr lang="en-IN" dirty="0"/>
              <a:t> </a:t>
            </a:r>
          </a:p>
          <a:p>
            <a:r>
              <a:rPr lang="en-IN" u="sng" dirty="0"/>
              <a:t>Step3</a:t>
            </a:r>
            <a:r>
              <a:rPr lang="en-IN" dirty="0"/>
              <a:t>: If BP still elevated, ABPM should be ordered (if available), and consider diagnostic evaluation. If BP normalizes at any point, return to annual BP screening at well-child care visits. </a:t>
            </a:r>
          </a:p>
          <a:p>
            <a:endParaRPr lang="en-IN" dirty="0"/>
          </a:p>
          <a:p>
            <a:endParaRPr lang="en-US" dirty="0"/>
          </a:p>
        </p:txBody>
      </p:sp>
      <p:sp>
        <p:nvSpPr>
          <p:cNvPr id="4" name="Footer Placeholder 3">
            <a:extLst>
              <a:ext uri="{FF2B5EF4-FFF2-40B4-BE49-F238E27FC236}">
                <a16:creationId xmlns:a16="http://schemas.microsoft.com/office/drawing/2014/main" xmlns="" id="{371B66C0-6188-0942-83FE-B58BAFFF3617}"/>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3847325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8E8D2-E22A-2449-8399-C5324D87ACE2}"/>
              </a:ext>
            </a:extLst>
          </p:cNvPr>
          <p:cNvSpPr>
            <a:spLocks noGrp="1"/>
          </p:cNvSpPr>
          <p:nvPr>
            <p:ph type="title"/>
          </p:nvPr>
        </p:nvSpPr>
        <p:spPr/>
        <p:txBody>
          <a:bodyPr/>
          <a:lstStyle/>
          <a:p>
            <a:r>
              <a:rPr lang="en-IN" dirty="0"/>
              <a:t>Stage 1 Hypertension </a:t>
            </a:r>
            <a:endParaRPr lang="en-US" dirty="0"/>
          </a:p>
        </p:txBody>
      </p:sp>
      <p:sp>
        <p:nvSpPr>
          <p:cNvPr id="3" name="Content Placeholder 2">
            <a:extLst>
              <a:ext uri="{FF2B5EF4-FFF2-40B4-BE49-F238E27FC236}">
                <a16:creationId xmlns:a16="http://schemas.microsoft.com/office/drawing/2014/main" xmlns="" id="{9F6CA5D9-AF25-5E43-9501-17326F714FE5}"/>
              </a:ext>
            </a:extLst>
          </p:cNvPr>
          <p:cNvSpPr>
            <a:spLocks noGrp="1"/>
          </p:cNvSpPr>
          <p:nvPr>
            <p:ph idx="1"/>
          </p:nvPr>
        </p:nvSpPr>
        <p:spPr/>
        <p:txBody>
          <a:bodyPr/>
          <a:lstStyle/>
          <a:p>
            <a:r>
              <a:rPr lang="en-IN" b="1" dirty="0"/>
              <a:t>Children aged 1-12 y (percentile based) :</a:t>
            </a:r>
          </a:p>
          <a:p>
            <a:pPr>
              <a:buFont typeface="Wingdings" pitchFamily="2" charset="2"/>
              <a:buChar char="Ø"/>
            </a:pPr>
            <a:r>
              <a:rPr lang="en-IN" dirty="0"/>
              <a:t>≥ 95th percentile to &lt;95th percentile + 12 mm Hg or</a:t>
            </a:r>
          </a:p>
          <a:p>
            <a:pPr>
              <a:buFont typeface="Wingdings" pitchFamily="2" charset="2"/>
              <a:buChar char="Ø"/>
            </a:pPr>
            <a:r>
              <a:rPr lang="en-IN" dirty="0"/>
              <a:t>130/80 to 139/89 mm Hg (whichever is lower). </a:t>
            </a:r>
          </a:p>
          <a:p>
            <a:pPr marL="0" indent="0">
              <a:buNone/>
            </a:pPr>
            <a:endParaRPr lang="en-IN" dirty="0"/>
          </a:p>
          <a:p>
            <a:pPr marL="0" indent="0">
              <a:buNone/>
            </a:pPr>
            <a:endParaRPr lang="en-IN" dirty="0"/>
          </a:p>
          <a:p>
            <a:r>
              <a:rPr lang="en-IN" b="1" dirty="0"/>
              <a:t>Adolescents ≥13 y (mm Hg based) :</a:t>
            </a:r>
          </a:p>
          <a:p>
            <a:pPr>
              <a:buFont typeface="Wingdings" pitchFamily="2" charset="2"/>
              <a:buChar char="Ø"/>
            </a:pPr>
            <a:r>
              <a:rPr lang="en-IN" dirty="0"/>
              <a:t>130/80 to 139/89 mm Hg </a:t>
            </a:r>
            <a:endParaRPr lang="en-IN" b="1" dirty="0"/>
          </a:p>
          <a:p>
            <a:pPr marL="0" indent="0">
              <a:buNone/>
            </a:pPr>
            <a:endParaRPr lang="en-IN" dirty="0"/>
          </a:p>
          <a:p>
            <a:endParaRPr lang="en-IN" dirty="0"/>
          </a:p>
          <a:p>
            <a:pPr marL="0" indent="0">
              <a:buNone/>
            </a:pPr>
            <a:endParaRPr lang="en-US" b="1" dirty="0"/>
          </a:p>
          <a:p>
            <a:endParaRPr lang="en-US" dirty="0"/>
          </a:p>
        </p:txBody>
      </p:sp>
      <p:sp>
        <p:nvSpPr>
          <p:cNvPr id="4" name="Footer Placeholder 3">
            <a:extLst>
              <a:ext uri="{FF2B5EF4-FFF2-40B4-BE49-F238E27FC236}">
                <a16:creationId xmlns:a16="http://schemas.microsoft.com/office/drawing/2014/main" xmlns="" id="{E812EAEF-82E8-B546-A335-91FBF8C054A6}"/>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3566825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D5196-68F8-DF49-BB09-A01ECB6C89BA}"/>
              </a:ext>
            </a:extLst>
          </p:cNvPr>
          <p:cNvSpPr>
            <a:spLocks noGrp="1"/>
          </p:cNvSpPr>
          <p:nvPr>
            <p:ph type="title"/>
          </p:nvPr>
        </p:nvSpPr>
        <p:spPr/>
        <p:txBody>
          <a:bodyPr/>
          <a:lstStyle/>
          <a:p>
            <a:r>
              <a:rPr lang="en-IN" dirty="0"/>
              <a:t>Stage 1 Hypertension </a:t>
            </a:r>
            <a:endParaRPr lang="en-US" dirty="0"/>
          </a:p>
        </p:txBody>
      </p:sp>
      <p:sp>
        <p:nvSpPr>
          <p:cNvPr id="3" name="Content Placeholder 2">
            <a:extLst>
              <a:ext uri="{FF2B5EF4-FFF2-40B4-BE49-F238E27FC236}">
                <a16:creationId xmlns:a16="http://schemas.microsoft.com/office/drawing/2014/main" xmlns="" id="{E0E0F5C5-A284-3245-9C31-BECD3FB8FFBE}"/>
              </a:ext>
            </a:extLst>
          </p:cNvPr>
          <p:cNvSpPr>
            <a:spLocks noGrp="1"/>
          </p:cNvSpPr>
          <p:nvPr>
            <p:ph idx="1"/>
          </p:nvPr>
        </p:nvSpPr>
        <p:spPr/>
        <p:txBody>
          <a:bodyPr/>
          <a:lstStyle/>
          <a:p>
            <a:r>
              <a:rPr lang="en-IN" u="sng" dirty="0"/>
              <a:t>Step1:</a:t>
            </a:r>
            <a:r>
              <a:rPr lang="en-IN" dirty="0"/>
              <a:t>If asymptomatic, provide lifestyle counselling and recheck the BP in 1 to 2 </a:t>
            </a:r>
            <a:r>
              <a:rPr lang="en-IN" dirty="0" err="1"/>
              <a:t>wk</a:t>
            </a:r>
            <a:r>
              <a:rPr lang="en-IN" dirty="0"/>
              <a:t> by auscultation. </a:t>
            </a:r>
          </a:p>
          <a:p>
            <a:r>
              <a:rPr lang="en-IN" u="sng" dirty="0"/>
              <a:t>Step 2</a:t>
            </a:r>
            <a:r>
              <a:rPr lang="en-IN" dirty="0"/>
              <a:t>: If the BP reading is still at the stage 1 level, UL/LL BP should be checked and if normal, nutrition and/or weight management initiated and BP rechecked in 3 months. </a:t>
            </a:r>
          </a:p>
          <a:p>
            <a:r>
              <a:rPr lang="en-IN" u="sng" dirty="0"/>
              <a:t>Step3</a:t>
            </a:r>
            <a:r>
              <a:rPr lang="en-IN" dirty="0"/>
              <a:t>: If BP continues to be at the stage1 HTN level after 3 visits, ABPM should be ordered (if available), diagnostic evaluation should be conducted, and treatment should be initiated. Subspecialty referral should be considered. If symptomatic, early initiation / referral should be considered. </a:t>
            </a:r>
          </a:p>
          <a:p>
            <a:endParaRPr lang="en-IN" dirty="0"/>
          </a:p>
          <a:p>
            <a:endParaRPr lang="en-IN" dirty="0"/>
          </a:p>
          <a:p>
            <a:endParaRPr lang="en-IN" dirty="0"/>
          </a:p>
          <a:p>
            <a:endParaRPr lang="en-US" dirty="0"/>
          </a:p>
        </p:txBody>
      </p:sp>
      <p:sp>
        <p:nvSpPr>
          <p:cNvPr id="4" name="Footer Placeholder 3">
            <a:extLst>
              <a:ext uri="{FF2B5EF4-FFF2-40B4-BE49-F238E27FC236}">
                <a16:creationId xmlns:a16="http://schemas.microsoft.com/office/drawing/2014/main" xmlns="" id="{1D881568-9C61-FD49-921C-BC5DCFD32AF3}"/>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446626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FDE8A-24F8-324B-88B4-2E257D7EA5C8}"/>
              </a:ext>
            </a:extLst>
          </p:cNvPr>
          <p:cNvSpPr>
            <a:spLocks noGrp="1"/>
          </p:cNvSpPr>
          <p:nvPr>
            <p:ph type="title"/>
          </p:nvPr>
        </p:nvSpPr>
        <p:spPr/>
        <p:txBody>
          <a:bodyPr/>
          <a:lstStyle/>
          <a:p>
            <a:r>
              <a:rPr lang="en-IN" dirty="0"/>
              <a:t>Stage 2 Hypertension </a:t>
            </a:r>
            <a:endParaRPr lang="en-US" dirty="0"/>
          </a:p>
        </p:txBody>
      </p:sp>
      <p:sp>
        <p:nvSpPr>
          <p:cNvPr id="3" name="Content Placeholder 2">
            <a:extLst>
              <a:ext uri="{FF2B5EF4-FFF2-40B4-BE49-F238E27FC236}">
                <a16:creationId xmlns:a16="http://schemas.microsoft.com/office/drawing/2014/main" xmlns="" id="{98845576-7922-5D4E-A80D-9986B4D2F8C4}"/>
              </a:ext>
            </a:extLst>
          </p:cNvPr>
          <p:cNvSpPr>
            <a:spLocks noGrp="1"/>
          </p:cNvSpPr>
          <p:nvPr>
            <p:ph idx="1"/>
          </p:nvPr>
        </p:nvSpPr>
        <p:spPr/>
        <p:txBody>
          <a:bodyPr/>
          <a:lstStyle/>
          <a:p>
            <a:r>
              <a:rPr lang="en-IN" b="1" dirty="0"/>
              <a:t>Children aged 1-12 y (percentile based) :</a:t>
            </a:r>
          </a:p>
          <a:p>
            <a:pPr>
              <a:buFont typeface="Wingdings" pitchFamily="2" charset="2"/>
              <a:buChar char="Ø"/>
            </a:pPr>
            <a:r>
              <a:rPr lang="en-IN" dirty="0"/>
              <a:t>≥ 95</a:t>
            </a:r>
            <a:r>
              <a:rPr lang="en-IN" baseline="30000" dirty="0"/>
              <a:t>th</a:t>
            </a:r>
            <a:r>
              <a:rPr lang="en-IN" dirty="0"/>
              <a:t> percentile + 12mmHg, or</a:t>
            </a:r>
          </a:p>
          <a:p>
            <a:pPr>
              <a:buFont typeface="Wingdings" pitchFamily="2" charset="2"/>
              <a:buChar char="Ø"/>
            </a:pPr>
            <a:r>
              <a:rPr lang="en-IN" dirty="0"/>
              <a:t>≥ 140/90 mm Hg (whichever is lower) </a:t>
            </a:r>
          </a:p>
          <a:p>
            <a:pPr marL="0" indent="0">
              <a:buNone/>
            </a:pPr>
            <a:endParaRPr lang="en-IN" b="1" dirty="0"/>
          </a:p>
          <a:p>
            <a:r>
              <a:rPr lang="en-IN" b="1" dirty="0"/>
              <a:t>Adolescents ≥13 y (mm Hg based) :</a:t>
            </a:r>
          </a:p>
          <a:p>
            <a:pPr>
              <a:buFont typeface="Wingdings" pitchFamily="2" charset="2"/>
              <a:buChar char="Ø"/>
            </a:pPr>
            <a:r>
              <a:rPr lang="en-IN" dirty="0"/>
              <a:t>≥ 140/90 mm Hg </a:t>
            </a:r>
            <a:endParaRPr lang="en-IN" b="1" dirty="0"/>
          </a:p>
          <a:p>
            <a:endParaRPr lang="en-US" b="1" dirty="0"/>
          </a:p>
          <a:p>
            <a:endParaRPr lang="en-US" dirty="0"/>
          </a:p>
        </p:txBody>
      </p:sp>
      <p:sp>
        <p:nvSpPr>
          <p:cNvPr id="4" name="Footer Placeholder 3">
            <a:extLst>
              <a:ext uri="{FF2B5EF4-FFF2-40B4-BE49-F238E27FC236}">
                <a16:creationId xmlns:a16="http://schemas.microsoft.com/office/drawing/2014/main" xmlns="" id="{C7F9E7B9-9C95-9346-9CAE-9B19CE9C12BF}"/>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1544558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32ABE-B10F-F645-81AF-C312A2FFAB6F}"/>
              </a:ext>
            </a:extLst>
          </p:cNvPr>
          <p:cNvSpPr>
            <a:spLocks noGrp="1"/>
          </p:cNvSpPr>
          <p:nvPr>
            <p:ph type="title"/>
          </p:nvPr>
        </p:nvSpPr>
        <p:spPr/>
        <p:txBody>
          <a:bodyPr/>
          <a:lstStyle/>
          <a:p>
            <a:r>
              <a:rPr lang="en-IN" dirty="0"/>
              <a:t>Stage 2 Hypertension </a:t>
            </a:r>
            <a:endParaRPr lang="en-US" dirty="0"/>
          </a:p>
        </p:txBody>
      </p:sp>
      <p:sp>
        <p:nvSpPr>
          <p:cNvPr id="3" name="Content Placeholder 2">
            <a:extLst>
              <a:ext uri="{FF2B5EF4-FFF2-40B4-BE49-F238E27FC236}">
                <a16:creationId xmlns:a16="http://schemas.microsoft.com/office/drawing/2014/main" xmlns="" id="{7BBD1964-08DC-0042-9BE3-D4C62D389B51}"/>
              </a:ext>
            </a:extLst>
          </p:cNvPr>
          <p:cNvSpPr>
            <a:spLocks noGrp="1"/>
          </p:cNvSpPr>
          <p:nvPr>
            <p:ph idx="1"/>
          </p:nvPr>
        </p:nvSpPr>
        <p:spPr/>
        <p:txBody>
          <a:bodyPr>
            <a:normAutofit lnSpcReduction="10000"/>
          </a:bodyPr>
          <a:lstStyle/>
          <a:p>
            <a:r>
              <a:rPr lang="en-IN" u="sng" dirty="0"/>
              <a:t>Step 1</a:t>
            </a:r>
            <a:r>
              <a:rPr lang="en-IN" dirty="0"/>
              <a:t>: If asymptomatic: UL /LL BP should be checked, lifestyle recommendations given, and the BP rechecked within 1 week (Alternatively, the patient could be referred to subspecialty care within 1 week). </a:t>
            </a:r>
          </a:p>
          <a:p>
            <a:r>
              <a:rPr lang="en-IN" u="sng" dirty="0"/>
              <a:t>Step2</a:t>
            </a:r>
            <a:r>
              <a:rPr lang="en-IN" dirty="0"/>
              <a:t>: If the BP reading is still at the stage 2 HTN level when repeated, then diagnostic evaluation, including ABPM, should be conducted and treatment should be initiated, or the patient should be referred to subspecialty care within 1 week. If symptomatic, or the BP is &gt;30mm Hg above the 95th percentile (or &gt;180/ 120 mm Hg in an adolescent), refer to an immediate source of care, such as an emergency department. </a:t>
            </a:r>
          </a:p>
          <a:p>
            <a:endParaRPr lang="en-US" dirty="0"/>
          </a:p>
        </p:txBody>
      </p:sp>
      <p:sp>
        <p:nvSpPr>
          <p:cNvPr id="4" name="Footer Placeholder 3">
            <a:extLst>
              <a:ext uri="{FF2B5EF4-FFF2-40B4-BE49-F238E27FC236}">
                <a16:creationId xmlns:a16="http://schemas.microsoft.com/office/drawing/2014/main" xmlns="" id="{4BD1EB7B-2B96-5149-A2C6-285D28BB8154}"/>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22714924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00904-6FB2-4F40-BD7F-B129F03E3C9F}"/>
              </a:ext>
            </a:extLst>
          </p:cNvPr>
          <p:cNvSpPr>
            <a:spLocks noGrp="1"/>
          </p:cNvSpPr>
          <p:nvPr>
            <p:ph type="title"/>
          </p:nvPr>
        </p:nvSpPr>
        <p:spPr/>
        <p:txBody>
          <a:bodyPr/>
          <a:lstStyle/>
          <a:p>
            <a:r>
              <a:rPr lang="en-IN" dirty="0"/>
              <a:t>Non-pharmacological interventions</a:t>
            </a:r>
            <a:endParaRPr lang="en-US" dirty="0"/>
          </a:p>
        </p:txBody>
      </p:sp>
      <p:sp>
        <p:nvSpPr>
          <p:cNvPr id="3" name="Content Placeholder 2">
            <a:extLst>
              <a:ext uri="{FF2B5EF4-FFF2-40B4-BE49-F238E27FC236}">
                <a16:creationId xmlns:a16="http://schemas.microsoft.com/office/drawing/2014/main" xmlns="" id="{0C8E62DF-4605-1249-AF71-43D48FD517D0}"/>
              </a:ext>
            </a:extLst>
          </p:cNvPr>
          <p:cNvSpPr>
            <a:spLocks noGrp="1"/>
          </p:cNvSpPr>
          <p:nvPr>
            <p:ph idx="1"/>
          </p:nvPr>
        </p:nvSpPr>
        <p:spPr/>
        <p:txBody>
          <a:bodyPr/>
          <a:lstStyle/>
          <a:p>
            <a:r>
              <a:rPr lang="en-IN" dirty="0"/>
              <a:t>Dietary intervention (DASH diet including more of fruits, vegetables, low fat milk products and low salt content) and increased physical activity has been strongly supported. </a:t>
            </a:r>
          </a:p>
          <a:p>
            <a:r>
              <a:rPr lang="en-IN" dirty="0"/>
              <a:t>Importance of weight loss has been stressed and motivational interview for weight reduction were mentioned along with encouraging patient and family educations. </a:t>
            </a:r>
          </a:p>
          <a:p>
            <a:endParaRPr lang="en-US" dirty="0"/>
          </a:p>
        </p:txBody>
      </p:sp>
      <p:sp>
        <p:nvSpPr>
          <p:cNvPr id="4" name="Footer Placeholder 3">
            <a:extLst>
              <a:ext uri="{FF2B5EF4-FFF2-40B4-BE49-F238E27FC236}">
                <a16:creationId xmlns:a16="http://schemas.microsoft.com/office/drawing/2014/main" xmlns="" id="{A7613601-1740-D946-9F56-4EF1023E3F47}"/>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3097418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727D55D2-E7AF-FA46-8A93-AA3D1556EAD5}"/>
              </a:ext>
            </a:extLst>
          </p:cNvPr>
          <p:cNvSpPr>
            <a:spLocks noGrp="1"/>
          </p:cNvSpPr>
          <p:nvPr>
            <p:ph type="ftr" sz="quarter" idx="11"/>
          </p:nvPr>
        </p:nvSpPr>
        <p:spPr/>
        <p:txBody>
          <a:bodyPr/>
          <a:lstStyle/>
          <a:p>
            <a:endParaRPr lang="en-US"/>
          </a:p>
        </p:txBody>
      </p:sp>
      <p:pic>
        <p:nvPicPr>
          <p:cNvPr id="5" name="Picture 3">
            <a:extLst>
              <a:ext uri="{FF2B5EF4-FFF2-40B4-BE49-F238E27FC236}">
                <a16:creationId xmlns:a16="http://schemas.microsoft.com/office/drawing/2014/main" xmlns="" id="{3AE1F46A-B336-6C4C-B879-A0C1CC0A166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8083" y="92794"/>
            <a:ext cx="8643912" cy="6765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684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AD50D-7DD8-9746-AC63-E14A0A30E956}"/>
              </a:ext>
            </a:extLst>
          </p:cNvPr>
          <p:cNvSpPr>
            <a:spLocks noGrp="1"/>
          </p:cNvSpPr>
          <p:nvPr>
            <p:ph type="title"/>
          </p:nvPr>
        </p:nvSpPr>
        <p:spPr/>
        <p:txBody>
          <a:bodyPr>
            <a:normAutofit/>
          </a:bodyPr>
          <a:lstStyle/>
          <a:p>
            <a:r>
              <a:rPr lang="en-IN" dirty="0"/>
              <a:t>Indications for starting pharmacological interventions: </a:t>
            </a:r>
            <a:endParaRPr lang="en-US" dirty="0"/>
          </a:p>
        </p:txBody>
      </p:sp>
      <p:sp>
        <p:nvSpPr>
          <p:cNvPr id="3" name="Content Placeholder 2">
            <a:extLst>
              <a:ext uri="{FF2B5EF4-FFF2-40B4-BE49-F238E27FC236}">
                <a16:creationId xmlns:a16="http://schemas.microsoft.com/office/drawing/2014/main" xmlns="" id="{5A50283C-FFC3-164F-96E8-8A776F8E614F}"/>
              </a:ext>
            </a:extLst>
          </p:cNvPr>
          <p:cNvSpPr>
            <a:spLocks noGrp="1"/>
          </p:cNvSpPr>
          <p:nvPr>
            <p:ph idx="1"/>
          </p:nvPr>
        </p:nvSpPr>
        <p:spPr/>
        <p:txBody>
          <a:bodyPr/>
          <a:lstStyle/>
          <a:p>
            <a:r>
              <a:rPr lang="en-IN" dirty="0"/>
              <a:t>Anti-hypertensive medications were suggested for those:</a:t>
            </a:r>
          </a:p>
          <a:p>
            <a:pPr>
              <a:buFont typeface="Wingdings" pitchFamily="2" charset="2"/>
              <a:buChar char="Ø"/>
            </a:pPr>
            <a:r>
              <a:rPr lang="en-IN" dirty="0"/>
              <a:t>who remain hypertensive despite a trial of lifestyle modifications or</a:t>
            </a:r>
          </a:p>
          <a:p>
            <a:pPr>
              <a:buFont typeface="Wingdings" pitchFamily="2" charset="2"/>
              <a:buChar char="Ø"/>
            </a:pPr>
            <a:r>
              <a:rPr lang="en-IN" dirty="0"/>
              <a:t>who have symptomatic hypertension,</a:t>
            </a:r>
          </a:p>
          <a:p>
            <a:pPr>
              <a:buFont typeface="Wingdings" pitchFamily="2" charset="2"/>
              <a:buChar char="Ø"/>
            </a:pPr>
            <a:r>
              <a:rPr lang="en-IN" dirty="0"/>
              <a:t>stage 2 hypertension without a clearly modifiable factor (e.g., obesity), or</a:t>
            </a:r>
          </a:p>
          <a:p>
            <a:pPr>
              <a:buFont typeface="Wingdings" pitchFamily="2" charset="2"/>
              <a:buChar char="Ø"/>
            </a:pPr>
            <a:r>
              <a:rPr lang="en-IN" dirty="0"/>
              <a:t>any stage of hypertension associated with CKD or diabetes mellitus (DM).</a:t>
            </a:r>
          </a:p>
        </p:txBody>
      </p:sp>
      <p:sp>
        <p:nvSpPr>
          <p:cNvPr id="4" name="Footer Placeholder 3">
            <a:extLst>
              <a:ext uri="{FF2B5EF4-FFF2-40B4-BE49-F238E27FC236}">
                <a16:creationId xmlns:a16="http://schemas.microsoft.com/office/drawing/2014/main" xmlns="" id="{6FE3EEB2-0C7F-484D-A1E7-314C13963B3A}"/>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24302511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14F453B-C11E-944C-9DB9-70E143D9013B}"/>
              </a:ext>
            </a:extLst>
          </p:cNvPr>
          <p:cNvPicPr>
            <a:picLocks noChangeAspect="1"/>
          </p:cNvPicPr>
          <p:nvPr/>
        </p:nvPicPr>
        <p:blipFill>
          <a:blip r:embed="rId2"/>
          <a:stretch>
            <a:fillRect/>
          </a:stretch>
        </p:blipFill>
        <p:spPr>
          <a:xfrm>
            <a:off x="1730894" y="105887"/>
            <a:ext cx="8861741" cy="6610223"/>
          </a:xfrm>
          <a:prstGeom prst="rect">
            <a:avLst/>
          </a:prstGeom>
        </p:spPr>
      </p:pic>
    </p:spTree>
    <p:extLst>
      <p:ext uri="{BB962C8B-B14F-4D97-AF65-F5344CB8AC3E}">
        <p14:creationId xmlns:p14="http://schemas.microsoft.com/office/powerpoint/2010/main" xmlns="" val="524623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792088"/>
          </a:xfrm>
        </p:spPr>
        <p:txBody>
          <a:bodyPr/>
          <a:lstStyle/>
          <a:p>
            <a:r>
              <a:rPr lang="en-IN" dirty="0"/>
              <a:t>Anti hypertensive agents</a:t>
            </a:r>
          </a:p>
        </p:txBody>
      </p:sp>
      <p:graphicFrame>
        <p:nvGraphicFramePr>
          <p:cNvPr id="4" name="Content Placeholder 3"/>
          <p:cNvGraphicFramePr>
            <a:graphicFrameLocks noGrp="1"/>
          </p:cNvGraphicFramePr>
          <p:nvPr>
            <p:ph idx="1"/>
            <p:extLst/>
          </p:nvPr>
        </p:nvGraphicFramePr>
        <p:xfrm>
          <a:off x="1524000" y="1052734"/>
          <a:ext cx="9144000" cy="5120640"/>
        </p:xfrm>
        <a:graphic>
          <a:graphicData uri="http://schemas.openxmlformats.org/drawingml/2006/table">
            <a:tbl>
              <a:tblPr firstRow="1" bandRow="1">
                <a:tableStyleId>{5C22544A-7EE6-4342-B048-85BDC9FD1C3A}</a:tableStyleId>
              </a:tblPr>
              <a:tblGrid>
                <a:gridCol w="3347864">
                  <a:extLst>
                    <a:ext uri="{9D8B030D-6E8A-4147-A177-3AD203B41FA5}">
                      <a16:colId xmlns:a16="http://schemas.microsoft.com/office/drawing/2014/main" xmlns="" val="20000"/>
                    </a:ext>
                  </a:extLst>
                </a:gridCol>
                <a:gridCol w="2952328">
                  <a:extLst>
                    <a:ext uri="{9D8B030D-6E8A-4147-A177-3AD203B41FA5}">
                      <a16:colId xmlns:a16="http://schemas.microsoft.com/office/drawing/2014/main" xmlns="" val="20001"/>
                    </a:ext>
                  </a:extLst>
                </a:gridCol>
                <a:gridCol w="2843808">
                  <a:extLst>
                    <a:ext uri="{9D8B030D-6E8A-4147-A177-3AD203B41FA5}">
                      <a16:colId xmlns:a16="http://schemas.microsoft.com/office/drawing/2014/main" xmlns="" val="20002"/>
                    </a:ext>
                  </a:extLst>
                </a:gridCol>
              </a:tblGrid>
              <a:tr h="537876">
                <a:tc>
                  <a:txBody>
                    <a:bodyPr/>
                    <a:lstStyle/>
                    <a:p>
                      <a:r>
                        <a:rPr lang="en-IN" dirty="0"/>
                        <a:t>ANGIOTENSIN</a:t>
                      </a:r>
                      <a:r>
                        <a:rPr lang="en-IN" baseline="0" dirty="0"/>
                        <a:t> CONVERTING  ENZYME INHIBITORS</a:t>
                      </a:r>
                      <a:endParaRPr lang="en-IN" dirty="0"/>
                    </a:p>
                  </a:txBody>
                  <a:tcPr/>
                </a:tc>
                <a:tc>
                  <a:txBody>
                    <a:bodyPr/>
                    <a:lstStyle/>
                    <a:p>
                      <a:r>
                        <a:rPr lang="en-IN" dirty="0"/>
                        <a:t>Doses </a:t>
                      </a:r>
                    </a:p>
                  </a:txBody>
                  <a:tcPr/>
                </a:tc>
                <a:tc>
                  <a:txBody>
                    <a:bodyPr/>
                    <a:lstStyle/>
                    <a:p>
                      <a:r>
                        <a:rPr lang="en-IN" dirty="0"/>
                        <a:t>Side</a:t>
                      </a:r>
                      <a:r>
                        <a:rPr lang="en-IN" baseline="0" dirty="0"/>
                        <a:t> effects; comments</a:t>
                      </a:r>
                      <a:endParaRPr lang="en-IN" dirty="0"/>
                    </a:p>
                  </a:txBody>
                  <a:tcPr/>
                </a:tc>
                <a:extLst>
                  <a:ext uri="{0D108BD9-81ED-4DB2-BD59-A6C34878D82A}">
                    <a16:rowId xmlns:a16="http://schemas.microsoft.com/office/drawing/2014/main" xmlns="" val="10000"/>
                  </a:ext>
                </a:extLst>
              </a:tr>
              <a:tr h="964381">
                <a:tc>
                  <a:txBody>
                    <a:bodyPr/>
                    <a:lstStyle/>
                    <a:p>
                      <a:r>
                        <a:rPr lang="en-IN" dirty="0" err="1"/>
                        <a:t>Enalapril</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0.1-0.6 mg/kg/day</a:t>
                      </a:r>
                      <a:r>
                        <a:rPr lang="en-IN" baseline="0" dirty="0"/>
                        <a:t> </a:t>
                      </a:r>
                      <a:r>
                        <a:rPr lang="en-IN" baseline="0" dirty="0" err="1"/>
                        <a:t>qd</a:t>
                      </a:r>
                      <a:r>
                        <a:rPr lang="en-IN" baseline="0" dirty="0"/>
                        <a:t> or BID(max 5 mg/day)</a:t>
                      </a:r>
                      <a:endParaRPr lang="en-IN" dirty="0"/>
                    </a:p>
                  </a:txBody>
                  <a:tcPr/>
                </a:tc>
                <a:tc rowSpan="4">
                  <a:txBody>
                    <a:bodyPr/>
                    <a:lstStyle/>
                    <a:p>
                      <a:r>
                        <a:rPr lang="en-IN" dirty="0"/>
                        <a:t>Side</a:t>
                      </a:r>
                      <a:r>
                        <a:rPr lang="en-IN" baseline="0" dirty="0"/>
                        <a:t> effects- </a:t>
                      </a:r>
                      <a:r>
                        <a:rPr lang="en-IN" dirty="0"/>
                        <a:t>Cough, angioedema , </a:t>
                      </a:r>
                      <a:r>
                        <a:rPr lang="en-IN" dirty="0" err="1"/>
                        <a:t>hyperkalemia</a:t>
                      </a:r>
                      <a:r>
                        <a:rPr lang="en-IN" dirty="0"/>
                        <a:t>,</a:t>
                      </a:r>
                      <a:r>
                        <a:rPr lang="en-IN" baseline="0" dirty="0"/>
                        <a:t> avoid in B/L renal artery stenosis.</a:t>
                      </a:r>
                    </a:p>
                    <a:p>
                      <a:endParaRPr lang="en-IN" baseline="0" dirty="0"/>
                    </a:p>
                    <a:p>
                      <a:endParaRPr lang="en-IN" baseline="0" dirty="0"/>
                    </a:p>
                    <a:p>
                      <a:endParaRPr lang="en-IN" baseline="0" dirty="0"/>
                    </a:p>
                    <a:p>
                      <a:endParaRPr lang="en-IN" baseline="0" dirty="0"/>
                    </a:p>
                    <a:p>
                      <a:endParaRPr lang="en-IN" baseline="0" dirty="0"/>
                    </a:p>
                    <a:p>
                      <a:r>
                        <a:rPr lang="en-IN" baseline="0" dirty="0"/>
                        <a:t>C/I in pregnancy; risk of renal tubular agenesis, defective skeletal development , death in utero </a:t>
                      </a:r>
                    </a:p>
                    <a:p>
                      <a:endParaRPr lang="en-IN" baseline="0" dirty="0"/>
                    </a:p>
                    <a:p>
                      <a:endParaRPr lang="en-IN" dirty="0"/>
                    </a:p>
                  </a:txBody>
                  <a:tcPr/>
                </a:tc>
                <a:extLst>
                  <a:ext uri="{0D108BD9-81ED-4DB2-BD59-A6C34878D82A}">
                    <a16:rowId xmlns:a16="http://schemas.microsoft.com/office/drawing/2014/main" xmlns="" val="10001"/>
                  </a:ext>
                </a:extLst>
              </a:tr>
              <a:tr h="537876">
                <a:tc>
                  <a:txBody>
                    <a:bodyPr/>
                    <a:lstStyle/>
                    <a:p>
                      <a:r>
                        <a:rPr lang="en-IN" dirty="0" err="1"/>
                        <a:t>Lisinopril</a:t>
                      </a:r>
                      <a:r>
                        <a:rPr lang="en-IN" dirty="0"/>
                        <a:t> </a:t>
                      </a:r>
                    </a:p>
                  </a:txBody>
                  <a:tcPr/>
                </a:tc>
                <a:tc>
                  <a:txBody>
                    <a:bodyPr/>
                    <a:lstStyle/>
                    <a:p>
                      <a:r>
                        <a:rPr lang="en-IN" dirty="0"/>
                        <a:t>0.05-0.6 mg/kg/day QD</a:t>
                      </a:r>
                    </a:p>
                  </a:txBody>
                  <a:tcPr/>
                </a:tc>
                <a:tc vMerge="1">
                  <a:txBody>
                    <a:bodyPr/>
                    <a:lstStyle/>
                    <a:p>
                      <a:endParaRPr lang="en-IN"/>
                    </a:p>
                  </a:txBody>
                  <a:tcPr/>
                </a:tc>
                <a:extLst>
                  <a:ext uri="{0D108BD9-81ED-4DB2-BD59-A6C34878D82A}">
                    <a16:rowId xmlns:a16="http://schemas.microsoft.com/office/drawing/2014/main" xmlns="" val="10002"/>
                  </a:ext>
                </a:extLst>
              </a:tr>
              <a:tr h="537876">
                <a:tc>
                  <a:txBody>
                    <a:bodyPr/>
                    <a:lstStyle/>
                    <a:p>
                      <a:r>
                        <a:rPr lang="en-IN" dirty="0" err="1"/>
                        <a:t>Fosinopril</a:t>
                      </a:r>
                      <a:endParaRPr lang="en-IN" dirty="0"/>
                    </a:p>
                  </a:txBody>
                  <a:tcPr/>
                </a:tc>
                <a:tc>
                  <a:txBody>
                    <a:bodyPr/>
                    <a:lstStyle/>
                    <a:p>
                      <a:r>
                        <a:rPr lang="en-IN" dirty="0"/>
                        <a:t>0.1-0.6 mg/kg/day QD </a:t>
                      </a:r>
                    </a:p>
                  </a:txBody>
                  <a:tcPr/>
                </a:tc>
                <a:tc vMerge="1">
                  <a:txBody>
                    <a:bodyPr/>
                    <a:lstStyle/>
                    <a:p>
                      <a:endParaRPr lang="en-IN"/>
                    </a:p>
                  </a:txBody>
                  <a:tcPr/>
                </a:tc>
                <a:extLst>
                  <a:ext uri="{0D108BD9-81ED-4DB2-BD59-A6C34878D82A}">
                    <a16:rowId xmlns:a16="http://schemas.microsoft.com/office/drawing/2014/main" xmlns="" val="10003"/>
                  </a:ext>
                </a:extLst>
              </a:tr>
              <a:tr h="537876">
                <a:tc>
                  <a:txBody>
                    <a:bodyPr/>
                    <a:lstStyle/>
                    <a:p>
                      <a:r>
                        <a:rPr lang="en-IN" dirty="0"/>
                        <a:t>Captopril</a:t>
                      </a:r>
                    </a:p>
                  </a:txBody>
                  <a:tcPr/>
                </a:tc>
                <a:tc>
                  <a:txBody>
                    <a:bodyPr/>
                    <a:lstStyle/>
                    <a:p>
                      <a:r>
                        <a:rPr lang="en-IN" dirty="0"/>
                        <a:t>0.3-0.5 mg/kg/dose BID or TID</a:t>
                      </a:r>
                    </a:p>
                  </a:txBody>
                  <a:tcPr/>
                </a:tc>
                <a:tc vMerge="1">
                  <a:txBody>
                    <a:bodyPr/>
                    <a:lstStyle/>
                    <a:p>
                      <a:endParaRPr lang="en-IN"/>
                    </a:p>
                  </a:txBody>
                  <a:tcPr/>
                </a:tc>
                <a:extLst>
                  <a:ext uri="{0D108BD9-81ED-4DB2-BD59-A6C34878D82A}">
                    <a16:rowId xmlns:a16="http://schemas.microsoft.com/office/drawing/2014/main" xmlns="" val="10004"/>
                  </a:ext>
                </a:extLst>
              </a:tr>
            </a:tbl>
          </a:graphicData>
        </a:graphic>
      </p:graphicFrame>
      <p:sp>
        <p:nvSpPr>
          <p:cNvPr id="3" name="Footer Placeholder 2"/>
          <p:cNvSpPr>
            <a:spLocks noGrp="1"/>
          </p:cNvSpPr>
          <p:nvPr>
            <p:ph type="ftr" sz="quarter" idx="11"/>
          </p:nvPr>
        </p:nvSpPr>
        <p:spPr/>
        <p:txBody>
          <a:bodyPr/>
          <a:lstStyle/>
          <a:p>
            <a:r>
              <a:rPr lang="en-IN" dirty="0" err="1"/>
              <a:t>Piyush</a:t>
            </a:r>
            <a:r>
              <a:rPr lang="en-IN" dirty="0"/>
              <a:t> </a:t>
            </a:r>
            <a:r>
              <a:rPr lang="en-IN" dirty="0" err="1"/>
              <a:t>gupta</a:t>
            </a:r>
            <a:r>
              <a:rPr lang="en-IN" dirty="0"/>
              <a:t> textbook of paediatrics</a:t>
            </a:r>
          </a:p>
          <a:p>
            <a:endParaRPr lang="en-IN" dirty="0"/>
          </a:p>
        </p:txBody>
      </p:sp>
    </p:spTree>
    <p:extLst>
      <p:ext uri="{BB962C8B-B14F-4D97-AF65-F5344CB8AC3E}">
        <p14:creationId xmlns:p14="http://schemas.microsoft.com/office/powerpoint/2010/main" xmlns="" val="2870197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0D32A-F445-9541-BC1C-4B4F5A2100A8}"/>
              </a:ext>
            </a:extLst>
          </p:cNvPr>
          <p:cNvSpPr>
            <a:spLocks noGrp="1"/>
          </p:cNvSpPr>
          <p:nvPr>
            <p:ph type="title"/>
          </p:nvPr>
        </p:nvSpPr>
        <p:spPr/>
        <p:txBody>
          <a:bodyPr/>
          <a:lstStyle/>
          <a:p>
            <a:r>
              <a:rPr lang="en-US" dirty="0"/>
              <a:t>WHEN TO DO BP MEASUREMENT?</a:t>
            </a:r>
          </a:p>
        </p:txBody>
      </p:sp>
      <p:sp>
        <p:nvSpPr>
          <p:cNvPr id="3" name="Content Placeholder 2">
            <a:extLst>
              <a:ext uri="{FF2B5EF4-FFF2-40B4-BE49-F238E27FC236}">
                <a16:creationId xmlns:a16="http://schemas.microsoft.com/office/drawing/2014/main" xmlns="" id="{9BAB6E24-67D8-1C42-825E-05ACFBA15429}"/>
              </a:ext>
            </a:extLst>
          </p:cNvPr>
          <p:cNvSpPr>
            <a:spLocks noGrp="1"/>
          </p:cNvSpPr>
          <p:nvPr>
            <p:ph idx="1"/>
          </p:nvPr>
        </p:nvSpPr>
        <p:spPr>
          <a:xfrm>
            <a:off x="922283" y="1489293"/>
            <a:ext cx="10515600" cy="4638237"/>
          </a:xfrm>
        </p:spPr>
        <p:txBody>
          <a:bodyPr>
            <a:normAutofit/>
          </a:bodyPr>
          <a:lstStyle/>
          <a:p>
            <a:r>
              <a:rPr lang="en-IN" dirty="0"/>
              <a:t>The NEW guideline recommends </a:t>
            </a:r>
            <a:r>
              <a:rPr lang="en-IN" b="1" dirty="0">
                <a:solidFill>
                  <a:srgbClr val="FF0000"/>
                </a:solidFill>
              </a:rPr>
              <a:t>annual</a:t>
            </a:r>
            <a:r>
              <a:rPr lang="en-IN" dirty="0"/>
              <a:t> BP measurement for children </a:t>
            </a:r>
            <a:r>
              <a:rPr lang="en-IN" dirty="0">
                <a:solidFill>
                  <a:srgbClr val="FF0000"/>
                </a:solidFill>
              </a:rPr>
              <a:t>≥3 years </a:t>
            </a:r>
            <a:r>
              <a:rPr lang="en-IN" dirty="0"/>
              <a:t>and has identified subgroups for more frequent checks:</a:t>
            </a:r>
          </a:p>
          <a:p>
            <a:pPr>
              <a:buFont typeface="Wingdings" pitchFamily="2" charset="2"/>
              <a:buChar char="Ø"/>
            </a:pPr>
            <a:r>
              <a:rPr lang="en-IN" dirty="0"/>
              <a:t>obese,</a:t>
            </a:r>
          </a:p>
          <a:p>
            <a:pPr>
              <a:buFont typeface="Wingdings" pitchFamily="2" charset="2"/>
              <a:buChar char="Ø"/>
            </a:pPr>
            <a:r>
              <a:rPr lang="en-IN" dirty="0"/>
              <a:t>on medications known to increase blood pressure,</a:t>
            </a:r>
          </a:p>
          <a:p>
            <a:pPr>
              <a:buFont typeface="Wingdings" pitchFamily="2" charset="2"/>
              <a:buChar char="Ø"/>
            </a:pPr>
            <a:r>
              <a:rPr lang="en-IN" dirty="0"/>
              <a:t>renal disease,</a:t>
            </a:r>
          </a:p>
          <a:p>
            <a:pPr>
              <a:buFont typeface="Wingdings" pitchFamily="2" charset="2"/>
              <a:buChar char="Ø"/>
            </a:pPr>
            <a:r>
              <a:rPr lang="en-IN" dirty="0"/>
              <a:t>history of coarctation, or</a:t>
            </a:r>
          </a:p>
          <a:p>
            <a:pPr>
              <a:buFont typeface="Wingdings" pitchFamily="2" charset="2"/>
              <a:buChar char="Ø"/>
            </a:pPr>
            <a:r>
              <a:rPr lang="en-IN" dirty="0"/>
              <a:t>Diabetes.</a:t>
            </a:r>
          </a:p>
        </p:txBody>
      </p:sp>
      <p:sp>
        <p:nvSpPr>
          <p:cNvPr id="4" name="Footer Placeholder 3">
            <a:extLst>
              <a:ext uri="{FF2B5EF4-FFF2-40B4-BE49-F238E27FC236}">
                <a16:creationId xmlns:a16="http://schemas.microsoft.com/office/drawing/2014/main" xmlns="" id="{017FC3DD-E073-194E-ABDF-E0DC58BD522D}"/>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30780005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775520" y="764704"/>
          <a:ext cx="8229600" cy="46177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n-IN" dirty="0"/>
                        <a:t>Angiotensin receptor blockers</a:t>
                      </a:r>
                      <a:endParaRPr lang="en-IN" b="1" dirty="0"/>
                    </a:p>
                  </a:txBody>
                  <a:tcPr/>
                </a:tc>
                <a:tc>
                  <a:txBody>
                    <a:bodyPr/>
                    <a:lstStyle/>
                    <a:p>
                      <a:r>
                        <a:rPr lang="en-IN" dirty="0"/>
                        <a:t>Doses </a:t>
                      </a:r>
                      <a:endParaRPr lang="en-IN" b="1" dirty="0"/>
                    </a:p>
                  </a:txBody>
                  <a:tcPr/>
                </a:tc>
                <a:tc>
                  <a:txBody>
                    <a:bodyPr/>
                    <a:lstStyle/>
                    <a:p>
                      <a:r>
                        <a:rPr lang="en-IN" dirty="0"/>
                        <a:t>s/e</a:t>
                      </a:r>
                      <a:endParaRPr lang="en-IN" b="1" dirty="0"/>
                    </a:p>
                  </a:txBody>
                  <a:tcPr/>
                </a:tc>
                <a:extLst>
                  <a:ext uri="{0D108BD9-81ED-4DB2-BD59-A6C34878D82A}">
                    <a16:rowId xmlns:a16="http://schemas.microsoft.com/office/drawing/2014/main" xmlns="" val="10000"/>
                  </a:ext>
                </a:extLst>
              </a:tr>
              <a:tr h="370840">
                <a:tc>
                  <a:txBody>
                    <a:bodyPr/>
                    <a:lstStyle/>
                    <a:p>
                      <a:r>
                        <a:rPr lang="en-IN" dirty="0"/>
                        <a:t>Losartan  </a:t>
                      </a:r>
                    </a:p>
                  </a:txBody>
                  <a:tcPr/>
                </a:tc>
                <a:tc>
                  <a:txBody>
                    <a:bodyPr/>
                    <a:lstStyle/>
                    <a:p>
                      <a:r>
                        <a:rPr lang="en-IN" dirty="0"/>
                        <a:t>0.75-1.4 mg/kg QD </a:t>
                      </a:r>
                    </a:p>
                  </a:txBody>
                  <a:tcPr/>
                </a:tc>
                <a:tc rowSpan="6">
                  <a:txBody>
                    <a:bodyPr/>
                    <a:lstStyle/>
                    <a:p>
                      <a:r>
                        <a:rPr lang="en-IN" dirty="0"/>
                        <a:t> S/E- </a:t>
                      </a:r>
                      <a:r>
                        <a:rPr lang="en-IN" dirty="0" err="1"/>
                        <a:t>Hyperkalemia</a:t>
                      </a:r>
                      <a:r>
                        <a:rPr lang="en-IN" dirty="0"/>
                        <a:t> ;watch for rise in </a:t>
                      </a:r>
                      <a:r>
                        <a:rPr lang="en-IN" dirty="0" err="1"/>
                        <a:t>creatinine</a:t>
                      </a:r>
                      <a:endParaRPr lang="en-IN" dirty="0"/>
                    </a:p>
                  </a:txBody>
                  <a:tcPr/>
                </a:tc>
                <a:extLst>
                  <a:ext uri="{0D108BD9-81ED-4DB2-BD59-A6C34878D82A}">
                    <a16:rowId xmlns:a16="http://schemas.microsoft.com/office/drawing/2014/main" xmlns="" val="10001"/>
                  </a:ext>
                </a:extLst>
              </a:tr>
              <a:tr h="370840">
                <a:tc>
                  <a:txBody>
                    <a:bodyPr/>
                    <a:lstStyle/>
                    <a:p>
                      <a:endParaRPr lang="en-IN" dirty="0"/>
                    </a:p>
                  </a:txBody>
                  <a:tcPr/>
                </a:tc>
                <a:tc>
                  <a:txBody>
                    <a:bodyPr/>
                    <a:lstStyle/>
                    <a:p>
                      <a:endParaRPr lang="en-IN"/>
                    </a:p>
                  </a:txBody>
                  <a:tcPr/>
                </a:tc>
                <a:tc vMerge="1">
                  <a:txBody>
                    <a:bodyPr/>
                    <a:lstStyle/>
                    <a:p>
                      <a:endParaRPr lang="en-IN" dirty="0"/>
                    </a:p>
                  </a:txBody>
                  <a:tcPr/>
                </a:tc>
                <a:extLst>
                  <a:ext uri="{0D108BD9-81ED-4DB2-BD59-A6C34878D82A}">
                    <a16:rowId xmlns:a16="http://schemas.microsoft.com/office/drawing/2014/main" xmlns="" val="10002"/>
                  </a:ext>
                </a:extLst>
              </a:tr>
              <a:tr h="370840">
                <a:tc>
                  <a:txBody>
                    <a:bodyPr/>
                    <a:lstStyle/>
                    <a:p>
                      <a:r>
                        <a:rPr lang="en-IN" dirty="0" err="1"/>
                        <a:t>Irbesartan</a:t>
                      </a:r>
                      <a:endParaRPr lang="en-IN" dirty="0"/>
                    </a:p>
                  </a:txBody>
                  <a:tcPr/>
                </a:tc>
                <a:tc>
                  <a:txBody>
                    <a:bodyPr/>
                    <a:lstStyle/>
                    <a:p>
                      <a:r>
                        <a:rPr lang="en-IN" dirty="0"/>
                        <a:t>75-150</a:t>
                      </a:r>
                      <a:r>
                        <a:rPr lang="en-IN" baseline="0" dirty="0"/>
                        <a:t> mg/ kg QD</a:t>
                      </a:r>
                      <a:endParaRPr lang="en-IN" dirty="0"/>
                    </a:p>
                  </a:txBody>
                  <a:tcPr/>
                </a:tc>
                <a:tc vMerge="1">
                  <a:txBody>
                    <a:bodyPr/>
                    <a:lstStyle/>
                    <a:p>
                      <a:endParaRPr lang="en-IN" dirty="0"/>
                    </a:p>
                  </a:txBody>
                  <a:tcPr/>
                </a:tc>
                <a:extLst>
                  <a:ext uri="{0D108BD9-81ED-4DB2-BD59-A6C34878D82A}">
                    <a16:rowId xmlns:a16="http://schemas.microsoft.com/office/drawing/2014/main" xmlns="" val="10003"/>
                  </a:ext>
                </a:extLst>
              </a:tr>
              <a:tr h="370840">
                <a:tc>
                  <a:txBody>
                    <a:bodyPr/>
                    <a:lstStyle/>
                    <a:p>
                      <a:endParaRPr lang="en-IN"/>
                    </a:p>
                  </a:txBody>
                  <a:tcPr/>
                </a:tc>
                <a:tc>
                  <a:txBody>
                    <a:bodyPr/>
                    <a:lstStyle/>
                    <a:p>
                      <a:endParaRPr lang="en-IN"/>
                    </a:p>
                  </a:txBody>
                  <a:tcPr/>
                </a:tc>
                <a:tc vMerge="1">
                  <a:txBody>
                    <a:bodyPr/>
                    <a:lstStyle/>
                    <a:p>
                      <a:endParaRPr lang="en-IN" dirty="0"/>
                    </a:p>
                  </a:txBody>
                  <a:tcPr/>
                </a:tc>
                <a:extLst>
                  <a:ext uri="{0D108BD9-81ED-4DB2-BD59-A6C34878D82A}">
                    <a16:rowId xmlns:a16="http://schemas.microsoft.com/office/drawing/2014/main" xmlns="" val="10004"/>
                  </a:ext>
                </a:extLst>
              </a:tr>
              <a:tr h="370840">
                <a:tc>
                  <a:txBody>
                    <a:bodyPr/>
                    <a:lstStyle/>
                    <a:p>
                      <a:r>
                        <a:rPr lang="en-IN" dirty="0"/>
                        <a:t>Valsartan</a:t>
                      </a:r>
                    </a:p>
                  </a:txBody>
                  <a:tcPr/>
                </a:tc>
                <a:tc>
                  <a:txBody>
                    <a:bodyPr/>
                    <a:lstStyle/>
                    <a:p>
                      <a:r>
                        <a:rPr lang="en-IN" dirty="0"/>
                        <a:t>1.3-2.7 mg/kg/day QD</a:t>
                      </a:r>
                    </a:p>
                  </a:txBody>
                  <a:tcPr/>
                </a:tc>
                <a:tc vMerge="1">
                  <a:txBody>
                    <a:bodyPr/>
                    <a:lstStyle/>
                    <a:p>
                      <a:endParaRPr lang="en-IN" dirty="0"/>
                    </a:p>
                  </a:txBody>
                  <a:tcPr/>
                </a:tc>
                <a:extLst>
                  <a:ext uri="{0D108BD9-81ED-4DB2-BD59-A6C34878D82A}">
                    <a16:rowId xmlns:a16="http://schemas.microsoft.com/office/drawing/2014/main" xmlns="" val="10005"/>
                  </a:ext>
                </a:extLst>
              </a:tr>
              <a:tr h="370840">
                <a:tc>
                  <a:txBody>
                    <a:bodyPr/>
                    <a:lstStyle/>
                    <a:p>
                      <a:endParaRPr lang="en-IN"/>
                    </a:p>
                  </a:txBody>
                  <a:tcPr/>
                </a:tc>
                <a:tc>
                  <a:txBody>
                    <a:bodyPr/>
                    <a:lstStyle/>
                    <a:p>
                      <a:endParaRPr lang="en-IN"/>
                    </a:p>
                  </a:txBody>
                  <a:tcPr/>
                </a:tc>
                <a:tc vMerge="1">
                  <a:txBody>
                    <a:bodyPr/>
                    <a:lstStyle/>
                    <a:p>
                      <a:endParaRPr lang="en-IN" dirty="0"/>
                    </a:p>
                  </a:txBody>
                  <a:tcPr/>
                </a:tc>
                <a:extLst>
                  <a:ext uri="{0D108BD9-81ED-4DB2-BD59-A6C34878D82A}">
                    <a16:rowId xmlns:a16="http://schemas.microsoft.com/office/drawing/2014/main" xmlns="" val="10006"/>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a:t>Aldosterone receptor antagonist</a:t>
                      </a:r>
                    </a:p>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xmlns="" val="10007"/>
                  </a:ext>
                </a:extLst>
              </a:tr>
              <a:tr h="370840">
                <a:tc>
                  <a:txBody>
                    <a:bodyPr/>
                    <a:lstStyle/>
                    <a:p>
                      <a:r>
                        <a:rPr lang="en-IN" dirty="0" err="1"/>
                        <a:t>Eplerenone</a:t>
                      </a:r>
                      <a:r>
                        <a:rPr lang="en-IN" baseline="0" dirty="0"/>
                        <a:t> </a:t>
                      </a:r>
                      <a:endParaRPr lang="en-IN" dirty="0"/>
                    </a:p>
                  </a:txBody>
                  <a:tcPr/>
                </a:tc>
                <a:tc>
                  <a:txBody>
                    <a:bodyPr/>
                    <a:lstStyle/>
                    <a:p>
                      <a:r>
                        <a:rPr lang="en-IN" dirty="0"/>
                        <a:t>25-100</a:t>
                      </a:r>
                      <a:r>
                        <a:rPr lang="en-IN" baseline="0" dirty="0"/>
                        <a:t> mg/day  QD or BID</a:t>
                      </a:r>
                      <a:endParaRPr lang="en-IN" dirty="0"/>
                    </a:p>
                  </a:txBody>
                  <a:tcPr/>
                </a:tc>
                <a:tc rowSpan="2">
                  <a:txBody>
                    <a:bodyPr/>
                    <a:lstStyle/>
                    <a:p>
                      <a:r>
                        <a:rPr lang="en-IN" dirty="0" err="1"/>
                        <a:t>Hyperkalemia</a:t>
                      </a:r>
                      <a:endParaRPr lang="en-IN" dirty="0"/>
                    </a:p>
                  </a:txBody>
                  <a:tcPr/>
                </a:tc>
                <a:extLst>
                  <a:ext uri="{0D108BD9-81ED-4DB2-BD59-A6C34878D82A}">
                    <a16:rowId xmlns:a16="http://schemas.microsoft.com/office/drawing/2014/main" xmlns="" val="10008"/>
                  </a:ext>
                </a:extLst>
              </a:tr>
              <a:tr h="370840">
                <a:tc>
                  <a:txBody>
                    <a:bodyPr/>
                    <a:lstStyle/>
                    <a:p>
                      <a:r>
                        <a:rPr lang="en-IN" dirty="0"/>
                        <a:t>Spironolactone </a:t>
                      </a:r>
                    </a:p>
                  </a:txBody>
                  <a:tcPr/>
                </a:tc>
                <a:tc>
                  <a:txBody>
                    <a:bodyPr/>
                    <a:lstStyle/>
                    <a:p>
                      <a:r>
                        <a:rPr lang="en-IN" dirty="0"/>
                        <a:t>1 mg/ kg/ day </a:t>
                      </a:r>
                      <a:r>
                        <a:rPr lang="en-IN" dirty="0" err="1"/>
                        <a:t>qd</a:t>
                      </a:r>
                      <a:r>
                        <a:rPr lang="en-IN" dirty="0"/>
                        <a:t> or bid</a:t>
                      </a:r>
                    </a:p>
                  </a:txBody>
                  <a:tcPr/>
                </a:tc>
                <a:tc vMerge="1">
                  <a:txBody>
                    <a:bodyPr/>
                    <a:lstStyle/>
                    <a:p>
                      <a:endParaRPr lang="en-IN" dirty="0"/>
                    </a:p>
                  </a:txBody>
                  <a:tcPr/>
                </a:tc>
                <a:extLst>
                  <a:ext uri="{0D108BD9-81ED-4DB2-BD59-A6C34878D82A}">
                    <a16:rowId xmlns:a16="http://schemas.microsoft.com/office/drawing/2014/main" xmlns="" val="10009"/>
                  </a:ext>
                </a:extLst>
              </a:tr>
              <a:tr h="370840">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xmlns="" val="10010"/>
                  </a:ext>
                </a:extLst>
              </a:tr>
            </a:tbl>
          </a:graphicData>
        </a:graphic>
      </p:graphicFrame>
      <p:sp>
        <p:nvSpPr>
          <p:cNvPr id="2" name="Footer Placeholder 1"/>
          <p:cNvSpPr>
            <a:spLocks noGrp="1"/>
          </p:cNvSpPr>
          <p:nvPr>
            <p:ph type="ftr" sz="quarter" idx="11"/>
          </p:nvPr>
        </p:nvSpPr>
        <p:spPr/>
        <p:txBody>
          <a:bodyPr/>
          <a:lstStyle/>
          <a:p>
            <a:r>
              <a:rPr lang="en-IN" dirty="0" err="1"/>
              <a:t>Piyush</a:t>
            </a:r>
            <a:r>
              <a:rPr lang="en-IN" dirty="0"/>
              <a:t> </a:t>
            </a:r>
            <a:r>
              <a:rPr lang="en-IN" dirty="0" err="1"/>
              <a:t>gupta</a:t>
            </a:r>
            <a:r>
              <a:rPr lang="en-IN" dirty="0"/>
              <a:t> textbook of paediatrics</a:t>
            </a:r>
          </a:p>
          <a:p>
            <a:endParaRPr lang="en-IN" dirty="0"/>
          </a:p>
        </p:txBody>
      </p:sp>
    </p:spTree>
    <p:extLst>
      <p:ext uri="{BB962C8B-B14F-4D97-AF65-F5344CB8AC3E}">
        <p14:creationId xmlns:p14="http://schemas.microsoft.com/office/powerpoint/2010/main" xmlns="" val="41382352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31504" y="24475"/>
          <a:ext cx="8856984" cy="5146040"/>
        </p:xfrm>
        <a:graphic>
          <a:graphicData uri="http://schemas.openxmlformats.org/drawingml/2006/table">
            <a:tbl>
              <a:tblPr firstRow="1" bandRow="1">
                <a:tableStyleId>{5C22544A-7EE6-4342-B048-85BDC9FD1C3A}</a:tableStyleId>
              </a:tblPr>
              <a:tblGrid>
                <a:gridCol w="3031232">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3082552">
                  <a:extLst>
                    <a:ext uri="{9D8B030D-6E8A-4147-A177-3AD203B41FA5}">
                      <a16:colId xmlns:a16="http://schemas.microsoft.com/office/drawing/2014/main" xmlns="" val="20002"/>
                    </a:ext>
                  </a:extLst>
                </a:gridCol>
              </a:tblGrid>
              <a:tr h="370840">
                <a:tc>
                  <a:txBody>
                    <a:bodyPr/>
                    <a:lstStyle/>
                    <a:p>
                      <a:r>
                        <a:rPr lang="en-IN" dirty="0"/>
                        <a:t>Beta blockers</a:t>
                      </a:r>
                    </a:p>
                  </a:txBody>
                  <a:tcPr/>
                </a:tc>
                <a:tc>
                  <a:txBody>
                    <a:bodyPr/>
                    <a:lstStyle/>
                    <a:p>
                      <a:r>
                        <a:rPr lang="en-IN" dirty="0"/>
                        <a:t>Doses</a:t>
                      </a:r>
                      <a:r>
                        <a:rPr lang="en-IN" baseline="0" dirty="0"/>
                        <a:t> </a:t>
                      </a:r>
                      <a:endParaRPr lang="en-IN" dirty="0"/>
                    </a:p>
                  </a:txBody>
                  <a:tcPr/>
                </a:tc>
                <a:tc>
                  <a:txBody>
                    <a:bodyPr/>
                    <a:lstStyle/>
                    <a:p>
                      <a:endParaRPr lang="en-IN"/>
                    </a:p>
                  </a:txBody>
                  <a:tcPr/>
                </a:tc>
                <a:extLst>
                  <a:ext uri="{0D108BD9-81ED-4DB2-BD59-A6C34878D82A}">
                    <a16:rowId xmlns:a16="http://schemas.microsoft.com/office/drawing/2014/main" xmlns="" val="10000"/>
                  </a:ext>
                </a:extLst>
              </a:tr>
              <a:tr h="370840">
                <a:tc>
                  <a:txBody>
                    <a:bodyPr/>
                    <a:lstStyle/>
                    <a:p>
                      <a:r>
                        <a:rPr lang="en-IN" dirty="0"/>
                        <a:t>Atenolol </a:t>
                      </a:r>
                    </a:p>
                  </a:txBody>
                  <a:tcPr/>
                </a:tc>
                <a:tc>
                  <a:txBody>
                    <a:bodyPr/>
                    <a:lstStyle/>
                    <a:p>
                      <a:r>
                        <a:rPr lang="en-IN" dirty="0"/>
                        <a:t>0.5-2 mg/kg/day QD</a:t>
                      </a:r>
                    </a:p>
                  </a:txBody>
                  <a:tcPr/>
                </a:tc>
                <a:tc rowSpan="4">
                  <a:txBody>
                    <a:bodyPr/>
                    <a:lstStyle/>
                    <a:p>
                      <a:r>
                        <a:rPr lang="en-IN" dirty="0" err="1"/>
                        <a:t>Bradycardia</a:t>
                      </a:r>
                      <a:r>
                        <a:rPr lang="en-IN" dirty="0"/>
                        <a:t> , syncope, lethargy, irritability, depression. </a:t>
                      </a:r>
                    </a:p>
                    <a:p>
                      <a:r>
                        <a:rPr lang="en-IN" dirty="0"/>
                        <a:t>C/I</a:t>
                      </a:r>
                      <a:r>
                        <a:rPr lang="en-IN" baseline="0" dirty="0"/>
                        <a:t> in DM , asthma, CHF, Raynaud phenomenon, </a:t>
                      </a:r>
                      <a:r>
                        <a:rPr lang="en-IN" baseline="0" dirty="0" err="1"/>
                        <a:t>atrio</a:t>
                      </a:r>
                      <a:r>
                        <a:rPr lang="en-IN" baseline="0" dirty="0"/>
                        <a:t> ventricular </a:t>
                      </a:r>
                      <a:r>
                        <a:rPr lang="en-IN" baseline="0" dirty="0" err="1"/>
                        <a:t>septal</a:t>
                      </a:r>
                      <a:r>
                        <a:rPr lang="en-IN" baseline="0" dirty="0"/>
                        <a:t> defects.</a:t>
                      </a:r>
                      <a:endParaRPr lang="en-IN" dirty="0"/>
                    </a:p>
                  </a:txBody>
                  <a:tcPr/>
                </a:tc>
                <a:extLst>
                  <a:ext uri="{0D108BD9-81ED-4DB2-BD59-A6C34878D82A}">
                    <a16:rowId xmlns:a16="http://schemas.microsoft.com/office/drawing/2014/main" xmlns="" val="10001"/>
                  </a:ext>
                </a:extLst>
              </a:tr>
              <a:tr h="370840">
                <a:tc>
                  <a:txBody>
                    <a:bodyPr/>
                    <a:lstStyle/>
                    <a:p>
                      <a:r>
                        <a:rPr lang="en-IN" dirty="0"/>
                        <a:t>Propranolol</a:t>
                      </a:r>
                    </a:p>
                  </a:txBody>
                  <a:tcPr/>
                </a:tc>
                <a:tc>
                  <a:txBody>
                    <a:bodyPr/>
                    <a:lstStyle/>
                    <a:p>
                      <a:r>
                        <a:rPr lang="en-IN" dirty="0"/>
                        <a:t>1-4 mg/kg/ day</a:t>
                      </a:r>
                      <a:r>
                        <a:rPr lang="en-IN" baseline="0" dirty="0"/>
                        <a:t> BID-QID</a:t>
                      </a:r>
                      <a:endParaRPr lang="en-IN" dirty="0"/>
                    </a:p>
                  </a:txBody>
                  <a:tcPr/>
                </a:tc>
                <a:tc vMerge="1">
                  <a:txBody>
                    <a:bodyPr/>
                    <a:lstStyle/>
                    <a:p>
                      <a:endParaRPr lang="en-IN" dirty="0"/>
                    </a:p>
                  </a:txBody>
                  <a:tcPr/>
                </a:tc>
                <a:extLst>
                  <a:ext uri="{0D108BD9-81ED-4DB2-BD59-A6C34878D82A}">
                    <a16:rowId xmlns:a16="http://schemas.microsoft.com/office/drawing/2014/main" xmlns="" val="10002"/>
                  </a:ext>
                </a:extLst>
              </a:tr>
              <a:tr h="370840">
                <a:tc>
                  <a:txBody>
                    <a:bodyPr/>
                    <a:lstStyle/>
                    <a:p>
                      <a:r>
                        <a:rPr lang="en-IN" dirty="0" err="1"/>
                        <a:t>Metoprolol</a:t>
                      </a:r>
                      <a:endParaRPr lang="en-IN" dirty="0"/>
                    </a:p>
                  </a:txBody>
                  <a:tcPr/>
                </a:tc>
                <a:tc>
                  <a:txBody>
                    <a:bodyPr/>
                    <a:lstStyle/>
                    <a:p>
                      <a:r>
                        <a:rPr lang="en-IN" dirty="0"/>
                        <a:t>1-6 mg/ kg BID</a:t>
                      </a:r>
                    </a:p>
                  </a:txBody>
                  <a:tcPr/>
                </a:tc>
                <a:tc vMerge="1">
                  <a:txBody>
                    <a:bodyPr/>
                    <a:lstStyle/>
                    <a:p>
                      <a:endParaRPr lang="en-IN" dirty="0"/>
                    </a:p>
                  </a:txBody>
                  <a:tcPr/>
                </a:tc>
                <a:extLst>
                  <a:ext uri="{0D108BD9-81ED-4DB2-BD59-A6C34878D82A}">
                    <a16:rowId xmlns:a16="http://schemas.microsoft.com/office/drawing/2014/main" xmlns="" val="10003"/>
                  </a:ext>
                </a:extLst>
              </a:tr>
              <a:tr h="370840">
                <a:tc>
                  <a:txBody>
                    <a:bodyPr/>
                    <a:lstStyle/>
                    <a:p>
                      <a:endParaRPr lang="en-IN" dirty="0"/>
                    </a:p>
                  </a:txBody>
                  <a:tcPr/>
                </a:tc>
                <a:tc>
                  <a:txBody>
                    <a:bodyPr/>
                    <a:lstStyle/>
                    <a:p>
                      <a:endParaRPr lang="en-IN" dirty="0"/>
                    </a:p>
                  </a:txBody>
                  <a:tcPr/>
                </a:tc>
                <a:tc vMerge="1">
                  <a:txBody>
                    <a:bodyPr/>
                    <a:lstStyle/>
                    <a:p>
                      <a:endParaRPr lang="en-IN" dirty="0"/>
                    </a:p>
                  </a:txBody>
                  <a:tcPr/>
                </a:tc>
                <a:extLst>
                  <a:ext uri="{0D108BD9-81ED-4DB2-BD59-A6C34878D82A}">
                    <a16:rowId xmlns:a16="http://schemas.microsoft.com/office/drawing/2014/main" xmlns="" val="10004"/>
                  </a:ext>
                </a:extLst>
              </a:tr>
              <a:tr h="370840">
                <a:tc>
                  <a:txBody>
                    <a:bodyPr/>
                    <a:lstStyle/>
                    <a:p>
                      <a:r>
                        <a:rPr lang="en-IN" b="1" dirty="0"/>
                        <a:t>Alpha blockers</a:t>
                      </a:r>
                    </a:p>
                  </a:txBody>
                  <a:tcPr/>
                </a:tc>
                <a:tc>
                  <a:txBody>
                    <a:bodyPr/>
                    <a:lstStyle/>
                    <a:p>
                      <a:endParaRPr lang="en-IN"/>
                    </a:p>
                  </a:txBody>
                  <a:tcPr/>
                </a:tc>
                <a:tc rowSpan="4">
                  <a:txBody>
                    <a:bodyPr/>
                    <a:lstStyle/>
                    <a:p>
                      <a:r>
                        <a:rPr lang="en-IN" dirty="0"/>
                        <a:t>Phentolamine  and Phenoxybenzamine </a:t>
                      </a:r>
                    </a:p>
                    <a:p>
                      <a:r>
                        <a:rPr lang="en-IN" dirty="0"/>
                        <a:t>used mostly in </a:t>
                      </a:r>
                      <a:r>
                        <a:rPr lang="en-IN" dirty="0" err="1"/>
                        <a:t>pheochromocytoma</a:t>
                      </a:r>
                      <a:r>
                        <a:rPr lang="en-IN" dirty="0"/>
                        <a:t>.</a:t>
                      </a:r>
                    </a:p>
                  </a:txBody>
                  <a:tcPr/>
                </a:tc>
                <a:extLst>
                  <a:ext uri="{0D108BD9-81ED-4DB2-BD59-A6C34878D82A}">
                    <a16:rowId xmlns:a16="http://schemas.microsoft.com/office/drawing/2014/main" xmlns="" val="10005"/>
                  </a:ext>
                </a:extLst>
              </a:tr>
              <a:tr h="370840">
                <a:tc>
                  <a:txBody>
                    <a:bodyPr/>
                    <a:lstStyle/>
                    <a:p>
                      <a:r>
                        <a:rPr lang="en-IN" dirty="0" err="1"/>
                        <a:t>Prazosin</a:t>
                      </a:r>
                      <a:r>
                        <a:rPr lang="en-IN" dirty="0"/>
                        <a:t> </a:t>
                      </a:r>
                    </a:p>
                  </a:txBody>
                  <a:tcPr/>
                </a:tc>
                <a:tc>
                  <a:txBody>
                    <a:bodyPr/>
                    <a:lstStyle/>
                    <a:p>
                      <a:r>
                        <a:rPr lang="en-IN" dirty="0"/>
                        <a:t>50-100 µg/kg/day BID-TID</a:t>
                      </a:r>
                    </a:p>
                  </a:txBody>
                  <a:tcPr/>
                </a:tc>
                <a:tc vMerge="1">
                  <a:txBody>
                    <a:bodyPr/>
                    <a:lstStyle/>
                    <a:p>
                      <a:endParaRPr lang="en-IN" dirty="0"/>
                    </a:p>
                  </a:txBody>
                  <a:tcPr/>
                </a:tc>
                <a:extLst>
                  <a:ext uri="{0D108BD9-81ED-4DB2-BD59-A6C34878D82A}">
                    <a16:rowId xmlns:a16="http://schemas.microsoft.com/office/drawing/2014/main" xmlns="" val="10006"/>
                  </a:ext>
                </a:extLst>
              </a:tr>
              <a:tr h="370840">
                <a:tc>
                  <a:txBody>
                    <a:bodyPr/>
                    <a:lstStyle/>
                    <a:p>
                      <a:r>
                        <a:rPr lang="en-IN" dirty="0"/>
                        <a:t>Phentolamine </a:t>
                      </a:r>
                    </a:p>
                  </a:txBody>
                  <a:tcPr/>
                </a:tc>
                <a:tc>
                  <a:txBody>
                    <a:bodyPr/>
                    <a:lstStyle/>
                    <a:p>
                      <a:r>
                        <a:rPr lang="en-IN" dirty="0"/>
                        <a:t>15mg/kg in 50ml dextrose @1-10 ml/</a:t>
                      </a:r>
                      <a:r>
                        <a:rPr lang="en-IN" dirty="0" err="1"/>
                        <a:t>hr</a:t>
                      </a:r>
                      <a:r>
                        <a:rPr lang="en-IN" dirty="0"/>
                        <a:t> iv</a:t>
                      </a:r>
                    </a:p>
                  </a:txBody>
                  <a:tcPr/>
                </a:tc>
                <a:tc vMerge="1">
                  <a:txBody>
                    <a:bodyPr/>
                    <a:lstStyle/>
                    <a:p>
                      <a:endParaRPr lang="en-IN" dirty="0"/>
                    </a:p>
                  </a:txBody>
                  <a:tcPr/>
                </a:tc>
                <a:extLst>
                  <a:ext uri="{0D108BD9-81ED-4DB2-BD59-A6C34878D82A}">
                    <a16:rowId xmlns:a16="http://schemas.microsoft.com/office/drawing/2014/main" xmlns="" val="10007"/>
                  </a:ext>
                </a:extLst>
              </a:tr>
              <a:tr h="370840">
                <a:tc>
                  <a:txBody>
                    <a:bodyPr/>
                    <a:lstStyle/>
                    <a:p>
                      <a:r>
                        <a:rPr lang="en-IN" dirty="0"/>
                        <a:t>Phenoxybenzamine </a:t>
                      </a:r>
                    </a:p>
                  </a:txBody>
                  <a:tcPr/>
                </a:tc>
                <a:tc>
                  <a:txBody>
                    <a:bodyPr/>
                    <a:lstStyle/>
                    <a:p>
                      <a:r>
                        <a:rPr lang="en-IN" dirty="0"/>
                        <a:t>0.2-0.5 mg/kg BID-TID</a:t>
                      </a:r>
                    </a:p>
                  </a:txBody>
                  <a:tcPr/>
                </a:tc>
                <a:tc vMerge="1">
                  <a:txBody>
                    <a:bodyPr/>
                    <a:lstStyle/>
                    <a:p>
                      <a:endParaRPr lang="en-IN" dirty="0"/>
                    </a:p>
                  </a:txBody>
                  <a:tcPr/>
                </a:tc>
                <a:extLst>
                  <a:ext uri="{0D108BD9-81ED-4DB2-BD59-A6C34878D82A}">
                    <a16:rowId xmlns:a16="http://schemas.microsoft.com/office/drawing/2014/main" xmlns="" val="10008"/>
                  </a:ext>
                </a:extLst>
              </a:tr>
              <a:tr h="370840">
                <a:tc>
                  <a:txBody>
                    <a:bodyPr/>
                    <a:lstStyle/>
                    <a:p>
                      <a:r>
                        <a:rPr lang="en-IN" b="1" dirty="0"/>
                        <a:t>Alpha and beta blockers</a:t>
                      </a:r>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xmlns="" val="10009"/>
                  </a:ext>
                </a:extLst>
              </a:tr>
              <a:tr h="370840">
                <a:tc>
                  <a:txBody>
                    <a:bodyPr/>
                    <a:lstStyle/>
                    <a:p>
                      <a:r>
                        <a:rPr lang="en-IN" dirty="0" err="1"/>
                        <a:t>Carvedilol</a:t>
                      </a:r>
                      <a:endParaRPr lang="en-IN" dirty="0"/>
                    </a:p>
                  </a:txBody>
                  <a:tcPr/>
                </a:tc>
                <a:tc>
                  <a:txBody>
                    <a:bodyPr/>
                    <a:lstStyle/>
                    <a:p>
                      <a:r>
                        <a:rPr lang="en-IN" dirty="0"/>
                        <a:t>0.1-0.5</a:t>
                      </a:r>
                      <a:r>
                        <a:rPr lang="en-IN" baseline="0" dirty="0"/>
                        <a:t> mg/kg/dose BID</a:t>
                      </a:r>
                      <a:endParaRPr lang="en-IN" dirty="0"/>
                    </a:p>
                  </a:txBody>
                  <a:tcPr/>
                </a:tc>
                <a:tc rowSpan="2">
                  <a:txBody>
                    <a:bodyPr/>
                    <a:lstStyle/>
                    <a:p>
                      <a:r>
                        <a:rPr lang="en-IN" dirty="0"/>
                        <a:t>Pallor , </a:t>
                      </a:r>
                      <a:r>
                        <a:rPr lang="en-IN" dirty="0" err="1"/>
                        <a:t>bradycardia</a:t>
                      </a:r>
                      <a:r>
                        <a:rPr lang="en-IN" dirty="0"/>
                        <a:t>;</a:t>
                      </a:r>
                    </a:p>
                    <a:p>
                      <a:r>
                        <a:rPr lang="en-IN" dirty="0"/>
                        <a:t>Avoid</a:t>
                      </a:r>
                      <a:r>
                        <a:rPr lang="en-IN" baseline="0" dirty="0"/>
                        <a:t> in asthma and heart failure</a:t>
                      </a:r>
                      <a:endParaRPr lang="en-IN" dirty="0"/>
                    </a:p>
                  </a:txBody>
                  <a:tcPr/>
                </a:tc>
                <a:extLst>
                  <a:ext uri="{0D108BD9-81ED-4DB2-BD59-A6C34878D82A}">
                    <a16:rowId xmlns:a16="http://schemas.microsoft.com/office/drawing/2014/main" xmlns="" val="10010"/>
                  </a:ext>
                </a:extLst>
              </a:tr>
              <a:tr h="370840">
                <a:tc>
                  <a:txBody>
                    <a:bodyPr/>
                    <a:lstStyle/>
                    <a:p>
                      <a:r>
                        <a:rPr lang="en-IN" dirty="0"/>
                        <a:t>Labetalol</a:t>
                      </a:r>
                    </a:p>
                  </a:txBody>
                  <a:tcPr/>
                </a:tc>
                <a:tc>
                  <a:txBody>
                    <a:bodyPr/>
                    <a:lstStyle/>
                    <a:p>
                      <a:r>
                        <a:rPr lang="en-IN" dirty="0"/>
                        <a:t>2-10 mg/kg/day BID</a:t>
                      </a:r>
                    </a:p>
                  </a:txBody>
                  <a:tcPr/>
                </a:tc>
                <a:tc vMerge="1">
                  <a:txBody>
                    <a:bodyPr/>
                    <a:lstStyle/>
                    <a:p>
                      <a:endParaRPr lang="en-IN" dirty="0"/>
                    </a:p>
                  </a:txBody>
                  <a:tcPr/>
                </a:tc>
                <a:extLst>
                  <a:ext uri="{0D108BD9-81ED-4DB2-BD59-A6C34878D82A}">
                    <a16:rowId xmlns:a16="http://schemas.microsoft.com/office/drawing/2014/main" xmlns="" val="10011"/>
                  </a:ext>
                </a:extLst>
              </a:tr>
            </a:tbl>
          </a:graphicData>
        </a:graphic>
      </p:graphicFrame>
      <p:sp>
        <p:nvSpPr>
          <p:cNvPr id="2" name="Footer Placeholder 1"/>
          <p:cNvSpPr>
            <a:spLocks noGrp="1"/>
          </p:cNvSpPr>
          <p:nvPr>
            <p:ph type="ftr" sz="quarter" idx="11"/>
          </p:nvPr>
        </p:nvSpPr>
        <p:spPr/>
        <p:txBody>
          <a:bodyPr/>
          <a:lstStyle/>
          <a:p>
            <a:r>
              <a:rPr lang="en-IN" dirty="0" err="1"/>
              <a:t>Piyush</a:t>
            </a:r>
            <a:r>
              <a:rPr lang="en-IN" dirty="0"/>
              <a:t> </a:t>
            </a:r>
            <a:r>
              <a:rPr lang="en-IN" dirty="0" err="1"/>
              <a:t>gupta</a:t>
            </a:r>
            <a:r>
              <a:rPr lang="en-IN" dirty="0"/>
              <a:t> textbook of paediatrics</a:t>
            </a:r>
          </a:p>
          <a:p>
            <a:endParaRPr lang="en-IN" dirty="0"/>
          </a:p>
        </p:txBody>
      </p:sp>
    </p:spTree>
    <p:extLst>
      <p:ext uri="{BB962C8B-B14F-4D97-AF65-F5344CB8AC3E}">
        <p14:creationId xmlns:p14="http://schemas.microsoft.com/office/powerpoint/2010/main" xmlns="" val="4214583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19536" y="548680"/>
          <a:ext cx="8229600" cy="111252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xmlns="" val="20000"/>
                    </a:ext>
                  </a:extLst>
                </a:gridCol>
                <a:gridCol w="3110136">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n-IN" dirty="0"/>
                        <a:t>CCB</a:t>
                      </a:r>
                    </a:p>
                  </a:txBody>
                  <a:tcPr/>
                </a:tc>
                <a:tc>
                  <a:txBody>
                    <a:bodyPr/>
                    <a:lstStyle/>
                    <a:p>
                      <a:r>
                        <a:rPr lang="en-IN" dirty="0"/>
                        <a:t>Doses</a:t>
                      </a:r>
                    </a:p>
                  </a:txBody>
                  <a:tcPr/>
                </a:tc>
                <a:tc>
                  <a:txBody>
                    <a:bodyPr/>
                    <a:lstStyle/>
                    <a:p>
                      <a:endParaRPr lang="en-IN" dirty="0"/>
                    </a:p>
                  </a:txBody>
                  <a:tcPr/>
                </a:tc>
                <a:extLst>
                  <a:ext uri="{0D108BD9-81ED-4DB2-BD59-A6C34878D82A}">
                    <a16:rowId xmlns:a16="http://schemas.microsoft.com/office/drawing/2014/main" xmlns="" val="10000"/>
                  </a:ext>
                </a:extLst>
              </a:tr>
              <a:tr h="370840">
                <a:tc>
                  <a:txBody>
                    <a:bodyPr/>
                    <a:lstStyle/>
                    <a:p>
                      <a:r>
                        <a:rPr lang="en-IN" dirty="0"/>
                        <a:t>Amlodipine</a:t>
                      </a:r>
                    </a:p>
                  </a:txBody>
                  <a:tcPr/>
                </a:tc>
                <a:tc>
                  <a:txBody>
                    <a:bodyPr/>
                    <a:lstStyle/>
                    <a:p>
                      <a:r>
                        <a:rPr lang="en-IN" dirty="0"/>
                        <a:t>0.06-0.3 mg/kg/day  QD</a:t>
                      </a:r>
                    </a:p>
                  </a:txBody>
                  <a:tcPr/>
                </a:tc>
                <a:tc rowSpan="2">
                  <a:txBody>
                    <a:bodyPr/>
                    <a:lstStyle/>
                    <a:p>
                      <a:r>
                        <a:rPr lang="en-IN" dirty="0" err="1"/>
                        <a:t>Edema</a:t>
                      </a:r>
                      <a:r>
                        <a:rPr lang="en-IN" dirty="0"/>
                        <a:t>,</a:t>
                      </a:r>
                      <a:r>
                        <a:rPr lang="en-IN" baseline="0" dirty="0"/>
                        <a:t> headache, flushing, tachycardia</a:t>
                      </a:r>
                      <a:endParaRPr lang="en-IN" dirty="0"/>
                    </a:p>
                  </a:txBody>
                  <a:tcPr/>
                </a:tc>
                <a:extLst>
                  <a:ext uri="{0D108BD9-81ED-4DB2-BD59-A6C34878D82A}">
                    <a16:rowId xmlns:a16="http://schemas.microsoft.com/office/drawing/2014/main" xmlns="" val="10001"/>
                  </a:ext>
                </a:extLst>
              </a:tr>
              <a:tr h="370840">
                <a:tc>
                  <a:txBody>
                    <a:bodyPr/>
                    <a:lstStyle/>
                    <a:p>
                      <a:r>
                        <a:rPr lang="en-IN" dirty="0" err="1"/>
                        <a:t>Felodipine</a:t>
                      </a:r>
                      <a:r>
                        <a:rPr lang="en-IN" dirty="0"/>
                        <a:t> </a:t>
                      </a:r>
                    </a:p>
                  </a:txBody>
                  <a:tcPr/>
                </a:tc>
                <a:tc>
                  <a:txBody>
                    <a:bodyPr/>
                    <a:lstStyle/>
                    <a:p>
                      <a:r>
                        <a:rPr lang="en-IN" dirty="0"/>
                        <a:t>2.5mg/kg</a:t>
                      </a:r>
                      <a:r>
                        <a:rPr lang="en-IN" baseline="0" dirty="0"/>
                        <a:t>   QD</a:t>
                      </a:r>
                      <a:endParaRPr lang="en-IN" dirty="0"/>
                    </a:p>
                  </a:txBody>
                  <a:tcPr/>
                </a:tc>
                <a:tc vMerge="1">
                  <a:txBody>
                    <a:bodyPr/>
                    <a:lstStyle/>
                    <a:p>
                      <a:endParaRPr lang="en-IN" dirty="0"/>
                    </a:p>
                  </a:txBody>
                  <a:tcPr/>
                </a:tc>
                <a:extLst>
                  <a:ext uri="{0D108BD9-81ED-4DB2-BD59-A6C34878D82A}">
                    <a16:rowId xmlns:a16="http://schemas.microsoft.com/office/drawing/2014/main" xmlns="" val="10002"/>
                  </a:ext>
                </a:extLst>
              </a:tr>
            </a:tbl>
          </a:graphicData>
        </a:graphic>
      </p:graphicFrame>
      <p:graphicFrame>
        <p:nvGraphicFramePr>
          <p:cNvPr id="5" name="Table 4"/>
          <p:cNvGraphicFramePr>
            <a:graphicFrameLocks noGrp="1"/>
          </p:cNvGraphicFramePr>
          <p:nvPr>
            <p:extLst/>
          </p:nvPr>
        </p:nvGraphicFramePr>
        <p:xfrm>
          <a:off x="1919536" y="1628800"/>
          <a:ext cx="8208912" cy="128524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xmlns="" val="20000"/>
                    </a:ext>
                  </a:extLst>
                </a:gridCol>
                <a:gridCol w="3096344">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tblGrid>
              <a:tr h="370840">
                <a:tc>
                  <a:txBody>
                    <a:bodyPr/>
                    <a:lstStyle/>
                    <a:p>
                      <a:r>
                        <a:rPr lang="en-IN" dirty="0"/>
                        <a:t>Vasodilators </a:t>
                      </a:r>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xmlns="" val="10000"/>
                  </a:ext>
                </a:extLst>
              </a:tr>
              <a:tr h="370840">
                <a:tc>
                  <a:txBody>
                    <a:bodyPr/>
                    <a:lstStyle/>
                    <a:p>
                      <a:r>
                        <a:rPr lang="en-IN" dirty="0"/>
                        <a:t>Hydralazine</a:t>
                      </a:r>
                    </a:p>
                  </a:txBody>
                  <a:tcPr/>
                </a:tc>
                <a:tc>
                  <a:txBody>
                    <a:bodyPr/>
                    <a:lstStyle/>
                    <a:p>
                      <a:r>
                        <a:rPr lang="en-IN" dirty="0"/>
                        <a:t>0.25-7.5mg/kg/day TID-QID</a:t>
                      </a:r>
                    </a:p>
                  </a:txBody>
                  <a:tcPr/>
                </a:tc>
                <a:tc rowSpan="2">
                  <a:txBody>
                    <a:bodyPr/>
                    <a:lstStyle/>
                    <a:p>
                      <a:r>
                        <a:rPr lang="en-IN" dirty="0" err="1"/>
                        <a:t>Tachycardia,headache</a:t>
                      </a:r>
                      <a:r>
                        <a:rPr lang="en-IN" dirty="0"/>
                        <a:t>, salt and wate</a:t>
                      </a:r>
                      <a:r>
                        <a:rPr lang="en-IN" baseline="0" dirty="0"/>
                        <a:t>r retention , </a:t>
                      </a:r>
                      <a:r>
                        <a:rPr lang="en-IN" baseline="0" dirty="0" err="1"/>
                        <a:t>hirsuitism</a:t>
                      </a:r>
                      <a:r>
                        <a:rPr lang="en-IN" baseline="0" dirty="0"/>
                        <a:t> with </a:t>
                      </a:r>
                      <a:r>
                        <a:rPr lang="en-IN" baseline="0" dirty="0" err="1"/>
                        <a:t>minoxidil</a:t>
                      </a:r>
                      <a:endParaRPr lang="en-IN" dirty="0"/>
                    </a:p>
                  </a:txBody>
                  <a:tcPr/>
                </a:tc>
                <a:extLst>
                  <a:ext uri="{0D108BD9-81ED-4DB2-BD59-A6C34878D82A}">
                    <a16:rowId xmlns:a16="http://schemas.microsoft.com/office/drawing/2014/main" xmlns="" val="10001"/>
                  </a:ext>
                </a:extLst>
              </a:tr>
              <a:tr h="370840">
                <a:tc>
                  <a:txBody>
                    <a:bodyPr/>
                    <a:lstStyle/>
                    <a:p>
                      <a:r>
                        <a:rPr lang="en-IN" dirty="0" err="1"/>
                        <a:t>Minoxidil</a:t>
                      </a:r>
                      <a:endParaRPr lang="en-IN" dirty="0"/>
                    </a:p>
                  </a:txBody>
                  <a:tcPr/>
                </a:tc>
                <a:tc>
                  <a:txBody>
                    <a:bodyPr/>
                    <a:lstStyle/>
                    <a:p>
                      <a:r>
                        <a:rPr lang="en-IN" dirty="0"/>
                        <a:t>0.1-1 mg/kg/</a:t>
                      </a:r>
                      <a:r>
                        <a:rPr lang="en-IN" dirty="0" err="1"/>
                        <a:t>dayBID</a:t>
                      </a:r>
                      <a:r>
                        <a:rPr lang="en-IN" dirty="0"/>
                        <a:t>-TID</a:t>
                      </a:r>
                    </a:p>
                  </a:txBody>
                  <a:tcPr/>
                </a:tc>
                <a:tc vMerge="1">
                  <a:txBody>
                    <a:bodyPr/>
                    <a:lstStyle/>
                    <a:p>
                      <a:endParaRPr lang="en-IN" dirty="0"/>
                    </a:p>
                  </a:txBody>
                  <a:tcPr/>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extLst/>
          </p:nvPr>
        </p:nvGraphicFramePr>
        <p:xfrm>
          <a:off x="1919536" y="3212976"/>
          <a:ext cx="8208912" cy="148336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xmlns="" val="20000"/>
                    </a:ext>
                  </a:extLst>
                </a:gridCol>
                <a:gridCol w="3096344">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tblGrid>
              <a:tr h="370840">
                <a:tc>
                  <a:txBody>
                    <a:bodyPr/>
                    <a:lstStyle/>
                    <a:p>
                      <a:r>
                        <a:rPr lang="en-IN" dirty="0"/>
                        <a:t>Diuretics </a:t>
                      </a:r>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xmlns="" val="10000"/>
                  </a:ext>
                </a:extLst>
              </a:tr>
              <a:tr h="370840">
                <a:tc>
                  <a:txBody>
                    <a:bodyPr/>
                    <a:lstStyle/>
                    <a:p>
                      <a:r>
                        <a:rPr lang="en-IN" dirty="0"/>
                        <a:t>Furosemide</a:t>
                      </a:r>
                    </a:p>
                  </a:txBody>
                  <a:tcPr/>
                </a:tc>
                <a:tc>
                  <a:txBody>
                    <a:bodyPr/>
                    <a:lstStyle/>
                    <a:p>
                      <a:r>
                        <a:rPr lang="en-IN" dirty="0"/>
                        <a:t>0.5-6 mg/kg/day</a:t>
                      </a:r>
                      <a:r>
                        <a:rPr lang="en-IN" baseline="0" dirty="0"/>
                        <a:t> QD</a:t>
                      </a:r>
                      <a:r>
                        <a:rPr lang="en-IN" dirty="0"/>
                        <a:t> or BID</a:t>
                      </a:r>
                    </a:p>
                  </a:txBody>
                  <a:tcPr/>
                </a:tc>
                <a:tc rowSpan="3">
                  <a:txBody>
                    <a:bodyPr/>
                    <a:lstStyle/>
                    <a:p>
                      <a:r>
                        <a:rPr lang="en-IN" dirty="0"/>
                        <a:t>Electrolyte</a:t>
                      </a:r>
                      <a:r>
                        <a:rPr lang="en-IN" baseline="0" dirty="0"/>
                        <a:t> abnormalities and </a:t>
                      </a:r>
                      <a:r>
                        <a:rPr lang="en-IN" baseline="0" dirty="0" err="1"/>
                        <a:t>dehydartion</a:t>
                      </a:r>
                      <a:endParaRPr lang="en-IN" dirty="0"/>
                    </a:p>
                  </a:txBody>
                  <a:tcPr/>
                </a:tc>
                <a:extLst>
                  <a:ext uri="{0D108BD9-81ED-4DB2-BD59-A6C34878D82A}">
                    <a16:rowId xmlns:a16="http://schemas.microsoft.com/office/drawing/2014/main" xmlns="" val="10001"/>
                  </a:ext>
                </a:extLst>
              </a:tr>
              <a:tr h="370840">
                <a:tc>
                  <a:txBody>
                    <a:bodyPr/>
                    <a:lstStyle/>
                    <a:p>
                      <a:r>
                        <a:rPr lang="en-IN" dirty="0" err="1"/>
                        <a:t>Hydrochlorthiaide</a:t>
                      </a:r>
                      <a:endParaRPr lang="en-IN" dirty="0"/>
                    </a:p>
                  </a:txBody>
                  <a:tcPr/>
                </a:tc>
                <a:tc>
                  <a:txBody>
                    <a:bodyPr/>
                    <a:lstStyle/>
                    <a:p>
                      <a:r>
                        <a:rPr lang="en-IN" dirty="0"/>
                        <a:t>1-3 mg/kg</a:t>
                      </a:r>
                      <a:r>
                        <a:rPr lang="en-IN" baseline="0" dirty="0"/>
                        <a:t> QD- BID</a:t>
                      </a:r>
                      <a:endParaRPr lang="en-IN" dirty="0"/>
                    </a:p>
                  </a:txBody>
                  <a:tcPr/>
                </a:tc>
                <a:tc vMerge="1">
                  <a:txBody>
                    <a:bodyPr/>
                    <a:lstStyle/>
                    <a:p>
                      <a:endParaRPr lang="en-IN" dirty="0"/>
                    </a:p>
                  </a:txBody>
                  <a:tcPr/>
                </a:tc>
                <a:extLst>
                  <a:ext uri="{0D108BD9-81ED-4DB2-BD59-A6C34878D82A}">
                    <a16:rowId xmlns:a16="http://schemas.microsoft.com/office/drawing/2014/main" xmlns="" val="10002"/>
                  </a:ext>
                </a:extLst>
              </a:tr>
              <a:tr h="370840">
                <a:tc>
                  <a:txBody>
                    <a:bodyPr/>
                    <a:lstStyle/>
                    <a:p>
                      <a:r>
                        <a:rPr lang="en-IN" dirty="0" err="1"/>
                        <a:t>Amiloride</a:t>
                      </a:r>
                      <a:endParaRPr lang="en-IN" dirty="0"/>
                    </a:p>
                  </a:txBody>
                  <a:tcPr/>
                </a:tc>
                <a:tc>
                  <a:txBody>
                    <a:bodyPr/>
                    <a:lstStyle/>
                    <a:p>
                      <a:r>
                        <a:rPr lang="en-IN" dirty="0"/>
                        <a:t>5-20 mg/kg QD</a:t>
                      </a:r>
                    </a:p>
                  </a:txBody>
                  <a:tcPr/>
                </a:tc>
                <a:tc vMerge="1">
                  <a:txBody>
                    <a:bodyPr/>
                    <a:lstStyle/>
                    <a:p>
                      <a:endParaRPr lang="en-IN" dirty="0"/>
                    </a:p>
                  </a:txBody>
                  <a:tcPr/>
                </a:tc>
                <a:extLst>
                  <a:ext uri="{0D108BD9-81ED-4DB2-BD59-A6C34878D82A}">
                    <a16:rowId xmlns:a16="http://schemas.microsoft.com/office/drawing/2014/main" xmlns="" val="10003"/>
                  </a:ext>
                </a:extLst>
              </a:tr>
            </a:tbl>
          </a:graphicData>
        </a:graphic>
      </p:graphicFrame>
      <p:sp>
        <p:nvSpPr>
          <p:cNvPr id="2" name="Footer Placeholder 1"/>
          <p:cNvSpPr>
            <a:spLocks noGrp="1"/>
          </p:cNvSpPr>
          <p:nvPr>
            <p:ph type="ftr" sz="quarter" idx="11"/>
          </p:nvPr>
        </p:nvSpPr>
        <p:spPr/>
        <p:txBody>
          <a:bodyPr/>
          <a:lstStyle/>
          <a:p>
            <a:r>
              <a:rPr lang="en-IN" dirty="0" err="1"/>
              <a:t>Piyush</a:t>
            </a:r>
            <a:r>
              <a:rPr lang="en-IN" dirty="0"/>
              <a:t> </a:t>
            </a:r>
            <a:r>
              <a:rPr lang="en-IN" dirty="0" err="1"/>
              <a:t>gupta</a:t>
            </a:r>
            <a:r>
              <a:rPr lang="en-IN" dirty="0"/>
              <a:t> textbook of paediatrics</a:t>
            </a:r>
          </a:p>
          <a:p>
            <a:endParaRPr lang="en-IN" dirty="0"/>
          </a:p>
        </p:txBody>
      </p:sp>
    </p:spTree>
    <p:extLst>
      <p:ext uri="{BB962C8B-B14F-4D97-AF65-F5344CB8AC3E}">
        <p14:creationId xmlns:p14="http://schemas.microsoft.com/office/powerpoint/2010/main" xmlns="" val="4274428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EABA0A84-A142-6F45-A64C-9D7BB62A7646}"/>
              </a:ext>
            </a:extLst>
          </p:cNvPr>
          <p:cNvSpPr>
            <a:spLocks noGrp="1"/>
          </p:cNvSpPr>
          <p:nvPr>
            <p:ph type="title"/>
          </p:nvPr>
        </p:nvSpPr>
        <p:spPr/>
        <p:txBody>
          <a:bodyPr/>
          <a:lstStyle/>
          <a:p>
            <a:r>
              <a:rPr lang="en-IN" dirty="0"/>
              <a:t>Suggested choice of anti hypertensive drugs based on underlying etiology</a:t>
            </a:r>
            <a:endParaRPr lang="en-US" dirty="0"/>
          </a:p>
        </p:txBody>
      </p:sp>
      <p:graphicFrame>
        <p:nvGraphicFramePr>
          <p:cNvPr id="5" name="Content Placeholder 3">
            <a:extLst>
              <a:ext uri="{FF2B5EF4-FFF2-40B4-BE49-F238E27FC236}">
                <a16:creationId xmlns:a16="http://schemas.microsoft.com/office/drawing/2014/main" xmlns="" id="{74C3853F-9922-E444-A9DF-F8F079B6003D}"/>
              </a:ext>
            </a:extLst>
          </p:cNvPr>
          <p:cNvGraphicFramePr>
            <a:graphicFrameLocks/>
          </p:cNvGraphicFramePr>
          <p:nvPr>
            <p:extLst/>
          </p:nvPr>
        </p:nvGraphicFramePr>
        <p:xfrm>
          <a:off x="1775618" y="2224854"/>
          <a:ext cx="8640764" cy="3210560"/>
        </p:xfrm>
        <a:graphic>
          <a:graphicData uri="http://schemas.openxmlformats.org/drawingml/2006/table">
            <a:tbl>
              <a:tblPr firstRow="1" bandRow="1">
                <a:tableStyleId>{5C22544A-7EE6-4342-B048-85BDC9FD1C3A}</a:tableStyleId>
              </a:tblPr>
              <a:tblGrid>
                <a:gridCol w="4320382">
                  <a:extLst>
                    <a:ext uri="{9D8B030D-6E8A-4147-A177-3AD203B41FA5}">
                      <a16:colId xmlns:a16="http://schemas.microsoft.com/office/drawing/2014/main" xmlns="" val="20000"/>
                    </a:ext>
                  </a:extLst>
                </a:gridCol>
                <a:gridCol w="4320382">
                  <a:extLst>
                    <a:ext uri="{9D8B030D-6E8A-4147-A177-3AD203B41FA5}">
                      <a16:colId xmlns:a16="http://schemas.microsoft.com/office/drawing/2014/main" xmlns="" val="20001"/>
                    </a:ext>
                  </a:extLst>
                </a:gridCol>
              </a:tblGrid>
              <a:tr h="370840">
                <a:tc>
                  <a:txBody>
                    <a:bodyPr/>
                    <a:lstStyle/>
                    <a:p>
                      <a:r>
                        <a:rPr lang="en-IN" dirty="0"/>
                        <a:t>Condition </a:t>
                      </a:r>
                    </a:p>
                  </a:txBody>
                  <a:tcPr/>
                </a:tc>
                <a:tc>
                  <a:txBody>
                    <a:bodyPr/>
                    <a:lstStyle/>
                    <a:p>
                      <a:r>
                        <a:rPr lang="en-IN" dirty="0"/>
                        <a:t>Medication </a:t>
                      </a:r>
                    </a:p>
                  </a:txBody>
                  <a:tcPr/>
                </a:tc>
                <a:extLst>
                  <a:ext uri="{0D108BD9-81ED-4DB2-BD59-A6C34878D82A}">
                    <a16:rowId xmlns:a16="http://schemas.microsoft.com/office/drawing/2014/main" xmlns="" val="10000"/>
                  </a:ext>
                </a:extLst>
              </a:tr>
              <a:tr h="370840">
                <a:tc>
                  <a:txBody>
                    <a:bodyPr/>
                    <a:lstStyle/>
                    <a:p>
                      <a:r>
                        <a:rPr lang="en-IN" dirty="0"/>
                        <a:t>Reno vascular hypertension</a:t>
                      </a:r>
                    </a:p>
                  </a:txBody>
                  <a:tcPr/>
                </a:tc>
                <a:tc>
                  <a:txBody>
                    <a:bodyPr/>
                    <a:lstStyle/>
                    <a:p>
                      <a:r>
                        <a:rPr lang="en-IN" dirty="0"/>
                        <a:t>ACEI,ARB , diuretics</a:t>
                      </a:r>
                      <a:r>
                        <a:rPr lang="en-IN" baseline="0" dirty="0"/>
                        <a:t> ; ACEI/ARB contraindicated in </a:t>
                      </a:r>
                      <a:r>
                        <a:rPr lang="en-IN" baseline="0" dirty="0" err="1"/>
                        <a:t>b/l</a:t>
                      </a:r>
                      <a:r>
                        <a:rPr lang="en-IN" baseline="0" dirty="0"/>
                        <a:t> renal artery stenosis</a:t>
                      </a:r>
                      <a:endParaRPr lang="en-IN" dirty="0"/>
                    </a:p>
                  </a:txBody>
                  <a:tcPr/>
                </a:tc>
                <a:extLst>
                  <a:ext uri="{0D108BD9-81ED-4DB2-BD59-A6C34878D82A}">
                    <a16:rowId xmlns:a16="http://schemas.microsoft.com/office/drawing/2014/main" xmlns="" val="10001"/>
                  </a:ext>
                </a:extLst>
              </a:tr>
              <a:tr h="370840">
                <a:tc>
                  <a:txBody>
                    <a:bodyPr/>
                    <a:lstStyle/>
                    <a:p>
                      <a:r>
                        <a:rPr lang="en-IN" dirty="0"/>
                        <a:t>Chronic kidney disease with proteinuria, DM</a:t>
                      </a:r>
                      <a:r>
                        <a:rPr lang="en-IN" baseline="0" dirty="0"/>
                        <a:t> with micro albuminuria, obesity related hypertension</a:t>
                      </a:r>
                      <a:endParaRPr lang="en-IN" dirty="0"/>
                    </a:p>
                  </a:txBody>
                  <a:tcPr/>
                </a:tc>
                <a:tc>
                  <a:txBody>
                    <a:bodyPr/>
                    <a:lstStyle/>
                    <a:p>
                      <a:r>
                        <a:rPr lang="en-IN" dirty="0"/>
                        <a:t>ACEI, ARB</a:t>
                      </a:r>
                    </a:p>
                  </a:txBody>
                  <a:tcPr/>
                </a:tc>
                <a:extLst>
                  <a:ext uri="{0D108BD9-81ED-4DB2-BD59-A6C34878D82A}">
                    <a16:rowId xmlns:a16="http://schemas.microsoft.com/office/drawing/2014/main" xmlns="" val="10002"/>
                  </a:ext>
                </a:extLst>
              </a:tr>
              <a:tr h="370840">
                <a:tc>
                  <a:txBody>
                    <a:bodyPr/>
                    <a:lstStyle/>
                    <a:p>
                      <a:r>
                        <a:rPr lang="en-IN" dirty="0"/>
                        <a:t>Coarctation of aorta, migraine</a:t>
                      </a:r>
                    </a:p>
                  </a:txBody>
                  <a:tcPr/>
                </a:tc>
                <a:tc>
                  <a:txBody>
                    <a:bodyPr/>
                    <a:lstStyle/>
                    <a:p>
                      <a:r>
                        <a:rPr lang="en-IN" dirty="0"/>
                        <a:t>Beta- blockers</a:t>
                      </a:r>
                    </a:p>
                  </a:txBody>
                  <a:tcPr/>
                </a:tc>
                <a:extLst>
                  <a:ext uri="{0D108BD9-81ED-4DB2-BD59-A6C34878D82A}">
                    <a16:rowId xmlns:a16="http://schemas.microsoft.com/office/drawing/2014/main" xmlns="" val="10003"/>
                  </a:ext>
                </a:extLst>
              </a:tr>
              <a:tr h="370840">
                <a:tc>
                  <a:txBody>
                    <a:bodyPr/>
                    <a:lstStyle/>
                    <a:p>
                      <a:r>
                        <a:rPr lang="en-IN" dirty="0"/>
                        <a:t>Hypertension related to fluid</a:t>
                      </a:r>
                      <a:r>
                        <a:rPr lang="en-IN" baseline="0" dirty="0"/>
                        <a:t> overload </a:t>
                      </a:r>
                      <a:r>
                        <a:rPr lang="en-IN" baseline="0" dirty="0" err="1"/>
                        <a:t>eg</a:t>
                      </a:r>
                      <a:r>
                        <a:rPr lang="en-IN" baseline="0" dirty="0"/>
                        <a:t> acute post infectious glomerulonephritis</a:t>
                      </a:r>
                      <a:endParaRPr lang="en-IN" dirty="0"/>
                    </a:p>
                  </a:txBody>
                  <a:tcPr/>
                </a:tc>
                <a:tc>
                  <a:txBody>
                    <a:bodyPr/>
                    <a:lstStyle/>
                    <a:p>
                      <a:r>
                        <a:rPr lang="en-IN" dirty="0"/>
                        <a:t>Diuretics ,CCB,</a:t>
                      </a:r>
                      <a:r>
                        <a:rPr lang="en-IN" baseline="0" dirty="0"/>
                        <a:t> ; avoid potassium sparing diuretics and ACEI and ARB in oliguria or severe acute kidney injury</a:t>
                      </a:r>
                      <a:endParaRPr lang="en-IN"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47142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399EE6BF-2296-D948-8E3E-5653635DDE0D}"/>
              </a:ext>
            </a:extLst>
          </p:cNvPr>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xmlns="" id="{9B60C271-FF30-6F40-9ED2-13161F206406}"/>
              </a:ext>
            </a:extLst>
          </p:cNvPr>
          <p:cNvPicPr>
            <a:picLocks noChangeAspect="1"/>
          </p:cNvPicPr>
          <p:nvPr/>
        </p:nvPicPr>
        <p:blipFill>
          <a:blip r:embed="rId2"/>
          <a:stretch>
            <a:fillRect/>
          </a:stretch>
        </p:blipFill>
        <p:spPr>
          <a:xfrm>
            <a:off x="2297577" y="0"/>
            <a:ext cx="7596845" cy="6858000"/>
          </a:xfrm>
          <a:prstGeom prst="rect">
            <a:avLst/>
          </a:prstGeom>
        </p:spPr>
      </p:pic>
    </p:spTree>
    <p:extLst>
      <p:ext uri="{BB962C8B-B14F-4D97-AF65-F5344CB8AC3E}">
        <p14:creationId xmlns:p14="http://schemas.microsoft.com/office/powerpoint/2010/main" xmlns="" val="24159681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51E123-73E1-C348-9409-C973724CEE61}"/>
              </a:ext>
            </a:extLst>
          </p:cNvPr>
          <p:cNvSpPr>
            <a:spLocks noGrp="1"/>
          </p:cNvSpPr>
          <p:nvPr>
            <p:ph type="title"/>
          </p:nvPr>
        </p:nvSpPr>
        <p:spPr/>
        <p:txBody>
          <a:bodyPr>
            <a:normAutofit/>
          </a:bodyPr>
          <a:lstStyle/>
          <a:p>
            <a:r>
              <a:rPr lang="en-IN" dirty="0"/>
              <a:t>Monitoring while on anti-hypertensive agents: </a:t>
            </a:r>
            <a:endParaRPr lang="en-US" dirty="0"/>
          </a:p>
        </p:txBody>
      </p:sp>
      <p:sp>
        <p:nvSpPr>
          <p:cNvPr id="3" name="Content Placeholder 2">
            <a:extLst>
              <a:ext uri="{FF2B5EF4-FFF2-40B4-BE49-F238E27FC236}">
                <a16:creationId xmlns:a16="http://schemas.microsoft.com/office/drawing/2014/main" xmlns="" id="{FD00DF1E-A00D-6249-A3E5-55F657BE02A3}"/>
              </a:ext>
            </a:extLst>
          </p:cNvPr>
          <p:cNvSpPr>
            <a:spLocks noGrp="1"/>
          </p:cNvSpPr>
          <p:nvPr>
            <p:ph idx="1"/>
          </p:nvPr>
        </p:nvSpPr>
        <p:spPr/>
        <p:txBody>
          <a:bodyPr/>
          <a:lstStyle/>
          <a:p>
            <a:r>
              <a:rPr lang="en-IN" dirty="0"/>
              <a:t>For children on only life style changes, a longer follow-up (3- 6 months) was suggested.</a:t>
            </a:r>
          </a:p>
          <a:p>
            <a:r>
              <a:rPr lang="en-IN" dirty="0"/>
              <a:t>If on anti-hypertensive, more frequent review (every 4-6 weeks) was suggested for dose adjustments and/or addition of more anti-hypertensive medications till target BP is achieved.</a:t>
            </a:r>
          </a:p>
          <a:p>
            <a:r>
              <a:rPr lang="en-IN" dirty="0"/>
              <a:t>Use of 24-hour ABPM was also supported for monitoring treatment efficacy. </a:t>
            </a:r>
          </a:p>
          <a:p>
            <a:endParaRPr lang="en-IN" dirty="0"/>
          </a:p>
          <a:p>
            <a:endParaRPr lang="en-US" dirty="0"/>
          </a:p>
        </p:txBody>
      </p:sp>
      <p:sp>
        <p:nvSpPr>
          <p:cNvPr id="4" name="Footer Placeholder 3">
            <a:extLst>
              <a:ext uri="{FF2B5EF4-FFF2-40B4-BE49-F238E27FC236}">
                <a16:creationId xmlns:a16="http://schemas.microsoft.com/office/drawing/2014/main" xmlns="" id="{963A186F-EF5F-314D-914D-8C2E31991C13}"/>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37353810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1D77B-3CFA-BD41-930D-B96EA11B36B5}"/>
              </a:ext>
            </a:extLst>
          </p:cNvPr>
          <p:cNvSpPr>
            <a:spLocks noGrp="1"/>
          </p:cNvSpPr>
          <p:nvPr>
            <p:ph type="title"/>
          </p:nvPr>
        </p:nvSpPr>
        <p:spPr/>
        <p:txBody>
          <a:bodyPr/>
          <a:lstStyle/>
          <a:p>
            <a:r>
              <a:rPr lang="en-IN" dirty="0"/>
              <a:t>Treatment of resistant hypertension </a:t>
            </a:r>
            <a:endParaRPr lang="en-US" dirty="0"/>
          </a:p>
        </p:txBody>
      </p:sp>
      <p:sp>
        <p:nvSpPr>
          <p:cNvPr id="3" name="Content Placeholder 2">
            <a:extLst>
              <a:ext uri="{FF2B5EF4-FFF2-40B4-BE49-F238E27FC236}">
                <a16:creationId xmlns:a16="http://schemas.microsoft.com/office/drawing/2014/main" xmlns="" id="{99FC9AC0-DC55-8B43-B911-E34F8348A557}"/>
              </a:ext>
            </a:extLst>
          </p:cNvPr>
          <p:cNvSpPr>
            <a:spLocks noGrp="1"/>
          </p:cNvSpPr>
          <p:nvPr>
            <p:ph idx="1"/>
          </p:nvPr>
        </p:nvSpPr>
        <p:spPr/>
        <p:txBody>
          <a:bodyPr>
            <a:normAutofit fontScale="92500" lnSpcReduction="10000"/>
          </a:bodyPr>
          <a:lstStyle/>
          <a:p>
            <a:r>
              <a:rPr lang="en-IN" dirty="0"/>
              <a:t>Persistent hypertension despite treatment with 3 or more anti- hypertensive agents of different classes</a:t>
            </a:r>
          </a:p>
          <a:p>
            <a:r>
              <a:rPr lang="en-IN" dirty="0"/>
              <a:t>initial re- confirmation by appropriate size cuff and by ABPM,</a:t>
            </a:r>
          </a:p>
          <a:p>
            <a:r>
              <a:rPr lang="en-IN" dirty="0"/>
              <a:t>dietary sodium restriction,</a:t>
            </a:r>
          </a:p>
          <a:p>
            <a:r>
              <a:rPr lang="en-IN" dirty="0"/>
              <a:t>elimination of substances known to elevate blood pressure,</a:t>
            </a:r>
          </a:p>
          <a:p>
            <a:r>
              <a:rPr lang="en-IN" dirty="0"/>
              <a:t>identification of previously undiagnosed secondary causes of hypertension,</a:t>
            </a:r>
          </a:p>
          <a:p>
            <a:r>
              <a:rPr lang="en-IN" dirty="0"/>
              <a:t>optimization of current therapy and addition of additional agents as needed</a:t>
            </a:r>
          </a:p>
          <a:p>
            <a:r>
              <a:rPr lang="en-IN" dirty="0"/>
              <a:t>Use of existing </a:t>
            </a:r>
            <a:r>
              <a:rPr lang="en-IN" dirty="0" err="1"/>
              <a:t>pediatric</a:t>
            </a:r>
            <a:r>
              <a:rPr lang="en-IN" dirty="0"/>
              <a:t> lipid guidelines was suggested for any </a:t>
            </a:r>
            <a:r>
              <a:rPr lang="en-IN" dirty="0" err="1"/>
              <a:t>dyslipidemia</a:t>
            </a:r>
            <a:r>
              <a:rPr lang="en-IN" dirty="0"/>
              <a:t>. </a:t>
            </a:r>
          </a:p>
          <a:p>
            <a:endParaRPr lang="en-US" dirty="0"/>
          </a:p>
        </p:txBody>
      </p:sp>
      <p:sp>
        <p:nvSpPr>
          <p:cNvPr id="4" name="Footer Placeholder 3">
            <a:extLst>
              <a:ext uri="{FF2B5EF4-FFF2-40B4-BE49-F238E27FC236}">
                <a16:creationId xmlns:a16="http://schemas.microsoft.com/office/drawing/2014/main" xmlns="" id="{7444028D-066B-8D4C-AB30-D48A81238665}"/>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36907465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52FF3-84BC-C241-99CE-635AABA76AF1}"/>
              </a:ext>
            </a:extLst>
          </p:cNvPr>
          <p:cNvSpPr>
            <a:spLocks noGrp="1"/>
          </p:cNvSpPr>
          <p:nvPr>
            <p:ph type="title"/>
          </p:nvPr>
        </p:nvSpPr>
        <p:spPr/>
        <p:txBody>
          <a:bodyPr/>
          <a:lstStyle/>
          <a:p>
            <a:r>
              <a:rPr lang="en-US" dirty="0"/>
              <a:t>HYPERTENSIVE EMERGENCY</a:t>
            </a:r>
          </a:p>
        </p:txBody>
      </p:sp>
      <p:sp>
        <p:nvSpPr>
          <p:cNvPr id="3" name="Content Placeholder 2">
            <a:extLst>
              <a:ext uri="{FF2B5EF4-FFF2-40B4-BE49-F238E27FC236}">
                <a16:creationId xmlns:a16="http://schemas.microsoft.com/office/drawing/2014/main" xmlns="" id="{FBAC9F0D-872A-4E45-8A68-14826CE65628}"/>
              </a:ext>
            </a:extLst>
          </p:cNvPr>
          <p:cNvSpPr>
            <a:spLocks noGrp="1"/>
          </p:cNvSpPr>
          <p:nvPr>
            <p:ph idx="1"/>
          </p:nvPr>
        </p:nvSpPr>
        <p:spPr/>
        <p:txBody>
          <a:bodyPr/>
          <a:lstStyle/>
          <a:p>
            <a:r>
              <a:rPr lang="en-IN" dirty="0"/>
              <a:t>In presence of life threatening complications like encephalopathy or heart failure, a controlled drop of BP by 25% within first 8 hour was advised, preferably by use of intravenous agents. </a:t>
            </a:r>
            <a:endParaRPr lang="en-US" dirty="0"/>
          </a:p>
          <a:p>
            <a:r>
              <a:rPr lang="en-IN" dirty="0"/>
              <a:t>Because too rapid a reduction in BP may interfere with adequate organ perfusion, a stepwise reduction in pressure should be planned. </a:t>
            </a:r>
          </a:p>
          <a:p>
            <a:r>
              <a:rPr lang="en-IN" dirty="0"/>
              <a:t>In general, the pressure should be reduced by 10% in the 1st hr, and 15% more in the next 3-12 hr, but not to normal during the acute phase of treatment.</a:t>
            </a:r>
          </a:p>
        </p:txBody>
      </p:sp>
      <p:sp>
        <p:nvSpPr>
          <p:cNvPr id="4" name="Footer Placeholder 3">
            <a:extLst>
              <a:ext uri="{FF2B5EF4-FFF2-40B4-BE49-F238E27FC236}">
                <a16:creationId xmlns:a16="http://schemas.microsoft.com/office/drawing/2014/main" xmlns="" id="{A53F0B49-2028-BA4E-9D03-D2433E3D751A}"/>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247349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3512" y="274638"/>
            <a:ext cx="8856984" cy="922114"/>
          </a:xfrm>
        </p:spPr>
        <p:txBody>
          <a:bodyPr>
            <a:normAutofit fontScale="90000"/>
          </a:bodyPr>
          <a:lstStyle/>
          <a:p>
            <a:r>
              <a:rPr lang="en-IN" dirty="0"/>
              <a:t>Medications used in hypertensive emergencies</a:t>
            </a:r>
          </a:p>
        </p:txBody>
      </p:sp>
      <p:graphicFrame>
        <p:nvGraphicFramePr>
          <p:cNvPr id="4" name="Content Placeholder 3"/>
          <p:cNvGraphicFramePr>
            <a:graphicFrameLocks noGrp="1"/>
          </p:cNvGraphicFramePr>
          <p:nvPr>
            <p:ph idx="1"/>
            <p:extLst/>
          </p:nvPr>
        </p:nvGraphicFramePr>
        <p:xfrm>
          <a:off x="1739902" y="1340769"/>
          <a:ext cx="8928099" cy="4850965"/>
        </p:xfrm>
        <a:graphic>
          <a:graphicData uri="http://schemas.openxmlformats.org/drawingml/2006/table">
            <a:tbl>
              <a:tblPr firstRow="1" bandRow="1">
                <a:tableStyleId>{5C22544A-7EE6-4342-B048-85BDC9FD1C3A}</a:tableStyleId>
              </a:tblPr>
              <a:tblGrid>
                <a:gridCol w="2497842">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3693953">
                  <a:extLst>
                    <a:ext uri="{9D8B030D-6E8A-4147-A177-3AD203B41FA5}">
                      <a16:colId xmlns:a16="http://schemas.microsoft.com/office/drawing/2014/main" xmlns="" val="20002"/>
                    </a:ext>
                  </a:extLst>
                </a:gridCol>
              </a:tblGrid>
              <a:tr h="430489">
                <a:tc>
                  <a:txBody>
                    <a:bodyPr/>
                    <a:lstStyle/>
                    <a:p>
                      <a:r>
                        <a:rPr lang="en-IN" dirty="0"/>
                        <a:t>Drugs </a:t>
                      </a:r>
                    </a:p>
                  </a:txBody>
                  <a:tcPr/>
                </a:tc>
                <a:tc>
                  <a:txBody>
                    <a:bodyPr/>
                    <a:lstStyle/>
                    <a:p>
                      <a:r>
                        <a:rPr lang="en-IN" dirty="0"/>
                        <a:t>Dose </a:t>
                      </a:r>
                    </a:p>
                  </a:txBody>
                  <a:tcPr/>
                </a:tc>
                <a:tc>
                  <a:txBody>
                    <a:bodyPr/>
                    <a:lstStyle/>
                    <a:p>
                      <a:r>
                        <a:rPr lang="en-IN" dirty="0"/>
                        <a:t>Side effects</a:t>
                      </a:r>
                    </a:p>
                  </a:txBody>
                  <a:tcPr/>
                </a:tc>
                <a:extLst>
                  <a:ext uri="{0D108BD9-81ED-4DB2-BD59-A6C34878D82A}">
                    <a16:rowId xmlns:a16="http://schemas.microsoft.com/office/drawing/2014/main" xmlns="" val="10000"/>
                  </a:ext>
                </a:extLst>
              </a:tr>
              <a:tr h="743036">
                <a:tc>
                  <a:txBody>
                    <a:bodyPr/>
                    <a:lstStyle/>
                    <a:p>
                      <a:r>
                        <a:rPr lang="en-IN" dirty="0"/>
                        <a:t>Sodium </a:t>
                      </a:r>
                      <a:r>
                        <a:rPr lang="en-IN" dirty="0" err="1"/>
                        <a:t>nitroprusside</a:t>
                      </a:r>
                      <a:endParaRPr lang="en-IN" dirty="0"/>
                    </a:p>
                  </a:txBody>
                  <a:tcPr/>
                </a:tc>
                <a:tc>
                  <a:txBody>
                    <a:bodyPr/>
                    <a:lstStyle/>
                    <a:p>
                      <a:r>
                        <a:rPr lang="en-IN" dirty="0"/>
                        <a:t>0.5-8 µg/kg/min</a:t>
                      </a:r>
                      <a:r>
                        <a:rPr lang="en-IN" baseline="0" dirty="0"/>
                        <a:t> iv infusion</a:t>
                      </a:r>
                      <a:endParaRPr lang="en-IN" dirty="0"/>
                    </a:p>
                  </a:txBody>
                  <a:tcPr/>
                </a:tc>
                <a:tc>
                  <a:txBody>
                    <a:bodyPr/>
                    <a:lstStyle/>
                    <a:p>
                      <a:r>
                        <a:rPr lang="en-IN" dirty="0"/>
                        <a:t>Nausea, arrhythmia,</a:t>
                      </a:r>
                      <a:r>
                        <a:rPr lang="en-IN" baseline="0" dirty="0"/>
                        <a:t> muscle twitching, headache</a:t>
                      </a:r>
                      <a:endParaRPr lang="en-IN" dirty="0"/>
                    </a:p>
                  </a:txBody>
                  <a:tcPr/>
                </a:tc>
                <a:extLst>
                  <a:ext uri="{0D108BD9-81ED-4DB2-BD59-A6C34878D82A}">
                    <a16:rowId xmlns:a16="http://schemas.microsoft.com/office/drawing/2014/main" xmlns="" val="10001"/>
                  </a:ext>
                </a:extLst>
              </a:tr>
              <a:tr h="743036">
                <a:tc>
                  <a:txBody>
                    <a:bodyPr/>
                    <a:lstStyle/>
                    <a:p>
                      <a:r>
                        <a:rPr lang="en-IN" dirty="0"/>
                        <a:t>Labetalol</a:t>
                      </a:r>
                    </a:p>
                  </a:txBody>
                  <a:tcPr/>
                </a:tc>
                <a:tc>
                  <a:txBody>
                    <a:bodyPr/>
                    <a:lstStyle/>
                    <a:p>
                      <a:r>
                        <a:rPr lang="en-IN" dirty="0"/>
                        <a:t>0.2 -1 mg/kg/dose iv. 0.5-3 mg/kg /</a:t>
                      </a:r>
                      <a:r>
                        <a:rPr lang="en-IN" dirty="0" err="1"/>
                        <a:t>hr</a:t>
                      </a:r>
                      <a:r>
                        <a:rPr lang="en-IN" dirty="0"/>
                        <a:t> iv infusion</a:t>
                      </a:r>
                    </a:p>
                  </a:txBody>
                  <a:tcPr/>
                </a:tc>
                <a:tc>
                  <a:txBody>
                    <a:bodyPr/>
                    <a:lstStyle/>
                    <a:p>
                      <a:r>
                        <a:rPr lang="en-IN" dirty="0" err="1"/>
                        <a:t>Bradycardia</a:t>
                      </a:r>
                      <a:r>
                        <a:rPr lang="en-IN" dirty="0"/>
                        <a:t>,  avoid in asthma , C/I heart failure</a:t>
                      </a:r>
                    </a:p>
                  </a:txBody>
                  <a:tcPr/>
                </a:tc>
                <a:extLst>
                  <a:ext uri="{0D108BD9-81ED-4DB2-BD59-A6C34878D82A}">
                    <a16:rowId xmlns:a16="http://schemas.microsoft.com/office/drawing/2014/main" xmlns="" val="10002"/>
                  </a:ext>
                </a:extLst>
              </a:tr>
              <a:tr h="1379924">
                <a:tc>
                  <a:txBody>
                    <a:bodyPr/>
                    <a:lstStyle/>
                    <a:p>
                      <a:r>
                        <a:rPr lang="en-IN" dirty="0" err="1"/>
                        <a:t>Esmolol</a:t>
                      </a:r>
                      <a:r>
                        <a:rPr lang="en-IN" dirty="0"/>
                        <a:t> </a:t>
                      </a:r>
                    </a:p>
                  </a:txBody>
                  <a:tcPr/>
                </a:tc>
                <a:tc>
                  <a:txBody>
                    <a:bodyPr/>
                    <a:lstStyle/>
                    <a:p>
                      <a:r>
                        <a:rPr lang="en-IN" dirty="0"/>
                        <a:t>Load 500-600 µg/kg/ min f/b  50-250 µg/ kg / min</a:t>
                      </a:r>
                    </a:p>
                  </a:txBody>
                  <a:tcPr/>
                </a:tc>
                <a:tc>
                  <a:txBody>
                    <a:bodyPr/>
                    <a:lstStyle/>
                    <a:p>
                      <a:r>
                        <a:rPr lang="en-IN" dirty="0"/>
                        <a:t>Blurred</a:t>
                      </a:r>
                      <a:r>
                        <a:rPr lang="en-IN" baseline="0" dirty="0"/>
                        <a:t> vision, confusion, </a:t>
                      </a:r>
                      <a:r>
                        <a:rPr lang="en-IN" baseline="0" dirty="0" err="1"/>
                        <a:t>diziness</a:t>
                      </a:r>
                      <a:r>
                        <a:rPr lang="en-IN" baseline="0" dirty="0"/>
                        <a:t>, increased sweating ; avoid in suspected pheochromocytoma</a:t>
                      </a:r>
                      <a:endParaRPr lang="en-IN" dirty="0"/>
                    </a:p>
                  </a:txBody>
                  <a:tcPr/>
                </a:tc>
                <a:extLst>
                  <a:ext uri="{0D108BD9-81ED-4DB2-BD59-A6C34878D82A}">
                    <a16:rowId xmlns:a16="http://schemas.microsoft.com/office/drawing/2014/main" xmlns="" val="10003"/>
                  </a:ext>
                </a:extLst>
              </a:tr>
              <a:tr h="430489">
                <a:tc>
                  <a:txBody>
                    <a:bodyPr/>
                    <a:lstStyle/>
                    <a:p>
                      <a:r>
                        <a:rPr lang="en-IN" dirty="0" err="1"/>
                        <a:t>Nifedipine</a:t>
                      </a:r>
                      <a:endParaRPr lang="en-IN" dirty="0"/>
                    </a:p>
                  </a:txBody>
                  <a:tcPr/>
                </a:tc>
                <a:tc>
                  <a:txBody>
                    <a:bodyPr/>
                    <a:lstStyle/>
                    <a:p>
                      <a:r>
                        <a:rPr lang="en-IN" dirty="0"/>
                        <a:t> 0.25-0.5 mg /kg /oral</a:t>
                      </a:r>
                      <a:r>
                        <a:rPr lang="en-IN" baseline="0" dirty="0"/>
                        <a:t> or sublingual</a:t>
                      </a:r>
                      <a:endParaRPr lang="en-IN" dirty="0"/>
                    </a:p>
                  </a:txBody>
                  <a:tcPr/>
                </a:tc>
                <a:tc>
                  <a:txBody>
                    <a:bodyPr/>
                    <a:lstStyle/>
                    <a:p>
                      <a:r>
                        <a:rPr lang="en-IN" dirty="0"/>
                        <a:t>Flushing, headache, unpredictable hypotension</a:t>
                      </a:r>
                    </a:p>
                  </a:txBody>
                  <a:tcPr/>
                </a:tc>
                <a:extLst>
                  <a:ext uri="{0D108BD9-81ED-4DB2-BD59-A6C34878D82A}">
                    <a16:rowId xmlns:a16="http://schemas.microsoft.com/office/drawing/2014/main" xmlns="" val="10004"/>
                  </a:ext>
                </a:extLst>
              </a:tr>
              <a:tr h="430489">
                <a:tc>
                  <a:txBody>
                    <a:bodyPr/>
                    <a:lstStyle/>
                    <a:p>
                      <a:r>
                        <a:rPr lang="en-IN" dirty="0"/>
                        <a:t>Hydralazine</a:t>
                      </a:r>
                    </a:p>
                  </a:txBody>
                  <a:tcPr/>
                </a:tc>
                <a:tc>
                  <a:txBody>
                    <a:bodyPr/>
                    <a:lstStyle/>
                    <a:p>
                      <a:r>
                        <a:rPr lang="en-IN" dirty="0"/>
                        <a:t>0.1-0.5 mg /kg/ dose IV  slow, can be repeated in</a:t>
                      </a:r>
                      <a:r>
                        <a:rPr lang="en-IN" baseline="0" dirty="0"/>
                        <a:t> 4 hours</a:t>
                      </a:r>
                      <a:endParaRPr lang="en-IN" dirty="0"/>
                    </a:p>
                  </a:txBody>
                  <a:tcPr/>
                </a:tc>
                <a:tc>
                  <a:txBody>
                    <a:bodyPr/>
                    <a:lstStyle/>
                    <a:p>
                      <a:r>
                        <a:rPr lang="en-IN" dirty="0"/>
                        <a:t>Tachycardia, palpitation, flushing , fluid retention.</a:t>
                      </a:r>
                    </a:p>
                  </a:txBody>
                  <a:tcPr/>
                </a:tc>
                <a:extLst>
                  <a:ext uri="{0D108BD9-81ED-4DB2-BD59-A6C34878D82A}">
                    <a16:rowId xmlns:a16="http://schemas.microsoft.com/office/drawing/2014/main" xmlns="" val="10005"/>
                  </a:ext>
                </a:extLst>
              </a:tr>
            </a:tbl>
          </a:graphicData>
        </a:graphic>
      </p:graphicFrame>
      <p:sp>
        <p:nvSpPr>
          <p:cNvPr id="2" name="Footer Placeholder 1"/>
          <p:cNvSpPr>
            <a:spLocks noGrp="1"/>
          </p:cNvSpPr>
          <p:nvPr>
            <p:ph type="ftr" sz="quarter" idx="11"/>
          </p:nvPr>
        </p:nvSpPr>
        <p:spPr>
          <a:xfrm>
            <a:off x="1631504" y="6525344"/>
            <a:ext cx="9036496" cy="256456"/>
          </a:xfrm>
        </p:spPr>
        <p:txBody>
          <a:bodyPr/>
          <a:lstStyle/>
          <a:p>
            <a:r>
              <a:rPr lang="en-IN" dirty="0"/>
              <a:t>Flynn JT, </a:t>
            </a:r>
            <a:r>
              <a:rPr lang="en-IN" dirty="0" err="1"/>
              <a:t>Tullus</a:t>
            </a:r>
            <a:r>
              <a:rPr lang="en-IN" dirty="0"/>
              <a:t> K: Correction to: “Severe hypertension in children and</a:t>
            </a:r>
            <a:br>
              <a:rPr lang="en-IN" dirty="0"/>
            </a:br>
            <a:r>
              <a:rPr lang="en-IN" dirty="0"/>
              <a:t>adolescents: pathophysiology and treatment, </a:t>
            </a:r>
            <a:r>
              <a:rPr lang="en-IN" i="1" dirty="0" err="1"/>
              <a:t>Pediatr</a:t>
            </a:r>
            <a:r>
              <a:rPr lang="en-IN" i="1" dirty="0"/>
              <a:t> </a:t>
            </a:r>
            <a:r>
              <a:rPr lang="en-IN" i="1" dirty="0" err="1"/>
              <a:t>Nephrol</a:t>
            </a:r>
            <a:r>
              <a:rPr lang="en-IN" i="1" dirty="0"/>
              <a:t> </a:t>
            </a:r>
            <a:r>
              <a:rPr lang="en-IN" dirty="0"/>
              <a:t>27:503–504, 2012. </a:t>
            </a:r>
          </a:p>
        </p:txBody>
      </p:sp>
    </p:spTree>
    <p:extLst>
      <p:ext uri="{BB962C8B-B14F-4D97-AF65-F5344CB8AC3E}">
        <p14:creationId xmlns:p14="http://schemas.microsoft.com/office/powerpoint/2010/main" xmlns="" val="10614246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FF029-AF64-0346-A0AE-4D38ACD3A7C1}"/>
              </a:ext>
            </a:extLst>
          </p:cNvPr>
          <p:cNvSpPr>
            <a:spLocks noGrp="1"/>
          </p:cNvSpPr>
          <p:nvPr>
            <p:ph type="title"/>
          </p:nvPr>
        </p:nvSpPr>
        <p:spPr/>
        <p:txBody>
          <a:bodyPr/>
          <a:lstStyle/>
          <a:p>
            <a:r>
              <a:rPr lang="en-US" dirty="0"/>
              <a:t>HYPERTENSION AND SPORTS</a:t>
            </a:r>
          </a:p>
        </p:txBody>
      </p:sp>
      <p:sp>
        <p:nvSpPr>
          <p:cNvPr id="3" name="Content Placeholder 2">
            <a:extLst>
              <a:ext uri="{FF2B5EF4-FFF2-40B4-BE49-F238E27FC236}">
                <a16:creationId xmlns:a16="http://schemas.microsoft.com/office/drawing/2014/main" xmlns="" id="{3077C123-A123-6142-8473-5A8B28A26493}"/>
              </a:ext>
            </a:extLst>
          </p:cNvPr>
          <p:cNvSpPr>
            <a:spLocks noGrp="1"/>
          </p:cNvSpPr>
          <p:nvPr>
            <p:ph idx="1"/>
          </p:nvPr>
        </p:nvSpPr>
        <p:spPr/>
        <p:txBody>
          <a:bodyPr/>
          <a:lstStyle/>
          <a:p>
            <a:r>
              <a:rPr lang="en-IN" dirty="0"/>
              <a:t>The guideline states that children with stage 2 hypertension be restricted from static sports until their BP is in the normal range.</a:t>
            </a:r>
          </a:p>
          <a:p>
            <a:r>
              <a:rPr lang="en-IN" dirty="0"/>
              <a:t> Children with evidence of target organ damage needs proper specialist assessment prior taking a call on their participation in competitive sports. </a:t>
            </a:r>
          </a:p>
          <a:p>
            <a:endParaRPr lang="en-US" dirty="0"/>
          </a:p>
        </p:txBody>
      </p:sp>
      <p:sp>
        <p:nvSpPr>
          <p:cNvPr id="4" name="Footer Placeholder 3">
            <a:extLst>
              <a:ext uri="{FF2B5EF4-FFF2-40B4-BE49-F238E27FC236}">
                <a16:creationId xmlns:a16="http://schemas.microsoft.com/office/drawing/2014/main" xmlns="" id="{F6B66E00-FDDE-3E49-81F9-851B07343076}"/>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257306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671BF-AFB1-8144-B908-1A1AC4637F08}"/>
              </a:ext>
            </a:extLst>
          </p:cNvPr>
          <p:cNvSpPr>
            <a:spLocks noGrp="1"/>
          </p:cNvSpPr>
          <p:nvPr>
            <p:ph type="title"/>
          </p:nvPr>
        </p:nvSpPr>
        <p:spPr/>
        <p:txBody>
          <a:bodyPr/>
          <a:lstStyle/>
          <a:p>
            <a:r>
              <a:rPr lang="en-US" dirty="0"/>
              <a:t>WHEN TO DO BP MEASUREMENT?</a:t>
            </a:r>
          </a:p>
        </p:txBody>
      </p:sp>
      <p:sp>
        <p:nvSpPr>
          <p:cNvPr id="3" name="Content Placeholder 2">
            <a:extLst>
              <a:ext uri="{FF2B5EF4-FFF2-40B4-BE49-F238E27FC236}">
                <a16:creationId xmlns:a16="http://schemas.microsoft.com/office/drawing/2014/main" xmlns="" id="{301A6E52-4338-A546-A062-768EDA8DBEF5}"/>
              </a:ext>
            </a:extLst>
          </p:cNvPr>
          <p:cNvSpPr>
            <a:spLocks noGrp="1"/>
          </p:cNvSpPr>
          <p:nvPr>
            <p:ph idx="1"/>
          </p:nvPr>
        </p:nvSpPr>
        <p:spPr>
          <a:xfrm>
            <a:off x="838200" y="1468274"/>
            <a:ext cx="10515600" cy="4351338"/>
          </a:xfrm>
        </p:spPr>
        <p:txBody>
          <a:bodyPr>
            <a:normAutofit fontScale="92500" lnSpcReduction="20000"/>
          </a:bodyPr>
          <a:lstStyle/>
          <a:p>
            <a:pPr algn="just"/>
            <a:r>
              <a:rPr lang="en-IN" dirty="0"/>
              <a:t>Children </a:t>
            </a:r>
            <a:r>
              <a:rPr lang="en-IN" dirty="0">
                <a:solidFill>
                  <a:srgbClr val="FF0000"/>
                </a:solidFill>
              </a:rPr>
              <a:t>&lt;3 years </a:t>
            </a:r>
            <a:r>
              <a:rPr lang="en-IN" dirty="0"/>
              <a:t>warrant regular measurements if they have any of the following:</a:t>
            </a:r>
          </a:p>
          <a:p>
            <a:pPr algn="just">
              <a:buFont typeface="Wingdings" pitchFamily="2" charset="2"/>
              <a:buChar char="Ø"/>
            </a:pPr>
            <a:r>
              <a:rPr lang="en-IN" dirty="0"/>
              <a:t>congenital heart disease,</a:t>
            </a:r>
          </a:p>
          <a:p>
            <a:pPr algn="just">
              <a:buFont typeface="Wingdings" pitchFamily="2" charset="2"/>
              <a:buChar char="Ø"/>
            </a:pPr>
            <a:r>
              <a:rPr lang="en-IN" dirty="0"/>
              <a:t>recurrent urinary tract infection,</a:t>
            </a:r>
          </a:p>
          <a:p>
            <a:pPr algn="just">
              <a:buFont typeface="Wingdings" pitchFamily="2" charset="2"/>
              <a:buChar char="Ø"/>
            </a:pPr>
            <a:r>
              <a:rPr lang="en-IN" dirty="0"/>
              <a:t>urological malformation,</a:t>
            </a:r>
          </a:p>
          <a:p>
            <a:pPr algn="just">
              <a:buFont typeface="Wingdings" pitchFamily="2" charset="2"/>
              <a:buChar char="Ø"/>
            </a:pPr>
            <a:r>
              <a:rPr lang="en-IN" dirty="0"/>
              <a:t>solid organ transplant,</a:t>
            </a:r>
          </a:p>
          <a:p>
            <a:pPr algn="just">
              <a:buFont typeface="Wingdings" pitchFamily="2" charset="2"/>
              <a:buChar char="Ø"/>
            </a:pPr>
            <a:r>
              <a:rPr lang="en-IN" dirty="0"/>
              <a:t>bone marrow transplant,</a:t>
            </a:r>
          </a:p>
          <a:p>
            <a:pPr algn="just">
              <a:buFont typeface="Wingdings" pitchFamily="2" charset="2"/>
              <a:buChar char="Ø"/>
            </a:pPr>
            <a:r>
              <a:rPr lang="en-IN" dirty="0"/>
              <a:t>malignancy,</a:t>
            </a:r>
          </a:p>
          <a:p>
            <a:pPr algn="just">
              <a:buFont typeface="Wingdings" pitchFamily="2" charset="2"/>
              <a:buChar char="Ø"/>
            </a:pPr>
            <a:r>
              <a:rPr lang="en-IN" dirty="0"/>
              <a:t>neurofibromatosis,</a:t>
            </a:r>
          </a:p>
          <a:p>
            <a:pPr algn="just">
              <a:buFont typeface="Wingdings" pitchFamily="2" charset="2"/>
              <a:buChar char="Ø"/>
            </a:pPr>
            <a:r>
              <a:rPr lang="en-IN" dirty="0"/>
              <a:t>tuberous sclerosis,</a:t>
            </a:r>
          </a:p>
          <a:p>
            <a:pPr algn="just">
              <a:buFont typeface="Wingdings" pitchFamily="2" charset="2"/>
              <a:buChar char="Ø"/>
            </a:pPr>
            <a:r>
              <a:rPr lang="en-IN" dirty="0"/>
              <a:t>sickle cell disease.</a:t>
            </a:r>
          </a:p>
          <a:p>
            <a:endParaRPr lang="en-US" dirty="0"/>
          </a:p>
        </p:txBody>
      </p:sp>
      <p:sp>
        <p:nvSpPr>
          <p:cNvPr id="4" name="Footer Placeholder 3">
            <a:extLst>
              <a:ext uri="{FF2B5EF4-FFF2-40B4-BE49-F238E27FC236}">
                <a16:creationId xmlns:a16="http://schemas.microsoft.com/office/drawing/2014/main" xmlns="" id="{5F600230-EB46-B54F-971C-A16DBDEA9F72}"/>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19807330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99EA75-480C-794F-8F2A-0365A3FEDBBE}"/>
              </a:ext>
            </a:extLst>
          </p:cNvPr>
          <p:cNvSpPr>
            <a:spLocks noGrp="1"/>
          </p:cNvSpPr>
          <p:nvPr>
            <p:ph idx="1"/>
          </p:nvPr>
        </p:nvSpPr>
        <p:spPr>
          <a:xfrm>
            <a:off x="1679028" y="1646238"/>
            <a:ext cx="6046075" cy="2190038"/>
          </a:xfrm>
        </p:spPr>
        <p:txBody>
          <a:bodyPr>
            <a:normAutofit/>
          </a:bodyPr>
          <a:lstStyle/>
          <a:p>
            <a:pPr marL="0" indent="0">
              <a:buNone/>
            </a:pPr>
            <a:r>
              <a:rPr lang="en-US" sz="4400" dirty="0"/>
              <a:t> THANK YOU!!</a:t>
            </a:r>
          </a:p>
        </p:txBody>
      </p:sp>
    </p:spTree>
    <p:extLst>
      <p:ext uri="{BB962C8B-B14F-4D97-AF65-F5344CB8AC3E}">
        <p14:creationId xmlns:p14="http://schemas.microsoft.com/office/powerpoint/2010/main" xmlns="" val="31679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5F015-8E94-E849-9EB4-2C8CA8E1E5A8}"/>
              </a:ext>
            </a:extLst>
          </p:cNvPr>
          <p:cNvSpPr>
            <a:spLocks noGrp="1"/>
          </p:cNvSpPr>
          <p:nvPr>
            <p:ph type="title"/>
          </p:nvPr>
        </p:nvSpPr>
        <p:spPr/>
        <p:txBody>
          <a:bodyPr/>
          <a:lstStyle/>
          <a:p>
            <a:r>
              <a:rPr lang="en-US" dirty="0"/>
              <a:t>WHEN TO DO BP MEASUREMENT?</a:t>
            </a:r>
          </a:p>
        </p:txBody>
      </p:sp>
      <p:sp>
        <p:nvSpPr>
          <p:cNvPr id="3" name="Content Placeholder 2">
            <a:extLst>
              <a:ext uri="{FF2B5EF4-FFF2-40B4-BE49-F238E27FC236}">
                <a16:creationId xmlns:a16="http://schemas.microsoft.com/office/drawing/2014/main" xmlns="" id="{71868525-F305-8949-8861-D6E97309E2D0}"/>
              </a:ext>
            </a:extLst>
          </p:cNvPr>
          <p:cNvSpPr>
            <a:spLocks noGrp="1"/>
          </p:cNvSpPr>
          <p:nvPr>
            <p:ph idx="1"/>
          </p:nvPr>
        </p:nvSpPr>
        <p:spPr/>
        <p:txBody>
          <a:bodyPr/>
          <a:lstStyle/>
          <a:p>
            <a:r>
              <a:rPr lang="en-IN" dirty="0"/>
              <a:t>Small for gestational age new-borns, </a:t>
            </a:r>
          </a:p>
          <a:p>
            <a:r>
              <a:rPr lang="en-IN" dirty="0"/>
              <a:t>premature(&lt;32weeks), or </a:t>
            </a:r>
          </a:p>
          <a:p>
            <a:r>
              <a:rPr lang="en-IN" dirty="0"/>
              <a:t>very low birth weight babies and </a:t>
            </a:r>
          </a:p>
          <a:p>
            <a:r>
              <a:rPr lang="en-IN" dirty="0"/>
              <a:t>those with umbilical arterial catheterization also require regular checks.</a:t>
            </a:r>
            <a:endParaRPr lang="en-US" dirty="0"/>
          </a:p>
          <a:p>
            <a:endParaRPr lang="en-US" dirty="0"/>
          </a:p>
        </p:txBody>
      </p:sp>
      <p:sp>
        <p:nvSpPr>
          <p:cNvPr id="4" name="Footer Placeholder 3">
            <a:extLst>
              <a:ext uri="{FF2B5EF4-FFF2-40B4-BE49-F238E27FC236}">
                <a16:creationId xmlns:a16="http://schemas.microsoft.com/office/drawing/2014/main" xmlns="" id="{DA2671CB-3386-1F4A-9178-C62B8B72F1C5}"/>
              </a:ext>
            </a:extLst>
          </p:cNvPr>
          <p:cNvSpPr>
            <a:spLocks noGrp="1"/>
          </p:cNvSpPr>
          <p:nvPr>
            <p:ph type="ftr" sz="quarter" idx="11"/>
          </p:nvPr>
        </p:nvSpPr>
        <p:spPr/>
        <p:txBody>
          <a:bodyPr/>
          <a:lstStyle/>
          <a:p>
            <a:r>
              <a:rPr lang="en-IN" dirty="0"/>
              <a:t>INDIAN PEDIATRICS  VOLUME 56__APRIL 15, 2019</a:t>
            </a:r>
            <a:endParaRPr lang="en-US" dirty="0"/>
          </a:p>
        </p:txBody>
      </p:sp>
    </p:spTree>
    <p:extLst>
      <p:ext uri="{BB962C8B-B14F-4D97-AF65-F5344CB8AC3E}">
        <p14:creationId xmlns:p14="http://schemas.microsoft.com/office/powerpoint/2010/main" xmlns="" val="2148810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TotalTime>
  <Words>4316</Words>
  <Application>Microsoft Office PowerPoint</Application>
  <PresentationFormat>Custom</PresentationFormat>
  <Paragraphs>635</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HYPERTENSION  IN CHILDREN</vt:lpstr>
      <vt:lpstr>FLOW OF DISCUSSION </vt:lpstr>
      <vt:lpstr> </vt:lpstr>
      <vt:lpstr>FUTURE RISKS</vt:lpstr>
      <vt:lpstr>Slide 5</vt:lpstr>
      <vt:lpstr>PREVALANCE</vt:lpstr>
      <vt:lpstr>WHEN TO DO BP MEASUREMENT?</vt:lpstr>
      <vt:lpstr>WHEN TO DO BP MEASUREMENT?</vt:lpstr>
      <vt:lpstr>WHEN TO DO BP MEASUREMENT?</vt:lpstr>
      <vt:lpstr>Slide 10</vt:lpstr>
      <vt:lpstr>METHOD OF MEASUREMENT</vt:lpstr>
      <vt:lpstr> </vt:lpstr>
      <vt:lpstr>ABPM(Ambulatory blood pressure monitoring)</vt:lpstr>
      <vt:lpstr>ABPM</vt:lpstr>
      <vt:lpstr> </vt:lpstr>
      <vt:lpstr>ABPM</vt:lpstr>
      <vt:lpstr>Slide 17</vt:lpstr>
      <vt:lpstr>DEFINITION OF HYPERTENSION</vt:lpstr>
      <vt:lpstr>DEFINITION OF HYPERTENSION</vt:lpstr>
      <vt:lpstr>NEW GUIDELINE </vt:lpstr>
      <vt:lpstr>NEW GUIDELINE</vt:lpstr>
      <vt:lpstr>2017 AAP Guidelines for Childhood Hypertension </vt:lpstr>
      <vt:lpstr>Slide 23</vt:lpstr>
      <vt:lpstr> </vt:lpstr>
      <vt:lpstr>Slide 25</vt:lpstr>
      <vt:lpstr>ETIOLOGY</vt:lpstr>
      <vt:lpstr>ACCORDING TO AGE</vt:lpstr>
      <vt:lpstr>ETIOPATHOGENESIS</vt:lpstr>
      <vt:lpstr>CHRONIC HTN: RENAL CAUSES </vt:lpstr>
      <vt:lpstr>CHRONIC HTN: VASCULAR CAUSES</vt:lpstr>
      <vt:lpstr>CHRONIC HTN: ENDOCRINE CAUSES</vt:lpstr>
      <vt:lpstr>CHRONIC HTN: CNS CAUSES</vt:lpstr>
      <vt:lpstr>CAUSES OF TRANSIENT HYPERTENSION</vt:lpstr>
      <vt:lpstr>CLINICAL MANIFESTATIONS</vt:lpstr>
      <vt:lpstr>CLINICAL MANIFESTATIONS</vt:lpstr>
      <vt:lpstr>Slide 36</vt:lpstr>
      <vt:lpstr>Slide 37</vt:lpstr>
      <vt:lpstr>Slide 38</vt:lpstr>
      <vt:lpstr>HYPERTENSIVE ENCEPHALOPATHY</vt:lpstr>
      <vt:lpstr>HYPERTENSIVE CRISIS</vt:lpstr>
      <vt:lpstr>TARGET END ORGAN DAMAGE</vt:lpstr>
      <vt:lpstr>EVALUATION</vt:lpstr>
      <vt:lpstr>Slide 43</vt:lpstr>
      <vt:lpstr>Slide 44</vt:lpstr>
      <vt:lpstr>Slide 45</vt:lpstr>
      <vt:lpstr>Slide 46</vt:lpstr>
      <vt:lpstr>RENAL ANGIOGRAPHY</vt:lpstr>
      <vt:lpstr>AORTOGRAM SHOWING COA</vt:lpstr>
      <vt:lpstr> </vt:lpstr>
      <vt:lpstr>PREVENTION</vt:lpstr>
      <vt:lpstr>Slide 51</vt:lpstr>
      <vt:lpstr>Slide 52</vt:lpstr>
      <vt:lpstr>REGULAR ISOTONIC EXERCISES</vt:lpstr>
      <vt:lpstr>AVOID SEDENTARY LIFESTYLE</vt:lpstr>
      <vt:lpstr>YOGA/MEDITATION</vt:lpstr>
      <vt:lpstr>AVOID DRINKS, SMOKING, DRUGS BY PARENTAL COUNSELLING </vt:lpstr>
      <vt:lpstr>MANAGEMENT GUIDELINES</vt:lpstr>
      <vt:lpstr>GOAL</vt:lpstr>
      <vt:lpstr>Elevated BP (Previously called pre- hypertension) </vt:lpstr>
      <vt:lpstr>Elevated BP</vt:lpstr>
      <vt:lpstr>Stage 1 Hypertension </vt:lpstr>
      <vt:lpstr>Stage 1 Hypertension </vt:lpstr>
      <vt:lpstr>Stage 2 Hypertension </vt:lpstr>
      <vt:lpstr>Stage 2 Hypertension </vt:lpstr>
      <vt:lpstr>Non-pharmacological interventions</vt:lpstr>
      <vt:lpstr>Slide 66</vt:lpstr>
      <vt:lpstr>Indications for starting pharmacological interventions: </vt:lpstr>
      <vt:lpstr>Slide 68</vt:lpstr>
      <vt:lpstr>Anti hypertensive agents</vt:lpstr>
      <vt:lpstr>Slide 70</vt:lpstr>
      <vt:lpstr>Slide 71</vt:lpstr>
      <vt:lpstr>Slide 72</vt:lpstr>
      <vt:lpstr>Suggested choice of anti hypertensive drugs based on underlying etiology</vt:lpstr>
      <vt:lpstr>Slide 74</vt:lpstr>
      <vt:lpstr>Monitoring while on anti-hypertensive agents: </vt:lpstr>
      <vt:lpstr>Treatment of resistant hypertension </vt:lpstr>
      <vt:lpstr>HYPERTENSIVE EMERGENCY</vt:lpstr>
      <vt:lpstr>Medications used in hypertensive emergencies</vt:lpstr>
      <vt:lpstr>HYPERTENSION AND SPORTS</vt:lpstr>
      <vt:lpstr>Slide 80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HYPERTENSION IN CHILDREN</dc:title>
  <dc:creator>Microsoft Office User</dc:creator>
  <cp:lastModifiedBy>Anusha</cp:lastModifiedBy>
  <cp:revision>40</cp:revision>
  <dcterms:created xsi:type="dcterms:W3CDTF">2019-05-07T20:50:49Z</dcterms:created>
  <dcterms:modified xsi:type="dcterms:W3CDTF">2020-08-16T17:53:36Z</dcterms:modified>
</cp:coreProperties>
</file>