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327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00" r:id="rId28"/>
    <p:sldId id="320" r:id="rId29"/>
    <p:sldId id="319" r:id="rId30"/>
    <p:sldId id="278" r:id="rId31"/>
    <p:sldId id="282" r:id="rId32"/>
    <p:sldId id="283" r:id="rId33"/>
    <p:sldId id="291" r:id="rId34"/>
    <p:sldId id="281" r:id="rId35"/>
    <p:sldId id="286" r:id="rId36"/>
    <p:sldId id="285" r:id="rId37"/>
    <p:sldId id="323" r:id="rId38"/>
    <p:sldId id="324" r:id="rId39"/>
    <p:sldId id="325" r:id="rId40"/>
    <p:sldId id="302" r:id="rId41"/>
    <p:sldId id="303" r:id="rId42"/>
    <p:sldId id="322" r:id="rId43"/>
    <p:sldId id="307" r:id="rId44"/>
    <p:sldId id="309" r:id="rId45"/>
    <p:sldId id="306" r:id="rId46"/>
    <p:sldId id="304" r:id="rId47"/>
    <p:sldId id="314" r:id="rId48"/>
    <p:sldId id="326" r:id="rId49"/>
    <p:sldId id="312" r:id="rId50"/>
    <p:sldId id="311" r:id="rId51"/>
    <p:sldId id="318" r:id="rId52"/>
    <p:sldId id="317" r:id="rId53"/>
    <p:sldId id="316" r:id="rId54"/>
    <p:sldId id="315" r:id="rId55"/>
    <p:sldId id="353" r:id="rId56"/>
  </p:sldIdLst>
  <p:sldSz cx="9144000" cy="6858000" type="screen4x3"/>
  <p:notesSz cx="6858000" cy="91440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4660"/>
  </p:normalViewPr>
  <p:slideViewPr>
    <p:cSldViewPr>
      <p:cViewPr varScale="1">
        <p:scale>
          <a:sx n="66" d="100"/>
          <a:sy n="66" d="100"/>
        </p:scale>
        <p:origin x="-128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24BD0-76F8-4187-9D8D-607274084500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24BA4-D48B-43B8-AB36-5EC484087C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24BA4-D48B-43B8-AB36-5EC484087CC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24BA4-D48B-43B8-AB36-5EC484087CC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93A3D-6881-4D70-8BEA-F3111A3A650C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92515-601D-4F67-9156-4755D73A6A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133600"/>
            <a:ext cx="78486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7924800" cy="131445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2060"/>
                </a:solidFill>
              </a:rPr>
              <a:t>RADIOGRAPHIC PROJECTIONS OF THE SKULL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5105400"/>
            <a:ext cx="49530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en-US" dirty="0" smtClean="0">
                <a:solidFill>
                  <a:srgbClr val="002060"/>
                </a:solidFill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943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External  occipital  protuberance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External  auditory  meatus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Acanthion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Gonion</a:t>
            </a:r>
          </a:p>
          <a:p>
            <a:pPr>
              <a:buNone/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Lambda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Bregma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8092009279.jpg"/>
          <p:cNvPicPr>
            <a:picLocks noChangeAspect="1" noChangeArrowheads="1"/>
          </p:cNvPicPr>
          <p:nvPr/>
        </p:nvPicPr>
        <p:blipFill>
          <a:blip r:embed="rId2"/>
          <a:srcRect l="13308" t="4104" r="13309" b="15397"/>
          <a:stretch>
            <a:fillRect/>
          </a:stretch>
        </p:blipFill>
        <p:spPr>
          <a:xfrm>
            <a:off x="714375" y="857250"/>
            <a:ext cx="7215188" cy="52863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8092009282.jpg"/>
          <p:cNvPicPr>
            <a:picLocks noChangeAspect="1" noChangeArrowheads="1"/>
          </p:cNvPicPr>
          <p:nvPr/>
        </p:nvPicPr>
        <p:blipFill>
          <a:blip r:embed="rId2"/>
          <a:srcRect l="19227" t="10417" r="12125" b="21711"/>
          <a:stretch>
            <a:fillRect/>
          </a:stretch>
        </p:blipFill>
        <p:spPr>
          <a:xfrm>
            <a:off x="714375" y="571500"/>
            <a:ext cx="7358063" cy="578643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LINES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Interorbital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line        </a:t>
            </a:r>
          </a:p>
          <a:p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Infra-</a:t>
            </a: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orbitomeatal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line (IOML)</a:t>
            </a:r>
          </a:p>
          <a:p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Anthropological  line </a:t>
            </a:r>
          </a:p>
          <a:p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Auricular  line </a:t>
            </a:r>
          </a:p>
          <a:p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Orbito-meatal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line(OML)</a:t>
            </a:r>
          </a:p>
          <a:p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Glabellomeatal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line (GML)</a:t>
            </a:r>
          </a:p>
          <a:p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Acathomeatal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line (AML)</a:t>
            </a:r>
          </a:p>
          <a:p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Mentomeatal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line</a:t>
            </a:r>
          </a:p>
          <a:p>
            <a:endParaRPr lang="en-US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404813"/>
            <a:ext cx="3384550" cy="503237"/>
          </a:xfrm>
          <a:ln>
            <a:solidFill>
              <a:srgbClr val="FF3300"/>
            </a:solidFill>
          </a:ln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Radiographic Baselines</a:t>
            </a:r>
          </a:p>
        </p:txBody>
      </p:sp>
      <p:pic>
        <p:nvPicPr>
          <p:cNvPr id="354307" name="Picture 3" descr="SLIDES 05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354308" name="Text Box 4"/>
          <p:cNvSpPr txBox="1">
            <a:spLocks noChangeArrowheads="1"/>
          </p:cNvSpPr>
          <p:nvPr/>
        </p:nvSpPr>
        <p:spPr bwMode="auto">
          <a:xfrm>
            <a:off x="4067175" y="2205038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354309" name="Text Box 5"/>
          <p:cNvSpPr txBox="1">
            <a:spLocks noChangeArrowheads="1"/>
          </p:cNvSpPr>
          <p:nvPr/>
        </p:nvSpPr>
        <p:spPr bwMode="auto">
          <a:xfrm>
            <a:off x="3995738" y="2528888"/>
            <a:ext cx="215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354310" name="Text Box 6"/>
          <p:cNvSpPr txBox="1">
            <a:spLocks noChangeArrowheads="1"/>
          </p:cNvSpPr>
          <p:nvPr/>
        </p:nvSpPr>
        <p:spPr bwMode="auto">
          <a:xfrm>
            <a:off x="3924300" y="296068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354311" name="Text Box 7"/>
          <p:cNvSpPr txBox="1">
            <a:spLocks noChangeArrowheads="1"/>
          </p:cNvSpPr>
          <p:nvPr/>
        </p:nvSpPr>
        <p:spPr bwMode="auto">
          <a:xfrm>
            <a:off x="3816350" y="36449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354312" name="Text Box 8"/>
          <p:cNvSpPr txBox="1">
            <a:spLocks noChangeArrowheads="1"/>
          </p:cNvSpPr>
          <p:nvPr/>
        </p:nvSpPr>
        <p:spPr bwMode="auto">
          <a:xfrm>
            <a:off x="3959225" y="4905375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E</a:t>
            </a:r>
          </a:p>
        </p:txBody>
      </p:sp>
      <p:sp>
        <p:nvSpPr>
          <p:cNvPr id="354313" name="Text Box 9"/>
          <p:cNvSpPr txBox="1">
            <a:spLocks noChangeArrowheads="1"/>
          </p:cNvSpPr>
          <p:nvPr/>
        </p:nvSpPr>
        <p:spPr bwMode="auto">
          <a:xfrm>
            <a:off x="1943100" y="1808163"/>
            <a:ext cx="2162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Glabellomeatal</a:t>
            </a:r>
          </a:p>
        </p:txBody>
      </p:sp>
      <p:sp>
        <p:nvSpPr>
          <p:cNvPr id="354314" name="Text Box 10"/>
          <p:cNvSpPr txBox="1">
            <a:spLocks noChangeArrowheads="1"/>
          </p:cNvSpPr>
          <p:nvPr/>
        </p:nvSpPr>
        <p:spPr bwMode="auto">
          <a:xfrm>
            <a:off x="1871663" y="2420938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Orbitomeatal</a:t>
            </a:r>
          </a:p>
        </p:txBody>
      </p:sp>
      <p:sp>
        <p:nvSpPr>
          <p:cNvPr id="354315" name="Text Box 11"/>
          <p:cNvSpPr txBox="1">
            <a:spLocks noChangeArrowheads="1"/>
          </p:cNvSpPr>
          <p:nvPr/>
        </p:nvSpPr>
        <p:spPr bwMode="auto">
          <a:xfrm>
            <a:off x="1476375" y="2924175"/>
            <a:ext cx="253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Infraorbitomeatal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54316" name="Text Box 12"/>
          <p:cNvSpPr txBox="1">
            <a:spLocks noChangeArrowheads="1"/>
          </p:cNvSpPr>
          <p:nvPr/>
        </p:nvSpPr>
        <p:spPr bwMode="auto">
          <a:xfrm>
            <a:off x="1547813" y="3644900"/>
            <a:ext cx="2249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Acanthiomeatal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54317" name="Text Box 13"/>
          <p:cNvSpPr txBox="1">
            <a:spLocks noChangeArrowheads="1"/>
          </p:cNvSpPr>
          <p:nvPr/>
        </p:nvSpPr>
        <p:spPr bwMode="auto">
          <a:xfrm>
            <a:off x="1835150" y="4976813"/>
            <a:ext cx="1909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Mentomeatal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13" grpId="0"/>
      <p:bldP spid="354314" grpId="0"/>
      <p:bldP spid="354315" grpId="0"/>
      <p:bldP spid="354316" grpId="0"/>
      <p:bldP spid="3543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PLANES   OF  SKULL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 Narrow" pitchFamily="34" charset="0"/>
              </a:rPr>
              <a:t>Median  sagittal plane </a:t>
            </a:r>
          </a:p>
          <a:p>
            <a:endParaRPr lang="en-US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Arial Narrow" pitchFamily="34" charset="0"/>
              </a:rPr>
              <a:t>Coronal  plane </a:t>
            </a:r>
          </a:p>
          <a:p>
            <a:endParaRPr lang="en-US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Arial Narrow" pitchFamily="34" charset="0"/>
              </a:rPr>
              <a:t>Anthropological  plane </a:t>
            </a:r>
          </a:p>
          <a:p>
            <a:endParaRPr lang="en-US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r>
              <a:rPr lang="en-US" b="1" dirty="0" err="1" smtClean="0">
                <a:solidFill>
                  <a:schemeClr val="tx1"/>
                </a:solidFill>
                <a:latin typeface="Arial Narrow" pitchFamily="34" charset="0"/>
              </a:rPr>
              <a:t>Orbito-meatal</a:t>
            </a:r>
            <a:r>
              <a:rPr lang="en-US" b="1" dirty="0" smtClean="0">
                <a:solidFill>
                  <a:schemeClr val="tx1"/>
                </a:solidFill>
                <a:latin typeface="Arial Narrow" pitchFamily="34" charset="0"/>
              </a:rPr>
              <a:t>  plane</a:t>
            </a:r>
          </a:p>
          <a:p>
            <a:pPr>
              <a:buNone/>
            </a:pPr>
            <a:endParaRPr lang="en-US" dirty="0" smtClean="0">
              <a:solidFill>
                <a:schemeClr val="tx1"/>
              </a:solidFill>
              <a:latin typeface="Bernard MT Condensed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Scan002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5731" r="59406" b="35019"/>
          <a:stretch>
            <a:fillRect/>
          </a:stretch>
        </p:blipFill>
        <p:spPr>
          <a:xfrm>
            <a:off x="152400" y="152400"/>
            <a:ext cx="2964873" cy="3264116"/>
          </a:xfrm>
          <a:noFill/>
          <a:ln w="28575">
            <a:solidFill>
              <a:srgbClr val="FF99FF"/>
            </a:solidFill>
          </a:ln>
        </p:spPr>
      </p:pic>
      <p:pic>
        <p:nvPicPr>
          <p:cNvPr id="8196" name="Picture 5" descr="Scan0020"/>
          <p:cNvPicPr>
            <a:picLocks noChangeAspect="1" noChangeArrowheads="1"/>
          </p:cNvPicPr>
          <p:nvPr/>
        </p:nvPicPr>
        <p:blipFill>
          <a:blip r:embed="rId2"/>
          <a:srcRect l="37822" t="12067" r="10904" b="40952"/>
          <a:stretch>
            <a:fillRect/>
          </a:stretch>
        </p:blipFill>
        <p:spPr bwMode="auto">
          <a:xfrm>
            <a:off x="2819400" y="1828800"/>
            <a:ext cx="3325813" cy="3352800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</p:spPr>
      </p:pic>
      <p:pic>
        <p:nvPicPr>
          <p:cNvPr id="8197" name="Picture 6" descr="Scan0020"/>
          <p:cNvPicPr>
            <a:picLocks noChangeAspect="1" noChangeArrowheads="1"/>
          </p:cNvPicPr>
          <p:nvPr/>
        </p:nvPicPr>
        <p:blipFill>
          <a:blip r:embed="rId2"/>
          <a:srcRect t="64981" r="10039"/>
          <a:stretch>
            <a:fillRect/>
          </a:stretch>
        </p:blipFill>
        <p:spPr bwMode="auto">
          <a:xfrm>
            <a:off x="6080125" y="3124200"/>
            <a:ext cx="2911475" cy="3276600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C00000"/>
                </a:solidFill>
                <a:latin typeface="Forte" pitchFamily="66" charset="0"/>
              </a:rPr>
              <a:t>Pituitary tumor</a:t>
            </a:r>
          </a:p>
        </p:txBody>
      </p:sp>
      <p:pic>
        <p:nvPicPr>
          <p:cNvPr id="78851" name="Picture 4" descr="pit tumor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2024063"/>
            <a:ext cx="5562600" cy="4089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  <a:latin typeface="Forte" pitchFamily="66" charset="0"/>
                <a:cs typeface="Times New Roman" pitchFamily="18" charset="0"/>
              </a:rPr>
              <a:t>osteoporsis</a:t>
            </a:r>
            <a:r>
              <a:rPr lang="en-US" dirty="0" smtClean="0">
                <a:solidFill>
                  <a:srgbClr val="C00000"/>
                </a:solidFill>
                <a:latin typeface="Forte" pitchFamily="66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Forte" pitchFamily="66" charset="0"/>
                <a:cs typeface="Times New Roman" pitchFamily="18" charset="0"/>
              </a:rPr>
              <a:t>circumscripta</a:t>
            </a:r>
            <a:endParaRPr lang="en-US" dirty="0">
              <a:solidFill>
                <a:srgbClr val="C00000"/>
              </a:solidFill>
              <a:latin typeface="Forte" pitchFamily="66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35798"/>
            <a:ext cx="6400800" cy="541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Trauma</a:t>
            </a: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1026" name="Picture 2" descr="J:\trauma pi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048000" y="2720181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SKULL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The skeleton of the head is called  skull.</a:t>
            </a:r>
          </a:p>
          <a:p>
            <a:pPr>
              <a:buFont typeface="Wingdings" pitchFamily="2" charset="2"/>
              <a:buChar char="v"/>
            </a:pPr>
            <a:endParaRPr lang="en-US" sz="45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It consist of several bones that are joined together to form the cranium.</a:t>
            </a:r>
          </a:p>
          <a:p>
            <a:pPr>
              <a:buFont typeface="Wingdings" pitchFamily="2" charset="2"/>
              <a:buChar char="v"/>
            </a:pPr>
            <a:endParaRPr lang="en-US" sz="45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It consists of 22 bones 6 air </a:t>
            </a:r>
            <a:r>
              <a:rPr lang="en-US" sz="4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ossicles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1 hyoid bone= total 29 bones.</a:t>
            </a:r>
          </a:p>
          <a:p>
            <a:pPr>
              <a:buFont typeface="Wingdings" pitchFamily="2" charset="2"/>
              <a:buChar char="v"/>
            </a:pPr>
            <a:endParaRPr lang="en-US" sz="45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It is connected by the suture and immobile.</a:t>
            </a:r>
          </a:p>
          <a:p>
            <a:pPr>
              <a:buFont typeface="Wingdings" pitchFamily="2" charset="2"/>
              <a:buChar char="v"/>
            </a:pPr>
            <a:endParaRPr lang="en-US" sz="45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The only movable bone is mandible.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PATIENT PREPERATION</a:t>
            </a:r>
            <a:endParaRPr lang="en-US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Remove all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metalic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objects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eg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hair pin, clips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Hair should be untied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patient should be explained properly</a:t>
            </a:r>
          </a:p>
          <a:p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3600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USEFUL ACCESSORIES:-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Immobilization pads should be used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45 degree triangular pads are useful for children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Individual side markers are essential</a:t>
            </a:r>
          </a:p>
          <a:p>
            <a:endParaRPr lang="en-US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w\Desktop\skull pa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1000"/>
            <a:ext cx="3505200" cy="3429000"/>
          </a:xfrm>
          <a:prstGeom prst="rect">
            <a:avLst/>
          </a:prstGeom>
          <a:noFill/>
        </p:spPr>
      </p:pic>
      <p:pic>
        <p:nvPicPr>
          <p:cNvPr id="2051" name="Picture 3" descr="C:\Users\new\Desktop\triangular p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533400"/>
            <a:ext cx="3657600" cy="3352800"/>
          </a:xfrm>
          <a:prstGeom prst="rect">
            <a:avLst/>
          </a:prstGeom>
          <a:noFill/>
        </p:spPr>
      </p:pic>
      <p:pic>
        <p:nvPicPr>
          <p:cNvPr id="5" name="Picture 2" descr="I:\Photos\IMG0050A.jpg"/>
          <p:cNvPicPr>
            <a:picLocks noChangeAspect="1" noChangeArrowheads="1"/>
          </p:cNvPicPr>
          <p:nvPr/>
        </p:nvPicPr>
        <p:blipFill>
          <a:blip r:embed="rId4"/>
          <a:srcRect l="16667" t="28125" r="36666" b="34375"/>
          <a:stretch>
            <a:fillRect/>
          </a:stretch>
        </p:blipFill>
        <p:spPr bwMode="auto">
          <a:xfrm rot="21257501">
            <a:off x="1167275" y="4371913"/>
            <a:ext cx="2211773" cy="21305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3" descr="I:\Photos\IMG0052A.jpg"/>
          <p:cNvPicPr>
            <a:picLocks noChangeAspect="1" noChangeArrowheads="1"/>
          </p:cNvPicPr>
          <p:nvPr/>
        </p:nvPicPr>
        <p:blipFill>
          <a:blip r:embed="rId5"/>
          <a:srcRect l="30000" t="21875" r="23333" b="37500"/>
          <a:stretch>
            <a:fillRect/>
          </a:stretch>
        </p:blipFill>
        <p:spPr bwMode="auto">
          <a:xfrm rot="554182">
            <a:off x="5342940" y="4192323"/>
            <a:ext cx="2091503" cy="21793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685800"/>
            <a:ext cx="8229600" cy="54864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600" dirty="0" smtClean="0">
                <a:solidFill>
                  <a:srgbClr val="002060"/>
                </a:solidFill>
              </a:rPr>
              <a:t> CASSETTE SIZE:-</a:t>
            </a:r>
          </a:p>
          <a:p>
            <a:r>
              <a:rPr lang="en-US" dirty="0" smtClean="0"/>
              <a:t>10X12”</a:t>
            </a:r>
          </a:p>
          <a:p>
            <a:pPr>
              <a:buNone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 SID:-</a:t>
            </a:r>
          </a:p>
          <a:p>
            <a:r>
              <a:rPr lang="en-US" dirty="0" smtClean="0"/>
              <a:t>40 Inches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  TECHNIQUE:-</a:t>
            </a:r>
          </a:p>
          <a:p>
            <a:r>
              <a:rPr lang="en-US" dirty="0" smtClean="0"/>
              <a:t>KVP: 60-70</a:t>
            </a:r>
          </a:p>
          <a:p>
            <a:r>
              <a:rPr lang="en-US" dirty="0" smtClean="0"/>
              <a:t>MAS: 45-50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RADIATION PROTECTION:-</a:t>
            </a:r>
          </a:p>
          <a:p>
            <a:r>
              <a:rPr lang="en-US" dirty="0" smtClean="0"/>
              <a:t>Lead apron,gonadal sheilding,thyroid sheilding,proper collimation</a:t>
            </a:r>
          </a:p>
          <a:p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9530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SKULL AP (TRUMA) :FRONTO-OCCIPITAL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5029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4100" dirty="0" smtClean="0">
                <a:solidFill>
                  <a:schemeClr val="tx2">
                    <a:lumMod val="75000"/>
                  </a:schemeClr>
                </a:solidFill>
              </a:rPr>
              <a:t>INDICATIONS:- </a:t>
            </a:r>
          </a:p>
          <a:p>
            <a:r>
              <a:rPr lang="en-US" sz="2800" dirty="0" smtClean="0"/>
              <a:t> </a:t>
            </a:r>
            <a:r>
              <a:rPr lang="en-US" sz="3600" dirty="0" smtClean="0"/>
              <a:t>Skull fractures, neoplastic processes, pagets disease (osteitis deformans)</a:t>
            </a:r>
          </a:p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 PATIENT POSITIONING:-</a:t>
            </a:r>
          </a:p>
          <a:p>
            <a:r>
              <a:rPr lang="en-US" sz="3300" dirty="0" smtClean="0"/>
              <a:t>Remove radio opaque materials from the patients head.</a:t>
            </a:r>
          </a:p>
          <a:p>
            <a:r>
              <a:rPr lang="en-US" sz="3300" dirty="0" smtClean="0"/>
              <a:t> Place the patient in supine position on the table</a:t>
            </a:r>
            <a:r>
              <a:rPr lang="en-US" sz="2800" dirty="0" smtClean="0"/>
              <a:t>.</a:t>
            </a:r>
          </a:p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 PART POSITIONING:-</a:t>
            </a:r>
            <a:r>
              <a:rPr lang="en-US" sz="3600" dirty="0" smtClean="0"/>
              <a:t> </a:t>
            </a:r>
          </a:p>
          <a:p>
            <a:r>
              <a:rPr lang="en-US" sz="3300" dirty="0" smtClean="0"/>
              <a:t>Align mid-sag plane to the center of the IR.</a:t>
            </a:r>
            <a:endParaRPr lang="en-US" sz="33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300" dirty="0" smtClean="0"/>
              <a:t>Depress chin bringing the OML line perpendicular  to the table.</a:t>
            </a:r>
          </a:p>
          <a:p>
            <a:endParaRPr lang="en-US" sz="3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buNone/>
            </a:pPr>
            <a:endParaRPr lang="en-US" sz="3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n-US" sz="3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n-US" sz="3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609600"/>
            <a:ext cx="8229600" cy="56388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 marL="365760" indent="-283464">
              <a:buNone/>
              <a:defRPr/>
            </a:pPr>
            <a:r>
              <a:rPr lang="en-US" sz="3500" dirty="0" smtClean="0">
                <a:solidFill>
                  <a:schemeClr val="tx2">
                    <a:lumMod val="75000"/>
                  </a:schemeClr>
                </a:solidFill>
              </a:rPr>
              <a:t>CENTRAL RAY:- </a:t>
            </a:r>
          </a:p>
          <a:p>
            <a:pPr marL="365760" indent="-283464">
              <a:defRPr/>
            </a:pPr>
            <a:r>
              <a:rPr lang="en-US" sz="3000" dirty="0" smtClean="0"/>
              <a:t>directed to nasion</a:t>
            </a:r>
          </a:p>
          <a:p>
            <a:pPr marL="365760" indent="-283464">
              <a:buNone/>
              <a:defRPr/>
            </a:pPr>
            <a:r>
              <a:rPr lang="en-US" sz="3000" dirty="0" smtClean="0"/>
              <a:t>  </a:t>
            </a:r>
            <a:r>
              <a:rPr lang="en-US" sz="3000" u="sng" dirty="0" smtClean="0">
                <a:solidFill>
                  <a:schemeClr val="accent5"/>
                </a:solidFill>
              </a:rPr>
              <a:t>OR</a:t>
            </a:r>
            <a:r>
              <a:rPr lang="en-US" sz="3000" u="sng" dirty="0" smtClean="0"/>
              <a:t> </a:t>
            </a:r>
            <a:r>
              <a:rPr lang="en-US" sz="3000" dirty="0" smtClean="0"/>
              <a:t>20° to the OML </a:t>
            </a:r>
          </a:p>
          <a:p>
            <a:pPr marL="365760" indent="-283464">
              <a:buNone/>
              <a:defRPr/>
            </a:pPr>
            <a:r>
              <a:rPr lang="en-US" sz="3000" dirty="0" smtClean="0"/>
              <a:t>  plane and centered </a:t>
            </a:r>
          </a:p>
          <a:p>
            <a:pPr marL="365760" indent="-283464">
              <a:buNone/>
              <a:defRPr/>
            </a:pPr>
            <a:r>
              <a:rPr lang="en-US" sz="3000" dirty="0" smtClean="0"/>
              <a:t>  to the nasion to </a:t>
            </a:r>
          </a:p>
          <a:p>
            <a:pPr marL="365760" indent="-283464">
              <a:buNone/>
              <a:defRPr/>
            </a:pPr>
            <a:r>
              <a:rPr lang="en-US" sz="3000" dirty="0" smtClean="0"/>
              <a:t>  project the orbits</a:t>
            </a:r>
          </a:p>
          <a:p>
            <a:pPr marL="365760" indent="-283464">
              <a:buNone/>
              <a:defRPr/>
            </a:pPr>
            <a:r>
              <a:rPr lang="en-US" sz="3000" dirty="0" smtClean="0"/>
              <a:t>  clear of the petrous </a:t>
            </a:r>
          </a:p>
          <a:p>
            <a:pPr marL="365760" indent="-283464">
              <a:buNone/>
              <a:defRPr/>
            </a:pPr>
            <a:r>
              <a:rPr lang="en-US" sz="3000" dirty="0" smtClean="0"/>
              <a:t>  bone.</a:t>
            </a:r>
          </a:p>
          <a:p>
            <a:pPr marL="365760" indent="-283464">
              <a:buNone/>
              <a:defRPr/>
            </a:pPr>
            <a:endParaRPr lang="en-US" sz="3000" dirty="0" smtClean="0"/>
          </a:p>
          <a:p>
            <a:endParaRPr lang="en-US" dirty="0"/>
          </a:p>
        </p:txBody>
      </p:sp>
      <p:pic>
        <p:nvPicPr>
          <p:cNvPr id="7" name="Picture 4" descr="D:\24092009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219200"/>
            <a:ext cx="4105275" cy="3467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457200"/>
            <a:ext cx="8229600" cy="60960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/>
          <a:lstStyle/>
          <a:p>
            <a:pPr>
              <a:buNone/>
            </a:pPr>
            <a:r>
              <a:rPr lang="en-US" sz="3600" dirty="0" smtClean="0">
                <a:solidFill>
                  <a:srgbClr val="C00000"/>
                </a:solidFill>
                <a:latin typeface="Forte"/>
              </a:rPr>
              <a:t>  </a:t>
            </a:r>
            <a:r>
              <a:rPr lang="en-US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STRUCTURES SHOWN:-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frontal bone,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petrous ridges,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supra orbital margins,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anterior and 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posterior clinoids.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Bernard MT Condensed" pitchFamily="18" charset="0"/>
            </a:endParaRPr>
          </a:p>
          <a:p>
            <a:endParaRPr lang="en-US" dirty="0"/>
          </a:p>
        </p:txBody>
      </p:sp>
      <p:pic>
        <p:nvPicPr>
          <p:cNvPr id="7" name="Picture 4" descr="D:\24092009361.jpg"/>
          <p:cNvPicPr>
            <a:picLocks noChangeAspect="1" noChangeArrowheads="1"/>
          </p:cNvPicPr>
          <p:nvPr/>
        </p:nvPicPr>
        <p:blipFill>
          <a:blip r:embed="rId2" cstate="print"/>
          <a:srcRect l="1472" t="3509" r="1380" b="5264"/>
          <a:stretch>
            <a:fillRect/>
          </a:stretch>
        </p:blipFill>
        <p:spPr bwMode="auto">
          <a:xfrm>
            <a:off x="3886200" y="2590800"/>
            <a:ext cx="4765964" cy="3962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838200"/>
            <a:ext cx="8229600" cy="53340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EVALUATION CRITERIA:-</a:t>
            </a:r>
          </a:p>
          <a:p>
            <a:r>
              <a:rPr lang="en-US" dirty="0" smtClean="0"/>
              <a:t>All cranial bones should be included</a:t>
            </a:r>
          </a:p>
          <a:p>
            <a:r>
              <a:rPr lang="en-US" dirty="0" smtClean="0"/>
              <a:t>Point in the midline of skull to the lateral margins on both sides should be equal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371600"/>
            <a:ext cx="8229600" cy="495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SKULL LATERAL (BASIC)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 INDICATION:-</a:t>
            </a:r>
          </a:p>
          <a:p>
            <a:r>
              <a:rPr lang="en-US" sz="2800" dirty="0" smtClean="0"/>
              <a:t> Fractures,neoplastic processes,peget’s diseases</a:t>
            </a:r>
          </a:p>
          <a:p>
            <a:pPr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PATIENT POSITIONING:-</a:t>
            </a:r>
          </a:p>
          <a:p>
            <a:r>
              <a:rPr lang="en-US" sz="2800" dirty="0" smtClean="0"/>
              <a:t>Patient should be in recumbent or in semiprone position</a:t>
            </a:r>
          </a:p>
          <a:p>
            <a:pPr>
              <a:buNone/>
            </a:pPr>
            <a:r>
              <a:rPr lang="en-US" sz="2800" dirty="0" smtClean="0"/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 POSITIONING:-</a:t>
            </a:r>
          </a:p>
          <a:p>
            <a:r>
              <a:rPr lang="en-US" sz="2800" dirty="0" smtClean="0"/>
              <a:t>Head should be in true lateral position</a:t>
            </a:r>
          </a:p>
          <a:p>
            <a:r>
              <a:rPr lang="en-US" sz="2800" dirty="0" smtClean="0"/>
              <a:t>External occipital protuberance &amp; </a:t>
            </a:r>
            <a:r>
              <a:rPr lang="en-US" sz="2800" dirty="0" err="1" smtClean="0"/>
              <a:t>nasion</a:t>
            </a:r>
            <a:r>
              <a:rPr lang="en-US" sz="2800" dirty="0" smtClean="0"/>
              <a:t> should be same distance from the table top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143000"/>
            <a:ext cx="8229600" cy="502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2800" dirty="0" smtClean="0"/>
              <a:t>Mid sagittal plane should be parallel to Image Receptor	</a:t>
            </a:r>
          </a:p>
          <a:p>
            <a:r>
              <a:rPr lang="en-US" sz="2800" dirty="0" smtClean="0"/>
              <a:t>Neck flexed IOML perpendicular to IR</a:t>
            </a:r>
          </a:p>
          <a:p>
            <a:pPr>
              <a:buNone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CENTRAL RAY:-</a:t>
            </a:r>
          </a:p>
          <a:p>
            <a:r>
              <a:rPr lang="en-US" sz="2800" dirty="0" smtClean="0"/>
              <a:t>CR perpendicular to IR</a:t>
            </a:r>
          </a:p>
          <a:p>
            <a:r>
              <a:rPr lang="en-US" sz="2800" dirty="0" smtClean="0"/>
              <a:t>Central ray to a point 5cm</a:t>
            </a:r>
          </a:p>
          <a:p>
            <a:pPr>
              <a:buNone/>
            </a:pPr>
            <a:r>
              <a:rPr lang="en-US" sz="2800" dirty="0" smtClean="0"/>
              <a:t>     superior to EAM</a:t>
            </a:r>
          </a:p>
          <a:p>
            <a:pPr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dirty="0"/>
          </a:p>
        </p:txBody>
      </p:sp>
      <p:pic>
        <p:nvPicPr>
          <p:cNvPr id="5" name="Picture 2" descr="C:\Users\Owner\Desktop\skull\DSC06323.JPG"/>
          <p:cNvPicPr>
            <a:picLocks noChangeAspect="1" noChangeArrowheads="1"/>
          </p:cNvPicPr>
          <p:nvPr/>
        </p:nvPicPr>
        <p:blipFill>
          <a:blip r:embed="rId2" cstate="print"/>
          <a:srcRect l="1961" t="6121"/>
          <a:stretch>
            <a:fillRect/>
          </a:stretch>
        </p:blipFill>
        <p:spPr bwMode="auto">
          <a:xfrm>
            <a:off x="5334000" y="3124200"/>
            <a:ext cx="3199806" cy="28204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600200"/>
            <a:ext cx="8763000" cy="495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9530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STRUCTURES SHOWN:-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/>
              <a:t> Superimposed cranial halves,</a:t>
            </a:r>
          </a:p>
          <a:p>
            <a:pPr>
              <a:buNone/>
            </a:pPr>
            <a:r>
              <a:rPr lang="en-US" sz="2800" dirty="0" smtClean="0"/>
              <a:t>  sella turcia including anterior</a:t>
            </a:r>
          </a:p>
          <a:p>
            <a:pPr>
              <a:buNone/>
            </a:pPr>
            <a:r>
              <a:rPr lang="en-US" sz="2800" dirty="0" smtClean="0"/>
              <a:t>   and posterior clinoids</a:t>
            </a:r>
            <a:endParaRPr lang="en-US" sz="2800" dirty="0"/>
          </a:p>
        </p:txBody>
      </p:sp>
      <p:pic>
        <p:nvPicPr>
          <p:cNvPr id="5" name="Picture 2" descr="C:\Users\Owner\Desktop\skull\DSC06325.JPG"/>
          <p:cNvPicPr>
            <a:picLocks noChangeAspect="1" noChangeArrowheads="1"/>
          </p:cNvPicPr>
          <p:nvPr/>
        </p:nvPicPr>
        <p:blipFill>
          <a:blip r:embed="rId2" cstate="print"/>
          <a:srcRect l="10345" t="2000" r="5172"/>
          <a:stretch>
            <a:fillRect/>
          </a:stretch>
        </p:blipFill>
        <p:spPr bwMode="auto">
          <a:xfrm>
            <a:off x="4800600" y="2209800"/>
            <a:ext cx="3733800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Forte" pitchFamily="66" charset="0"/>
              </a:rPr>
              <a:t>SKULL   DIVIDED  INTO</a:t>
            </a:r>
            <a:endParaRPr lang="en-US" dirty="0">
              <a:latin typeface="Forte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1228" indent="-571500">
              <a:buFont typeface="+mj-lt"/>
              <a:buAutoNum type="romanUcPeriod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Cranium Bone =8</a:t>
            </a:r>
          </a:p>
          <a:p>
            <a:pPr marL="681228" indent="-571500">
              <a:buFont typeface="+mj-lt"/>
              <a:buAutoNum type="romanUcPeriod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81228" indent="-571500">
              <a:buFont typeface="+mj-lt"/>
              <a:buAutoNum type="romanUcPeriod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Facial  Bone =14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600200"/>
            <a:ext cx="8229600" cy="45720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AP AXIAL, FRONTO-OCCIPITAL : TOWNES METHOD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INDICATIONS:-</a:t>
            </a:r>
          </a:p>
          <a:p>
            <a:r>
              <a:rPr lang="en-US" sz="2800" dirty="0" smtClean="0"/>
              <a:t>To see foramen magnum. skull fractures, neoplastic processes , pagets disease (osteitis deformans)</a:t>
            </a:r>
          </a:p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PATIENT POSITIONING:-</a:t>
            </a:r>
          </a:p>
          <a:p>
            <a:r>
              <a:rPr lang="en-US" sz="3600" dirty="0" smtClean="0"/>
              <a:t>R</a:t>
            </a:r>
            <a:r>
              <a:rPr lang="en-US" sz="3000" dirty="0" smtClean="0"/>
              <a:t>emove radio opaque materials</a:t>
            </a:r>
          </a:p>
          <a:p>
            <a:r>
              <a:rPr lang="en-US" sz="3000" dirty="0" smtClean="0"/>
              <a:t> Place the patient in supine position on the table</a:t>
            </a:r>
          </a:p>
          <a:p>
            <a:r>
              <a:rPr lang="en-US" sz="3000" dirty="0" smtClean="0"/>
              <a:t>Sagittal plane right angles to the IR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685800"/>
            <a:ext cx="8229600" cy="54864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 PART POSITIONING:-</a:t>
            </a:r>
          </a:p>
          <a:p>
            <a:r>
              <a:rPr lang="en-US" sz="2800" dirty="0" smtClean="0"/>
              <a:t>The head should be immobilized</a:t>
            </a:r>
          </a:p>
          <a:p>
            <a:r>
              <a:rPr lang="en-US" sz="2800" dirty="0" smtClean="0"/>
              <a:t>Chin depressed</a:t>
            </a:r>
          </a:p>
          <a:p>
            <a:r>
              <a:rPr lang="en-US" sz="2800" dirty="0" smtClean="0"/>
              <a:t>EAM equidistance from the table</a:t>
            </a:r>
          </a:p>
          <a:p>
            <a:r>
              <a:rPr lang="en-US" sz="2800" dirty="0" smtClean="0"/>
              <a:t>Middle sagittal line should be mid line of the table</a:t>
            </a:r>
          </a:p>
          <a:p>
            <a:endParaRPr lang="en-US" sz="2800" dirty="0" smtClean="0"/>
          </a:p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CENTRAL RAY:-</a:t>
            </a:r>
          </a:p>
          <a:p>
            <a:pPr marL="365760" indent="-283464">
              <a:defRPr/>
            </a:pPr>
            <a:r>
              <a:rPr lang="en-US" sz="2800" dirty="0" smtClean="0"/>
              <a:t>30 degree caudal angulation to  </a:t>
            </a:r>
          </a:p>
          <a:p>
            <a:pPr marL="365760" indent="-283464">
              <a:buNone/>
              <a:defRPr/>
            </a:pPr>
            <a:r>
              <a:rPr lang="en-US" sz="2800" dirty="0" smtClean="0"/>
              <a:t>   OML plane and is directed midline to pass b/w the EAM.</a:t>
            </a:r>
          </a:p>
          <a:p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533400"/>
            <a:ext cx="8229600" cy="56388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STRUCTURES SHOWN:-</a:t>
            </a:r>
          </a:p>
          <a:p>
            <a:pPr>
              <a:buNone/>
            </a:pPr>
            <a:r>
              <a:rPr lang="en-US" sz="2800" dirty="0" smtClean="0"/>
              <a:t> Occipital bone,petrous</a:t>
            </a:r>
          </a:p>
          <a:p>
            <a:pPr>
              <a:buNone/>
            </a:pPr>
            <a:r>
              <a:rPr lang="en-US" sz="2800" dirty="0" smtClean="0"/>
              <a:t> pyramid,foramen magnum,</a:t>
            </a:r>
          </a:p>
          <a:p>
            <a:pPr>
              <a:buNone/>
            </a:pPr>
            <a:r>
              <a:rPr lang="en-US" sz="2800" dirty="0" smtClean="0"/>
              <a:t> dorsum sellae</a:t>
            </a:r>
          </a:p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D:\24092009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514600"/>
            <a:ext cx="3924300" cy="3352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24092009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4129087" cy="4267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D:\240920093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304800"/>
            <a:ext cx="4429125" cy="4267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457200" y="4800600"/>
            <a:ext cx="8305800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5760" indent="-283464"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EVALUATION CRITERIA:-</a:t>
            </a:r>
          </a:p>
          <a:p>
            <a:pPr marL="365760" indent="-283464"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dirty="0" smtClean="0"/>
              <a:t>No rotation for the skull.</a:t>
            </a:r>
          </a:p>
          <a:p>
            <a:pPr marL="365760" indent="-283464"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dirty="0" smtClean="0"/>
              <a:t>EAM(external acoustic meatus) Should be equidistant from the midline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600200"/>
            <a:ext cx="8229600" cy="48768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OCCIPITO-FRONTAL 30 DEGREE CRANIAL:-REVERSE TOWNES VIEW</a:t>
            </a: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59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  <a:defRPr/>
            </a:pP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INDICATIONS:- </a:t>
            </a:r>
          </a:p>
          <a:p>
            <a:pPr marL="514350" indent="-514350">
              <a:defRPr/>
            </a:pPr>
            <a:r>
              <a:rPr lang="en-US" sz="2800" dirty="0" smtClean="0"/>
              <a:t>To see foramen magnum,skull fractures, neoplastic processes , pagets disease (osteitis deformans)</a:t>
            </a:r>
          </a:p>
          <a:p>
            <a:pPr marL="514350" indent="-514350">
              <a:buNone/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PATIENT POSITIONING:-</a:t>
            </a:r>
          </a:p>
          <a:p>
            <a:pPr marL="514350" indent="-514350">
              <a:defRPr/>
            </a:pPr>
            <a:r>
              <a:rPr lang="en-US" sz="2800" dirty="0" smtClean="0"/>
              <a:t>Place the patient in prone position on the table with nose and forehead touching the table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buNone/>
              <a:defRPr/>
            </a:pPr>
            <a:r>
              <a:rPr lang="en-US" dirty="0" smtClean="0"/>
              <a:t> 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PART POSITIONING:-</a:t>
            </a:r>
          </a:p>
          <a:p>
            <a:pPr marL="514350" indent="-514350">
              <a:defRPr/>
            </a:pPr>
            <a:r>
              <a:rPr lang="en-US" sz="2800" dirty="0" smtClean="0"/>
              <a:t>EAM Should be equidistant from the table</a:t>
            </a:r>
          </a:p>
          <a:p>
            <a:pPr marL="514350" indent="-514350">
              <a:defRPr/>
            </a:pPr>
            <a:r>
              <a:rPr lang="en-US" sz="2800" dirty="0" smtClean="0"/>
              <a:t>Midsagittal plain is right angles to the midline of the table</a:t>
            </a:r>
          </a:p>
          <a:p>
            <a:pPr marL="514350" indent="-514350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457200"/>
            <a:ext cx="8534400" cy="57912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458200" cy="5638800"/>
          </a:xfrm>
        </p:spPr>
        <p:txBody>
          <a:bodyPr>
            <a:normAutofit/>
          </a:bodyPr>
          <a:lstStyle/>
          <a:p>
            <a:pPr marL="365760" indent="-283464">
              <a:defRPr/>
            </a:pPr>
            <a:r>
              <a:rPr lang="en-US" sz="2800" dirty="0" smtClean="0"/>
              <a:t>Neck is flexed bringing the chin closer to the   </a:t>
            </a:r>
          </a:p>
          <a:p>
            <a:pPr marL="365760" indent="-283464">
              <a:buNone/>
              <a:defRPr/>
            </a:pPr>
            <a:r>
              <a:rPr lang="en-US" sz="2800" dirty="0" smtClean="0"/>
              <a:t>    chest so that the OML plane is at right angles to </a:t>
            </a:r>
          </a:p>
          <a:p>
            <a:pPr marL="365760" indent="-283464">
              <a:buNone/>
              <a:defRPr/>
            </a:pPr>
            <a:r>
              <a:rPr lang="en-US" sz="2800" dirty="0" smtClean="0"/>
              <a:t>    the table.</a:t>
            </a:r>
          </a:p>
          <a:p>
            <a:pPr marL="514350" indent="-514350">
              <a:defRPr/>
            </a:pPr>
            <a:r>
              <a:rPr lang="en-US" sz="2800" dirty="0" smtClean="0"/>
              <a:t>Immobilize the head using sandbags</a:t>
            </a:r>
          </a:p>
          <a:p>
            <a:pPr marL="365760" indent="-283464">
              <a:buNone/>
              <a:defRPr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  CENTRAL RAY:-</a:t>
            </a:r>
          </a:p>
          <a:p>
            <a:pPr marL="365760" indent="-283464">
              <a:defRPr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30 degree cranial angulation</a:t>
            </a:r>
          </a:p>
          <a:p>
            <a:pPr marL="365760" indent="-283464">
              <a:buNone/>
              <a:defRPr/>
            </a:pPr>
            <a:r>
              <a:rPr lang="en-US" sz="2800" dirty="0" smtClean="0"/>
              <a:t>    to  OML plane and is directed</a:t>
            </a:r>
          </a:p>
          <a:p>
            <a:pPr marL="365760" indent="-283464">
              <a:buNone/>
              <a:defRPr/>
            </a:pPr>
            <a:r>
              <a:rPr lang="en-US" sz="2800" dirty="0" smtClean="0"/>
              <a:t>    in the midline to  pass b/w the </a:t>
            </a:r>
          </a:p>
          <a:p>
            <a:pPr marL="365760" indent="-283464">
              <a:buNone/>
              <a:defRPr/>
            </a:pPr>
            <a:r>
              <a:rPr lang="en-US" sz="2800" dirty="0" smtClean="0"/>
              <a:t>     EAM.</a:t>
            </a:r>
          </a:p>
          <a:p>
            <a:pPr marL="514350" indent="-514350">
              <a:defRPr/>
            </a:pPr>
            <a:endParaRPr lang="en-US" sz="2800" dirty="0"/>
          </a:p>
        </p:txBody>
      </p:sp>
      <p:pic>
        <p:nvPicPr>
          <p:cNvPr id="6" name="Picture 2" descr="C:\Users\Owner\Desktop\skull\DSC06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590800"/>
            <a:ext cx="3352800" cy="3352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533400"/>
            <a:ext cx="8229600" cy="56388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STRUCTURES SHOWN:-</a:t>
            </a:r>
          </a:p>
          <a:p>
            <a:pPr>
              <a:buNone/>
            </a:pPr>
            <a:r>
              <a:rPr lang="en-US" dirty="0" smtClean="0"/>
              <a:t> occipital bone, foramen</a:t>
            </a:r>
          </a:p>
          <a:p>
            <a:pPr>
              <a:buNone/>
            </a:pPr>
            <a:r>
              <a:rPr lang="en-US" dirty="0" smtClean="0"/>
              <a:t> magnum, dorsum sellae,</a:t>
            </a:r>
          </a:p>
          <a:p>
            <a:pPr>
              <a:buNone/>
            </a:pPr>
            <a:r>
              <a:rPr lang="en-US" dirty="0" smtClean="0"/>
              <a:t> posterior part of pareital</a:t>
            </a:r>
          </a:p>
          <a:p>
            <a:pPr>
              <a:buNone/>
            </a:pPr>
            <a:r>
              <a:rPr lang="en-US" dirty="0" smtClean="0"/>
              <a:t> bone,lambdoidal sutures</a:t>
            </a:r>
          </a:p>
          <a:p>
            <a:pPr>
              <a:buNone/>
            </a:pPr>
            <a:endParaRPr lang="en-US" sz="3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D:\24092009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371600"/>
            <a:ext cx="3581399" cy="4191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371600"/>
            <a:ext cx="8229600" cy="472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CALDWELL’S VIEW:-(OCCIPITO-FRONTAL)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PATIENT POSITIONING:-</a:t>
            </a:r>
          </a:p>
          <a:p>
            <a:r>
              <a:rPr lang="en-US" sz="2800" dirty="0" smtClean="0"/>
              <a:t>Patient lies prone position,mid sag plane should be midline of the table</a:t>
            </a:r>
          </a:p>
          <a:p>
            <a:r>
              <a:rPr lang="en-US" sz="2800" dirty="0" smtClean="0"/>
              <a:t>Nose and forehead contact with the table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PART POSITIONING:-</a:t>
            </a:r>
          </a:p>
          <a:p>
            <a:r>
              <a:rPr lang="en-US" sz="2800" dirty="0" smtClean="0"/>
              <a:t>Neck is flexed so that OML at right angles to the table</a:t>
            </a:r>
          </a:p>
          <a:p>
            <a:r>
              <a:rPr lang="en-US" sz="2800" dirty="0" smtClean="0"/>
              <a:t>The EAM(external acoustic meatus) equidistant from the table</a:t>
            </a:r>
          </a:p>
          <a:p>
            <a:r>
              <a:rPr lang="en-US" sz="2800" dirty="0" smtClean="0"/>
              <a:t>Head should be immobilized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371600"/>
            <a:ext cx="8229600" cy="472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CENTRAL RAY:-</a:t>
            </a:r>
          </a:p>
          <a:p>
            <a:r>
              <a:rPr lang="en-US" sz="2800" dirty="0" smtClean="0"/>
              <a:t>CR is right angled cranially </a:t>
            </a:r>
          </a:p>
          <a:p>
            <a:pPr>
              <a:buNone/>
            </a:pPr>
            <a:r>
              <a:rPr lang="en-US" sz="2800" dirty="0" smtClean="0"/>
              <a:t>  10 to 15 degrees with OML &amp;</a:t>
            </a:r>
          </a:p>
          <a:p>
            <a:pPr>
              <a:buNone/>
            </a:pPr>
            <a:r>
              <a:rPr lang="en-US" sz="2800" dirty="0" smtClean="0"/>
              <a:t>   is directed in midline below </a:t>
            </a:r>
          </a:p>
          <a:p>
            <a:pPr>
              <a:buNone/>
            </a:pPr>
            <a:r>
              <a:rPr lang="en-US" sz="2800" dirty="0" smtClean="0"/>
              <a:t>   the external occipital protube</a:t>
            </a:r>
          </a:p>
          <a:p>
            <a:pPr>
              <a:buNone/>
            </a:pPr>
            <a:r>
              <a:rPr lang="en-US" sz="2800" dirty="0" smtClean="0"/>
              <a:t>   rance so that it emerges from</a:t>
            </a:r>
          </a:p>
          <a:p>
            <a:pPr>
              <a:buNone/>
            </a:pPr>
            <a:r>
              <a:rPr lang="en-US" sz="2800" dirty="0" smtClean="0"/>
              <a:t>   the Nasion</a:t>
            </a:r>
            <a:endParaRPr lang="en-US" sz="2800" dirty="0"/>
          </a:p>
        </p:txBody>
      </p:sp>
      <p:pic>
        <p:nvPicPr>
          <p:cNvPr id="5" name="Picture 2" descr="C:\Users\Owner\Desktop\skull\DSC06317.JPG"/>
          <p:cNvPicPr>
            <a:picLocks noChangeAspect="1" noChangeArrowheads="1"/>
          </p:cNvPicPr>
          <p:nvPr/>
        </p:nvPicPr>
        <p:blipFill>
          <a:blip r:embed="rId2" cstate="print"/>
          <a:srcRect l="18736" t="21659" r="25636" b="15689"/>
          <a:stretch>
            <a:fillRect/>
          </a:stretch>
        </p:blipFill>
        <p:spPr bwMode="auto">
          <a:xfrm>
            <a:off x="5257800" y="2590800"/>
            <a:ext cx="3429000" cy="2895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7" name="Straight Arrow Connector 6"/>
          <p:cNvCxnSpPr/>
          <p:nvPr/>
        </p:nvCxnSpPr>
        <p:spPr>
          <a:xfrm rot="5400000">
            <a:off x="5867400" y="3657600"/>
            <a:ext cx="2438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371600"/>
            <a:ext cx="8229600" cy="472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STRUCTURES SHOWN:-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/>
              <a:t> </a:t>
            </a:r>
          </a:p>
          <a:p>
            <a:pPr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new\Desktop\$\face1atla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2133600"/>
            <a:ext cx="38100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681556" cy="624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mm3lf0703a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371600"/>
            <a:ext cx="8229600" cy="472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SELLA  TURCICA: LATERAL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PATIENT POSITIONING:-</a:t>
            </a:r>
          </a:p>
          <a:p>
            <a:r>
              <a:rPr lang="en-US" sz="3000" dirty="0" smtClean="0"/>
              <a:t>Patient  lies  in semiprone position radiographic table and the head should be in true </a:t>
            </a:r>
            <a:r>
              <a:rPr lang="en-US" sz="3000" smtClean="0"/>
              <a:t>lateral position</a:t>
            </a:r>
            <a:endParaRPr lang="en-US" sz="3000" dirty="0" smtClean="0"/>
          </a:p>
          <a:p>
            <a:r>
              <a:rPr lang="en-US" sz="3000" dirty="0" smtClean="0"/>
              <a:t>Mid sag plane should be parallel to the table</a:t>
            </a:r>
          </a:p>
          <a:p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 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PART POSITIONING:-</a:t>
            </a:r>
          </a:p>
          <a:p>
            <a:r>
              <a:rPr lang="en-US" sz="3000" dirty="0" smtClean="0"/>
              <a:t>Inter orbital line shoud be perpendicular to the table</a:t>
            </a:r>
          </a:p>
          <a:p>
            <a:r>
              <a:rPr lang="en-US" sz="3000" dirty="0" smtClean="0"/>
              <a:t>Centre of bucky sould be 2.5cm above the EAM</a:t>
            </a:r>
          </a:p>
          <a:p>
            <a:r>
              <a:rPr lang="en-US" sz="3000" dirty="0" smtClean="0"/>
              <a:t>Radiolucent pad may be placed under the chin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C:\Users\Owner\Desktop\skull\DSC06347.JPG"/>
          <p:cNvPicPr>
            <a:picLocks noChangeAspect="1" noChangeArrowheads="1"/>
          </p:cNvPicPr>
          <p:nvPr/>
        </p:nvPicPr>
        <p:blipFill>
          <a:blip r:embed="rId2" cstate="print"/>
          <a:srcRect l="25783" t="8273" r="27781"/>
          <a:stretch>
            <a:fillRect/>
          </a:stretch>
        </p:blipFill>
        <p:spPr bwMode="auto">
          <a:xfrm rot="16200000">
            <a:off x="4861952" y="2493267"/>
            <a:ext cx="3084184" cy="3664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CENTRAL RAY:-</a:t>
            </a:r>
          </a:p>
          <a:p>
            <a:r>
              <a:rPr lang="en-US" sz="2800" dirty="0" smtClean="0"/>
              <a:t>CR is perpendicular to the IR</a:t>
            </a:r>
          </a:p>
          <a:p>
            <a:r>
              <a:rPr lang="en-US" sz="2800" dirty="0" smtClean="0"/>
              <a:t>2.5 cm above the EAM </a:t>
            </a:r>
          </a:p>
          <a:p>
            <a:endParaRPr lang="en-US" sz="36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600200"/>
            <a:ext cx="8763000" cy="495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STRUCTURES SHOWN:-</a:t>
            </a: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7" descr="Scanned at 9-7-2009 19-47 PM.jpg"/>
          <p:cNvPicPr>
            <a:picLocks noChangeAspect="1"/>
          </p:cNvPicPr>
          <p:nvPr/>
        </p:nvPicPr>
        <p:blipFill>
          <a:blip r:embed="rId2"/>
          <a:srcRect l="2857" t="6757" r="4286" b="4054"/>
          <a:stretch>
            <a:fillRect/>
          </a:stretch>
        </p:blipFill>
        <p:spPr bwMode="auto">
          <a:xfrm>
            <a:off x="2514600" y="2362200"/>
            <a:ext cx="4191000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SUBMENTO-VERTICAL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PATIENT POSITIONING:-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300" dirty="0" smtClean="0"/>
              <a:t>Patient should be in supine position</a:t>
            </a:r>
          </a:p>
          <a:p>
            <a:r>
              <a:rPr lang="en-US" sz="3300" dirty="0" smtClean="0"/>
              <a:t>Mid sag plane right angles to the mid line of  the table</a:t>
            </a:r>
          </a:p>
          <a:p>
            <a:endParaRPr lang="en-US" dirty="0" smtClean="0"/>
          </a:p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PART POSITIONING:-</a:t>
            </a:r>
          </a:p>
          <a:p>
            <a:r>
              <a:rPr lang="en-US" dirty="0" smtClean="0"/>
              <a:t>Shoulders are raised and the neck is hyper extended </a:t>
            </a:r>
          </a:p>
          <a:p>
            <a:r>
              <a:rPr lang="en-US" dirty="0" smtClean="0"/>
              <a:t>Vertex of the skull in contact with the table</a:t>
            </a:r>
          </a:p>
          <a:p>
            <a:r>
              <a:rPr lang="en-US" dirty="0" smtClean="0"/>
              <a:t>The EAM  should be equidistant from the table</a:t>
            </a:r>
          </a:p>
          <a:p>
            <a:r>
              <a:rPr lang="en-US" dirty="0" smtClean="0"/>
              <a:t>Orbito meatal plane should be parallel to the table top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CENTRAL RAY:-</a:t>
            </a:r>
          </a:p>
          <a:p>
            <a:r>
              <a:rPr lang="en-US" sz="2800" dirty="0" smtClean="0"/>
              <a:t>CR is directed right-angles</a:t>
            </a:r>
          </a:p>
          <a:p>
            <a:pPr>
              <a:buNone/>
            </a:pPr>
            <a:r>
              <a:rPr lang="en-US" sz="2800" dirty="0" smtClean="0"/>
              <a:t>    to the OML</a:t>
            </a:r>
          </a:p>
          <a:p>
            <a:r>
              <a:rPr lang="en-US" sz="2800" dirty="0" smtClean="0"/>
              <a:t>Centred midway between</a:t>
            </a:r>
          </a:p>
          <a:p>
            <a:pPr>
              <a:buNone/>
            </a:pPr>
            <a:r>
              <a:rPr lang="en-US" sz="2800" dirty="0" smtClean="0"/>
              <a:t>     EAM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C:\Users\Owner\Desktop\skull\DSC06344.JPG"/>
          <p:cNvPicPr>
            <a:picLocks noChangeAspect="1" noChangeArrowheads="1"/>
          </p:cNvPicPr>
          <p:nvPr/>
        </p:nvPicPr>
        <p:blipFill>
          <a:blip r:embed="rId2" cstate="print"/>
          <a:srcRect l="3334" t="8333" r="6667"/>
          <a:stretch>
            <a:fillRect/>
          </a:stretch>
        </p:blipFill>
        <p:spPr bwMode="auto">
          <a:xfrm>
            <a:off x="4953000" y="2438400"/>
            <a:ext cx="3505200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838200"/>
            <a:ext cx="8763000" cy="556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C:\Users\Owner\Desktop\skull\DSC06345.JPG"/>
          <p:cNvPicPr>
            <a:picLocks noChangeAspect="1" noChangeArrowheads="1"/>
          </p:cNvPicPr>
          <p:nvPr/>
        </p:nvPicPr>
        <p:blipFill>
          <a:blip r:embed="rId2" cstate="print"/>
          <a:srcRect l="25239" t="1346" r="27313" b="9814"/>
          <a:stretch>
            <a:fillRect/>
          </a:stretch>
        </p:blipFill>
        <p:spPr bwMode="auto">
          <a:xfrm>
            <a:off x="4876800" y="1219200"/>
            <a:ext cx="3733800" cy="441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7696200" cy="5211763"/>
          </a:xfrm>
        </p:spPr>
        <p:txBody>
          <a:bodyPr/>
          <a:lstStyle/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STRUCTURES  SHOWN:-</a:t>
            </a:r>
          </a:p>
          <a:p>
            <a:r>
              <a:rPr lang="en-US" dirty="0" smtClean="0"/>
              <a:t>Head of the mandible,</a:t>
            </a:r>
          </a:p>
          <a:p>
            <a:pPr>
              <a:buNone/>
            </a:pPr>
            <a:r>
              <a:rPr lang="en-US" dirty="0" smtClean="0"/>
              <a:t>   occipital bone,mastoid</a:t>
            </a:r>
          </a:p>
          <a:p>
            <a:pPr>
              <a:buNone/>
            </a:pPr>
            <a:r>
              <a:rPr lang="en-US" dirty="0" smtClean="0"/>
              <a:t>   processes foramen mag</a:t>
            </a:r>
          </a:p>
          <a:p>
            <a:pPr>
              <a:buNone/>
            </a:pPr>
            <a:r>
              <a:rPr lang="en-US" dirty="0" smtClean="0"/>
              <a:t>   num &amp; vomer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SCHULLER’S VIEW: LATERAL OBLIQUE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PATIENT POSITIONING:-</a:t>
            </a:r>
          </a:p>
          <a:p>
            <a:r>
              <a:rPr lang="en-US" dirty="0" smtClean="0"/>
              <a:t>Patient should be in semi prone position on the table</a:t>
            </a:r>
          </a:p>
          <a:p>
            <a:r>
              <a:rPr lang="en-US" dirty="0" smtClean="0"/>
              <a:t>The head is lateraliszed </a:t>
            </a:r>
          </a:p>
          <a:p>
            <a:r>
              <a:rPr lang="en-US" dirty="0" smtClean="0"/>
              <a:t>Auricles should be folded to prevent superimposition</a:t>
            </a: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PART POSITIONING:-</a:t>
            </a:r>
          </a:p>
          <a:p>
            <a:r>
              <a:rPr lang="en-US" dirty="0" smtClean="0"/>
              <a:t>The mid sag plane should be parallel to the table</a:t>
            </a:r>
          </a:p>
          <a:p>
            <a:r>
              <a:rPr lang="en-US" dirty="0" smtClean="0"/>
              <a:t>Point midway between </a:t>
            </a:r>
            <a:r>
              <a:rPr lang="en-US" dirty="0" err="1" smtClean="0"/>
              <a:t>glabella</a:t>
            </a:r>
            <a:r>
              <a:rPr lang="en-US" dirty="0" smtClean="0"/>
              <a:t> &amp; external occipital proturberance in the midline of the table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CENTRAL RAY:-</a:t>
            </a:r>
          </a:p>
          <a:p>
            <a:pPr>
              <a:buNone/>
            </a:pPr>
            <a:r>
              <a:rPr lang="en-US" sz="2800" dirty="0" smtClean="0"/>
              <a:t> 25 degree caudal angulation </a:t>
            </a:r>
          </a:p>
          <a:p>
            <a:pPr>
              <a:buNone/>
            </a:pPr>
            <a:r>
              <a:rPr lang="en-US" sz="2800" dirty="0" smtClean="0"/>
              <a:t> Is employed Centered 5cm </a:t>
            </a:r>
          </a:p>
          <a:p>
            <a:pPr>
              <a:buNone/>
            </a:pPr>
            <a:r>
              <a:rPr lang="en-US" sz="2800" dirty="0" smtClean="0"/>
              <a:t> above and 2.5cm behined </a:t>
            </a:r>
          </a:p>
          <a:p>
            <a:pPr>
              <a:buNone/>
            </a:pPr>
            <a:r>
              <a:rPr lang="en-US" sz="2800" dirty="0" smtClean="0"/>
              <a:t> the EAM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C:\Users\Owner\Desktop\skull\DSC06347.JPG"/>
          <p:cNvPicPr>
            <a:picLocks noChangeAspect="1" noChangeArrowheads="1"/>
          </p:cNvPicPr>
          <p:nvPr/>
        </p:nvPicPr>
        <p:blipFill>
          <a:blip r:embed="rId2" cstate="print"/>
          <a:srcRect l="25783" t="8273" r="27781"/>
          <a:stretch>
            <a:fillRect/>
          </a:stretch>
        </p:blipFill>
        <p:spPr bwMode="auto">
          <a:xfrm rot="16200000">
            <a:off x="4994341" y="2320861"/>
            <a:ext cx="3200407" cy="34354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5105400" y="2895600"/>
            <a:ext cx="838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066800"/>
            <a:ext cx="8229600" cy="510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STRUCTURES SHOWN:-</a:t>
            </a:r>
          </a:p>
          <a:p>
            <a:pPr>
              <a:buNone/>
            </a:pPr>
            <a:r>
              <a:rPr lang="en-US" sz="2800" dirty="0" smtClean="0"/>
              <a:t> Mastoid aircell system,</a:t>
            </a:r>
          </a:p>
          <a:p>
            <a:pPr>
              <a:buNone/>
            </a:pPr>
            <a:r>
              <a:rPr lang="en-US" sz="2800" dirty="0" smtClean="0"/>
              <a:t> temporomandibular joint,</a:t>
            </a:r>
          </a:p>
          <a:p>
            <a:pPr>
              <a:buNone/>
            </a:pPr>
            <a:r>
              <a:rPr lang="en-US" sz="2800" dirty="0" smtClean="0"/>
              <a:t>Downside EAM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 descr="Image result for mastoid x r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276600"/>
            <a:ext cx="3231865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STENVER’S VIEW(ANTERIOR OBLIQUE)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PATIENT POSITIONING:-</a:t>
            </a:r>
          </a:p>
          <a:p>
            <a:r>
              <a:rPr lang="en-US" dirty="0" smtClean="0"/>
              <a:t>Patient should be in prone position</a:t>
            </a:r>
          </a:p>
          <a:p>
            <a:r>
              <a:rPr lang="en-US" dirty="0" smtClean="0"/>
              <a:t>Neck is flexed so that the nose and forehead are in contact with the table</a:t>
            </a:r>
          </a:p>
          <a:p>
            <a:endParaRPr lang="en-US" dirty="0" smtClean="0"/>
          </a:p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PART POSITIONING:-</a:t>
            </a:r>
          </a:p>
          <a:p>
            <a:r>
              <a:rPr lang="en-US" dirty="0" smtClean="0"/>
              <a:t>Head is rotated toward the side under examination</a:t>
            </a:r>
          </a:p>
          <a:p>
            <a:r>
              <a:rPr lang="en-US" dirty="0" smtClean="0"/>
              <a:t>The mid sag plaine should be 45 degree to the table</a:t>
            </a:r>
          </a:p>
          <a:p>
            <a:r>
              <a:rPr lang="en-US" dirty="0" smtClean="0"/>
              <a:t>Petrous part of temporal bone parallel to the IR</a:t>
            </a:r>
          </a:p>
          <a:p>
            <a:r>
              <a:rPr lang="en-US" dirty="0" smtClean="0"/>
              <a:t>Neck is extended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Forte" pitchFamily="66" charset="0"/>
              </a:rPr>
              <a:t>Facial   bones</a:t>
            </a:r>
            <a:endParaRPr lang="en-US" dirty="0">
              <a:latin typeface="Forte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32495" y="1765717"/>
            <a:ext cx="5279010" cy="419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mm3lf0702a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19200"/>
            <a:ext cx="79248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CENTRAL RAY:-</a:t>
            </a:r>
          </a:p>
          <a:p>
            <a:r>
              <a:rPr lang="en-US" sz="2800" dirty="0" smtClean="0"/>
              <a:t>12 degree cranial angulation </a:t>
            </a:r>
          </a:p>
          <a:p>
            <a:pPr>
              <a:buNone/>
            </a:pPr>
            <a:r>
              <a:rPr lang="en-US" sz="2800" dirty="0" smtClean="0"/>
              <a:t>     is employed</a:t>
            </a:r>
          </a:p>
          <a:p>
            <a:r>
              <a:rPr lang="en-US" sz="2800" dirty="0" smtClean="0"/>
              <a:t>Centering mid point </a:t>
            </a:r>
          </a:p>
          <a:p>
            <a:pPr>
              <a:buNone/>
            </a:pPr>
            <a:r>
              <a:rPr lang="en-US" sz="2800" dirty="0" smtClean="0"/>
              <a:t>    between external occipi</a:t>
            </a:r>
          </a:p>
          <a:p>
            <a:pPr>
              <a:buNone/>
            </a:pPr>
            <a:r>
              <a:rPr lang="en-US" sz="2800" dirty="0" smtClean="0"/>
              <a:t>    tal protuberance &amp; EAM</a:t>
            </a: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2" descr="C:\Users\Owner\Desktop\scan0008.jpg"/>
          <p:cNvPicPr>
            <a:picLocks noChangeAspect="1" noChangeArrowheads="1"/>
          </p:cNvPicPr>
          <p:nvPr/>
        </p:nvPicPr>
        <p:blipFill>
          <a:blip r:embed="rId2" cstate="print"/>
          <a:srcRect l="4174" t="13115" r="56592" b="67246"/>
          <a:stretch>
            <a:fillRect/>
          </a:stretch>
        </p:blipFill>
        <p:spPr bwMode="auto">
          <a:xfrm>
            <a:off x="5105400" y="2438400"/>
            <a:ext cx="3048000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7" name="Straight Arrow Connector 6"/>
          <p:cNvCxnSpPr/>
          <p:nvPr/>
        </p:nvCxnSpPr>
        <p:spPr>
          <a:xfrm rot="5400000">
            <a:off x="6553200" y="27432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STRUCTURES SHOWN:-</a:t>
            </a:r>
          </a:p>
          <a:p>
            <a:pPr>
              <a:buNone/>
            </a:pPr>
            <a:r>
              <a:rPr lang="en-US" dirty="0" smtClean="0"/>
              <a:t> Petrous part of</a:t>
            </a:r>
          </a:p>
          <a:p>
            <a:pPr>
              <a:buNone/>
            </a:pPr>
            <a:r>
              <a:rPr lang="en-US" dirty="0" smtClean="0"/>
              <a:t> temporal bone,mastoid</a:t>
            </a:r>
          </a:p>
          <a:p>
            <a:pPr>
              <a:buNone/>
            </a:pPr>
            <a:r>
              <a:rPr lang="en-US" dirty="0" smtClean="0"/>
              <a:t> process,styloid process</a:t>
            </a:r>
          </a:p>
          <a:p>
            <a:endParaRPr lang="en-US" dirty="0"/>
          </a:p>
        </p:txBody>
      </p:sp>
      <p:pic>
        <p:nvPicPr>
          <p:cNvPr id="6" name="Picture 3" descr="C:\Users\Owner\Desktop\scan0008.jpg"/>
          <p:cNvPicPr>
            <a:picLocks noChangeAspect="1" noChangeArrowheads="1"/>
          </p:cNvPicPr>
          <p:nvPr/>
        </p:nvPicPr>
        <p:blipFill>
          <a:blip r:embed="rId2"/>
          <a:srcRect l="2233" t="68545" r="69854" b="7672"/>
          <a:stretch>
            <a:fillRect/>
          </a:stretch>
        </p:blipFill>
        <p:spPr bwMode="auto">
          <a:xfrm>
            <a:off x="4876800" y="2209800"/>
            <a:ext cx="3581400" cy="3581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OPTIC FORAMINA:-RHESE METHOD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PATIENT POSITIONING:-</a:t>
            </a:r>
          </a:p>
          <a:p>
            <a:r>
              <a:rPr lang="en-US" sz="2800" dirty="0" smtClean="0"/>
              <a:t>Patient is in prone position with the nose,cheek and chin of the side being examined in contact with the table</a:t>
            </a:r>
          </a:p>
          <a:p>
            <a:endParaRPr lang="en-US" dirty="0" smtClean="0"/>
          </a:p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PART POSITIONING:-</a:t>
            </a:r>
          </a:p>
          <a:p>
            <a:r>
              <a:rPr lang="en-US" sz="2800" dirty="0" smtClean="0"/>
              <a:t>The head is adjusted so that the mid sag plane is at an angle to 35 degree to the table</a:t>
            </a:r>
          </a:p>
          <a:p>
            <a:r>
              <a:rPr lang="en-US" sz="2800" dirty="0" smtClean="0"/>
              <a:t>OML is raised 35 degrees from the horizontal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CENTRAL RAY:-</a:t>
            </a:r>
          </a:p>
          <a:p>
            <a:r>
              <a:rPr lang="en-US" sz="2800" dirty="0" smtClean="0"/>
              <a:t>CR is directed to a point 7.5cm </a:t>
            </a:r>
          </a:p>
          <a:p>
            <a:pPr>
              <a:buNone/>
            </a:pPr>
            <a:r>
              <a:rPr lang="en-US" sz="2800" dirty="0" smtClean="0"/>
              <a:t>    above&amp;7.5cm behind the</a:t>
            </a:r>
          </a:p>
          <a:p>
            <a:pPr>
              <a:buNone/>
            </a:pPr>
            <a:r>
              <a:rPr lang="en-US" sz="2800" dirty="0" smtClean="0"/>
              <a:t>    EAM</a:t>
            </a:r>
          </a:p>
          <a:p>
            <a:endParaRPr lang="en-US" dirty="0"/>
          </a:p>
        </p:txBody>
      </p:sp>
      <p:pic>
        <p:nvPicPr>
          <p:cNvPr id="5" name="Picture 2" descr="C:\Users\Owner\Desktop\skull\DSC06357.JPG"/>
          <p:cNvPicPr>
            <a:picLocks noChangeAspect="1" noChangeArrowheads="1"/>
          </p:cNvPicPr>
          <p:nvPr/>
        </p:nvPicPr>
        <p:blipFill>
          <a:blip r:embed="rId2" cstate="print"/>
          <a:srcRect l="35332" t="12444" r="18233" b="23495"/>
          <a:stretch>
            <a:fillRect/>
          </a:stretch>
        </p:blipFill>
        <p:spPr bwMode="auto">
          <a:xfrm>
            <a:off x="4800600" y="2743200"/>
            <a:ext cx="3352521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STRUCTURES SHOWN:-</a:t>
            </a:r>
          </a:p>
          <a:p>
            <a:r>
              <a:rPr lang="en-US" sz="2800" dirty="0" smtClean="0"/>
              <a:t>Optic foramen &amp; </a:t>
            </a:r>
          </a:p>
          <a:p>
            <a:pPr>
              <a:buNone/>
            </a:pPr>
            <a:r>
              <a:rPr lang="en-US" sz="2800" dirty="0" smtClean="0"/>
              <a:t>    optic canal,frontal sinus,</a:t>
            </a:r>
          </a:p>
          <a:p>
            <a:pPr>
              <a:buNone/>
            </a:pPr>
            <a:r>
              <a:rPr lang="en-US" sz="2800" dirty="0" smtClean="0"/>
              <a:t>     inferior orbital rim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8" name="Picture 2" descr="C:\Users\Owner\Desktop\skull\DSC06358.JPG"/>
          <p:cNvPicPr>
            <a:picLocks noChangeAspect="1" noChangeArrowheads="1"/>
          </p:cNvPicPr>
          <p:nvPr/>
        </p:nvPicPr>
        <p:blipFill>
          <a:blip r:embed="rId2" cstate="print"/>
          <a:srcRect l="12660" t="4038" r="4564" b="43466"/>
          <a:stretch>
            <a:fillRect/>
          </a:stretch>
        </p:blipFill>
        <p:spPr bwMode="auto">
          <a:xfrm>
            <a:off x="4495800" y="2133600"/>
            <a:ext cx="4038600" cy="3352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593576">
            <a:off x="-32137" y="2766628"/>
            <a:ext cx="8229600" cy="9906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6600" dirty="0" smtClean="0">
                <a:latin typeface="Arial Black" pitchFamily="34" charset="0"/>
              </a:rPr>
              <a:t>    Thank You</a:t>
            </a:r>
            <a:endParaRPr lang="en-US" sz="6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Classified into </a:t>
            </a:r>
            <a:endParaRPr lang="en-US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Paired  Bones                                            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Parietal                        Nasal                                         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Temporal                    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Lacrimal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Maxilla                         Palatine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Zygomatic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Inferior  nasal 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concha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Unpaired   bones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514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Frontal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Occipital 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Sphenoid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Ethmoid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Mandible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Vomer</a:t>
            </a:r>
            <a:endParaRPr lang="en-IN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Sutures of the skull</a:t>
            </a:r>
            <a:endParaRPr lang="en-US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Picture 2" descr="D:\18092009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Arial Black" pitchFamily="34" charset="0"/>
              </a:rPr>
              <a:t>LANDMARKS   OF  SKULL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Outer 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canthus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of  eye 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Infra –orbital line 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Nasion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Glabella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Vertex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fff11ddd14c28ce0e239bad7fcd525b279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1484</TotalTime>
  <Words>1318</Words>
  <Application>Microsoft Office PowerPoint</Application>
  <PresentationFormat>On-screen Show (4:3)</PresentationFormat>
  <Paragraphs>323</Paragraphs>
  <Slides>55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RADIOGRAPHIC PROJECTIONS OF THE SKULL</vt:lpstr>
      <vt:lpstr>SKULL</vt:lpstr>
      <vt:lpstr>SKULL   DIVIDED  INTO</vt:lpstr>
      <vt:lpstr>Slide 4</vt:lpstr>
      <vt:lpstr>Facial   bones</vt:lpstr>
      <vt:lpstr>Classified into </vt:lpstr>
      <vt:lpstr>Unpaired   bones</vt:lpstr>
      <vt:lpstr>Sutures of the skull</vt:lpstr>
      <vt:lpstr>LANDMARKS   OF  SKULL</vt:lpstr>
      <vt:lpstr>Slide 10</vt:lpstr>
      <vt:lpstr>Slide 11</vt:lpstr>
      <vt:lpstr>Slide 12</vt:lpstr>
      <vt:lpstr>LINES</vt:lpstr>
      <vt:lpstr>Radiographic Baselines</vt:lpstr>
      <vt:lpstr>PLANES   OF  SKULL</vt:lpstr>
      <vt:lpstr>Slide 16</vt:lpstr>
      <vt:lpstr>Pituitary tumor</vt:lpstr>
      <vt:lpstr>osteoporsis circumscripta</vt:lpstr>
      <vt:lpstr>Trauma</vt:lpstr>
      <vt:lpstr>PATIENT PREPERATION</vt:lpstr>
      <vt:lpstr>Slide 21</vt:lpstr>
      <vt:lpstr>Slide 22</vt:lpstr>
      <vt:lpstr>SKULL AP (TRUMA) :FRONTO-OCCIPITAL</vt:lpstr>
      <vt:lpstr>Slide 24</vt:lpstr>
      <vt:lpstr>Slide 25</vt:lpstr>
      <vt:lpstr>Slide 26</vt:lpstr>
      <vt:lpstr>SKULL LATERAL (BASIC)</vt:lpstr>
      <vt:lpstr>Slide 28</vt:lpstr>
      <vt:lpstr>Slide 29</vt:lpstr>
      <vt:lpstr>AP AXIAL, FRONTO-OCCIPITAL : TOWNES METHOD</vt:lpstr>
      <vt:lpstr>Slide 31</vt:lpstr>
      <vt:lpstr>Slide 32</vt:lpstr>
      <vt:lpstr>Slide 33</vt:lpstr>
      <vt:lpstr>OCCIPITO-FRONTAL 30 DEGREE CRANIAL:-REVERSE TOWNES VIEW</vt:lpstr>
      <vt:lpstr>Slide 35</vt:lpstr>
      <vt:lpstr>Slide 36</vt:lpstr>
      <vt:lpstr>CALDWELL’S VIEW:-(OCCIPITO-FRONTAL)</vt:lpstr>
      <vt:lpstr>Slide 38</vt:lpstr>
      <vt:lpstr>Slide 39</vt:lpstr>
      <vt:lpstr>SELLA  TURCICA: LATERAL</vt:lpstr>
      <vt:lpstr>Slide 41</vt:lpstr>
      <vt:lpstr>Slide 42</vt:lpstr>
      <vt:lpstr>SUBMENTO-VERTICAL</vt:lpstr>
      <vt:lpstr>Slide 44</vt:lpstr>
      <vt:lpstr>Slide 45</vt:lpstr>
      <vt:lpstr>SCHULLER’S VIEW: LATERAL OBLIQUE</vt:lpstr>
      <vt:lpstr>Slide 47</vt:lpstr>
      <vt:lpstr>Slide 48</vt:lpstr>
      <vt:lpstr>STENVER’S VIEW(ANTERIOR OBLIQUE)</vt:lpstr>
      <vt:lpstr>Slide 50</vt:lpstr>
      <vt:lpstr>Slide 51</vt:lpstr>
      <vt:lpstr>OPTIC FORAMINA:-RHESE METHOD</vt:lpstr>
      <vt:lpstr>Slide 53</vt:lpstr>
      <vt:lpstr>Slide 54</vt:lpstr>
      <vt:lpstr>Slide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new</dc:creator>
  <cp:lastModifiedBy>Passang</cp:lastModifiedBy>
  <cp:revision>257</cp:revision>
  <dcterms:created xsi:type="dcterms:W3CDTF">2010-11-17T04:15:58Z</dcterms:created>
  <dcterms:modified xsi:type="dcterms:W3CDTF">2020-08-17T07:30:50Z</dcterms:modified>
</cp:coreProperties>
</file>