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7" r:id="rId6"/>
    <p:sldId id="261" r:id="rId7"/>
    <p:sldId id="27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8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2DDD-E0AE-4019-A5E8-37BA5922DA3E}" type="datetimeFigureOut">
              <a:rPr lang="en-IN" smtClean="0"/>
              <a:pPr/>
              <a:t>14/08/2020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72F1-9C7F-45D8-B54D-42835D7B03C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63211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2DDD-E0AE-4019-A5E8-37BA5922DA3E}" type="datetimeFigureOut">
              <a:rPr lang="en-IN" smtClean="0"/>
              <a:pPr/>
              <a:t>14/08/2020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72F1-9C7F-45D8-B54D-42835D7B03C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85842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2DDD-E0AE-4019-A5E8-37BA5922DA3E}" type="datetimeFigureOut">
              <a:rPr lang="en-IN" smtClean="0"/>
              <a:pPr/>
              <a:t>14/08/2020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72F1-9C7F-45D8-B54D-42835D7B03C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89509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2DDD-E0AE-4019-A5E8-37BA5922DA3E}" type="datetimeFigureOut">
              <a:rPr lang="en-IN" smtClean="0"/>
              <a:pPr/>
              <a:t>14/08/2020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72F1-9C7F-45D8-B54D-42835D7B03C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5218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2DDD-E0AE-4019-A5E8-37BA5922DA3E}" type="datetimeFigureOut">
              <a:rPr lang="en-IN" smtClean="0"/>
              <a:pPr/>
              <a:t>14/08/2020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72F1-9C7F-45D8-B54D-42835D7B03C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2621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2DDD-E0AE-4019-A5E8-37BA5922DA3E}" type="datetimeFigureOut">
              <a:rPr lang="en-IN" smtClean="0"/>
              <a:pPr/>
              <a:t>14/08/2020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72F1-9C7F-45D8-B54D-42835D7B03C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31579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2DDD-E0AE-4019-A5E8-37BA5922DA3E}" type="datetimeFigureOut">
              <a:rPr lang="en-IN" smtClean="0"/>
              <a:pPr/>
              <a:t>14/08/2020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72F1-9C7F-45D8-B54D-42835D7B03C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23739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2DDD-E0AE-4019-A5E8-37BA5922DA3E}" type="datetimeFigureOut">
              <a:rPr lang="en-IN" smtClean="0"/>
              <a:pPr/>
              <a:t>14/08/2020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72F1-9C7F-45D8-B54D-42835D7B03C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27204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2DDD-E0AE-4019-A5E8-37BA5922DA3E}" type="datetimeFigureOut">
              <a:rPr lang="en-IN" smtClean="0"/>
              <a:pPr/>
              <a:t>14/08/2020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72F1-9C7F-45D8-B54D-42835D7B03C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59885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2DDD-E0AE-4019-A5E8-37BA5922DA3E}" type="datetimeFigureOut">
              <a:rPr lang="en-IN" smtClean="0"/>
              <a:pPr/>
              <a:t>14/08/2020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72F1-9C7F-45D8-B54D-42835D7B03C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84816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2DDD-E0AE-4019-A5E8-37BA5922DA3E}" type="datetimeFigureOut">
              <a:rPr lang="en-IN" smtClean="0"/>
              <a:pPr/>
              <a:t>14/08/2020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572F1-9C7F-45D8-B54D-42835D7B03C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545082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E2DDD-E0AE-4019-A5E8-37BA5922DA3E}" type="datetimeFigureOut">
              <a:rPr lang="en-IN" smtClean="0"/>
              <a:pPr/>
              <a:t>14/08/2020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572F1-9C7F-45D8-B54D-42835D7B03C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906778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10093"/>
            <a:ext cx="9144000" cy="1177217"/>
          </a:xfrm>
        </p:spPr>
        <p:txBody>
          <a:bodyPr>
            <a:normAutofit/>
          </a:bodyPr>
          <a:lstStyle/>
          <a:p>
            <a:r>
              <a:rPr lang="en-IN" sz="4400" dirty="0" smtClean="0">
                <a:latin typeface="Arial Black" panose="020B0A04020102020204" pitchFamily="34" charset="0"/>
              </a:rPr>
              <a:t>REFEEDING SYNDROME</a:t>
            </a:r>
            <a:endParaRPr lang="en-IN" sz="44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BY: </a:t>
            </a:r>
            <a:r>
              <a:rPr lang="en-IN" dirty="0" smtClean="0"/>
              <a:t>Meghana Patel</a:t>
            </a:r>
          </a:p>
          <a:p>
            <a:r>
              <a:rPr lang="en-IN" dirty="0" smtClean="0"/>
              <a:t>Tutor cum Dietician</a:t>
            </a:r>
          </a:p>
          <a:p>
            <a:r>
              <a:rPr lang="en-IN" dirty="0" smtClean="0"/>
              <a:t>Dept. of Clinical Nutrition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562198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085" y="633466"/>
            <a:ext cx="115522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>
                <a:latin typeface="AdvPBEC7B4"/>
              </a:rPr>
              <a:t>Sodium, nitrogen, and fluid</a:t>
            </a:r>
          </a:p>
          <a:p>
            <a:pPr algn="just"/>
            <a:r>
              <a:rPr lang="en-IN" sz="2400" dirty="0">
                <a:latin typeface="AdvP9B22"/>
              </a:rPr>
              <a:t>Changes in carbohydrate metabolism have a </a:t>
            </a:r>
            <a:r>
              <a:rPr lang="en-IN" sz="2400" dirty="0" smtClean="0">
                <a:latin typeface="AdvP9B22"/>
              </a:rPr>
              <a:t>profound  effect </a:t>
            </a:r>
            <a:r>
              <a:rPr lang="en-IN" sz="2400" dirty="0">
                <a:latin typeface="AdvP9B22"/>
              </a:rPr>
              <a:t>on sodium and water balance. The </a:t>
            </a:r>
            <a:r>
              <a:rPr lang="en-IN" sz="2400" dirty="0" smtClean="0">
                <a:latin typeface="AdvP9B22"/>
              </a:rPr>
              <a:t>introduction of </a:t>
            </a:r>
            <a:r>
              <a:rPr lang="en-IN" sz="2400" dirty="0">
                <a:latin typeface="AdvP9B22"/>
              </a:rPr>
              <a:t>carbohydrate to a diet leads to a rapid decrease </a:t>
            </a:r>
            <a:r>
              <a:rPr lang="en-IN" sz="2400" dirty="0" smtClean="0">
                <a:latin typeface="AdvP9B22"/>
              </a:rPr>
              <a:t>in renal </a:t>
            </a:r>
            <a:r>
              <a:rPr lang="en-IN" sz="2400" dirty="0">
                <a:latin typeface="AdvP9B22"/>
              </a:rPr>
              <a:t>excretion of sodium and </a:t>
            </a:r>
            <a:r>
              <a:rPr lang="en-IN" sz="2400" dirty="0" err="1" smtClean="0">
                <a:latin typeface="AdvP9B22"/>
              </a:rPr>
              <a:t>water.If</a:t>
            </a:r>
            <a:r>
              <a:rPr lang="en-IN" sz="2400" dirty="0" smtClean="0">
                <a:latin typeface="AdvP9B22"/>
              </a:rPr>
              <a:t> </a:t>
            </a:r>
            <a:r>
              <a:rPr lang="en-IN" sz="2400" dirty="0">
                <a:latin typeface="AdvP9B22"/>
              </a:rPr>
              <a:t>fluid </a:t>
            </a:r>
            <a:r>
              <a:rPr lang="en-IN" sz="2400" dirty="0" smtClean="0">
                <a:latin typeface="AdvP9B22"/>
              </a:rPr>
              <a:t>repletion is </a:t>
            </a:r>
            <a:r>
              <a:rPr lang="en-IN" sz="2400" dirty="0">
                <a:latin typeface="AdvP9B22"/>
              </a:rPr>
              <a:t>then instituted to maintain a normal urine output</a:t>
            </a:r>
            <a:r>
              <a:rPr lang="en-IN" sz="2400" dirty="0" smtClean="0">
                <a:latin typeface="AdvP9B22"/>
              </a:rPr>
              <a:t>, patients </a:t>
            </a:r>
            <a:r>
              <a:rPr lang="en-IN" sz="2400" dirty="0">
                <a:latin typeface="AdvP9B22"/>
              </a:rPr>
              <a:t>may rapidly develop fluid overload. This </a:t>
            </a:r>
            <a:r>
              <a:rPr lang="en-IN" sz="2400" dirty="0" smtClean="0">
                <a:latin typeface="AdvP9B22"/>
              </a:rPr>
              <a:t>can lead </a:t>
            </a:r>
            <a:r>
              <a:rPr lang="en-IN" sz="2400" dirty="0">
                <a:latin typeface="AdvP9B22"/>
              </a:rPr>
              <a:t>to congestive cardiac failure, pulmonary oedema</a:t>
            </a:r>
            <a:r>
              <a:rPr lang="en-IN" sz="2400" dirty="0" smtClean="0">
                <a:latin typeface="AdvP9B22"/>
              </a:rPr>
              <a:t>, and </a:t>
            </a:r>
            <a:r>
              <a:rPr lang="en-IN" sz="2400" dirty="0">
                <a:latin typeface="AdvP9B22"/>
              </a:rPr>
              <a:t>cardiac arrhythmia.</a:t>
            </a: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111945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9265" y="347225"/>
            <a:ext cx="66640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400" b="1" dirty="0">
                <a:latin typeface="AdvPBEC7B2"/>
              </a:rPr>
              <a:t>How can </a:t>
            </a:r>
            <a:r>
              <a:rPr lang="en-IN" sz="2400" b="1" dirty="0" err="1">
                <a:latin typeface="AdvPBEC7B2"/>
              </a:rPr>
              <a:t>refeeding</a:t>
            </a:r>
            <a:r>
              <a:rPr lang="en-IN" sz="2400" b="1" dirty="0">
                <a:latin typeface="AdvPBEC7B2"/>
              </a:rPr>
              <a:t> syndrome be prevented?</a:t>
            </a:r>
            <a:endParaRPr lang="en-IN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606582" y="1107716"/>
            <a:ext cx="111176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800" b="1" dirty="0">
                <a:latin typeface="AdvP9B22"/>
              </a:rPr>
              <a:t>Identification of high risk patients is </a:t>
            </a:r>
            <a:r>
              <a:rPr lang="en-IN" sz="2800" b="1" dirty="0" smtClean="0">
                <a:latin typeface="AdvP9B22"/>
              </a:rPr>
              <a:t>crucial</a:t>
            </a:r>
          </a:p>
          <a:p>
            <a:pPr algn="just"/>
            <a:endParaRPr lang="en-IN" sz="2800" dirty="0">
              <a:latin typeface="AdvP9B22"/>
            </a:endParaRPr>
          </a:p>
          <a:p>
            <a:pPr algn="just"/>
            <a:r>
              <a:rPr lang="en-IN" sz="2800" dirty="0"/>
              <a:t>Any patient with negligible food intake </a:t>
            </a:r>
            <a:r>
              <a:rPr lang="en-IN" sz="2800" dirty="0" smtClean="0"/>
              <a:t>for  more </a:t>
            </a:r>
            <a:r>
              <a:rPr lang="en-IN" sz="2800" dirty="0"/>
              <a:t>than five days is at risk of developing </a:t>
            </a:r>
            <a:r>
              <a:rPr lang="en-IN" sz="2800" dirty="0" err="1" smtClean="0"/>
              <a:t>refeeding</a:t>
            </a:r>
            <a:r>
              <a:rPr lang="en-IN" sz="2800" dirty="0" smtClean="0"/>
              <a:t> problems</a:t>
            </a:r>
            <a:r>
              <a:rPr lang="en-IN" sz="2800" dirty="0"/>
              <a:t>. Patients may be malnourished as a result </a:t>
            </a:r>
            <a:r>
              <a:rPr lang="en-IN" sz="2800" dirty="0" smtClean="0"/>
              <a:t>of reduced </a:t>
            </a:r>
            <a:r>
              <a:rPr lang="en-IN" sz="2800" dirty="0"/>
              <a:t>intake (for example, owing to dysphagia</a:t>
            </a:r>
            <a:r>
              <a:rPr lang="en-IN" sz="2800" dirty="0" smtClean="0"/>
              <a:t>, anorexia </a:t>
            </a:r>
            <a:r>
              <a:rPr lang="en-IN" sz="2800" dirty="0"/>
              <a:t>nervosa, depression, alcoholism); </a:t>
            </a:r>
            <a:r>
              <a:rPr lang="en-IN" sz="2800" dirty="0" smtClean="0"/>
              <a:t>reduced absorption </a:t>
            </a:r>
            <a:r>
              <a:rPr lang="en-IN" sz="2800" dirty="0"/>
              <a:t>of nutrition (as in, for example, </a:t>
            </a:r>
            <a:r>
              <a:rPr lang="en-IN" sz="2800" dirty="0" smtClean="0"/>
              <a:t>inflammatory bowel </a:t>
            </a:r>
            <a:r>
              <a:rPr lang="en-IN" sz="2800" dirty="0"/>
              <a:t>disease, coeliac disease); or </a:t>
            </a:r>
            <a:r>
              <a:rPr lang="en-IN" sz="2800" dirty="0" smtClean="0"/>
              <a:t>increased metabolic </a:t>
            </a:r>
            <a:r>
              <a:rPr lang="en-IN" sz="2800" dirty="0"/>
              <a:t>demands (for example, in cancer, surgery).</a:t>
            </a:r>
          </a:p>
          <a:p>
            <a:pPr algn="just"/>
            <a:r>
              <a:rPr lang="en-IN" sz="2800" dirty="0"/>
              <a:t>High risk patients include those who have </a:t>
            </a:r>
            <a:r>
              <a:rPr lang="en-IN" sz="2800" dirty="0" smtClean="0"/>
              <a:t>been chronically </a:t>
            </a:r>
            <a:r>
              <a:rPr lang="en-IN" sz="2800" dirty="0"/>
              <a:t>undernourished, especially those </a:t>
            </a:r>
            <a:r>
              <a:rPr lang="en-IN" sz="2800" dirty="0" smtClean="0"/>
              <a:t>who also </a:t>
            </a:r>
            <a:r>
              <a:rPr lang="en-IN" sz="2800" dirty="0"/>
              <a:t>have diminished physiological reserve. Patients</a:t>
            </a:r>
          </a:p>
          <a:p>
            <a:pPr algn="just"/>
            <a:r>
              <a:rPr lang="en-IN" sz="2800" dirty="0"/>
              <a:t>with dysphagia (for example, as a result of stroke) </a:t>
            </a:r>
            <a:r>
              <a:rPr lang="en-IN" sz="2800" dirty="0" smtClean="0"/>
              <a:t>in particular </a:t>
            </a:r>
            <a:r>
              <a:rPr lang="en-IN" sz="2800" dirty="0"/>
              <a:t>may be at high risk.</a:t>
            </a:r>
          </a:p>
        </p:txBody>
      </p:sp>
    </p:spTree>
    <p:extLst>
      <p:ext uri="{BB962C8B-B14F-4D97-AF65-F5344CB8AC3E}">
        <p14:creationId xmlns="" xmlns:p14="http://schemas.microsoft.com/office/powerpoint/2010/main" val="543889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9299" y="689789"/>
            <a:ext cx="11298725" cy="550920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IN" sz="2200" b="1" dirty="0">
                <a:latin typeface="AdvP3D1294"/>
              </a:rPr>
              <a:t>Criteria from the guidelines of the National Institute for Health and Clinical </a:t>
            </a:r>
            <a:r>
              <a:rPr lang="en-IN" sz="2200" b="1" dirty="0" smtClean="0">
                <a:latin typeface="AdvP3D1294"/>
              </a:rPr>
              <a:t>Excellence for </a:t>
            </a:r>
            <a:r>
              <a:rPr lang="en-IN" sz="2200" b="1" dirty="0">
                <a:latin typeface="AdvP3D1294"/>
              </a:rPr>
              <a:t>identifying patients at high risk of </a:t>
            </a:r>
            <a:r>
              <a:rPr lang="en-IN" sz="2200" b="1" dirty="0" err="1">
                <a:latin typeface="AdvP3D1294"/>
              </a:rPr>
              <a:t>refeeding</a:t>
            </a:r>
            <a:r>
              <a:rPr lang="en-IN" sz="2200" b="1" dirty="0">
                <a:latin typeface="AdvP3D1294"/>
              </a:rPr>
              <a:t> </a:t>
            </a:r>
            <a:r>
              <a:rPr lang="en-IN" sz="2200" b="1" dirty="0" smtClean="0">
                <a:latin typeface="AdvP3D1294"/>
              </a:rPr>
              <a:t>problems</a:t>
            </a:r>
            <a:endParaRPr lang="en-IN" sz="2200" b="1" dirty="0">
              <a:latin typeface="AdvP3D1294"/>
            </a:endParaRPr>
          </a:p>
          <a:p>
            <a:endParaRPr lang="en-IN" sz="2200" dirty="0" smtClean="0">
              <a:latin typeface="AdvP3D12A0"/>
            </a:endParaRPr>
          </a:p>
          <a:p>
            <a:r>
              <a:rPr lang="en-IN" sz="2200" dirty="0" smtClean="0">
                <a:latin typeface="AdvP3D12A0"/>
              </a:rPr>
              <a:t>Either </a:t>
            </a:r>
            <a:r>
              <a:rPr lang="en-IN" sz="2200" dirty="0">
                <a:latin typeface="AdvP3D12A0"/>
              </a:rPr>
              <a:t>the patient has one or more of the following: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dirty="0">
                <a:latin typeface="AdvP4C4E74"/>
              </a:rPr>
              <a:t> </a:t>
            </a:r>
            <a:r>
              <a:rPr lang="en-IN" sz="2200" dirty="0">
                <a:latin typeface="AdvP3D12A0"/>
              </a:rPr>
              <a:t>Body mass index (kg/m2) &lt;16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dirty="0">
                <a:latin typeface="AdvP4C4E74"/>
              </a:rPr>
              <a:t> </a:t>
            </a:r>
            <a:r>
              <a:rPr lang="en-IN" sz="2200" dirty="0">
                <a:latin typeface="AdvP3D12A0"/>
              </a:rPr>
              <a:t>Unintentional weight loss &gt;15% in the past three to six months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dirty="0">
                <a:latin typeface="AdvP4C4E74"/>
              </a:rPr>
              <a:t> </a:t>
            </a:r>
            <a:r>
              <a:rPr lang="en-IN" sz="2200" dirty="0">
                <a:latin typeface="AdvP3D12A0"/>
              </a:rPr>
              <a:t>Little or no nutritional intake for &gt;10 days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dirty="0">
                <a:latin typeface="AdvP4C4E74"/>
              </a:rPr>
              <a:t> </a:t>
            </a:r>
            <a:r>
              <a:rPr lang="en-IN" sz="2200" dirty="0">
                <a:latin typeface="AdvP3D12A0"/>
              </a:rPr>
              <a:t>Low levels of potassium, phosphate, or magnesium before feeding</a:t>
            </a:r>
          </a:p>
          <a:p>
            <a:r>
              <a:rPr lang="en-IN" sz="2200" dirty="0">
                <a:latin typeface="AdvP3D12A0"/>
              </a:rPr>
              <a:t>Or the patient has two or more of the following: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dirty="0">
                <a:latin typeface="AdvP4C4E74"/>
              </a:rPr>
              <a:t> </a:t>
            </a:r>
            <a:r>
              <a:rPr lang="en-IN" sz="2200" dirty="0">
                <a:latin typeface="AdvP3D12A0"/>
              </a:rPr>
              <a:t>Body mass index &lt;18.5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dirty="0">
                <a:latin typeface="AdvP4C4E74"/>
              </a:rPr>
              <a:t> </a:t>
            </a:r>
            <a:r>
              <a:rPr lang="en-IN" sz="2200" dirty="0">
                <a:latin typeface="AdvP3D12A0"/>
              </a:rPr>
              <a:t>Unintentional weight loss &gt;10% in the past three to six months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dirty="0">
                <a:latin typeface="AdvP4C4E74"/>
              </a:rPr>
              <a:t> </a:t>
            </a:r>
            <a:r>
              <a:rPr lang="en-IN" sz="2200" dirty="0">
                <a:latin typeface="AdvP3D12A0"/>
              </a:rPr>
              <a:t>Little or no nutritional intake for &gt;5 days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dirty="0">
                <a:latin typeface="AdvP4C4E74"/>
              </a:rPr>
              <a:t> </a:t>
            </a:r>
            <a:r>
              <a:rPr lang="en-IN" sz="2200" dirty="0">
                <a:latin typeface="AdvP3D12A0"/>
              </a:rPr>
              <a:t>History of alcohol misuse or drugs, including insulin, chemotherapy, antacids, 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dirty="0">
                <a:latin typeface="AdvP3D12A0"/>
              </a:rPr>
              <a:t>diuretics</a:t>
            </a:r>
          </a:p>
          <a:p>
            <a:r>
              <a:rPr lang="en-IN" sz="2200" dirty="0">
                <a:latin typeface="AdvP3D12A0"/>
              </a:rPr>
              <a:t>*Recommendations derived from low grade evidence</a:t>
            </a:r>
            <a:r>
              <a:rPr lang="en-IN" sz="2200" dirty="0">
                <a:latin typeface="AdvTT2876772e+20"/>
              </a:rPr>
              <a:t>—</a:t>
            </a:r>
            <a:r>
              <a:rPr lang="en-IN" sz="2200" dirty="0">
                <a:latin typeface="AdvP3D12A0"/>
              </a:rPr>
              <a:t>mainly cohort and case series studies</a:t>
            </a:r>
            <a:r>
              <a:rPr lang="en-IN" sz="2200" dirty="0">
                <a:latin typeface="AdvTT2876772e+20"/>
              </a:rPr>
              <a:t>—</a:t>
            </a:r>
            <a:r>
              <a:rPr lang="en-IN" sz="2200" dirty="0">
                <a:latin typeface="AdvP3D12A0"/>
              </a:rPr>
              <a:t>and from consensus expert opinion</a:t>
            </a:r>
            <a:endParaRPr lang="en-IN" sz="2200" dirty="0"/>
          </a:p>
        </p:txBody>
      </p:sp>
    </p:spTree>
    <p:extLst>
      <p:ext uri="{BB962C8B-B14F-4D97-AF65-F5344CB8AC3E}">
        <p14:creationId xmlns="" xmlns:p14="http://schemas.microsoft.com/office/powerpoint/2010/main" val="4131310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5171" y="221478"/>
            <a:ext cx="105925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>
                <a:latin typeface="AdvP3D1294"/>
              </a:rPr>
              <a:t>Recommendation for </a:t>
            </a:r>
            <a:r>
              <a:rPr lang="en-IN" sz="2400" b="1" dirty="0" smtClean="0">
                <a:latin typeface="AdvP3D1294"/>
              </a:rPr>
              <a:t>phosphate and magnesium Supplementation</a:t>
            </a:r>
            <a:endParaRPr lang="en-IN" sz="1000" b="1" dirty="0">
              <a:latin typeface="AdvP3D129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96719638"/>
              </p:ext>
            </p:extLst>
          </p:nvPr>
        </p:nvGraphicFramePr>
        <p:xfrm>
          <a:off x="433137" y="1138729"/>
          <a:ext cx="11367436" cy="2250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00362"/>
                <a:gridCol w="72670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solidFill>
                            <a:schemeClr val="tx1"/>
                          </a:solidFill>
                        </a:rPr>
                        <a:t>Mineral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solidFill>
                            <a:schemeClr val="tx1"/>
                          </a:solidFill>
                        </a:rPr>
                        <a:t>Dose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latin typeface="AdvP3D1294"/>
                        </a:rPr>
                        <a:t>Phosphate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latin typeface="AdvP3D12A0"/>
                        </a:rPr>
                        <a:t>Maintenance requirement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latin typeface="AdvP3D12A0"/>
                        </a:rPr>
                        <a:t> 0.3-0.6 </a:t>
                      </a:r>
                      <a:r>
                        <a:rPr lang="en-IN" sz="1800" dirty="0" err="1" smtClean="0">
                          <a:latin typeface="AdvP3D12A0"/>
                        </a:rPr>
                        <a:t>mmol</a:t>
                      </a:r>
                      <a:r>
                        <a:rPr lang="en-IN" sz="1800" dirty="0" smtClean="0">
                          <a:latin typeface="AdvP3D12A0"/>
                        </a:rPr>
                        <a:t>/kg/day orally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latin typeface="AdvP3D12A0"/>
                        </a:rPr>
                        <a:t>Mild </a:t>
                      </a:r>
                      <a:r>
                        <a:rPr lang="en-IN" sz="1800" dirty="0" err="1" smtClean="0">
                          <a:latin typeface="AdvP3D12A0"/>
                        </a:rPr>
                        <a:t>hypophosphataemia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latin typeface="AdvP3D12A0"/>
                        </a:rPr>
                        <a:t> (0.6-0.85 </a:t>
                      </a:r>
                      <a:r>
                        <a:rPr lang="en-IN" sz="1800" dirty="0" err="1" smtClean="0">
                          <a:latin typeface="AdvP3D12A0"/>
                        </a:rPr>
                        <a:t>mmol</a:t>
                      </a:r>
                      <a:r>
                        <a:rPr lang="en-IN" sz="1800" dirty="0" smtClean="0">
                          <a:latin typeface="AdvP3D12A0"/>
                        </a:rPr>
                        <a:t>/l) 0.3-0.6 </a:t>
                      </a:r>
                      <a:r>
                        <a:rPr lang="en-IN" sz="1800" dirty="0" err="1" smtClean="0">
                          <a:latin typeface="AdvP3D12A0"/>
                        </a:rPr>
                        <a:t>mmol</a:t>
                      </a:r>
                      <a:r>
                        <a:rPr lang="en-IN" sz="1800" dirty="0" smtClean="0">
                          <a:latin typeface="AdvP3D12A0"/>
                        </a:rPr>
                        <a:t>/kg/day orally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latin typeface="AdvP3D12A0"/>
                        </a:rPr>
                        <a:t>Moderate </a:t>
                      </a:r>
                      <a:r>
                        <a:rPr lang="en-IN" sz="1800" dirty="0" err="1" smtClean="0">
                          <a:latin typeface="AdvP3D12A0"/>
                        </a:rPr>
                        <a:t>hypophosphataemia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latin typeface="AdvP3D12A0"/>
                        </a:rPr>
                        <a:t>(0.3-0.6 </a:t>
                      </a:r>
                      <a:r>
                        <a:rPr lang="en-IN" sz="1800" dirty="0" err="1" smtClean="0">
                          <a:latin typeface="AdvP3D12A0"/>
                        </a:rPr>
                        <a:t>mmol</a:t>
                      </a:r>
                      <a:r>
                        <a:rPr lang="en-IN" sz="1800" dirty="0" smtClean="0">
                          <a:latin typeface="AdvP3D12A0"/>
                        </a:rPr>
                        <a:t>/l) 9 </a:t>
                      </a:r>
                      <a:r>
                        <a:rPr lang="en-IN" sz="1800" dirty="0" err="1" smtClean="0">
                          <a:latin typeface="AdvP3D12A0"/>
                        </a:rPr>
                        <a:t>mmol</a:t>
                      </a:r>
                      <a:r>
                        <a:rPr lang="en-IN" sz="1800" dirty="0" smtClean="0">
                          <a:latin typeface="AdvP3D12A0"/>
                        </a:rPr>
                        <a:t> infused into peripheral vein over 12 hours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latin typeface="AdvP3D12A0"/>
                        </a:rPr>
                        <a:t>Severe </a:t>
                      </a:r>
                      <a:r>
                        <a:rPr lang="en-IN" sz="1800" dirty="0" err="1" smtClean="0">
                          <a:latin typeface="AdvP3D12A0"/>
                        </a:rPr>
                        <a:t>hypophosphataemia</a:t>
                      </a:r>
                      <a:endParaRPr lang="en-IN" sz="1800" dirty="0" smtClean="0">
                        <a:latin typeface="AdvP3D12A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latin typeface="AdvP3D12A0"/>
                        </a:rPr>
                        <a:t>(&lt;0.3 </a:t>
                      </a:r>
                      <a:r>
                        <a:rPr lang="en-IN" sz="1800" dirty="0" err="1" smtClean="0">
                          <a:latin typeface="AdvP3D12A0"/>
                        </a:rPr>
                        <a:t>mmol</a:t>
                      </a:r>
                      <a:r>
                        <a:rPr lang="en-IN" sz="1800" dirty="0" smtClean="0">
                          <a:latin typeface="AdvP3D12A0"/>
                        </a:rPr>
                        <a:t>/l) 18 </a:t>
                      </a:r>
                      <a:r>
                        <a:rPr lang="en-IN" sz="1800" dirty="0" err="1" smtClean="0">
                          <a:latin typeface="AdvP3D12A0"/>
                        </a:rPr>
                        <a:t>mmol</a:t>
                      </a:r>
                      <a:r>
                        <a:rPr lang="en-IN" sz="1800" dirty="0" smtClean="0">
                          <a:latin typeface="AdvP3D12A0"/>
                        </a:rPr>
                        <a:t> infused into peripheral vein over 12 hours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90837665"/>
              </p:ext>
            </p:extLst>
          </p:nvPr>
        </p:nvGraphicFramePr>
        <p:xfrm>
          <a:off x="376988" y="3731124"/>
          <a:ext cx="11478127" cy="2418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70949"/>
                <a:gridCol w="73071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solidFill>
                            <a:schemeClr val="tx1"/>
                          </a:solidFill>
                        </a:rPr>
                        <a:t>Mineral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solidFill>
                            <a:schemeClr val="tx1"/>
                          </a:solidFill>
                        </a:rPr>
                        <a:t>Dose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latin typeface="AdvP3D1294"/>
                        </a:rPr>
                        <a:t>Magnesium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latin typeface="AdvP3D12A0"/>
                        </a:rPr>
                        <a:t>Maintenance requirement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latin typeface="AdvP3D12A0"/>
                        </a:rPr>
                        <a:t> 0.2 </a:t>
                      </a:r>
                      <a:r>
                        <a:rPr lang="en-IN" sz="1800" dirty="0" err="1" smtClean="0">
                          <a:latin typeface="AdvP3D12A0"/>
                        </a:rPr>
                        <a:t>mmol</a:t>
                      </a:r>
                      <a:r>
                        <a:rPr lang="en-IN" sz="1800" dirty="0" smtClean="0">
                          <a:latin typeface="AdvP3D12A0"/>
                        </a:rPr>
                        <a:t>/kg/day intravenously</a:t>
                      </a:r>
                      <a:r>
                        <a:rPr lang="en-IN" sz="1800" baseline="0" dirty="0" smtClean="0">
                          <a:latin typeface="AdvP3D12A0"/>
                        </a:rPr>
                        <a:t> </a:t>
                      </a:r>
                      <a:r>
                        <a:rPr lang="en-IN" sz="1800" dirty="0" smtClean="0">
                          <a:latin typeface="AdvP3D12A0"/>
                        </a:rPr>
                        <a:t>(or 0.4 </a:t>
                      </a:r>
                      <a:r>
                        <a:rPr lang="en-IN" sz="1800" dirty="0" err="1" smtClean="0">
                          <a:latin typeface="AdvP3D12A0"/>
                        </a:rPr>
                        <a:t>mmol</a:t>
                      </a:r>
                      <a:r>
                        <a:rPr lang="en-IN" sz="1800" dirty="0" smtClean="0">
                          <a:latin typeface="AdvP3D12A0"/>
                        </a:rPr>
                        <a:t>/kg/day orally 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latin typeface="AdvP3D12A0"/>
                        </a:rPr>
                        <a:t>Mild to moderate </a:t>
                      </a:r>
                      <a:r>
                        <a:rPr lang="en-IN" sz="1800" dirty="0" err="1" smtClean="0">
                          <a:latin typeface="AdvP3D12A0"/>
                        </a:rPr>
                        <a:t>hypophosphataemia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latin typeface="AdvP3D12A0"/>
                        </a:rPr>
                        <a:t> (0.5-0.7 </a:t>
                      </a:r>
                      <a:r>
                        <a:rPr lang="en-IN" sz="1800" dirty="0" err="1" smtClean="0">
                          <a:latin typeface="AdvP3D12A0"/>
                        </a:rPr>
                        <a:t>mmol</a:t>
                      </a:r>
                      <a:r>
                        <a:rPr lang="en-IN" sz="1800" dirty="0" smtClean="0">
                          <a:latin typeface="AdvP3D12A0"/>
                        </a:rPr>
                        <a:t>/l) Initially 0.5 </a:t>
                      </a:r>
                      <a:r>
                        <a:rPr lang="en-IN" sz="1800" dirty="0" err="1" smtClean="0">
                          <a:latin typeface="AdvP3D12A0"/>
                        </a:rPr>
                        <a:t>mmol</a:t>
                      </a:r>
                      <a:r>
                        <a:rPr lang="en-IN" sz="1800" dirty="0" smtClean="0">
                          <a:latin typeface="AdvP3D12A0"/>
                        </a:rPr>
                        <a:t>/kg/day over 24 hours intravenously, then 0.25 </a:t>
                      </a:r>
                      <a:r>
                        <a:rPr lang="en-IN" sz="1800" dirty="0" err="1" smtClean="0">
                          <a:latin typeface="AdvP3D12A0"/>
                        </a:rPr>
                        <a:t>mmol</a:t>
                      </a:r>
                      <a:r>
                        <a:rPr lang="en-IN" sz="1800" dirty="0" smtClean="0">
                          <a:latin typeface="AdvP3D12A0"/>
                        </a:rPr>
                        <a:t>/kg/day for 5 days intravenously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latin typeface="AdvP3D12A0"/>
                        </a:rPr>
                        <a:t>Severe </a:t>
                      </a:r>
                      <a:r>
                        <a:rPr lang="en-IN" sz="1800" dirty="0" err="1" smtClean="0">
                          <a:latin typeface="AdvP3D12A0"/>
                        </a:rPr>
                        <a:t>hypophosphataemia</a:t>
                      </a:r>
                      <a:endParaRPr lang="en-IN" sz="1800" dirty="0" smtClean="0">
                        <a:latin typeface="AdvP3D12A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latin typeface="AdvP3D12A0"/>
                        </a:rPr>
                        <a:t>(&lt;0.5 </a:t>
                      </a:r>
                      <a:r>
                        <a:rPr lang="en-IN" sz="1800" dirty="0" err="1" smtClean="0">
                          <a:latin typeface="AdvP3D12A0"/>
                        </a:rPr>
                        <a:t>mmol</a:t>
                      </a:r>
                      <a:r>
                        <a:rPr lang="en-IN" sz="1800" dirty="0" smtClean="0">
                          <a:latin typeface="AdvP3D12A0"/>
                        </a:rPr>
                        <a:t>/l) 24mmol over 6 hours intravenously, then as for mild to moderate hypomagnesaemia (above)</a:t>
                      </a:r>
                      <a:endParaRPr lang="en-IN" sz="4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37288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2013" y="871683"/>
            <a:ext cx="1124230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800" dirty="0">
                <a:latin typeface="AdvP9B22"/>
              </a:rPr>
              <a:t>To ensure adequate prevention</a:t>
            </a:r>
            <a:r>
              <a:rPr lang="en-IN" sz="2800" dirty="0" smtClean="0">
                <a:latin typeface="AdvP9B22"/>
              </a:rPr>
              <a:t>, the </a:t>
            </a:r>
            <a:r>
              <a:rPr lang="en-IN" sz="2800" dirty="0">
                <a:latin typeface="AdvP9B22"/>
              </a:rPr>
              <a:t>NICE guidelines recommend a thorough </a:t>
            </a:r>
            <a:r>
              <a:rPr lang="en-IN" sz="2800" dirty="0" smtClean="0">
                <a:latin typeface="AdvP9B22"/>
              </a:rPr>
              <a:t>nutritional assessment </a:t>
            </a:r>
            <a:r>
              <a:rPr lang="en-IN" sz="2800" dirty="0">
                <a:latin typeface="AdvP9B22"/>
              </a:rPr>
              <a:t>before </a:t>
            </a:r>
            <a:r>
              <a:rPr lang="en-IN" sz="2800" dirty="0" err="1">
                <a:latin typeface="AdvP9B22"/>
              </a:rPr>
              <a:t>refeeding</a:t>
            </a:r>
            <a:r>
              <a:rPr lang="en-IN" sz="2800" dirty="0">
                <a:latin typeface="AdvP9B22"/>
              </a:rPr>
              <a:t> is </a:t>
            </a:r>
            <a:r>
              <a:rPr lang="en-IN" sz="2800" dirty="0" smtClean="0">
                <a:latin typeface="AdvP9B22"/>
              </a:rPr>
              <a:t>started.</a:t>
            </a:r>
            <a:r>
              <a:rPr lang="en-IN" sz="1050" dirty="0" smtClean="0">
                <a:latin typeface="AdvP9B22"/>
              </a:rPr>
              <a:t> </a:t>
            </a:r>
          </a:p>
          <a:p>
            <a:pPr algn="just"/>
            <a:endParaRPr lang="en-IN" sz="2800" dirty="0" smtClean="0">
              <a:latin typeface="AdvP9B22"/>
            </a:endParaRPr>
          </a:p>
          <a:p>
            <a:pPr algn="just"/>
            <a:r>
              <a:rPr lang="en-IN" sz="2800" dirty="0" smtClean="0">
                <a:latin typeface="AdvP9B22"/>
              </a:rPr>
              <a:t>Recent weight </a:t>
            </a:r>
            <a:r>
              <a:rPr lang="en-IN" sz="2800" dirty="0">
                <a:latin typeface="AdvP9B22"/>
              </a:rPr>
              <a:t>change over time, nutrition, alcohol intake, </a:t>
            </a:r>
            <a:r>
              <a:rPr lang="en-IN" sz="2800" dirty="0" smtClean="0">
                <a:latin typeface="AdvP9B22"/>
              </a:rPr>
              <a:t>and social </a:t>
            </a:r>
            <a:r>
              <a:rPr lang="en-IN" sz="2800" dirty="0">
                <a:latin typeface="AdvP9B22"/>
              </a:rPr>
              <a:t>and psychological problems should all </a:t>
            </a:r>
            <a:r>
              <a:rPr lang="en-IN" sz="2800" dirty="0" smtClean="0">
                <a:latin typeface="AdvP9B22"/>
              </a:rPr>
              <a:t>be ascertained</a:t>
            </a:r>
            <a:r>
              <a:rPr lang="en-IN" sz="2800" dirty="0">
                <a:latin typeface="AdvP9B22"/>
              </a:rPr>
              <a:t>. </a:t>
            </a:r>
            <a:endParaRPr lang="en-IN" sz="2800" dirty="0" smtClean="0">
              <a:latin typeface="AdvP9B22"/>
            </a:endParaRPr>
          </a:p>
          <a:p>
            <a:pPr algn="just"/>
            <a:endParaRPr lang="en-IN" sz="2800" dirty="0">
              <a:latin typeface="AdvP9B22"/>
            </a:endParaRPr>
          </a:p>
          <a:p>
            <a:pPr algn="just"/>
            <a:r>
              <a:rPr lang="en-IN" sz="2800" dirty="0" smtClean="0">
                <a:latin typeface="AdvP9B22"/>
              </a:rPr>
              <a:t>Plasma </a:t>
            </a:r>
            <a:r>
              <a:rPr lang="en-IN" sz="2800" dirty="0">
                <a:latin typeface="AdvP9B22"/>
              </a:rPr>
              <a:t>electrolytes (especially phosphate</a:t>
            </a:r>
            <a:r>
              <a:rPr lang="en-IN" sz="2800" dirty="0" smtClean="0">
                <a:latin typeface="AdvP9B22"/>
              </a:rPr>
              <a:t>, sodium</a:t>
            </a:r>
            <a:r>
              <a:rPr lang="en-IN" sz="2800" dirty="0">
                <a:latin typeface="AdvP9B22"/>
              </a:rPr>
              <a:t>, potassium, and magnesium) and </a:t>
            </a:r>
            <a:r>
              <a:rPr lang="en-IN" sz="2800" dirty="0" smtClean="0">
                <a:latin typeface="AdvP9B22"/>
              </a:rPr>
              <a:t>glucose should </a:t>
            </a:r>
            <a:r>
              <a:rPr lang="en-IN" sz="2800" dirty="0">
                <a:latin typeface="AdvP9B22"/>
              </a:rPr>
              <a:t>be measured at baseline before feeding </a:t>
            </a:r>
            <a:r>
              <a:rPr lang="en-IN" sz="2800" dirty="0" smtClean="0">
                <a:latin typeface="AdvP9B22"/>
              </a:rPr>
              <a:t>and any </a:t>
            </a:r>
            <a:r>
              <a:rPr lang="en-IN" sz="2800" dirty="0">
                <a:latin typeface="AdvP9B22"/>
              </a:rPr>
              <a:t>deficiencies corrected during feeding with </a:t>
            </a:r>
            <a:r>
              <a:rPr lang="en-IN" sz="2800" dirty="0" smtClean="0">
                <a:latin typeface="AdvP9B22"/>
              </a:rPr>
              <a:t>close monitoring.</a:t>
            </a:r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27246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3886" y="238979"/>
            <a:ext cx="114155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000" dirty="0">
                <a:latin typeface="AdvP9B22"/>
              </a:rPr>
              <a:t>The NICE guidelines recommend that </a:t>
            </a:r>
            <a:r>
              <a:rPr lang="en-IN" sz="2000" dirty="0" err="1">
                <a:latin typeface="AdvP9B22"/>
              </a:rPr>
              <a:t>refeeding</a:t>
            </a:r>
            <a:r>
              <a:rPr lang="en-IN" sz="2000" dirty="0">
                <a:latin typeface="AdvP9B22"/>
              </a:rPr>
              <a:t> </a:t>
            </a:r>
            <a:r>
              <a:rPr lang="en-IN" sz="2000" dirty="0" smtClean="0">
                <a:latin typeface="AdvP9B22"/>
              </a:rPr>
              <a:t>is started </a:t>
            </a:r>
            <a:r>
              <a:rPr lang="en-IN" sz="2000" dirty="0">
                <a:latin typeface="AdvP9B22"/>
              </a:rPr>
              <a:t>at no more than 50% of energy requirements </a:t>
            </a:r>
            <a:r>
              <a:rPr lang="en-IN" sz="2000" dirty="0" smtClean="0">
                <a:latin typeface="AdvP9B22"/>
              </a:rPr>
              <a:t>in </a:t>
            </a:r>
            <a:r>
              <a:rPr lang="en-IN" sz="2000" dirty="0" smtClean="0">
                <a:latin typeface="AdvTT5843c571+20"/>
              </a:rPr>
              <a:t>“</a:t>
            </a:r>
            <a:r>
              <a:rPr lang="en-IN" sz="2000" dirty="0" smtClean="0">
                <a:latin typeface="AdvP9B22"/>
              </a:rPr>
              <a:t>patients who </a:t>
            </a:r>
            <a:r>
              <a:rPr lang="en-IN" sz="2000" dirty="0">
                <a:latin typeface="AdvP9B22"/>
              </a:rPr>
              <a:t>have eaten little or nothing for more </a:t>
            </a:r>
            <a:r>
              <a:rPr lang="en-IN" sz="2000" dirty="0" smtClean="0">
                <a:latin typeface="AdvP9B22"/>
              </a:rPr>
              <a:t>than 5 </a:t>
            </a:r>
            <a:r>
              <a:rPr lang="en-IN" sz="2000" dirty="0">
                <a:latin typeface="AdvP9B22"/>
              </a:rPr>
              <a:t>days.</a:t>
            </a:r>
            <a:r>
              <a:rPr lang="en-IN" sz="2000" dirty="0">
                <a:latin typeface="AdvTT5843c571+20"/>
              </a:rPr>
              <a:t>” </a:t>
            </a:r>
            <a:r>
              <a:rPr lang="en-IN" sz="2000" dirty="0">
                <a:latin typeface="AdvP9B22"/>
              </a:rPr>
              <a:t>The rate can then be increased if no </a:t>
            </a:r>
            <a:r>
              <a:rPr lang="en-IN" sz="2000" dirty="0" err="1" smtClean="0">
                <a:latin typeface="AdvP9B22"/>
              </a:rPr>
              <a:t>refeeding</a:t>
            </a:r>
            <a:r>
              <a:rPr lang="en-IN" sz="2000" dirty="0" smtClean="0">
                <a:latin typeface="AdvP9B22"/>
              </a:rPr>
              <a:t> problems </a:t>
            </a:r>
            <a:r>
              <a:rPr lang="en-IN" sz="2000" dirty="0">
                <a:latin typeface="AdvP9B22"/>
              </a:rPr>
              <a:t>are detected on clinical and </a:t>
            </a:r>
            <a:r>
              <a:rPr lang="en-IN" sz="2000" dirty="0" smtClean="0">
                <a:latin typeface="AdvP9B22"/>
              </a:rPr>
              <a:t>biochemical monitoring.</a:t>
            </a:r>
            <a:endParaRPr lang="en-IN" sz="2000" dirty="0">
              <a:latin typeface="AdvP9B22"/>
            </a:endParaRPr>
          </a:p>
          <a:p>
            <a:pPr algn="just"/>
            <a:r>
              <a:rPr lang="en-IN" sz="2000" dirty="0">
                <a:latin typeface="AdvP9B22"/>
              </a:rPr>
              <a:t>For patients at high risk of developing </a:t>
            </a:r>
            <a:r>
              <a:rPr lang="en-IN" sz="2000" dirty="0" err="1" smtClean="0">
                <a:latin typeface="AdvP9B22"/>
              </a:rPr>
              <a:t>refeeding</a:t>
            </a:r>
            <a:r>
              <a:rPr lang="en-IN" sz="2000" dirty="0" smtClean="0">
                <a:latin typeface="AdvP9B22"/>
              </a:rPr>
              <a:t> syndrome</a:t>
            </a:r>
            <a:r>
              <a:rPr lang="en-IN" sz="2000" dirty="0">
                <a:latin typeface="AdvP9B22"/>
              </a:rPr>
              <a:t>, nutritional repletion of energy should </a:t>
            </a:r>
            <a:r>
              <a:rPr lang="en-IN" sz="2000" dirty="0" smtClean="0">
                <a:latin typeface="AdvP9B22"/>
              </a:rPr>
              <a:t>be started </a:t>
            </a:r>
            <a:r>
              <a:rPr lang="en-IN" sz="2000" dirty="0">
                <a:latin typeface="AdvP9B22"/>
              </a:rPr>
              <a:t>slowly (maximum 0.042 MJ/kg/24 hours</a:t>
            </a:r>
            <a:r>
              <a:rPr lang="en-IN" sz="2000" dirty="0" smtClean="0">
                <a:latin typeface="AdvP9B22"/>
              </a:rPr>
              <a:t>) and should </a:t>
            </a:r>
            <a:r>
              <a:rPr lang="en-IN" sz="2000" dirty="0">
                <a:latin typeface="AdvP9B22"/>
              </a:rPr>
              <a:t>be tailored to each patient. It can then </a:t>
            </a:r>
            <a:r>
              <a:rPr lang="en-IN" sz="2000" dirty="0" smtClean="0">
                <a:latin typeface="AdvP9B22"/>
              </a:rPr>
              <a:t>be increased </a:t>
            </a:r>
            <a:r>
              <a:rPr lang="en-IN" sz="2000" dirty="0">
                <a:latin typeface="AdvP9B22"/>
              </a:rPr>
              <a:t>to meet or exceed full needs over four </a:t>
            </a:r>
            <a:r>
              <a:rPr lang="en-IN" sz="2000" dirty="0" smtClean="0">
                <a:latin typeface="AdvP9B22"/>
              </a:rPr>
              <a:t>to seven </a:t>
            </a:r>
            <a:r>
              <a:rPr lang="en-IN" sz="2000" dirty="0">
                <a:latin typeface="AdvP9B22"/>
              </a:rPr>
              <a:t>days. In patients who are very </a:t>
            </a:r>
            <a:r>
              <a:rPr lang="en-IN" sz="2000" dirty="0" smtClean="0">
                <a:latin typeface="AdvP9B22"/>
              </a:rPr>
              <a:t>malnourished (</a:t>
            </a:r>
            <a:r>
              <a:rPr lang="en-IN" sz="2000" dirty="0">
                <a:latin typeface="AdvP9B22"/>
              </a:rPr>
              <a:t>body mass index </a:t>
            </a:r>
            <a:r>
              <a:rPr lang="en-IN" sz="2000" dirty="0">
                <a:latin typeface="AdvTT5843c571+22"/>
              </a:rPr>
              <a:t>≤</a:t>
            </a:r>
            <a:r>
              <a:rPr lang="en-IN" sz="2000" dirty="0">
                <a:latin typeface="AdvP9B22"/>
              </a:rPr>
              <a:t>14 or a negligible intake for </a:t>
            </a:r>
            <a:r>
              <a:rPr lang="en-IN" sz="2000" dirty="0" smtClean="0">
                <a:latin typeface="AdvP9B22"/>
              </a:rPr>
              <a:t>two weeks </a:t>
            </a:r>
            <a:r>
              <a:rPr lang="en-IN" sz="2000" dirty="0">
                <a:latin typeface="AdvP9B22"/>
              </a:rPr>
              <a:t>or more), the NICE guidelines recommend </a:t>
            </a:r>
            <a:r>
              <a:rPr lang="en-IN" sz="2000" dirty="0" smtClean="0">
                <a:latin typeface="AdvP9B22"/>
              </a:rPr>
              <a:t>that </a:t>
            </a:r>
            <a:r>
              <a:rPr lang="en-IN" sz="2000" dirty="0" err="1" smtClean="0">
                <a:latin typeface="AdvP9B22"/>
              </a:rPr>
              <a:t>refeeding</a:t>
            </a:r>
            <a:r>
              <a:rPr lang="en-IN" sz="2000" dirty="0" smtClean="0">
                <a:latin typeface="AdvP9B22"/>
              </a:rPr>
              <a:t> </a:t>
            </a:r>
            <a:r>
              <a:rPr lang="en-IN" sz="2000" dirty="0">
                <a:latin typeface="AdvP9B22"/>
              </a:rPr>
              <a:t>should start at a maximum of 0.021 MJ/kg</a:t>
            </a:r>
            <a:r>
              <a:rPr lang="en-IN" sz="2000" dirty="0" smtClean="0">
                <a:latin typeface="AdvP9B22"/>
              </a:rPr>
              <a:t>/ 24 </a:t>
            </a:r>
            <a:r>
              <a:rPr lang="en-IN" sz="2000" dirty="0">
                <a:latin typeface="AdvP9B22"/>
              </a:rPr>
              <a:t>hours, with cardiac monitoring owing to the risk </a:t>
            </a:r>
            <a:r>
              <a:rPr lang="en-IN" sz="2000" dirty="0" smtClean="0">
                <a:latin typeface="AdvP9B22"/>
              </a:rPr>
              <a:t>of cardiac </a:t>
            </a:r>
            <a:r>
              <a:rPr lang="en-IN" sz="2000" dirty="0">
                <a:latin typeface="AdvP9B22"/>
              </a:rPr>
              <a:t>arrhythmias (level D recommendation</a:t>
            </a:r>
            <a:r>
              <a:rPr lang="en-IN" sz="2000" dirty="0" smtClean="0">
                <a:latin typeface="AdvP9B22"/>
              </a:rPr>
              <a:t>).</a:t>
            </a:r>
            <a:r>
              <a:rPr lang="en-IN" sz="900" dirty="0" smtClean="0">
                <a:latin typeface="AdvP9B22"/>
              </a:rPr>
              <a:t> </a:t>
            </a:r>
            <a:r>
              <a:rPr lang="en-IN" sz="2000" dirty="0" smtClean="0">
                <a:latin typeface="AdvP9B22"/>
              </a:rPr>
              <a:t>This explicit </a:t>
            </a:r>
            <a:r>
              <a:rPr lang="en-IN" sz="2000" dirty="0">
                <a:latin typeface="AdvP9B22"/>
              </a:rPr>
              <a:t>specification of the rate of </a:t>
            </a:r>
            <a:r>
              <a:rPr lang="en-IN" sz="2000" dirty="0" err="1">
                <a:latin typeface="AdvP9B22"/>
              </a:rPr>
              <a:t>refeeding</a:t>
            </a:r>
            <a:r>
              <a:rPr lang="en-IN" sz="2000" dirty="0">
                <a:latin typeface="AdvP9B22"/>
              </a:rPr>
              <a:t> in </a:t>
            </a:r>
            <a:r>
              <a:rPr lang="en-IN" sz="2000" dirty="0" smtClean="0">
                <a:latin typeface="AdvP9B22"/>
              </a:rPr>
              <a:t>severely malnourished </a:t>
            </a:r>
            <a:r>
              <a:rPr lang="en-IN" sz="2000" dirty="0">
                <a:latin typeface="AdvP9B22"/>
              </a:rPr>
              <a:t>patients should help avoid </a:t>
            </a:r>
            <a:r>
              <a:rPr lang="en-IN" sz="2000" dirty="0" smtClean="0">
                <a:latin typeface="AdvP9B22"/>
              </a:rPr>
              <a:t>complications arising </a:t>
            </a:r>
            <a:r>
              <a:rPr lang="en-IN" sz="2000" dirty="0">
                <a:latin typeface="AdvP9B22"/>
              </a:rPr>
              <a:t>from rapid </a:t>
            </a:r>
            <a:r>
              <a:rPr lang="en-IN" sz="2000" dirty="0" err="1">
                <a:latin typeface="AdvP9B22"/>
              </a:rPr>
              <a:t>refeeding</a:t>
            </a:r>
            <a:r>
              <a:rPr lang="en-IN" sz="2000" dirty="0">
                <a:latin typeface="AdvP9B22"/>
              </a:rPr>
              <a:t> and is an </a:t>
            </a:r>
            <a:r>
              <a:rPr lang="en-IN" sz="2000" dirty="0" smtClean="0">
                <a:latin typeface="AdvP9B22"/>
              </a:rPr>
              <a:t>improvement on </a:t>
            </a:r>
            <a:r>
              <a:rPr lang="en-IN" sz="2000" dirty="0">
                <a:latin typeface="AdvP9B22"/>
              </a:rPr>
              <a:t>previous guidelines.</a:t>
            </a:r>
            <a:r>
              <a:rPr lang="en-IN" sz="900" dirty="0">
                <a:latin typeface="AdvP9B22"/>
              </a:rPr>
              <a:t>4 </a:t>
            </a:r>
            <a:r>
              <a:rPr lang="en-IN" sz="2000" dirty="0">
                <a:latin typeface="AdvP9B22"/>
              </a:rPr>
              <a:t>The NICE </a:t>
            </a:r>
            <a:r>
              <a:rPr lang="en-IN" sz="2000" dirty="0" smtClean="0">
                <a:latin typeface="AdvP9B22"/>
              </a:rPr>
              <a:t>guidelines also </a:t>
            </a:r>
            <a:r>
              <a:rPr lang="en-IN" sz="2000" dirty="0">
                <a:latin typeface="AdvP9B22"/>
              </a:rPr>
              <a:t>state that correcting electrolyte and fluid </a:t>
            </a:r>
            <a:r>
              <a:rPr lang="en-IN" sz="2000" dirty="0" smtClean="0">
                <a:latin typeface="AdvP9B22"/>
              </a:rPr>
              <a:t>imbalances before </a:t>
            </a:r>
            <a:r>
              <a:rPr lang="en-IN" sz="2000" dirty="0">
                <a:latin typeface="AdvP9B22"/>
              </a:rPr>
              <a:t>feeding is not necessary and that </a:t>
            </a:r>
            <a:r>
              <a:rPr lang="en-IN" sz="2000" dirty="0" smtClean="0">
                <a:latin typeface="AdvP9B22"/>
              </a:rPr>
              <a:t>this should </a:t>
            </a:r>
            <a:r>
              <a:rPr lang="en-IN" sz="2000" dirty="0">
                <a:latin typeface="AdvP9B22"/>
              </a:rPr>
              <a:t>be done along with feeding. This is a </a:t>
            </a:r>
            <a:r>
              <a:rPr lang="en-IN" sz="2000" dirty="0" smtClean="0">
                <a:latin typeface="AdvP9B22"/>
              </a:rPr>
              <a:t>change from </a:t>
            </a:r>
            <a:r>
              <a:rPr lang="en-IN" sz="2000" dirty="0">
                <a:latin typeface="AdvP9B22"/>
              </a:rPr>
              <a:t>previous guidelines</a:t>
            </a:r>
            <a:r>
              <a:rPr lang="en-IN" sz="900" dirty="0">
                <a:latin typeface="AdvP9B22"/>
              </a:rPr>
              <a:t>4 </a:t>
            </a:r>
            <a:r>
              <a:rPr lang="en-IN" sz="2000" dirty="0">
                <a:latin typeface="AdvP9B22"/>
              </a:rPr>
              <a:t>and potentially </a:t>
            </a:r>
            <a:r>
              <a:rPr lang="en-IN" sz="2000" dirty="0" smtClean="0">
                <a:latin typeface="AdvP9B22"/>
              </a:rPr>
              <a:t>avoids prolongation </a:t>
            </a:r>
            <a:r>
              <a:rPr lang="en-IN" sz="2000" dirty="0">
                <a:latin typeface="AdvP9B22"/>
              </a:rPr>
              <a:t>of malnourishment and its effects </a:t>
            </a:r>
            <a:r>
              <a:rPr lang="en-IN" sz="2000" dirty="0" smtClean="0">
                <a:latin typeface="AdvP9B22"/>
              </a:rPr>
              <a:t>on patients. All </a:t>
            </a:r>
            <a:r>
              <a:rPr lang="en-IN" sz="2000" dirty="0">
                <a:latin typeface="AdvP9B22"/>
              </a:rPr>
              <a:t>guidelines recommend that vitamin </a:t>
            </a:r>
            <a:r>
              <a:rPr lang="en-IN" sz="2000" dirty="0" smtClean="0">
                <a:latin typeface="AdvP9B22"/>
              </a:rPr>
              <a:t>supplementation should </a:t>
            </a:r>
            <a:r>
              <a:rPr lang="en-IN" sz="2000" dirty="0">
                <a:latin typeface="AdvP9B22"/>
              </a:rPr>
              <a:t>be started immediately, before and for </a:t>
            </a:r>
            <a:r>
              <a:rPr lang="en-IN" sz="2000" dirty="0" smtClean="0">
                <a:latin typeface="AdvP9B22"/>
              </a:rPr>
              <a:t>the first </a:t>
            </a:r>
            <a:r>
              <a:rPr lang="en-IN" sz="2000" dirty="0">
                <a:latin typeface="AdvP9B22"/>
              </a:rPr>
              <a:t>10 days of </a:t>
            </a:r>
            <a:r>
              <a:rPr lang="en-IN" sz="2000" dirty="0" err="1">
                <a:latin typeface="AdvP9B22"/>
              </a:rPr>
              <a:t>refeeding</a:t>
            </a:r>
            <a:r>
              <a:rPr lang="en-IN" sz="2000" dirty="0">
                <a:latin typeface="AdvP9B22"/>
              </a:rPr>
              <a:t>. Circulatory volume </a:t>
            </a:r>
            <a:r>
              <a:rPr lang="en-IN" sz="2000" dirty="0" smtClean="0">
                <a:latin typeface="AdvP9B22"/>
              </a:rPr>
              <a:t>should also </a:t>
            </a:r>
            <a:r>
              <a:rPr lang="en-IN" sz="2000" dirty="0">
                <a:latin typeface="AdvP9B22"/>
              </a:rPr>
              <a:t>be restored. Oral, enteral, or intravenous </a:t>
            </a:r>
            <a:r>
              <a:rPr lang="en-IN" sz="2000" dirty="0" smtClean="0">
                <a:latin typeface="AdvP9B22"/>
              </a:rPr>
              <a:t>supplements of </a:t>
            </a:r>
            <a:r>
              <a:rPr lang="en-IN" sz="2000" dirty="0">
                <a:latin typeface="AdvP9B22"/>
              </a:rPr>
              <a:t>the potassium, phosphate, calcium, </a:t>
            </a:r>
            <a:r>
              <a:rPr lang="en-IN" sz="2000" dirty="0" smtClean="0">
                <a:latin typeface="AdvP9B22"/>
              </a:rPr>
              <a:t>and magnesium </a:t>
            </a:r>
            <a:r>
              <a:rPr lang="en-IN" sz="2000" dirty="0">
                <a:latin typeface="AdvP9B22"/>
              </a:rPr>
              <a:t>should be given unless blood levels </a:t>
            </a:r>
            <a:r>
              <a:rPr lang="en-IN" sz="2000" dirty="0" smtClean="0">
                <a:latin typeface="AdvP9B22"/>
              </a:rPr>
              <a:t>are high </a:t>
            </a:r>
            <a:r>
              <a:rPr lang="en-IN" sz="2000" dirty="0">
                <a:latin typeface="AdvP9B22"/>
              </a:rPr>
              <a:t>before </a:t>
            </a:r>
            <a:r>
              <a:rPr lang="en-IN" sz="2000" dirty="0" err="1">
                <a:latin typeface="AdvP9B22"/>
              </a:rPr>
              <a:t>refeeding</a:t>
            </a:r>
            <a:r>
              <a:rPr lang="en-IN" sz="2000" dirty="0">
                <a:latin typeface="AdvP9B22"/>
              </a:rPr>
              <a:t>.</a:t>
            </a:r>
            <a:endParaRPr lang="en-IN" sz="2000" dirty="0"/>
          </a:p>
        </p:txBody>
      </p:sp>
    </p:spTree>
    <p:extLst>
      <p:ext uri="{BB962C8B-B14F-4D97-AF65-F5344CB8AC3E}">
        <p14:creationId xmlns="" xmlns:p14="http://schemas.microsoft.com/office/powerpoint/2010/main" val="502930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1727" y="906038"/>
            <a:ext cx="1145263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What is </a:t>
            </a:r>
            <a:r>
              <a:rPr lang="en-IN" sz="2800" b="0" i="0" u="none" strike="noStrike" baseline="0" dirty="0" err="1" smtClean="0">
                <a:latin typeface="Arial Black" panose="020B0A04020102020204" pitchFamily="34" charset="0"/>
              </a:rPr>
              <a:t>refeeding</a:t>
            </a:r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 syndrome?</a:t>
            </a:r>
          </a:p>
          <a:p>
            <a:pPr algn="just"/>
            <a:r>
              <a:rPr lang="en-IN" sz="2800" b="0" i="0" u="none" strike="noStrike" baseline="0" dirty="0" err="1" smtClean="0">
                <a:latin typeface="Arial Black" panose="020B0A04020102020204" pitchFamily="34" charset="0"/>
              </a:rPr>
              <a:t>Refeeding</a:t>
            </a:r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 syndrome can be defined as the potentially</a:t>
            </a:r>
          </a:p>
          <a:p>
            <a:pPr algn="just"/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fatal shifts in fluids and electrolytes that may occur in</a:t>
            </a:r>
          </a:p>
          <a:p>
            <a:pPr algn="just"/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malnourished patients receiving artificial </a:t>
            </a:r>
            <a:r>
              <a:rPr lang="en-IN" sz="2800" b="0" i="0" u="none" strike="noStrike" baseline="0" dirty="0" err="1" smtClean="0">
                <a:latin typeface="Arial Black" panose="020B0A04020102020204" pitchFamily="34" charset="0"/>
              </a:rPr>
              <a:t>refeeding</a:t>
            </a:r>
            <a:endParaRPr lang="en-IN" sz="2800" b="0" i="0" u="none" strike="noStrike" baseline="0" dirty="0" smtClean="0">
              <a:latin typeface="Arial Black" panose="020B0A04020102020204" pitchFamily="34" charset="0"/>
            </a:endParaRPr>
          </a:p>
          <a:p>
            <a:pPr algn="just"/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(whether </a:t>
            </a:r>
            <a:r>
              <a:rPr lang="en-IN" sz="2800" b="0" i="0" u="none" strike="noStrike" baseline="0" dirty="0" err="1" smtClean="0">
                <a:latin typeface="Arial Black" panose="020B0A04020102020204" pitchFamily="34" charset="0"/>
              </a:rPr>
              <a:t>enterally</a:t>
            </a:r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 or parenterally</a:t>
            </a:r>
            <a:r>
              <a:rPr lang="en-IN" sz="1050" b="0" i="0" u="none" strike="noStrike" baseline="0" dirty="0" smtClean="0">
                <a:latin typeface="Arial Black" panose="020B0A04020102020204" pitchFamily="34" charset="0"/>
              </a:rPr>
              <a:t>5</a:t>
            </a:r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). These shifts result</a:t>
            </a:r>
          </a:p>
          <a:p>
            <a:pPr algn="just"/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from hormonal and metabolic changes and may cause</a:t>
            </a:r>
          </a:p>
          <a:p>
            <a:pPr algn="just"/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serious clinical complications. The hallmark biochemical</a:t>
            </a:r>
          </a:p>
          <a:p>
            <a:pPr algn="just"/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feature of </a:t>
            </a:r>
            <a:r>
              <a:rPr lang="en-IN" sz="2800" b="0" i="0" u="none" strike="noStrike" baseline="0" dirty="0" err="1" smtClean="0">
                <a:latin typeface="Arial Black" panose="020B0A04020102020204" pitchFamily="34" charset="0"/>
              </a:rPr>
              <a:t>refeeding</a:t>
            </a:r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 syndrome is </a:t>
            </a:r>
            <a:r>
              <a:rPr lang="en-IN" sz="2800" b="0" i="0" u="none" strike="noStrike" baseline="0" dirty="0" err="1" smtClean="0">
                <a:latin typeface="Arial Black" panose="020B0A04020102020204" pitchFamily="34" charset="0"/>
              </a:rPr>
              <a:t>hypophosphataemia</a:t>
            </a:r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.</a:t>
            </a:r>
          </a:p>
          <a:p>
            <a:pPr algn="just"/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However, the syndrome is complex and may also</a:t>
            </a:r>
          </a:p>
          <a:p>
            <a:pPr algn="just"/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feature abnormal sodium and fluid balance; changes in</a:t>
            </a:r>
          </a:p>
          <a:p>
            <a:pPr algn="just"/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glucose, protein, and fat metabolism; thiamine deficiency;  hypokalaemia; and hypomagnesaemia.</a:t>
            </a:r>
            <a:endParaRPr lang="en-IN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4032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0692" y="256693"/>
            <a:ext cx="7643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How common is </a:t>
            </a:r>
            <a:r>
              <a:rPr lang="en-IN" sz="2800" dirty="0" err="1">
                <a:latin typeface="Arial Black" panose="020B0A04020102020204" pitchFamily="34" charset="0"/>
              </a:rPr>
              <a:t>R</a:t>
            </a:r>
            <a:r>
              <a:rPr lang="en-IN" sz="2800" b="0" i="0" u="none" strike="noStrike" baseline="0" dirty="0" err="1" smtClean="0">
                <a:latin typeface="Arial Black" panose="020B0A04020102020204" pitchFamily="34" charset="0"/>
              </a:rPr>
              <a:t>efeeding</a:t>
            </a:r>
            <a:r>
              <a:rPr lang="en-IN" sz="2800" b="0" i="0" u="none" strike="noStrike" baseline="0" dirty="0" smtClean="0">
                <a:latin typeface="Arial Black" panose="020B0A04020102020204" pitchFamily="34" charset="0"/>
              </a:rPr>
              <a:t> Syndrome?</a:t>
            </a:r>
            <a:endParaRPr lang="en-IN" sz="2800" dirty="0">
              <a:latin typeface="Arial Black" panose="020B0A040201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1604" y="878688"/>
            <a:ext cx="116518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0" i="0" u="none" strike="noStrike" baseline="0" dirty="0" smtClean="0">
                <a:latin typeface="Arial Black" panose="020B0A04020102020204" pitchFamily="34" charset="0"/>
              </a:rPr>
              <a:t>Studies report a 100% incidence of </a:t>
            </a:r>
            <a:r>
              <a:rPr lang="en-IN" sz="2400" b="0" i="0" u="none" strike="noStrike" baseline="0" dirty="0" err="1" smtClean="0">
                <a:latin typeface="Arial Black" panose="020B0A04020102020204" pitchFamily="34" charset="0"/>
              </a:rPr>
              <a:t>hypophosphataemia</a:t>
            </a:r>
            <a:r>
              <a:rPr lang="en-IN" sz="2400" b="0" i="0" u="none" strike="noStrike" baseline="0" dirty="0" smtClean="0">
                <a:latin typeface="Arial Black" panose="020B0A04020102020204" pitchFamily="34" charset="0"/>
              </a:rPr>
              <a:t> in patients receiving total parenteral </a:t>
            </a:r>
            <a:r>
              <a:rPr lang="en-IN" sz="2400" dirty="0">
                <a:latin typeface="Arial Black" panose="020B0A04020102020204" pitchFamily="34" charset="0"/>
              </a:rPr>
              <a:t>nutrition solutions that do not contain phosphorus.</a:t>
            </a:r>
          </a:p>
          <a:p>
            <a:pPr algn="just"/>
            <a:endParaRPr lang="en-IN" sz="2400" dirty="0" smtClean="0">
              <a:latin typeface="Arial Black" panose="020B0A04020102020204" pitchFamily="34" charset="0"/>
            </a:endParaRPr>
          </a:p>
          <a:p>
            <a:pPr algn="just"/>
            <a:r>
              <a:rPr lang="en-IN" sz="2400" dirty="0" smtClean="0">
                <a:latin typeface="Arial Black" panose="020B0A04020102020204" pitchFamily="34" charset="0"/>
              </a:rPr>
              <a:t>When </a:t>
            </a:r>
            <a:r>
              <a:rPr lang="en-IN" sz="2400" dirty="0">
                <a:latin typeface="Arial Black" panose="020B0A04020102020204" pitchFamily="34" charset="0"/>
              </a:rPr>
              <a:t>solutions containing phosphate are used, </a:t>
            </a:r>
            <a:r>
              <a:rPr lang="en-IN" sz="2400" dirty="0" smtClean="0">
                <a:latin typeface="Arial Black" panose="020B0A04020102020204" pitchFamily="34" charset="0"/>
              </a:rPr>
              <a:t>the incidence </a:t>
            </a:r>
            <a:r>
              <a:rPr lang="en-IN" sz="2400" dirty="0">
                <a:latin typeface="Arial Black" panose="020B0A04020102020204" pitchFamily="34" charset="0"/>
              </a:rPr>
              <a:t>can decrease to 18</a:t>
            </a:r>
            <a:r>
              <a:rPr lang="en-IN" sz="2400" dirty="0" smtClean="0">
                <a:latin typeface="Arial Black" panose="020B0A04020102020204" pitchFamily="34" charset="0"/>
              </a:rPr>
              <a:t>%.</a:t>
            </a:r>
          </a:p>
          <a:p>
            <a:pPr algn="just"/>
            <a:endParaRPr lang="en-IN" sz="2400" dirty="0" smtClean="0">
              <a:latin typeface="Arial Black" panose="020B0A04020102020204" pitchFamily="34" charset="0"/>
            </a:endParaRPr>
          </a:p>
          <a:p>
            <a:pPr algn="just"/>
            <a:r>
              <a:rPr lang="en-IN" sz="2400" dirty="0">
                <a:latin typeface="Arial Black" panose="020B0A04020102020204" pitchFamily="34" charset="0"/>
              </a:rPr>
              <a:t>Several prospective and retrospective cohort </a:t>
            </a:r>
            <a:r>
              <a:rPr lang="en-IN" sz="2400" dirty="0" smtClean="0">
                <a:latin typeface="Arial Black" panose="020B0A04020102020204" pitchFamily="34" charset="0"/>
              </a:rPr>
              <a:t>studies of </a:t>
            </a:r>
            <a:r>
              <a:rPr lang="en-IN" sz="2400" dirty="0" err="1">
                <a:latin typeface="Arial Black" panose="020B0A04020102020204" pitchFamily="34" charset="0"/>
              </a:rPr>
              <a:t>hyperalimentation</a:t>
            </a:r>
            <a:r>
              <a:rPr lang="en-IN" sz="2400" dirty="0">
                <a:latin typeface="Arial Black" panose="020B0A04020102020204" pitchFamily="34" charset="0"/>
              </a:rPr>
              <a:t> in intensive care units </a:t>
            </a:r>
            <a:r>
              <a:rPr lang="en-IN" sz="2400" dirty="0" smtClean="0">
                <a:latin typeface="Arial Black" panose="020B0A04020102020204" pitchFamily="34" charset="0"/>
              </a:rPr>
              <a:t>have documented </a:t>
            </a:r>
            <a:r>
              <a:rPr lang="en-IN" sz="2400" dirty="0">
                <a:latin typeface="Arial Black" panose="020B0A04020102020204" pitchFamily="34" charset="0"/>
              </a:rPr>
              <a:t>the occurrence of </a:t>
            </a:r>
            <a:r>
              <a:rPr lang="en-IN" sz="2400" dirty="0" err="1">
                <a:latin typeface="Arial Black" panose="020B0A04020102020204" pitchFamily="34" charset="0"/>
              </a:rPr>
              <a:t>refeeding</a:t>
            </a:r>
            <a:r>
              <a:rPr lang="en-IN" sz="2400" dirty="0">
                <a:latin typeface="Arial Black" panose="020B0A04020102020204" pitchFamily="34" charset="0"/>
              </a:rPr>
              <a:t> syndrome.</a:t>
            </a:r>
          </a:p>
        </p:txBody>
      </p:sp>
    </p:spTree>
    <p:extLst>
      <p:ext uri="{BB962C8B-B14F-4D97-AF65-F5344CB8AC3E}">
        <p14:creationId xmlns="" xmlns:p14="http://schemas.microsoft.com/office/powerpoint/2010/main" val="2146507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67811" y="202369"/>
            <a:ext cx="6098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i="0" u="none" strike="noStrike" baseline="0" dirty="0" smtClean="0">
                <a:latin typeface="AdvPBEC7B2"/>
              </a:rPr>
              <a:t>How does </a:t>
            </a:r>
            <a:r>
              <a:rPr lang="en-IN" sz="2400" b="1" i="0" u="none" strike="noStrike" baseline="0" dirty="0" err="1" smtClean="0">
                <a:latin typeface="AdvPBEC7B2"/>
              </a:rPr>
              <a:t>refeeding</a:t>
            </a:r>
            <a:r>
              <a:rPr lang="en-IN" sz="2400" b="1" i="0" u="none" strike="noStrike" baseline="0" dirty="0" smtClean="0">
                <a:latin typeface="AdvPBEC7B2"/>
              </a:rPr>
              <a:t> syndrome develop?</a:t>
            </a:r>
            <a:endParaRPr lang="en-IN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389299" y="848824"/>
            <a:ext cx="1155222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i="0" u="none" strike="noStrike" baseline="0" dirty="0" smtClean="0">
                <a:latin typeface="AdvPBEC7B4"/>
              </a:rPr>
              <a:t>Prolonged fasting</a:t>
            </a:r>
          </a:p>
          <a:p>
            <a:endParaRPr lang="en-IN" b="1" i="0" u="none" strike="noStrike" baseline="0" dirty="0" smtClean="0">
              <a:latin typeface="AdvPBEC7B4"/>
            </a:endParaRPr>
          </a:p>
          <a:p>
            <a:pPr algn="just"/>
            <a:r>
              <a:rPr lang="en-IN" sz="2400" b="0" i="0" u="none" strike="noStrike" baseline="0" dirty="0" smtClean="0">
                <a:latin typeface="AdvP9B22"/>
              </a:rPr>
              <a:t>The underlying causative factor of </a:t>
            </a:r>
            <a:r>
              <a:rPr lang="en-IN" sz="2400" b="0" i="0" u="none" strike="noStrike" baseline="0" dirty="0" err="1" smtClean="0">
                <a:latin typeface="AdvP9B22"/>
              </a:rPr>
              <a:t>refeeding</a:t>
            </a:r>
            <a:r>
              <a:rPr lang="en-IN" sz="2400" b="0" i="0" u="none" strike="noStrike" baseline="0" dirty="0" smtClean="0">
                <a:latin typeface="AdvP9B22"/>
              </a:rPr>
              <a:t> syndrome is the metabolic and hormonal changes caused by rapid </a:t>
            </a:r>
            <a:r>
              <a:rPr lang="en-IN" sz="2400" dirty="0" err="1" smtClean="0"/>
              <a:t>refeeding</a:t>
            </a:r>
            <a:r>
              <a:rPr lang="en-IN" sz="2400" dirty="0" smtClean="0"/>
              <a:t>, whether enteral </a:t>
            </a:r>
            <a:r>
              <a:rPr lang="en-IN" sz="2400" dirty="0"/>
              <a:t>or parenteral</a:t>
            </a:r>
            <a:r>
              <a:rPr lang="en-IN" sz="2400" dirty="0" smtClean="0"/>
              <a:t>. The </a:t>
            </a:r>
            <a:r>
              <a:rPr lang="en-IN" sz="2400" dirty="0"/>
              <a:t>net </a:t>
            </a:r>
            <a:r>
              <a:rPr lang="en-IN" sz="2400" dirty="0" smtClean="0"/>
              <a:t>result of metabolic </a:t>
            </a:r>
            <a:r>
              <a:rPr lang="en-IN" sz="2400" dirty="0"/>
              <a:t>and hormonal changes in early starvation </a:t>
            </a:r>
            <a:r>
              <a:rPr lang="en-IN" sz="2400" dirty="0" smtClean="0"/>
              <a:t>is that </a:t>
            </a:r>
            <a:r>
              <a:rPr lang="en-IN" sz="2400" dirty="0"/>
              <a:t>the body switches </a:t>
            </a:r>
            <a:r>
              <a:rPr lang="en-IN" sz="2400" dirty="0" smtClean="0"/>
              <a:t>from using </a:t>
            </a:r>
            <a:r>
              <a:rPr lang="en-IN" sz="2400" dirty="0"/>
              <a:t>carbohydrate to </a:t>
            </a:r>
            <a:r>
              <a:rPr lang="en-IN" sz="2400" dirty="0" smtClean="0"/>
              <a:t>using fat </a:t>
            </a:r>
            <a:r>
              <a:rPr lang="en-IN" sz="2400" dirty="0"/>
              <a:t>and protein as the main source of energy, and </a:t>
            </a:r>
            <a:r>
              <a:rPr lang="en-IN" sz="2400" dirty="0" smtClean="0"/>
              <a:t>the basal </a:t>
            </a:r>
            <a:r>
              <a:rPr lang="en-IN" sz="2400" dirty="0"/>
              <a:t>metabolic rate decreases by as much as 20-25</a:t>
            </a:r>
            <a:r>
              <a:rPr lang="en-IN" sz="2400" dirty="0" smtClean="0"/>
              <a:t>%. During </a:t>
            </a:r>
            <a:r>
              <a:rPr lang="en-IN" sz="2400" dirty="0"/>
              <a:t>prolonged fasting, hormonal and </a:t>
            </a:r>
            <a:r>
              <a:rPr lang="en-IN" sz="2400" dirty="0" smtClean="0"/>
              <a:t>metabolic changes </a:t>
            </a:r>
            <a:r>
              <a:rPr lang="en-IN" sz="2400" dirty="0"/>
              <a:t>are aimed at preventing protein and </a:t>
            </a:r>
            <a:r>
              <a:rPr lang="en-IN" sz="2400" dirty="0" smtClean="0"/>
              <a:t>muscle breakdown</a:t>
            </a:r>
            <a:r>
              <a:rPr lang="en-IN" sz="2400" dirty="0"/>
              <a:t>. Muscle and other tissues decrease their </a:t>
            </a:r>
            <a:r>
              <a:rPr lang="en-IN" sz="2400" dirty="0" smtClean="0"/>
              <a:t>use of </a:t>
            </a:r>
            <a:r>
              <a:rPr lang="en-IN" sz="2400" dirty="0"/>
              <a:t>ketone bodies and use fatty acids as the main </a:t>
            </a:r>
            <a:r>
              <a:rPr lang="en-IN" sz="2400" dirty="0" smtClean="0"/>
              <a:t>energy source</a:t>
            </a:r>
            <a:r>
              <a:rPr lang="en-IN" sz="2400" dirty="0"/>
              <a:t>. This results in an increase in blood levels </a:t>
            </a:r>
            <a:r>
              <a:rPr lang="en-IN" sz="2400" dirty="0" smtClean="0"/>
              <a:t>of ketone </a:t>
            </a:r>
            <a:r>
              <a:rPr lang="en-IN" sz="2400" dirty="0"/>
              <a:t>bodies, stimulating the brain to switch </a:t>
            </a:r>
            <a:r>
              <a:rPr lang="en-IN" sz="2400" dirty="0" smtClean="0"/>
              <a:t>from glucose </a:t>
            </a:r>
            <a:r>
              <a:rPr lang="en-IN" sz="2400" dirty="0"/>
              <a:t>to ketone bodies as its main energy source. </a:t>
            </a:r>
            <a:r>
              <a:rPr lang="en-IN" sz="2400" dirty="0" smtClean="0"/>
              <a:t>The liver </a:t>
            </a:r>
            <a:r>
              <a:rPr lang="en-IN" sz="2400" dirty="0"/>
              <a:t>decreases its rate of gluconeogenesis, </a:t>
            </a:r>
            <a:r>
              <a:rPr lang="en-IN" sz="2400" dirty="0" smtClean="0"/>
              <a:t>thus preserving </a:t>
            </a:r>
            <a:r>
              <a:rPr lang="en-IN" sz="2400" dirty="0"/>
              <a:t>muscle protein. During the period </a:t>
            </a:r>
            <a:r>
              <a:rPr lang="en-IN" sz="2400" dirty="0" smtClean="0"/>
              <a:t>of prolonged </a:t>
            </a:r>
            <a:r>
              <a:rPr lang="en-IN" sz="2400" dirty="0"/>
              <a:t>starvation, several intracellular </a:t>
            </a:r>
            <a:r>
              <a:rPr lang="en-IN" sz="2400" dirty="0" smtClean="0"/>
              <a:t>minerals become </a:t>
            </a:r>
            <a:r>
              <a:rPr lang="en-IN" sz="2400" dirty="0"/>
              <a:t>severely depleted. However, serum </a:t>
            </a:r>
            <a:r>
              <a:rPr lang="en-IN" sz="2400" dirty="0" smtClean="0"/>
              <a:t>concentrations of </a:t>
            </a:r>
            <a:r>
              <a:rPr lang="en-IN" sz="2400" dirty="0"/>
              <a:t>these minerals (including phosphate) </a:t>
            </a:r>
            <a:r>
              <a:rPr lang="en-IN" sz="2400" dirty="0" smtClean="0"/>
              <a:t>may remain </a:t>
            </a:r>
            <a:r>
              <a:rPr lang="en-IN" sz="2400" dirty="0"/>
              <a:t>normal. This is because these minerals </a:t>
            </a:r>
            <a:r>
              <a:rPr lang="en-IN" sz="2400" dirty="0" smtClean="0"/>
              <a:t>are mainly </a:t>
            </a:r>
            <a:r>
              <a:rPr lang="en-IN" sz="2400" dirty="0"/>
              <a:t>in the intracellular compartment, which </a:t>
            </a:r>
            <a:r>
              <a:rPr lang="en-IN" sz="2400" dirty="0" smtClean="0"/>
              <a:t>contracts during </a:t>
            </a:r>
            <a:r>
              <a:rPr lang="en-IN" sz="2400" dirty="0"/>
              <a:t>starvation. In addition, there is a </a:t>
            </a:r>
            <a:r>
              <a:rPr lang="en-IN" sz="2400" dirty="0" smtClean="0"/>
              <a:t>reduction in </a:t>
            </a:r>
            <a:r>
              <a:rPr lang="en-IN" sz="2400" dirty="0"/>
              <a:t>renal excretion</a:t>
            </a:r>
            <a:r>
              <a:rPr lang="en-IN" sz="2400" dirty="0" smtClean="0"/>
              <a:t>.</a:t>
            </a:r>
            <a:endParaRPr lang="en-IN" dirty="0" smtClean="0">
              <a:latin typeface="AdvP9B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8359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5101" y="612845"/>
            <a:ext cx="10999960" cy="578619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IN" sz="3200" dirty="0">
                <a:latin typeface="AdvP3D1294"/>
              </a:rPr>
              <a:t>Patients at high risk of </a:t>
            </a:r>
            <a:r>
              <a:rPr lang="en-IN" sz="3200" dirty="0" err="1">
                <a:latin typeface="AdvP3D1294"/>
              </a:rPr>
              <a:t>refeeding</a:t>
            </a:r>
            <a:r>
              <a:rPr lang="en-IN" sz="3200" dirty="0">
                <a:latin typeface="AdvP3D1294"/>
              </a:rPr>
              <a:t> </a:t>
            </a:r>
            <a:r>
              <a:rPr lang="en-IN" sz="3200" dirty="0" smtClean="0">
                <a:latin typeface="AdvP3D1294"/>
              </a:rPr>
              <a:t>syndrome</a:t>
            </a:r>
            <a:endParaRPr lang="en-IN" sz="1100" dirty="0">
              <a:latin typeface="AdvP3D1294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IN" sz="800" dirty="0">
                <a:latin typeface="AdvP4C4E74"/>
              </a:rPr>
              <a:t> </a:t>
            </a:r>
            <a:r>
              <a:rPr lang="en-IN" sz="2200" dirty="0" smtClean="0">
                <a:latin typeface="AdvP3D12A0"/>
              </a:rPr>
              <a:t>Patients with anorexia nervosa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IN" sz="2200" dirty="0" smtClean="0">
                <a:latin typeface="AdvP4C4E74"/>
              </a:rPr>
              <a:t> </a:t>
            </a:r>
            <a:r>
              <a:rPr lang="en-IN" sz="2200" dirty="0" smtClean="0">
                <a:latin typeface="AdvP3D12A0"/>
              </a:rPr>
              <a:t>Patients with chronic alcoholism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IN" sz="2200" dirty="0" smtClean="0">
                <a:latin typeface="AdvP4C4E74"/>
              </a:rPr>
              <a:t> </a:t>
            </a:r>
            <a:r>
              <a:rPr lang="en-IN" sz="2200" dirty="0" smtClean="0">
                <a:latin typeface="AdvP3D12A0"/>
              </a:rPr>
              <a:t>Oncology patients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IN" sz="2200" dirty="0" smtClean="0">
                <a:latin typeface="AdvP4C4E74"/>
              </a:rPr>
              <a:t> </a:t>
            </a:r>
            <a:r>
              <a:rPr lang="en-IN" sz="2200" dirty="0" smtClean="0">
                <a:latin typeface="AdvP3D12A0"/>
              </a:rPr>
              <a:t>Postoperative patients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IN" sz="2200" dirty="0" smtClean="0">
                <a:latin typeface="AdvP4C4E74"/>
              </a:rPr>
              <a:t> </a:t>
            </a:r>
            <a:r>
              <a:rPr lang="en-IN" sz="2200" dirty="0" smtClean="0">
                <a:latin typeface="AdvP3D12A0"/>
              </a:rPr>
              <a:t>Elderly patients (comorbidities, decreased physiological reserve)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IN" sz="2200" dirty="0" smtClean="0">
                <a:latin typeface="AdvP4C4E74"/>
              </a:rPr>
              <a:t> </a:t>
            </a:r>
            <a:r>
              <a:rPr lang="en-IN" sz="2200" dirty="0" smtClean="0">
                <a:latin typeface="AdvP3D12A0"/>
              </a:rPr>
              <a:t>Patients with uncontrolled diabetes mellitus (electrolyte depletion, diuresis)</a:t>
            </a:r>
          </a:p>
          <a:p>
            <a:r>
              <a:rPr lang="en-IN" sz="800" dirty="0" smtClean="0">
                <a:latin typeface="AdvP4C4E74"/>
              </a:rPr>
              <a:t> </a:t>
            </a:r>
          </a:p>
          <a:p>
            <a:r>
              <a:rPr lang="en-IN" sz="2200" dirty="0" smtClean="0">
                <a:latin typeface="AdvP3D12A0"/>
              </a:rPr>
              <a:t>Patients </a:t>
            </a:r>
            <a:r>
              <a:rPr lang="en-IN" sz="2200" dirty="0">
                <a:latin typeface="AdvP3D12A0"/>
              </a:rPr>
              <a:t>with chronic malnutrition:</a:t>
            </a:r>
          </a:p>
          <a:p>
            <a:r>
              <a:rPr lang="en-IN" sz="2200" dirty="0">
                <a:latin typeface="AdvP3D12A0"/>
              </a:rPr>
              <a:t>-Marasmus</a:t>
            </a:r>
          </a:p>
          <a:p>
            <a:r>
              <a:rPr lang="en-IN" sz="2200" dirty="0">
                <a:latin typeface="AdvP3D12A0"/>
              </a:rPr>
              <a:t>-Prolonged fasting or low energy diet</a:t>
            </a:r>
          </a:p>
          <a:p>
            <a:r>
              <a:rPr lang="en-IN" sz="2200" dirty="0">
                <a:latin typeface="AdvP3D12A0"/>
              </a:rPr>
              <a:t>-Morbid obesity with profound weight loss</a:t>
            </a:r>
          </a:p>
          <a:p>
            <a:r>
              <a:rPr lang="en-IN" sz="2200" dirty="0">
                <a:latin typeface="AdvP3D12A0"/>
              </a:rPr>
              <a:t>- High stress patient unfed for &gt;7 days</a:t>
            </a:r>
          </a:p>
          <a:p>
            <a:r>
              <a:rPr lang="en-IN" sz="2200" dirty="0">
                <a:latin typeface="AdvP3D12A0"/>
              </a:rPr>
              <a:t>-</a:t>
            </a:r>
            <a:r>
              <a:rPr lang="en-IN" sz="2200" dirty="0" err="1">
                <a:latin typeface="AdvP3D12A0"/>
              </a:rPr>
              <a:t>Malabsorptive</a:t>
            </a:r>
            <a:r>
              <a:rPr lang="en-IN" sz="2200" dirty="0">
                <a:latin typeface="AdvP3D12A0"/>
              </a:rPr>
              <a:t> syndrome (such as inflammatory bowel disease, chronic pancreatitis,</a:t>
            </a:r>
          </a:p>
          <a:p>
            <a:r>
              <a:rPr lang="en-IN" sz="2200" dirty="0">
                <a:latin typeface="AdvP3D12A0"/>
              </a:rPr>
              <a:t>cystic fibrosis, short bowel syndrome)</a:t>
            </a:r>
          </a:p>
          <a:p>
            <a:r>
              <a:rPr lang="en-IN" sz="2200" dirty="0">
                <a:latin typeface="AdvP4C4E74"/>
              </a:rPr>
              <a:t> </a:t>
            </a:r>
            <a:r>
              <a:rPr lang="en-IN" sz="2200" dirty="0">
                <a:latin typeface="AdvP3D12A0"/>
              </a:rPr>
              <a:t>Long term users of antacids (magnesium and aluminium salts bind phosphate)</a:t>
            </a:r>
          </a:p>
          <a:p>
            <a:r>
              <a:rPr lang="en-IN" sz="2200" dirty="0">
                <a:latin typeface="AdvP4C4E74"/>
              </a:rPr>
              <a:t> </a:t>
            </a:r>
            <a:r>
              <a:rPr lang="en-IN" sz="2200" dirty="0">
                <a:latin typeface="AdvP3D12A0"/>
              </a:rPr>
              <a:t>Long term users of diuretics (loss of electrolytes)</a:t>
            </a:r>
            <a:endParaRPr lang="en-IN" sz="2200" dirty="0"/>
          </a:p>
        </p:txBody>
      </p:sp>
    </p:spTree>
    <p:extLst>
      <p:ext uri="{BB962C8B-B14F-4D97-AF65-F5344CB8AC3E}">
        <p14:creationId xmlns="" xmlns:p14="http://schemas.microsoft.com/office/powerpoint/2010/main" val="3987132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085" y="720901"/>
            <a:ext cx="1162465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b="1" i="0" u="none" strike="noStrike" baseline="0" dirty="0" err="1" smtClean="0">
                <a:latin typeface="AdvPBEC7B4"/>
              </a:rPr>
              <a:t>Refeeding</a:t>
            </a:r>
            <a:endParaRPr lang="en-IN" b="1" i="0" u="none" strike="noStrike" baseline="0" dirty="0" smtClean="0">
              <a:latin typeface="AdvPBEC7B4"/>
            </a:endParaRPr>
          </a:p>
          <a:p>
            <a:pPr algn="just"/>
            <a:endParaRPr lang="en-IN" b="0" i="0" u="none" strike="noStrike" baseline="0" dirty="0" smtClean="0">
              <a:latin typeface="AdvPBEC7B4"/>
            </a:endParaRPr>
          </a:p>
          <a:p>
            <a:pPr algn="just"/>
            <a:r>
              <a:rPr lang="en-IN" b="0" i="0" u="none" strike="noStrike" baseline="0" dirty="0" smtClean="0">
                <a:latin typeface="AdvP9B22"/>
              </a:rPr>
              <a:t>During </a:t>
            </a:r>
            <a:r>
              <a:rPr lang="en-IN" b="0" i="0" u="none" strike="noStrike" baseline="0" dirty="0" err="1" smtClean="0">
                <a:latin typeface="AdvP9B22"/>
              </a:rPr>
              <a:t>refeeding</a:t>
            </a:r>
            <a:r>
              <a:rPr lang="en-IN" b="0" i="0" u="none" strike="noStrike" baseline="0" dirty="0" smtClean="0">
                <a:latin typeface="AdvP9B22"/>
              </a:rPr>
              <a:t>, glycaemia leads to increased insulin and decreased secretion of glucagon. Insulin stimulates</a:t>
            </a:r>
          </a:p>
          <a:p>
            <a:pPr algn="just"/>
            <a:r>
              <a:rPr lang="en-IN" b="0" i="0" u="none" strike="noStrike" baseline="0" dirty="0" smtClean="0">
                <a:latin typeface="AdvP9B22"/>
              </a:rPr>
              <a:t>glycogen, fat, and protein synthesis. This process requires minerals such as phosphate and magnesium</a:t>
            </a:r>
          </a:p>
          <a:p>
            <a:pPr algn="just"/>
            <a:r>
              <a:rPr lang="en-IN" b="0" i="0" u="none" strike="noStrike" baseline="0" dirty="0" smtClean="0">
                <a:latin typeface="AdvP9B22"/>
              </a:rPr>
              <a:t>and cofactors such as thiamine. Insulin stimulates the absorption of potassium into the cells through the</a:t>
            </a:r>
          </a:p>
          <a:p>
            <a:pPr algn="just"/>
            <a:r>
              <a:rPr lang="en-IN" b="0" i="0" u="none" strike="noStrike" baseline="0" dirty="0" smtClean="0">
                <a:latin typeface="AdvP9B22"/>
              </a:rPr>
              <a:t>sodium-potassium ATPase </a:t>
            </a:r>
            <a:r>
              <a:rPr lang="en-IN" b="0" i="0" u="none" strike="noStrike" baseline="0" dirty="0" err="1" smtClean="0">
                <a:latin typeface="AdvP9B22"/>
              </a:rPr>
              <a:t>symporter</a:t>
            </a:r>
            <a:r>
              <a:rPr lang="en-IN" b="0" i="0" u="none" strike="noStrike" baseline="0" dirty="0" smtClean="0">
                <a:latin typeface="AdvP9B22"/>
              </a:rPr>
              <a:t>, which also transports glucose into the cells. Magnesium and</a:t>
            </a:r>
          </a:p>
          <a:p>
            <a:pPr algn="just"/>
            <a:r>
              <a:rPr lang="en-IN" b="0" i="0" u="none" strike="noStrike" baseline="0" dirty="0" smtClean="0">
                <a:latin typeface="AdvP9B22"/>
              </a:rPr>
              <a:t>phosphate are also taken up into the cells. Water follows by osmosis. These processes result in a decrease</a:t>
            </a:r>
          </a:p>
          <a:p>
            <a:pPr algn="just"/>
            <a:r>
              <a:rPr lang="en-IN" b="0" i="0" u="none" strike="noStrike" baseline="0" dirty="0" smtClean="0">
                <a:latin typeface="AdvP9B22"/>
              </a:rPr>
              <a:t>in the serum levels of phosphate, potassium, and magnesium, all of which are already depleted. The</a:t>
            </a:r>
          </a:p>
          <a:p>
            <a:pPr algn="just"/>
            <a:r>
              <a:rPr lang="en-IN" b="0" i="0" u="none" strike="noStrike" baseline="0" dirty="0" smtClean="0">
                <a:latin typeface="AdvP9B22"/>
              </a:rPr>
              <a:t>clinical features of the </a:t>
            </a:r>
            <a:r>
              <a:rPr lang="en-IN" b="0" i="0" u="none" strike="noStrike" baseline="0" dirty="0" err="1" smtClean="0">
                <a:latin typeface="AdvP9B22"/>
              </a:rPr>
              <a:t>refeeding</a:t>
            </a:r>
            <a:r>
              <a:rPr lang="en-IN" b="0" i="0" u="none" strike="noStrike" baseline="0" dirty="0" smtClean="0">
                <a:latin typeface="AdvP9B22"/>
              </a:rPr>
              <a:t> syndrome occur as a result of the functional deficits of these electrolytes and</a:t>
            </a:r>
          </a:p>
          <a:p>
            <a:pPr algn="just"/>
            <a:r>
              <a:rPr lang="en-IN" b="0" i="0" u="none" strike="noStrike" baseline="0" dirty="0" smtClean="0">
                <a:latin typeface="AdvP9B22"/>
              </a:rPr>
              <a:t>the rapid change in basal metabolic rate. </a:t>
            </a:r>
          </a:p>
          <a:p>
            <a:pPr algn="just"/>
            <a:endParaRPr lang="en-IN" dirty="0">
              <a:latin typeface="AdvP9B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3148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2387" y="474345"/>
            <a:ext cx="1134818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>
                <a:latin typeface="AdvPBEC7B2"/>
              </a:rPr>
              <a:t>What electrolytes and minerals are involved in the pathogenesis</a:t>
            </a:r>
            <a:r>
              <a:rPr lang="en-IN" sz="2400" b="1" dirty="0" smtClean="0">
                <a:latin typeface="AdvPBEC7B2"/>
              </a:rPr>
              <a:t>?</a:t>
            </a:r>
          </a:p>
          <a:p>
            <a:pPr algn="just"/>
            <a:endParaRPr lang="en-IN" sz="2000" dirty="0">
              <a:latin typeface="AdvPBEC7B2"/>
            </a:endParaRPr>
          </a:p>
          <a:p>
            <a:pPr algn="just"/>
            <a:r>
              <a:rPr lang="en-IN" sz="2400" b="1" dirty="0" smtClean="0">
                <a:latin typeface="AdvPBEC7B4"/>
              </a:rPr>
              <a:t>Phosphorus</a:t>
            </a:r>
            <a:r>
              <a:rPr lang="en-IN" sz="2000" b="1" dirty="0" smtClean="0">
                <a:latin typeface="AdvPBEC7B4"/>
              </a:rPr>
              <a:t> </a:t>
            </a:r>
            <a:endParaRPr lang="en-IN" sz="2000" b="1" dirty="0">
              <a:latin typeface="AdvPBEC7B4"/>
            </a:endParaRPr>
          </a:p>
          <a:p>
            <a:pPr algn="just"/>
            <a:endParaRPr lang="en-IN" sz="2000" dirty="0" smtClean="0">
              <a:latin typeface="AdvP9B22"/>
            </a:endParaRPr>
          </a:p>
          <a:p>
            <a:pPr algn="just"/>
            <a:r>
              <a:rPr lang="en-IN" sz="2400" dirty="0" smtClean="0">
                <a:latin typeface="AdvP9B22"/>
              </a:rPr>
              <a:t>Phosphorus </a:t>
            </a:r>
            <a:r>
              <a:rPr lang="en-IN" sz="2400" dirty="0">
                <a:latin typeface="AdvP9B22"/>
              </a:rPr>
              <a:t>is predominantly an intracellular mineral. It is essential for all intracellular processes and for </a:t>
            </a:r>
            <a:r>
              <a:rPr lang="en-IN" sz="2400" dirty="0" smtClean="0">
                <a:latin typeface="AdvP9B22"/>
              </a:rPr>
              <a:t>the structural </a:t>
            </a:r>
            <a:r>
              <a:rPr lang="en-IN" sz="2400" dirty="0">
                <a:latin typeface="AdvP9B22"/>
              </a:rPr>
              <a:t>integrity of cell membranes. In addition, </a:t>
            </a:r>
            <a:r>
              <a:rPr lang="en-IN" sz="2400" dirty="0" err="1">
                <a:latin typeface="AdvP9B22"/>
              </a:rPr>
              <a:t>manyenzymes</a:t>
            </a:r>
            <a:r>
              <a:rPr lang="en-IN" sz="2400" dirty="0">
                <a:latin typeface="AdvP9B22"/>
              </a:rPr>
              <a:t> and second messengers are activated </a:t>
            </a:r>
            <a:r>
              <a:rPr lang="en-IN" sz="2400" dirty="0" smtClean="0">
                <a:latin typeface="AdvP9B22"/>
              </a:rPr>
              <a:t>by phosphate </a:t>
            </a:r>
            <a:r>
              <a:rPr lang="en-IN" sz="2400" dirty="0">
                <a:latin typeface="AdvP9B22"/>
              </a:rPr>
              <a:t>binding. Importantly it is also required for energy storage in the form of adenosine </a:t>
            </a:r>
            <a:r>
              <a:rPr lang="en-IN" sz="2400" dirty="0" smtClean="0">
                <a:latin typeface="AdvP9B22"/>
              </a:rPr>
              <a:t>triphosphate (</a:t>
            </a:r>
            <a:r>
              <a:rPr lang="en-IN" sz="2400" dirty="0">
                <a:latin typeface="AdvP9B22"/>
              </a:rPr>
              <a:t>ATP). It regulates the affinity of haemoglobin for oxygen and thus regulates oxygen delivery to tissues. </a:t>
            </a:r>
            <a:r>
              <a:rPr lang="en-IN" sz="2400" dirty="0" smtClean="0">
                <a:latin typeface="AdvP9B22"/>
              </a:rPr>
              <a:t>It is </a:t>
            </a:r>
            <a:r>
              <a:rPr lang="en-IN" sz="2400" dirty="0">
                <a:latin typeface="AdvP9B22"/>
              </a:rPr>
              <a:t>also important in the renal acid-base buffer system. In </a:t>
            </a:r>
            <a:r>
              <a:rPr lang="en-IN" sz="2400" dirty="0" err="1">
                <a:latin typeface="AdvP9B22"/>
              </a:rPr>
              <a:t>refeeding</a:t>
            </a:r>
            <a:r>
              <a:rPr lang="en-IN" sz="2400" dirty="0">
                <a:latin typeface="AdvP9B22"/>
              </a:rPr>
              <a:t> syndrome, chronic whole body </a:t>
            </a:r>
            <a:r>
              <a:rPr lang="en-IN" sz="2400" dirty="0" smtClean="0">
                <a:latin typeface="AdvP9B22"/>
              </a:rPr>
              <a:t>depletion of </a:t>
            </a:r>
            <a:r>
              <a:rPr lang="en-IN" sz="2400" dirty="0">
                <a:latin typeface="AdvP9B22"/>
              </a:rPr>
              <a:t>phosphorus occurs. Also, the insulin surge causes a greatly increased uptake and use of </a:t>
            </a:r>
            <a:r>
              <a:rPr lang="en-IN" sz="2400" dirty="0" smtClean="0">
                <a:latin typeface="AdvP9B22"/>
              </a:rPr>
              <a:t>phosphate in </a:t>
            </a:r>
            <a:r>
              <a:rPr lang="en-IN" sz="2400" dirty="0">
                <a:latin typeface="AdvP9B22"/>
              </a:rPr>
              <a:t>the cells. These changes lead to a deficit in intracellular as well as extracellular phosphorus. </a:t>
            </a:r>
            <a:r>
              <a:rPr lang="en-IN" sz="2400" dirty="0" smtClean="0">
                <a:latin typeface="AdvP9B22"/>
              </a:rPr>
              <a:t>In this </a:t>
            </a:r>
            <a:r>
              <a:rPr lang="en-IN" sz="2400" dirty="0">
                <a:latin typeface="AdvP9B22"/>
              </a:rPr>
              <a:t>environment, even small decreases in serum phosphorus may lead to widespread dysfunction </a:t>
            </a:r>
            <a:r>
              <a:rPr lang="en-IN" sz="2400" dirty="0" smtClean="0">
                <a:latin typeface="AdvP9B22"/>
              </a:rPr>
              <a:t>of cellular </a:t>
            </a:r>
            <a:r>
              <a:rPr lang="en-IN" sz="2400" dirty="0">
                <a:latin typeface="AdvP9B22"/>
              </a:rPr>
              <a:t>processes affecting almost every physiological system.</a:t>
            </a: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3395031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5925" y="447002"/>
            <a:ext cx="1158843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>
                <a:latin typeface="AdvPBEC7B4"/>
              </a:rPr>
              <a:t>Potassium</a:t>
            </a:r>
          </a:p>
          <a:p>
            <a:pPr algn="just"/>
            <a:r>
              <a:rPr lang="en-IN" sz="2400" dirty="0">
                <a:latin typeface="AdvP9B22"/>
              </a:rPr>
              <a:t>Potassium, the major intracellular </a:t>
            </a:r>
            <a:r>
              <a:rPr lang="en-IN" sz="2400" dirty="0" err="1">
                <a:latin typeface="AdvP9B22"/>
              </a:rPr>
              <a:t>cation</a:t>
            </a:r>
            <a:r>
              <a:rPr lang="en-IN" sz="2400" dirty="0">
                <a:latin typeface="AdvP9B22"/>
              </a:rPr>
              <a:t>, is </a:t>
            </a:r>
            <a:r>
              <a:rPr lang="en-IN" sz="2400" dirty="0" smtClean="0">
                <a:latin typeface="AdvP9B22"/>
              </a:rPr>
              <a:t>also  depleted </a:t>
            </a:r>
            <a:r>
              <a:rPr lang="en-IN" sz="2400" dirty="0">
                <a:latin typeface="AdvP9B22"/>
              </a:rPr>
              <a:t>in </a:t>
            </a:r>
            <a:r>
              <a:rPr lang="en-IN" sz="2400" dirty="0" err="1">
                <a:latin typeface="AdvP9B22"/>
              </a:rPr>
              <a:t>undernutrition</a:t>
            </a:r>
            <a:r>
              <a:rPr lang="en-IN" sz="2400" dirty="0">
                <a:latin typeface="AdvP9B22"/>
              </a:rPr>
              <a:t>. Again, serum </a:t>
            </a:r>
            <a:r>
              <a:rPr lang="en-IN" sz="2400" dirty="0" err="1" smtClean="0">
                <a:latin typeface="AdvP9B22"/>
              </a:rPr>
              <a:t>concentrationmayremain</a:t>
            </a:r>
            <a:r>
              <a:rPr lang="en-IN" sz="2400" dirty="0" smtClean="0">
                <a:latin typeface="AdvP9B22"/>
              </a:rPr>
              <a:t> normal</a:t>
            </a:r>
            <a:r>
              <a:rPr lang="en-IN" sz="2400" dirty="0">
                <a:latin typeface="AdvP9B22"/>
              </a:rPr>
              <a:t>. With the change to </a:t>
            </a:r>
            <a:r>
              <a:rPr lang="en-IN" sz="2400" dirty="0" smtClean="0">
                <a:latin typeface="AdvP9B22"/>
              </a:rPr>
              <a:t>anabolism on </a:t>
            </a:r>
            <a:r>
              <a:rPr lang="en-IN" sz="2400" dirty="0" err="1">
                <a:latin typeface="AdvP9B22"/>
              </a:rPr>
              <a:t>refeeding</a:t>
            </a:r>
            <a:r>
              <a:rPr lang="en-IN" sz="2400" dirty="0">
                <a:latin typeface="AdvP9B22"/>
              </a:rPr>
              <a:t>, potassium is taken up into cells as </a:t>
            </a:r>
            <a:r>
              <a:rPr lang="en-IN" sz="2400" dirty="0" smtClean="0">
                <a:latin typeface="AdvP9B22"/>
              </a:rPr>
              <a:t>they increase </a:t>
            </a:r>
            <a:r>
              <a:rPr lang="en-IN" sz="2400" dirty="0">
                <a:latin typeface="AdvP9B22"/>
              </a:rPr>
              <a:t>in volume and number and as a direct result </a:t>
            </a:r>
            <a:r>
              <a:rPr lang="en-IN" sz="2400" dirty="0" smtClean="0">
                <a:latin typeface="AdvP9B22"/>
              </a:rPr>
              <a:t>of insulin </a:t>
            </a:r>
            <a:r>
              <a:rPr lang="en-IN" sz="2400" dirty="0">
                <a:latin typeface="AdvP9B22"/>
              </a:rPr>
              <a:t>secretion. This results in severe hypokalaemia</a:t>
            </a:r>
            <a:r>
              <a:rPr lang="en-IN" sz="2400" dirty="0" smtClean="0">
                <a:latin typeface="AdvP9B22"/>
              </a:rPr>
              <a:t>. This </a:t>
            </a:r>
            <a:r>
              <a:rPr lang="en-IN" sz="2400" dirty="0">
                <a:latin typeface="AdvP9B22"/>
              </a:rPr>
              <a:t>causes derangements in the </a:t>
            </a:r>
            <a:r>
              <a:rPr lang="en-IN" sz="2400" dirty="0" smtClean="0">
                <a:latin typeface="AdvP9B22"/>
              </a:rPr>
              <a:t>electrochemical membrane </a:t>
            </a:r>
            <a:r>
              <a:rPr lang="en-IN" sz="2400" dirty="0">
                <a:latin typeface="AdvP9B22"/>
              </a:rPr>
              <a:t>potential, resulting in, for example,</a:t>
            </a:r>
          </a:p>
          <a:p>
            <a:pPr algn="just"/>
            <a:r>
              <a:rPr lang="en-IN" sz="2400" dirty="0">
                <a:latin typeface="AdvP9B22"/>
              </a:rPr>
              <a:t>arrhythmias and cardiac arrest.</a:t>
            </a:r>
            <a:endParaRPr lang="en-IN" sz="2400" dirty="0"/>
          </a:p>
        </p:txBody>
      </p:sp>
      <p:sp>
        <p:nvSpPr>
          <p:cNvPr id="3" name="Rectangle 2"/>
          <p:cNvSpPr/>
          <p:nvPr/>
        </p:nvSpPr>
        <p:spPr>
          <a:xfrm>
            <a:off x="325925" y="3191138"/>
            <a:ext cx="1158843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>
                <a:latin typeface="AdvPBEC7B4"/>
              </a:rPr>
              <a:t>Magnesium</a:t>
            </a:r>
          </a:p>
          <a:p>
            <a:pPr algn="just"/>
            <a:r>
              <a:rPr lang="en-IN" sz="2400" dirty="0">
                <a:latin typeface="AdvP9B22"/>
              </a:rPr>
              <a:t>Magnesium, another predominantly </a:t>
            </a:r>
            <a:r>
              <a:rPr lang="en-IN" sz="2400" dirty="0" smtClean="0">
                <a:latin typeface="AdvP9B22"/>
              </a:rPr>
              <a:t>intracellular </a:t>
            </a:r>
            <a:r>
              <a:rPr lang="en-IN" sz="2400" dirty="0" err="1" smtClean="0">
                <a:latin typeface="AdvP9B22"/>
              </a:rPr>
              <a:t>cation</a:t>
            </a:r>
            <a:r>
              <a:rPr lang="en-IN" sz="2400" dirty="0">
                <a:latin typeface="AdvP9B22"/>
              </a:rPr>
              <a:t>, is an important cofactor in most </a:t>
            </a:r>
            <a:r>
              <a:rPr lang="en-IN" sz="2400" dirty="0" smtClean="0">
                <a:latin typeface="AdvP9B22"/>
              </a:rPr>
              <a:t>enzyme systems</a:t>
            </a:r>
            <a:r>
              <a:rPr lang="en-IN" sz="2400" dirty="0">
                <a:latin typeface="AdvP9B22"/>
              </a:rPr>
              <a:t>, including oxidative phosphorylation </a:t>
            </a:r>
            <a:r>
              <a:rPr lang="en-IN" sz="2400" dirty="0" smtClean="0">
                <a:latin typeface="AdvP9B22"/>
              </a:rPr>
              <a:t>and ATP </a:t>
            </a:r>
            <a:r>
              <a:rPr lang="en-IN" sz="2400" dirty="0">
                <a:latin typeface="AdvP9B22"/>
              </a:rPr>
              <a:t>production. It is also necessary for the </a:t>
            </a:r>
            <a:r>
              <a:rPr lang="en-IN" sz="2400" dirty="0" smtClean="0">
                <a:latin typeface="AdvP9B22"/>
              </a:rPr>
              <a:t>structural integrity </a:t>
            </a:r>
            <a:r>
              <a:rPr lang="en-IN" sz="2400" dirty="0">
                <a:latin typeface="AdvP9B22"/>
              </a:rPr>
              <a:t>of DNA, RNA, and ribosomes. In addition</a:t>
            </a:r>
            <a:r>
              <a:rPr lang="en-IN" sz="2400" dirty="0" smtClean="0">
                <a:latin typeface="AdvP9B22"/>
              </a:rPr>
              <a:t>, it </a:t>
            </a:r>
            <a:r>
              <a:rPr lang="en-IN" sz="2400" dirty="0">
                <a:latin typeface="AdvP9B22"/>
              </a:rPr>
              <a:t>affects membrane potential, and deficiency </a:t>
            </a:r>
            <a:r>
              <a:rPr lang="en-IN" sz="2400" dirty="0" smtClean="0">
                <a:latin typeface="AdvP9B22"/>
              </a:rPr>
              <a:t>can lead </a:t>
            </a:r>
            <a:r>
              <a:rPr lang="en-IN" sz="2400" dirty="0">
                <a:latin typeface="AdvP9B22"/>
              </a:rPr>
              <a:t>to cardiac dysfunction and </a:t>
            </a:r>
            <a:r>
              <a:rPr lang="en-IN" sz="2400" dirty="0" smtClean="0">
                <a:latin typeface="AdvP9B22"/>
              </a:rPr>
              <a:t>neuromuscular complications.</a:t>
            </a:r>
            <a:r>
              <a:rPr lang="en-IN" sz="1000" dirty="0" smtClean="0">
                <a:latin typeface="AdvP9B22"/>
              </a:rPr>
              <a:t>18</a:t>
            </a:r>
            <a:endParaRPr lang="en-IN" sz="1000" dirty="0">
              <a:latin typeface="AdvP9B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5197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031" y="147273"/>
            <a:ext cx="114979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>
                <a:latin typeface="AdvPBEC7B4"/>
              </a:rPr>
              <a:t>Glucose</a:t>
            </a:r>
          </a:p>
          <a:p>
            <a:pPr algn="just"/>
            <a:r>
              <a:rPr lang="en-IN" sz="2400" dirty="0">
                <a:latin typeface="AdvP9B22"/>
              </a:rPr>
              <a:t>Glucose intake after a period of starvation suppresses gluconeogenesis through the release of insulin.</a:t>
            </a:r>
          </a:p>
          <a:p>
            <a:pPr algn="just"/>
            <a:r>
              <a:rPr lang="en-IN" sz="2400" dirty="0" smtClean="0">
                <a:latin typeface="AdvP9B22"/>
              </a:rPr>
              <a:t>Excessive </a:t>
            </a:r>
            <a:r>
              <a:rPr lang="en-IN" sz="2400" dirty="0">
                <a:latin typeface="AdvP9B22"/>
              </a:rPr>
              <a:t>administration may therefore lead to </a:t>
            </a:r>
            <a:r>
              <a:rPr lang="en-IN" sz="2400" dirty="0" smtClean="0">
                <a:latin typeface="AdvP9B22"/>
              </a:rPr>
              <a:t>hyperglycaemia and </a:t>
            </a:r>
            <a:r>
              <a:rPr lang="en-IN" sz="2400" dirty="0">
                <a:latin typeface="AdvP9B22"/>
              </a:rPr>
              <a:t>its </a:t>
            </a:r>
            <a:r>
              <a:rPr lang="en-IN" sz="2400" dirty="0" err="1">
                <a:latin typeface="AdvP9B22"/>
              </a:rPr>
              <a:t>sequelae</a:t>
            </a:r>
            <a:r>
              <a:rPr lang="en-IN" sz="2400" dirty="0">
                <a:latin typeface="AdvP9B22"/>
              </a:rPr>
              <a:t> of osmotic diuresis</a:t>
            </a:r>
            <a:r>
              <a:rPr lang="en-IN" sz="2400" dirty="0" smtClean="0">
                <a:latin typeface="AdvP9B22"/>
              </a:rPr>
              <a:t>, dehydration</a:t>
            </a:r>
            <a:r>
              <a:rPr lang="en-IN" sz="2400" dirty="0">
                <a:latin typeface="AdvP9B22"/>
              </a:rPr>
              <a:t>, metabolic acidosis, and ketoacidosis.</a:t>
            </a:r>
          </a:p>
          <a:p>
            <a:pPr algn="just"/>
            <a:r>
              <a:rPr lang="en-IN" sz="2400" dirty="0">
                <a:latin typeface="AdvP9B22"/>
              </a:rPr>
              <a:t>Excess glucose also leads to </a:t>
            </a:r>
            <a:r>
              <a:rPr lang="en-IN" sz="2400" dirty="0" err="1">
                <a:latin typeface="AdvP9B22"/>
              </a:rPr>
              <a:t>lipogenesis</a:t>
            </a:r>
            <a:r>
              <a:rPr lang="en-IN" sz="2400" dirty="0">
                <a:latin typeface="AdvP9B22"/>
              </a:rPr>
              <a:t> (again as </a:t>
            </a:r>
            <a:r>
              <a:rPr lang="en-IN" sz="2400" dirty="0" smtClean="0">
                <a:latin typeface="AdvP9B22"/>
              </a:rPr>
              <a:t>a result </a:t>
            </a:r>
            <a:r>
              <a:rPr lang="en-IN" sz="2400" dirty="0">
                <a:latin typeface="AdvP9B22"/>
              </a:rPr>
              <a:t>of insulin stimulation), which may cause </a:t>
            </a:r>
            <a:r>
              <a:rPr lang="en-IN" sz="2400" dirty="0" smtClean="0">
                <a:latin typeface="AdvP9B22"/>
              </a:rPr>
              <a:t>fatty liver</a:t>
            </a:r>
            <a:r>
              <a:rPr lang="en-IN" sz="2400" dirty="0">
                <a:latin typeface="AdvP9B22"/>
              </a:rPr>
              <a:t>, increased carbon dioxide production, </a:t>
            </a:r>
            <a:r>
              <a:rPr lang="en-IN" sz="2400" dirty="0" err="1">
                <a:latin typeface="AdvP9B22"/>
              </a:rPr>
              <a:t>hypercapnoea</a:t>
            </a:r>
            <a:r>
              <a:rPr lang="en-IN" sz="2400" dirty="0" smtClean="0">
                <a:latin typeface="AdvP9B22"/>
              </a:rPr>
              <a:t>, and </a:t>
            </a:r>
            <a:r>
              <a:rPr lang="en-IN" sz="2400" dirty="0">
                <a:latin typeface="AdvP9B22"/>
              </a:rPr>
              <a:t>respiratory failure.</a:t>
            </a:r>
            <a:endParaRPr lang="en-IN" sz="2400" dirty="0"/>
          </a:p>
        </p:txBody>
      </p:sp>
      <p:sp>
        <p:nvSpPr>
          <p:cNvPr id="3" name="Rectangle 2"/>
          <p:cNvSpPr/>
          <p:nvPr/>
        </p:nvSpPr>
        <p:spPr>
          <a:xfrm>
            <a:off x="280656" y="3194261"/>
            <a:ext cx="115612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>
                <a:latin typeface="AdvPBEC7B4"/>
              </a:rPr>
              <a:t>Vitamin deficiency</a:t>
            </a:r>
          </a:p>
          <a:p>
            <a:pPr algn="just"/>
            <a:r>
              <a:rPr lang="en-IN" sz="2400" dirty="0">
                <a:latin typeface="AdvP9B22"/>
              </a:rPr>
              <a:t>Although all vitamin </a:t>
            </a:r>
            <a:r>
              <a:rPr lang="en-IN" sz="2400" dirty="0" smtClean="0">
                <a:latin typeface="AdvP9B22"/>
              </a:rPr>
              <a:t>deficiencies may </a:t>
            </a:r>
            <a:r>
              <a:rPr lang="en-IN" sz="2400" dirty="0">
                <a:latin typeface="AdvP9B22"/>
              </a:rPr>
              <a:t>occur at </a:t>
            </a:r>
            <a:r>
              <a:rPr lang="en-IN" sz="2400" dirty="0" smtClean="0">
                <a:latin typeface="AdvP9B22"/>
              </a:rPr>
              <a:t>variable rates </a:t>
            </a:r>
            <a:r>
              <a:rPr lang="en-IN" sz="2400" dirty="0">
                <a:latin typeface="AdvP9B22"/>
              </a:rPr>
              <a:t>with inadequate intake, thiamine is of </a:t>
            </a:r>
            <a:r>
              <a:rPr lang="en-IN" sz="2400" dirty="0" smtClean="0">
                <a:latin typeface="AdvP9B22"/>
              </a:rPr>
              <a:t>most importance </a:t>
            </a:r>
            <a:r>
              <a:rPr lang="en-IN" sz="2400" dirty="0">
                <a:latin typeface="AdvP9B22"/>
              </a:rPr>
              <a:t>in complications of </a:t>
            </a:r>
            <a:r>
              <a:rPr lang="en-IN" sz="2400" dirty="0" err="1">
                <a:latin typeface="AdvP9B22"/>
              </a:rPr>
              <a:t>refeeding</a:t>
            </a:r>
            <a:r>
              <a:rPr lang="en-IN" sz="2400" dirty="0">
                <a:latin typeface="AdvP9B22"/>
              </a:rPr>
              <a:t>. </a:t>
            </a:r>
            <a:r>
              <a:rPr lang="en-IN" sz="2400" dirty="0" smtClean="0">
                <a:latin typeface="AdvP9B22"/>
              </a:rPr>
              <a:t>Thiamine is </a:t>
            </a:r>
            <a:r>
              <a:rPr lang="en-IN" sz="2400" dirty="0">
                <a:latin typeface="AdvP9B22"/>
              </a:rPr>
              <a:t>an essential coenzyme in carbohydrate metabolism</a:t>
            </a:r>
            <a:r>
              <a:rPr lang="en-IN" sz="2400" dirty="0" smtClean="0">
                <a:latin typeface="AdvP9B22"/>
              </a:rPr>
              <a:t>. Its </a:t>
            </a:r>
            <a:r>
              <a:rPr lang="en-IN" sz="2400" dirty="0">
                <a:latin typeface="AdvP9B22"/>
              </a:rPr>
              <a:t>deficiency result in Wernicke</a:t>
            </a:r>
            <a:r>
              <a:rPr lang="en-IN" sz="2400" dirty="0">
                <a:latin typeface="AdvTT5843c571+20"/>
              </a:rPr>
              <a:t>’</a:t>
            </a:r>
            <a:r>
              <a:rPr lang="en-IN" sz="2400" dirty="0">
                <a:latin typeface="AdvP9B22"/>
              </a:rPr>
              <a:t>s </a:t>
            </a:r>
            <a:r>
              <a:rPr lang="en-IN" sz="2400" dirty="0" smtClean="0">
                <a:latin typeface="AdvP9B22"/>
              </a:rPr>
              <a:t>encephalopathy (</a:t>
            </a:r>
            <a:r>
              <a:rPr lang="en-IN" sz="2400" dirty="0">
                <a:latin typeface="AdvP9B22"/>
              </a:rPr>
              <a:t>ocular abnormalities, ataxia, </a:t>
            </a:r>
            <a:r>
              <a:rPr lang="en-IN" sz="2400" dirty="0" err="1">
                <a:latin typeface="AdvP9B22"/>
              </a:rPr>
              <a:t>confusional</a:t>
            </a:r>
            <a:r>
              <a:rPr lang="en-IN" sz="2400" dirty="0">
                <a:latin typeface="AdvP9B22"/>
              </a:rPr>
              <a:t> state</a:t>
            </a:r>
            <a:r>
              <a:rPr lang="en-IN" sz="2400" dirty="0" smtClean="0">
                <a:latin typeface="AdvP9B22"/>
              </a:rPr>
              <a:t>, hypothermia</a:t>
            </a:r>
            <a:r>
              <a:rPr lang="en-IN" sz="2400" dirty="0">
                <a:latin typeface="AdvP9B22"/>
              </a:rPr>
              <a:t>, coma) or </a:t>
            </a:r>
            <a:r>
              <a:rPr lang="en-IN" sz="2400" dirty="0" err="1">
                <a:latin typeface="AdvP9B22"/>
              </a:rPr>
              <a:t>Korsakoff</a:t>
            </a:r>
            <a:r>
              <a:rPr lang="en-IN" sz="2400" dirty="0" err="1">
                <a:latin typeface="AdvTT5843c571+20"/>
              </a:rPr>
              <a:t>’</a:t>
            </a:r>
            <a:r>
              <a:rPr lang="en-IN" sz="2400" dirty="0" err="1">
                <a:latin typeface="AdvP9B22"/>
              </a:rPr>
              <a:t>s</a:t>
            </a:r>
            <a:r>
              <a:rPr lang="en-IN" sz="2400" dirty="0">
                <a:latin typeface="AdvP9B22"/>
              </a:rPr>
              <a:t> syndrome (</a:t>
            </a:r>
            <a:r>
              <a:rPr lang="en-IN" sz="2400" dirty="0" smtClean="0">
                <a:latin typeface="AdvP9B22"/>
              </a:rPr>
              <a:t>retrograde and </a:t>
            </a:r>
            <a:r>
              <a:rPr lang="en-IN" sz="2400" dirty="0">
                <a:latin typeface="AdvP9B22"/>
              </a:rPr>
              <a:t>anterograde amnesia, confabulation).</a:t>
            </a: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268972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1880</Words>
  <Application>Microsoft Office PowerPoint</Application>
  <PresentationFormat>Custom</PresentationFormat>
  <Paragraphs>118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REFEEDING SYNDROME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Swati Dhruv</dc:creator>
  <cp:lastModifiedBy>User</cp:lastModifiedBy>
  <cp:revision>10</cp:revision>
  <dcterms:created xsi:type="dcterms:W3CDTF">2016-04-01T00:47:07Z</dcterms:created>
  <dcterms:modified xsi:type="dcterms:W3CDTF">2020-08-14T10:08:11Z</dcterms:modified>
</cp:coreProperties>
</file>