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8" r:id="rId3"/>
    <p:sldId id="273" r:id="rId4"/>
    <p:sldId id="260" r:id="rId5"/>
    <p:sldId id="262" r:id="rId6"/>
    <p:sldId id="259" r:id="rId7"/>
    <p:sldId id="275" r:id="rId8"/>
    <p:sldId id="261" r:id="rId9"/>
    <p:sldId id="263" r:id="rId10"/>
    <p:sldId id="264" r:id="rId11"/>
    <p:sldId id="265" r:id="rId12"/>
    <p:sldId id="269" r:id="rId13"/>
    <p:sldId id="266" r:id="rId14"/>
    <p:sldId id="267"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7CF21-BF9D-4982-81F6-AF2AF2CD140F}" type="datetimeFigureOut">
              <a:rPr lang="en-US" smtClean="0"/>
              <a:pPr/>
              <a:t>17/08/2020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B7F46-B8BC-4DF3-9F5B-1272CD0241D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HCV Group Education Slide Set</a:t>
            </a:r>
          </a:p>
        </p:txBody>
      </p:sp>
      <p:sp>
        <p:nvSpPr>
          <p:cNvPr id="5" name="Rectangle 3"/>
          <p:cNvSpPr>
            <a:spLocks noGrp="1" noChangeArrowheads="1"/>
          </p:cNvSpPr>
          <p:nvPr>
            <p:ph type="dt" idx="1"/>
          </p:nvPr>
        </p:nvSpPr>
        <p:spPr>
          <a:ln/>
        </p:spPr>
        <p:txBody>
          <a:bodyPr/>
          <a:lstStyle/>
          <a:p>
            <a:fld id="{197A77CF-3424-4B69-B2C7-9C89DB936641}" type="datetime1">
              <a:rPr lang="en-US"/>
              <a:pPr/>
              <a:t>17/08/2020</a:t>
            </a:fld>
            <a:endParaRPr lang="en-US"/>
          </a:p>
        </p:txBody>
      </p:sp>
      <p:sp>
        <p:nvSpPr>
          <p:cNvPr id="6" name="Rectangle 7"/>
          <p:cNvSpPr>
            <a:spLocks noGrp="1" noChangeArrowheads="1"/>
          </p:cNvSpPr>
          <p:nvPr>
            <p:ph type="sldNum" sz="quarter" idx="5"/>
          </p:nvPr>
        </p:nvSpPr>
        <p:spPr>
          <a:ln/>
        </p:spPr>
        <p:txBody>
          <a:bodyPr/>
          <a:lstStyle/>
          <a:p>
            <a:fld id="{A8D05331-FD08-4E04-A542-1CB7934B770D}" type="slidenum">
              <a:rPr lang="en-US"/>
              <a:pPr/>
              <a:t>2</a:t>
            </a:fld>
            <a:endParaRPr lang="en-US"/>
          </a:p>
        </p:txBody>
      </p:sp>
      <p:sp>
        <p:nvSpPr>
          <p:cNvPr id="496642" name="Rectangle 2"/>
          <p:cNvSpPr>
            <a:spLocks noGrp="1" noRot="1" noChangeAspect="1" noChangeArrowheads="1" noTextEdit="1"/>
          </p:cNvSpPr>
          <p:nvPr>
            <p:ph type="sldImg"/>
          </p:nvPr>
        </p:nvSpPr>
        <p:spPr bwMode="auto">
          <a:xfrm>
            <a:off x="1146175" y="687388"/>
            <a:ext cx="4570413" cy="3427412"/>
          </a:xfrm>
          <a:prstGeom prst="rect">
            <a:avLst/>
          </a:prstGeom>
          <a:solidFill>
            <a:srgbClr val="FFFFFF"/>
          </a:solidFill>
          <a:ln>
            <a:solidFill>
              <a:srgbClr val="000000"/>
            </a:solidFill>
            <a:miter lim="800000"/>
            <a:headEnd/>
            <a:tailEnd/>
          </a:ln>
        </p:spPr>
      </p:sp>
      <p:sp>
        <p:nvSpPr>
          <p:cNvPr id="496643" name="Rectangle 3"/>
          <p:cNvSpPr>
            <a:spLocks noGrp="1" noChangeArrowheads="1"/>
          </p:cNvSpPr>
          <p:nvPr>
            <p:ph type="body" idx="1"/>
          </p:nvPr>
        </p:nvSpPr>
        <p:spPr bwMode="auto">
          <a:xfrm>
            <a:off x="912813" y="4342464"/>
            <a:ext cx="5027612" cy="4114487"/>
          </a:xfrm>
          <a:prstGeom prst="rect">
            <a:avLst/>
          </a:prstGeom>
          <a:solidFill>
            <a:srgbClr val="FFFFFF"/>
          </a:solidFill>
          <a:ln>
            <a:solidFill>
              <a:srgbClr val="000000"/>
            </a:solidFill>
            <a:miter lim="800000"/>
            <a:headEnd/>
            <a:tailEnd/>
          </a:ln>
        </p:spPr>
        <p:txBody>
          <a:bodyPr/>
          <a:lstStyle/>
          <a:p>
            <a:r>
              <a:rPr lang="en-US"/>
              <a:t>Many things can cause hepatitis.  </a:t>
            </a:r>
          </a:p>
          <a:p>
            <a:endParaRPr lang="en-US"/>
          </a:p>
          <a:p>
            <a:r>
              <a:rPr lang="en-US"/>
              <a:t>With hepatitis C you need to be careful not to do anything that will irritate your liver</a:t>
            </a:r>
          </a:p>
          <a:p>
            <a:endParaRPr lang="en-US"/>
          </a:p>
          <a:p>
            <a:r>
              <a:rPr lang="en-US"/>
              <a:t>With hepatitis the liver enzymes are usually elevated and the liver can become enlarged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HCV Group Education Slide Set</a:t>
            </a:r>
          </a:p>
        </p:txBody>
      </p:sp>
      <p:sp>
        <p:nvSpPr>
          <p:cNvPr id="5" name="Rectangle 3"/>
          <p:cNvSpPr>
            <a:spLocks noGrp="1" noChangeArrowheads="1"/>
          </p:cNvSpPr>
          <p:nvPr>
            <p:ph type="dt" idx="1"/>
          </p:nvPr>
        </p:nvSpPr>
        <p:spPr>
          <a:ln/>
        </p:spPr>
        <p:txBody>
          <a:bodyPr/>
          <a:lstStyle/>
          <a:p>
            <a:fld id="{49D1F22A-FA88-4439-9925-7D5912B4D843}" type="datetime1">
              <a:rPr lang="en-US"/>
              <a:pPr/>
              <a:t>17/08/2020</a:t>
            </a:fld>
            <a:endParaRPr lang="en-US"/>
          </a:p>
        </p:txBody>
      </p:sp>
      <p:sp>
        <p:nvSpPr>
          <p:cNvPr id="6" name="Rectangle 7"/>
          <p:cNvSpPr>
            <a:spLocks noGrp="1" noChangeArrowheads="1"/>
          </p:cNvSpPr>
          <p:nvPr>
            <p:ph type="sldNum" sz="quarter" idx="5"/>
          </p:nvPr>
        </p:nvSpPr>
        <p:spPr>
          <a:ln/>
        </p:spPr>
        <p:txBody>
          <a:bodyPr/>
          <a:lstStyle/>
          <a:p>
            <a:fld id="{67949E36-974B-491E-868E-A7E5AA782205}" type="slidenum">
              <a:rPr lang="en-US"/>
              <a:pPr/>
              <a:t>4</a:t>
            </a:fld>
            <a:endParaRPr lang="en-US"/>
          </a:p>
        </p:txBody>
      </p:sp>
      <p:sp>
        <p:nvSpPr>
          <p:cNvPr id="504834" name="Rectangle 2"/>
          <p:cNvSpPr>
            <a:spLocks noGrp="1" noRot="1" noChangeAspect="1" noChangeArrowheads="1" noTextEdit="1"/>
          </p:cNvSpPr>
          <p:nvPr>
            <p:ph type="sldImg"/>
          </p:nvPr>
        </p:nvSpPr>
        <p:spPr bwMode="auto">
          <a:xfrm>
            <a:off x="1146175" y="687388"/>
            <a:ext cx="4570413" cy="3427412"/>
          </a:xfrm>
          <a:prstGeom prst="rect">
            <a:avLst/>
          </a:prstGeom>
          <a:solidFill>
            <a:srgbClr val="FFFFFF"/>
          </a:solidFill>
          <a:ln>
            <a:solidFill>
              <a:srgbClr val="000000"/>
            </a:solidFill>
            <a:miter lim="800000"/>
            <a:headEnd/>
            <a:tailEnd/>
          </a:ln>
        </p:spPr>
      </p:sp>
      <p:sp>
        <p:nvSpPr>
          <p:cNvPr id="504835" name="Rectangle 3"/>
          <p:cNvSpPr>
            <a:spLocks noGrp="1" noChangeArrowheads="1"/>
          </p:cNvSpPr>
          <p:nvPr>
            <p:ph type="body" idx="1"/>
          </p:nvPr>
        </p:nvSpPr>
        <p:spPr bwMode="auto">
          <a:xfrm>
            <a:off x="912813" y="4342464"/>
            <a:ext cx="5027612" cy="4114487"/>
          </a:xfrm>
          <a:prstGeom prst="rect">
            <a:avLst/>
          </a:prstGeom>
          <a:noFill/>
          <a:ln>
            <a:miter lim="800000"/>
            <a:headEnd/>
            <a:tailEnd/>
          </a:ln>
        </p:spPr>
        <p:txBody>
          <a:bodyPr/>
          <a:lstStyle/>
          <a:p>
            <a:r>
              <a:rPr lang="en-US"/>
              <a:t>Important to stress the fact that HCV does not always have symptoms.  Can feel healthy for 10-20 or more years before developing symptoms.  Patient can be asymptomatic but have hepatitis C.</a:t>
            </a:r>
          </a:p>
          <a:p>
            <a:endParaRPr lang="en-US"/>
          </a:p>
          <a:p>
            <a:r>
              <a:rPr lang="en-US"/>
              <a:t>Symptoms are often very mild, but liver damage can occur without symptoms</a:t>
            </a:r>
          </a:p>
          <a:p>
            <a:pPr lvl="1"/>
            <a:endParaRPr lang="en-US"/>
          </a:p>
          <a:p>
            <a:r>
              <a:rPr lang="en-US" b="1"/>
              <a:t>No vaccine is available for hepatitis C</a:t>
            </a:r>
            <a:r>
              <a:rPr lang="en-US"/>
              <a:t>, but researchers are working hard.  The virus mutates quickly making it difficult to make a vaccine.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HCV Group Education Slide Set</a:t>
            </a:r>
          </a:p>
        </p:txBody>
      </p:sp>
      <p:sp>
        <p:nvSpPr>
          <p:cNvPr id="5" name="Rectangle 3"/>
          <p:cNvSpPr>
            <a:spLocks noGrp="1" noChangeArrowheads="1"/>
          </p:cNvSpPr>
          <p:nvPr>
            <p:ph type="dt" idx="1"/>
          </p:nvPr>
        </p:nvSpPr>
        <p:spPr>
          <a:ln/>
        </p:spPr>
        <p:txBody>
          <a:bodyPr/>
          <a:lstStyle/>
          <a:p>
            <a:fld id="{2AA1CD69-5151-4E93-8C9E-F7CF46764E0A}" type="datetime1">
              <a:rPr lang="en-US"/>
              <a:pPr/>
              <a:t>17/08/2020</a:t>
            </a:fld>
            <a:endParaRPr lang="en-US"/>
          </a:p>
        </p:txBody>
      </p:sp>
      <p:sp>
        <p:nvSpPr>
          <p:cNvPr id="6" name="Rectangle 7"/>
          <p:cNvSpPr>
            <a:spLocks noGrp="1" noChangeArrowheads="1"/>
          </p:cNvSpPr>
          <p:nvPr>
            <p:ph type="sldNum" sz="quarter" idx="5"/>
          </p:nvPr>
        </p:nvSpPr>
        <p:spPr>
          <a:ln/>
        </p:spPr>
        <p:txBody>
          <a:bodyPr/>
          <a:lstStyle/>
          <a:p>
            <a:fld id="{4079A500-C715-4D7A-BA39-6A61BA2D8F97}" type="slidenum">
              <a:rPr lang="en-US"/>
              <a:pPr/>
              <a:t>5</a:t>
            </a:fld>
            <a:endParaRPr lang="en-US"/>
          </a:p>
        </p:txBody>
      </p:sp>
      <p:sp>
        <p:nvSpPr>
          <p:cNvPr id="510978" name="Rectangle 2"/>
          <p:cNvSpPr>
            <a:spLocks noGrp="1" noRot="1" noChangeAspect="1" noChangeArrowheads="1" noTextEdit="1"/>
          </p:cNvSpPr>
          <p:nvPr>
            <p:ph type="sldImg"/>
          </p:nvPr>
        </p:nvSpPr>
        <p:spPr bwMode="auto">
          <a:xfrm>
            <a:off x="1146175" y="687388"/>
            <a:ext cx="4570413" cy="3427412"/>
          </a:xfrm>
          <a:prstGeom prst="rect">
            <a:avLst/>
          </a:prstGeom>
          <a:solidFill>
            <a:srgbClr val="FFFFFF"/>
          </a:solidFill>
          <a:ln>
            <a:solidFill>
              <a:srgbClr val="000000"/>
            </a:solidFill>
            <a:miter lim="800000"/>
            <a:headEnd/>
            <a:tailEnd/>
          </a:ln>
        </p:spPr>
      </p:sp>
      <p:sp>
        <p:nvSpPr>
          <p:cNvPr id="510979" name="Rectangle 3"/>
          <p:cNvSpPr>
            <a:spLocks noGrp="1" noChangeArrowheads="1"/>
          </p:cNvSpPr>
          <p:nvPr>
            <p:ph type="body" idx="1"/>
          </p:nvPr>
        </p:nvSpPr>
        <p:spPr bwMode="auto">
          <a:xfrm>
            <a:off x="912813" y="4342464"/>
            <a:ext cx="5027612" cy="4114487"/>
          </a:xfrm>
          <a:prstGeom prst="rect">
            <a:avLst/>
          </a:prstGeom>
          <a:solidFill>
            <a:srgbClr val="FFFFFF"/>
          </a:solidFill>
          <a:ln>
            <a:solidFill>
              <a:srgbClr val="000000"/>
            </a:solidFill>
            <a:miter lim="800000"/>
            <a:headEnd/>
            <a:tailEnd/>
          </a:ln>
        </p:spPr>
        <p:txBody>
          <a:bodyPr/>
          <a:lstStyle/>
          <a:p>
            <a:r>
              <a:rPr lang="en-US">
                <a:cs typeface="Arial" charset="0"/>
              </a:rPr>
              <a:t>The largest two predictors are IV drug use and use of blood products.  </a:t>
            </a:r>
          </a:p>
          <a:p>
            <a:endParaRPr lang="en-US">
              <a:cs typeface="Arial" charset="0"/>
            </a:endParaRPr>
          </a:p>
          <a:p>
            <a:r>
              <a:rPr lang="en-US">
                <a:cs typeface="Arial" charset="0"/>
              </a:rPr>
              <a:t>Just one contaminated needle, regardless of it that person was sure the needle was new, can infect someone with hepatitis C.  </a:t>
            </a:r>
          </a:p>
          <a:p>
            <a:endParaRPr lang="en-US">
              <a:cs typeface="Arial" charset="0"/>
            </a:endParaRPr>
          </a:p>
          <a:p>
            <a:r>
              <a:rPr lang="en-US">
                <a:cs typeface="Arial" charset="0"/>
              </a:rPr>
              <a:t>It only takes one drop of blood to become infected.  </a:t>
            </a:r>
            <a:endParaRPr lang="en-US"/>
          </a:p>
          <a:p>
            <a:endParaRPr lang="en-US"/>
          </a:p>
          <a:p>
            <a:r>
              <a:rPr lang="en-US"/>
              <a:t>The blood supply is thoroughly tested for hepatitis C and recent blood products are no longer a risk factor.  Less than 1 chance per million units transfused. </a:t>
            </a:r>
            <a:endParaRPr lang="en-US">
              <a:cs typeface="Times New Roman" pitchFamily="18" charset="0"/>
            </a:endParaRPr>
          </a:p>
          <a:p>
            <a:pPr lvl="1">
              <a:buFont typeface="Wingdings" pitchFamily="2" charset="2"/>
              <a:buChar char="Ø"/>
            </a:pPr>
            <a:r>
              <a:rPr lang="en-US" sz="800">
                <a:cs typeface="Times New Roman" pitchFamily="18" charset="0"/>
              </a:rPr>
              <a:t> 1. CDC</a:t>
            </a:r>
            <a:r>
              <a:rPr lang="en-US" sz="800"/>
              <a:t>, Viral Hepatitis C, Frequently Asked Questions, http://www.cdc.gov/ncidod/diseases/hepatitis/c/faq.htm#7a</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HCV Group Education Slide Set</a:t>
            </a:r>
          </a:p>
        </p:txBody>
      </p:sp>
      <p:sp>
        <p:nvSpPr>
          <p:cNvPr id="5" name="Rectangle 3"/>
          <p:cNvSpPr>
            <a:spLocks noGrp="1" noChangeArrowheads="1"/>
          </p:cNvSpPr>
          <p:nvPr>
            <p:ph type="dt" idx="1"/>
          </p:nvPr>
        </p:nvSpPr>
        <p:spPr>
          <a:ln/>
        </p:spPr>
        <p:txBody>
          <a:bodyPr/>
          <a:lstStyle/>
          <a:p>
            <a:fld id="{FA4C69C9-C1BB-460D-B595-3B26F41F9242}" type="datetime1">
              <a:rPr lang="en-US"/>
              <a:pPr/>
              <a:t>17/08/2020</a:t>
            </a:fld>
            <a:endParaRPr lang="en-US"/>
          </a:p>
        </p:txBody>
      </p:sp>
      <p:sp>
        <p:nvSpPr>
          <p:cNvPr id="6" name="Rectangle 7"/>
          <p:cNvSpPr>
            <a:spLocks noGrp="1" noChangeArrowheads="1"/>
          </p:cNvSpPr>
          <p:nvPr>
            <p:ph type="sldNum" sz="quarter" idx="5"/>
          </p:nvPr>
        </p:nvSpPr>
        <p:spPr>
          <a:ln/>
        </p:spPr>
        <p:txBody>
          <a:bodyPr/>
          <a:lstStyle/>
          <a:p>
            <a:fld id="{E9CB9CE5-F8F9-4258-A375-3AF1251C796D}" type="slidenum">
              <a:rPr lang="en-US"/>
              <a:pPr/>
              <a:t>7</a:t>
            </a:fld>
            <a:endParaRPr lang="en-US"/>
          </a:p>
        </p:txBody>
      </p:sp>
      <p:sp>
        <p:nvSpPr>
          <p:cNvPr id="527362" name="Rectangle 2"/>
          <p:cNvSpPr>
            <a:spLocks noGrp="1" noRot="1" noChangeAspect="1" noChangeArrowheads="1" noTextEdit="1"/>
          </p:cNvSpPr>
          <p:nvPr>
            <p:ph type="sldImg"/>
          </p:nvPr>
        </p:nvSpPr>
        <p:spPr bwMode="auto">
          <a:xfrm>
            <a:off x="1146175" y="687388"/>
            <a:ext cx="4570413" cy="3427412"/>
          </a:xfrm>
          <a:prstGeom prst="rect">
            <a:avLst/>
          </a:prstGeom>
          <a:solidFill>
            <a:srgbClr val="FFFFFF"/>
          </a:solidFill>
          <a:ln>
            <a:solidFill>
              <a:srgbClr val="000000"/>
            </a:solidFill>
            <a:miter lim="800000"/>
            <a:headEnd/>
            <a:tailEnd/>
          </a:ln>
        </p:spPr>
      </p:sp>
      <p:sp>
        <p:nvSpPr>
          <p:cNvPr id="527363" name="Rectangle 3"/>
          <p:cNvSpPr>
            <a:spLocks noGrp="1" noChangeArrowheads="1"/>
          </p:cNvSpPr>
          <p:nvPr>
            <p:ph type="body" idx="1"/>
          </p:nvPr>
        </p:nvSpPr>
        <p:spPr bwMode="auto">
          <a:xfrm>
            <a:off x="912814" y="4342464"/>
            <a:ext cx="5183187" cy="4518910"/>
          </a:xfrm>
          <a:prstGeom prst="rect">
            <a:avLst/>
          </a:prstGeom>
          <a:noFill/>
          <a:ln>
            <a:miter lim="800000"/>
            <a:headEnd/>
            <a:tailEnd/>
          </a:ln>
        </p:spPr>
        <p:txBody>
          <a:bodyPr/>
          <a:lstStyle/>
          <a:p>
            <a:r>
              <a:rPr lang="en-US"/>
              <a:t>The first test is the antibody test.  It tells if the patient has ever been exposed to HCV.</a:t>
            </a:r>
          </a:p>
          <a:p>
            <a:endParaRPr lang="en-US"/>
          </a:p>
          <a:p>
            <a:r>
              <a:rPr lang="en-US"/>
              <a:t>The PCR test is done after the Antibody test and determines if the HCV is present in the blood stream.</a:t>
            </a:r>
          </a:p>
          <a:p>
            <a:endParaRPr lang="en-US"/>
          </a:p>
          <a:p>
            <a:r>
              <a:rPr lang="en-US"/>
              <a:t>Liver function tests, such as AST (SGOT) and ALT (SGPT) detect inflammation of the liver.  When your liver is working well, the levels of these are low.  When your liver is not working as well as it should, they can get much higher.  However, liver function tests do not give a good idea of what’s really going on in the liver. </a:t>
            </a:r>
          </a:p>
          <a:p>
            <a:pPr lvl="1">
              <a:buFont typeface="Wingdings" pitchFamily="2" charset="2"/>
              <a:buChar char="Ø"/>
            </a:pPr>
            <a:r>
              <a:rPr lang="en-US" sz="800"/>
              <a:t> 9. Department of Veteran Affairs, The Liver Brochure Series, What Is Your Liver, http://www.va.gov/hepatitisC</a:t>
            </a:r>
          </a:p>
          <a:p>
            <a:endParaRPr lang="en-US" sz="800"/>
          </a:p>
          <a:p>
            <a:r>
              <a:rPr lang="en-US" b="1">
                <a:ea typeface="Arial Unicode MS" pitchFamily="34" charset="-128"/>
                <a:cs typeface="Arial Unicode MS" pitchFamily="34" charset="-128"/>
              </a:rPr>
              <a:t>Can you have a normal liver enzyme (e.g., ALT) level and still have chronic hepatitis C?</a:t>
            </a:r>
          </a:p>
          <a:p>
            <a:r>
              <a:rPr lang="en-US">
                <a:cs typeface="Times New Roman" pitchFamily="18" charset="0"/>
              </a:rPr>
              <a:t>Yes, it is common for persons with chronic hepatitis C to have a liver enzyme level that goes up and down, with periodic returns to normal or near normal. Some persons have a liver enzyme level that is normal for over a year but they still have chronic liver disease. If the liver enzyme level is normal, persons should have their enzyme level re-checked several times over a 6 to 12 month period. If the liver enzyme level remains normal, your doctor may check it less frequently, such as once a year. </a:t>
            </a:r>
          </a:p>
          <a:p>
            <a:pPr lvl="1">
              <a:buFont typeface="Wingdings" pitchFamily="2" charset="2"/>
              <a:buChar char="Ø"/>
            </a:pPr>
            <a:r>
              <a:rPr lang="en-US" sz="800">
                <a:cs typeface="Times New Roman" pitchFamily="18" charset="0"/>
              </a:rPr>
              <a:t> 1. CDC</a:t>
            </a:r>
            <a:r>
              <a:rPr lang="en-US" sz="800"/>
              <a:t>, Viral Hepatitis C, Frequently Asked Questions, http://www.cdc.gov/ncidod/diseases/hepatitis/c/faq.htm#7a</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HCV Group Education Slide Set</a:t>
            </a:r>
          </a:p>
        </p:txBody>
      </p:sp>
      <p:sp>
        <p:nvSpPr>
          <p:cNvPr id="5" name="Rectangle 3"/>
          <p:cNvSpPr>
            <a:spLocks noGrp="1" noChangeArrowheads="1"/>
          </p:cNvSpPr>
          <p:nvPr>
            <p:ph type="dt" idx="1"/>
          </p:nvPr>
        </p:nvSpPr>
        <p:spPr>
          <a:ln/>
        </p:spPr>
        <p:txBody>
          <a:bodyPr/>
          <a:lstStyle/>
          <a:p>
            <a:fld id="{C9D87444-2635-4072-B5DA-828764DEC958}" type="datetime1">
              <a:rPr lang="en-US"/>
              <a:pPr/>
              <a:t>17/08/2020</a:t>
            </a:fld>
            <a:endParaRPr lang="en-US"/>
          </a:p>
        </p:txBody>
      </p:sp>
      <p:sp>
        <p:nvSpPr>
          <p:cNvPr id="6" name="Rectangle 7"/>
          <p:cNvSpPr>
            <a:spLocks noGrp="1" noChangeArrowheads="1"/>
          </p:cNvSpPr>
          <p:nvPr>
            <p:ph type="sldNum" sz="quarter" idx="5"/>
          </p:nvPr>
        </p:nvSpPr>
        <p:spPr>
          <a:ln/>
        </p:spPr>
        <p:txBody>
          <a:bodyPr/>
          <a:lstStyle/>
          <a:p>
            <a:fld id="{AAD364FE-1894-4851-83EA-FBEC04587050}" type="slidenum">
              <a:rPr lang="en-US"/>
              <a:pPr/>
              <a:t>8</a:t>
            </a:fld>
            <a:endParaRPr lang="en-US"/>
          </a:p>
        </p:txBody>
      </p:sp>
      <p:sp>
        <p:nvSpPr>
          <p:cNvPr id="506882" name="Rectangle 2"/>
          <p:cNvSpPr>
            <a:spLocks noGrp="1" noRot="1" noChangeAspect="1" noChangeArrowheads="1" noTextEdit="1"/>
          </p:cNvSpPr>
          <p:nvPr>
            <p:ph type="sldImg"/>
          </p:nvPr>
        </p:nvSpPr>
        <p:spPr bwMode="auto">
          <a:xfrm>
            <a:off x="1146175" y="687388"/>
            <a:ext cx="4570413" cy="3427412"/>
          </a:xfrm>
          <a:prstGeom prst="rect">
            <a:avLst/>
          </a:prstGeom>
          <a:solidFill>
            <a:srgbClr val="FFFFFF"/>
          </a:solidFill>
          <a:ln>
            <a:solidFill>
              <a:srgbClr val="000000"/>
            </a:solidFill>
            <a:miter lim="800000"/>
            <a:headEnd/>
            <a:tailEnd/>
          </a:ln>
        </p:spPr>
      </p:sp>
      <p:sp>
        <p:nvSpPr>
          <p:cNvPr id="506883" name="Rectangle 3"/>
          <p:cNvSpPr>
            <a:spLocks noGrp="1" noChangeArrowheads="1"/>
          </p:cNvSpPr>
          <p:nvPr>
            <p:ph type="body" idx="1"/>
          </p:nvPr>
        </p:nvSpPr>
        <p:spPr bwMode="auto">
          <a:xfrm>
            <a:off x="912813" y="4342464"/>
            <a:ext cx="5027612" cy="4114487"/>
          </a:xfrm>
          <a:prstGeom prst="rect">
            <a:avLst/>
          </a:prstGeom>
          <a:solidFill>
            <a:srgbClr val="FFFFFF"/>
          </a:solidFill>
          <a:ln>
            <a:solidFill>
              <a:srgbClr val="000000"/>
            </a:solidFill>
            <a:miter lim="800000"/>
            <a:headEnd/>
            <a:tailEnd/>
          </a:ln>
        </p:spPr>
        <p:txBody>
          <a:bodyPr/>
          <a:lstStyle/>
          <a:p>
            <a:r>
              <a:rPr lang="en-US">
                <a:cs typeface="Arial" charset="0"/>
              </a:rPr>
              <a:t>4 times more common than HIV</a:t>
            </a:r>
          </a:p>
          <a:p>
            <a:endParaRPr lang="en-US">
              <a:cs typeface="Arial" charset="0"/>
            </a:endParaRPr>
          </a:p>
          <a:p>
            <a:r>
              <a:rPr lang="en-US">
                <a:cs typeface="Arial" charset="0"/>
              </a:rPr>
              <a:t>Fewer people are transmitting HCV now compared to 20-30 years ago.  </a:t>
            </a:r>
          </a:p>
          <a:p>
            <a:endParaRPr lang="en-US">
              <a:cs typeface="Arial" charset="0"/>
            </a:endParaRPr>
          </a:p>
          <a:p>
            <a:r>
              <a:rPr lang="en-US"/>
              <a:t>About 30,000 more become infected each year</a:t>
            </a:r>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624FBE4-E641-402B-A694-37412415CAB4}" type="datetimeFigureOut">
              <a:rPr lang="en-US" smtClean="0"/>
              <a:pPr/>
              <a:t>17/08/2020</a:t>
            </a:fld>
            <a:endParaRPr lang="en-IN"/>
          </a:p>
        </p:txBody>
      </p:sp>
      <p:sp>
        <p:nvSpPr>
          <p:cNvPr id="17" name="Footer Placeholder 16"/>
          <p:cNvSpPr>
            <a:spLocks noGrp="1"/>
          </p:cNvSpPr>
          <p:nvPr>
            <p:ph type="ftr" sz="quarter" idx="11"/>
          </p:nvPr>
        </p:nvSpPr>
        <p:spPr>
          <a:xfrm>
            <a:off x="5410200" y="4205288"/>
            <a:ext cx="1295400" cy="457200"/>
          </a:xfrm>
        </p:spPr>
        <p:txBody>
          <a:bodyPr/>
          <a:lstStyle/>
          <a:p>
            <a:endParaRPr lang="en-IN"/>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67BF9B9-E768-4696-9A2D-B1AEBC1C19C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24FBE4-E641-402B-A694-37412415CAB4}" type="datetimeFigureOut">
              <a:rPr lang="en-US"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7BF9B9-E768-4696-9A2D-B1AEBC1C19C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24FBE4-E641-402B-A694-37412415CAB4}" type="datetimeFigureOut">
              <a:rPr lang="en-US"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7BF9B9-E768-4696-9A2D-B1AEBC1C19C4}"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1981200"/>
            <a:ext cx="3810000" cy="4114800"/>
          </a:xfrm>
        </p:spPr>
        <p:txBody>
          <a:bodyPr/>
          <a:lstStyle/>
          <a:p>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23BEC689-0C83-4A02-BB74-C6E9AAB0D01C}" type="datetime1">
              <a:rPr lang="en-US"/>
              <a:pPr/>
              <a:t>17/08/2020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1D0C7D2-A702-47BA-86CC-4F3F2D5B6445}"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24FBE4-E641-402B-A694-37412415CAB4}" type="datetimeFigureOut">
              <a:rPr lang="en-US"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7BF9B9-E768-4696-9A2D-B1AEBC1C19C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24FBE4-E641-402B-A694-37412415CAB4}" type="datetimeFigureOut">
              <a:rPr lang="en-US"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7BF9B9-E768-4696-9A2D-B1AEBC1C19C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24FBE4-E641-402B-A694-37412415CAB4}" type="datetimeFigureOut">
              <a:rPr lang="en-US" smtClean="0"/>
              <a:pPr/>
              <a:t>17/08/2020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7BF9B9-E768-4696-9A2D-B1AEBC1C19C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624FBE4-E641-402B-A694-37412415CAB4}" type="datetimeFigureOut">
              <a:rPr lang="en-US" smtClean="0"/>
              <a:pPr/>
              <a:t>17/08/2020</a:t>
            </a:fld>
            <a:endParaRPr lang="en-IN"/>
          </a:p>
        </p:txBody>
      </p:sp>
      <p:sp>
        <p:nvSpPr>
          <p:cNvPr id="27" name="Slide Number Placeholder 26"/>
          <p:cNvSpPr>
            <a:spLocks noGrp="1"/>
          </p:cNvSpPr>
          <p:nvPr>
            <p:ph type="sldNum" sz="quarter" idx="11"/>
          </p:nvPr>
        </p:nvSpPr>
        <p:spPr/>
        <p:txBody>
          <a:bodyPr rtlCol="0"/>
          <a:lstStyle/>
          <a:p>
            <a:fld id="{E67BF9B9-E768-4696-9A2D-B1AEBC1C19C4}" type="slidenum">
              <a:rPr lang="en-IN" smtClean="0"/>
              <a:pPr/>
              <a:t>‹#›</a:t>
            </a:fld>
            <a:endParaRPr lang="en-IN"/>
          </a:p>
        </p:txBody>
      </p:sp>
      <p:sp>
        <p:nvSpPr>
          <p:cNvPr id="28" name="Footer Placeholder 27"/>
          <p:cNvSpPr>
            <a:spLocks noGrp="1"/>
          </p:cNvSpPr>
          <p:nvPr>
            <p:ph type="ftr" sz="quarter" idx="12"/>
          </p:nvPr>
        </p:nvSpPr>
        <p:spPr/>
        <p:txBody>
          <a:bodyPr rtlCol="0"/>
          <a:lstStyle/>
          <a:p>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624FBE4-E641-402B-A694-37412415CAB4}" type="datetimeFigureOut">
              <a:rPr lang="en-US" smtClean="0"/>
              <a:pPr/>
              <a:t>17/08/2020</a:t>
            </a:fld>
            <a:endParaRPr lang="en-IN"/>
          </a:p>
        </p:txBody>
      </p:sp>
      <p:sp>
        <p:nvSpPr>
          <p:cNvPr id="4" name="Footer Placeholder 3"/>
          <p:cNvSpPr>
            <a:spLocks noGrp="1"/>
          </p:cNvSpPr>
          <p:nvPr>
            <p:ph type="ftr" sz="quarter" idx="11"/>
          </p:nvPr>
        </p:nvSpPr>
        <p:spPr>
          <a:xfrm>
            <a:off x="5257800" y="612648"/>
            <a:ext cx="1325880" cy="457200"/>
          </a:xfrm>
        </p:spPr>
        <p:txBody>
          <a:bodyPr/>
          <a:lstStyle/>
          <a:p>
            <a:endParaRPr lang="en-IN"/>
          </a:p>
        </p:txBody>
      </p:sp>
      <p:sp>
        <p:nvSpPr>
          <p:cNvPr id="5" name="Slide Number Placeholder 4"/>
          <p:cNvSpPr>
            <a:spLocks noGrp="1"/>
          </p:cNvSpPr>
          <p:nvPr>
            <p:ph type="sldNum" sz="quarter" idx="12"/>
          </p:nvPr>
        </p:nvSpPr>
        <p:spPr>
          <a:xfrm>
            <a:off x="8174736" y="2272"/>
            <a:ext cx="762000" cy="365760"/>
          </a:xfrm>
        </p:spPr>
        <p:txBody>
          <a:bodyPr/>
          <a:lstStyle/>
          <a:p>
            <a:fld id="{E67BF9B9-E768-4696-9A2D-B1AEBC1C19C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4FBE4-E641-402B-A694-37412415CAB4}" type="datetimeFigureOut">
              <a:rPr lang="en-US" smtClean="0"/>
              <a:pPr/>
              <a:t>17/08/2020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67BF9B9-E768-4696-9A2D-B1AEBC1C19C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24FBE4-E641-402B-A694-37412415CAB4}" type="datetimeFigureOut">
              <a:rPr lang="en-US" smtClean="0"/>
              <a:pPr/>
              <a:t>17/08/2020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7BF9B9-E768-4696-9A2D-B1AEBC1C19C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24FBE4-E641-402B-A694-37412415CAB4}" type="datetimeFigureOut">
              <a:rPr lang="en-US" smtClean="0"/>
              <a:pPr/>
              <a:t>17/08/2020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7BF9B9-E768-4696-9A2D-B1AEBC1C19C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624FBE4-E641-402B-A694-37412415CAB4}" type="datetimeFigureOut">
              <a:rPr lang="en-US" smtClean="0"/>
              <a:pPr/>
              <a:t>17/08/2020</a:t>
            </a:fld>
            <a:endParaRPr lang="en-IN"/>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IN"/>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67BF9B9-E768-4696-9A2D-B1AEBC1C19C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ayoclinic.org/" TargetMode="External"/><Relationship Id="rId2" Type="http://schemas.openxmlformats.org/officeDocument/2006/relationships/hyperlink" Target="http://www.immunologyclinic.com/case.asp?chap=14&amp;case=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hyperlink" Target="http://www.webmd.com/women/guide/why-so-tired-10-causes-fatigue" TargetMode="External"/><Relationship Id="rId3" Type="http://schemas.openxmlformats.org/officeDocument/2006/relationships/hyperlink" Target="http://www.webmd.com/content/article/90/100606.htm" TargetMode="External"/><Relationship Id="rId7" Type="http://schemas.openxmlformats.org/officeDocument/2006/relationships/hyperlink" Target="http://www.webmd.com/digestive-disorders/digestive-diseases-nausea-vomiting" TargetMode="External"/><Relationship Id="rId2" Type="http://schemas.openxmlformats.org/officeDocument/2006/relationships/hyperlink" Target="http://www.webmd.com/hepatitis/default.htm" TargetMode="External"/><Relationship Id="rId1" Type="http://schemas.openxmlformats.org/officeDocument/2006/relationships/slideLayout" Target="../slideLayouts/slideLayout2.xml"/><Relationship Id="rId6" Type="http://schemas.openxmlformats.org/officeDocument/2006/relationships/hyperlink" Target="http://www.webmd.com/pain-management/guide/abdominal-pain-causes-treatments" TargetMode="External"/><Relationship Id="rId5" Type="http://schemas.openxmlformats.org/officeDocument/2006/relationships/hyperlink" Target="http://www.webmd.com/skin-problems-and-treatments/picture-of-the-skin" TargetMode="External"/><Relationship Id="rId4" Type="http://schemas.openxmlformats.org/officeDocument/2006/relationships/hyperlink" Target="http://www.webmd.com/eye-health/picture-of-the-eye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hyperlink" Target="http://www.nhs.uk/livewell/smoking/Pages/stopsmokingnewhome.aspx" TargetMode="External"/><Relationship Id="rId2" Type="http://schemas.openxmlformats.org/officeDocument/2006/relationships/hyperlink" Target="http://www.nhs.uk/Livewell/Goodfood/Pages/Healthyeating.aspx"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3857628"/>
            <a:ext cx="4953000" cy="1752600"/>
          </a:xfrm>
        </p:spPr>
        <p:txBody>
          <a:bodyPr>
            <a:normAutofit fontScale="92500"/>
          </a:bodyPr>
          <a:lstStyle/>
          <a:p>
            <a:r>
              <a:rPr lang="en-IN" sz="5400" b="1" i="1" u="sng" dirty="0" smtClean="0"/>
              <a:t>HEPATITIS C</a:t>
            </a:r>
          </a:p>
          <a:p>
            <a:r>
              <a:rPr lang="en-IN" dirty="0" smtClean="0"/>
              <a:t> </a:t>
            </a:r>
            <a:endParaRPr lang="en-IN" dirty="0"/>
          </a:p>
        </p:txBody>
      </p:sp>
      <p:sp>
        <p:nvSpPr>
          <p:cNvPr id="5" name="TextBox 4"/>
          <p:cNvSpPr txBox="1"/>
          <p:nvPr/>
        </p:nvSpPr>
        <p:spPr>
          <a:xfrm>
            <a:off x="4857752" y="5657671"/>
            <a:ext cx="4286248" cy="1200329"/>
          </a:xfrm>
          <a:prstGeom prst="rect">
            <a:avLst/>
          </a:prstGeom>
          <a:noFill/>
        </p:spPr>
        <p:txBody>
          <a:bodyPr wrap="square" rtlCol="0">
            <a:spAutoFit/>
          </a:bodyPr>
          <a:lstStyle/>
          <a:p>
            <a:r>
              <a:rPr lang="en-IN" b="1" dirty="0" smtClean="0"/>
              <a:t>Dr. Sheetal Chhaya</a:t>
            </a:r>
          </a:p>
          <a:p>
            <a:r>
              <a:rPr lang="en-IN" b="1" dirty="0" smtClean="0"/>
              <a:t>Associate Professor</a:t>
            </a:r>
          </a:p>
          <a:p>
            <a:r>
              <a:rPr lang="en-IN" b="1" dirty="0" smtClean="0"/>
              <a:t>Dept. of Clinical Nutrition</a:t>
            </a:r>
          </a:p>
          <a:p>
            <a:r>
              <a:rPr lang="en-IN" b="1" dirty="0" smtClean="0"/>
              <a:t>                                                                                                        </a:t>
            </a:r>
            <a:endParaRPr lang="en-IN"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b="1" dirty="0" smtClean="0"/>
              <a:t>Hepatitis C medications</a:t>
            </a:r>
          </a:p>
          <a:p>
            <a:r>
              <a:rPr lang="en-IN" b="1" dirty="0" smtClean="0"/>
              <a:t>pegylated interferon</a:t>
            </a:r>
            <a:r>
              <a:rPr lang="en-IN" dirty="0" smtClean="0"/>
              <a:t> – a medication that encourages the immune system to attack the virus</a:t>
            </a:r>
          </a:p>
          <a:p>
            <a:r>
              <a:rPr lang="en-IN" b="1" dirty="0" smtClean="0"/>
              <a:t>ribavirin</a:t>
            </a:r>
            <a:r>
              <a:rPr lang="en-IN" dirty="0" smtClean="0"/>
              <a:t> – an antiviral medication that stops the virus reproducing</a:t>
            </a: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a:t>
            </a:r>
            <a:endParaRPr lang="en-IN" dirty="0"/>
          </a:p>
        </p:txBody>
      </p:sp>
      <p:sp>
        <p:nvSpPr>
          <p:cNvPr id="3" name="Content Placeholder 2"/>
          <p:cNvSpPr>
            <a:spLocks noGrp="1"/>
          </p:cNvSpPr>
          <p:nvPr>
            <p:ph idx="1"/>
          </p:nvPr>
        </p:nvSpPr>
        <p:spPr/>
        <p:txBody>
          <a:bodyPr>
            <a:normAutofit fontScale="85000" lnSpcReduction="20000"/>
          </a:bodyPr>
          <a:lstStyle/>
          <a:p>
            <a:pPr>
              <a:buNone/>
            </a:pPr>
            <a:endParaRPr lang="en-IN" dirty="0" smtClean="0"/>
          </a:p>
          <a:p>
            <a:r>
              <a:rPr lang="en-IN" dirty="0" smtClean="0"/>
              <a:t>38-year-old man had been diagnosed as having common variable immunodeficiency at the age of 24 years. </a:t>
            </a:r>
          </a:p>
          <a:p>
            <a:pPr algn="ctr"/>
            <a:r>
              <a:rPr lang="en-IN" b="1" u="sng" dirty="0" smtClean="0"/>
              <a:t>Medical history</a:t>
            </a:r>
          </a:p>
          <a:p>
            <a:r>
              <a:rPr lang="en-IN" dirty="0" smtClean="0"/>
              <a:t>He was treated initially with intramuscular gamma globulin injections and then changed to intravenous immunoglobulin (IVIG) at 3-weekly intervals</a:t>
            </a:r>
          </a:p>
          <a:p>
            <a:r>
              <a:rPr lang="en-IN" dirty="0" smtClean="0"/>
              <a:t>He experienced adverse reactions to each infusion due to his high levels of antibodies to trace amounts of </a:t>
            </a:r>
            <a:r>
              <a:rPr lang="en-IN" dirty="0" err="1" smtClean="0"/>
              <a:t>IgA</a:t>
            </a:r>
            <a:r>
              <a:rPr lang="en-IN" dirty="0" smtClean="0"/>
              <a:t> in the IVIG preparation. </a:t>
            </a:r>
          </a:p>
          <a:p>
            <a:r>
              <a:rPr lang="en-IN" dirty="0" smtClean="0"/>
              <a:t>Eventually, he was transferred to a preparation with an extremely low </a:t>
            </a:r>
            <a:r>
              <a:rPr lang="en-IN" dirty="0" err="1" smtClean="0"/>
              <a:t>IgA</a:t>
            </a:r>
            <a:r>
              <a:rPr lang="en-IN" dirty="0" smtClean="0"/>
              <a:t> content that was well tolerated and he was maintained in excellent health for several years.</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1285852" y="0"/>
            <a:ext cx="5572164" cy="40005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500034" y="4214818"/>
            <a:ext cx="7072362" cy="2308324"/>
          </a:xfrm>
          <a:prstGeom prst="rect">
            <a:avLst/>
          </a:prstGeom>
        </p:spPr>
        <p:txBody>
          <a:bodyPr wrap="square">
            <a:spAutoFit/>
          </a:bodyPr>
          <a:lstStyle/>
          <a:p>
            <a:r>
              <a:rPr lang="en-IN" sz="2400" dirty="0" smtClean="0"/>
              <a:t>Early in 1994, abnormal liver function tests were noted on routine monitoring in this case. At the same time, cases of suspected hepatitis C infection were reported after use of the </a:t>
            </a:r>
            <a:r>
              <a:rPr lang="en-IN" sz="2400" b="1" dirty="0" smtClean="0"/>
              <a:t>same IVIG product </a:t>
            </a:r>
            <a:r>
              <a:rPr lang="en-IN" sz="2400" dirty="0" smtClean="0"/>
              <a:t>in Sweden and Spain. It was confirmed that all these patients, including this case, had received the same batch of IVIG</a:t>
            </a:r>
            <a:endParaRPr lang="en-IN"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55000" lnSpcReduction="20000"/>
          </a:bodyPr>
          <a:lstStyle/>
          <a:p>
            <a:pPr>
              <a:buNone/>
            </a:pPr>
            <a:r>
              <a:rPr lang="en-IN" sz="4400" dirty="0" smtClean="0"/>
              <a:t>.</a:t>
            </a:r>
            <a:r>
              <a:rPr lang="en-IN" sz="4400" b="1" dirty="0" smtClean="0">
                <a:latin typeface="Aharoni" pitchFamily="2" charset="-79"/>
                <a:cs typeface="Aharoni" pitchFamily="2" charset="-79"/>
              </a:rPr>
              <a:t>Examination</a:t>
            </a:r>
          </a:p>
          <a:p>
            <a:r>
              <a:rPr lang="en-IN" sz="4400" dirty="0" smtClean="0"/>
              <a:t>He was shown to be positive for hepatitis C virus (HCV) RNA by the polymerase chain reaction (PCR) .</a:t>
            </a:r>
          </a:p>
          <a:p>
            <a:r>
              <a:rPr lang="en-IN" sz="4400" b="1" dirty="0" smtClean="0"/>
              <a:t>Duration-</a:t>
            </a:r>
            <a:r>
              <a:rPr lang="en-IN" sz="4400" dirty="0" smtClean="0"/>
              <a:t> he suffered from </a:t>
            </a:r>
            <a:r>
              <a:rPr lang="en-IN" sz="4400" i="1" dirty="0" smtClean="0"/>
              <a:t>hepatitis C-induced liver disease</a:t>
            </a:r>
            <a:r>
              <a:rPr lang="en-IN" sz="4400" dirty="0" smtClean="0"/>
              <a:t> over a 10-month period, with five episodes of severe symptomatic acute hepatitis flares.</a:t>
            </a:r>
          </a:p>
          <a:p>
            <a:r>
              <a:rPr lang="en-IN" sz="4400" b="1" dirty="0" smtClean="0"/>
              <a:t>Result of clinical tests-  </a:t>
            </a:r>
            <a:r>
              <a:rPr lang="en-IN" sz="4400" dirty="0" smtClean="0"/>
              <a:t>His liver </a:t>
            </a:r>
            <a:r>
              <a:rPr lang="en-IN" sz="4400" dirty="0" err="1" smtClean="0"/>
              <a:t>transaminase</a:t>
            </a:r>
            <a:r>
              <a:rPr lang="en-IN" sz="4400" dirty="0" smtClean="0"/>
              <a:t> levels rose to peaks of 1100iu/l (NR 2-50) with marked clinical and biochemical </a:t>
            </a:r>
            <a:r>
              <a:rPr lang="en-IN" sz="4400" dirty="0" err="1" smtClean="0"/>
              <a:t>cholestasis</a:t>
            </a:r>
            <a:r>
              <a:rPr lang="en-IN" sz="4400" dirty="0" smtClean="0"/>
              <a:t>. </a:t>
            </a:r>
          </a:p>
          <a:p>
            <a:endParaRPr lang="en-IN" sz="3800" dirty="0" smtClean="0"/>
          </a:p>
          <a:p>
            <a:r>
              <a:rPr lang="en-IN" sz="3800" dirty="0" smtClean="0"/>
              <a:t>He was treated with thrice-weekly, subcutaneous injections of IFN-alpha for 6 months. However, he remained persistently PCR positive for HCV and his liver function tests continued to fluctuate. He was then given combination therapy with IFN-alpha and </a:t>
            </a:r>
            <a:r>
              <a:rPr lang="en-IN" sz="3800" dirty="0" err="1" smtClean="0"/>
              <a:t>ribavirin</a:t>
            </a:r>
            <a:r>
              <a:rPr lang="en-IN" sz="3800" dirty="0" smtClean="0"/>
              <a:t> for a further 4 months but his severe symptoms persisted, he lost 24kg in weight and his liver biopsies showed progression from mild hepatitis shortly after diagnosis to severe chronic active hepatitis and near cirrhosis in under 2 years</a:t>
            </a:r>
          </a:p>
          <a:p>
            <a:endParaRPr lang="en-IN" sz="3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Medical treatment</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Had to undergo liver transplantation.</a:t>
            </a:r>
          </a:p>
          <a:p>
            <a:r>
              <a:rPr lang="en-IN" dirty="0" smtClean="0"/>
              <a:t>He was accepted by the transplant centre and received an </a:t>
            </a:r>
            <a:r>
              <a:rPr lang="en-IN" dirty="0" err="1" smtClean="0"/>
              <a:t>orthotopic</a:t>
            </a:r>
            <a:r>
              <a:rPr lang="en-IN" dirty="0" smtClean="0"/>
              <a:t> cadaveric liver 2 months later. </a:t>
            </a:r>
          </a:p>
          <a:p>
            <a:r>
              <a:rPr lang="en-IN" dirty="0" smtClean="0"/>
              <a:t>He had a remarkably uneventful operation and a smooth postoperative recovery.</a:t>
            </a:r>
          </a:p>
          <a:p>
            <a:r>
              <a:rPr lang="en-IN" b="1" dirty="0" smtClean="0"/>
              <a:t>Medication</a:t>
            </a:r>
            <a:r>
              <a:rPr lang="en-IN" dirty="0" smtClean="0"/>
              <a:t>- Minimal </a:t>
            </a:r>
            <a:r>
              <a:rPr lang="en-IN" b="1" dirty="0" err="1" smtClean="0"/>
              <a:t>immunosuppression</a:t>
            </a:r>
            <a:r>
              <a:rPr lang="en-IN" dirty="0" smtClean="0"/>
              <a:t> was given to reduce the risks of viral replication and he was restarted on </a:t>
            </a:r>
            <a:r>
              <a:rPr lang="en-IN" b="1" dirty="0" smtClean="0"/>
              <a:t>IFN-alpha</a:t>
            </a:r>
            <a:r>
              <a:rPr lang="en-IN" dirty="0" smtClean="0"/>
              <a:t> and </a:t>
            </a:r>
            <a:r>
              <a:rPr lang="en-IN" b="1" dirty="0" err="1" smtClean="0"/>
              <a:t>ribavirin</a:t>
            </a:r>
            <a:r>
              <a:rPr lang="en-IN" b="1" dirty="0" smtClean="0"/>
              <a:t>.</a:t>
            </a:r>
          </a:p>
          <a:p>
            <a:r>
              <a:rPr lang="en-IN" b="1" dirty="0" smtClean="0"/>
              <a:t> Post surgery- </a:t>
            </a:r>
            <a:r>
              <a:rPr lang="en-IN" dirty="0" smtClean="0"/>
              <a:t>He experienced many side-effects from his therapy but improved slowly. Post-transplant liver biopsies showed mild hepatitis but 3 years following transplantation, he is well clinically, has put on 11kg in weight and has returned to work.</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Medical nutrition therapy</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He was given five servings of fruits and vegetables each day.</a:t>
            </a:r>
          </a:p>
          <a:p>
            <a:r>
              <a:rPr lang="en-IN" dirty="0" smtClean="0"/>
              <a:t>No grapefruit and grapefruit juice, pomegranates, or Seville oranges due to their effect on a group of immunosuppressant medications.</a:t>
            </a:r>
          </a:p>
          <a:p>
            <a:r>
              <a:rPr lang="en-IN" dirty="0" smtClean="0"/>
              <a:t> fiber diet</a:t>
            </a:r>
          </a:p>
          <a:p>
            <a:r>
              <a:rPr lang="en-IN" dirty="0" smtClean="0"/>
              <a:t> whole grain foods</a:t>
            </a:r>
          </a:p>
          <a:p>
            <a:r>
              <a:rPr lang="en-IN" dirty="0" smtClean="0"/>
              <a:t>low-fat or fat-free dairy products, which is important to maintain optimal calcium and phosphorus levels</a:t>
            </a:r>
          </a:p>
          <a:p>
            <a:r>
              <a:rPr lang="en-IN" dirty="0" smtClean="0"/>
              <a:t>Diet low in salt,cholesterol,fat and sugar.</a:t>
            </a:r>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References</a:t>
            </a:r>
            <a:br>
              <a:rPr lang="en-IN" dirty="0" smtClean="0"/>
            </a:br>
            <a:endParaRPr lang="en-IN" dirty="0"/>
          </a:p>
        </p:txBody>
      </p:sp>
      <p:sp>
        <p:nvSpPr>
          <p:cNvPr id="3" name="Content Placeholder 2"/>
          <p:cNvSpPr>
            <a:spLocks noGrp="1"/>
          </p:cNvSpPr>
          <p:nvPr>
            <p:ph idx="1"/>
          </p:nvPr>
        </p:nvSpPr>
        <p:spPr/>
        <p:txBody>
          <a:bodyPr/>
          <a:lstStyle/>
          <a:p>
            <a:r>
              <a:rPr lang="en-IN" dirty="0" smtClean="0">
                <a:hlinkClick r:id="rId2"/>
              </a:rPr>
              <a:t>http://www.immunologyclinic.com/case.asp?chap=14&amp;case=6</a:t>
            </a:r>
            <a:endParaRPr lang="en-IN" dirty="0" smtClean="0"/>
          </a:p>
          <a:p>
            <a:r>
              <a:rPr lang="en-IN" dirty="0" smtClean="0">
                <a:hlinkClick r:id="rId3"/>
              </a:rPr>
              <a:t>http://www.mayoclinic.org/</a:t>
            </a:r>
            <a:endParaRPr lang="en-IN" dirty="0" smtClean="0"/>
          </a:p>
          <a:p>
            <a:r>
              <a:rPr lang="en-IN" dirty="0" smtClean="0"/>
              <a:t>Krause </a:t>
            </a:r>
          </a:p>
          <a:p>
            <a:r>
              <a:rPr lang="en-IN" dirty="0" smtClean="0"/>
              <a:t>Hepatitis c </a:t>
            </a:r>
            <a:r>
              <a:rPr lang="en-IN" smtClean="0"/>
              <a:t>patient education</a:t>
            </a:r>
          </a:p>
          <a:p>
            <a:endParaRPr lang="en-IN" dirty="0" smtClean="0"/>
          </a:p>
          <a:p>
            <a:endParaRPr lang="en-IN" dirty="0" smtClean="0"/>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latin typeface="Arial" charset="0"/>
              </a:rPr>
              <a:t>What is Hepatitis?</a:t>
            </a:r>
          </a:p>
        </p:txBody>
      </p:sp>
      <p:sp>
        <p:nvSpPr>
          <p:cNvPr id="495619" name="Rectangle 3"/>
          <p:cNvSpPr>
            <a:spLocks noGrp="1" noChangeArrowheads="1"/>
          </p:cNvSpPr>
          <p:nvPr>
            <p:ph idx="1"/>
          </p:nvPr>
        </p:nvSpPr>
        <p:spPr/>
        <p:txBody>
          <a:bodyPr/>
          <a:lstStyle/>
          <a:p>
            <a:pPr>
              <a:lnSpc>
                <a:spcPct val="120000"/>
              </a:lnSpc>
            </a:pPr>
            <a:r>
              <a:rPr lang="en-US" dirty="0">
                <a:solidFill>
                  <a:srgbClr val="FF0000"/>
                </a:solidFill>
                <a:latin typeface="Arial" charset="0"/>
              </a:rPr>
              <a:t>“Hepatitis” means inflammation of the liver</a:t>
            </a:r>
          </a:p>
          <a:p>
            <a:pPr>
              <a:lnSpc>
                <a:spcPct val="120000"/>
              </a:lnSpc>
            </a:pPr>
            <a:r>
              <a:rPr lang="en-US" dirty="0">
                <a:latin typeface="Arial" charset="0"/>
              </a:rPr>
              <a:t>Can be caused by:</a:t>
            </a:r>
          </a:p>
          <a:p>
            <a:pPr lvl="1">
              <a:lnSpc>
                <a:spcPct val="120000"/>
              </a:lnSpc>
            </a:pPr>
            <a:r>
              <a:rPr lang="en-US" dirty="0">
                <a:solidFill>
                  <a:schemeClr val="tx1">
                    <a:lumMod val="95000"/>
                    <a:lumOff val="5000"/>
                  </a:schemeClr>
                </a:solidFill>
                <a:latin typeface="Arial" charset="0"/>
              </a:rPr>
              <a:t>Genetic diseases</a:t>
            </a:r>
          </a:p>
          <a:p>
            <a:pPr lvl="1">
              <a:lnSpc>
                <a:spcPct val="120000"/>
              </a:lnSpc>
            </a:pPr>
            <a:r>
              <a:rPr lang="en-US" dirty="0">
                <a:solidFill>
                  <a:schemeClr val="tx1">
                    <a:lumMod val="95000"/>
                    <a:lumOff val="5000"/>
                  </a:schemeClr>
                </a:solidFill>
                <a:latin typeface="Arial" charset="0"/>
              </a:rPr>
              <a:t>Medications (including over-the-counter)</a:t>
            </a:r>
          </a:p>
          <a:p>
            <a:pPr lvl="1">
              <a:lnSpc>
                <a:spcPct val="120000"/>
              </a:lnSpc>
            </a:pPr>
            <a:r>
              <a:rPr lang="en-US" dirty="0">
                <a:solidFill>
                  <a:schemeClr val="tx1">
                    <a:lumMod val="95000"/>
                    <a:lumOff val="5000"/>
                  </a:schemeClr>
                </a:solidFill>
                <a:latin typeface="Arial" charset="0"/>
              </a:rPr>
              <a:t>Alcohol</a:t>
            </a:r>
          </a:p>
          <a:p>
            <a:pPr lvl="1">
              <a:lnSpc>
                <a:spcPct val="120000"/>
              </a:lnSpc>
            </a:pPr>
            <a:r>
              <a:rPr lang="en-US" dirty="0">
                <a:solidFill>
                  <a:schemeClr val="tx1">
                    <a:lumMod val="95000"/>
                    <a:lumOff val="5000"/>
                  </a:schemeClr>
                </a:solidFill>
                <a:latin typeface="Arial" charset="0"/>
              </a:rPr>
              <a:t>Hepatitis viruses (A,B,C,D,E)</a:t>
            </a:r>
          </a:p>
        </p:txBody>
      </p:sp>
      <p:graphicFrame>
        <p:nvGraphicFramePr>
          <p:cNvPr id="495620" name="Object 4"/>
          <p:cNvGraphicFramePr>
            <a:graphicFrameLocks noChangeAspect="1"/>
          </p:cNvGraphicFramePr>
          <p:nvPr/>
        </p:nvGraphicFramePr>
        <p:xfrm>
          <a:off x="6096000" y="4648200"/>
          <a:ext cx="876300" cy="1152525"/>
        </p:xfrm>
        <a:graphic>
          <a:graphicData uri="http://schemas.openxmlformats.org/presentationml/2006/ole">
            <p:oleObj spid="_x0000_s1026" name="Photo Editor Photo" r:id="rId4" imgW="876190" imgH="1152381" progId="">
              <p:embed/>
            </p:oleObj>
          </a:graphicData>
        </a:graphic>
      </p:graphicFrame>
      <p:graphicFrame>
        <p:nvGraphicFramePr>
          <p:cNvPr id="495621" name="Object 5"/>
          <p:cNvGraphicFramePr>
            <a:graphicFrameLocks noChangeAspect="1"/>
          </p:cNvGraphicFramePr>
          <p:nvPr/>
        </p:nvGraphicFramePr>
        <p:xfrm>
          <a:off x="7315200" y="5486400"/>
          <a:ext cx="411163" cy="1138238"/>
        </p:xfrm>
        <a:graphic>
          <a:graphicData uri="http://schemas.openxmlformats.org/presentationml/2006/ole">
            <p:oleObj spid="_x0000_s1027" name="Bitmap Image" r:id="rId5" imgW="485586" imgH="1343212" progId="PBrush">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332656"/>
            <a:ext cx="4114800" cy="701040"/>
          </a:xfrm>
        </p:spPr>
        <p:txBody>
          <a:bodyPr>
            <a:normAutofit/>
          </a:bodyPr>
          <a:lstStyle/>
          <a:p>
            <a:r>
              <a:rPr lang="en-IN" dirty="0" smtClean="0"/>
              <a:t>INTRODUCTION</a:t>
            </a:r>
            <a:endParaRPr lang="en-IN" dirty="0"/>
          </a:p>
        </p:txBody>
      </p:sp>
      <p:sp>
        <p:nvSpPr>
          <p:cNvPr id="3" name="Content Placeholder 2"/>
          <p:cNvSpPr>
            <a:spLocks noGrp="1"/>
          </p:cNvSpPr>
          <p:nvPr>
            <p:ph idx="1"/>
          </p:nvPr>
        </p:nvSpPr>
        <p:spPr>
          <a:xfrm>
            <a:off x="457200" y="1600200"/>
            <a:ext cx="8363272" cy="4781128"/>
          </a:xfrm>
        </p:spPr>
        <p:txBody>
          <a:bodyPr>
            <a:normAutofit fontScale="85000" lnSpcReduction="20000"/>
          </a:bodyPr>
          <a:lstStyle/>
          <a:p>
            <a:r>
              <a:rPr lang="en-IN" dirty="0"/>
              <a:t>130–150 million people globally have chronic hepatitis C infection</a:t>
            </a:r>
            <a:r>
              <a:rPr lang="en-IN" dirty="0" smtClean="0"/>
              <a:t>.</a:t>
            </a:r>
          </a:p>
          <a:p>
            <a:r>
              <a:rPr lang="en-IN" dirty="0" smtClean="0"/>
              <a:t>Hepatitis C is a very common disease. The progression from infection with the virus to fibrosis, cirrhosis, and cancer takes decades to develop, and many cases are undiagnosed.</a:t>
            </a:r>
          </a:p>
          <a:p>
            <a:r>
              <a:rPr lang="en-IN" dirty="0" smtClean="0"/>
              <a:t>Antiviral </a:t>
            </a:r>
            <a:r>
              <a:rPr lang="en-IN" dirty="0"/>
              <a:t>medicines can cure approximately 90% of persons with hepatitis C infection, thereby reducing the risk of death from liver cancer and cirrhosis, but access to diagnosis and treatment is </a:t>
            </a:r>
            <a:r>
              <a:rPr lang="en-IN" dirty="0" smtClean="0"/>
              <a:t>low.</a:t>
            </a:r>
          </a:p>
          <a:p>
            <a:r>
              <a:rPr lang="en-IN" dirty="0" smtClean="0"/>
              <a:t>There </a:t>
            </a:r>
            <a:r>
              <a:rPr lang="en-IN" dirty="0"/>
              <a:t>are six major hepatitis C genotypes - genotypes 1 through 6 - and there are more than 100 </a:t>
            </a:r>
            <a:r>
              <a:rPr lang="en-IN" dirty="0" smtClean="0"/>
              <a:t>subspecies.</a:t>
            </a:r>
            <a:r>
              <a:rPr lang="en-IN" dirty="0"/>
              <a:t> The most common genotype worldwide is type </a:t>
            </a:r>
            <a:r>
              <a:rPr lang="en-IN" dirty="0" smtClean="0"/>
              <a:t>1.</a:t>
            </a:r>
          </a:p>
          <a:p>
            <a:r>
              <a:rPr lang="en-IN" dirty="0"/>
              <a:t>There is currently no vaccine for hepatitis </a:t>
            </a:r>
            <a:r>
              <a:rPr lang="en-IN" dirty="0" smtClean="0"/>
              <a:t>C.</a:t>
            </a:r>
            <a:endParaRPr lang="en-IN" dirty="0"/>
          </a:p>
        </p:txBody>
      </p:sp>
    </p:spTree>
    <p:extLst>
      <p:ext uri="{BB962C8B-B14F-4D97-AF65-F5344CB8AC3E}">
        <p14:creationId xmlns:p14="http://schemas.microsoft.com/office/powerpoint/2010/main" xmlns="" val="388878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428596" y="714356"/>
            <a:ext cx="8229600" cy="1066800"/>
          </a:xfrm>
        </p:spPr>
        <p:txBody>
          <a:bodyPr/>
          <a:lstStyle/>
          <a:p>
            <a:r>
              <a:rPr lang="en-US" dirty="0">
                <a:latin typeface="Arial" charset="0"/>
              </a:rPr>
              <a:t>Hepatitis C</a:t>
            </a:r>
          </a:p>
        </p:txBody>
      </p:sp>
      <p:sp>
        <p:nvSpPr>
          <p:cNvPr id="503811" name="Rectangle 3"/>
          <p:cNvSpPr>
            <a:spLocks noGrp="1" noChangeArrowheads="1"/>
          </p:cNvSpPr>
          <p:nvPr>
            <p:ph idx="1"/>
          </p:nvPr>
        </p:nvSpPr>
        <p:spPr>
          <a:xfrm>
            <a:off x="609600" y="1828800"/>
            <a:ext cx="4419600" cy="4495800"/>
          </a:xfrm>
        </p:spPr>
        <p:txBody>
          <a:bodyPr>
            <a:noAutofit/>
          </a:bodyPr>
          <a:lstStyle/>
          <a:p>
            <a:r>
              <a:rPr lang="en-IN" sz="2400" dirty="0" smtClean="0"/>
              <a:t>HCV causes an inflammatory reaction that is localized within the liver, allowing the virus to gradually infect and destroy liver tissue, such that liver damage progresses slowly.</a:t>
            </a:r>
            <a:endParaRPr lang="en-US" sz="2400" dirty="0">
              <a:latin typeface="Arial" charset="0"/>
            </a:endParaRPr>
          </a:p>
          <a:p>
            <a:r>
              <a:rPr lang="en-US" sz="2400" dirty="0">
                <a:latin typeface="Arial" charset="0"/>
              </a:rPr>
              <a:t>Used to be known as “non-A, non-B” hepatitis</a:t>
            </a:r>
          </a:p>
          <a:p>
            <a:r>
              <a:rPr lang="en-US" sz="2400" dirty="0">
                <a:latin typeface="Arial" charset="0"/>
              </a:rPr>
              <a:t>Spread through blood-to- blood </a:t>
            </a:r>
            <a:r>
              <a:rPr lang="en-US" sz="2400" dirty="0" smtClean="0">
                <a:latin typeface="Arial" charset="0"/>
              </a:rPr>
              <a:t>contact.</a:t>
            </a:r>
            <a:endParaRPr lang="en-US" sz="2400" dirty="0">
              <a:latin typeface="Arial" charset="0"/>
            </a:endParaRPr>
          </a:p>
        </p:txBody>
      </p:sp>
      <p:graphicFrame>
        <p:nvGraphicFramePr>
          <p:cNvPr id="503812" name="Object 4"/>
          <p:cNvGraphicFramePr>
            <a:graphicFrameLocks noChangeAspect="1"/>
          </p:cNvGraphicFramePr>
          <p:nvPr/>
        </p:nvGraphicFramePr>
        <p:xfrm>
          <a:off x="6858000" y="4800600"/>
          <a:ext cx="1714500" cy="1714500"/>
        </p:xfrm>
        <a:graphic>
          <a:graphicData uri="http://schemas.openxmlformats.org/presentationml/2006/ole">
            <p:oleObj spid="_x0000_s2050" name="Photo Editor Photo" r:id="rId4" imgW="1714739" imgH="1714739" progId="">
              <p:embed/>
            </p:oleObj>
          </a:graphicData>
        </a:graphic>
      </p:graphicFrame>
      <p:sp>
        <p:nvSpPr>
          <p:cNvPr id="503813" name="AutoShape 5"/>
          <p:cNvSpPr>
            <a:spLocks noChangeArrowheads="1"/>
          </p:cNvSpPr>
          <p:nvPr/>
        </p:nvSpPr>
        <p:spPr bwMode="auto">
          <a:xfrm>
            <a:off x="6858000" y="4648200"/>
            <a:ext cx="1981200" cy="1981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noFill/>
            <a:round/>
            <a:headEnd/>
            <a:tailEnd/>
          </a:ln>
          <a:effectLst/>
        </p:spPr>
        <p:txBody>
          <a:bodyPr wrap="none" anchor="ctr"/>
          <a:lstStyle/>
          <a:p>
            <a:endParaRPr lang="en-IN"/>
          </a:p>
        </p:txBody>
      </p:sp>
      <p:sp>
        <p:nvSpPr>
          <p:cNvPr id="503814" name="Oval 6"/>
          <p:cNvSpPr>
            <a:spLocks noChangeArrowheads="1"/>
          </p:cNvSpPr>
          <p:nvPr/>
        </p:nvSpPr>
        <p:spPr bwMode="auto">
          <a:xfrm>
            <a:off x="6781800" y="4648200"/>
            <a:ext cx="1828800" cy="1981200"/>
          </a:xfrm>
          <a:prstGeom prst="ellipse">
            <a:avLst/>
          </a:prstGeom>
          <a:noFill/>
          <a:ln w="76200">
            <a:solidFill>
              <a:srgbClr val="FF0000"/>
            </a:solidFill>
            <a:round/>
            <a:headEnd/>
            <a:tailEnd/>
          </a:ln>
          <a:effectLst/>
        </p:spPr>
        <p:txBody>
          <a:bodyPr wrap="none" anchor="ctr"/>
          <a:lstStyle/>
          <a:p>
            <a:endParaRPr lang="en-IN"/>
          </a:p>
        </p:txBody>
      </p:sp>
      <p:sp>
        <p:nvSpPr>
          <p:cNvPr id="503815" name="Line 7"/>
          <p:cNvSpPr>
            <a:spLocks noChangeShapeType="1"/>
          </p:cNvSpPr>
          <p:nvPr/>
        </p:nvSpPr>
        <p:spPr bwMode="auto">
          <a:xfrm flipV="1">
            <a:off x="7010400" y="4953000"/>
            <a:ext cx="1371600" cy="1295400"/>
          </a:xfrm>
          <a:prstGeom prst="line">
            <a:avLst/>
          </a:prstGeom>
          <a:noFill/>
          <a:ln w="76200">
            <a:solidFill>
              <a:srgbClr val="FF0000"/>
            </a:solidFill>
            <a:round/>
            <a:headEnd/>
            <a:tailEnd/>
          </a:ln>
          <a:effectLst/>
        </p:spPr>
        <p:txBody>
          <a:bodyPr/>
          <a:lstStyle/>
          <a:p>
            <a:endParaRPr lang="en-IN"/>
          </a:p>
        </p:txBody>
      </p:sp>
      <p:sp>
        <p:nvSpPr>
          <p:cNvPr id="503816" name="WordArt 8"/>
          <p:cNvSpPr>
            <a:spLocks noChangeArrowheads="1" noChangeShapeType="1" noTextEdit="1"/>
          </p:cNvSpPr>
          <p:nvPr/>
        </p:nvSpPr>
        <p:spPr bwMode="auto">
          <a:xfrm rot="5400000">
            <a:off x="5586413" y="2414587"/>
            <a:ext cx="1828800" cy="1724025"/>
          </a:xfrm>
          <a:prstGeom prst="rect">
            <a:avLst/>
          </a:prstGeom>
        </p:spPr>
        <p:txBody>
          <a:bodyPr vert="wordArtVert" wrap="none" fromWordArt="1">
            <a:prstTxWarp prst="textPlain">
              <a:avLst>
                <a:gd name="adj" fmla="val 50000"/>
              </a:avLst>
            </a:prstTxWarp>
          </a:bodyPr>
          <a:lstStyle/>
          <a:p>
            <a:pPr algn="ctr" fontAlgn="auto"/>
            <a:r>
              <a:rPr lang="en-IN" sz="9600" i="1" kern="10">
                <a:ln w="9525">
                  <a:solidFill>
                    <a:schemeClr val="tx1"/>
                  </a:solidFill>
                  <a:round/>
                  <a:headEnd/>
                  <a:tailEnd/>
                </a:ln>
                <a:gradFill rotWithShape="0">
                  <a:gsLst>
                    <a:gs pos="0">
                      <a:srgbClr val="FFCC99"/>
                    </a:gs>
                    <a:gs pos="50000">
                      <a:schemeClr val="tx2"/>
                    </a:gs>
                    <a:gs pos="100000">
                      <a:srgbClr val="FFCC99"/>
                    </a:gs>
                  </a:gsLst>
                  <a:lin ang="18900000" scaled="1"/>
                </a:gradFill>
                <a:effectLst>
                  <a:outerShdw dist="35921" dir="2700000" algn="ctr" rotWithShape="0">
                    <a:srgbClr val="C0C0C0"/>
                  </a:outerShdw>
                </a:effectLst>
                <a:latin typeface="Arial Black"/>
              </a:rPr>
              <a:t>C</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fontScale="90000"/>
          </a:bodyPr>
          <a:lstStyle/>
          <a:p>
            <a:r>
              <a:rPr lang="en-US" dirty="0">
                <a:latin typeface="Arial" charset="0"/>
              </a:rPr>
              <a:t>How Do People Become Infected With Hepatitis C</a:t>
            </a:r>
            <a:r>
              <a:rPr lang="en-US" dirty="0" smtClean="0">
                <a:latin typeface="Arial" charset="0"/>
              </a:rPr>
              <a:t>?</a:t>
            </a:r>
            <a:endParaRPr lang="en-US" dirty="0">
              <a:latin typeface="Arial" charset="0"/>
            </a:endParaRPr>
          </a:p>
        </p:txBody>
      </p:sp>
      <p:sp>
        <p:nvSpPr>
          <p:cNvPr id="509955" name="Rectangle 3"/>
          <p:cNvSpPr>
            <a:spLocks noGrp="1" noChangeArrowheads="1"/>
          </p:cNvSpPr>
          <p:nvPr>
            <p:ph idx="1"/>
          </p:nvPr>
        </p:nvSpPr>
        <p:spPr>
          <a:xfrm>
            <a:off x="142844" y="2714620"/>
            <a:ext cx="7772400" cy="3505200"/>
          </a:xfrm>
        </p:spPr>
        <p:txBody>
          <a:bodyPr>
            <a:normAutofit fontScale="70000" lnSpcReduction="20000"/>
          </a:bodyPr>
          <a:lstStyle/>
          <a:p>
            <a:pPr>
              <a:lnSpc>
                <a:spcPct val="125000"/>
              </a:lnSpc>
            </a:pPr>
            <a:r>
              <a:rPr lang="en-US" dirty="0" smtClean="0">
                <a:latin typeface="Arial" charset="0"/>
              </a:rPr>
              <a:t>If one comes into contact with the blood of an infected person.</a:t>
            </a:r>
          </a:p>
          <a:p>
            <a:pPr>
              <a:lnSpc>
                <a:spcPct val="125000"/>
              </a:lnSpc>
            </a:pPr>
            <a:r>
              <a:rPr lang="en-US" dirty="0" smtClean="0">
                <a:latin typeface="Arial" charset="0"/>
              </a:rPr>
              <a:t>Injecting drugs. </a:t>
            </a:r>
            <a:r>
              <a:rPr lang="en-US" dirty="0" err="1" smtClean="0">
                <a:latin typeface="Arial" charset="0"/>
              </a:rPr>
              <a:t>eg</a:t>
            </a:r>
            <a:r>
              <a:rPr lang="en-US" dirty="0" smtClean="0">
                <a:latin typeface="Arial" charset="0"/>
              </a:rPr>
              <a:t>-anabolic steroids</a:t>
            </a:r>
          </a:p>
          <a:p>
            <a:pPr>
              <a:lnSpc>
                <a:spcPct val="125000"/>
              </a:lnSpc>
            </a:pPr>
            <a:r>
              <a:rPr lang="en-US" dirty="0" smtClean="0">
                <a:latin typeface="Arial" charset="0"/>
              </a:rPr>
              <a:t>Blood donation</a:t>
            </a:r>
          </a:p>
          <a:p>
            <a:pPr>
              <a:lnSpc>
                <a:spcPct val="125000"/>
              </a:lnSpc>
            </a:pPr>
            <a:r>
              <a:rPr lang="en-US" dirty="0" smtClean="0">
                <a:latin typeface="Arial" charset="0"/>
              </a:rPr>
              <a:t>Blood transfusion and treatment</a:t>
            </a:r>
          </a:p>
          <a:p>
            <a:pPr>
              <a:lnSpc>
                <a:spcPct val="125000"/>
              </a:lnSpc>
            </a:pPr>
            <a:r>
              <a:rPr lang="en-US" dirty="0" smtClean="0">
                <a:latin typeface="Arial" charset="0"/>
              </a:rPr>
              <a:t>Sharing toothbrush and razors</a:t>
            </a:r>
          </a:p>
          <a:p>
            <a:pPr>
              <a:lnSpc>
                <a:spcPct val="125000"/>
              </a:lnSpc>
            </a:pPr>
            <a:r>
              <a:rPr lang="en-US" dirty="0" smtClean="0">
                <a:latin typeface="Arial" charset="0"/>
              </a:rPr>
              <a:t>Sexual transmission</a:t>
            </a:r>
          </a:p>
          <a:p>
            <a:pPr>
              <a:lnSpc>
                <a:spcPct val="125000"/>
              </a:lnSpc>
            </a:pPr>
            <a:r>
              <a:rPr lang="en-US" dirty="0" smtClean="0">
                <a:latin typeface="Arial" charset="0"/>
              </a:rPr>
              <a:t>Tattooing and body piercing</a:t>
            </a:r>
          </a:p>
          <a:p>
            <a:pPr>
              <a:lnSpc>
                <a:spcPct val="125000"/>
              </a:lnSpc>
            </a:pPr>
            <a:r>
              <a:rPr lang="en-US" dirty="0" smtClean="0">
                <a:latin typeface="Arial" charset="0"/>
              </a:rPr>
              <a:t>Mother to child</a:t>
            </a:r>
          </a:p>
          <a:p>
            <a:pPr>
              <a:lnSpc>
                <a:spcPct val="125000"/>
              </a:lnSpc>
            </a:pPr>
            <a:r>
              <a:rPr lang="en-US" dirty="0" err="1" smtClean="0">
                <a:latin typeface="Arial" charset="0"/>
              </a:rPr>
              <a:t>Needlestick</a:t>
            </a:r>
            <a:r>
              <a:rPr lang="en-US" dirty="0" smtClean="0">
                <a:latin typeface="Arial" charset="0"/>
              </a:rPr>
              <a:t> injury</a:t>
            </a:r>
          </a:p>
          <a:p>
            <a:pPr>
              <a:lnSpc>
                <a:spcPct val="125000"/>
              </a:lnSpc>
              <a:buNone/>
            </a:pPr>
            <a:endParaRPr lang="en-US" dirty="0">
              <a:latin typeface="Arial" charset="0"/>
            </a:endParaRPr>
          </a:p>
        </p:txBody>
      </p:sp>
      <p:sp>
        <p:nvSpPr>
          <p:cNvPr id="509956" name="Text Box 4"/>
          <p:cNvSpPr txBox="1">
            <a:spLocks noChangeArrowheads="1"/>
          </p:cNvSpPr>
          <p:nvPr/>
        </p:nvSpPr>
        <p:spPr bwMode="auto">
          <a:xfrm>
            <a:off x="3200400" y="1981200"/>
            <a:ext cx="2362200" cy="579438"/>
          </a:xfrm>
          <a:prstGeom prst="rect">
            <a:avLst/>
          </a:prstGeom>
          <a:noFill/>
          <a:ln w="9525">
            <a:noFill/>
            <a:miter lim="800000"/>
            <a:headEnd/>
            <a:tailEnd/>
          </a:ln>
          <a:effectLst/>
        </p:spPr>
        <p:txBody>
          <a:bodyPr>
            <a:spAutoFit/>
          </a:bodyPr>
          <a:lstStyle/>
          <a:p>
            <a:pPr algn="ctr" eaLnBrk="1" hangingPunct="1">
              <a:spcBef>
                <a:spcPct val="20000"/>
              </a:spcBef>
            </a:pPr>
            <a:r>
              <a:rPr kumimoji="0" lang="en-US" sz="3200" b="1" dirty="0">
                <a:solidFill>
                  <a:srgbClr val="FFFF00"/>
                </a:solidFill>
                <a:effectLst/>
                <a:latin typeface="Arial" charset="0"/>
              </a:rPr>
              <a:t>High Risk:</a:t>
            </a:r>
            <a:endParaRPr kumimoji="0" lang="en-US" sz="2800" dirty="0">
              <a:solidFill>
                <a:srgbClr val="FFFF00"/>
              </a:solidFill>
              <a:effectLst/>
              <a:latin typeface="Arial" charset="0"/>
            </a:endParaRPr>
          </a:p>
        </p:txBody>
      </p:sp>
      <p:graphicFrame>
        <p:nvGraphicFramePr>
          <p:cNvPr id="509957" name="Object 5"/>
          <p:cNvGraphicFramePr>
            <a:graphicFrameLocks noChangeAspect="1"/>
          </p:cNvGraphicFramePr>
          <p:nvPr/>
        </p:nvGraphicFramePr>
        <p:xfrm>
          <a:off x="5857884" y="3357562"/>
          <a:ext cx="3076586" cy="3071834"/>
        </p:xfrm>
        <a:graphic>
          <a:graphicData uri="http://schemas.openxmlformats.org/presentationml/2006/ole">
            <p:oleObj spid="_x0000_s4098" name="Photo Editor Photo" r:id="rId4" imgW="1504762" imgH="1848108"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09956"/>
                                        </p:tgtEl>
                                        <p:attrNameLst>
                                          <p:attrName>style.visibility</p:attrName>
                                        </p:attrNameLst>
                                      </p:cBhvr>
                                      <p:to>
                                        <p:strVal val="visible"/>
                                      </p:to>
                                    </p:set>
                                    <p:anim calcmode="lin" valueType="num">
                                      <p:cBhvr>
                                        <p:cTn id="7" dur="500" fill="hold"/>
                                        <p:tgtEl>
                                          <p:spTgt spid="509956"/>
                                        </p:tgtEl>
                                        <p:attrNameLst>
                                          <p:attrName>ppt_w</p:attrName>
                                        </p:attrNameLst>
                                      </p:cBhvr>
                                      <p:tavLst>
                                        <p:tav tm="0">
                                          <p:val>
                                            <p:fltVal val="0"/>
                                          </p:val>
                                        </p:tav>
                                        <p:tav tm="100000">
                                          <p:val>
                                            <p:strVal val="#ppt_w"/>
                                          </p:val>
                                        </p:tav>
                                      </p:tavLst>
                                    </p:anim>
                                    <p:anim calcmode="lin" valueType="num">
                                      <p:cBhvr>
                                        <p:cTn id="8" dur="500" fill="hold"/>
                                        <p:tgtEl>
                                          <p:spTgt spid="50995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1000"/>
                                  </p:stCondLst>
                                  <p:childTnLst>
                                    <p:set>
                                      <p:cBhvr>
                                        <p:cTn id="11" dur="1" fill="hold">
                                          <p:stCondLst>
                                            <p:cond delay="0"/>
                                          </p:stCondLst>
                                        </p:cTn>
                                        <p:tgtEl>
                                          <p:spTgt spid="509955"/>
                                        </p:tgtEl>
                                        <p:attrNameLst>
                                          <p:attrName>style.visibility</p:attrName>
                                        </p:attrNameLst>
                                      </p:cBhvr>
                                      <p:to>
                                        <p:strVal val="visible"/>
                                      </p:to>
                                    </p:set>
                                    <p:animEffect transition="in" filter="dissolve">
                                      <p:cBhvr>
                                        <p:cTn id="12" dur="500"/>
                                        <p:tgtEl>
                                          <p:spTgt spid="509955"/>
                                        </p:tgtEl>
                                      </p:cBhvr>
                                    </p:animEffect>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509957"/>
                                        </p:tgtEl>
                                        <p:attrNameLst>
                                          <p:attrName>style.visibility</p:attrName>
                                        </p:attrNameLst>
                                      </p:cBhvr>
                                      <p:to>
                                        <p:strVal val="visible"/>
                                      </p:to>
                                    </p:set>
                                    <p:animEffect transition="in" filter="dissolve">
                                      <p:cBhvr>
                                        <p:cTn id="16" dur="500"/>
                                        <p:tgtEl>
                                          <p:spTgt spid="509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autoUpdateAnimBg="0"/>
      <p:bldP spid="50995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What Are the Symptoms?</a:t>
            </a:r>
            <a:br>
              <a:rPr lang="en-IN" b="1" dirty="0" smtClean="0"/>
            </a:br>
            <a:endParaRPr lang="en-IN" dirty="0"/>
          </a:p>
        </p:txBody>
      </p:sp>
      <p:sp>
        <p:nvSpPr>
          <p:cNvPr id="3" name="Content Placeholder 2"/>
          <p:cNvSpPr>
            <a:spLocks noGrp="1"/>
          </p:cNvSpPr>
          <p:nvPr>
            <p:ph idx="1"/>
          </p:nvPr>
        </p:nvSpPr>
        <p:spPr/>
        <p:txBody>
          <a:bodyPr>
            <a:normAutofit/>
          </a:bodyPr>
          <a:lstStyle/>
          <a:p>
            <a:r>
              <a:rPr lang="en-IN" dirty="0" smtClean="0"/>
              <a:t>Many people with </a:t>
            </a:r>
            <a:r>
              <a:rPr lang="en-IN" dirty="0" smtClean="0">
                <a:hlinkClick r:id="rId2"/>
              </a:rPr>
              <a:t>Hepatitis</a:t>
            </a:r>
            <a:r>
              <a:rPr lang="en-IN" dirty="0" smtClean="0"/>
              <a:t> have no symptoms. But one could notice these:</a:t>
            </a:r>
          </a:p>
          <a:p>
            <a:r>
              <a:rPr lang="en-IN" dirty="0" smtClean="0">
                <a:hlinkClick r:id="rId3"/>
              </a:rPr>
              <a:t>Jaundice</a:t>
            </a:r>
            <a:r>
              <a:rPr lang="en-IN" dirty="0" smtClean="0"/>
              <a:t> (a condition that causes yellow </a:t>
            </a:r>
            <a:r>
              <a:rPr lang="en-IN" dirty="0" smtClean="0">
                <a:hlinkClick r:id="rId4"/>
              </a:rPr>
              <a:t>eyes</a:t>
            </a:r>
            <a:r>
              <a:rPr lang="en-IN" dirty="0" smtClean="0"/>
              <a:t> and </a:t>
            </a:r>
            <a:r>
              <a:rPr lang="en-IN" dirty="0" smtClean="0">
                <a:hlinkClick r:id="rId5"/>
              </a:rPr>
              <a:t>skin</a:t>
            </a:r>
            <a:r>
              <a:rPr lang="en-IN" dirty="0" smtClean="0"/>
              <a:t>, as well as dark urine)</a:t>
            </a:r>
          </a:p>
          <a:p>
            <a:r>
              <a:rPr lang="en-IN" u="sng" dirty="0" smtClean="0">
                <a:hlinkClick r:id="rId6"/>
              </a:rPr>
              <a:t>Stomach pain</a:t>
            </a:r>
            <a:endParaRPr lang="en-IN" dirty="0" smtClean="0"/>
          </a:p>
          <a:p>
            <a:r>
              <a:rPr lang="en-IN" dirty="0" smtClean="0"/>
              <a:t>Loss of appetite</a:t>
            </a:r>
          </a:p>
          <a:p>
            <a:r>
              <a:rPr lang="en-IN" dirty="0" smtClean="0">
                <a:hlinkClick r:id="rId7"/>
              </a:rPr>
              <a:t>Nausea</a:t>
            </a:r>
            <a:endParaRPr lang="en-IN" dirty="0" smtClean="0"/>
          </a:p>
          <a:p>
            <a:r>
              <a:rPr lang="en-IN" dirty="0" smtClean="0">
                <a:hlinkClick r:id="rId8"/>
              </a:rPr>
              <a:t>Fatigue</a:t>
            </a:r>
            <a:endParaRPr lang="en-IN" dirty="0" smtClean="0"/>
          </a:p>
          <a:p>
            <a:r>
              <a:rPr lang="en-IN" dirty="0" smtClean="0"/>
              <a:t>High body temperature</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533400" y="609600"/>
            <a:ext cx="8077200" cy="1143000"/>
          </a:xfrm>
        </p:spPr>
        <p:txBody>
          <a:bodyPr/>
          <a:lstStyle/>
          <a:p>
            <a:r>
              <a:rPr lang="en-US">
                <a:latin typeface="Arial" charset="0"/>
              </a:rPr>
              <a:t>How is Hepatitis C Diagnosed?</a:t>
            </a:r>
          </a:p>
        </p:txBody>
      </p:sp>
      <p:sp>
        <p:nvSpPr>
          <p:cNvPr id="526339" name="Rectangle 3"/>
          <p:cNvSpPr>
            <a:spLocks noGrp="1" noChangeArrowheads="1"/>
          </p:cNvSpPr>
          <p:nvPr>
            <p:ph type="body" sz="half" idx="1"/>
          </p:nvPr>
        </p:nvSpPr>
        <p:spPr/>
        <p:txBody>
          <a:bodyPr/>
          <a:lstStyle/>
          <a:p>
            <a:pPr marL="457200" indent="-457200">
              <a:lnSpc>
                <a:spcPct val="115000"/>
              </a:lnSpc>
            </a:pPr>
            <a:r>
              <a:rPr lang="en-US">
                <a:latin typeface="Arial" charset="0"/>
              </a:rPr>
              <a:t>Blood testing</a:t>
            </a:r>
          </a:p>
          <a:p>
            <a:pPr marL="838200" lvl="1" indent="-381000">
              <a:lnSpc>
                <a:spcPct val="115000"/>
              </a:lnSpc>
              <a:buFontTx/>
              <a:buAutoNum type="arabicPeriod"/>
            </a:pPr>
            <a:r>
              <a:rPr lang="en-US">
                <a:latin typeface="Arial" charset="0"/>
              </a:rPr>
              <a:t>Hepatitis C antibody test</a:t>
            </a:r>
          </a:p>
          <a:p>
            <a:pPr marL="838200" lvl="1" indent="-381000">
              <a:lnSpc>
                <a:spcPct val="115000"/>
              </a:lnSpc>
              <a:buFontTx/>
              <a:buAutoNum type="arabicPeriod"/>
            </a:pPr>
            <a:r>
              <a:rPr lang="en-US">
                <a:latin typeface="Arial" charset="0"/>
              </a:rPr>
              <a:t>Hepatitis C PCR test to find virus in blood</a:t>
            </a:r>
          </a:p>
          <a:p>
            <a:pPr marL="457200" indent="-457200">
              <a:lnSpc>
                <a:spcPct val="115000"/>
              </a:lnSpc>
            </a:pPr>
            <a:r>
              <a:rPr lang="en-US">
                <a:latin typeface="Arial" charset="0"/>
              </a:rPr>
              <a:t>Liver function tests</a:t>
            </a:r>
            <a:r>
              <a:rPr lang="en-US" sz="2400"/>
              <a:t> </a:t>
            </a:r>
          </a:p>
        </p:txBody>
      </p:sp>
      <p:graphicFrame>
        <p:nvGraphicFramePr>
          <p:cNvPr id="526340" name="Object 4"/>
          <p:cNvGraphicFramePr>
            <a:graphicFrameLocks noChangeAspect="1"/>
          </p:cNvGraphicFramePr>
          <p:nvPr/>
        </p:nvGraphicFramePr>
        <p:xfrm>
          <a:off x="5181600" y="3048000"/>
          <a:ext cx="2914650" cy="1943100"/>
        </p:xfrm>
        <a:graphic>
          <a:graphicData uri="http://schemas.openxmlformats.org/presentationml/2006/ole">
            <p:oleObj spid="_x0000_s25602" name="Photo Editor Photo" r:id="rId4" imgW="2914286" imgH="1943371"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26339"/>
                                        </p:tgtEl>
                                        <p:attrNameLst>
                                          <p:attrName>style.visibility</p:attrName>
                                        </p:attrNameLst>
                                      </p:cBhvr>
                                      <p:to>
                                        <p:strVal val="visible"/>
                                      </p:to>
                                    </p:set>
                                    <p:animEffect transition="in" filter="dissolve">
                                      <p:cBhvr>
                                        <p:cTn id="7" dur="500"/>
                                        <p:tgtEl>
                                          <p:spTgt spid="52633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26340"/>
                                        </p:tgtEl>
                                        <p:attrNameLst>
                                          <p:attrName>style.visibility</p:attrName>
                                        </p:attrNameLst>
                                      </p:cBhvr>
                                      <p:to>
                                        <p:strVal val="visible"/>
                                      </p:to>
                                    </p:set>
                                    <p:animEffect transition="in" filter="dissolve">
                                      <p:cBhvr>
                                        <p:cTn id="11" dur="500"/>
                                        <p:tgtEl>
                                          <p:spTgt spid="526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dirty="0">
                <a:latin typeface="Arial" charset="0"/>
              </a:rPr>
              <a:t>Hepatitis </a:t>
            </a:r>
            <a:r>
              <a:rPr lang="en-US" dirty="0" smtClean="0">
                <a:latin typeface="Arial" charset="0"/>
              </a:rPr>
              <a:t>C </a:t>
            </a:r>
            <a:r>
              <a:rPr lang="en-US" dirty="0" err="1" smtClean="0">
                <a:latin typeface="Arial" charset="0"/>
              </a:rPr>
              <a:t>prevelance</a:t>
            </a:r>
            <a:endParaRPr lang="en-US" dirty="0">
              <a:latin typeface="Arial" charset="0"/>
            </a:endParaRPr>
          </a:p>
        </p:txBody>
      </p:sp>
      <p:sp>
        <p:nvSpPr>
          <p:cNvPr id="505859" name="Rectangle 3"/>
          <p:cNvSpPr>
            <a:spLocks noGrp="1" noChangeArrowheads="1"/>
          </p:cNvSpPr>
          <p:nvPr>
            <p:ph idx="1"/>
          </p:nvPr>
        </p:nvSpPr>
        <p:spPr>
          <a:xfrm>
            <a:off x="685800" y="1981200"/>
            <a:ext cx="4038600" cy="4419600"/>
          </a:xfrm>
        </p:spPr>
        <p:txBody>
          <a:bodyPr/>
          <a:lstStyle/>
          <a:p>
            <a:pPr>
              <a:lnSpc>
                <a:spcPct val="120000"/>
              </a:lnSpc>
            </a:pPr>
            <a:r>
              <a:rPr lang="en-US" dirty="0">
                <a:latin typeface="Arial" charset="0"/>
              </a:rPr>
              <a:t>About 3 million Americans infected</a:t>
            </a:r>
          </a:p>
          <a:p>
            <a:pPr>
              <a:lnSpc>
                <a:spcPct val="120000"/>
              </a:lnSpc>
            </a:pPr>
            <a:r>
              <a:rPr lang="en-US" dirty="0">
                <a:latin typeface="Arial" charset="0"/>
              </a:rPr>
              <a:t>About </a:t>
            </a:r>
            <a:r>
              <a:rPr lang="en-US" dirty="0" smtClean="0">
                <a:latin typeface="Arial" charset="0"/>
              </a:rPr>
              <a:t>150 </a:t>
            </a:r>
            <a:r>
              <a:rPr lang="en-US" dirty="0">
                <a:latin typeface="Arial" charset="0"/>
              </a:rPr>
              <a:t>million infected worldwide</a:t>
            </a:r>
          </a:p>
          <a:p>
            <a:pPr>
              <a:lnSpc>
                <a:spcPct val="120000"/>
              </a:lnSpc>
            </a:pPr>
            <a:r>
              <a:rPr lang="en-US" dirty="0">
                <a:latin typeface="Arial" charset="0"/>
              </a:rPr>
              <a:t>Many do not experience symptoms</a:t>
            </a:r>
            <a:endParaRPr lang="en-US" dirty="0">
              <a:solidFill>
                <a:srgbClr val="FFFF00"/>
              </a:solidFill>
              <a:latin typeface="Arial" charset="0"/>
            </a:endParaRPr>
          </a:p>
        </p:txBody>
      </p:sp>
      <p:graphicFrame>
        <p:nvGraphicFramePr>
          <p:cNvPr id="505862" name="Object 6"/>
          <p:cNvGraphicFramePr>
            <a:graphicFrameLocks noChangeAspect="1"/>
          </p:cNvGraphicFramePr>
          <p:nvPr/>
        </p:nvGraphicFramePr>
        <p:xfrm>
          <a:off x="4800600" y="2667000"/>
          <a:ext cx="3775075" cy="1970088"/>
        </p:xfrm>
        <a:graphic>
          <a:graphicData uri="http://schemas.openxmlformats.org/presentationml/2006/ole">
            <p:oleObj spid="_x0000_s3074" name="Photo Editor Photo" r:id="rId4" imgW="5038095" imgH="2629267" progId="">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Treatment</a:t>
            </a:r>
            <a:br>
              <a:rPr lang="en-IN" dirty="0" smtClean="0"/>
            </a:br>
            <a:endParaRPr lang="en-IN" dirty="0"/>
          </a:p>
        </p:txBody>
      </p:sp>
      <p:sp>
        <p:nvSpPr>
          <p:cNvPr id="3" name="Content Placeholder 2"/>
          <p:cNvSpPr>
            <a:spLocks noGrp="1"/>
          </p:cNvSpPr>
          <p:nvPr>
            <p:ph idx="1"/>
          </p:nvPr>
        </p:nvSpPr>
        <p:spPr/>
        <p:txBody>
          <a:bodyPr>
            <a:normAutofit fontScale="70000" lnSpcReduction="20000"/>
          </a:bodyPr>
          <a:lstStyle/>
          <a:p>
            <a:r>
              <a:rPr lang="en-IN" b="1" dirty="0" smtClean="0"/>
              <a:t>Medical nutrition therapy</a:t>
            </a:r>
          </a:p>
          <a:p>
            <a:r>
              <a:rPr lang="en-IN" dirty="0" smtClean="0"/>
              <a:t>eating a </a:t>
            </a:r>
            <a:r>
              <a:rPr lang="en-IN" u="sng" dirty="0" smtClean="0">
                <a:hlinkClick r:id="rId2"/>
              </a:rPr>
              <a:t>healthy and balanced diet</a:t>
            </a:r>
            <a:endParaRPr lang="en-IN" dirty="0" smtClean="0"/>
          </a:p>
          <a:p>
            <a:r>
              <a:rPr lang="en-IN" dirty="0" smtClean="0"/>
              <a:t>exercising regularly</a:t>
            </a:r>
          </a:p>
          <a:p>
            <a:r>
              <a:rPr lang="en-IN" dirty="0" smtClean="0"/>
              <a:t>cutting out alcohol or limiting your intake</a:t>
            </a:r>
          </a:p>
          <a:p>
            <a:r>
              <a:rPr lang="en-IN" u="sng" dirty="0" smtClean="0">
                <a:hlinkClick r:id="rId3"/>
              </a:rPr>
              <a:t>stopping smoking</a:t>
            </a:r>
            <a:endParaRPr lang="en-IN" u="sng" dirty="0" smtClean="0"/>
          </a:p>
          <a:p>
            <a:r>
              <a:rPr lang="en-IN" dirty="0" smtClean="0"/>
              <a:t>Eat whole-grain cereals, breads, and grains</a:t>
            </a:r>
          </a:p>
          <a:p>
            <a:r>
              <a:rPr lang="en-IN" dirty="0" smtClean="0"/>
              <a:t>Eat lots of fruits and vegetables</a:t>
            </a:r>
          </a:p>
          <a:p>
            <a:r>
              <a:rPr lang="en-IN" dirty="0" smtClean="0"/>
              <a:t>Get adequate protein</a:t>
            </a:r>
          </a:p>
          <a:p>
            <a:r>
              <a:rPr lang="en-IN" dirty="0" smtClean="0"/>
              <a:t>Go easy on fatty, salty, and sugary foods</a:t>
            </a:r>
          </a:p>
          <a:p>
            <a:r>
              <a:rPr lang="en-IN" dirty="0" smtClean="0"/>
              <a:t>Drink enough fluid</a:t>
            </a:r>
          </a:p>
          <a:p>
            <a:r>
              <a:rPr lang="en-IN" dirty="0" smtClean="0"/>
              <a:t>maintain a healthy weight</a:t>
            </a:r>
          </a:p>
          <a:p>
            <a:r>
              <a:rPr lang="en-IN" dirty="0" smtClean="0"/>
              <a:t>Eat fewer iron rich foods</a:t>
            </a:r>
          </a:p>
          <a:p>
            <a:r>
              <a:rPr lang="en-IN" dirty="0" smtClean="0"/>
              <a:t>keeping personal items, such as toothbrushes or razors, for your own use</a:t>
            </a:r>
          </a:p>
          <a:p>
            <a:r>
              <a:rPr lang="en-IN" dirty="0" smtClean="0"/>
              <a:t>not sharing any needles or syringes with others</a:t>
            </a:r>
          </a:p>
          <a:p>
            <a:endParaRPr lang="en-IN" dirty="0"/>
          </a:p>
        </p:txBody>
      </p:sp>
      <p:pic>
        <p:nvPicPr>
          <p:cNvPr id="31746" name="Picture 2" descr="Image result for diet for hepatitis c patients"/>
          <p:cNvPicPr>
            <a:picLocks noChangeAspect="1" noChangeArrowheads="1"/>
          </p:cNvPicPr>
          <p:nvPr/>
        </p:nvPicPr>
        <p:blipFill>
          <a:blip r:embed="rId4"/>
          <a:srcRect/>
          <a:stretch>
            <a:fillRect/>
          </a:stretch>
        </p:blipFill>
        <p:spPr bwMode="auto">
          <a:xfrm>
            <a:off x="5786446" y="1142984"/>
            <a:ext cx="2898432" cy="300039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229</TotalTime>
  <Words>1209</Words>
  <Application>Microsoft Office PowerPoint</Application>
  <PresentationFormat>On-screen Show (4:3)</PresentationFormat>
  <Paragraphs>151</Paragraphs>
  <Slides>16</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Urban</vt:lpstr>
      <vt:lpstr>Photo Editor Photo</vt:lpstr>
      <vt:lpstr>Bitmap Image</vt:lpstr>
      <vt:lpstr>Slide 1</vt:lpstr>
      <vt:lpstr>What is Hepatitis?</vt:lpstr>
      <vt:lpstr>INTRODUCTION</vt:lpstr>
      <vt:lpstr>Hepatitis C</vt:lpstr>
      <vt:lpstr>How Do People Become Infected With Hepatitis C?</vt:lpstr>
      <vt:lpstr>What Are the Symptoms? </vt:lpstr>
      <vt:lpstr>How is Hepatitis C Diagnosed?</vt:lpstr>
      <vt:lpstr>Hepatitis C prevelance</vt:lpstr>
      <vt:lpstr>Treatment </vt:lpstr>
      <vt:lpstr>Slide 10</vt:lpstr>
      <vt:lpstr>Case study</vt:lpstr>
      <vt:lpstr>Slide 12</vt:lpstr>
      <vt:lpstr>Slide 13</vt:lpstr>
      <vt:lpstr>Medical treatment</vt:lpstr>
      <vt:lpstr>Medical nutrition therapy</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c</dc:title>
  <dc:creator>Dishi Zaveri</dc:creator>
  <cp:lastModifiedBy>User</cp:lastModifiedBy>
  <cp:revision>29</cp:revision>
  <dcterms:created xsi:type="dcterms:W3CDTF">2017-01-07T05:12:26Z</dcterms:created>
  <dcterms:modified xsi:type="dcterms:W3CDTF">2020-08-17T04:16:32Z</dcterms:modified>
</cp:coreProperties>
</file>