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7" r:id="rId2"/>
    <p:sldId id="258" r:id="rId3"/>
    <p:sldId id="259" r:id="rId4"/>
    <p:sldId id="260" r:id="rId5"/>
    <p:sldId id="307" r:id="rId6"/>
    <p:sldId id="315" r:id="rId7"/>
    <p:sldId id="261" r:id="rId8"/>
    <p:sldId id="318" r:id="rId9"/>
    <p:sldId id="263" r:id="rId10"/>
    <p:sldId id="267" r:id="rId11"/>
    <p:sldId id="265" r:id="rId12"/>
    <p:sldId id="268" r:id="rId13"/>
    <p:sldId id="269" r:id="rId14"/>
    <p:sldId id="316" r:id="rId15"/>
    <p:sldId id="317" r:id="rId16"/>
    <p:sldId id="274" r:id="rId17"/>
    <p:sldId id="271" r:id="rId18"/>
    <p:sldId id="290" r:id="rId19"/>
    <p:sldId id="272" r:id="rId20"/>
    <p:sldId id="304" r:id="rId21"/>
    <p:sldId id="273" r:id="rId22"/>
    <p:sldId id="275" r:id="rId23"/>
    <p:sldId id="305" r:id="rId24"/>
    <p:sldId id="276" r:id="rId25"/>
    <p:sldId id="277" r:id="rId26"/>
    <p:sldId id="311" r:id="rId27"/>
    <p:sldId id="278" r:id="rId28"/>
    <p:sldId id="306" r:id="rId29"/>
    <p:sldId id="280" r:id="rId30"/>
    <p:sldId id="281" r:id="rId31"/>
    <p:sldId id="282" r:id="rId32"/>
    <p:sldId id="283" r:id="rId33"/>
    <p:sldId id="284" r:id="rId34"/>
    <p:sldId id="295" r:id="rId35"/>
    <p:sldId id="298" r:id="rId36"/>
    <p:sldId id="299" r:id="rId37"/>
    <p:sldId id="312" r:id="rId38"/>
    <p:sldId id="319" r:id="rId39"/>
    <p:sldId id="296" r:id="rId40"/>
    <p:sldId id="308" r:id="rId41"/>
    <p:sldId id="309" r:id="rId42"/>
    <p:sldId id="286" r:id="rId43"/>
    <p:sldId id="287" r:id="rId44"/>
    <p:sldId id="297" r:id="rId45"/>
    <p:sldId id="313" r:id="rId46"/>
    <p:sldId id="314" r:id="rId47"/>
    <p:sldId id="288" r:id="rId48"/>
    <p:sldId id="292" r:id="rId49"/>
    <p:sldId id="29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7E77C18B-91A3-418C-A779-FA4A4010CD38}">
          <p14:sldIdLst>
            <p14:sldId id="257"/>
            <p14:sldId id="258"/>
            <p14:sldId id="259"/>
            <p14:sldId id="260"/>
            <p14:sldId id="307"/>
            <p14:sldId id="315"/>
            <p14:sldId id="261"/>
            <p14:sldId id="318"/>
            <p14:sldId id="263"/>
            <p14:sldId id="267"/>
            <p14:sldId id="265"/>
            <p14:sldId id="268"/>
            <p14:sldId id="269"/>
            <p14:sldId id="316"/>
            <p14:sldId id="317"/>
            <p14:sldId id="274"/>
            <p14:sldId id="271"/>
            <p14:sldId id="290"/>
            <p14:sldId id="272"/>
            <p14:sldId id="304"/>
            <p14:sldId id="273"/>
            <p14:sldId id="275"/>
            <p14:sldId id="305"/>
            <p14:sldId id="276"/>
            <p14:sldId id="277"/>
            <p14:sldId id="311"/>
            <p14:sldId id="278"/>
            <p14:sldId id="306"/>
            <p14:sldId id="280"/>
            <p14:sldId id="281"/>
            <p14:sldId id="282"/>
            <p14:sldId id="283"/>
            <p14:sldId id="284"/>
            <p14:sldId id="295"/>
            <p14:sldId id="298"/>
            <p14:sldId id="299"/>
            <p14:sldId id="312"/>
            <p14:sldId id="319"/>
            <p14:sldId id="296"/>
            <p14:sldId id="308"/>
            <p14:sldId id="309"/>
            <p14:sldId id="286"/>
            <p14:sldId id="287"/>
            <p14:sldId id="297"/>
            <p14:sldId id="313"/>
            <p14:sldId id="314"/>
            <p14:sldId id="288"/>
            <p14:sldId id="292"/>
            <p14:sldId id="291"/>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66" y="-77"/>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2E6FB41A-B561-49DC-92DE-810F8810F5B1}" type="datetimeFigureOut">
              <a:rPr lang="en-IN" smtClean="0"/>
              <a:pPr/>
              <a:t>17-08-2020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100779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E6FB41A-B561-49DC-92DE-810F8810F5B1}" type="datetimeFigureOut">
              <a:rPr lang="en-IN" smtClean="0"/>
              <a:pPr/>
              <a:t>17-08-2020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308026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E6FB41A-B561-49DC-92DE-810F8810F5B1}" type="datetimeFigureOut">
              <a:rPr lang="en-IN" smtClean="0"/>
              <a:pPr/>
              <a:t>17-08-2020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233453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E6FB41A-B561-49DC-92DE-810F8810F5B1}" type="datetimeFigureOut">
              <a:rPr lang="en-IN" smtClean="0"/>
              <a:pPr/>
              <a:t>17-08-2020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107745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6FB41A-B561-49DC-92DE-810F8810F5B1}" type="datetimeFigureOut">
              <a:rPr lang="en-IN" smtClean="0"/>
              <a:pPr/>
              <a:t>17-08-2020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307944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2E6FB41A-B561-49DC-92DE-810F8810F5B1}" type="datetimeFigureOut">
              <a:rPr lang="en-IN" smtClean="0"/>
              <a:pPr/>
              <a:t>17-08-2020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420010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2E6FB41A-B561-49DC-92DE-810F8810F5B1}" type="datetimeFigureOut">
              <a:rPr lang="en-IN" smtClean="0"/>
              <a:pPr/>
              <a:t>17-08-2020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2361488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2E6FB41A-B561-49DC-92DE-810F8810F5B1}" type="datetimeFigureOut">
              <a:rPr lang="en-IN" smtClean="0"/>
              <a:pPr/>
              <a:t>17-08-2020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1310456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FB41A-B561-49DC-92DE-810F8810F5B1}" type="datetimeFigureOut">
              <a:rPr lang="en-IN" smtClean="0"/>
              <a:pPr/>
              <a:t>17-08-2020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1393619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6FB41A-B561-49DC-92DE-810F8810F5B1}" type="datetimeFigureOut">
              <a:rPr lang="en-IN" smtClean="0"/>
              <a:pPr/>
              <a:t>17-08-2020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2653636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6FB41A-B561-49DC-92DE-810F8810F5B1}" type="datetimeFigureOut">
              <a:rPr lang="en-IN" smtClean="0"/>
              <a:pPr/>
              <a:t>17-08-2020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949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FB41A-B561-49DC-92DE-810F8810F5B1}" type="datetimeFigureOut">
              <a:rPr lang="en-IN" smtClean="0"/>
              <a:pPr/>
              <a:t>17-08-2020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88A3A-E583-4C8A-9E49-ECD63CCFC54E}" type="slidenum">
              <a:rPr lang="en-IN" smtClean="0"/>
              <a:pPr/>
              <a:t>‹#›</a:t>
            </a:fld>
            <a:endParaRPr lang="en-IN"/>
          </a:p>
        </p:txBody>
      </p:sp>
    </p:spTree>
    <p:extLst>
      <p:ext uri="{BB962C8B-B14F-4D97-AF65-F5344CB8AC3E}">
        <p14:creationId xmlns:p14="http://schemas.microsoft.com/office/powerpoint/2010/main" xmlns="" val="19523231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65" y="1479176"/>
            <a:ext cx="11510681" cy="1559860"/>
          </a:xfrm>
        </p:spPr>
        <p:txBody>
          <a:bodyPr>
            <a:normAutofit fontScale="90000"/>
          </a:bodyPr>
          <a:lstStyle/>
          <a:p>
            <a:r>
              <a:rPr lang="en-IN" sz="60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IN" sz="60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INFECTIVE ENDOCARDITIS</a:t>
            </a:r>
            <a:endParaRPr lang="en-IN" sz="60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Subtitle 2"/>
          <p:cNvSpPr txBox="1">
            <a:spLocks/>
          </p:cNvSpPr>
          <p:nvPr/>
        </p:nvSpPr>
        <p:spPr>
          <a:xfrm>
            <a:off x="6400800" y="4123765"/>
            <a:ext cx="5234608" cy="1595717"/>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r>
              <a:rPr lang="en-US" b="1" dirty="0">
                <a:solidFill>
                  <a:srgbClr val="002060"/>
                </a:solidFill>
                <a:latin typeface="Times New Roman" panose="02020603050405020304" pitchFamily="18" charset="0"/>
                <a:cs typeface="Times New Roman" panose="02020603050405020304" pitchFamily="18" charset="0"/>
              </a:rPr>
              <a:t>GUIDE:</a:t>
            </a:r>
          </a:p>
          <a:p>
            <a:r>
              <a:rPr lang="en-US" b="1" dirty="0">
                <a:solidFill>
                  <a:srgbClr val="002060"/>
                </a:solidFill>
                <a:latin typeface="Times New Roman" panose="02020603050405020304" pitchFamily="18" charset="0"/>
                <a:cs typeface="Times New Roman" panose="02020603050405020304" pitchFamily="18" charset="0"/>
              </a:rPr>
              <a:t>Dr. </a:t>
            </a:r>
            <a:r>
              <a:rPr lang="en-US" b="1" dirty="0" smtClean="0">
                <a:solidFill>
                  <a:srgbClr val="002060"/>
                </a:solidFill>
                <a:latin typeface="Times New Roman" panose="02020603050405020304" pitchFamily="18" charset="0"/>
                <a:cs typeface="Times New Roman" panose="02020603050405020304" pitchFamily="18" charset="0"/>
              </a:rPr>
              <a:t>PUTUN PATEL</a:t>
            </a:r>
          </a:p>
          <a:p>
            <a:r>
              <a:rPr lang="en-US" b="1" dirty="0" smtClean="0">
                <a:solidFill>
                  <a:srgbClr val="002060"/>
                </a:solidFill>
                <a:latin typeface="Times New Roman" panose="02020603050405020304" pitchFamily="18" charset="0"/>
                <a:cs typeface="Times New Roman" panose="02020603050405020304" pitchFamily="18" charset="0"/>
              </a:rPr>
              <a:t>Senior resident</a:t>
            </a:r>
            <a:endParaRPr lang="en-US" b="1" dirty="0">
              <a:solidFill>
                <a:srgbClr val="002060"/>
              </a:solidFill>
              <a:latin typeface="Times New Roman" panose="02020603050405020304" pitchFamily="18" charset="0"/>
              <a:cs typeface="Times New Roman" panose="02020603050405020304" pitchFamily="18" charset="0"/>
            </a:endParaRPr>
          </a:p>
          <a:p>
            <a:r>
              <a:rPr lang="en-US" b="1" dirty="0" smtClean="0">
                <a:solidFill>
                  <a:srgbClr val="002060"/>
                </a:solidFill>
                <a:latin typeface="Times New Roman" panose="02020603050405020304" pitchFamily="18" charset="0"/>
                <a:cs typeface="Times New Roman" panose="02020603050405020304" pitchFamily="18" charset="0"/>
              </a:rPr>
              <a:t>Department </a:t>
            </a:r>
            <a:r>
              <a:rPr lang="en-US" b="1" dirty="0">
                <a:solidFill>
                  <a:srgbClr val="002060"/>
                </a:solidFill>
                <a:latin typeface="Times New Roman" panose="02020603050405020304" pitchFamily="18" charset="0"/>
                <a:cs typeface="Times New Roman" panose="02020603050405020304" pitchFamily="18" charset="0"/>
              </a:rPr>
              <a:t>Of Pediatrics</a:t>
            </a:r>
          </a:p>
        </p:txBody>
      </p:sp>
    </p:spTree>
    <p:extLst>
      <p:ext uri="{BB962C8B-B14F-4D97-AF65-F5344CB8AC3E}">
        <p14:creationId xmlns:p14="http://schemas.microsoft.com/office/powerpoint/2010/main" xmlns="" val="140974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9816353" cy="7449671"/>
          </a:xfrm>
        </p:spPr>
        <p:txBody>
          <a:bodyPr>
            <a:normAutofit fontScale="70000" lnSpcReduction="20000"/>
          </a:bodyPr>
          <a:lstStyle/>
          <a:p>
            <a:pPr marL="0" indent="0">
              <a:lnSpc>
                <a:spcPct val="200000"/>
              </a:lnSpc>
              <a:buNone/>
            </a:pPr>
            <a:r>
              <a:rPr lang="en-IN" b="1" dirty="0" smtClean="0">
                <a:latin typeface="Times New Roman" panose="02020603050405020304" pitchFamily="18" charset="0"/>
                <a:cs typeface="Times New Roman" panose="02020603050405020304" pitchFamily="18" charset="0"/>
              </a:rPr>
              <a:t>STAPHYLOCOCCI –</a:t>
            </a:r>
          </a:p>
          <a:p>
            <a:pPr marL="0" indent="0">
              <a:lnSpc>
                <a:spcPct val="200000"/>
              </a:lnSpc>
              <a:buNone/>
            </a:pPr>
            <a:r>
              <a:rPr lang="en-IN" dirty="0" smtClean="0">
                <a:latin typeface="Times New Roman" panose="02020603050405020304" pitchFamily="18" charset="0"/>
                <a:cs typeface="Times New Roman" panose="02020603050405020304" pitchFamily="18" charset="0"/>
              </a:rPr>
              <a:t>                            Postoperative Endocarditis</a:t>
            </a:r>
            <a:endParaRPr lang="en-IN" b="1"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b="1" i="1" dirty="0" smtClean="0">
                <a:latin typeface="Times New Roman" panose="02020603050405020304" pitchFamily="18" charset="0"/>
                <a:cs typeface="Times New Roman" panose="02020603050405020304" pitchFamily="18" charset="0"/>
              </a:rPr>
              <a:t>S. AUREUS</a:t>
            </a:r>
            <a:r>
              <a:rPr lang="en-IN" dirty="0" smtClean="0">
                <a:latin typeface="Times New Roman" panose="02020603050405020304" pitchFamily="18" charset="0"/>
                <a:cs typeface="Times New Roman" panose="02020603050405020304" pitchFamily="18" charset="0"/>
              </a:rPr>
              <a:t>,</a:t>
            </a:r>
            <a:r>
              <a:rPr lang="pt-BR" i="1" dirty="0" smtClean="0">
                <a:latin typeface="Times New Roman" panose="02020603050405020304" pitchFamily="18" charset="0"/>
                <a:cs typeface="Times New Roman" panose="02020603050405020304" pitchFamily="18" charset="0"/>
              </a:rPr>
              <a:t> </a:t>
            </a:r>
            <a:r>
              <a:rPr lang="pt-BR" b="1" i="1" dirty="0" smtClean="0">
                <a:latin typeface="Times New Roman" panose="02020603050405020304" pitchFamily="18" charset="0"/>
                <a:cs typeface="Times New Roman" panose="02020603050405020304" pitchFamily="18" charset="0"/>
              </a:rPr>
              <a:t>PSEUDOMONAS AERUGINOSA </a:t>
            </a:r>
            <a:r>
              <a:rPr lang="pt-BR" dirty="0" smtClean="0">
                <a:latin typeface="Times New Roman" panose="02020603050405020304" pitchFamily="18" charset="0"/>
                <a:cs typeface="Times New Roman" panose="02020603050405020304" pitchFamily="18" charset="0"/>
              </a:rPr>
              <a:t>OR </a:t>
            </a:r>
            <a:r>
              <a:rPr lang="pt-BR" b="1" i="1" dirty="0" smtClean="0">
                <a:latin typeface="Times New Roman" panose="02020603050405020304" pitchFamily="18" charset="0"/>
                <a:cs typeface="Times New Roman" panose="02020603050405020304" pitchFamily="18" charset="0"/>
              </a:rPr>
              <a:t>SERRATIA  MARCESCENS –</a:t>
            </a:r>
            <a:r>
              <a:rPr lang="en-IN" dirty="0" smtClean="0">
                <a:latin typeface="Times New Roman" panose="02020603050405020304" pitchFamily="18" charset="0"/>
                <a:cs typeface="Times New Roman" panose="02020603050405020304" pitchFamily="18" charset="0"/>
              </a:rPr>
              <a:t> </a:t>
            </a:r>
          </a:p>
          <a:p>
            <a:pPr marL="0" indent="0">
              <a:lnSpc>
                <a:spcPct val="200000"/>
              </a:lnSpc>
              <a:buNone/>
            </a:pPr>
            <a:r>
              <a:rPr lang="en-IN" dirty="0" smtClean="0">
                <a:latin typeface="Times New Roman" panose="02020603050405020304" pitchFamily="18" charset="0"/>
                <a:cs typeface="Times New Roman" panose="02020603050405020304" pitchFamily="18" charset="0"/>
              </a:rPr>
              <a:t>                            Intravenous </a:t>
            </a:r>
            <a:r>
              <a:rPr lang="en-IN" dirty="0">
                <a:latin typeface="Times New Roman" panose="02020603050405020304" pitchFamily="18" charset="0"/>
                <a:cs typeface="Times New Roman" panose="02020603050405020304" pitchFamily="18" charset="0"/>
              </a:rPr>
              <a:t>drug abusers</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b="1" dirty="0" smtClean="0">
                <a:latin typeface="Times New Roman" panose="02020603050405020304" pitchFamily="18" charset="0"/>
                <a:cs typeface="Times New Roman" panose="02020603050405020304" pitchFamily="18" charset="0"/>
              </a:rPr>
              <a:t>FUNGAL</a:t>
            </a:r>
            <a:r>
              <a:rPr lang="en-IN" dirty="0" smtClean="0">
                <a:latin typeface="Times New Roman" panose="02020603050405020304" pitchFamily="18" charset="0"/>
                <a:cs typeface="Times New Roman" panose="02020603050405020304" pitchFamily="18" charset="0"/>
              </a:rPr>
              <a:t>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Candida and aspergillus species</a:t>
            </a:r>
          </a:p>
          <a:p>
            <a:pPr marL="0" indent="0">
              <a:lnSpc>
                <a:spcPct val="150000"/>
              </a:lnSpc>
              <a:buNone/>
            </a:pP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sick </a:t>
            </a:r>
            <a:r>
              <a:rPr lang="en-IN" dirty="0" smtClean="0">
                <a:latin typeface="Times New Roman" panose="02020603050405020304" pitchFamily="18" charset="0"/>
                <a:cs typeface="Times New Roman" panose="02020603050405020304" pitchFamily="18" charset="0"/>
              </a:rPr>
              <a:t>neonates</a:t>
            </a:r>
            <a:endParaRPr lang="en-IN" dirty="0">
              <a:latin typeface="Times New Roman" panose="02020603050405020304" pitchFamily="18" charset="0"/>
              <a:cs typeface="Times New Roman" panose="02020603050405020304" pitchFamily="18" charset="0"/>
            </a:endParaRPr>
          </a:p>
          <a:p>
            <a:pPr marL="0" indent="0">
              <a:lnSpc>
                <a:spcPct val="150000"/>
              </a:lnSpc>
              <a:buNone/>
            </a:pP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patients who are receiving long-term antibiotic or steroid therapy</a:t>
            </a:r>
            <a:r>
              <a:rPr lang="en-IN" dirty="0" smtClean="0">
                <a:latin typeface="Times New Roman" panose="02020603050405020304" pitchFamily="18" charset="0"/>
                <a:cs typeface="Times New Roman" panose="02020603050405020304" pitchFamily="18" charset="0"/>
              </a:rPr>
              <a:t>,</a:t>
            </a:r>
          </a:p>
          <a:p>
            <a:pPr marL="0" indent="0">
              <a:lnSpc>
                <a:spcPct val="15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after </a:t>
            </a:r>
            <a:r>
              <a:rPr lang="en-IN" dirty="0">
                <a:latin typeface="Times New Roman" panose="02020603050405020304" pitchFamily="18" charset="0"/>
                <a:cs typeface="Times New Roman" panose="02020603050405020304" pitchFamily="18" charset="0"/>
              </a:rPr>
              <a:t>open-heart surgery. </a:t>
            </a:r>
          </a:p>
          <a:p>
            <a:pPr>
              <a:lnSpc>
                <a:spcPct val="200000"/>
              </a:lnSpc>
            </a:pPr>
            <a:r>
              <a:rPr lang="en-IN" sz="2600" b="1" dirty="0">
                <a:latin typeface="Times New Roman" panose="02020603050405020304" pitchFamily="18" charset="0"/>
                <a:cs typeface="Times New Roman" panose="02020603050405020304" pitchFamily="18" charset="0"/>
              </a:rPr>
              <a:t>Fungal endocarditis is often associated with very large friable </a:t>
            </a:r>
            <a:r>
              <a:rPr lang="en-IN" sz="2600" b="1" dirty="0" err="1">
                <a:latin typeface="Times New Roman" panose="02020603050405020304" pitchFamily="18" charset="0"/>
                <a:cs typeface="Times New Roman" panose="02020603050405020304" pitchFamily="18" charset="0"/>
              </a:rPr>
              <a:t>vegetations</a:t>
            </a:r>
            <a:r>
              <a:rPr lang="en-IN" sz="2600" b="1" dirty="0">
                <a:latin typeface="Times New Roman" panose="02020603050405020304" pitchFamily="18" charset="0"/>
                <a:cs typeface="Times New Roman" panose="02020603050405020304" pitchFamily="18" charset="0"/>
              </a:rPr>
              <a:t>; emboli from these </a:t>
            </a:r>
            <a:r>
              <a:rPr lang="en-IN" sz="2600" b="1" dirty="0" err="1">
                <a:latin typeface="Times New Roman" panose="02020603050405020304" pitchFamily="18" charset="0"/>
                <a:cs typeface="Times New Roman" panose="02020603050405020304" pitchFamily="18" charset="0"/>
              </a:rPr>
              <a:t>vegetations</a:t>
            </a:r>
            <a:r>
              <a:rPr lang="en-IN" sz="2600" b="1" dirty="0">
                <a:latin typeface="Times New Roman" panose="02020603050405020304" pitchFamily="18" charset="0"/>
                <a:cs typeface="Times New Roman" panose="02020603050405020304" pitchFamily="18" charset="0"/>
              </a:rPr>
              <a:t> frequently produce serious complications</a:t>
            </a:r>
            <a:r>
              <a:rPr lang="en-IN" sz="2600" b="1" dirty="0" smtClean="0">
                <a:latin typeface="Times New Roman" panose="02020603050405020304" pitchFamily="18" charset="0"/>
                <a:cs typeface="Times New Roman" panose="02020603050405020304" pitchFamily="18" charset="0"/>
              </a:rPr>
              <a:t>.</a:t>
            </a:r>
            <a:endParaRPr lang="en-IN"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658835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9852213" cy="6857999"/>
          </a:xfrm>
        </p:spPr>
        <p:txBody>
          <a:bodyPr>
            <a:normAutofit fontScale="62500" lnSpcReduction="20000"/>
          </a:bodyPr>
          <a:lstStyle/>
          <a:p>
            <a:pPr marL="0" indent="0">
              <a:lnSpc>
                <a:spcPct val="200000"/>
              </a:lnSpc>
              <a:buNone/>
            </a:pPr>
            <a:r>
              <a:rPr lang="en-IN" dirty="0" smtClean="0">
                <a:latin typeface="Times New Roman" panose="02020603050405020304" pitchFamily="18" charset="0"/>
                <a:cs typeface="Times New Roman" panose="02020603050405020304" pitchFamily="18" charset="0"/>
              </a:rPr>
              <a:t>indwelling </a:t>
            </a:r>
            <a:r>
              <a:rPr lang="en-IN" dirty="0">
                <a:latin typeface="Times New Roman" panose="02020603050405020304" pitchFamily="18" charset="0"/>
                <a:cs typeface="Times New Roman" panose="02020603050405020304" pitchFamily="18" charset="0"/>
              </a:rPr>
              <a:t>vascular catheters, prosthetic material, and prosthetic valve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b="1" i="1" dirty="0" smtClean="0">
                <a:latin typeface="Times New Roman" panose="02020603050405020304" pitchFamily="18" charset="0"/>
                <a:cs typeface="Times New Roman" panose="02020603050405020304" pitchFamily="18" charset="0"/>
              </a:rPr>
              <a:t>S</a:t>
            </a:r>
            <a:r>
              <a:rPr lang="en-IN" b="1" i="1" dirty="0">
                <a:latin typeface="Times New Roman" panose="02020603050405020304" pitchFamily="18" charset="0"/>
                <a:cs typeface="Times New Roman" panose="02020603050405020304" pitchFamily="18" charset="0"/>
              </a:rPr>
              <a:t>. aureus </a:t>
            </a:r>
            <a:r>
              <a:rPr lang="en-IN" dirty="0">
                <a:latin typeface="Times New Roman" panose="02020603050405020304" pitchFamily="18" charset="0"/>
                <a:cs typeface="Times New Roman" panose="02020603050405020304" pitchFamily="18" charset="0"/>
              </a:rPr>
              <a:t>or </a:t>
            </a:r>
            <a:r>
              <a:rPr lang="en-IN" b="1" dirty="0">
                <a:latin typeface="Times New Roman" panose="02020603050405020304" pitchFamily="18" charset="0"/>
                <a:cs typeface="Times New Roman" panose="02020603050405020304" pitchFamily="18" charset="0"/>
              </a:rPr>
              <a:t>coagulase-negative staphylococci</a:t>
            </a:r>
            <a:r>
              <a:rPr lang="en-IN" dirty="0">
                <a:latin typeface="Times New Roman" panose="02020603050405020304" pitchFamily="18" charset="0"/>
                <a:cs typeface="Times New Roman" panose="02020603050405020304" pitchFamily="18" charset="0"/>
              </a:rPr>
              <a:t>.</a:t>
            </a:r>
          </a:p>
          <a:p>
            <a:pPr marL="0" indent="0">
              <a:lnSpc>
                <a:spcPct val="200000"/>
              </a:lnSpc>
              <a:buNone/>
            </a:pPr>
            <a:r>
              <a:rPr lang="en-IN" b="1" u="sng" dirty="0" smtClean="0">
                <a:solidFill>
                  <a:srgbClr val="FF0000"/>
                </a:solidFill>
                <a:latin typeface="Times New Roman" panose="02020603050405020304" pitchFamily="18" charset="0"/>
                <a:cs typeface="Times New Roman" panose="02020603050405020304" pitchFamily="18" charset="0"/>
              </a:rPr>
              <a:t>Culture-negative </a:t>
            </a:r>
            <a:r>
              <a:rPr lang="en-IN" b="1" u="sng" dirty="0">
                <a:solidFill>
                  <a:srgbClr val="FF0000"/>
                </a:solidFill>
                <a:latin typeface="Times New Roman" panose="02020603050405020304" pitchFamily="18" charset="0"/>
                <a:cs typeface="Times New Roman" panose="02020603050405020304" pitchFamily="18" charset="0"/>
              </a:rPr>
              <a:t>endocarditis</a:t>
            </a:r>
            <a:r>
              <a:rPr lang="en-IN" b="1" u="sng" dirty="0" smtClean="0">
                <a:latin typeface="Times New Roman" panose="02020603050405020304" pitchFamily="18" charset="0"/>
                <a:cs typeface="Times New Roman" panose="02020603050405020304" pitchFamily="18" charset="0"/>
              </a:rPr>
              <a:t>.</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A diagnosis of culture-negative endocarditis is made when a </a:t>
            </a:r>
            <a:r>
              <a:rPr lang="en-IN" dirty="0" smtClean="0">
                <a:latin typeface="Times New Roman" panose="02020603050405020304" pitchFamily="18" charset="0"/>
                <a:cs typeface="Times New Roman" panose="02020603050405020304" pitchFamily="18" charset="0"/>
              </a:rPr>
              <a:t>patient has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clinical </a:t>
            </a:r>
            <a:r>
              <a:rPr lang="en-IN" dirty="0">
                <a:latin typeface="Times New Roman" panose="02020603050405020304" pitchFamily="18" charset="0"/>
                <a:cs typeface="Times New Roman" panose="02020603050405020304" pitchFamily="18" charset="0"/>
              </a:rPr>
              <a:t>and/or echocardiographic evidence of endocarditis but persistently </a:t>
            </a:r>
            <a:r>
              <a:rPr lang="en-IN" dirty="0" smtClean="0">
                <a:latin typeface="Times New Roman" panose="02020603050405020304" pitchFamily="18" charset="0"/>
                <a:cs typeface="Times New Roman" panose="02020603050405020304" pitchFamily="18" charset="0"/>
              </a:rPr>
              <a:t>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negative blood cultures</a:t>
            </a:r>
            <a:r>
              <a:rPr lang="en-IN" dirty="0">
                <a:latin typeface="Times New Roman" panose="02020603050405020304" pitchFamily="18" charset="0"/>
                <a:cs typeface="Times New Roman" panose="02020603050405020304" pitchFamily="18" charset="0"/>
              </a:rPr>
              <a:t>. </a:t>
            </a:r>
            <a:endParaRPr lang="en-IN" dirty="0" smtClean="0">
              <a:latin typeface="Times New Roman" panose="02020603050405020304" pitchFamily="18" charset="0"/>
              <a:cs typeface="Times New Roman" panose="02020603050405020304" pitchFamily="18" charset="0"/>
            </a:endParaRPr>
          </a:p>
          <a:p>
            <a:pPr>
              <a:lnSpc>
                <a:spcPct val="200000"/>
              </a:lnSpc>
            </a:pPr>
            <a:r>
              <a:rPr lang="en-IN" dirty="0" smtClean="0">
                <a:latin typeface="Times New Roman" panose="02020603050405020304" pitchFamily="18" charset="0"/>
                <a:cs typeface="Times New Roman" panose="02020603050405020304" pitchFamily="18" charset="0"/>
              </a:rPr>
              <a:t>The </a:t>
            </a:r>
            <a:r>
              <a:rPr lang="en-IN" dirty="0">
                <a:latin typeface="Times New Roman" panose="02020603050405020304" pitchFamily="18" charset="0"/>
                <a:cs typeface="Times New Roman" panose="02020603050405020304" pitchFamily="18" charset="0"/>
              </a:rPr>
              <a:t>most common cause of culture-negative endocarditis is current or recent </a:t>
            </a:r>
            <a:r>
              <a:rPr lang="en-IN" dirty="0" smtClean="0">
                <a:latin typeface="Times New Roman" panose="02020603050405020304" pitchFamily="18" charset="0"/>
                <a:cs typeface="Times New Roman" panose="02020603050405020304" pitchFamily="18" charset="0"/>
              </a:rPr>
              <a:t>antibiotic therapy </a:t>
            </a:r>
            <a:r>
              <a:rPr lang="en-IN" dirty="0">
                <a:latin typeface="Times New Roman" panose="02020603050405020304" pitchFamily="18" charset="0"/>
                <a:cs typeface="Times New Roman" panose="02020603050405020304" pitchFamily="18" charset="0"/>
              </a:rPr>
              <a:t>or infection with a fastidious organism that grows poorly in vitro. </a:t>
            </a:r>
            <a:endParaRPr lang="en-IN" dirty="0" smtClean="0">
              <a:latin typeface="Times New Roman" panose="02020603050405020304" pitchFamily="18" charset="0"/>
              <a:cs typeface="Times New Roman" panose="02020603050405020304" pitchFamily="18" charset="0"/>
            </a:endParaRPr>
          </a:p>
          <a:p>
            <a:pPr>
              <a:lnSpc>
                <a:spcPct val="200000"/>
              </a:lnSpc>
            </a:pPr>
            <a:r>
              <a:rPr lang="en-IN" dirty="0" smtClean="0">
                <a:latin typeface="Times New Roman" panose="02020603050405020304" pitchFamily="18" charset="0"/>
                <a:cs typeface="Times New Roman" panose="02020603050405020304" pitchFamily="18" charset="0"/>
              </a:rPr>
              <a:t>Fungal </a:t>
            </a:r>
            <a:r>
              <a:rPr lang="en-IN" dirty="0">
                <a:latin typeface="Times New Roman" panose="02020603050405020304" pitchFamily="18" charset="0"/>
                <a:cs typeface="Times New Roman" panose="02020603050405020304" pitchFamily="18" charset="0"/>
              </a:rPr>
              <a:t>endocarditis and </a:t>
            </a:r>
            <a:r>
              <a:rPr lang="en-IN" dirty="0" smtClean="0">
                <a:latin typeface="Times New Roman" panose="02020603050405020304" pitchFamily="18" charset="0"/>
                <a:cs typeface="Times New Roman" panose="02020603050405020304" pitchFamily="18" charset="0"/>
              </a:rPr>
              <a:t>IE caused </a:t>
            </a:r>
            <a:r>
              <a:rPr lang="en-IN" dirty="0">
                <a:latin typeface="Times New Roman" panose="02020603050405020304" pitchFamily="18" charset="0"/>
                <a:cs typeface="Times New Roman" panose="02020603050405020304" pitchFamily="18" charset="0"/>
              </a:rPr>
              <a:t>by other rare organisms are rare causes of culture-negative endocarditis. </a:t>
            </a:r>
            <a:endParaRPr lang="en-IN" dirty="0" smtClean="0">
              <a:latin typeface="Times New Roman" panose="02020603050405020304" pitchFamily="18" charset="0"/>
              <a:cs typeface="Times New Roman" panose="02020603050405020304" pitchFamily="18" charset="0"/>
            </a:endParaRPr>
          </a:p>
          <a:p>
            <a:pPr>
              <a:lnSpc>
                <a:spcPct val="200000"/>
              </a:lnSpc>
            </a:pPr>
            <a:r>
              <a:rPr lang="en-IN" dirty="0" smtClean="0">
                <a:latin typeface="Times New Roman" panose="02020603050405020304" pitchFamily="18" charset="0"/>
                <a:cs typeface="Times New Roman" panose="02020603050405020304" pitchFamily="18" charset="0"/>
              </a:rPr>
              <a:t>At </a:t>
            </a:r>
            <a:r>
              <a:rPr lang="en-IN" dirty="0">
                <a:latin typeface="Times New Roman" panose="02020603050405020304" pitchFamily="18" charset="0"/>
                <a:cs typeface="Times New Roman" panose="02020603050405020304" pitchFamily="18" charset="0"/>
              </a:rPr>
              <a:t>times, </a:t>
            </a:r>
            <a:r>
              <a:rPr lang="en-IN" dirty="0" smtClean="0">
                <a:latin typeface="Times New Roman" panose="02020603050405020304" pitchFamily="18" charset="0"/>
                <a:cs typeface="Times New Roman" panose="02020603050405020304" pitchFamily="18" charset="0"/>
              </a:rPr>
              <a:t>the diagnosis </a:t>
            </a:r>
            <a:r>
              <a:rPr lang="en-IN" dirty="0">
                <a:latin typeface="Times New Roman" panose="02020603050405020304" pitchFamily="18" charset="0"/>
                <a:cs typeface="Times New Roman" panose="02020603050405020304" pitchFamily="18" charset="0"/>
              </a:rPr>
              <a:t>can be made only by removal of vegetation (during surgery).</a:t>
            </a:r>
          </a:p>
        </p:txBody>
      </p:sp>
    </p:spTree>
    <p:extLst>
      <p:ext uri="{BB962C8B-B14F-4D97-AF65-F5344CB8AC3E}">
        <p14:creationId xmlns:p14="http://schemas.microsoft.com/office/powerpoint/2010/main" xmlns="" val="1113926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047"/>
            <a:ext cx="9274002" cy="609600"/>
          </a:xfrm>
        </p:spPr>
        <p:txBody>
          <a:bodyPr>
            <a:normAutofit fontScale="90000"/>
          </a:bodyPr>
          <a:lstStyle/>
          <a:p>
            <a:r>
              <a:rPr lang="en-IN" b="1" i="1" u="sng" dirty="0" smtClean="0">
                <a:solidFill>
                  <a:srgbClr val="FF0000"/>
                </a:solidFill>
              </a:rPr>
              <a:t>CLINICAL MANIFESTATIONS</a:t>
            </a:r>
            <a:br>
              <a:rPr lang="en-IN" b="1" i="1" u="sng" dirty="0" smtClean="0">
                <a:solidFill>
                  <a:srgbClr val="FF0000"/>
                </a:solidFill>
              </a:rPr>
            </a:br>
            <a:endParaRPr lang="en-IN" b="1" i="1" u="sng" dirty="0">
              <a:solidFill>
                <a:srgbClr val="FF0000"/>
              </a:solidFill>
            </a:endParaRPr>
          </a:p>
        </p:txBody>
      </p:sp>
      <p:sp>
        <p:nvSpPr>
          <p:cNvPr id="3" name="Content Placeholder 2"/>
          <p:cNvSpPr>
            <a:spLocks noGrp="1"/>
          </p:cNvSpPr>
          <p:nvPr>
            <p:ph idx="1"/>
          </p:nvPr>
        </p:nvSpPr>
        <p:spPr>
          <a:xfrm>
            <a:off x="-1" y="654424"/>
            <a:ext cx="11313460" cy="6445623"/>
          </a:xfrm>
        </p:spPr>
        <p:txBody>
          <a:bodyPr>
            <a:normAutofit fontScale="70000" lnSpcReduction="20000"/>
          </a:bodyPr>
          <a:lstStyle/>
          <a:p>
            <a:pPr marL="0" indent="0">
              <a:lnSpc>
                <a:spcPct val="200000"/>
              </a:lnSpc>
              <a:buNone/>
            </a:pPr>
            <a:r>
              <a:rPr lang="en-IN" b="1" dirty="0" smtClean="0"/>
              <a:t>HISTORY-</a:t>
            </a:r>
          </a:p>
          <a:p>
            <a:pPr marL="0" indent="0">
              <a:lnSpc>
                <a:spcPct val="200000"/>
              </a:lnSpc>
              <a:buNone/>
            </a:pPr>
            <a:r>
              <a:rPr lang="en-IN" b="1" dirty="0" smtClean="0"/>
              <a:t> </a:t>
            </a:r>
            <a:r>
              <a:rPr lang="en-IN" dirty="0" smtClean="0">
                <a:latin typeface="Times New Roman" panose="02020603050405020304" pitchFamily="18" charset="0"/>
                <a:cs typeface="Times New Roman" panose="02020603050405020304" pitchFamily="18" charset="0"/>
              </a:rPr>
              <a:t>Underlying </a:t>
            </a:r>
            <a:r>
              <a:rPr lang="en-IN" dirty="0">
                <a:latin typeface="Times New Roman" panose="02020603050405020304" pitchFamily="18" charset="0"/>
                <a:cs typeface="Times New Roman" panose="02020603050405020304" pitchFamily="18" charset="0"/>
              </a:rPr>
              <a:t>heart defect.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H</a:t>
            </a:r>
            <a:r>
              <a:rPr lang="en-IN" dirty="0" smtClean="0">
                <a:latin typeface="Times New Roman" panose="02020603050405020304" pitchFamily="18" charset="0"/>
                <a:cs typeface="Times New Roman" panose="02020603050405020304" pitchFamily="18" charset="0"/>
              </a:rPr>
              <a:t>istory </a:t>
            </a:r>
            <a:r>
              <a:rPr lang="en-IN" dirty="0">
                <a:latin typeface="Times New Roman" panose="02020603050405020304" pitchFamily="18" charset="0"/>
                <a:cs typeface="Times New Roman" panose="02020603050405020304" pitchFamily="18" charset="0"/>
              </a:rPr>
              <a:t>of toothache (from dental or gingival disease) </a:t>
            </a:r>
          </a:p>
          <a:p>
            <a:pPr marL="0" indent="0">
              <a:lnSpc>
                <a:spcPct val="200000"/>
              </a:lnSpc>
              <a:buNone/>
            </a:pPr>
            <a:r>
              <a:rPr lang="en-IN" dirty="0" smtClean="0">
                <a:latin typeface="Times New Roman" panose="02020603050405020304" pitchFamily="18" charset="0"/>
                <a:cs typeface="Times New Roman" panose="02020603050405020304" pitchFamily="18" charset="0"/>
              </a:rPr>
              <a:t>A </a:t>
            </a:r>
            <a:r>
              <a:rPr lang="en-IN" dirty="0">
                <a:latin typeface="Times New Roman" panose="02020603050405020304" pitchFamily="18" charset="0"/>
                <a:cs typeface="Times New Roman" panose="02020603050405020304" pitchFamily="18" charset="0"/>
              </a:rPr>
              <a:t>history of a recent dental procedure or tonsillectomy is occasionally present, </a:t>
            </a:r>
          </a:p>
          <a:p>
            <a:pPr marL="0" indent="0">
              <a:lnSpc>
                <a:spcPct val="200000"/>
              </a:lnSpc>
              <a:buNone/>
            </a:pPr>
            <a:r>
              <a:rPr lang="en-IN" dirty="0" smtClean="0">
                <a:latin typeface="Times New Roman" panose="02020603050405020304" pitchFamily="18" charset="0"/>
                <a:cs typeface="Times New Roman" panose="02020603050405020304" pitchFamily="18" charset="0"/>
              </a:rPr>
              <a:t>Endocarditis </a:t>
            </a:r>
            <a:r>
              <a:rPr lang="en-IN" dirty="0">
                <a:latin typeface="Times New Roman" panose="02020603050405020304" pitchFamily="18" charset="0"/>
                <a:cs typeface="Times New Roman" panose="02020603050405020304" pitchFamily="18" charset="0"/>
              </a:rPr>
              <a:t>is rare in infancy; at this age, it usually </a:t>
            </a:r>
            <a:r>
              <a:rPr lang="en-IN" dirty="0" smtClean="0">
                <a:latin typeface="Times New Roman" panose="02020603050405020304" pitchFamily="18" charset="0"/>
                <a:cs typeface="Times New Roman" panose="02020603050405020304" pitchFamily="18" charset="0"/>
              </a:rPr>
              <a:t>follows </a:t>
            </a:r>
            <a:r>
              <a:rPr lang="en-IN" dirty="0">
                <a:latin typeface="Times New Roman" panose="02020603050405020304" pitchFamily="18" charset="0"/>
                <a:cs typeface="Times New Roman" panose="02020603050405020304" pitchFamily="18" charset="0"/>
              </a:rPr>
              <a:t>open-heart </a:t>
            </a:r>
            <a:r>
              <a:rPr lang="en-IN" dirty="0" smtClean="0">
                <a:latin typeface="Times New Roman" panose="02020603050405020304" pitchFamily="18" charset="0"/>
                <a:cs typeface="Times New Roman" panose="02020603050405020304" pitchFamily="18" charset="0"/>
              </a:rPr>
              <a:t>surgery. </a:t>
            </a:r>
          </a:p>
          <a:p>
            <a:pPr marL="0" indent="0">
              <a:lnSpc>
                <a:spcPct val="200000"/>
              </a:lnSpc>
              <a:buNone/>
            </a:pPr>
            <a:r>
              <a:rPr lang="en-IN" dirty="0" smtClean="0">
                <a:latin typeface="Times New Roman" panose="02020603050405020304" pitchFamily="18" charset="0"/>
                <a:cs typeface="Times New Roman" panose="02020603050405020304" pitchFamily="18" charset="0"/>
              </a:rPr>
              <a:t>The </a:t>
            </a:r>
            <a:r>
              <a:rPr lang="en-IN" dirty="0">
                <a:latin typeface="Times New Roman" panose="02020603050405020304" pitchFamily="18" charset="0"/>
                <a:cs typeface="Times New Roman" panose="02020603050405020304" pitchFamily="18" charset="0"/>
              </a:rPr>
              <a:t>onset is usually insidious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with </a:t>
            </a:r>
            <a:r>
              <a:rPr lang="en-IN" dirty="0">
                <a:latin typeface="Times New Roman" panose="02020603050405020304" pitchFamily="18" charset="0"/>
                <a:cs typeface="Times New Roman" panose="02020603050405020304" pitchFamily="18" charset="0"/>
              </a:rPr>
              <a:t>prolonged low-grade fever </a:t>
            </a:r>
            <a:r>
              <a:rPr lang="en-IN" dirty="0" smtClean="0">
                <a:latin typeface="Times New Roman" panose="02020603050405020304" pitchFamily="18" charset="0"/>
                <a:cs typeface="Times New Roman" panose="02020603050405020304" pitchFamily="18" charset="0"/>
              </a:rPr>
              <a:t>            fatigue                 weakness,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loss of appetite                                       pallor,                   arthralgia </a:t>
            </a:r>
          </a:p>
          <a:p>
            <a:pPr marL="0" indent="0">
              <a:lnSpc>
                <a:spcPct val="200000"/>
              </a:lnSpc>
              <a:buNone/>
            </a:pPr>
            <a:r>
              <a:rPr lang="en-IN" dirty="0" smtClean="0">
                <a:latin typeface="Times New Roman" panose="02020603050405020304" pitchFamily="18" charset="0"/>
                <a:cs typeface="Times New Roman" panose="02020603050405020304" pitchFamily="18" charset="0"/>
              </a:rPr>
              <a:t>                      </a:t>
            </a:r>
            <a:r>
              <a:rPr lang="en-IN" dirty="0" err="1" smtClean="0">
                <a:latin typeface="Times New Roman" panose="02020603050405020304" pitchFamily="18" charset="0"/>
                <a:cs typeface="Times New Roman" panose="02020603050405020304" pitchFamily="18" charset="0"/>
              </a:rPr>
              <a:t>myalgias</a:t>
            </a:r>
            <a:r>
              <a:rPr lang="en-IN" dirty="0" smtClean="0">
                <a:latin typeface="Times New Roman" panose="02020603050405020304" pitchFamily="18" charset="0"/>
                <a:cs typeface="Times New Roman" panose="02020603050405020304" pitchFamily="18" charset="0"/>
              </a:rPr>
              <a:t>,                                               weight loss          diaphoresis.</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29726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74002" cy="1930400"/>
          </a:xfrm>
        </p:spPr>
        <p:txBody>
          <a:bodyPr/>
          <a:lstStyle/>
          <a:p>
            <a:r>
              <a:rPr lang="en-IN" b="1" i="1" u="sng" dirty="0" smtClean="0">
                <a:solidFill>
                  <a:srgbClr val="FF0000"/>
                </a:solidFill>
              </a:rPr>
              <a:t>PHYSICAL EXAMINATION</a:t>
            </a:r>
            <a:r>
              <a:rPr lang="en-IN" dirty="0"/>
              <a:t/>
            </a:r>
            <a:br>
              <a:rPr lang="en-IN" dirty="0"/>
            </a:br>
            <a:endParaRPr lang="en-IN" dirty="0"/>
          </a:p>
        </p:txBody>
      </p:sp>
      <p:sp>
        <p:nvSpPr>
          <p:cNvPr id="3" name="Content Placeholder 2"/>
          <p:cNvSpPr>
            <a:spLocks noGrp="1"/>
          </p:cNvSpPr>
          <p:nvPr>
            <p:ph idx="1"/>
          </p:nvPr>
        </p:nvSpPr>
        <p:spPr>
          <a:xfrm>
            <a:off x="-1" y="672353"/>
            <a:ext cx="9610165" cy="6185647"/>
          </a:xfrm>
        </p:spPr>
        <p:txBody>
          <a:bodyPr>
            <a:noAutofit/>
          </a:bodyPr>
          <a:lstStyle/>
          <a:p>
            <a:pPr marL="0" indent="0">
              <a:lnSpc>
                <a:spcPct val="200000"/>
              </a:lnSpc>
              <a:buNone/>
            </a:pPr>
            <a:endParaRPr lang="en-IN" sz="1600" dirty="0" smtClean="0">
              <a:latin typeface="Times New Roman" panose="02020603050405020304" pitchFamily="18" charset="0"/>
              <a:cs typeface="Times New Roman" panose="02020603050405020304" pitchFamily="18" charset="0"/>
            </a:endParaRPr>
          </a:p>
          <a:p>
            <a:pPr marL="0" indent="0">
              <a:lnSpc>
                <a:spcPct val="200000"/>
              </a:lnSpc>
              <a:buNone/>
            </a:pPr>
            <a:r>
              <a:rPr lang="en-IN" sz="1600" dirty="0" smtClean="0">
                <a:latin typeface="Times New Roman" panose="02020603050405020304" pitchFamily="18" charset="0"/>
                <a:cs typeface="Times New Roman" panose="02020603050405020304" pitchFamily="18" charset="0"/>
              </a:rPr>
              <a:t>Clubbing </a:t>
            </a:r>
            <a:r>
              <a:rPr lang="en-IN" sz="1600" dirty="0">
                <a:latin typeface="Times New Roman" panose="02020603050405020304" pitchFamily="18" charset="0"/>
                <a:cs typeface="Times New Roman" panose="02020603050405020304" pitchFamily="18" charset="0"/>
              </a:rPr>
              <a:t>of fingers in the absence of cyanosis develops rarely in more chronic cases</a:t>
            </a:r>
            <a:endParaRPr lang="en-IN" sz="1600" b="1" dirty="0" smtClean="0">
              <a:latin typeface="Times New Roman" panose="02020603050405020304" pitchFamily="18" charset="0"/>
              <a:cs typeface="Times New Roman" panose="02020603050405020304" pitchFamily="18" charset="0"/>
            </a:endParaRPr>
          </a:p>
          <a:p>
            <a:pPr marL="0" indent="0">
              <a:lnSpc>
                <a:spcPct val="200000"/>
              </a:lnSpc>
              <a:buNone/>
            </a:pPr>
            <a:r>
              <a:rPr lang="en-IN" sz="1600" dirty="0" smtClean="0">
                <a:latin typeface="Times New Roman" panose="02020603050405020304" pitchFamily="18" charset="0"/>
                <a:cs typeface="Times New Roman" panose="02020603050405020304" pitchFamily="18" charset="0"/>
              </a:rPr>
              <a:t>Skin </a:t>
            </a:r>
            <a:r>
              <a:rPr lang="en-IN" sz="1600" dirty="0">
                <a:latin typeface="Times New Roman" panose="02020603050405020304" pitchFamily="18" charset="0"/>
                <a:cs typeface="Times New Roman" panose="02020603050405020304" pitchFamily="18" charset="0"/>
              </a:rPr>
              <a:t>manifestations (50%) (either secondary to </a:t>
            </a:r>
            <a:r>
              <a:rPr lang="en-IN" sz="1600" dirty="0" smtClean="0">
                <a:latin typeface="Times New Roman" panose="02020603050405020304" pitchFamily="18" charset="0"/>
                <a:cs typeface="Times New Roman" panose="02020603050405020304" pitchFamily="18" charset="0"/>
              </a:rPr>
              <a:t>micro embolization </a:t>
            </a:r>
            <a:r>
              <a:rPr lang="en-IN" sz="1600" dirty="0">
                <a:latin typeface="Times New Roman" panose="02020603050405020304" pitchFamily="18" charset="0"/>
                <a:cs typeface="Times New Roman" panose="02020603050405020304" pitchFamily="18" charset="0"/>
              </a:rPr>
              <a:t>or as an </a:t>
            </a:r>
            <a:r>
              <a:rPr lang="en-IN" sz="1600" dirty="0" smtClean="0">
                <a:latin typeface="Times New Roman" panose="02020603050405020304" pitchFamily="18" charset="0"/>
                <a:cs typeface="Times New Roman" panose="02020603050405020304" pitchFamily="18" charset="0"/>
              </a:rPr>
              <a:t>immunologic phenomenon</a:t>
            </a:r>
            <a:r>
              <a:rPr lang="en-IN" sz="1600" dirty="0">
                <a:latin typeface="Times New Roman" panose="02020603050405020304" pitchFamily="18" charset="0"/>
                <a:cs typeface="Times New Roman" panose="02020603050405020304" pitchFamily="18" charset="0"/>
              </a:rPr>
              <a:t>) may be present in the following forms:</a:t>
            </a:r>
          </a:p>
          <a:p>
            <a:pPr marL="0" indent="0">
              <a:lnSpc>
                <a:spcPct val="200000"/>
              </a:lnSpc>
              <a:buNone/>
            </a:pPr>
            <a:r>
              <a:rPr lang="en-IN" sz="1600" dirty="0" smtClean="0">
                <a:latin typeface="Times New Roman" panose="02020603050405020304" pitchFamily="18" charset="0"/>
                <a:cs typeface="Times New Roman" panose="02020603050405020304" pitchFamily="18" charset="0"/>
              </a:rPr>
              <a:t> </a:t>
            </a:r>
          </a:p>
          <a:p>
            <a:pPr marL="0" indent="0">
              <a:lnSpc>
                <a:spcPct val="200000"/>
              </a:lnSpc>
              <a:buNone/>
            </a:pPr>
            <a:endParaRPr lang="en-IN" sz="1600" dirty="0">
              <a:latin typeface="Times New Roman" panose="02020603050405020304" pitchFamily="18" charset="0"/>
              <a:cs typeface="Times New Roman" panose="02020603050405020304" pitchFamily="18" charset="0"/>
            </a:endParaRPr>
          </a:p>
          <a:p>
            <a:pPr marL="0" indent="0">
              <a:lnSpc>
                <a:spcPct val="200000"/>
              </a:lnSpc>
              <a:buNone/>
            </a:pPr>
            <a:endParaRPr lang="en-IN" sz="1600" dirty="0" smtClean="0">
              <a:latin typeface="Times New Roman" panose="02020603050405020304" pitchFamily="18" charset="0"/>
              <a:cs typeface="Times New Roman" panose="02020603050405020304" pitchFamily="18" charset="0"/>
            </a:endParaRPr>
          </a:p>
          <a:p>
            <a:pPr marL="0" indent="0">
              <a:lnSpc>
                <a:spcPct val="200000"/>
              </a:lnSpc>
              <a:buNone/>
            </a:pPr>
            <a:endParaRPr lang="en-IN" sz="1600" dirty="0">
              <a:latin typeface="Times New Roman" panose="02020603050405020304" pitchFamily="18" charset="0"/>
              <a:cs typeface="Times New Roman" panose="02020603050405020304" pitchFamily="18" charset="0"/>
            </a:endParaRPr>
          </a:p>
          <a:p>
            <a:pPr marL="0" indent="0">
              <a:lnSpc>
                <a:spcPct val="200000"/>
              </a:lnSpc>
              <a:buNone/>
            </a:pPr>
            <a:endParaRPr lang="en-IN" sz="1600" dirty="0" smtClean="0">
              <a:latin typeface="Times New Roman" panose="02020603050405020304" pitchFamily="18" charset="0"/>
              <a:cs typeface="Times New Roman" panose="02020603050405020304" pitchFamily="18" charset="0"/>
            </a:endParaRPr>
          </a:p>
          <a:p>
            <a:pPr marL="0" indent="0">
              <a:lnSpc>
                <a:spcPct val="200000"/>
              </a:lnSpc>
              <a:buNone/>
            </a:pPr>
            <a:endParaRPr lang="en-IN" sz="1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2912" y="3415030"/>
            <a:ext cx="2466975" cy="1847850"/>
          </a:xfrm>
          <a:prstGeom prst="rect">
            <a:avLst/>
          </a:prstGeom>
        </p:spPr>
      </p:pic>
      <p:sp>
        <p:nvSpPr>
          <p:cNvPr id="5" name="Rectangle 4"/>
          <p:cNvSpPr/>
          <p:nvPr/>
        </p:nvSpPr>
        <p:spPr>
          <a:xfrm>
            <a:off x="442912" y="5335793"/>
            <a:ext cx="2479040" cy="599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CLUBBING</a:t>
            </a:r>
            <a:endParaRPr lang="en-IN"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04541" y="2638686"/>
            <a:ext cx="2956560" cy="2763519"/>
          </a:xfrm>
          <a:prstGeom prst="rect">
            <a:avLst/>
          </a:prstGeom>
        </p:spPr>
      </p:pic>
      <p:sp>
        <p:nvSpPr>
          <p:cNvPr id="7" name="Rectangle 6"/>
          <p:cNvSpPr/>
          <p:nvPr/>
        </p:nvSpPr>
        <p:spPr>
          <a:xfrm>
            <a:off x="5714701" y="5738382"/>
            <a:ext cx="2946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SPLEENOMEGALY</a:t>
            </a:r>
            <a:endParaRPr lang="en-IN" dirty="0"/>
          </a:p>
        </p:txBody>
      </p:sp>
    </p:spTree>
    <p:extLst>
      <p:ext uri="{BB962C8B-B14F-4D97-AF65-F5344CB8AC3E}">
        <p14:creationId xmlns:p14="http://schemas.microsoft.com/office/powerpoint/2010/main" xmlns="" val="149177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11318" cy="1690688"/>
          </a:xfrm>
        </p:spPr>
        <p:txBody>
          <a:bodyPr>
            <a:normAutofit/>
          </a:bodyPr>
          <a:lstStyle/>
          <a:p>
            <a:r>
              <a:rPr lang="en-IN" b="1" i="1" u="sng" dirty="0" smtClean="0"/>
              <a:t>SKIN MANIFESTATION</a:t>
            </a:r>
            <a:endParaRPr lang="en-IN" b="1" i="1" u="sng" dirty="0"/>
          </a:p>
        </p:txBody>
      </p:sp>
      <p:sp>
        <p:nvSpPr>
          <p:cNvPr id="3" name="Content Placeholder 2"/>
          <p:cNvSpPr>
            <a:spLocks noGrp="1"/>
          </p:cNvSpPr>
          <p:nvPr>
            <p:ph idx="1"/>
          </p:nvPr>
        </p:nvSpPr>
        <p:spPr>
          <a:xfrm>
            <a:off x="0" y="1488140"/>
            <a:ext cx="11353800" cy="5369859"/>
          </a:xfrm>
        </p:spPr>
        <p:txBody>
          <a:bodyPr/>
          <a:lstStyle/>
          <a:p>
            <a:pPr marL="0" indent="0">
              <a:buNone/>
            </a:pPr>
            <a:r>
              <a:rPr lang="en-IN" dirty="0"/>
              <a:t>E</a:t>
            </a:r>
            <a:r>
              <a:rPr lang="en-IN" dirty="0" smtClean="0"/>
              <a:t>ither </a:t>
            </a:r>
            <a:r>
              <a:rPr lang="en-IN" dirty="0" err="1"/>
              <a:t>seconadary</a:t>
            </a:r>
            <a:r>
              <a:rPr lang="en-IN" dirty="0"/>
              <a:t> </a:t>
            </a:r>
          </a:p>
          <a:p>
            <a:r>
              <a:rPr lang="en-IN" dirty="0" smtClean="0"/>
              <a:t>  </a:t>
            </a:r>
            <a:r>
              <a:rPr lang="en-IN" dirty="0" err="1" smtClean="0"/>
              <a:t>microembolisation</a:t>
            </a:r>
            <a:r>
              <a:rPr lang="en-IN" dirty="0" smtClean="0"/>
              <a:t> </a:t>
            </a:r>
          </a:p>
          <a:p>
            <a:r>
              <a:rPr lang="en-IN" dirty="0"/>
              <a:t> </a:t>
            </a:r>
            <a:r>
              <a:rPr lang="en-IN" dirty="0" smtClean="0"/>
              <a:t> immunological phenomenon</a:t>
            </a:r>
          </a:p>
          <a:p>
            <a:pPr marL="0" indent="0">
              <a:buNone/>
            </a:pP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3364706"/>
            <a:ext cx="2514600" cy="1819275"/>
          </a:xfrm>
          <a:prstGeom prst="rect">
            <a:avLst/>
          </a:prstGeom>
        </p:spPr>
      </p:pic>
      <p:sp>
        <p:nvSpPr>
          <p:cNvPr id="5" name="Rectangle 4"/>
          <p:cNvSpPr/>
          <p:nvPr/>
        </p:nvSpPr>
        <p:spPr>
          <a:xfrm>
            <a:off x="152400" y="5298140"/>
            <a:ext cx="2628899" cy="412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err="1"/>
              <a:t>P</a:t>
            </a:r>
            <a:r>
              <a:rPr lang="en-IN" dirty="0" err="1" smtClean="0"/>
              <a:t>etechiae</a:t>
            </a:r>
            <a:endParaRPr lang="en-IN"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98159" y="3364706"/>
            <a:ext cx="2857500" cy="1885950"/>
          </a:xfrm>
          <a:prstGeom prst="rect">
            <a:avLst/>
          </a:prstGeom>
        </p:spPr>
      </p:pic>
      <p:sp>
        <p:nvSpPr>
          <p:cNvPr id="7" name="Rectangle 6"/>
          <p:cNvSpPr/>
          <p:nvPr/>
        </p:nvSpPr>
        <p:spPr>
          <a:xfrm>
            <a:off x="3198160" y="5298140"/>
            <a:ext cx="2857500" cy="887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JANEWAY LEISON AND OSLERS NODE</a:t>
            </a:r>
            <a:endParaRPr lang="en-IN" dirty="0"/>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86818" y="3333096"/>
            <a:ext cx="2511798" cy="1882494"/>
          </a:xfrm>
          <a:prstGeom prst="rect">
            <a:avLst/>
          </a:prstGeom>
        </p:spPr>
      </p:pic>
      <p:sp>
        <p:nvSpPr>
          <p:cNvPr id="9" name="Rectangle 8"/>
          <p:cNvSpPr/>
          <p:nvPr/>
        </p:nvSpPr>
        <p:spPr>
          <a:xfrm>
            <a:off x="6586818" y="5483782"/>
            <a:ext cx="2667002" cy="553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SPLINTER HAEMORRHAGE</a:t>
            </a:r>
            <a:endParaRPr lang="en-IN" dirty="0"/>
          </a:p>
        </p:txBody>
      </p:sp>
      <p:pic>
        <p:nvPicPr>
          <p:cNvPr id="10" name="Content Placeholder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432552" y="3258673"/>
            <a:ext cx="2759448" cy="2039468"/>
          </a:xfrm>
          <a:prstGeom prst="rect">
            <a:avLst/>
          </a:prstGeom>
        </p:spPr>
      </p:pic>
      <p:sp>
        <p:nvSpPr>
          <p:cNvPr id="11" name="Rectangle 10"/>
          <p:cNvSpPr/>
          <p:nvPr/>
        </p:nvSpPr>
        <p:spPr>
          <a:xfrm>
            <a:off x="9784978" y="5412908"/>
            <a:ext cx="2236693" cy="591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JANEWAY LEISON</a:t>
            </a:r>
            <a:endParaRPr lang="en-IN" dirty="0"/>
          </a:p>
        </p:txBody>
      </p:sp>
    </p:spTree>
    <p:extLst>
      <p:ext uri="{BB962C8B-B14F-4D97-AF65-F5344CB8AC3E}">
        <p14:creationId xmlns:p14="http://schemas.microsoft.com/office/powerpoint/2010/main" xmlns="" val="4250738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a:lnSpc>
                <a:spcPct val="200000"/>
              </a:lnSpc>
            </a:pPr>
            <a:r>
              <a:rPr lang="en-IN" sz="2000" b="1" dirty="0">
                <a:latin typeface="Times New Roman" panose="02020603050405020304" pitchFamily="18" charset="0"/>
                <a:cs typeface="Times New Roman" panose="02020603050405020304" pitchFamily="18" charset="0"/>
              </a:rPr>
              <a:t>Embolic or immunologic phenomena in other organs are present in 50% of cases</a:t>
            </a:r>
            <a:r>
              <a:rPr lang="en-IN" sz="2000" b="1" dirty="0" smtClean="0">
                <a:latin typeface="Times New Roman" panose="02020603050405020304" pitchFamily="18" charset="0"/>
                <a:cs typeface="Times New Roman" panose="02020603050405020304" pitchFamily="18" charset="0"/>
              </a:rPr>
              <a:t>:</a:t>
            </a:r>
          </a:p>
          <a:p>
            <a:pPr marL="342900" indent="-342900">
              <a:lnSpc>
                <a:spcPct val="200000"/>
              </a:lnSpc>
              <a:buFont typeface="+mj-lt"/>
              <a:buAutoNum type="arabicPeriod"/>
            </a:pPr>
            <a:r>
              <a:rPr lang="en-IN" sz="1800" dirty="0" smtClean="0">
                <a:latin typeface="Times New Roman" panose="02020603050405020304" pitchFamily="18" charset="0"/>
                <a:cs typeface="Times New Roman" panose="02020603050405020304" pitchFamily="18" charset="0"/>
              </a:rPr>
              <a:t>Pulmonary </a:t>
            </a:r>
            <a:r>
              <a:rPr lang="en-IN" sz="1800" dirty="0">
                <a:latin typeface="Times New Roman" panose="02020603050405020304" pitchFamily="18" charset="0"/>
                <a:cs typeface="Times New Roman" panose="02020603050405020304" pitchFamily="18" charset="0"/>
              </a:rPr>
              <a:t>emboli may occur in patients with VSD, PDA, or a systemic-to-PA shunt.</a:t>
            </a:r>
          </a:p>
          <a:p>
            <a:pPr marL="342900" indent="-342900">
              <a:lnSpc>
                <a:spcPct val="200000"/>
              </a:lnSpc>
              <a:buFont typeface="+mj-lt"/>
              <a:buAutoNum type="arabicPeriod"/>
            </a:pPr>
            <a:r>
              <a:rPr lang="en-IN" sz="1800" dirty="0" smtClean="0">
                <a:latin typeface="Times New Roman" panose="02020603050405020304" pitchFamily="18" charset="0"/>
                <a:cs typeface="Times New Roman" panose="02020603050405020304" pitchFamily="18" charset="0"/>
              </a:rPr>
              <a:t>Seizures </a:t>
            </a:r>
            <a:r>
              <a:rPr lang="en-IN" sz="1800" dirty="0">
                <a:latin typeface="Times New Roman" panose="02020603050405020304" pitchFamily="18" charset="0"/>
                <a:cs typeface="Times New Roman" panose="02020603050405020304" pitchFamily="18" charset="0"/>
              </a:rPr>
              <a:t>and hemiparesis are the result of embolization to the central nervous </a:t>
            </a:r>
            <a:r>
              <a:rPr lang="en-IN" sz="1800" dirty="0" smtClean="0">
                <a:latin typeface="Times New Roman" panose="02020603050405020304" pitchFamily="18" charset="0"/>
                <a:cs typeface="Times New Roman" panose="02020603050405020304" pitchFamily="18" charset="0"/>
              </a:rPr>
              <a:t>system </a:t>
            </a:r>
            <a:r>
              <a:rPr lang="en-IN" sz="1800" dirty="0">
                <a:latin typeface="Times New Roman" panose="02020603050405020304" pitchFamily="18" charset="0"/>
                <a:cs typeface="Times New Roman" panose="02020603050405020304" pitchFamily="18" charset="0"/>
              </a:rPr>
              <a:t>(20%) and are more common with left-sided defects such as aortic and </a:t>
            </a:r>
            <a:r>
              <a:rPr lang="en-IN" sz="1800" dirty="0" smtClean="0">
                <a:latin typeface="Times New Roman" panose="02020603050405020304" pitchFamily="18" charset="0"/>
                <a:cs typeface="Times New Roman" panose="02020603050405020304" pitchFamily="18" charset="0"/>
              </a:rPr>
              <a:t>mitral </a:t>
            </a:r>
            <a:r>
              <a:rPr lang="en-IN" sz="1800" dirty="0">
                <a:latin typeface="Times New Roman" panose="02020603050405020304" pitchFamily="18" charset="0"/>
                <a:cs typeface="Times New Roman" panose="02020603050405020304" pitchFamily="18" charset="0"/>
              </a:rPr>
              <a:t>valve disease or with cyanotic heart disease.</a:t>
            </a:r>
          </a:p>
          <a:p>
            <a:pPr marL="342900" indent="-342900">
              <a:lnSpc>
                <a:spcPct val="200000"/>
              </a:lnSpc>
              <a:buFont typeface="+mj-lt"/>
              <a:buAutoNum type="arabicPeriod"/>
            </a:pPr>
            <a:r>
              <a:rPr lang="en-IN" sz="1800" b="1" dirty="0">
                <a:latin typeface="Times New Roman" panose="02020603050405020304" pitchFamily="18" charset="0"/>
                <a:cs typeface="Times New Roman" panose="02020603050405020304" pitchFamily="18" charset="0"/>
              </a:rPr>
              <a:t> </a:t>
            </a:r>
            <a:r>
              <a:rPr lang="en-IN" sz="1800" dirty="0" err="1" smtClean="0">
                <a:latin typeface="Times New Roman" panose="02020603050405020304" pitchFamily="18" charset="0"/>
                <a:cs typeface="Times New Roman" panose="02020603050405020304" pitchFamily="18" charset="0"/>
              </a:rPr>
              <a:t>Hematuria</a:t>
            </a:r>
            <a:r>
              <a:rPr lang="en-IN" sz="1800" dirty="0" smtClean="0">
                <a:latin typeface="Times New Roman" panose="02020603050405020304" pitchFamily="18" charset="0"/>
                <a:cs typeface="Times New Roman" panose="02020603050405020304" pitchFamily="18" charset="0"/>
              </a:rPr>
              <a:t> </a:t>
            </a:r>
            <a:r>
              <a:rPr lang="en-IN" sz="1800" dirty="0">
                <a:latin typeface="Times New Roman" panose="02020603050405020304" pitchFamily="18" charset="0"/>
                <a:cs typeface="Times New Roman" panose="02020603050405020304" pitchFamily="18" charset="0"/>
              </a:rPr>
              <a:t>and renal failure may occur</a:t>
            </a:r>
            <a:r>
              <a:rPr lang="en-IN" sz="1800" dirty="0" smtClean="0">
                <a:latin typeface="Times New Roman" panose="02020603050405020304" pitchFamily="18" charset="0"/>
                <a:cs typeface="Times New Roman" panose="02020603050405020304" pitchFamily="18" charset="0"/>
              </a:rPr>
              <a:t>.</a:t>
            </a:r>
          </a:p>
          <a:p>
            <a:pPr marL="342900" indent="-342900">
              <a:buFont typeface="+mj-lt"/>
              <a:buAutoNum type="arabicPeriod"/>
            </a:pPr>
            <a:r>
              <a:rPr lang="en-IN" sz="1800" dirty="0" smtClean="0">
                <a:latin typeface="Times New Roman" panose="02020603050405020304" pitchFamily="18" charset="0"/>
                <a:cs typeface="Times New Roman" panose="02020603050405020304" pitchFamily="18" charset="0"/>
              </a:rPr>
              <a:t>Roth spots  (oval retinal haemorrhages with pale </a:t>
            </a:r>
            <a:r>
              <a:rPr lang="en-IN" sz="1800" dirty="0" err="1" smtClean="0">
                <a:latin typeface="Times New Roman" panose="02020603050405020304" pitchFamily="18" charset="0"/>
                <a:cs typeface="Times New Roman" panose="02020603050405020304" pitchFamily="18" charset="0"/>
              </a:rPr>
              <a:t>centers</a:t>
            </a:r>
            <a:r>
              <a:rPr lang="en-IN" sz="1800" dirty="0" smtClean="0">
                <a:latin typeface="Times New Roman" panose="02020603050405020304" pitchFamily="18" charset="0"/>
                <a:cs typeface="Times New Roman" panose="02020603050405020304" pitchFamily="18" charset="0"/>
              </a:rPr>
              <a:t> located near the optic disc )</a:t>
            </a:r>
          </a:p>
          <a:p>
            <a:pPr marL="0" indent="0">
              <a:buNone/>
            </a:pPr>
            <a:endParaRPr lang="en-IN" sz="18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IN" sz="1600" dirty="0"/>
          </a:p>
        </p:txBody>
      </p:sp>
      <p:sp>
        <p:nvSpPr>
          <p:cNvPr id="4" name="Oval 3"/>
          <p:cNvSpPr/>
          <p:nvPr/>
        </p:nvSpPr>
        <p:spPr>
          <a:xfrm>
            <a:off x="3796366" y="6266329"/>
            <a:ext cx="2402541" cy="475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ROTH SPOTS</a:t>
            </a:r>
            <a:endParaRPr lang="en-IN"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70437" y="3830731"/>
            <a:ext cx="3454400" cy="2319057"/>
          </a:xfrm>
          <a:prstGeom prst="rect">
            <a:avLst/>
          </a:prstGeom>
        </p:spPr>
      </p:pic>
    </p:spTree>
    <p:extLst>
      <p:ext uri="{BB962C8B-B14F-4D97-AF65-F5344CB8AC3E}">
        <p14:creationId xmlns:p14="http://schemas.microsoft.com/office/powerpoint/2010/main" xmlns="" val="1169000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1718"/>
            <a:ext cx="11788588" cy="6786281"/>
          </a:xfrm>
        </p:spPr>
        <p:txBody>
          <a:bodyPr>
            <a:normAutofit/>
          </a:bodyPr>
          <a:lstStyle/>
          <a:p>
            <a:pPr>
              <a:lnSpc>
                <a:spcPct val="200000"/>
              </a:lnSpc>
            </a:pPr>
            <a:r>
              <a:rPr lang="en-IN" sz="2000" dirty="0">
                <a:latin typeface="Times New Roman" panose="02020603050405020304" pitchFamily="18" charset="0"/>
                <a:cs typeface="Times New Roman" panose="02020603050405020304" pitchFamily="18" charset="0"/>
              </a:rPr>
              <a:t>Heart murmur is universal (100%). </a:t>
            </a:r>
          </a:p>
          <a:p>
            <a:pPr>
              <a:lnSpc>
                <a:spcPct val="200000"/>
              </a:lnSpc>
            </a:pPr>
            <a:r>
              <a:rPr lang="en-IN" sz="2000" dirty="0">
                <a:latin typeface="Times New Roman" panose="02020603050405020304" pitchFamily="18" charset="0"/>
                <a:cs typeface="Times New Roman" panose="02020603050405020304" pitchFamily="18" charset="0"/>
              </a:rPr>
              <a:t>The appearance of a new heart murmur and an </a:t>
            </a:r>
            <a:r>
              <a:rPr lang="en-IN" sz="2000" dirty="0" smtClean="0">
                <a:latin typeface="Times New Roman" panose="02020603050405020304" pitchFamily="18" charset="0"/>
                <a:cs typeface="Times New Roman" panose="02020603050405020304" pitchFamily="18" charset="0"/>
              </a:rPr>
              <a:t>increase in </a:t>
            </a:r>
            <a:r>
              <a:rPr lang="en-IN" sz="2000" dirty="0">
                <a:latin typeface="Times New Roman" panose="02020603050405020304" pitchFamily="18" charset="0"/>
                <a:cs typeface="Times New Roman" panose="02020603050405020304" pitchFamily="18" charset="0"/>
              </a:rPr>
              <a:t>the intensity of an existing murmur </a:t>
            </a:r>
            <a:r>
              <a:rPr lang="en-IN" sz="2000" dirty="0" smtClean="0">
                <a:latin typeface="Times New Roman" panose="02020603050405020304" pitchFamily="18" charset="0"/>
                <a:cs typeface="Times New Roman" panose="02020603050405020304" pitchFamily="18" charset="0"/>
              </a:rPr>
              <a:t>are </a:t>
            </a:r>
            <a:r>
              <a:rPr lang="en-IN" sz="2000" dirty="0">
                <a:latin typeface="Times New Roman" panose="02020603050405020304" pitchFamily="18" charset="0"/>
                <a:cs typeface="Times New Roman" panose="02020603050405020304" pitchFamily="18" charset="0"/>
              </a:rPr>
              <a:t>important. </a:t>
            </a:r>
          </a:p>
          <a:p>
            <a:pPr>
              <a:lnSpc>
                <a:spcPct val="200000"/>
              </a:lnSpc>
            </a:pPr>
            <a:r>
              <a:rPr lang="en-IN" sz="2000" dirty="0">
                <a:latin typeface="Times New Roman" panose="02020603050405020304" pitchFamily="18" charset="0"/>
                <a:cs typeface="Times New Roman" panose="02020603050405020304" pitchFamily="18" charset="0"/>
              </a:rPr>
              <a:t>However, many innocent heart murmurs are also of new onset.</a:t>
            </a:r>
          </a:p>
          <a:p>
            <a:pPr>
              <a:lnSpc>
                <a:spcPct val="200000"/>
              </a:lnSpc>
            </a:pPr>
            <a:r>
              <a:rPr lang="en-IN" sz="2000" dirty="0" smtClean="0">
                <a:latin typeface="Times New Roman" panose="02020603050405020304" pitchFamily="18" charset="0"/>
                <a:cs typeface="Times New Roman" panose="02020603050405020304" pitchFamily="18" charset="0"/>
              </a:rPr>
              <a:t>The </a:t>
            </a:r>
            <a:r>
              <a:rPr lang="en-IN" sz="2000" dirty="0">
                <a:latin typeface="Times New Roman" panose="02020603050405020304" pitchFamily="18" charset="0"/>
                <a:cs typeface="Times New Roman" panose="02020603050405020304" pitchFamily="18" charset="0"/>
              </a:rPr>
              <a:t>clinical manifestations in a neonate with IE are nonspecific (respiratory distress, tachycardia) and may be indistinguishable from septicaemia or congestive heart failure (CHF) from other causes. </a:t>
            </a: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a:lnSpc>
                <a:spcPct val="150000"/>
              </a:lnSpc>
            </a:pPr>
            <a:endParaRPr lang="en-IN" dirty="0"/>
          </a:p>
        </p:txBody>
      </p:sp>
    </p:spTree>
    <p:extLst>
      <p:ext uri="{BB962C8B-B14F-4D97-AF65-F5344CB8AC3E}">
        <p14:creationId xmlns:p14="http://schemas.microsoft.com/office/powerpoint/2010/main" xmlns="" val="3937720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 y="125506"/>
            <a:ext cx="9166426" cy="1804894"/>
          </a:xfrm>
        </p:spPr>
        <p:txBody>
          <a:bodyPr/>
          <a:lstStyle/>
          <a:p>
            <a:r>
              <a:rPr lang="en-IN" b="1" i="1" u="sng" dirty="0">
                <a:solidFill>
                  <a:srgbClr val="FF0000"/>
                </a:solidFill>
                <a:effectLst>
                  <a:outerShdw blurRad="38100" dist="38100" dir="2700000" algn="tl">
                    <a:srgbClr val="000000">
                      <a:alpha val="43137"/>
                    </a:srgbClr>
                  </a:outerShdw>
                </a:effectLst>
              </a:rPr>
              <a:t>Laboratory Studies</a:t>
            </a:r>
            <a:r>
              <a:rPr lang="en-IN" dirty="0"/>
              <a:t/>
            </a:r>
            <a:br>
              <a:rPr lang="en-IN" dirty="0"/>
            </a:br>
            <a:endParaRPr lang="en-IN" dirty="0"/>
          </a:p>
        </p:txBody>
      </p:sp>
      <p:sp>
        <p:nvSpPr>
          <p:cNvPr id="3" name="Content Placeholder 2"/>
          <p:cNvSpPr>
            <a:spLocks noGrp="1"/>
          </p:cNvSpPr>
          <p:nvPr>
            <p:ph idx="1"/>
          </p:nvPr>
        </p:nvSpPr>
        <p:spPr>
          <a:xfrm>
            <a:off x="107575" y="959224"/>
            <a:ext cx="9861178" cy="5898775"/>
          </a:xfrm>
        </p:spPr>
        <p:txBody>
          <a:bodyPr>
            <a:normAutofit fontScale="62500" lnSpcReduction="20000"/>
          </a:bodyPr>
          <a:lstStyle/>
          <a:p>
            <a:pPr>
              <a:lnSpc>
                <a:spcPct val="200000"/>
              </a:lnSpc>
            </a:pPr>
            <a:r>
              <a:rPr lang="en-IN" b="1" dirty="0" smtClean="0">
                <a:latin typeface="Times New Roman" panose="02020603050405020304" pitchFamily="18" charset="0"/>
                <a:cs typeface="Times New Roman" panose="02020603050405020304" pitchFamily="18" charset="0"/>
              </a:rPr>
              <a:t>1</a:t>
            </a:r>
            <a:r>
              <a:rPr lang="en-IN" b="1"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Positive blood cultures </a:t>
            </a:r>
            <a:r>
              <a:rPr lang="en-IN" dirty="0" smtClean="0">
                <a:latin typeface="Times New Roman" panose="02020603050405020304" pitchFamily="18" charset="0"/>
                <a:cs typeface="Times New Roman" panose="02020603050405020304" pitchFamily="18" charset="0"/>
              </a:rPr>
              <a:t>– In </a:t>
            </a:r>
            <a:r>
              <a:rPr lang="en-IN" dirty="0">
                <a:latin typeface="Times New Roman" panose="02020603050405020304" pitchFamily="18" charset="0"/>
                <a:cs typeface="Times New Roman" panose="02020603050405020304" pitchFamily="18" charset="0"/>
              </a:rPr>
              <a:t>more than 90% of patients in the absence of </a:t>
            </a:r>
            <a:r>
              <a:rPr lang="en-IN" dirty="0" smtClean="0">
                <a:latin typeface="Times New Roman" panose="02020603050405020304" pitchFamily="18" charset="0"/>
                <a:cs typeface="Times New Roman" panose="02020603050405020304" pitchFamily="18" charset="0"/>
              </a:rPr>
              <a:t>previous antimicrobial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therapy.</a:t>
            </a:r>
          </a:p>
          <a:p>
            <a:pPr>
              <a:lnSpc>
                <a:spcPct val="200000"/>
              </a:lnSpc>
            </a:pPr>
            <a:r>
              <a:rPr lang="en-IN" dirty="0">
                <a:latin typeface="Times New Roman" panose="02020603050405020304" pitchFamily="18" charset="0"/>
                <a:cs typeface="Times New Roman" panose="02020603050405020304" pitchFamily="18" charset="0"/>
              </a:rPr>
              <a:t>A complete blood cell count shows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b="1" dirty="0" err="1" smtClean="0">
                <a:latin typeface="Times New Roman" panose="02020603050405020304" pitchFamily="18" charset="0"/>
                <a:cs typeface="Times New Roman" panose="02020603050405020304" pitchFamily="18" charset="0"/>
              </a:rPr>
              <a:t>Anemia</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with </a:t>
            </a:r>
            <a:r>
              <a:rPr lang="en-IN" dirty="0" err="1">
                <a:latin typeface="Times New Roman" panose="02020603050405020304" pitchFamily="18" charset="0"/>
                <a:cs typeface="Times New Roman" panose="02020603050405020304" pitchFamily="18" charset="0"/>
              </a:rPr>
              <a:t>hemoglobin</a:t>
            </a:r>
            <a:r>
              <a:rPr lang="en-IN" dirty="0">
                <a:latin typeface="Times New Roman" panose="02020603050405020304" pitchFamily="18" charset="0"/>
                <a:cs typeface="Times New Roman" panose="02020603050405020304" pitchFamily="18" charset="0"/>
              </a:rPr>
              <a:t> levels lower than 12 g/100 mL </a:t>
            </a:r>
            <a:r>
              <a:rPr lang="en-IN" dirty="0" smtClean="0">
                <a:latin typeface="Times New Roman" panose="02020603050405020304" pitchFamily="18" charset="0"/>
                <a:cs typeface="Times New Roman" panose="02020603050405020304" pitchFamily="18" charset="0"/>
              </a:rPr>
              <a:t>(present </a:t>
            </a:r>
            <a:r>
              <a:rPr lang="en-IN" dirty="0">
                <a:latin typeface="Times New Roman" panose="02020603050405020304" pitchFamily="18" charset="0"/>
                <a:cs typeface="Times New Roman" panose="02020603050405020304" pitchFamily="18" charset="0"/>
              </a:rPr>
              <a:t>in 80% of patients),  </a:t>
            </a:r>
            <a:r>
              <a:rPr lang="en-IN" dirty="0" smtClean="0">
                <a:latin typeface="Times New Roman" panose="02020603050405020304" pitchFamily="18" charset="0"/>
                <a:cs typeface="Times New Roman" panose="02020603050405020304" pitchFamily="18" charset="0"/>
              </a:rPr>
              <a:t>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b="1" dirty="0" err="1" smtClean="0">
                <a:latin typeface="Times New Roman" panose="02020603050405020304" pitchFamily="18" charset="0"/>
                <a:cs typeface="Times New Roman" panose="02020603050405020304" pitchFamily="18" charset="0"/>
              </a:rPr>
              <a:t>leukocytosis</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with a shift to the left</a:t>
            </a:r>
            <a:r>
              <a:rPr lang="en-IN" dirty="0" smtClean="0">
                <a:latin typeface="Times New Roman" panose="02020603050405020304" pitchFamily="18" charset="0"/>
                <a:cs typeface="Times New Roman" panose="02020603050405020304" pitchFamily="18" charset="0"/>
              </a:rPr>
              <a:t>.</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Patients with </a:t>
            </a:r>
            <a:r>
              <a:rPr lang="en-IN" dirty="0" err="1">
                <a:latin typeface="Times New Roman" panose="02020603050405020304" pitchFamily="18" charset="0"/>
                <a:cs typeface="Times New Roman" panose="02020603050405020304" pitchFamily="18" charset="0"/>
              </a:rPr>
              <a:t>polycythemia</a:t>
            </a:r>
            <a:r>
              <a:rPr lang="en-IN" dirty="0">
                <a:latin typeface="Times New Roman" panose="02020603050405020304" pitchFamily="18" charset="0"/>
                <a:cs typeface="Times New Roman" panose="02020603050405020304" pitchFamily="18" charset="0"/>
              </a:rPr>
              <a:t> preceding the onset of IE may have normal </a:t>
            </a:r>
            <a:r>
              <a:rPr lang="en-IN" dirty="0" err="1">
                <a:latin typeface="Times New Roman" panose="02020603050405020304" pitchFamily="18" charset="0"/>
                <a:cs typeface="Times New Roman" panose="02020603050405020304" pitchFamily="18" charset="0"/>
              </a:rPr>
              <a:t>hemoglobin</a:t>
            </a:r>
            <a:r>
              <a:rPr lang="en-IN" dirty="0">
                <a:latin typeface="Times New Roman" panose="02020603050405020304" pitchFamily="18" charset="0"/>
                <a:cs typeface="Times New Roman" panose="02020603050405020304" pitchFamily="18" charset="0"/>
              </a:rPr>
              <a:t>.</a:t>
            </a:r>
          </a:p>
          <a:p>
            <a:pPr>
              <a:lnSpc>
                <a:spcPct val="200000"/>
              </a:lnSpc>
            </a:pPr>
            <a:r>
              <a:rPr lang="en-IN" b="1" dirty="0" smtClean="0">
                <a:latin typeface="Times New Roman" panose="02020603050405020304" pitchFamily="18" charset="0"/>
                <a:cs typeface="Times New Roman" panose="02020603050405020304" pitchFamily="18" charset="0"/>
              </a:rPr>
              <a:t>3. ESR-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increased unless there is </a:t>
            </a:r>
            <a:r>
              <a:rPr lang="en-IN" dirty="0" err="1">
                <a:latin typeface="Times New Roman" panose="02020603050405020304" pitchFamily="18" charset="0"/>
                <a:cs typeface="Times New Roman" panose="02020603050405020304" pitchFamily="18" charset="0"/>
              </a:rPr>
              <a:t>polycythemia</a:t>
            </a:r>
            <a:r>
              <a:rPr lang="en-IN" dirty="0">
                <a:latin typeface="Times New Roman" panose="02020603050405020304" pitchFamily="18" charset="0"/>
                <a:cs typeface="Times New Roman" panose="02020603050405020304" pitchFamily="18" charset="0"/>
              </a:rPr>
              <a:t>.</a:t>
            </a:r>
          </a:p>
          <a:p>
            <a:pPr>
              <a:lnSpc>
                <a:spcPct val="200000"/>
              </a:lnSpc>
            </a:pPr>
            <a:r>
              <a:rPr lang="en-IN" b="1" dirty="0">
                <a:latin typeface="Times New Roman" panose="02020603050405020304" pitchFamily="18" charset="0"/>
                <a:cs typeface="Times New Roman" panose="02020603050405020304" pitchFamily="18" charset="0"/>
              </a:rPr>
              <a:t>4. </a:t>
            </a:r>
            <a:r>
              <a:rPr lang="en-IN" dirty="0">
                <a:latin typeface="Times New Roman" panose="02020603050405020304" pitchFamily="18" charset="0"/>
                <a:cs typeface="Times New Roman" panose="02020603050405020304" pitchFamily="18" charset="0"/>
              </a:rPr>
              <a:t>Microscopic</a:t>
            </a:r>
            <a:r>
              <a:rPr lang="en-IN" b="1" dirty="0">
                <a:latin typeface="Times New Roman" panose="02020603050405020304" pitchFamily="18" charset="0"/>
                <a:cs typeface="Times New Roman" panose="02020603050405020304" pitchFamily="18" charset="0"/>
              </a:rPr>
              <a:t> </a:t>
            </a:r>
            <a:r>
              <a:rPr lang="en-IN" b="1" dirty="0" err="1">
                <a:latin typeface="Times New Roman" panose="02020603050405020304" pitchFamily="18" charset="0"/>
                <a:cs typeface="Times New Roman" panose="02020603050405020304" pitchFamily="18" charset="0"/>
              </a:rPr>
              <a:t>hematuria</a:t>
            </a:r>
            <a:r>
              <a:rPr lang="en-IN" b="1"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is found in 30% of patients.</a:t>
            </a:r>
          </a:p>
          <a:p>
            <a:endParaRPr lang="en-IN" dirty="0"/>
          </a:p>
          <a:p>
            <a:pPr>
              <a:lnSpc>
                <a:spcPct val="200000"/>
              </a:lnSpc>
            </a:pPr>
            <a:endParaRPr lang="en-IN" dirty="0" smtClean="0"/>
          </a:p>
        </p:txBody>
      </p:sp>
    </p:spTree>
    <p:extLst>
      <p:ext uri="{BB962C8B-B14F-4D97-AF65-F5344CB8AC3E}">
        <p14:creationId xmlns:p14="http://schemas.microsoft.com/office/powerpoint/2010/main" xmlns="" val="803493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753"/>
            <a:ext cx="9377082" cy="1613647"/>
          </a:xfrm>
        </p:spPr>
        <p:txBody>
          <a:bodyPr>
            <a:normAutofit fontScale="90000"/>
          </a:bodyPr>
          <a:lstStyle/>
          <a:p>
            <a:r>
              <a:rPr lang="en-IN" b="1" dirty="0" smtClean="0">
                <a:solidFill>
                  <a:srgbClr val="FF0000"/>
                </a:solidFill>
              </a:rPr>
              <a:t>(PROCEDURE OF SAMPLING IN INFECTIVE ENDOCARDITIS- BLOOD CULTURE)</a:t>
            </a:r>
            <a:br>
              <a:rPr lang="en-IN" b="1" dirty="0" smtClean="0">
                <a:solidFill>
                  <a:srgbClr val="FF0000"/>
                </a:solidFill>
              </a:rPr>
            </a:br>
            <a:endParaRPr lang="en-IN" dirty="0">
              <a:solidFill>
                <a:srgbClr val="FF0000"/>
              </a:solidFill>
            </a:endParaRPr>
          </a:p>
        </p:txBody>
      </p:sp>
      <p:sp>
        <p:nvSpPr>
          <p:cNvPr id="3" name="Content Placeholder 2"/>
          <p:cNvSpPr>
            <a:spLocks noGrp="1"/>
          </p:cNvSpPr>
          <p:nvPr>
            <p:ph idx="1"/>
          </p:nvPr>
        </p:nvSpPr>
        <p:spPr>
          <a:xfrm>
            <a:off x="0" y="1057835"/>
            <a:ext cx="10416988" cy="5800165"/>
          </a:xfrm>
        </p:spPr>
        <p:txBody>
          <a:bodyPr>
            <a:normAutofit/>
          </a:bodyPr>
          <a:lstStyle/>
          <a:p>
            <a:pPr>
              <a:lnSpc>
                <a:spcPct val="150000"/>
              </a:lnSpc>
            </a:pPr>
            <a:r>
              <a:rPr lang="en-IN" sz="2000" b="1" dirty="0" smtClean="0"/>
              <a:t>a</a:t>
            </a:r>
            <a:r>
              <a:rPr lang="en-IN" sz="2000" b="1" dirty="0"/>
              <a:t>. </a:t>
            </a:r>
            <a:r>
              <a:rPr lang="en-IN" sz="2000" dirty="0">
                <a:latin typeface="Times New Roman" panose="02020603050405020304" pitchFamily="18" charset="0"/>
                <a:cs typeface="Times New Roman" panose="02020603050405020304" pitchFamily="18" charset="0"/>
              </a:rPr>
              <a:t>Usually, three blood culture samples are drawn by separate </a:t>
            </a:r>
            <a:r>
              <a:rPr lang="en-IN" sz="2000" dirty="0" err="1" smtClean="0">
                <a:latin typeface="Times New Roman" panose="02020603050405020304" pitchFamily="18" charset="0"/>
                <a:cs typeface="Times New Roman" panose="02020603050405020304" pitchFamily="18" charset="0"/>
              </a:rPr>
              <a:t>venipunctures</a:t>
            </a:r>
            <a:r>
              <a:rPr lang="en-IN" sz="2000" dirty="0" smtClean="0">
                <a:latin typeface="Times New Roman" panose="02020603050405020304" pitchFamily="18" charset="0"/>
                <a:cs typeface="Times New Roman" panose="02020603050405020304" pitchFamily="18" charset="0"/>
              </a:rPr>
              <a:t> </a:t>
            </a:r>
            <a:r>
              <a:rPr lang="en-IN" sz="2000" dirty="0">
                <a:latin typeface="Times New Roman" panose="02020603050405020304" pitchFamily="18" charset="0"/>
                <a:cs typeface="Times New Roman" panose="02020603050405020304" pitchFamily="18" charset="0"/>
              </a:rPr>
              <a:t>over 24 </a:t>
            </a:r>
            <a:r>
              <a:rPr lang="en-IN" sz="2000" dirty="0" smtClean="0">
                <a:latin typeface="Times New Roman" panose="02020603050405020304" pitchFamily="18" charset="0"/>
                <a:cs typeface="Times New Roman" panose="02020603050405020304" pitchFamily="18" charset="0"/>
              </a:rPr>
              <a:t>hours, unless </a:t>
            </a:r>
            <a:r>
              <a:rPr lang="en-IN" sz="2000" dirty="0">
                <a:latin typeface="Times New Roman" panose="02020603050405020304" pitchFamily="18" charset="0"/>
                <a:cs typeface="Times New Roman" panose="02020603050405020304" pitchFamily="18" charset="0"/>
              </a:rPr>
              <a:t>the patient is very ill. In 90% of cases, the causative agent is recovered from the </a:t>
            </a:r>
            <a:r>
              <a:rPr lang="en-IN" sz="2000" dirty="0" smtClean="0">
                <a:latin typeface="Times New Roman" panose="02020603050405020304" pitchFamily="18" charset="0"/>
                <a:cs typeface="Times New Roman" panose="02020603050405020304" pitchFamily="18" charset="0"/>
              </a:rPr>
              <a:t>first two </a:t>
            </a:r>
            <a:r>
              <a:rPr lang="en-IN" sz="2000" dirty="0">
                <a:latin typeface="Times New Roman" panose="02020603050405020304" pitchFamily="18" charset="0"/>
                <a:cs typeface="Times New Roman" panose="02020603050405020304" pitchFamily="18" charset="0"/>
              </a:rPr>
              <a:t>cultures.</a:t>
            </a:r>
          </a:p>
          <a:p>
            <a:pPr>
              <a:lnSpc>
                <a:spcPct val="150000"/>
              </a:lnSpc>
            </a:pPr>
            <a:r>
              <a:rPr lang="en-IN" sz="2000" b="1" dirty="0">
                <a:latin typeface="Times New Roman" panose="02020603050405020304" pitchFamily="18" charset="0"/>
                <a:cs typeface="Times New Roman" panose="02020603050405020304" pitchFamily="18" charset="0"/>
              </a:rPr>
              <a:t>b. </a:t>
            </a:r>
            <a:r>
              <a:rPr lang="en-IN" sz="2000" dirty="0">
                <a:latin typeface="Times New Roman" panose="02020603050405020304" pitchFamily="18" charset="0"/>
                <a:cs typeface="Times New Roman" panose="02020603050405020304" pitchFamily="18" charset="0"/>
              </a:rPr>
              <a:t>If there is no growth by the second day of incubation, two more may be obtained. There </a:t>
            </a:r>
            <a:r>
              <a:rPr lang="en-IN" sz="2000" dirty="0" smtClean="0">
                <a:latin typeface="Times New Roman" panose="02020603050405020304" pitchFamily="18" charset="0"/>
                <a:cs typeface="Times New Roman" panose="02020603050405020304" pitchFamily="18" charset="0"/>
              </a:rPr>
              <a:t>is no </a:t>
            </a:r>
            <a:r>
              <a:rPr lang="en-IN" sz="2000" dirty="0">
                <a:latin typeface="Times New Roman" panose="02020603050405020304" pitchFamily="18" charset="0"/>
                <a:cs typeface="Times New Roman" panose="02020603050405020304" pitchFamily="18" charset="0"/>
              </a:rPr>
              <a:t>value in obtaining more than five blood cultures over 2 days unless the patient </a:t>
            </a:r>
            <a:r>
              <a:rPr lang="en-IN" sz="2000" dirty="0" smtClean="0">
                <a:latin typeface="Times New Roman" panose="02020603050405020304" pitchFamily="18" charset="0"/>
                <a:cs typeface="Times New Roman" panose="02020603050405020304" pitchFamily="18" charset="0"/>
              </a:rPr>
              <a:t>received prior </a:t>
            </a:r>
            <a:r>
              <a:rPr lang="en-IN" sz="2000" dirty="0">
                <a:latin typeface="Times New Roman" panose="02020603050405020304" pitchFamily="18" charset="0"/>
                <a:cs typeface="Times New Roman" panose="02020603050405020304" pitchFamily="18" charset="0"/>
              </a:rPr>
              <a:t>antibiotic therapy.</a:t>
            </a:r>
          </a:p>
          <a:p>
            <a:pPr>
              <a:lnSpc>
                <a:spcPct val="150000"/>
              </a:lnSpc>
            </a:pPr>
            <a:r>
              <a:rPr lang="en-IN" sz="2000" b="1" dirty="0">
                <a:latin typeface="Times New Roman" panose="02020603050405020304" pitchFamily="18" charset="0"/>
                <a:cs typeface="Times New Roman" panose="02020603050405020304" pitchFamily="18" charset="0"/>
              </a:rPr>
              <a:t>c. </a:t>
            </a:r>
            <a:r>
              <a:rPr lang="en-IN" sz="2000" dirty="0">
                <a:latin typeface="Times New Roman" panose="02020603050405020304" pitchFamily="18" charset="0"/>
                <a:cs typeface="Times New Roman" panose="02020603050405020304" pitchFamily="18" charset="0"/>
              </a:rPr>
              <a:t>It is not necessary to obtain the cultures at any particular phase of the fever cycle.</a:t>
            </a:r>
          </a:p>
          <a:p>
            <a:pPr>
              <a:lnSpc>
                <a:spcPct val="150000"/>
              </a:lnSpc>
            </a:pPr>
            <a:r>
              <a:rPr lang="en-IN" sz="2000" b="1" dirty="0">
                <a:latin typeface="Times New Roman" panose="02020603050405020304" pitchFamily="18" charset="0"/>
                <a:cs typeface="Times New Roman" panose="02020603050405020304" pitchFamily="18" charset="0"/>
              </a:rPr>
              <a:t>d. </a:t>
            </a:r>
            <a:r>
              <a:rPr lang="en-IN" sz="2000" dirty="0">
                <a:latin typeface="Times New Roman" panose="02020603050405020304" pitchFamily="18" charset="0"/>
                <a:cs typeface="Times New Roman" panose="02020603050405020304" pitchFamily="18" charset="0"/>
              </a:rPr>
              <a:t>An adequate volume of blood must be obtained; 1 to 3 mL in infants and young </a:t>
            </a:r>
            <a:r>
              <a:rPr lang="en-IN" sz="2000" dirty="0" smtClean="0">
                <a:latin typeface="Times New Roman" panose="02020603050405020304" pitchFamily="18" charset="0"/>
                <a:cs typeface="Times New Roman" panose="02020603050405020304" pitchFamily="18" charset="0"/>
              </a:rPr>
              <a:t>children and </a:t>
            </a:r>
            <a:r>
              <a:rPr lang="en-IN" sz="2000" dirty="0">
                <a:latin typeface="Times New Roman" panose="02020603050405020304" pitchFamily="18" charset="0"/>
                <a:cs typeface="Times New Roman" panose="02020603050405020304" pitchFamily="18" charset="0"/>
              </a:rPr>
              <a:t>5 to 7 mL in older children are optimal.</a:t>
            </a:r>
          </a:p>
          <a:p>
            <a:pPr>
              <a:lnSpc>
                <a:spcPct val="150000"/>
              </a:lnSpc>
            </a:pPr>
            <a:r>
              <a:rPr lang="en-IN" sz="2000" b="1" dirty="0">
                <a:latin typeface="Times New Roman" panose="02020603050405020304" pitchFamily="18" charset="0"/>
                <a:cs typeface="Times New Roman" panose="02020603050405020304" pitchFamily="18" charset="0"/>
              </a:rPr>
              <a:t>e. </a:t>
            </a:r>
            <a:r>
              <a:rPr lang="en-IN" sz="2000" dirty="0">
                <a:latin typeface="Times New Roman" panose="02020603050405020304" pitchFamily="18" charset="0"/>
                <a:cs typeface="Times New Roman" panose="02020603050405020304" pitchFamily="18" charset="0"/>
              </a:rPr>
              <a:t>Aerobic incubation alone suffices because it is rare for IE to be due to anaerobic bacteria.</a:t>
            </a:r>
          </a:p>
        </p:txBody>
      </p:sp>
    </p:spTree>
    <p:extLst>
      <p:ext uri="{BB962C8B-B14F-4D97-AF65-F5344CB8AC3E}">
        <p14:creationId xmlns:p14="http://schemas.microsoft.com/office/powerpoint/2010/main" xmlns="" val="39195590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435" y="107577"/>
            <a:ext cx="9130567" cy="6606988"/>
          </a:xfrm>
        </p:spPr>
        <p:txBody>
          <a:bodyPr>
            <a:normAutofit fontScale="70000" lnSpcReduction="20000"/>
          </a:bodyPr>
          <a:lstStyle/>
          <a:p>
            <a:pPr marL="0" indent="0">
              <a:buNone/>
            </a:pPr>
            <a:r>
              <a:rPr lang="en-IN" sz="4000" b="1" dirty="0"/>
              <a:t>Echocardiography.</a:t>
            </a:r>
          </a:p>
          <a:p>
            <a:pPr>
              <a:lnSpc>
                <a:spcPct val="200000"/>
              </a:lnSpc>
            </a:pPr>
            <a:r>
              <a:rPr lang="en-IN" dirty="0">
                <a:latin typeface="Times New Roman" panose="02020603050405020304" pitchFamily="18" charset="0"/>
                <a:cs typeface="Times New Roman" panose="02020603050405020304" pitchFamily="18" charset="0"/>
              </a:rPr>
              <a:t>Two-dimensional echo is the main modality for detecting endocardial </a:t>
            </a:r>
            <a:r>
              <a:rPr lang="en-IN" dirty="0" smtClean="0">
                <a:latin typeface="Times New Roman" panose="02020603050405020304" pitchFamily="18" charset="0"/>
                <a:cs typeface="Times New Roman" panose="02020603050405020304" pitchFamily="18" charset="0"/>
              </a:rPr>
              <a:t>infection</a:t>
            </a:r>
            <a:r>
              <a:rPr lang="en-IN" dirty="0">
                <a:latin typeface="Times New Roman" panose="02020603050405020304" pitchFamily="18" charset="0"/>
                <a:cs typeface="Times New Roman" panose="02020603050405020304" pitchFamily="18" charset="0"/>
              </a:rPr>
              <a:t>.</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It detects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smtClean="0">
                <a:latin typeface="Times New Roman" panose="02020603050405020304" pitchFamily="18" charset="0"/>
                <a:cs typeface="Times New Roman" panose="02020603050405020304" pitchFamily="18" charset="0"/>
              </a:rPr>
              <a:t>                                              the site </a:t>
            </a:r>
            <a:r>
              <a:rPr lang="en-IN" dirty="0">
                <a:latin typeface="Times New Roman" panose="02020603050405020304" pitchFamily="18" charset="0"/>
                <a:cs typeface="Times New Roman" panose="02020603050405020304" pitchFamily="18" charset="0"/>
              </a:rPr>
              <a:t>of infection,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extent </a:t>
            </a:r>
            <a:r>
              <a:rPr lang="en-IN" dirty="0">
                <a:latin typeface="Times New Roman" panose="02020603050405020304" pitchFamily="18" charset="0"/>
                <a:cs typeface="Times New Roman" panose="02020603050405020304" pitchFamily="18" charset="0"/>
              </a:rPr>
              <a:t>of </a:t>
            </a:r>
            <a:r>
              <a:rPr lang="en-IN" dirty="0" err="1">
                <a:latin typeface="Times New Roman" panose="02020603050405020304" pitchFamily="18" charset="0"/>
                <a:cs typeface="Times New Roman" panose="02020603050405020304" pitchFamily="18" charset="0"/>
              </a:rPr>
              <a:t>valvular</a:t>
            </a:r>
            <a:r>
              <a:rPr lang="en-IN" dirty="0">
                <a:latin typeface="Times New Roman" panose="02020603050405020304" pitchFamily="18" charset="0"/>
                <a:cs typeface="Times New Roman" panose="02020603050405020304" pitchFamily="18" charset="0"/>
              </a:rPr>
              <a:t> damage,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and </a:t>
            </a:r>
            <a:r>
              <a:rPr lang="en-IN" dirty="0">
                <a:latin typeface="Times New Roman" panose="02020603050405020304" pitchFamily="18" charset="0"/>
                <a:cs typeface="Times New Roman" panose="02020603050405020304" pitchFamily="18" charset="0"/>
              </a:rPr>
              <a:t>cardiac </a:t>
            </a:r>
            <a:r>
              <a:rPr lang="en-IN" dirty="0" smtClean="0">
                <a:latin typeface="Times New Roman" panose="02020603050405020304" pitchFamily="18" charset="0"/>
                <a:cs typeface="Times New Roman" panose="02020603050405020304" pitchFamily="18" charset="0"/>
              </a:rPr>
              <a:t>function</a:t>
            </a:r>
          </a:p>
          <a:p>
            <a:pPr marL="0" indent="0">
              <a:lnSpc>
                <a:spcPct val="200000"/>
              </a:lnSpc>
              <a:buNone/>
            </a:pPr>
            <a:r>
              <a:rPr lang="en-IN" dirty="0" smtClean="0">
                <a:latin typeface="Times New Roman" panose="02020603050405020304" pitchFamily="18" charset="0"/>
                <a:cs typeface="Times New Roman" panose="02020603050405020304" pitchFamily="18" charset="0"/>
              </a:rPr>
              <a:t>                                               Baseline </a:t>
            </a:r>
            <a:r>
              <a:rPr lang="en-IN" dirty="0">
                <a:latin typeface="Times New Roman" panose="02020603050405020304" pitchFamily="18" charset="0"/>
                <a:cs typeface="Times New Roman" panose="02020603050405020304" pitchFamily="18" charset="0"/>
              </a:rPr>
              <a:t>evaluation of ventricular </a:t>
            </a:r>
            <a:r>
              <a:rPr lang="en-IN" dirty="0" smtClean="0">
                <a:latin typeface="Times New Roman" panose="02020603050405020304" pitchFamily="18" charset="0"/>
                <a:cs typeface="Times New Roman" panose="02020603050405020304" pitchFamily="18" charset="0"/>
              </a:rPr>
              <a:t>function and </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cardiac chamber dimension.</a:t>
            </a:r>
          </a:p>
          <a:p>
            <a:pPr>
              <a:lnSpc>
                <a:spcPct val="200000"/>
              </a:lnSpc>
            </a:pPr>
            <a:r>
              <a:rPr lang="en-IN" dirty="0" smtClean="0">
                <a:latin typeface="Times New Roman" panose="02020603050405020304" pitchFamily="18" charset="0"/>
                <a:cs typeface="Times New Roman" panose="02020603050405020304" pitchFamily="18" charset="0"/>
              </a:rPr>
              <a:t> Colour Doppler </a:t>
            </a:r>
            <a:r>
              <a:rPr lang="en-IN" dirty="0">
                <a:latin typeface="Times New Roman" panose="02020603050405020304" pitchFamily="18" charset="0"/>
                <a:cs typeface="Times New Roman" panose="02020603050405020304" pitchFamily="18" charset="0"/>
              </a:rPr>
              <a:t>is a sensitive modality for detection of </a:t>
            </a:r>
            <a:r>
              <a:rPr lang="en-IN" dirty="0" err="1" smtClean="0">
                <a:latin typeface="Times New Roman" panose="02020603050405020304" pitchFamily="18" charset="0"/>
                <a:cs typeface="Times New Roman" panose="02020603050405020304" pitchFamily="18" charset="0"/>
              </a:rPr>
              <a:t>valvular</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regurgitation</a:t>
            </a:r>
            <a:r>
              <a:rPr lang="en-IN"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883677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506" y="152400"/>
            <a:ext cx="11564470" cy="6633882"/>
          </a:xfrm>
        </p:spPr>
        <p:txBody>
          <a:bodyPr>
            <a:normAutofit/>
          </a:bodyPr>
          <a:lstStyle/>
          <a:p>
            <a:pPr>
              <a:lnSpc>
                <a:spcPct val="200000"/>
              </a:lnSpc>
            </a:pPr>
            <a:r>
              <a:rPr lang="en-IN" sz="2400" dirty="0">
                <a:latin typeface="Times New Roman" panose="02020603050405020304" pitchFamily="18" charset="0"/>
                <a:cs typeface="Times New Roman" panose="02020603050405020304" pitchFamily="18" charset="0"/>
              </a:rPr>
              <a:t>Infective endocarditis includes acute and subacute bacterial </a:t>
            </a:r>
            <a:r>
              <a:rPr lang="en-IN" sz="2400" dirty="0" smtClean="0">
                <a:latin typeface="Times New Roman" panose="02020603050405020304" pitchFamily="18" charset="0"/>
                <a:cs typeface="Times New Roman" panose="02020603050405020304" pitchFamily="18" charset="0"/>
              </a:rPr>
              <a:t>endocarditis, as </a:t>
            </a:r>
            <a:r>
              <a:rPr lang="en-IN" sz="2400" dirty="0">
                <a:latin typeface="Times New Roman" panose="02020603050405020304" pitchFamily="18" charset="0"/>
                <a:cs typeface="Times New Roman" panose="02020603050405020304" pitchFamily="18" charset="0"/>
              </a:rPr>
              <a:t>well as nonbacterial endocarditis caused by viruses, fungi, </a:t>
            </a:r>
            <a:r>
              <a:rPr lang="en-IN" sz="2400" dirty="0" smtClean="0">
                <a:latin typeface="Times New Roman" panose="02020603050405020304" pitchFamily="18" charset="0"/>
                <a:cs typeface="Times New Roman" panose="02020603050405020304" pitchFamily="18" charset="0"/>
              </a:rPr>
              <a:t>and other </a:t>
            </a:r>
            <a:r>
              <a:rPr lang="en-IN" sz="2400" dirty="0">
                <a:latin typeface="Times New Roman" panose="02020603050405020304" pitchFamily="18" charset="0"/>
                <a:cs typeface="Times New Roman" panose="02020603050405020304" pitchFamily="18" charset="0"/>
              </a:rPr>
              <a:t>microbiologic agents. </a:t>
            </a:r>
            <a:endParaRPr lang="en-IN" sz="2400" dirty="0" smtClean="0">
              <a:latin typeface="Times New Roman" panose="02020603050405020304" pitchFamily="18" charset="0"/>
              <a:cs typeface="Times New Roman" panose="02020603050405020304" pitchFamily="18" charset="0"/>
            </a:endParaRPr>
          </a:p>
          <a:p>
            <a:pPr>
              <a:lnSpc>
                <a:spcPct val="200000"/>
              </a:lnSpc>
            </a:pPr>
            <a:r>
              <a:rPr lang="en-IN" sz="2400" dirty="0" smtClean="0">
                <a:latin typeface="Times New Roman" panose="02020603050405020304" pitchFamily="18" charset="0"/>
                <a:cs typeface="Times New Roman" panose="02020603050405020304" pitchFamily="18" charset="0"/>
              </a:rPr>
              <a:t>It </a:t>
            </a:r>
            <a:r>
              <a:rPr lang="en-IN" sz="2400" dirty="0">
                <a:latin typeface="Times New Roman" panose="02020603050405020304" pitchFamily="18" charset="0"/>
                <a:cs typeface="Times New Roman" panose="02020603050405020304" pitchFamily="18" charset="0"/>
              </a:rPr>
              <a:t>is a significant cause of morbidity </a:t>
            </a:r>
            <a:r>
              <a:rPr lang="en-IN" sz="2400" dirty="0" smtClean="0">
                <a:latin typeface="Times New Roman" panose="02020603050405020304" pitchFamily="18" charset="0"/>
                <a:cs typeface="Times New Roman" panose="02020603050405020304" pitchFamily="18" charset="0"/>
              </a:rPr>
              <a:t>and mortality </a:t>
            </a:r>
            <a:r>
              <a:rPr lang="en-IN" sz="2400" dirty="0">
                <a:latin typeface="Times New Roman" panose="02020603050405020304" pitchFamily="18" charset="0"/>
                <a:cs typeface="Times New Roman" panose="02020603050405020304" pitchFamily="18" charset="0"/>
              </a:rPr>
              <a:t>in children and adolescents despite advances in the </a:t>
            </a:r>
            <a:r>
              <a:rPr lang="en-IN" sz="2400" dirty="0" smtClean="0">
                <a:latin typeface="Times New Roman" panose="02020603050405020304" pitchFamily="18" charset="0"/>
                <a:cs typeface="Times New Roman" panose="02020603050405020304" pitchFamily="18" charset="0"/>
              </a:rPr>
              <a:t>management and </a:t>
            </a:r>
            <a:r>
              <a:rPr lang="en-IN" sz="2400" dirty="0">
                <a:latin typeface="Times New Roman" panose="02020603050405020304" pitchFamily="18" charset="0"/>
                <a:cs typeface="Times New Roman" panose="02020603050405020304" pitchFamily="18" charset="0"/>
              </a:rPr>
              <a:t>prophylaxis of the disease with antimicrobial </a:t>
            </a:r>
            <a:r>
              <a:rPr lang="en-IN" sz="2400" dirty="0" smtClean="0">
                <a:latin typeface="Times New Roman" panose="02020603050405020304" pitchFamily="18" charset="0"/>
                <a:cs typeface="Times New Roman" panose="02020603050405020304" pitchFamily="18" charset="0"/>
              </a:rPr>
              <a:t>agents. </a:t>
            </a:r>
          </a:p>
          <a:p>
            <a:pPr>
              <a:lnSpc>
                <a:spcPct val="200000"/>
              </a:lnSpc>
            </a:pPr>
            <a:r>
              <a:rPr lang="en-IN" sz="2400" dirty="0">
                <a:latin typeface="Times New Roman" panose="02020603050405020304" pitchFamily="18" charset="0"/>
                <a:cs typeface="Times New Roman" panose="02020603050405020304" pitchFamily="18" charset="0"/>
              </a:rPr>
              <a:t>The disease represents a </a:t>
            </a:r>
            <a:r>
              <a:rPr lang="en-IN" sz="2400" dirty="0" smtClean="0">
                <a:latin typeface="Times New Roman" panose="02020603050405020304" pitchFamily="18" charset="0"/>
                <a:cs typeface="Times New Roman" panose="02020603050405020304" pitchFamily="18" charset="0"/>
              </a:rPr>
              <a:t>complex interplay </a:t>
            </a:r>
            <a:r>
              <a:rPr lang="en-IN" sz="2400" dirty="0">
                <a:latin typeface="Times New Roman" panose="02020603050405020304" pitchFamily="18" charset="0"/>
                <a:cs typeface="Times New Roman" panose="02020603050405020304" pitchFamily="18" charset="0"/>
              </a:rPr>
              <a:t>between a pathogen and host factors such as </a:t>
            </a:r>
            <a:r>
              <a:rPr lang="en-IN" sz="2400" dirty="0" smtClean="0">
                <a:latin typeface="Times New Roman" panose="02020603050405020304" pitchFamily="18" charset="0"/>
                <a:cs typeface="Times New Roman" panose="02020603050405020304" pitchFamily="18" charset="0"/>
              </a:rPr>
              <a:t>endothelial disruption </a:t>
            </a:r>
            <a:r>
              <a:rPr lang="en-IN" sz="2400" dirty="0">
                <a:latin typeface="Times New Roman" panose="02020603050405020304" pitchFamily="18" charset="0"/>
                <a:cs typeface="Times New Roman" panose="02020603050405020304" pitchFamily="18" charset="0"/>
              </a:rPr>
              <a:t>and immune function that is still not completely </a:t>
            </a:r>
            <a:r>
              <a:rPr lang="en-IN" sz="2400" dirty="0" smtClean="0">
                <a:latin typeface="Times New Roman" panose="02020603050405020304" pitchFamily="18" charset="0"/>
                <a:cs typeface="Times New Roman" panose="02020603050405020304" pitchFamily="18" charset="0"/>
              </a:rPr>
              <a:t>understood.</a:t>
            </a:r>
          </a:p>
        </p:txBody>
      </p:sp>
    </p:spTree>
    <p:extLst>
      <p:ext uri="{BB962C8B-B14F-4D97-AF65-F5344CB8AC3E}">
        <p14:creationId xmlns:p14="http://schemas.microsoft.com/office/powerpoint/2010/main" xmlns="" val="13220598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274002" cy="6041362"/>
          </a:xfrm>
        </p:spPr>
        <p:txBody>
          <a:bodyPr>
            <a:normAutofit fontScale="92500" lnSpcReduction="20000"/>
          </a:bodyPr>
          <a:lstStyle/>
          <a:p>
            <a:pPr marL="0" indent="0">
              <a:buNone/>
            </a:pPr>
            <a:endParaRPr lang="en-IN" b="1" dirty="0" smtClean="0">
              <a:latin typeface="Times New Roman" panose="02020603050405020304" pitchFamily="18" charset="0"/>
              <a:cs typeface="Times New Roman" panose="02020603050405020304" pitchFamily="18" charset="0"/>
            </a:endParaRPr>
          </a:p>
          <a:p>
            <a:pPr marL="0" indent="0">
              <a:buNone/>
            </a:pPr>
            <a:r>
              <a:rPr lang="en-IN" b="1" dirty="0">
                <a:latin typeface="Times New Roman" panose="02020603050405020304" pitchFamily="18" charset="0"/>
                <a:cs typeface="Times New Roman" panose="02020603050405020304" pitchFamily="18" charset="0"/>
              </a:rPr>
              <a:t>Certain echo findings are included as major criteria in the modified Duke criteria. </a:t>
            </a:r>
          </a:p>
          <a:p>
            <a:pPr marL="0" indent="0">
              <a:buNone/>
            </a:pPr>
            <a:endParaRPr lang="en-IN" b="1" dirty="0">
              <a:latin typeface="Times New Roman" panose="02020603050405020304" pitchFamily="18" charset="0"/>
              <a:cs typeface="Times New Roman" panose="02020603050405020304" pitchFamily="18" charset="0"/>
            </a:endParaRPr>
          </a:p>
          <a:p>
            <a:pPr marL="0" indent="0">
              <a:buNone/>
            </a:pPr>
            <a:r>
              <a:rPr lang="en-IN" b="1" dirty="0" smtClean="0">
                <a:latin typeface="Times New Roman" panose="02020603050405020304" pitchFamily="18" charset="0"/>
                <a:cs typeface="Times New Roman" panose="02020603050405020304" pitchFamily="18" charset="0"/>
              </a:rPr>
              <a:t>They </a:t>
            </a:r>
            <a:r>
              <a:rPr lang="en-IN" b="1" dirty="0">
                <a:latin typeface="Times New Roman" panose="02020603050405020304" pitchFamily="18" charset="0"/>
                <a:cs typeface="Times New Roman" panose="02020603050405020304" pitchFamily="18" charset="0"/>
              </a:rPr>
              <a:t>include:</a:t>
            </a:r>
          </a:p>
          <a:p>
            <a:pPr>
              <a:lnSpc>
                <a:spcPct val="200000"/>
              </a:lnSpc>
            </a:pPr>
            <a:r>
              <a:rPr lang="en-IN" b="1" dirty="0">
                <a:latin typeface="Times New Roman" panose="02020603050405020304" pitchFamily="18" charset="0"/>
                <a:cs typeface="Times New Roman" panose="02020603050405020304" pitchFamily="18" charset="0"/>
              </a:rPr>
              <a:t> a. </a:t>
            </a:r>
            <a:r>
              <a:rPr lang="en-IN" dirty="0">
                <a:latin typeface="Times New Roman" panose="02020603050405020304" pitchFamily="18" charset="0"/>
                <a:cs typeface="Times New Roman" panose="02020603050405020304" pitchFamily="18" charset="0"/>
              </a:rPr>
              <a:t>Oscillating </a:t>
            </a:r>
            <a:r>
              <a:rPr lang="en-IN" dirty="0" err="1">
                <a:latin typeface="Times New Roman" panose="02020603050405020304" pitchFamily="18" charset="0"/>
                <a:cs typeface="Times New Roman" panose="02020603050405020304" pitchFamily="18" charset="0"/>
              </a:rPr>
              <a:t>intracardiac</a:t>
            </a:r>
            <a:r>
              <a:rPr lang="en-IN" dirty="0">
                <a:latin typeface="Times New Roman" panose="02020603050405020304" pitchFamily="18" charset="0"/>
                <a:cs typeface="Times New Roman" panose="02020603050405020304" pitchFamily="18" charset="0"/>
              </a:rPr>
              <a:t> mass on valve or supporting structures, in the path of regurgitation jets, or on implanted material</a:t>
            </a:r>
          </a:p>
          <a:p>
            <a:pPr>
              <a:lnSpc>
                <a:spcPct val="200000"/>
              </a:lnSpc>
            </a:pPr>
            <a:r>
              <a:rPr lang="en-IN" b="1" dirty="0">
                <a:latin typeface="Times New Roman" panose="02020603050405020304" pitchFamily="18" charset="0"/>
                <a:cs typeface="Times New Roman" panose="02020603050405020304" pitchFamily="18" charset="0"/>
              </a:rPr>
              <a:t>b. </a:t>
            </a:r>
            <a:r>
              <a:rPr lang="en-IN" dirty="0">
                <a:latin typeface="Times New Roman" panose="02020603050405020304" pitchFamily="18" charset="0"/>
                <a:cs typeface="Times New Roman" panose="02020603050405020304" pitchFamily="18" charset="0"/>
              </a:rPr>
              <a:t>Abscesses</a:t>
            </a:r>
          </a:p>
          <a:p>
            <a:pPr>
              <a:lnSpc>
                <a:spcPct val="200000"/>
              </a:lnSpc>
            </a:pPr>
            <a:r>
              <a:rPr lang="en-IN" b="1" dirty="0">
                <a:latin typeface="Times New Roman" panose="02020603050405020304" pitchFamily="18" charset="0"/>
                <a:cs typeface="Times New Roman" panose="02020603050405020304" pitchFamily="18" charset="0"/>
              </a:rPr>
              <a:t>c. </a:t>
            </a:r>
            <a:r>
              <a:rPr lang="en-IN" dirty="0">
                <a:latin typeface="Times New Roman" panose="02020603050405020304" pitchFamily="18" charset="0"/>
                <a:cs typeface="Times New Roman" panose="02020603050405020304" pitchFamily="18" charset="0"/>
              </a:rPr>
              <a:t>New partial dehiscence of prosthetic valve</a:t>
            </a:r>
          </a:p>
          <a:p>
            <a:pPr>
              <a:lnSpc>
                <a:spcPct val="200000"/>
              </a:lnSpc>
            </a:pPr>
            <a:r>
              <a:rPr lang="en-IN" b="1" dirty="0">
                <a:latin typeface="Times New Roman" panose="02020603050405020304" pitchFamily="18" charset="0"/>
                <a:cs typeface="Times New Roman" panose="02020603050405020304" pitchFamily="18" charset="0"/>
              </a:rPr>
              <a:t>d. </a:t>
            </a:r>
            <a:r>
              <a:rPr lang="en-IN" dirty="0">
                <a:latin typeface="Times New Roman" panose="02020603050405020304" pitchFamily="18" charset="0"/>
                <a:cs typeface="Times New Roman" panose="02020603050405020304" pitchFamily="18" charset="0"/>
              </a:rPr>
              <a:t>New </a:t>
            </a:r>
            <a:r>
              <a:rPr lang="en-IN" dirty="0" err="1">
                <a:latin typeface="Times New Roman" panose="02020603050405020304" pitchFamily="18" charset="0"/>
                <a:cs typeface="Times New Roman" panose="02020603050405020304" pitchFamily="18" charset="0"/>
              </a:rPr>
              <a:t>valvular</a:t>
            </a:r>
            <a:r>
              <a:rPr lang="en-IN" dirty="0">
                <a:latin typeface="Times New Roman" panose="02020603050405020304" pitchFamily="18" charset="0"/>
                <a:cs typeface="Times New Roman" panose="02020603050405020304" pitchFamily="18" charset="0"/>
              </a:rPr>
              <a:t> regurgitation</a:t>
            </a:r>
          </a:p>
        </p:txBody>
      </p:sp>
    </p:spTree>
    <p:extLst>
      <p:ext uri="{BB962C8B-B14F-4D97-AF65-F5344CB8AC3E}">
        <p14:creationId xmlns:p14="http://schemas.microsoft.com/office/powerpoint/2010/main" xmlns="" val="391273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528919" y="161459"/>
            <a:ext cx="8749552" cy="3881437"/>
          </a:xfrm>
          <a:prstGeom prst="rect">
            <a:avLst/>
          </a:prstGeom>
        </p:spPr>
      </p:pic>
      <p:sp>
        <p:nvSpPr>
          <p:cNvPr id="5" name="Rectangle 4"/>
          <p:cNvSpPr/>
          <p:nvPr/>
        </p:nvSpPr>
        <p:spPr>
          <a:xfrm>
            <a:off x="528919" y="4464424"/>
            <a:ext cx="9045387" cy="219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i="1" dirty="0"/>
              <a:t>Echoes of aortic valve vegetation</a:t>
            </a:r>
            <a:r>
              <a:rPr lang="en-IN" i="1" dirty="0" smtClean="0"/>
              <a:t>.</a:t>
            </a:r>
          </a:p>
          <a:p>
            <a:r>
              <a:rPr lang="en-IN" b="1" i="1" dirty="0" smtClean="0"/>
              <a:t>A - </a:t>
            </a:r>
            <a:r>
              <a:rPr lang="en-IN" i="1" dirty="0" smtClean="0"/>
              <a:t>Parasternal </a:t>
            </a:r>
            <a:r>
              <a:rPr lang="en-IN" i="1" dirty="0"/>
              <a:t>long-axis view of a young adult patient with a bicuspid aortic</a:t>
            </a:r>
          </a:p>
          <a:p>
            <a:r>
              <a:rPr lang="en-IN" i="1" dirty="0"/>
              <a:t>valve demonstrating vegetation on the aortic valve (arrow</a:t>
            </a:r>
            <a:r>
              <a:rPr lang="en-IN" i="1" dirty="0" smtClean="0"/>
              <a:t>).</a:t>
            </a:r>
          </a:p>
          <a:p>
            <a:r>
              <a:rPr lang="en-IN" b="1" i="1" dirty="0" smtClean="0"/>
              <a:t>B</a:t>
            </a:r>
            <a:r>
              <a:rPr lang="en-IN" dirty="0" smtClean="0"/>
              <a:t>- </a:t>
            </a:r>
            <a:r>
              <a:rPr lang="en-IN" i="1" dirty="0" smtClean="0"/>
              <a:t>Five-chamber </a:t>
            </a:r>
            <a:r>
              <a:rPr lang="en-IN" i="1" dirty="0"/>
              <a:t>transverse plane of a </a:t>
            </a:r>
            <a:r>
              <a:rPr lang="en-IN" i="1" dirty="0" err="1"/>
              <a:t>transesophageal</a:t>
            </a:r>
            <a:r>
              <a:rPr lang="en-IN" i="1" dirty="0"/>
              <a:t> echo of the same patient that demonstrates </a:t>
            </a:r>
            <a:r>
              <a:rPr lang="en-IN" i="1" dirty="0" err="1" smtClean="0"/>
              <a:t>vegetations</a:t>
            </a:r>
            <a:r>
              <a:rPr lang="en-IN" i="1" dirty="0"/>
              <a:t> </a:t>
            </a:r>
            <a:r>
              <a:rPr lang="en-IN" i="1" dirty="0" smtClean="0"/>
              <a:t>and </a:t>
            </a:r>
            <a:r>
              <a:rPr lang="en-IN" i="1" dirty="0"/>
              <a:t>aortic valve anatomy more clearly than the ordinary two-dimensional echo. </a:t>
            </a:r>
            <a:r>
              <a:rPr lang="en-IN" i="1" dirty="0" err="1"/>
              <a:t>Ao</a:t>
            </a:r>
            <a:r>
              <a:rPr lang="en-IN" i="1" dirty="0"/>
              <a:t>, aorta; LA, left atrium; RV, right ventricle</a:t>
            </a:r>
            <a:r>
              <a:rPr lang="en-IN" dirty="0"/>
              <a:t>.</a:t>
            </a:r>
          </a:p>
        </p:txBody>
      </p:sp>
    </p:spTree>
    <p:extLst>
      <p:ext uri="{BB962C8B-B14F-4D97-AF65-F5344CB8AC3E}">
        <p14:creationId xmlns:p14="http://schemas.microsoft.com/office/powerpoint/2010/main" xmlns="" val="1040018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7577"/>
            <a:ext cx="9861176" cy="6866964"/>
          </a:xfrm>
        </p:spPr>
        <p:txBody>
          <a:bodyPr>
            <a:normAutofit fontScale="62500" lnSpcReduction="20000"/>
          </a:bodyPr>
          <a:lstStyle/>
          <a:p>
            <a:pPr>
              <a:lnSpc>
                <a:spcPct val="200000"/>
              </a:lnSpc>
            </a:pPr>
            <a:r>
              <a:rPr lang="en-IN" b="1" dirty="0" smtClean="0">
                <a:latin typeface="Times New Roman" panose="02020603050405020304" pitchFamily="18" charset="0"/>
                <a:cs typeface="Times New Roman" panose="02020603050405020304" pitchFamily="18" charset="0"/>
              </a:rPr>
              <a:t>TRANSESOPHAGEAL ECHO (TEE)</a:t>
            </a:r>
          </a:p>
          <a:p>
            <a:pPr marL="0" indent="0">
              <a:lnSpc>
                <a:spcPct val="200000"/>
              </a:lnSpc>
              <a:buNone/>
            </a:pPr>
            <a:r>
              <a:rPr lang="en-IN" b="1" dirty="0">
                <a:latin typeface="Times New Roman" panose="02020603050405020304" pitchFamily="18" charset="0"/>
                <a:cs typeface="Times New Roman" panose="02020603050405020304" pitchFamily="18" charset="0"/>
              </a:rPr>
              <a:t> </a:t>
            </a:r>
            <a:r>
              <a:rPr lang="en-IN" b="1"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I</a:t>
            </a:r>
            <a:r>
              <a:rPr lang="en-IN" dirty="0" smtClean="0">
                <a:latin typeface="Times New Roman" panose="02020603050405020304" pitchFamily="18" charset="0"/>
                <a:cs typeface="Times New Roman" panose="02020603050405020304" pitchFamily="18" charset="0"/>
              </a:rPr>
              <a:t>n </a:t>
            </a:r>
            <a:r>
              <a:rPr lang="en-IN" dirty="0">
                <a:latin typeface="Times New Roman" panose="02020603050405020304" pitchFamily="18" charset="0"/>
                <a:cs typeface="Times New Roman" panose="02020603050405020304" pitchFamily="18" charset="0"/>
              </a:rPr>
              <a:t>obese or very </a:t>
            </a:r>
            <a:r>
              <a:rPr lang="en-IN" dirty="0" smtClean="0">
                <a:latin typeface="Times New Roman" panose="02020603050405020304" pitchFamily="18" charset="0"/>
                <a:cs typeface="Times New Roman" panose="02020603050405020304" pitchFamily="18" charset="0"/>
              </a:rPr>
              <a:t>muscular adolescents</a:t>
            </a:r>
            <a:r>
              <a:rPr lang="en-IN" dirty="0">
                <a:latin typeface="Times New Roman" panose="02020603050405020304" pitchFamily="18" charset="0"/>
                <a:cs typeface="Times New Roman" panose="02020603050405020304" pitchFamily="18" charset="0"/>
              </a:rPr>
              <a:t>,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in </a:t>
            </a:r>
            <a:r>
              <a:rPr lang="en-IN" dirty="0">
                <a:latin typeface="Times New Roman" panose="02020603050405020304" pitchFamily="18" charset="0"/>
                <a:cs typeface="Times New Roman" panose="02020603050405020304" pitchFamily="18" charset="0"/>
              </a:rPr>
              <a:t>post-cardiac surgery patients,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or </a:t>
            </a:r>
            <a:r>
              <a:rPr lang="en-IN" dirty="0">
                <a:latin typeface="Times New Roman" panose="02020603050405020304" pitchFamily="18" charset="0"/>
                <a:cs typeface="Times New Roman" panose="02020603050405020304" pitchFamily="18" charset="0"/>
              </a:rPr>
              <a:t>in the presence of compromised respiratory </a:t>
            </a:r>
            <a:r>
              <a:rPr lang="en-IN" dirty="0" smtClean="0">
                <a:latin typeface="Times New Roman" panose="02020603050405020304" pitchFamily="18" charset="0"/>
                <a:cs typeface="Times New Roman" panose="02020603050405020304" pitchFamily="18" charset="0"/>
              </a:rPr>
              <a:t>function or </a:t>
            </a:r>
            <a:r>
              <a:rPr lang="en-IN" dirty="0">
                <a:latin typeface="Times New Roman" panose="02020603050405020304" pitchFamily="18" charset="0"/>
                <a:cs typeface="Times New Roman" panose="02020603050405020304" pitchFamily="18" charset="0"/>
              </a:rPr>
              <a:t>pulmonary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hyperinflation.</a:t>
            </a:r>
          </a:p>
          <a:p>
            <a:pPr>
              <a:lnSpc>
                <a:spcPct val="200000"/>
              </a:lnSpc>
            </a:pPr>
            <a:r>
              <a:rPr lang="en-IN" b="1" dirty="0" smtClean="0">
                <a:latin typeface="Times New Roman" panose="02020603050405020304" pitchFamily="18" charset="0"/>
                <a:cs typeface="Times New Roman" panose="02020603050405020304" pitchFamily="18" charset="0"/>
              </a:rPr>
              <a:t> TEE MAY BE SUPERIOR TO TTE IN </a:t>
            </a:r>
          </a:p>
          <a:p>
            <a:pPr marL="0" indent="0">
              <a:lnSpc>
                <a:spcPct val="200000"/>
              </a:lnSpc>
              <a:buNone/>
            </a:pP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I</a:t>
            </a:r>
            <a:r>
              <a:rPr lang="en-IN" dirty="0" smtClean="0">
                <a:latin typeface="Times New Roman" panose="02020603050405020304" pitchFamily="18" charset="0"/>
                <a:cs typeface="Times New Roman" panose="02020603050405020304" pitchFamily="18" charset="0"/>
              </a:rPr>
              <a:t>dentifying </a:t>
            </a:r>
            <a:r>
              <a:rPr lang="en-IN" dirty="0" err="1">
                <a:latin typeface="Times New Roman" panose="02020603050405020304" pitchFamily="18" charset="0"/>
                <a:cs typeface="Times New Roman" panose="02020603050405020304" pitchFamily="18" charset="0"/>
              </a:rPr>
              <a:t>vegetations</a:t>
            </a:r>
            <a:r>
              <a:rPr lang="en-IN" dirty="0">
                <a:latin typeface="Times New Roman" panose="02020603050405020304" pitchFamily="18" charset="0"/>
                <a:cs typeface="Times New Roman" panose="02020603050405020304" pitchFamily="18" charset="0"/>
              </a:rPr>
              <a:t> on </a:t>
            </a:r>
            <a:r>
              <a:rPr lang="en-IN" dirty="0" smtClean="0">
                <a:latin typeface="Times New Roman" panose="02020603050405020304" pitchFamily="18" charset="0"/>
                <a:cs typeface="Times New Roman" panose="02020603050405020304" pitchFamily="18" charset="0"/>
              </a:rPr>
              <a:t>prosthetic valves</a:t>
            </a:r>
            <a:r>
              <a:rPr lang="en-IN" dirty="0">
                <a:latin typeface="Times New Roman" panose="02020603050405020304" pitchFamily="18" charset="0"/>
                <a:cs typeface="Times New Roman" panose="02020603050405020304" pitchFamily="18" charset="0"/>
              </a:rPr>
              <a:t>,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Detecting </a:t>
            </a:r>
            <a:r>
              <a:rPr lang="en-IN" dirty="0">
                <a:latin typeface="Times New Roman" panose="02020603050405020304" pitchFamily="18" charset="0"/>
                <a:cs typeface="Times New Roman" panose="02020603050405020304" pitchFamily="18" charset="0"/>
              </a:rPr>
              <a:t>complications of left ventricular (LV) outflow tract endocarditis  </a:t>
            </a:r>
            <a:r>
              <a:rPr lang="en-IN" dirty="0" smtClean="0">
                <a:latin typeface="Times New Roman" panose="02020603050405020304" pitchFamily="18" charset="0"/>
                <a:cs typeface="Times New Roman" panose="02020603050405020304" pitchFamily="18" charset="0"/>
              </a:rPr>
              <a:t>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Detecting </a:t>
            </a:r>
            <a:r>
              <a:rPr lang="en-IN" dirty="0">
                <a:latin typeface="Times New Roman" panose="02020603050405020304" pitchFamily="18" charset="0"/>
                <a:cs typeface="Times New Roman" panose="02020603050405020304" pitchFamily="18" charset="0"/>
              </a:rPr>
              <a:t>aortic root abscess and involvement of the sinus of </a:t>
            </a:r>
            <a:r>
              <a:rPr lang="en-IN" dirty="0" smtClean="0">
                <a:latin typeface="Times New Roman" panose="02020603050405020304" pitchFamily="18" charset="0"/>
                <a:cs typeface="Times New Roman" panose="02020603050405020304" pitchFamily="18" charset="0"/>
              </a:rPr>
              <a:t>Valsalva.</a:t>
            </a:r>
          </a:p>
        </p:txBody>
      </p:sp>
    </p:spTree>
    <p:extLst>
      <p:ext uri="{BB962C8B-B14F-4D97-AF65-F5344CB8AC3E}">
        <p14:creationId xmlns:p14="http://schemas.microsoft.com/office/powerpoint/2010/main" xmlns="" val="322772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0981765" cy="6857999"/>
          </a:xfrm>
        </p:spPr>
        <p:txBody>
          <a:bodyPr>
            <a:normAutofit fontScale="70000" lnSpcReduction="20000"/>
          </a:bodyPr>
          <a:lstStyle/>
          <a:p>
            <a:pPr>
              <a:lnSpc>
                <a:spcPct val="200000"/>
              </a:lnSpc>
            </a:pPr>
            <a:r>
              <a:rPr lang="en-IN" dirty="0">
                <a:latin typeface="Times New Roman" panose="02020603050405020304" pitchFamily="18" charset="0"/>
                <a:cs typeface="Times New Roman" panose="02020603050405020304" pitchFamily="18" charset="0"/>
              </a:rPr>
              <a:t>Both TTE and TEE may produce false-negative results if </a:t>
            </a:r>
            <a:r>
              <a:rPr lang="en-IN" dirty="0" err="1">
                <a:latin typeface="Times New Roman" panose="02020603050405020304" pitchFamily="18" charset="0"/>
                <a:cs typeface="Times New Roman" panose="02020603050405020304" pitchFamily="18" charset="0"/>
              </a:rPr>
              <a:t>vegetations</a:t>
            </a:r>
            <a:r>
              <a:rPr lang="en-IN" dirty="0">
                <a:latin typeface="Times New Roman" panose="02020603050405020304" pitchFamily="18" charset="0"/>
                <a:cs typeface="Times New Roman" panose="02020603050405020304" pitchFamily="18" charset="0"/>
              </a:rPr>
              <a:t> are small or have already </a:t>
            </a:r>
            <a:r>
              <a:rPr lang="en-IN" dirty="0" err="1">
                <a:latin typeface="Times New Roman" panose="02020603050405020304" pitchFamily="18" charset="0"/>
                <a:cs typeface="Times New Roman" panose="02020603050405020304" pitchFamily="18" charset="0"/>
              </a:rPr>
              <a:t>embolized</a:t>
            </a:r>
            <a:r>
              <a:rPr lang="en-IN" dirty="0">
                <a:latin typeface="Times New Roman" panose="02020603050405020304" pitchFamily="18" charset="0"/>
                <a:cs typeface="Times New Roman" panose="02020603050405020304" pitchFamily="18" charset="0"/>
              </a:rPr>
              <a:t>, and they may miss initial </a:t>
            </a:r>
            <a:r>
              <a:rPr lang="en-IN" dirty="0" err="1">
                <a:latin typeface="Times New Roman" panose="02020603050405020304" pitchFamily="18" charset="0"/>
                <a:cs typeface="Times New Roman" panose="02020603050405020304" pitchFamily="18" charset="0"/>
              </a:rPr>
              <a:t>perivalvular</a:t>
            </a:r>
            <a:r>
              <a:rPr lang="en-IN" dirty="0">
                <a:latin typeface="Times New Roman" panose="02020603050405020304" pitchFamily="18" charset="0"/>
                <a:cs typeface="Times New Roman" panose="02020603050405020304" pitchFamily="18" charset="0"/>
              </a:rPr>
              <a:t> abscess</a:t>
            </a:r>
            <a:r>
              <a:rPr lang="en-IN" dirty="0" smtClean="0">
                <a:latin typeface="Times New Roman" panose="02020603050405020304" pitchFamily="18" charset="0"/>
                <a:cs typeface="Times New Roman" panose="02020603050405020304" pitchFamily="18" charset="0"/>
              </a:rPr>
              <a:t>.</a:t>
            </a:r>
          </a:p>
          <a:p>
            <a:pPr>
              <a:lnSpc>
                <a:spcPct val="200000"/>
              </a:lnSpc>
            </a:pP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Repeated examinations are indicated if suspicion exists without diagnosis of IE or there is a </a:t>
            </a:r>
            <a:r>
              <a:rPr lang="en-IN" dirty="0" err="1">
                <a:latin typeface="Times New Roman" panose="02020603050405020304" pitchFamily="18" charset="0"/>
                <a:cs typeface="Times New Roman" panose="02020603050405020304" pitchFamily="18" charset="0"/>
              </a:rPr>
              <a:t>worri</a:t>
            </a:r>
            <a:r>
              <a:rPr lang="en-IN" dirty="0">
                <a:latin typeface="Times New Roman" panose="02020603050405020304" pitchFamily="18" charset="0"/>
                <a:cs typeface="Times New Roman" panose="02020603050405020304" pitchFamily="18" charset="0"/>
              </a:rPr>
              <a:t>-some clinical course during early treatment of </a:t>
            </a:r>
            <a:r>
              <a:rPr lang="en-IN" dirty="0" smtClean="0">
                <a:latin typeface="Times New Roman" panose="02020603050405020304" pitchFamily="18" charset="0"/>
                <a:cs typeface="Times New Roman" panose="02020603050405020304" pitchFamily="18" charset="0"/>
              </a:rPr>
              <a:t>IE.</a:t>
            </a:r>
          </a:p>
          <a:p>
            <a:pPr>
              <a:lnSpc>
                <a:spcPct val="200000"/>
              </a:lnSpc>
            </a:pPr>
            <a:r>
              <a:rPr lang="en-IN" dirty="0" smtClean="0">
                <a:latin typeface="Times New Roman" panose="02020603050405020304" pitchFamily="18" charset="0"/>
                <a:cs typeface="Times New Roman" panose="02020603050405020304" pitchFamily="18" charset="0"/>
              </a:rPr>
              <a:t> </a:t>
            </a:r>
            <a:r>
              <a:rPr lang="en-IN" b="1" dirty="0" smtClean="0">
                <a:latin typeface="Times New Roman" panose="02020603050405020304" pitchFamily="18" charset="0"/>
                <a:cs typeface="Times New Roman" panose="02020603050405020304" pitchFamily="18" charset="0"/>
              </a:rPr>
              <a:t>FALSE-POSITIVE</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diagnosis </a:t>
            </a:r>
            <a:r>
              <a:rPr lang="en-IN" dirty="0" smtClean="0">
                <a:latin typeface="Times New Roman" panose="02020603050405020304" pitchFamily="18" charset="0"/>
                <a:cs typeface="Times New Roman" panose="02020603050405020304" pitchFamily="18" charset="0"/>
              </a:rPr>
              <a:t>is also possible</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a:t>
            </a:r>
          </a:p>
          <a:p>
            <a:pPr marL="0" indent="0">
              <a:lnSpc>
                <a:spcPct val="160000"/>
              </a:lnSpc>
              <a:buNone/>
            </a:pPr>
            <a:r>
              <a:rPr lang="en-IN" dirty="0" smtClean="0">
                <a:latin typeface="Times New Roman" panose="02020603050405020304" pitchFamily="18" charset="0"/>
                <a:cs typeface="Times New Roman" panose="02020603050405020304" pitchFamily="18" charset="0"/>
              </a:rPr>
              <a:t>                        An </a:t>
            </a:r>
            <a:r>
              <a:rPr lang="en-IN" dirty="0">
                <a:latin typeface="Times New Roman" panose="02020603050405020304" pitchFamily="18" charset="0"/>
                <a:cs typeface="Times New Roman" panose="02020603050405020304" pitchFamily="18" charset="0"/>
              </a:rPr>
              <a:t>echogenic mass may represent a sterile thrombus, </a:t>
            </a:r>
            <a:endParaRPr lang="en-IN" dirty="0" smtClean="0">
              <a:latin typeface="Times New Roman" panose="02020603050405020304" pitchFamily="18" charset="0"/>
              <a:cs typeface="Times New Roman" panose="02020603050405020304" pitchFamily="18" charset="0"/>
            </a:endParaRPr>
          </a:p>
          <a:p>
            <a:pPr marL="0" indent="0">
              <a:lnSpc>
                <a:spcPct val="16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sterile </a:t>
            </a:r>
            <a:r>
              <a:rPr lang="en-IN" dirty="0">
                <a:latin typeface="Times New Roman" panose="02020603050405020304" pitchFamily="18" charset="0"/>
                <a:cs typeface="Times New Roman" panose="02020603050405020304" pitchFamily="18" charset="0"/>
              </a:rPr>
              <a:t>prosthetic material, </a:t>
            </a:r>
            <a:endParaRPr lang="en-IN" dirty="0" smtClean="0">
              <a:latin typeface="Times New Roman" panose="02020603050405020304" pitchFamily="18" charset="0"/>
              <a:cs typeface="Times New Roman" panose="02020603050405020304" pitchFamily="18" charset="0"/>
            </a:endParaRPr>
          </a:p>
          <a:p>
            <a:pPr marL="0" indent="0">
              <a:lnSpc>
                <a:spcPct val="16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normal </a:t>
            </a:r>
            <a:r>
              <a:rPr lang="en-IN" dirty="0">
                <a:latin typeface="Times New Roman" panose="02020603050405020304" pitchFamily="18" charset="0"/>
                <a:cs typeface="Times New Roman" panose="02020603050405020304" pitchFamily="18" charset="0"/>
              </a:rPr>
              <a:t>anatomic variation; </a:t>
            </a:r>
            <a:endParaRPr lang="en-IN" dirty="0" smtClean="0">
              <a:latin typeface="Times New Roman" panose="02020603050405020304" pitchFamily="18" charset="0"/>
              <a:cs typeface="Times New Roman" panose="02020603050405020304" pitchFamily="18" charset="0"/>
            </a:endParaRPr>
          </a:p>
          <a:p>
            <a:pPr marL="0" indent="0">
              <a:lnSpc>
                <a:spcPct val="16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an </a:t>
            </a:r>
            <a:r>
              <a:rPr lang="en-IN" dirty="0">
                <a:latin typeface="Times New Roman" panose="02020603050405020304" pitchFamily="18" charset="0"/>
                <a:cs typeface="Times New Roman" panose="02020603050405020304" pitchFamily="18" charset="0"/>
              </a:rPr>
              <a:t>abnormal uninfected valve (previous scarring, severe </a:t>
            </a:r>
            <a:r>
              <a:rPr lang="en-IN" dirty="0" err="1">
                <a:latin typeface="Times New Roman" panose="02020603050405020304" pitchFamily="18" charset="0"/>
                <a:cs typeface="Times New Roman" panose="02020603050405020304" pitchFamily="18" charset="0"/>
              </a:rPr>
              <a:t>myxomatous</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changes)  </a:t>
            </a:r>
          </a:p>
          <a:p>
            <a:pPr marL="0" indent="0">
              <a:lnSpc>
                <a:spcPct val="16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improper </a:t>
            </a:r>
            <a:r>
              <a:rPr lang="en-IN" dirty="0">
                <a:latin typeface="Times New Roman" panose="02020603050405020304" pitchFamily="18" charset="0"/>
                <a:cs typeface="Times New Roman" panose="02020603050405020304" pitchFamily="18" charset="0"/>
              </a:rPr>
              <a:t>gain of the echo machine</a:t>
            </a:r>
            <a:r>
              <a:rPr lang="en-IN" dirty="0" smtClean="0">
                <a:latin typeface="Times New Roman" panose="02020603050405020304" pitchFamily="18" charset="0"/>
                <a:cs typeface="Times New Roman" panose="02020603050405020304" pitchFamily="18" charset="0"/>
              </a:rPr>
              <a:t>.</a:t>
            </a:r>
          </a:p>
          <a:p>
            <a:pPr marL="0" indent="0">
              <a:lnSpc>
                <a:spcPct val="200000"/>
              </a:lnSpc>
              <a:buNone/>
            </a:pPr>
            <a:r>
              <a:rPr lang="en-IN" dirty="0" smtClean="0">
                <a:latin typeface="Times New Roman" panose="02020603050405020304" pitchFamily="18" charset="0"/>
                <a:cs typeface="Times New Roman" panose="02020603050405020304" pitchFamily="18" charset="0"/>
              </a:rPr>
              <a:t>           </a:t>
            </a:r>
            <a:r>
              <a:rPr lang="en-IN" dirty="0" err="1" smtClean="0">
                <a:latin typeface="Times New Roman" panose="02020603050405020304" pitchFamily="18" charset="0"/>
                <a:cs typeface="Times New Roman" panose="02020603050405020304" pitchFamily="18" charset="0"/>
              </a:rPr>
              <a:t>Echoevidence</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of vegetation may persist for months or years after bacteriologic cure.</a:t>
            </a:r>
          </a:p>
          <a:p>
            <a:pPr marL="0" indent="0">
              <a:lnSpc>
                <a:spcPct val="200000"/>
              </a:lnSpc>
              <a:buNone/>
            </a:pPr>
            <a:endParaRPr lang="en-IN" dirty="0">
              <a:latin typeface="Times New Roman" panose="02020603050405020304" pitchFamily="18" charset="0"/>
              <a:cs typeface="Times New Roman" panose="02020603050405020304" pitchFamily="18" charset="0"/>
            </a:endParaRPr>
          </a:p>
          <a:p>
            <a:pPr>
              <a:lnSpc>
                <a:spcPct val="200000"/>
              </a:lnSpc>
            </a:pPr>
            <a:endParaRPr lang="en-IN" dirty="0">
              <a:latin typeface="Times New Roman" panose="02020603050405020304" pitchFamily="18" charset="0"/>
              <a:cs typeface="Times New Roman" panose="02020603050405020304" pitchFamily="18" charset="0"/>
            </a:endParaRPr>
          </a:p>
          <a:p>
            <a:pPr>
              <a:lnSpc>
                <a:spcPct val="200000"/>
              </a:lnSpc>
            </a:pPr>
            <a:endParaRPr lang="en-IN" dirty="0"/>
          </a:p>
        </p:txBody>
      </p:sp>
    </p:spTree>
    <p:extLst>
      <p:ext uri="{BB962C8B-B14F-4D97-AF65-F5344CB8AC3E}">
        <p14:creationId xmlns:p14="http://schemas.microsoft.com/office/powerpoint/2010/main" xmlns="" val="1877037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196918" cy="6857999"/>
          </a:xfrm>
        </p:spPr>
        <p:txBody>
          <a:bodyPr/>
          <a:lstStyle/>
          <a:p>
            <a:pPr marL="0" indent="0">
              <a:buNone/>
            </a:pPr>
            <a:r>
              <a:rPr lang="en-IN" b="1" u="sng" dirty="0" smtClean="0"/>
              <a:t>Certain </a:t>
            </a:r>
            <a:r>
              <a:rPr lang="en-IN" b="1" u="sng" dirty="0"/>
              <a:t>echo features suggest a high-risk case or a need for surgery</a:t>
            </a:r>
            <a:r>
              <a:rPr lang="en-IN" b="1" u="sng" dirty="0" smtClean="0"/>
              <a:t>:</a:t>
            </a:r>
          </a:p>
          <a:p>
            <a:pPr marL="0" indent="0">
              <a:buNone/>
            </a:pPr>
            <a:endParaRPr lang="en-IN" b="1" u="sng" dirty="0"/>
          </a:p>
          <a:p>
            <a:pPr marL="0" indent="0">
              <a:buNone/>
            </a:pPr>
            <a:r>
              <a:rPr lang="en-IN" sz="2400" b="1" dirty="0"/>
              <a:t>a</a:t>
            </a:r>
            <a:r>
              <a:rPr lang="en-IN" b="1" dirty="0"/>
              <a:t>. </a:t>
            </a:r>
            <a:r>
              <a:rPr lang="en-IN" sz="2000" dirty="0">
                <a:latin typeface="Times New Roman" panose="02020603050405020304" pitchFamily="18" charset="0"/>
                <a:cs typeface="Times New Roman" panose="02020603050405020304" pitchFamily="18" charset="0"/>
              </a:rPr>
              <a:t>Large </a:t>
            </a:r>
            <a:r>
              <a:rPr lang="en-IN" sz="2000" dirty="0" err="1">
                <a:latin typeface="Times New Roman" panose="02020603050405020304" pitchFamily="18" charset="0"/>
                <a:cs typeface="Times New Roman" panose="02020603050405020304" pitchFamily="18" charset="0"/>
              </a:rPr>
              <a:t>vegetations</a:t>
            </a:r>
            <a:r>
              <a:rPr lang="en-IN" sz="2000" dirty="0">
                <a:latin typeface="Times New Roman" panose="02020603050405020304" pitchFamily="18" charset="0"/>
                <a:cs typeface="Times New Roman" panose="02020603050405020304" pitchFamily="18" charset="0"/>
              </a:rPr>
              <a:t> (greatest risk when the vegetation is &gt;10 mm)</a:t>
            </a:r>
          </a:p>
          <a:p>
            <a:pPr marL="0" indent="0">
              <a:buNone/>
            </a:pPr>
            <a:r>
              <a:rPr lang="en-IN" sz="2000" b="1" dirty="0">
                <a:latin typeface="Times New Roman" panose="02020603050405020304" pitchFamily="18" charset="0"/>
                <a:cs typeface="Times New Roman" panose="02020603050405020304" pitchFamily="18" charset="0"/>
              </a:rPr>
              <a:t>b. </a:t>
            </a:r>
            <a:r>
              <a:rPr lang="en-IN" sz="2000" dirty="0">
                <a:latin typeface="Times New Roman" panose="02020603050405020304" pitchFamily="18" charset="0"/>
                <a:cs typeface="Times New Roman" panose="02020603050405020304" pitchFamily="18" charset="0"/>
              </a:rPr>
              <a:t>Severe </a:t>
            </a:r>
            <a:r>
              <a:rPr lang="en-IN" sz="2000" dirty="0" err="1">
                <a:latin typeface="Times New Roman" panose="02020603050405020304" pitchFamily="18" charset="0"/>
                <a:cs typeface="Times New Roman" panose="02020603050405020304" pitchFamily="18" charset="0"/>
              </a:rPr>
              <a:t>valvular</a:t>
            </a:r>
            <a:r>
              <a:rPr lang="en-IN" sz="2000" dirty="0">
                <a:latin typeface="Times New Roman" panose="02020603050405020304" pitchFamily="18" charset="0"/>
                <a:cs typeface="Times New Roman" panose="02020603050405020304" pitchFamily="18" charset="0"/>
              </a:rPr>
              <a:t> regurgitation</a:t>
            </a:r>
          </a:p>
          <a:p>
            <a:pPr marL="0" indent="0">
              <a:buNone/>
            </a:pPr>
            <a:r>
              <a:rPr lang="en-IN" sz="2000" b="1" dirty="0">
                <a:latin typeface="Times New Roman" panose="02020603050405020304" pitchFamily="18" charset="0"/>
                <a:cs typeface="Times New Roman" panose="02020603050405020304" pitchFamily="18" charset="0"/>
              </a:rPr>
              <a:t>c. </a:t>
            </a:r>
            <a:r>
              <a:rPr lang="en-IN" sz="2000" dirty="0">
                <a:latin typeface="Times New Roman" panose="02020603050405020304" pitchFamily="18" charset="0"/>
                <a:cs typeface="Times New Roman" panose="02020603050405020304" pitchFamily="18" charset="0"/>
              </a:rPr>
              <a:t>Abscess cavities</a:t>
            </a:r>
          </a:p>
          <a:p>
            <a:pPr marL="0" indent="0">
              <a:buNone/>
            </a:pPr>
            <a:r>
              <a:rPr lang="en-IN" sz="2000" b="1" dirty="0">
                <a:latin typeface="Times New Roman" panose="02020603050405020304" pitchFamily="18" charset="0"/>
                <a:cs typeface="Times New Roman" panose="02020603050405020304" pitchFamily="18" charset="0"/>
              </a:rPr>
              <a:t>d. </a:t>
            </a:r>
            <a:r>
              <a:rPr lang="en-IN" sz="2000" dirty="0" err="1">
                <a:latin typeface="Times New Roman" panose="02020603050405020304" pitchFamily="18" charset="0"/>
                <a:cs typeface="Times New Roman" panose="02020603050405020304" pitchFamily="18" charset="0"/>
              </a:rPr>
              <a:t>Pseudoaneurysm</a:t>
            </a:r>
            <a:endParaRPr lang="en-IN" sz="2000" dirty="0">
              <a:latin typeface="Times New Roman" panose="02020603050405020304" pitchFamily="18" charset="0"/>
              <a:cs typeface="Times New Roman" panose="02020603050405020304" pitchFamily="18" charset="0"/>
            </a:endParaRPr>
          </a:p>
          <a:p>
            <a:pPr marL="0" indent="0">
              <a:buNone/>
            </a:pPr>
            <a:r>
              <a:rPr lang="en-IN" sz="2000" b="1" dirty="0">
                <a:latin typeface="Times New Roman" panose="02020603050405020304" pitchFamily="18" charset="0"/>
                <a:cs typeface="Times New Roman" panose="02020603050405020304" pitchFamily="18" charset="0"/>
              </a:rPr>
              <a:t>e. </a:t>
            </a:r>
            <a:r>
              <a:rPr lang="en-IN" sz="2000" dirty="0" err="1">
                <a:latin typeface="Times New Roman" panose="02020603050405020304" pitchFamily="18" charset="0"/>
                <a:cs typeface="Times New Roman" panose="02020603050405020304" pitchFamily="18" charset="0"/>
              </a:rPr>
              <a:t>Valvular</a:t>
            </a:r>
            <a:r>
              <a:rPr lang="en-IN" sz="2000" dirty="0">
                <a:latin typeface="Times New Roman" panose="02020603050405020304" pitchFamily="18" charset="0"/>
                <a:cs typeface="Times New Roman" panose="02020603050405020304" pitchFamily="18" charset="0"/>
              </a:rPr>
              <a:t> perforation or dehiscence</a:t>
            </a:r>
          </a:p>
          <a:p>
            <a:pPr marL="0" indent="0">
              <a:buNone/>
            </a:pPr>
            <a:r>
              <a:rPr lang="en-IN" sz="2000" b="1" dirty="0">
                <a:latin typeface="Times New Roman" panose="02020603050405020304" pitchFamily="18" charset="0"/>
                <a:cs typeface="Times New Roman" panose="02020603050405020304" pitchFamily="18" charset="0"/>
              </a:rPr>
              <a:t>f. </a:t>
            </a:r>
            <a:r>
              <a:rPr lang="en-IN" sz="2000" dirty="0">
                <a:latin typeface="Times New Roman" panose="02020603050405020304" pitchFamily="18" charset="0"/>
                <a:cs typeface="Times New Roman" panose="02020603050405020304" pitchFamily="18" charset="0"/>
              </a:rPr>
              <a:t>Decompensated heart failure</a:t>
            </a:r>
          </a:p>
        </p:txBody>
      </p:sp>
    </p:spTree>
    <p:extLst>
      <p:ext uri="{BB962C8B-B14F-4D97-AF65-F5344CB8AC3E}">
        <p14:creationId xmlns:p14="http://schemas.microsoft.com/office/powerpoint/2010/main" xmlns="" val="1723401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41" y="-1147482"/>
            <a:ext cx="11196917" cy="3077882"/>
          </a:xfrm>
        </p:spPr>
        <p:txBody>
          <a:bodyPr>
            <a:normAutofit/>
          </a:bodyPr>
          <a:lstStyle/>
          <a:p>
            <a:r>
              <a:rPr lang="en-IN" sz="2800" b="1" i="1" u="sng" dirty="0">
                <a:effectLst>
                  <a:outerShdw blurRad="38100" dist="38100" dir="2700000" algn="tl">
                    <a:srgbClr val="000000">
                      <a:alpha val="43137"/>
                    </a:srgbClr>
                  </a:outerShdw>
                </a:effectLst>
              </a:rPr>
              <a:t>Definition of infective endocarditis according to the modified duke criteria</a:t>
            </a:r>
            <a:endParaRPr lang="en-IN" sz="2800" i="1"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026161"/>
            <a:ext cx="9771528" cy="5831839"/>
          </a:xfrm>
        </p:spPr>
        <p:txBody>
          <a:bodyPr/>
          <a:lstStyle/>
          <a:p>
            <a:r>
              <a:rPr lang="en-IN" sz="1800" b="1" dirty="0">
                <a:solidFill>
                  <a:srgbClr val="FF0000"/>
                </a:solidFill>
                <a:latin typeface="Times New Roman" panose="02020603050405020304" pitchFamily="18" charset="0"/>
                <a:cs typeface="Times New Roman" panose="02020603050405020304" pitchFamily="18" charset="0"/>
              </a:rPr>
              <a:t>DEFINITE INFECTIVE ENDOCARDITIS</a:t>
            </a:r>
          </a:p>
          <a:p>
            <a:pPr marL="0" indent="0">
              <a:buNone/>
            </a:pPr>
            <a:r>
              <a:rPr lang="en-IN" sz="2000" b="1" dirty="0" smtClean="0">
                <a:latin typeface="Times New Roman" panose="02020603050405020304" pitchFamily="18" charset="0"/>
                <a:cs typeface="Times New Roman" panose="02020603050405020304" pitchFamily="18" charset="0"/>
              </a:rPr>
              <a:t>  A</a:t>
            </a:r>
            <a:r>
              <a:rPr lang="en-IN" sz="2000" b="1" dirty="0">
                <a:latin typeface="Times New Roman" panose="02020603050405020304" pitchFamily="18" charset="0"/>
                <a:cs typeface="Times New Roman" panose="02020603050405020304" pitchFamily="18" charset="0"/>
              </a:rPr>
              <a:t>. Pathologic </a:t>
            </a:r>
            <a:r>
              <a:rPr lang="en-IN" sz="2000" b="1" dirty="0" smtClean="0">
                <a:latin typeface="Times New Roman" panose="02020603050405020304" pitchFamily="18" charset="0"/>
                <a:cs typeface="Times New Roman" panose="02020603050405020304" pitchFamily="18" charset="0"/>
              </a:rPr>
              <a:t>criteria</a:t>
            </a:r>
          </a:p>
          <a:p>
            <a:pPr marL="0" indent="0">
              <a:buNone/>
            </a:pPr>
            <a:endParaRPr lang="en-IN" sz="2000" b="1" dirty="0">
              <a:latin typeface="Times New Roman" panose="02020603050405020304" pitchFamily="18" charset="0"/>
              <a:cs typeface="Times New Roman" panose="02020603050405020304" pitchFamily="18" charset="0"/>
            </a:endParaRPr>
          </a:p>
          <a:p>
            <a:pPr marL="0" indent="0">
              <a:buNone/>
            </a:pPr>
            <a:endParaRPr lang="en-IN" sz="2000" b="1" dirty="0" smtClean="0">
              <a:latin typeface="Times New Roman" panose="02020603050405020304" pitchFamily="18" charset="0"/>
              <a:cs typeface="Times New Roman" panose="02020603050405020304" pitchFamily="18" charset="0"/>
            </a:endParaRPr>
          </a:p>
          <a:p>
            <a:pPr marL="0" indent="0">
              <a:buNone/>
            </a:pPr>
            <a:endParaRPr lang="en-IN" sz="2000" b="1" dirty="0">
              <a:latin typeface="Times New Roman" panose="02020603050405020304" pitchFamily="18" charset="0"/>
              <a:cs typeface="Times New Roman" panose="02020603050405020304" pitchFamily="18" charset="0"/>
            </a:endParaRPr>
          </a:p>
          <a:p>
            <a:pPr marL="0" indent="0">
              <a:buNone/>
            </a:pPr>
            <a:endParaRPr lang="en-IN" sz="2000" b="1" dirty="0">
              <a:latin typeface="Times New Roman" panose="02020603050405020304" pitchFamily="18" charset="0"/>
              <a:cs typeface="Times New Roman" panose="02020603050405020304" pitchFamily="18" charset="0"/>
            </a:endParaRPr>
          </a:p>
          <a:p>
            <a:pPr marL="0" indent="0">
              <a:lnSpc>
                <a:spcPct val="150000"/>
              </a:lnSpc>
              <a:buNone/>
            </a:pPr>
            <a:endParaRPr lang="en-IN" sz="2000" b="1" dirty="0" smtClean="0">
              <a:latin typeface="Times New Roman" panose="02020603050405020304" pitchFamily="18" charset="0"/>
              <a:cs typeface="Times New Roman" panose="02020603050405020304" pitchFamily="18" charset="0"/>
            </a:endParaRPr>
          </a:p>
          <a:p>
            <a:pPr marL="0" indent="0">
              <a:lnSpc>
                <a:spcPct val="150000"/>
              </a:lnSpc>
              <a:buNone/>
            </a:pPr>
            <a:r>
              <a:rPr lang="en-IN" sz="2000" b="1" dirty="0" smtClean="0">
                <a:latin typeface="Times New Roman" panose="02020603050405020304" pitchFamily="18" charset="0"/>
                <a:cs typeface="Times New Roman" panose="02020603050405020304" pitchFamily="18" charset="0"/>
              </a:rPr>
              <a:t>B</a:t>
            </a:r>
            <a:r>
              <a:rPr lang="en-IN" sz="2000" b="1" dirty="0">
                <a:latin typeface="Times New Roman" panose="02020603050405020304" pitchFamily="18" charset="0"/>
                <a:cs typeface="Times New Roman" panose="02020603050405020304" pitchFamily="18" charset="0"/>
              </a:rPr>
              <a:t>. Clinical </a:t>
            </a:r>
            <a:r>
              <a:rPr lang="en-IN" sz="2000" b="1" dirty="0" smtClean="0">
                <a:latin typeface="Times New Roman" panose="02020603050405020304" pitchFamily="18" charset="0"/>
                <a:cs typeface="Times New Roman" panose="02020603050405020304" pitchFamily="18" charset="0"/>
              </a:rPr>
              <a:t>criteria</a:t>
            </a:r>
            <a:endParaRPr lang="en-IN" sz="2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28039" y="1930400"/>
            <a:ext cx="9274002" cy="222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IN" b="1" dirty="0">
                <a:latin typeface="Times New Roman" panose="02020603050405020304" pitchFamily="18" charset="0"/>
                <a:cs typeface="Times New Roman" panose="02020603050405020304" pitchFamily="18" charset="0"/>
              </a:rPr>
              <a:t>1. </a:t>
            </a:r>
            <a:r>
              <a:rPr lang="en-IN" dirty="0">
                <a:latin typeface="Times New Roman" panose="02020603050405020304" pitchFamily="18" charset="0"/>
                <a:cs typeface="Times New Roman" panose="02020603050405020304" pitchFamily="18" charset="0"/>
              </a:rPr>
              <a:t>Microorganisms demonstrated by culture or histologic examination of a vegetation, a</a:t>
            </a:r>
          </a:p>
          <a:p>
            <a:pPr>
              <a:lnSpc>
                <a:spcPct val="150000"/>
              </a:lnSpc>
            </a:pPr>
            <a:r>
              <a:rPr lang="en-IN" dirty="0">
                <a:latin typeface="Times New Roman" panose="02020603050405020304" pitchFamily="18" charset="0"/>
                <a:cs typeface="Times New Roman" panose="02020603050405020304" pitchFamily="18" charset="0"/>
              </a:rPr>
              <a:t>    vegetation that has </a:t>
            </a:r>
            <a:r>
              <a:rPr lang="en-IN" dirty="0" err="1">
                <a:latin typeface="Times New Roman" panose="02020603050405020304" pitchFamily="18" charset="0"/>
                <a:cs typeface="Times New Roman" panose="02020603050405020304" pitchFamily="18" charset="0"/>
              </a:rPr>
              <a:t>embolized</a:t>
            </a:r>
            <a:r>
              <a:rPr lang="en-IN" dirty="0">
                <a:latin typeface="Times New Roman" panose="02020603050405020304" pitchFamily="18" charset="0"/>
                <a:cs typeface="Times New Roman" panose="02020603050405020304" pitchFamily="18" charset="0"/>
              </a:rPr>
              <a:t>, or an </a:t>
            </a:r>
            <a:r>
              <a:rPr lang="en-IN" dirty="0" err="1">
                <a:latin typeface="Times New Roman" panose="02020603050405020304" pitchFamily="18" charset="0"/>
                <a:cs typeface="Times New Roman" panose="02020603050405020304" pitchFamily="18" charset="0"/>
              </a:rPr>
              <a:t>intracardiac</a:t>
            </a:r>
            <a:r>
              <a:rPr lang="en-IN" dirty="0">
                <a:latin typeface="Times New Roman" panose="02020603050405020304" pitchFamily="18" charset="0"/>
                <a:cs typeface="Times New Roman" panose="02020603050405020304" pitchFamily="18" charset="0"/>
              </a:rPr>
              <a:t> abscess specimen; or</a:t>
            </a:r>
          </a:p>
          <a:p>
            <a:pPr>
              <a:lnSpc>
                <a:spcPct val="150000"/>
              </a:lnSpc>
            </a:pPr>
            <a:r>
              <a:rPr lang="en-IN" b="1" dirty="0">
                <a:latin typeface="Times New Roman" panose="02020603050405020304" pitchFamily="18" charset="0"/>
                <a:cs typeface="Times New Roman" panose="02020603050405020304" pitchFamily="18" charset="0"/>
              </a:rPr>
              <a:t>2. </a:t>
            </a:r>
            <a:r>
              <a:rPr lang="en-IN" dirty="0">
                <a:latin typeface="Times New Roman" panose="02020603050405020304" pitchFamily="18" charset="0"/>
                <a:cs typeface="Times New Roman" panose="02020603050405020304" pitchFamily="18" charset="0"/>
              </a:rPr>
              <a:t>Pathologic lesions; vegetation or </a:t>
            </a:r>
            <a:r>
              <a:rPr lang="en-IN" dirty="0" err="1">
                <a:latin typeface="Times New Roman" panose="02020603050405020304" pitchFamily="18" charset="0"/>
                <a:cs typeface="Times New Roman" panose="02020603050405020304" pitchFamily="18" charset="0"/>
              </a:rPr>
              <a:t>intracardiac</a:t>
            </a:r>
            <a:r>
              <a:rPr lang="en-IN" dirty="0">
                <a:latin typeface="Times New Roman" panose="02020603050405020304" pitchFamily="18" charset="0"/>
                <a:cs typeface="Times New Roman" panose="02020603050405020304" pitchFamily="18" charset="0"/>
              </a:rPr>
              <a:t> abscess confirmed by histologic</a:t>
            </a:r>
          </a:p>
          <a:p>
            <a:pPr>
              <a:lnSpc>
                <a:spcPct val="150000"/>
              </a:lnSpc>
            </a:pPr>
            <a:r>
              <a:rPr lang="en-IN" dirty="0">
                <a:latin typeface="Times New Roman" panose="02020603050405020304" pitchFamily="18" charset="0"/>
                <a:cs typeface="Times New Roman" panose="02020603050405020304" pitchFamily="18" charset="0"/>
              </a:rPr>
              <a:t>    examination showing active endocarditis</a:t>
            </a:r>
          </a:p>
        </p:txBody>
      </p:sp>
      <p:sp>
        <p:nvSpPr>
          <p:cNvPr id="5" name="Rectangle 4"/>
          <p:cNvSpPr/>
          <p:nvPr/>
        </p:nvSpPr>
        <p:spPr>
          <a:xfrm>
            <a:off x="111760" y="4673600"/>
            <a:ext cx="9306560" cy="218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IN" b="1" dirty="0">
                <a:latin typeface="Times New Roman" panose="02020603050405020304" pitchFamily="18" charset="0"/>
                <a:cs typeface="Times New Roman" panose="02020603050405020304" pitchFamily="18" charset="0"/>
              </a:rPr>
              <a:t>1. </a:t>
            </a:r>
            <a:r>
              <a:rPr lang="en-IN" dirty="0">
                <a:latin typeface="Times New Roman" panose="02020603050405020304" pitchFamily="18" charset="0"/>
                <a:cs typeface="Times New Roman" panose="02020603050405020304" pitchFamily="18" charset="0"/>
              </a:rPr>
              <a:t>Two major criteria</a:t>
            </a:r>
          </a:p>
          <a:p>
            <a:pPr>
              <a:lnSpc>
                <a:spcPct val="150000"/>
              </a:lnSpc>
            </a:pPr>
            <a:r>
              <a:rPr lang="en-IN" b="1" dirty="0">
                <a:latin typeface="Times New Roman" panose="02020603050405020304" pitchFamily="18" charset="0"/>
                <a:cs typeface="Times New Roman" panose="02020603050405020304" pitchFamily="18" charset="0"/>
              </a:rPr>
              <a:t>2. </a:t>
            </a:r>
            <a:r>
              <a:rPr lang="en-IN" dirty="0">
                <a:latin typeface="Times New Roman" panose="02020603050405020304" pitchFamily="18" charset="0"/>
                <a:cs typeface="Times New Roman" panose="02020603050405020304" pitchFamily="18" charset="0"/>
              </a:rPr>
              <a:t>One major criterion and three minor criteria; or</a:t>
            </a:r>
          </a:p>
          <a:p>
            <a:pPr>
              <a:lnSpc>
                <a:spcPct val="150000"/>
              </a:lnSpc>
            </a:pPr>
            <a:r>
              <a:rPr lang="en-IN" b="1" dirty="0">
                <a:latin typeface="Times New Roman" panose="02020603050405020304" pitchFamily="18" charset="0"/>
                <a:cs typeface="Times New Roman" panose="02020603050405020304" pitchFamily="18" charset="0"/>
              </a:rPr>
              <a:t>3. </a:t>
            </a:r>
            <a:r>
              <a:rPr lang="en-IN" dirty="0">
                <a:latin typeface="Times New Roman" panose="02020603050405020304" pitchFamily="18" charset="0"/>
                <a:cs typeface="Times New Roman" panose="02020603050405020304" pitchFamily="18" charset="0"/>
              </a:rPr>
              <a:t>Five minor criteria</a:t>
            </a:r>
          </a:p>
        </p:txBody>
      </p:sp>
    </p:spTree>
    <p:extLst>
      <p:ext uri="{BB962C8B-B14F-4D97-AF65-F5344CB8AC3E}">
        <p14:creationId xmlns:p14="http://schemas.microsoft.com/office/powerpoint/2010/main" xmlns="" val="13695068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353800" cy="7028329"/>
          </a:xfrm>
        </p:spPr>
        <p:txBody>
          <a:bodyPr/>
          <a:lstStyle/>
          <a:p>
            <a:pPr marL="0" indent="0">
              <a:buNone/>
            </a:pPr>
            <a:r>
              <a:rPr lang="en-IN" b="1" i="1" u="sng" dirty="0" smtClean="0">
                <a:solidFill>
                  <a:srgbClr val="FF0000"/>
                </a:solidFill>
              </a:rPr>
              <a:t>Possible infective endocarditis</a:t>
            </a:r>
          </a:p>
          <a:p>
            <a:endParaRPr lang="en-IN" dirty="0"/>
          </a:p>
          <a:p>
            <a:pPr marL="0" indent="0">
              <a:buNone/>
            </a:pPr>
            <a:endParaRPr lang="en-IN" dirty="0" smtClean="0"/>
          </a:p>
          <a:p>
            <a:pPr marL="0" indent="0">
              <a:buNone/>
            </a:pPr>
            <a:r>
              <a:rPr lang="en-IN" b="1" dirty="0" smtClean="0">
                <a:solidFill>
                  <a:srgbClr val="FF0000"/>
                </a:solidFill>
              </a:rPr>
              <a:t> </a:t>
            </a:r>
          </a:p>
          <a:p>
            <a:pPr marL="0" indent="0">
              <a:buNone/>
            </a:pPr>
            <a:endParaRPr lang="en-IN" b="1" i="1" u="sng" dirty="0">
              <a:solidFill>
                <a:srgbClr val="FF0000"/>
              </a:solidFill>
            </a:endParaRPr>
          </a:p>
          <a:p>
            <a:pPr marL="0" indent="0">
              <a:buNone/>
            </a:pPr>
            <a:r>
              <a:rPr lang="en-IN" b="1" i="1" u="sng" dirty="0" smtClean="0">
                <a:solidFill>
                  <a:srgbClr val="FF0000"/>
                </a:solidFill>
              </a:rPr>
              <a:t>Rejected</a:t>
            </a:r>
          </a:p>
          <a:p>
            <a:pPr marL="0" indent="0">
              <a:buNone/>
            </a:pPr>
            <a:endParaRPr lang="en-IN" dirty="0"/>
          </a:p>
        </p:txBody>
      </p:sp>
      <p:sp>
        <p:nvSpPr>
          <p:cNvPr id="4" name="Rectangle 3"/>
          <p:cNvSpPr/>
          <p:nvPr/>
        </p:nvSpPr>
        <p:spPr>
          <a:xfrm>
            <a:off x="179294" y="3325906"/>
            <a:ext cx="11528611" cy="2375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IN" sz="2400" dirty="0"/>
              <a:t>Firm alternative diagnosis explaining evidence of infective endocarditis or</a:t>
            </a:r>
          </a:p>
          <a:p>
            <a:pPr marL="342900" indent="-342900">
              <a:buFont typeface="Arial" panose="020B0604020202020204" pitchFamily="34" charset="0"/>
              <a:buChar char="•"/>
            </a:pPr>
            <a:r>
              <a:rPr lang="en-IN" sz="2400" dirty="0"/>
              <a:t>Resolution of infective endocarditis syndrome with antibiotic therapy for </a:t>
            </a:r>
            <a:r>
              <a:rPr lang="en-IN" sz="2400" dirty="0" smtClean="0"/>
              <a:t>&lt;</a:t>
            </a:r>
            <a:r>
              <a:rPr lang="en-IN" sz="2400" dirty="0"/>
              <a:t>4 days or</a:t>
            </a:r>
          </a:p>
          <a:p>
            <a:pPr marL="342900" indent="-342900">
              <a:buFont typeface="Arial" panose="020B0604020202020204" pitchFamily="34" charset="0"/>
              <a:buChar char="•"/>
            </a:pPr>
            <a:r>
              <a:rPr lang="en-IN" sz="2400" dirty="0"/>
              <a:t>No pathological evidence of infective endocarditis at surgery or autopsy with antibiotic therapy &lt;4 days or</a:t>
            </a:r>
          </a:p>
          <a:p>
            <a:pPr marL="342900" indent="-342900">
              <a:buFont typeface="Arial" panose="020B0604020202020204" pitchFamily="34" charset="0"/>
              <a:buChar char="•"/>
            </a:pPr>
            <a:r>
              <a:rPr lang="en-IN" sz="2400" dirty="0"/>
              <a:t>Does not meet criteria for possible infective endocarditis as above</a:t>
            </a:r>
          </a:p>
        </p:txBody>
      </p:sp>
      <p:sp>
        <p:nvSpPr>
          <p:cNvPr id="5" name="Rectangle 4"/>
          <p:cNvSpPr/>
          <p:nvPr/>
        </p:nvSpPr>
        <p:spPr>
          <a:xfrm>
            <a:off x="179294" y="744070"/>
            <a:ext cx="6777317" cy="1497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IN" sz="2800" dirty="0"/>
              <a:t>One major and one minor criteria</a:t>
            </a:r>
          </a:p>
          <a:p>
            <a:pPr marL="457200" indent="-457200">
              <a:buFont typeface="Arial" panose="020B0604020202020204" pitchFamily="34" charset="0"/>
              <a:buChar char="•"/>
            </a:pPr>
            <a:r>
              <a:rPr lang="en-IN" sz="2800" dirty="0"/>
              <a:t>Three minor criteria</a:t>
            </a:r>
          </a:p>
        </p:txBody>
      </p:sp>
    </p:spTree>
    <p:extLst>
      <p:ext uri="{BB962C8B-B14F-4D97-AF65-F5344CB8AC3E}">
        <p14:creationId xmlns:p14="http://schemas.microsoft.com/office/powerpoint/2010/main" xmlns="" val="28542895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471" y="71718"/>
            <a:ext cx="11062447" cy="6786281"/>
          </a:xfrm>
        </p:spPr>
        <p:txBody>
          <a:bodyPr>
            <a:normAutofit fontScale="92500" lnSpcReduction="20000"/>
          </a:bodyPr>
          <a:lstStyle/>
          <a:p>
            <a:pPr marL="0" indent="0">
              <a:buNone/>
            </a:pPr>
            <a:r>
              <a:rPr lang="en-IN" sz="3300" b="1" i="1" dirty="0">
                <a:solidFill>
                  <a:srgbClr val="FF0000"/>
                </a:solidFill>
              </a:rPr>
              <a:t>MAJOR CRITERIA</a:t>
            </a:r>
          </a:p>
          <a:p>
            <a:r>
              <a:rPr lang="en-IN" b="1" dirty="0"/>
              <a:t>A. Blood culture positive for IE</a:t>
            </a:r>
          </a:p>
          <a:p>
            <a:pPr marL="0" indent="0">
              <a:lnSpc>
                <a:spcPct val="200000"/>
              </a:lnSpc>
              <a:buNone/>
            </a:pPr>
            <a:r>
              <a:rPr lang="en-IN" dirty="0" smtClean="0">
                <a:latin typeface="Times New Roman" panose="02020603050405020304" pitchFamily="18" charset="0"/>
                <a:cs typeface="Times New Roman" panose="02020603050405020304" pitchFamily="18" charset="0"/>
              </a:rPr>
              <a:t>Typical </a:t>
            </a:r>
            <a:r>
              <a:rPr lang="en-IN" dirty="0">
                <a:latin typeface="Times New Roman" panose="02020603050405020304" pitchFamily="18" charset="0"/>
                <a:cs typeface="Times New Roman" panose="02020603050405020304" pitchFamily="18" charset="0"/>
              </a:rPr>
              <a:t>microorganisms consistent with IE from two separate blood cultures: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smtClean="0">
                <a:latin typeface="Times New Roman" panose="02020603050405020304" pitchFamily="18" charset="0"/>
                <a:cs typeface="Times New Roman" panose="02020603050405020304" pitchFamily="18" charset="0"/>
              </a:rPr>
              <a:t>                                     </a:t>
            </a:r>
            <a:r>
              <a:rPr lang="en-IN" dirty="0" err="1" smtClean="0">
                <a:latin typeface="Times New Roman" panose="02020603050405020304" pitchFamily="18" charset="0"/>
                <a:cs typeface="Times New Roman" panose="02020603050405020304" pitchFamily="18" charset="0"/>
              </a:rPr>
              <a:t>Viridans</a:t>
            </a:r>
            <a:r>
              <a:rPr lang="en-IN" dirty="0" smtClean="0">
                <a:latin typeface="Times New Roman" panose="02020603050405020304" pitchFamily="18" charset="0"/>
                <a:cs typeface="Times New Roman" panose="02020603050405020304" pitchFamily="18" charset="0"/>
              </a:rPr>
              <a:t> streptococci</a:t>
            </a:r>
          </a:p>
          <a:p>
            <a:pPr marL="0" indent="0">
              <a:lnSpc>
                <a:spcPct val="200000"/>
              </a:lnSpc>
              <a:buNone/>
            </a:pPr>
            <a:r>
              <a:rPr lang="en-IN" dirty="0" smtClean="0">
                <a:latin typeface="Times New Roman" panose="02020603050405020304" pitchFamily="18" charset="0"/>
                <a:cs typeface="Times New Roman" panose="02020603050405020304" pitchFamily="18" charset="0"/>
              </a:rPr>
              <a:t>                                      </a:t>
            </a:r>
            <a:r>
              <a:rPr lang="en-IN" i="1" dirty="0" smtClean="0">
                <a:latin typeface="Times New Roman" panose="02020603050405020304" pitchFamily="18" charset="0"/>
                <a:cs typeface="Times New Roman" panose="02020603050405020304" pitchFamily="18" charset="0"/>
              </a:rPr>
              <a:t>Streptococcus </a:t>
            </a:r>
            <a:r>
              <a:rPr lang="en-IN" i="1" dirty="0" err="1" smtClean="0">
                <a:latin typeface="Times New Roman" panose="02020603050405020304" pitchFamily="18" charset="0"/>
                <a:cs typeface="Times New Roman" panose="02020603050405020304" pitchFamily="18" charset="0"/>
              </a:rPr>
              <a:t>bovis</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smtClean="0">
                <a:latin typeface="Times New Roman" panose="02020603050405020304" pitchFamily="18" charset="0"/>
                <a:cs typeface="Times New Roman" panose="02020603050405020304" pitchFamily="18" charset="0"/>
              </a:rPr>
              <a:t>                                      HACEK group,</a:t>
            </a:r>
          </a:p>
          <a:p>
            <a:pPr marL="0" indent="0">
              <a:lnSpc>
                <a:spcPct val="200000"/>
              </a:lnSpc>
              <a:buNone/>
            </a:pPr>
            <a:r>
              <a:rPr lang="en-IN" dirty="0" smtClean="0">
                <a:latin typeface="Times New Roman" panose="02020603050405020304" pitchFamily="18" charset="0"/>
                <a:cs typeface="Times New Roman" panose="02020603050405020304" pitchFamily="18" charset="0"/>
              </a:rPr>
              <a:t>                                      </a:t>
            </a:r>
            <a:r>
              <a:rPr lang="en-IN" i="1" dirty="0" smtClean="0">
                <a:latin typeface="Times New Roman" panose="02020603050405020304" pitchFamily="18" charset="0"/>
                <a:cs typeface="Times New Roman" panose="02020603050405020304" pitchFamily="18" charset="0"/>
              </a:rPr>
              <a:t>Staphylococcus aureus</a:t>
            </a:r>
            <a:r>
              <a:rPr lang="en-IN" dirty="0" smtClean="0">
                <a:latin typeface="Times New Roman" panose="02020603050405020304" pitchFamily="18" charset="0"/>
                <a:cs typeface="Times New Roman" panose="02020603050405020304" pitchFamily="18" charset="0"/>
              </a:rPr>
              <a:t>, or</a:t>
            </a:r>
          </a:p>
          <a:p>
            <a:pPr marL="0" indent="0">
              <a:lnSpc>
                <a:spcPct val="200000"/>
              </a:lnSpc>
              <a:buNone/>
            </a:pPr>
            <a:r>
              <a:rPr lang="en-IN" dirty="0" smtClean="0">
                <a:latin typeface="Times New Roman" panose="02020603050405020304" pitchFamily="18" charset="0"/>
                <a:cs typeface="Times New Roman" panose="02020603050405020304" pitchFamily="18" charset="0"/>
              </a:rPr>
              <a:t>                                      Community-acquired enterococci in the absence of a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primary focus.</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216222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
            <a:ext cx="11268635" cy="6714564"/>
          </a:xfrm>
        </p:spPr>
        <p:txBody>
          <a:bodyPr>
            <a:normAutofit fontScale="85000" lnSpcReduction="10000"/>
          </a:bodyPr>
          <a:lstStyle/>
          <a:p>
            <a:pPr marL="0" indent="0">
              <a:lnSpc>
                <a:spcPct val="250000"/>
              </a:lnSpc>
              <a:buNone/>
            </a:pPr>
            <a:r>
              <a:rPr lang="en-IN" dirty="0">
                <a:latin typeface="Times New Roman" panose="02020603050405020304" pitchFamily="18" charset="0"/>
                <a:cs typeface="Times New Roman" panose="02020603050405020304" pitchFamily="18" charset="0"/>
              </a:rPr>
              <a:t>Microorganisms consistent with IE from persistently positive blood cultures defined as</a:t>
            </a:r>
          </a:p>
          <a:p>
            <a:pPr>
              <a:lnSpc>
                <a:spcPct val="250000"/>
              </a:lnSpc>
              <a:buFont typeface="Wingdings" panose="05000000000000000000" pitchFamily="2" charset="2"/>
              <a:buChar char="q"/>
            </a:pPr>
            <a:r>
              <a:rPr lang="en-IN" dirty="0">
                <a:latin typeface="Times New Roman" panose="02020603050405020304" pitchFamily="18" charset="0"/>
                <a:cs typeface="Times New Roman" panose="02020603050405020304" pitchFamily="18" charset="0"/>
              </a:rPr>
              <a:t>follows: at least two positive cultures of blood samples drawn &gt;12 hours apart; </a:t>
            </a:r>
          </a:p>
          <a:p>
            <a:pPr>
              <a:lnSpc>
                <a:spcPct val="250000"/>
              </a:lnSpc>
              <a:buFont typeface="Wingdings" panose="05000000000000000000" pitchFamily="2" charset="2"/>
              <a:buChar char="q"/>
            </a:pPr>
            <a:r>
              <a:rPr lang="en-IN" dirty="0" smtClean="0">
                <a:latin typeface="Times New Roman" panose="02020603050405020304" pitchFamily="18" charset="0"/>
                <a:cs typeface="Times New Roman" panose="02020603050405020304" pitchFamily="18" charset="0"/>
              </a:rPr>
              <a:t>all </a:t>
            </a:r>
            <a:r>
              <a:rPr lang="en-IN" dirty="0">
                <a:latin typeface="Times New Roman" panose="02020603050405020304" pitchFamily="18" charset="0"/>
                <a:cs typeface="Times New Roman" panose="02020603050405020304" pitchFamily="18" charset="0"/>
              </a:rPr>
              <a:t>of three or a majority of four separate cultures of blood (with first and last samples drawn at least 1 hour apart)</a:t>
            </a:r>
          </a:p>
          <a:p>
            <a:pPr>
              <a:lnSpc>
                <a:spcPct val="250000"/>
              </a:lnSpc>
              <a:buFont typeface="Wingdings" panose="05000000000000000000" pitchFamily="2" charset="2"/>
              <a:buChar char="q"/>
            </a:pPr>
            <a:r>
              <a:rPr lang="en-IN" dirty="0" smtClean="0">
                <a:latin typeface="Times New Roman" panose="02020603050405020304" pitchFamily="18" charset="0"/>
                <a:cs typeface="Times New Roman" panose="02020603050405020304" pitchFamily="18" charset="0"/>
              </a:rPr>
              <a:t>Single </a:t>
            </a:r>
            <a:r>
              <a:rPr lang="en-IN" dirty="0">
                <a:latin typeface="Times New Roman" panose="02020603050405020304" pitchFamily="18" charset="0"/>
                <a:cs typeface="Times New Roman" panose="02020603050405020304" pitchFamily="18" charset="0"/>
              </a:rPr>
              <a:t>positive blood culture for </a:t>
            </a:r>
            <a:r>
              <a:rPr lang="en-IN" i="1" dirty="0" err="1">
                <a:latin typeface="Times New Roman" panose="02020603050405020304" pitchFamily="18" charset="0"/>
                <a:cs typeface="Times New Roman" panose="02020603050405020304" pitchFamily="18" charset="0"/>
              </a:rPr>
              <a:t>Coxiella</a:t>
            </a:r>
            <a:r>
              <a:rPr lang="en-IN" i="1" dirty="0">
                <a:latin typeface="Times New Roman" panose="02020603050405020304" pitchFamily="18" charset="0"/>
                <a:cs typeface="Times New Roman" panose="02020603050405020304" pitchFamily="18" charset="0"/>
              </a:rPr>
              <a:t> </a:t>
            </a:r>
            <a:r>
              <a:rPr lang="en-IN" i="1" dirty="0" err="1">
                <a:latin typeface="Times New Roman" panose="02020603050405020304" pitchFamily="18" charset="0"/>
                <a:cs typeface="Times New Roman" panose="02020603050405020304" pitchFamily="18" charset="0"/>
              </a:rPr>
              <a:t>burnetii</a:t>
            </a:r>
            <a:r>
              <a:rPr lang="en-IN" i="1"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or anti-phase 1 IgG antibody </a:t>
            </a:r>
            <a:r>
              <a:rPr lang="en-IN" dirty="0" err="1">
                <a:latin typeface="Times New Roman" panose="02020603050405020304" pitchFamily="18" charset="0"/>
                <a:cs typeface="Times New Roman" panose="02020603050405020304" pitchFamily="18" charset="0"/>
              </a:rPr>
              <a:t>titer</a:t>
            </a:r>
            <a:r>
              <a:rPr lang="en-IN" dirty="0">
                <a:latin typeface="Times New Roman" panose="02020603050405020304" pitchFamily="18" charset="0"/>
                <a:cs typeface="Times New Roman" panose="02020603050405020304" pitchFamily="18" charset="0"/>
              </a:rPr>
              <a:t> &gt;1:800</a:t>
            </a:r>
          </a:p>
          <a:p>
            <a:pPr>
              <a:lnSpc>
                <a:spcPct val="250000"/>
              </a:lnSpc>
            </a:pPr>
            <a:endParaRPr lang="en-IN" dirty="0"/>
          </a:p>
        </p:txBody>
      </p:sp>
    </p:spTree>
    <p:extLst>
      <p:ext uri="{BB962C8B-B14F-4D97-AF65-F5344CB8AC3E}">
        <p14:creationId xmlns:p14="http://schemas.microsoft.com/office/powerpoint/2010/main" xmlns="" val="384497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 y="152400"/>
            <a:ext cx="11681012" cy="6813176"/>
          </a:xfrm>
        </p:spPr>
        <p:txBody>
          <a:bodyPr>
            <a:normAutofit fontScale="85000" lnSpcReduction="10000"/>
          </a:bodyPr>
          <a:lstStyle/>
          <a:p>
            <a:pPr marL="0" indent="0">
              <a:buNone/>
            </a:pPr>
            <a:r>
              <a:rPr lang="en-IN" dirty="0" smtClean="0"/>
              <a:t>B. </a:t>
            </a:r>
            <a:r>
              <a:rPr lang="en-IN" b="1" dirty="0" smtClean="0"/>
              <a:t>Evidence </a:t>
            </a:r>
            <a:r>
              <a:rPr lang="en-IN" b="1" dirty="0"/>
              <a:t>of endocardial involvement</a:t>
            </a:r>
          </a:p>
          <a:p>
            <a:pPr marL="0" indent="0">
              <a:buNone/>
            </a:pPr>
            <a:r>
              <a:rPr lang="en-IN" dirty="0" smtClean="0">
                <a:latin typeface="Times New Roman" panose="02020603050405020304" pitchFamily="18" charset="0"/>
                <a:cs typeface="Times New Roman" panose="02020603050405020304" pitchFamily="18" charset="0"/>
              </a:rPr>
              <a:t>Echocardiogram </a:t>
            </a:r>
            <a:r>
              <a:rPr lang="en-IN" dirty="0">
                <a:latin typeface="Times New Roman" panose="02020603050405020304" pitchFamily="18" charset="0"/>
                <a:cs typeface="Times New Roman" panose="02020603050405020304" pitchFamily="18" charset="0"/>
              </a:rPr>
              <a:t>positive for </a:t>
            </a:r>
            <a:endParaRPr lang="en-IN" dirty="0" smtClean="0">
              <a:latin typeface="Times New Roman" panose="02020603050405020304" pitchFamily="18" charset="0"/>
              <a:cs typeface="Times New Roman" panose="02020603050405020304" pitchFamily="18" charset="0"/>
            </a:endParaRPr>
          </a:p>
          <a:p>
            <a:pPr>
              <a:lnSpc>
                <a:spcPct val="200000"/>
              </a:lnSpc>
            </a:pPr>
            <a:r>
              <a:rPr lang="en-IN" dirty="0" smtClean="0">
                <a:latin typeface="Times New Roman" panose="02020603050405020304" pitchFamily="18" charset="0"/>
                <a:cs typeface="Times New Roman" panose="02020603050405020304" pitchFamily="18" charset="0"/>
              </a:rPr>
              <a:t>Oscillating </a:t>
            </a:r>
            <a:r>
              <a:rPr lang="en-IN" dirty="0" err="1">
                <a:latin typeface="Times New Roman" panose="02020603050405020304" pitchFamily="18" charset="0"/>
                <a:cs typeface="Times New Roman" panose="02020603050405020304" pitchFamily="18" charset="0"/>
              </a:rPr>
              <a:t>intracardiac</a:t>
            </a:r>
            <a:r>
              <a:rPr lang="en-IN" dirty="0">
                <a:latin typeface="Times New Roman" panose="02020603050405020304" pitchFamily="18" charset="0"/>
                <a:cs typeface="Times New Roman" panose="02020603050405020304" pitchFamily="18" charset="0"/>
              </a:rPr>
              <a:t> mass on valve or supporting structures, in the path </a:t>
            </a:r>
            <a:r>
              <a:rPr lang="en-IN" dirty="0" smtClean="0">
                <a:latin typeface="Times New Roman" panose="02020603050405020304" pitchFamily="18" charset="0"/>
                <a:cs typeface="Times New Roman" panose="02020603050405020304" pitchFamily="18" charset="0"/>
              </a:rPr>
              <a:t>of </a:t>
            </a:r>
            <a:r>
              <a:rPr lang="en-IN" dirty="0" err="1" smtClean="0">
                <a:latin typeface="Times New Roman" panose="02020603050405020304" pitchFamily="18" charset="0"/>
                <a:cs typeface="Times New Roman" panose="02020603050405020304" pitchFamily="18" charset="0"/>
              </a:rPr>
              <a:t>regurgitant</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jets</a:t>
            </a:r>
            <a:r>
              <a:rPr lang="en-IN" dirty="0" smtClean="0">
                <a:latin typeface="Times New Roman" panose="02020603050405020304" pitchFamily="18" charset="0"/>
                <a:cs typeface="Times New Roman" panose="02020603050405020304" pitchFamily="18" charset="0"/>
              </a:rPr>
              <a:t>,</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or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on </a:t>
            </a:r>
            <a:r>
              <a:rPr lang="en-IN" dirty="0">
                <a:latin typeface="Times New Roman" panose="02020603050405020304" pitchFamily="18" charset="0"/>
                <a:cs typeface="Times New Roman" panose="02020603050405020304" pitchFamily="18" charset="0"/>
              </a:rPr>
              <a:t>implanted material in the absence of an alternative </a:t>
            </a:r>
            <a:r>
              <a:rPr lang="en-IN" dirty="0" smtClean="0">
                <a:latin typeface="Times New Roman" panose="02020603050405020304" pitchFamily="18" charset="0"/>
                <a:cs typeface="Times New Roman" panose="02020603050405020304" pitchFamily="18" charset="0"/>
              </a:rPr>
              <a:t>anatomic explanation.</a:t>
            </a:r>
            <a:endParaRPr lang="en-IN" dirty="0">
              <a:latin typeface="Times New Roman" panose="02020603050405020304" pitchFamily="18" charset="0"/>
              <a:cs typeface="Times New Roman" panose="02020603050405020304" pitchFamily="18" charset="0"/>
            </a:endParaRPr>
          </a:p>
          <a:p>
            <a:pPr>
              <a:lnSpc>
                <a:spcPct val="200000"/>
              </a:lnSpc>
            </a:pPr>
            <a:r>
              <a:rPr lang="en-IN" b="1" dirty="0" smtClean="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Abscess</a:t>
            </a:r>
            <a:r>
              <a:rPr lang="en-IN" dirty="0">
                <a:latin typeface="Times New Roman" panose="02020603050405020304" pitchFamily="18" charset="0"/>
                <a:cs typeface="Times New Roman" panose="02020603050405020304" pitchFamily="18" charset="0"/>
              </a:rPr>
              <a:t>.</a:t>
            </a:r>
          </a:p>
          <a:p>
            <a:pPr>
              <a:lnSpc>
                <a:spcPct val="200000"/>
              </a:lnSpc>
            </a:pPr>
            <a:r>
              <a:rPr lang="en-IN" dirty="0" smtClean="0">
                <a:latin typeface="Times New Roman" panose="02020603050405020304" pitchFamily="18" charset="0"/>
                <a:cs typeface="Times New Roman" panose="02020603050405020304" pitchFamily="18" charset="0"/>
              </a:rPr>
              <a:t>New </a:t>
            </a:r>
            <a:r>
              <a:rPr lang="en-IN" dirty="0">
                <a:latin typeface="Times New Roman" panose="02020603050405020304" pitchFamily="18" charset="0"/>
                <a:cs typeface="Times New Roman" panose="02020603050405020304" pitchFamily="18" charset="0"/>
              </a:rPr>
              <a:t>partial dehiscence of prosthetic </a:t>
            </a:r>
            <a:r>
              <a:rPr lang="en-IN" dirty="0" smtClean="0">
                <a:latin typeface="Times New Roman" panose="02020603050405020304" pitchFamily="18" charset="0"/>
                <a:cs typeface="Times New Roman" panose="02020603050405020304" pitchFamily="18" charset="0"/>
              </a:rPr>
              <a:t>valve.</a:t>
            </a:r>
            <a:endParaRPr lang="en-IN" dirty="0">
              <a:latin typeface="Times New Roman" panose="02020603050405020304" pitchFamily="18" charset="0"/>
              <a:cs typeface="Times New Roman" panose="02020603050405020304" pitchFamily="18" charset="0"/>
            </a:endParaRPr>
          </a:p>
          <a:p>
            <a:pPr>
              <a:lnSpc>
                <a:spcPct val="200000"/>
              </a:lnSpc>
            </a:pPr>
            <a:r>
              <a:rPr lang="en-IN" dirty="0" smtClean="0">
                <a:latin typeface="Times New Roman" panose="02020603050405020304" pitchFamily="18" charset="0"/>
                <a:cs typeface="Times New Roman" panose="02020603050405020304" pitchFamily="18" charset="0"/>
              </a:rPr>
              <a:t>New </a:t>
            </a:r>
            <a:r>
              <a:rPr lang="en-IN" dirty="0" err="1">
                <a:latin typeface="Times New Roman" panose="02020603050405020304" pitchFamily="18" charset="0"/>
                <a:cs typeface="Times New Roman" panose="02020603050405020304" pitchFamily="18" charset="0"/>
              </a:rPr>
              <a:t>valvular</a:t>
            </a:r>
            <a:r>
              <a:rPr lang="en-IN" dirty="0">
                <a:latin typeface="Times New Roman" panose="02020603050405020304" pitchFamily="18" charset="0"/>
                <a:cs typeface="Times New Roman" panose="02020603050405020304" pitchFamily="18" charset="0"/>
              </a:rPr>
              <a:t> regurgitation (worsening or changing or </a:t>
            </a:r>
            <a:r>
              <a:rPr lang="en-IN" dirty="0" smtClean="0">
                <a:latin typeface="Times New Roman" panose="02020603050405020304" pitchFamily="18" charset="0"/>
                <a:cs typeface="Times New Roman" panose="02020603050405020304" pitchFamily="18" charset="0"/>
              </a:rPr>
              <a:t>pre-existing </a:t>
            </a:r>
            <a:r>
              <a:rPr lang="en-IN" dirty="0">
                <a:latin typeface="Times New Roman" panose="02020603050405020304" pitchFamily="18" charset="0"/>
                <a:cs typeface="Times New Roman" panose="02020603050405020304" pitchFamily="18" charset="0"/>
              </a:rPr>
              <a:t>murmur </a:t>
            </a:r>
            <a:r>
              <a:rPr lang="en-IN" dirty="0" smtClean="0">
                <a:latin typeface="Times New Roman" panose="02020603050405020304" pitchFamily="18" charset="0"/>
                <a:cs typeface="Times New Roman" panose="02020603050405020304" pitchFamily="18" charset="0"/>
              </a:rPr>
              <a:t>not sufficient</a:t>
            </a:r>
            <a:r>
              <a:rPr lang="en-IN" dirty="0">
                <a:latin typeface="Times New Roman" panose="02020603050405020304" pitchFamily="18" charset="0"/>
                <a:cs typeface="Times New Roman" panose="02020603050405020304" pitchFamily="18" charset="0"/>
              </a:rPr>
              <a:t>)</a:t>
            </a:r>
          </a:p>
          <a:p>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19409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612" y="80683"/>
            <a:ext cx="11716870" cy="6589340"/>
          </a:xfrm>
        </p:spPr>
        <p:txBody>
          <a:bodyPr>
            <a:noAutofit/>
          </a:bodyPr>
          <a:lstStyle/>
          <a:p>
            <a:pPr>
              <a:lnSpc>
                <a:spcPct val="250000"/>
              </a:lnSpc>
            </a:pPr>
            <a:r>
              <a:rPr lang="en-IN" sz="2000" dirty="0" smtClean="0">
                <a:latin typeface="Times New Roman" panose="02020603050405020304" pitchFamily="18" charset="0"/>
                <a:cs typeface="Times New Roman" panose="02020603050405020304" pitchFamily="18" charset="0"/>
              </a:rPr>
              <a:t>The </a:t>
            </a:r>
            <a:r>
              <a:rPr lang="en-IN" sz="2000" dirty="0">
                <a:latin typeface="Times New Roman" panose="02020603050405020304" pitchFamily="18" charset="0"/>
                <a:cs typeface="Times New Roman" panose="02020603050405020304" pitchFamily="18" charset="0"/>
              </a:rPr>
              <a:t>nature of the infecting organism has changed over time; diagnosis may be difficult during early stages and is thus often delayed until a more serious infection has set in</a:t>
            </a:r>
            <a:r>
              <a:rPr lang="en-IN" sz="2000" dirty="0" smtClean="0">
                <a:latin typeface="Times New Roman" panose="02020603050405020304" pitchFamily="18" charset="0"/>
                <a:cs typeface="Times New Roman" panose="02020603050405020304" pitchFamily="18" charset="0"/>
              </a:rPr>
              <a:t>.</a:t>
            </a:r>
          </a:p>
          <a:p>
            <a:pPr>
              <a:lnSpc>
                <a:spcPct val="250000"/>
              </a:lnSpc>
            </a:pPr>
            <a:r>
              <a:rPr lang="en-IN" sz="2000" dirty="0" smtClean="0">
                <a:latin typeface="Times New Roman" panose="02020603050405020304" pitchFamily="18" charset="0"/>
                <a:cs typeface="Times New Roman" panose="02020603050405020304" pitchFamily="18" charset="0"/>
              </a:rPr>
              <a:t>Infective endocarditis (IE) accounts for 0.5 to 1 of every 1000 hospital admissions, excluding postoperative endocarditis. </a:t>
            </a:r>
          </a:p>
          <a:p>
            <a:pPr>
              <a:lnSpc>
                <a:spcPct val="250000"/>
              </a:lnSpc>
            </a:pPr>
            <a:r>
              <a:rPr lang="en-IN" sz="2000" dirty="0" smtClean="0">
                <a:latin typeface="Times New Roman" panose="02020603050405020304" pitchFamily="18" charset="0"/>
                <a:cs typeface="Times New Roman" panose="02020603050405020304" pitchFamily="18" charset="0"/>
              </a:rPr>
              <a:t>The frequency of IE among children seems to have increased in recent years. </a:t>
            </a:r>
          </a:p>
          <a:p>
            <a:pPr>
              <a:lnSpc>
                <a:spcPct val="250000"/>
              </a:lnSpc>
            </a:pPr>
            <a:r>
              <a:rPr lang="en-IN" sz="2000" dirty="0" smtClean="0">
                <a:latin typeface="Times New Roman" panose="02020603050405020304" pitchFamily="18" charset="0"/>
                <a:cs typeface="Times New Roman" panose="02020603050405020304" pitchFamily="18" charset="0"/>
              </a:rPr>
              <a:t>This is due to survivors of surgical repair of complex congenital heart disease , survivors of neonatal intensive care units, who are at an increased risk for IE.</a:t>
            </a:r>
          </a:p>
          <a:p>
            <a:pPr>
              <a:lnSpc>
                <a:spcPct val="150000"/>
              </a:lnSpc>
            </a:pPr>
            <a:endParaRPr lang="en-IN"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891662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8613"/>
            <a:ext cx="10103224" cy="6929716"/>
          </a:xfrm>
        </p:spPr>
        <p:txBody>
          <a:bodyPr>
            <a:normAutofit fontScale="70000" lnSpcReduction="20000"/>
          </a:bodyPr>
          <a:lstStyle/>
          <a:p>
            <a:r>
              <a:rPr lang="en-IN" sz="3600" b="1" dirty="0">
                <a:solidFill>
                  <a:srgbClr val="FF0000"/>
                </a:solidFill>
              </a:rPr>
              <a:t>MINOR CRITERIA</a:t>
            </a:r>
          </a:p>
          <a:p>
            <a:pPr marL="0" indent="0">
              <a:lnSpc>
                <a:spcPct val="200000"/>
              </a:lnSpc>
              <a:buNone/>
            </a:pPr>
            <a:r>
              <a:rPr lang="en-IN" b="1" dirty="0"/>
              <a:t>1</a:t>
            </a:r>
            <a:r>
              <a:rPr lang="en-IN" b="1"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Predisposition, predisposing heart condition, or injection drug users.</a:t>
            </a:r>
          </a:p>
          <a:p>
            <a:pPr marL="0" indent="0">
              <a:lnSpc>
                <a:spcPct val="200000"/>
              </a:lnSpc>
              <a:buNone/>
            </a:pPr>
            <a:r>
              <a:rPr lang="en-IN" b="1" dirty="0">
                <a:latin typeface="Times New Roman" panose="02020603050405020304" pitchFamily="18" charset="0"/>
                <a:cs typeface="Times New Roman" panose="02020603050405020304" pitchFamily="18" charset="0"/>
              </a:rPr>
              <a:t>2. </a:t>
            </a:r>
            <a:r>
              <a:rPr lang="en-IN" dirty="0">
                <a:latin typeface="Times New Roman" panose="02020603050405020304" pitchFamily="18" charset="0"/>
                <a:cs typeface="Times New Roman" panose="02020603050405020304" pitchFamily="18" charset="0"/>
              </a:rPr>
              <a:t>Fever, temperature &gt;38°C</a:t>
            </a:r>
          </a:p>
          <a:p>
            <a:pPr marL="0" indent="0">
              <a:lnSpc>
                <a:spcPct val="200000"/>
              </a:lnSpc>
              <a:buNone/>
            </a:pPr>
            <a:r>
              <a:rPr lang="en-IN" b="1" dirty="0">
                <a:latin typeface="Times New Roman" panose="02020603050405020304" pitchFamily="18" charset="0"/>
                <a:cs typeface="Times New Roman" panose="02020603050405020304" pitchFamily="18" charset="0"/>
              </a:rPr>
              <a:t>3. </a:t>
            </a:r>
            <a:r>
              <a:rPr lang="en-IN" dirty="0">
                <a:latin typeface="Times New Roman" panose="02020603050405020304" pitchFamily="18" charset="0"/>
                <a:cs typeface="Times New Roman" panose="02020603050405020304" pitchFamily="18" charset="0"/>
              </a:rPr>
              <a:t>Vascular phenomena: major arterial emboli, septic pulmonary infarcts, mycotic </a:t>
            </a:r>
            <a:r>
              <a:rPr lang="en-IN" dirty="0" smtClean="0">
                <a:latin typeface="Times New Roman" panose="02020603050405020304" pitchFamily="18" charset="0"/>
                <a:cs typeface="Times New Roman" panose="02020603050405020304" pitchFamily="18" charset="0"/>
              </a:rPr>
              <a:t>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aneurysm, intracranial </a:t>
            </a:r>
            <a:r>
              <a:rPr lang="en-IN" dirty="0" err="1">
                <a:latin typeface="Times New Roman" panose="02020603050405020304" pitchFamily="18" charset="0"/>
                <a:cs typeface="Times New Roman" panose="02020603050405020304" pitchFamily="18" charset="0"/>
              </a:rPr>
              <a:t>hemorrhage</a:t>
            </a:r>
            <a:r>
              <a:rPr lang="en-IN" dirty="0">
                <a:latin typeface="Times New Roman" panose="02020603050405020304" pitchFamily="18" charset="0"/>
                <a:cs typeface="Times New Roman" panose="02020603050405020304" pitchFamily="18" charset="0"/>
              </a:rPr>
              <a:t>, conjunctival </a:t>
            </a:r>
            <a:r>
              <a:rPr lang="en-IN" dirty="0" err="1">
                <a:latin typeface="Times New Roman" panose="02020603050405020304" pitchFamily="18" charset="0"/>
                <a:cs typeface="Times New Roman" panose="02020603050405020304" pitchFamily="18" charset="0"/>
              </a:rPr>
              <a:t>hemorrhages</a:t>
            </a:r>
            <a:r>
              <a:rPr lang="en-IN" dirty="0">
                <a:latin typeface="Times New Roman" panose="02020603050405020304" pitchFamily="18" charset="0"/>
                <a:cs typeface="Times New Roman" panose="02020603050405020304" pitchFamily="18" charset="0"/>
              </a:rPr>
              <a:t>, and </a:t>
            </a:r>
            <a:r>
              <a:rPr lang="en-IN" dirty="0" err="1">
                <a:latin typeface="Times New Roman" panose="02020603050405020304" pitchFamily="18" charset="0"/>
                <a:cs typeface="Times New Roman" panose="02020603050405020304" pitchFamily="18" charset="0"/>
              </a:rPr>
              <a:t>Janeway's</a:t>
            </a:r>
            <a:r>
              <a:rPr lang="en-IN" dirty="0">
                <a:latin typeface="Times New Roman" panose="02020603050405020304" pitchFamily="18" charset="0"/>
                <a:cs typeface="Times New Roman" panose="02020603050405020304" pitchFamily="18" charset="0"/>
              </a:rPr>
              <a:t> lesions</a:t>
            </a:r>
          </a:p>
          <a:p>
            <a:pPr marL="0" indent="0">
              <a:lnSpc>
                <a:spcPct val="200000"/>
              </a:lnSpc>
              <a:buNone/>
            </a:pPr>
            <a:r>
              <a:rPr lang="en-IN" b="1" dirty="0">
                <a:latin typeface="Times New Roman" panose="02020603050405020304" pitchFamily="18" charset="0"/>
                <a:cs typeface="Times New Roman" panose="02020603050405020304" pitchFamily="18" charset="0"/>
              </a:rPr>
              <a:t>4. </a:t>
            </a:r>
            <a:r>
              <a:rPr lang="en-IN" dirty="0">
                <a:latin typeface="Times New Roman" panose="02020603050405020304" pitchFamily="18" charset="0"/>
                <a:cs typeface="Times New Roman" panose="02020603050405020304" pitchFamily="18" charset="0"/>
              </a:rPr>
              <a:t>Immunologic phenomena: glomerulonephritis, Osler's nodes, Roth's spots, and </a:t>
            </a:r>
            <a:r>
              <a:rPr lang="en-IN" dirty="0" smtClean="0">
                <a:latin typeface="Times New Roman" panose="02020603050405020304" pitchFamily="18" charset="0"/>
                <a:cs typeface="Times New Roman" panose="02020603050405020304" pitchFamily="18" charset="0"/>
              </a:rPr>
              <a:t>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rheumatoid </a:t>
            </a:r>
            <a:r>
              <a:rPr lang="en-IN" dirty="0">
                <a:latin typeface="Times New Roman" panose="02020603050405020304" pitchFamily="18" charset="0"/>
                <a:cs typeface="Times New Roman" panose="02020603050405020304" pitchFamily="18" charset="0"/>
              </a:rPr>
              <a:t>factor</a:t>
            </a:r>
          </a:p>
          <a:p>
            <a:pPr marL="0" indent="0">
              <a:lnSpc>
                <a:spcPct val="200000"/>
              </a:lnSpc>
              <a:buNone/>
            </a:pPr>
            <a:r>
              <a:rPr lang="en-IN" b="1" dirty="0">
                <a:latin typeface="Times New Roman" panose="02020603050405020304" pitchFamily="18" charset="0"/>
                <a:cs typeface="Times New Roman" panose="02020603050405020304" pitchFamily="18" charset="0"/>
              </a:rPr>
              <a:t>5. </a:t>
            </a:r>
            <a:r>
              <a:rPr lang="en-IN" dirty="0">
                <a:latin typeface="Times New Roman" panose="02020603050405020304" pitchFamily="18" charset="0"/>
                <a:cs typeface="Times New Roman" panose="02020603050405020304" pitchFamily="18" charset="0"/>
              </a:rPr>
              <a:t>Microbiologic evidence: positive blood culture but does not meet a major criterion as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noted above</a:t>
            </a:r>
            <a:r>
              <a:rPr lang="en-IN" dirty="0">
                <a:latin typeface="Times New Roman" panose="02020603050405020304" pitchFamily="18" charset="0"/>
                <a:cs typeface="Times New Roman" panose="02020603050405020304" pitchFamily="18" charset="0"/>
              </a:rPr>
              <a:t>[*] or serologic evidence of active infection with organism consistent </a:t>
            </a:r>
            <a:r>
              <a:rPr lang="en-IN" dirty="0" smtClean="0">
                <a:latin typeface="Times New Roman" panose="02020603050405020304" pitchFamily="18" charset="0"/>
                <a:cs typeface="Times New Roman" panose="02020603050405020304" pitchFamily="18" charset="0"/>
              </a:rPr>
              <a:t>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with </a:t>
            </a:r>
            <a:r>
              <a:rPr lang="en-IN" dirty="0">
                <a:latin typeface="Times New Roman" panose="02020603050405020304" pitchFamily="18" charset="0"/>
                <a:cs typeface="Times New Roman" panose="02020603050405020304" pitchFamily="18" charset="0"/>
              </a:rPr>
              <a:t>IE</a:t>
            </a:r>
          </a:p>
        </p:txBody>
      </p:sp>
    </p:spTree>
    <p:extLst>
      <p:ext uri="{BB962C8B-B14F-4D97-AF65-F5344CB8AC3E}">
        <p14:creationId xmlns:p14="http://schemas.microsoft.com/office/powerpoint/2010/main" xmlns="" val="28948535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74002" cy="1228165"/>
          </a:xfrm>
        </p:spPr>
        <p:txBody>
          <a:bodyPr/>
          <a:lstStyle/>
          <a:p>
            <a:r>
              <a:rPr lang="en-IN" b="1" dirty="0">
                <a:solidFill>
                  <a:srgbClr val="FF0000"/>
                </a:solidFill>
              </a:rPr>
              <a:t>MANAGEMENT</a:t>
            </a:r>
            <a:endParaRPr lang="en-IN" dirty="0">
              <a:solidFill>
                <a:srgbClr val="FF0000"/>
              </a:solidFill>
            </a:endParaRPr>
          </a:p>
        </p:txBody>
      </p:sp>
      <p:sp>
        <p:nvSpPr>
          <p:cNvPr id="3" name="Content Placeholder 2"/>
          <p:cNvSpPr>
            <a:spLocks noGrp="1"/>
          </p:cNvSpPr>
          <p:nvPr>
            <p:ph idx="1"/>
          </p:nvPr>
        </p:nvSpPr>
        <p:spPr>
          <a:xfrm>
            <a:off x="107575" y="1228165"/>
            <a:ext cx="10425954" cy="5629836"/>
          </a:xfrm>
        </p:spPr>
        <p:txBody>
          <a:bodyPr>
            <a:normAutofit fontScale="62500" lnSpcReduction="20000"/>
          </a:bodyPr>
          <a:lstStyle/>
          <a:p>
            <a:pPr marL="0" indent="0">
              <a:lnSpc>
                <a:spcPct val="160000"/>
              </a:lnSpc>
              <a:buNone/>
            </a:pPr>
            <a:r>
              <a:rPr lang="en-IN" b="1" dirty="0" smtClean="0">
                <a:latin typeface="Times New Roman" panose="02020603050405020304" pitchFamily="18" charset="0"/>
                <a:cs typeface="Times New Roman" panose="02020603050405020304" pitchFamily="18" charset="0"/>
              </a:rPr>
              <a:t>Treatment </a:t>
            </a:r>
            <a:r>
              <a:rPr lang="en-IN" b="1" dirty="0">
                <a:latin typeface="Times New Roman" panose="02020603050405020304" pitchFamily="18" charset="0"/>
                <a:cs typeface="Times New Roman" panose="02020603050405020304" pitchFamily="18" charset="0"/>
              </a:rPr>
              <a:t>of infective endocarditis consists of</a:t>
            </a:r>
          </a:p>
          <a:p>
            <a:pPr marL="0" indent="0">
              <a:lnSpc>
                <a:spcPct val="160000"/>
              </a:lnSpc>
              <a:buNone/>
            </a:pPr>
            <a:r>
              <a:rPr lang="en-IN" dirty="0" smtClean="0">
                <a:latin typeface="Times New Roman" panose="02020603050405020304" pitchFamily="18" charset="0"/>
                <a:cs typeface="Times New Roman" panose="02020603050405020304" pitchFamily="18" charset="0"/>
              </a:rPr>
              <a:t>                 </a:t>
            </a:r>
            <a:r>
              <a:rPr lang="en-IN" i="1" u="sng" dirty="0" smtClean="0">
                <a:latin typeface="Times New Roman" panose="02020603050405020304" pitchFamily="18" charset="0"/>
                <a:cs typeface="Times New Roman" panose="02020603050405020304" pitchFamily="18" charset="0"/>
              </a:rPr>
              <a:t>Medical Management </a:t>
            </a:r>
          </a:p>
          <a:p>
            <a:pPr marL="0" indent="0">
              <a:lnSpc>
                <a:spcPct val="160000"/>
              </a:lnSpc>
              <a:buNone/>
            </a:pPr>
            <a:r>
              <a:rPr lang="en-IN" i="1" dirty="0" smtClean="0">
                <a:latin typeface="Times New Roman" panose="02020603050405020304" pitchFamily="18" charset="0"/>
                <a:cs typeface="Times New Roman" panose="02020603050405020304" pitchFamily="18" charset="0"/>
              </a:rPr>
              <a:t>                 </a:t>
            </a:r>
            <a:r>
              <a:rPr lang="en-IN" i="1" u="sng" dirty="0" smtClean="0">
                <a:latin typeface="Times New Roman" panose="02020603050405020304" pitchFamily="18" charset="0"/>
                <a:cs typeface="Times New Roman" panose="02020603050405020304" pitchFamily="18" charset="0"/>
              </a:rPr>
              <a:t>Surgical Management.</a:t>
            </a:r>
          </a:p>
          <a:p>
            <a:pPr>
              <a:lnSpc>
                <a:spcPct val="160000"/>
              </a:lnSpc>
            </a:pPr>
            <a:r>
              <a:rPr lang="en-IN" dirty="0">
                <a:latin typeface="Times New Roman" panose="02020603050405020304" pitchFamily="18" charset="0"/>
                <a:cs typeface="Times New Roman" panose="02020603050405020304" pitchFamily="18" charset="0"/>
              </a:rPr>
              <a:t>Empirical therapy before the </a:t>
            </a:r>
            <a:r>
              <a:rPr lang="en-IN" dirty="0" smtClean="0">
                <a:latin typeface="Times New Roman" panose="02020603050405020304" pitchFamily="18" charset="0"/>
                <a:cs typeface="Times New Roman" panose="02020603050405020304" pitchFamily="18" charset="0"/>
              </a:rPr>
              <a:t>identifiable agent </a:t>
            </a:r>
            <a:r>
              <a:rPr lang="en-IN" dirty="0">
                <a:latin typeface="Times New Roman" panose="02020603050405020304" pitchFamily="18" charset="0"/>
                <a:cs typeface="Times New Roman" panose="02020603050405020304" pitchFamily="18" charset="0"/>
              </a:rPr>
              <a:t>is recovered may be initiated with </a:t>
            </a:r>
          </a:p>
          <a:p>
            <a:pPr marL="0" indent="0">
              <a:lnSpc>
                <a:spcPct val="160000"/>
              </a:lnSpc>
              <a:buNone/>
            </a:pPr>
            <a:r>
              <a:rPr lang="en-IN" b="1" dirty="0" smtClean="0">
                <a:latin typeface="Times New Roman" panose="02020603050405020304" pitchFamily="18" charset="0"/>
                <a:cs typeface="Times New Roman" panose="02020603050405020304" pitchFamily="18" charset="0"/>
              </a:rPr>
              <a:t>                   Vancomycin </a:t>
            </a:r>
            <a:r>
              <a:rPr lang="en-IN" dirty="0" smtClean="0">
                <a:latin typeface="Times New Roman" panose="02020603050405020304" pitchFamily="18" charset="0"/>
                <a:cs typeface="Times New Roman" panose="02020603050405020304" pitchFamily="18" charset="0"/>
              </a:rPr>
              <a:t>-(30 </a:t>
            </a:r>
            <a:r>
              <a:rPr lang="en-IN" dirty="0">
                <a:latin typeface="Times New Roman" panose="02020603050405020304" pitchFamily="18" charset="0"/>
                <a:cs typeface="Times New Roman" panose="02020603050405020304" pitchFamily="18" charset="0"/>
              </a:rPr>
              <a:t>mg/kg per 24 </a:t>
            </a:r>
            <a:r>
              <a:rPr lang="en-IN" dirty="0" smtClean="0">
                <a:latin typeface="Times New Roman" panose="02020603050405020304" pitchFamily="18" charset="0"/>
                <a:cs typeface="Times New Roman" panose="02020603050405020304" pitchFamily="18" charset="0"/>
              </a:rPr>
              <a:t>hr </a:t>
            </a:r>
            <a:r>
              <a:rPr lang="en-IN" dirty="0">
                <a:latin typeface="Times New Roman" panose="02020603050405020304" pitchFamily="18" charset="0"/>
                <a:cs typeface="Times New Roman" panose="02020603050405020304" pitchFamily="18" charset="0"/>
              </a:rPr>
              <a:t>IV in 2 </a:t>
            </a:r>
            <a:r>
              <a:rPr lang="en-IN" dirty="0" smtClean="0">
                <a:latin typeface="Times New Roman" panose="02020603050405020304" pitchFamily="18" charset="0"/>
                <a:cs typeface="Times New Roman" panose="02020603050405020304" pitchFamily="18" charset="0"/>
              </a:rPr>
              <a:t>equally divided doses) x 4 </a:t>
            </a:r>
            <a:r>
              <a:rPr lang="en-IN" dirty="0" err="1" smtClean="0">
                <a:latin typeface="Times New Roman" panose="02020603050405020304" pitchFamily="18" charset="0"/>
                <a:cs typeface="Times New Roman" panose="02020603050405020304" pitchFamily="18" charset="0"/>
              </a:rPr>
              <a:t>wks</a:t>
            </a:r>
            <a:endParaRPr lang="en-IN" dirty="0" smtClean="0">
              <a:latin typeface="Times New Roman" panose="02020603050405020304" pitchFamily="18" charset="0"/>
              <a:cs typeface="Times New Roman" panose="02020603050405020304" pitchFamily="18" charset="0"/>
            </a:endParaRPr>
          </a:p>
          <a:p>
            <a:pPr marL="0" indent="0">
              <a:lnSpc>
                <a:spcPct val="160000"/>
              </a:lnSpc>
              <a:buNone/>
            </a:pPr>
            <a:r>
              <a:rPr lang="en-IN" dirty="0" smtClean="0">
                <a:latin typeface="Times New Roman" panose="02020603050405020304" pitchFamily="18" charset="0"/>
                <a:cs typeface="Times New Roman" panose="02020603050405020304" pitchFamily="18" charset="0"/>
              </a:rPr>
              <a:t>                                                         </a:t>
            </a:r>
            <a:r>
              <a:rPr lang="en-IN" b="1" dirty="0" smtClean="0">
                <a:latin typeface="Times New Roman" panose="02020603050405020304" pitchFamily="18" charset="0"/>
                <a:cs typeface="Times New Roman" panose="02020603050405020304" pitchFamily="18" charset="0"/>
              </a:rPr>
              <a:t> + </a:t>
            </a:r>
            <a:r>
              <a:rPr lang="en-IN" dirty="0" smtClean="0">
                <a:latin typeface="Times New Roman" panose="02020603050405020304" pitchFamily="18" charset="0"/>
                <a:cs typeface="Times New Roman" panose="02020603050405020304" pitchFamily="18" charset="0"/>
              </a:rPr>
              <a:t> </a:t>
            </a:r>
          </a:p>
          <a:p>
            <a:pPr marL="0" indent="0">
              <a:lnSpc>
                <a:spcPct val="160000"/>
              </a:lnSpc>
              <a:buNone/>
            </a:pPr>
            <a:r>
              <a:rPr lang="en-IN" b="1" dirty="0" smtClean="0">
                <a:latin typeface="Times New Roman" panose="02020603050405020304" pitchFamily="18" charset="0"/>
                <a:cs typeface="Times New Roman" panose="02020603050405020304" pitchFamily="18" charset="0"/>
              </a:rPr>
              <a:t>                       Gentamicin- </a:t>
            </a:r>
            <a:r>
              <a:rPr lang="en-IN" dirty="0" smtClean="0">
                <a:latin typeface="Times New Roman" panose="02020603050405020304" pitchFamily="18" charset="0"/>
                <a:cs typeface="Times New Roman" panose="02020603050405020304" pitchFamily="18" charset="0"/>
              </a:rPr>
              <a:t>(3 </a:t>
            </a:r>
            <a:r>
              <a:rPr lang="de-DE" dirty="0" smtClean="0">
                <a:latin typeface="Times New Roman" panose="02020603050405020304" pitchFamily="18" charset="0"/>
                <a:cs typeface="Times New Roman" panose="02020603050405020304" pitchFamily="18" charset="0"/>
              </a:rPr>
              <a:t>mg/kg </a:t>
            </a:r>
            <a:r>
              <a:rPr lang="de-DE" dirty="0">
                <a:latin typeface="Times New Roman" panose="02020603050405020304" pitchFamily="18" charset="0"/>
                <a:cs typeface="Times New Roman" panose="02020603050405020304" pitchFamily="18" charset="0"/>
              </a:rPr>
              <a:t>per 24 hr IV/IM in 1 </a:t>
            </a:r>
            <a:r>
              <a:rPr lang="de-DE" dirty="0" smtClean="0">
                <a:latin typeface="Times New Roman" panose="02020603050405020304" pitchFamily="18" charset="0"/>
                <a:cs typeface="Times New Roman" panose="02020603050405020304" pitchFamily="18" charset="0"/>
              </a:rPr>
              <a:t>dose) x 2 wks</a:t>
            </a:r>
            <a:r>
              <a:rPr lang="en-IN" dirty="0" smtClean="0">
                <a:latin typeface="Times New Roman" panose="02020603050405020304" pitchFamily="18" charset="0"/>
                <a:cs typeface="Times New Roman" panose="02020603050405020304" pitchFamily="18" charset="0"/>
              </a:rPr>
              <a:t> </a:t>
            </a:r>
          </a:p>
          <a:p>
            <a:pPr marL="0" indent="0">
              <a:lnSpc>
                <a:spcPct val="160000"/>
              </a:lnSpc>
              <a:buNone/>
            </a:pPr>
            <a:r>
              <a:rPr lang="en-IN" dirty="0">
                <a:latin typeface="Times New Roman" panose="02020603050405020304" pitchFamily="18" charset="0"/>
                <a:cs typeface="Times New Roman" panose="02020603050405020304" pitchFamily="18" charset="0"/>
              </a:rPr>
              <a:t>I</a:t>
            </a:r>
            <a:r>
              <a:rPr lang="en-IN" dirty="0" smtClean="0">
                <a:latin typeface="Times New Roman" panose="02020603050405020304" pitchFamily="18" charset="0"/>
                <a:cs typeface="Times New Roman" panose="02020603050405020304" pitchFamily="18" charset="0"/>
              </a:rPr>
              <a:t>n </a:t>
            </a:r>
            <a:r>
              <a:rPr lang="en-IN" dirty="0">
                <a:latin typeface="Times New Roman" panose="02020603050405020304" pitchFamily="18" charset="0"/>
                <a:cs typeface="Times New Roman" panose="02020603050405020304" pitchFamily="18" charset="0"/>
              </a:rPr>
              <a:t>patients without a prosthetic valve and when there is </a:t>
            </a:r>
            <a:r>
              <a:rPr lang="en-IN" dirty="0" smtClean="0">
                <a:latin typeface="Times New Roman" panose="02020603050405020304" pitchFamily="18" charset="0"/>
                <a:cs typeface="Times New Roman" panose="02020603050405020304" pitchFamily="18" charset="0"/>
              </a:rPr>
              <a:t>a high </a:t>
            </a:r>
            <a:r>
              <a:rPr lang="en-IN" dirty="0">
                <a:latin typeface="Times New Roman" panose="02020603050405020304" pitchFamily="18" charset="0"/>
                <a:cs typeface="Times New Roman" panose="02020603050405020304" pitchFamily="18" charset="0"/>
              </a:rPr>
              <a:t>risk </a:t>
            </a:r>
            <a:r>
              <a:rPr lang="en-IN" dirty="0" smtClean="0">
                <a:latin typeface="Times New Roman" panose="02020603050405020304" pitchFamily="18" charset="0"/>
                <a:cs typeface="Times New Roman" panose="02020603050405020304" pitchFamily="18" charset="0"/>
              </a:rPr>
              <a:t>of </a:t>
            </a:r>
            <a:r>
              <a:rPr lang="en-IN" i="1" dirty="0">
                <a:latin typeface="Times New Roman" panose="02020603050405020304" pitchFamily="18" charset="0"/>
                <a:cs typeface="Times New Roman" panose="02020603050405020304" pitchFamily="18" charset="0"/>
              </a:rPr>
              <a:t>S. aureus, </a:t>
            </a:r>
            <a:r>
              <a:rPr lang="en-IN" dirty="0">
                <a:latin typeface="Times New Roman" panose="02020603050405020304" pitchFamily="18" charset="0"/>
                <a:cs typeface="Times New Roman" panose="02020603050405020304" pitchFamily="18" charset="0"/>
              </a:rPr>
              <a:t>enterococcus, or </a:t>
            </a:r>
            <a:r>
              <a:rPr lang="en-IN" dirty="0" err="1">
                <a:latin typeface="Times New Roman" panose="02020603050405020304" pitchFamily="18" charset="0"/>
                <a:cs typeface="Times New Roman" panose="02020603050405020304" pitchFamily="18" charset="0"/>
              </a:rPr>
              <a:t>viridans</a:t>
            </a:r>
            <a:r>
              <a:rPr lang="en-IN" dirty="0">
                <a:latin typeface="Times New Roman" panose="02020603050405020304" pitchFamily="18" charset="0"/>
                <a:cs typeface="Times New Roman" panose="02020603050405020304" pitchFamily="18" charset="0"/>
              </a:rPr>
              <a:t> streptococci (the </a:t>
            </a:r>
            <a:r>
              <a:rPr lang="en-IN" dirty="0" smtClean="0">
                <a:latin typeface="Times New Roman" panose="02020603050405020304" pitchFamily="18" charset="0"/>
                <a:cs typeface="Times New Roman" panose="02020603050405020304" pitchFamily="18" charset="0"/>
              </a:rPr>
              <a:t>3 most </a:t>
            </a:r>
            <a:r>
              <a:rPr lang="en-IN" dirty="0">
                <a:latin typeface="Times New Roman" panose="02020603050405020304" pitchFamily="18" charset="0"/>
                <a:cs typeface="Times New Roman" panose="02020603050405020304" pitchFamily="18" charset="0"/>
              </a:rPr>
              <a:t>common organisms</a:t>
            </a:r>
            <a:r>
              <a:rPr lang="en-IN" dirty="0" smtClean="0">
                <a:latin typeface="Times New Roman" panose="02020603050405020304" pitchFamily="18" charset="0"/>
                <a:cs typeface="Times New Roman" panose="02020603050405020304" pitchFamily="18" charset="0"/>
              </a:rPr>
              <a:t>).</a:t>
            </a:r>
          </a:p>
          <a:p>
            <a:pPr marL="0" indent="0">
              <a:lnSpc>
                <a:spcPct val="160000"/>
              </a:lnSpc>
              <a:buNone/>
            </a:pPr>
            <a:r>
              <a:rPr lang="en-IN" dirty="0">
                <a:latin typeface="Times New Roman" panose="02020603050405020304" pitchFamily="18" charset="0"/>
                <a:cs typeface="Times New Roman" panose="02020603050405020304" pitchFamily="18" charset="0"/>
              </a:rPr>
              <a:t>A total of 4-6 </a:t>
            </a:r>
            <a:r>
              <a:rPr lang="en-IN" dirty="0" err="1">
                <a:latin typeface="Times New Roman" panose="02020603050405020304" pitchFamily="18" charset="0"/>
                <a:cs typeface="Times New Roman" panose="02020603050405020304" pitchFamily="18" charset="0"/>
              </a:rPr>
              <a:t>wk</a:t>
            </a:r>
            <a:r>
              <a:rPr lang="en-IN" dirty="0">
                <a:latin typeface="Times New Roman" panose="02020603050405020304" pitchFamily="18" charset="0"/>
                <a:cs typeface="Times New Roman" panose="02020603050405020304" pitchFamily="18" charset="0"/>
              </a:rPr>
              <a:t> of treatment is usually </a:t>
            </a:r>
            <a:r>
              <a:rPr lang="en-IN" dirty="0" smtClean="0">
                <a:latin typeface="Times New Roman" panose="02020603050405020304" pitchFamily="18" charset="0"/>
                <a:cs typeface="Times New Roman" panose="02020603050405020304" pitchFamily="18" charset="0"/>
              </a:rPr>
              <a:t>recommended. Depending </a:t>
            </a:r>
            <a:r>
              <a:rPr lang="en-IN" dirty="0">
                <a:latin typeface="Times New Roman" panose="02020603050405020304" pitchFamily="18" charset="0"/>
                <a:cs typeface="Times New Roman" panose="02020603050405020304" pitchFamily="18" charset="0"/>
              </a:rPr>
              <a:t>on the clinical and laboratory responses, antibiotic </a:t>
            </a:r>
            <a:r>
              <a:rPr lang="en-IN" dirty="0" smtClean="0">
                <a:latin typeface="Times New Roman" panose="02020603050405020304" pitchFamily="18" charset="0"/>
                <a:cs typeface="Times New Roman" panose="02020603050405020304" pitchFamily="18" charset="0"/>
              </a:rPr>
              <a:t>therapy may </a:t>
            </a:r>
            <a:r>
              <a:rPr lang="en-IN" dirty="0">
                <a:latin typeface="Times New Roman" panose="02020603050405020304" pitchFamily="18" charset="0"/>
                <a:cs typeface="Times New Roman" panose="02020603050405020304" pitchFamily="18" charset="0"/>
              </a:rPr>
              <a:t>require modification and, in some instances, more </a:t>
            </a:r>
            <a:r>
              <a:rPr lang="en-IN" dirty="0" smtClean="0">
                <a:latin typeface="Times New Roman" panose="02020603050405020304" pitchFamily="18" charset="0"/>
                <a:cs typeface="Times New Roman" panose="02020603050405020304" pitchFamily="18" charset="0"/>
              </a:rPr>
              <a:t>prolonged treatment </a:t>
            </a:r>
            <a:r>
              <a:rPr lang="en-IN" dirty="0">
                <a:latin typeface="Times New Roman" panose="02020603050405020304" pitchFamily="18" charset="0"/>
                <a:cs typeface="Times New Roman" panose="02020603050405020304" pitchFamily="18" charset="0"/>
              </a:rPr>
              <a:t>is required</a:t>
            </a:r>
            <a:endParaRPr lang="en-IN" i="1" u="sng"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636634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0605248" cy="6857999"/>
          </a:xfrm>
        </p:spPr>
        <p:txBody>
          <a:bodyPr>
            <a:normAutofit fontScale="62500" lnSpcReduction="20000"/>
          </a:bodyPr>
          <a:lstStyle/>
          <a:p>
            <a:pPr marL="0" indent="0">
              <a:lnSpc>
                <a:spcPct val="150000"/>
              </a:lnSpc>
              <a:buNone/>
            </a:pPr>
            <a:r>
              <a:rPr lang="en-IN" dirty="0">
                <a:latin typeface="Times New Roman" panose="02020603050405020304" pitchFamily="18" charset="0"/>
                <a:cs typeface="Times New Roman" panose="02020603050405020304" pitchFamily="18" charset="0"/>
              </a:rPr>
              <a:t>The final selection of antibiotics depends on the organism isolated and the results of an </a:t>
            </a:r>
            <a:r>
              <a:rPr lang="en-IN" dirty="0" smtClean="0">
                <a:latin typeface="Times New Roman" panose="02020603050405020304" pitchFamily="18" charset="0"/>
                <a:cs typeface="Times New Roman" panose="02020603050405020304" pitchFamily="18" charset="0"/>
              </a:rPr>
              <a:t>antibiotic sensitivity </a:t>
            </a:r>
            <a:r>
              <a:rPr lang="en-IN" dirty="0">
                <a:latin typeface="Times New Roman" panose="02020603050405020304" pitchFamily="18" charset="0"/>
                <a:cs typeface="Times New Roman" panose="02020603050405020304" pitchFamily="18" charset="0"/>
              </a:rPr>
              <a:t>test.</a:t>
            </a:r>
          </a:p>
          <a:p>
            <a:pPr marL="0" indent="0">
              <a:lnSpc>
                <a:spcPct val="150000"/>
              </a:lnSpc>
              <a:buNone/>
            </a:pPr>
            <a:r>
              <a:rPr lang="en-IN" sz="3800" b="1" u="sng" dirty="0" smtClean="0">
                <a:latin typeface="Times New Roman" panose="02020603050405020304" pitchFamily="18" charset="0"/>
                <a:cs typeface="Times New Roman" panose="02020603050405020304" pitchFamily="18" charset="0"/>
              </a:rPr>
              <a:t>A. Streptococcal endocarditis-</a:t>
            </a:r>
          </a:p>
          <a:p>
            <a:pPr marL="0" indent="0">
              <a:lnSpc>
                <a:spcPct val="150000"/>
              </a:lnSpc>
              <a:buNone/>
            </a:pPr>
            <a:r>
              <a:rPr lang="en-IN" b="1" dirty="0" smtClean="0">
                <a:latin typeface="Times New Roman" panose="02020603050405020304" pitchFamily="18" charset="0"/>
                <a:cs typeface="Times New Roman" panose="02020603050405020304" pitchFamily="18" charset="0"/>
              </a:rPr>
              <a:t>1</a:t>
            </a:r>
            <a:r>
              <a:rPr lang="en-IN" b="1"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In general, native cardiac valve IE caused by a highly sensitive </a:t>
            </a:r>
            <a:r>
              <a:rPr lang="en-IN" i="1" dirty="0">
                <a:latin typeface="Times New Roman" panose="02020603050405020304" pitchFamily="18" charset="0"/>
                <a:cs typeface="Times New Roman" panose="02020603050405020304" pitchFamily="18" charset="0"/>
              </a:rPr>
              <a:t>S. </a:t>
            </a:r>
            <a:r>
              <a:rPr lang="en-IN" i="1" dirty="0" err="1">
                <a:latin typeface="Times New Roman" panose="02020603050405020304" pitchFamily="18" charset="0"/>
                <a:cs typeface="Times New Roman" panose="02020603050405020304" pitchFamily="18" charset="0"/>
              </a:rPr>
              <a:t>viridans</a:t>
            </a:r>
            <a:r>
              <a:rPr lang="en-IN" i="1"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can </a:t>
            </a:r>
            <a:r>
              <a:rPr lang="en-IN" dirty="0" smtClean="0">
                <a:latin typeface="Times New Roman" panose="02020603050405020304" pitchFamily="18" charset="0"/>
                <a:cs typeface="Times New Roman" panose="02020603050405020304" pitchFamily="18" charset="0"/>
              </a:rPr>
              <a:t>be </a:t>
            </a:r>
          </a:p>
          <a:p>
            <a:pPr marL="0" indent="0">
              <a:lnSpc>
                <a:spcPct val="15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successfully </a:t>
            </a:r>
            <a:r>
              <a:rPr lang="en-IN" dirty="0">
                <a:latin typeface="Times New Roman" panose="02020603050405020304" pitchFamily="18" charset="0"/>
                <a:cs typeface="Times New Roman" panose="02020603050405020304" pitchFamily="18" charset="0"/>
              </a:rPr>
              <a:t>treated with  </a:t>
            </a:r>
            <a:r>
              <a:rPr lang="en-IN" dirty="0" smtClean="0">
                <a:latin typeface="Times New Roman" panose="02020603050405020304" pitchFamily="18" charset="0"/>
                <a:cs typeface="Times New Roman" panose="02020603050405020304" pitchFamily="18" charset="0"/>
              </a:rPr>
              <a:t> intravenous </a:t>
            </a:r>
            <a:r>
              <a:rPr lang="en-IN" dirty="0">
                <a:latin typeface="Times New Roman" panose="02020603050405020304" pitchFamily="18" charset="0"/>
                <a:cs typeface="Times New Roman" panose="02020603050405020304" pitchFamily="18" charset="0"/>
              </a:rPr>
              <a:t>(IV) penicillin (or ceftriaxone </a:t>
            </a:r>
            <a:r>
              <a:rPr lang="en-IN" dirty="0" smtClean="0">
                <a:latin typeface="Times New Roman" panose="02020603050405020304" pitchFamily="18" charset="0"/>
                <a:cs typeface="Times New Roman" panose="02020603050405020304" pitchFamily="18" charset="0"/>
              </a:rPr>
              <a:t> daily</a:t>
            </a:r>
            <a:r>
              <a:rPr lang="en-IN" dirty="0">
                <a:latin typeface="Times New Roman" panose="02020603050405020304" pitchFamily="18" charset="0"/>
                <a:cs typeface="Times New Roman" panose="02020603050405020304" pitchFamily="18" charset="0"/>
              </a:rPr>
              <a:t>) for 4 weeks. </a:t>
            </a:r>
            <a:endParaRPr lang="en-IN" dirty="0" smtClean="0">
              <a:latin typeface="Times New Roman" panose="02020603050405020304" pitchFamily="18" charset="0"/>
              <a:cs typeface="Times New Roman" panose="02020603050405020304" pitchFamily="18" charset="0"/>
            </a:endParaRPr>
          </a:p>
          <a:p>
            <a:pPr marL="0" indent="0">
              <a:lnSpc>
                <a:spcPct val="150000"/>
              </a:lnSpc>
              <a:buNone/>
            </a:pPr>
            <a:r>
              <a:rPr lang="en-IN" dirty="0" smtClean="0">
                <a:latin typeface="Times New Roman" panose="02020603050405020304" pitchFamily="18" charset="0"/>
                <a:cs typeface="Times New Roman" panose="02020603050405020304" pitchFamily="18" charset="0"/>
              </a:rPr>
              <a:t>     Alternatively</a:t>
            </a:r>
            <a:r>
              <a:rPr lang="en-IN" dirty="0">
                <a:latin typeface="Times New Roman" panose="02020603050405020304" pitchFamily="18" charset="0"/>
                <a:cs typeface="Times New Roman" panose="02020603050405020304" pitchFamily="18" charset="0"/>
              </a:rPr>
              <a:t>, penicillin, ampicillin or ceftriaxone </a:t>
            </a:r>
            <a:r>
              <a:rPr lang="en-IN" dirty="0" smtClean="0">
                <a:latin typeface="Times New Roman" panose="02020603050405020304" pitchFamily="18" charset="0"/>
                <a:cs typeface="Times New Roman" panose="02020603050405020304" pitchFamily="18" charset="0"/>
              </a:rPr>
              <a:t>combined with </a:t>
            </a:r>
            <a:r>
              <a:rPr lang="en-IN" dirty="0">
                <a:latin typeface="Times New Roman" panose="02020603050405020304" pitchFamily="18" charset="0"/>
                <a:cs typeface="Times New Roman" panose="02020603050405020304" pitchFamily="18" charset="0"/>
              </a:rPr>
              <a:t>gentamicin for 2 weeks </a:t>
            </a:r>
            <a:endParaRPr lang="en-IN" dirty="0" smtClean="0">
              <a:latin typeface="Times New Roman" panose="02020603050405020304" pitchFamily="18" charset="0"/>
              <a:cs typeface="Times New Roman" panose="02020603050405020304" pitchFamily="18" charset="0"/>
            </a:endParaRPr>
          </a:p>
          <a:p>
            <a:pPr marL="0" indent="0">
              <a:lnSpc>
                <a:spcPct val="15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may </a:t>
            </a:r>
            <a:r>
              <a:rPr lang="en-IN" dirty="0">
                <a:latin typeface="Times New Roman" panose="02020603050405020304" pitchFamily="18" charset="0"/>
                <a:cs typeface="Times New Roman" panose="02020603050405020304" pitchFamily="18" charset="0"/>
              </a:rPr>
              <a:t>be used</a:t>
            </a:r>
            <a:r>
              <a:rPr lang="en-IN" dirty="0" smtClean="0">
                <a:latin typeface="Times New Roman" panose="02020603050405020304" pitchFamily="18" charset="0"/>
                <a:cs typeface="Times New Roman" panose="02020603050405020304" pitchFamily="18" charset="0"/>
              </a:rPr>
              <a:t>.</a:t>
            </a:r>
          </a:p>
          <a:p>
            <a:pPr marL="0" indent="0">
              <a:lnSpc>
                <a:spcPct val="150000"/>
              </a:lnSpc>
              <a:buNone/>
            </a:pPr>
            <a:r>
              <a:rPr lang="en-IN" sz="3800" b="1" u="sng" dirty="0" smtClean="0">
                <a:latin typeface="Times New Roman" panose="02020603050405020304" pitchFamily="18" charset="0"/>
                <a:cs typeface="Times New Roman" panose="02020603050405020304" pitchFamily="18" charset="0"/>
              </a:rPr>
              <a:t>B. Staphylococcal endocarditis-</a:t>
            </a:r>
            <a:endParaRPr lang="en-IN" sz="3800" b="1" u="sng" dirty="0">
              <a:latin typeface="Times New Roman" panose="02020603050405020304" pitchFamily="18" charset="0"/>
              <a:cs typeface="Times New Roman" panose="02020603050405020304" pitchFamily="18" charset="0"/>
            </a:endParaRPr>
          </a:p>
          <a:p>
            <a:pPr marL="0" indent="0">
              <a:lnSpc>
                <a:spcPct val="150000"/>
              </a:lnSpc>
              <a:buNone/>
            </a:pPr>
            <a:r>
              <a:rPr lang="en-IN" b="1" dirty="0">
                <a:latin typeface="Times New Roman" panose="02020603050405020304" pitchFamily="18" charset="0"/>
                <a:cs typeface="Times New Roman" panose="02020603050405020304" pitchFamily="18" charset="0"/>
              </a:rPr>
              <a:t>1). </a:t>
            </a:r>
            <a:r>
              <a:rPr lang="en-IN" dirty="0">
                <a:latin typeface="Times New Roman" panose="02020603050405020304" pitchFamily="18" charset="0"/>
                <a:cs typeface="Times New Roman" panose="02020603050405020304" pitchFamily="18" charset="0"/>
              </a:rPr>
              <a:t>The drug of choice for native valve IE caused by </a:t>
            </a:r>
            <a:r>
              <a:rPr lang="en-IN" dirty="0" smtClean="0">
                <a:latin typeface="Times New Roman" panose="02020603050405020304" pitchFamily="18" charset="0"/>
                <a:cs typeface="Times New Roman" panose="02020603050405020304" pitchFamily="18" charset="0"/>
              </a:rPr>
              <a:t>methicillin-susceptible staphylococci </a:t>
            </a:r>
            <a:r>
              <a:rPr lang="en-IN" dirty="0">
                <a:latin typeface="Times New Roman" panose="02020603050405020304" pitchFamily="18" charset="0"/>
                <a:cs typeface="Times New Roman" panose="02020603050405020304" pitchFamily="18" charset="0"/>
              </a:rPr>
              <a:t>is </a:t>
            </a:r>
            <a:r>
              <a:rPr lang="en-IN" dirty="0" smtClean="0">
                <a:latin typeface="Times New Roman" panose="02020603050405020304" pitchFamily="18" charset="0"/>
                <a:cs typeface="Times New Roman" panose="02020603050405020304" pitchFamily="18" charset="0"/>
              </a:rPr>
              <a:t>   </a:t>
            </a:r>
          </a:p>
          <a:p>
            <a:pPr marL="0" indent="0">
              <a:lnSpc>
                <a:spcPct val="15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one </a:t>
            </a:r>
            <a:r>
              <a:rPr lang="en-IN" dirty="0">
                <a:latin typeface="Times New Roman" panose="02020603050405020304" pitchFamily="18" charset="0"/>
                <a:cs typeface="Times New Roman" panose="02020603050405020304" pitchFamily="18" charset="0"/>
              </a:rPr>
              <a:t>of the semisynthetic -lactamase-resistant </a:t>
            </a:r>
            <a:r>
              <a:rPr lang="en-IN" dirty="0" err="1" smtClean="0">
                <a:latin typeface="Times New Roman" panose="02020603050405020304" pitchFamily="18" charset="0"/>
                <a:cs typeface="Times New Roman" panose="02020603050405020304" pitchFamily="18" charset="0"/>
              </a:rPr>
              <a:t>penicillins</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a:t>
            </a:r>
            <a:r>
              <a:rPr lang="en-IN" dirty="0" err="1" smtClean="0">
                <a:latin typeface="Times New Roman" panose="02020603050405020304" pitchFamily="18" charset="0"/>
                <a:cs typeface="Times New Roman" panose="02020603050405020304" pitchFamily="18" charset="0"/>
              </a:rPr>
              <a:t>nafcillin</a:t>
            </a:r>
            <a:r>
              <a:rPr lang="en-IN" dirty="0">
                <a:latin typeface="Times New Roman" panose="02020603050405020304" pitchFamily="18" charset="0"/>
                <a:cs typeface="Times New Roman" panose="02020603050405020304" pitchFamily="18" charset="0"/>
              </a:rPr>
              <a:t>, oxacillin, and </a:t>
            </a:r>
            <a:endParaRPr lang="en-IN" dirty="0" smtClean="0">
              <a:latin typeface="Times New Roman" panose="02020603050405020304" pitchFamily="18" charset="0"/>
              <a:cs typeface="Times New Roman" panose="02020603050405020304" pitchFamily="18" charset="0"/>
            </a:endParaRPr>
          </a:p>
          <a:p>
            <a:pPr marL="0" indent="0">
              <a:lnSpc>
                <a:spcPct val="15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methicillin</a:t>
            </a:r>
            <a:r>
              <a:rPr lang="en-IN" dirty="0">
                <a:latin typeface="Times New Roman" panose="02020603050405020304" pitchFamily="18" charset="0"/>
                <a:cs typeface="Times New Roman" panose="02020603050405020304" pitchFamily="18" charset="0"/>
              </a:rPr>
              <a:t>) for a minimum of 6 weeks (with or </a:t>
            </a:r>
            <a:r>
              <a:rPr lang="en-IN" dirty="0" smtClean="0">
                <a:latin typeface="Times New Roman" panose="02020603050405020304" pitchFamily="18" charset="0"/>
                <a:cs typeface="Times New Roman" panose="02020603050405020304" pitchFamily="18" charset="0"/>
              </a:rPr>
              <a:t>without gentamicin </a:t>
            </a:r>
            <a:r>
              <a:rPr lang="en-IN" dirty="0">
                <a:latin typeface="Times New Roman" panose="02020603050405020304" pitchFamily="18" charset="0"/>
                <a:cs typeface="Times New Roman" panose="02020603050405020304" pitchFamily="18" charset="0"/>
              </a:rPr>
              <a:t>for the first 3 to 5 </a:t>
            </a:r>
            <a:endParaRPr lang="en-IN" dirty="0" smtClean="0">
              <a:latin typeface="Times New Roman" panose="02020603050405020304" pitchFamily="18" charset="0"/>
              <a:cs typeface="Times New Roman" panose="02020603050405020304" pitchFamily="18" charset="0"/>
            </a:endParaRPr>
          </a:p>
          <a:p>
            <a:pPr marL="0" indent="0">
              <a:lnSpc>
                <a:spcPct val="15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days</a:t>
            </a:r>
            <a:r>
              <a:rPr lang="en-IN" dirty="0">
                <a:latin typeface="Times New Roman" panose="02020603050405020304" pitchFamily="18" charset="0"/>
                <a:cs typeface="Times New Roman" panose="02020603050405020304" pitchFamily="18" charset="0"/>
              </a:rPr>
              <a:t>).</a:t>
            </a:r>
          </a:p>
          <a:p>
            <a:pPr marL="0" indent="0">
              <a:lnSpc>
                <a:spcPct val="150000"/>
              </a:lnSpc>
              <a:buNone/>
            </a:pPr>
            <a:r>
              <a:rPr lang="en-IN" b="1" dirty="0">
                <a:latin typeface="Times New Roman" panose="02020603050405020304" pitchFamily="18" charset="0"/>
                <a:cs typeface="Times New Roman" panose="02020603050405020304" pitchFamily="18" charset="0"/>
              </a:rPr>
              <a:t>2). </a:t>
            </a:r>
            <a:r>
              <a:rPr lang="en-IN" dirty="0">
                <a:latin typeface="Times New Roman" panose="02020603050405020304" pitchFamily="18" charset="0"/>
                <a:cs typeface="Times New Roman" panose="02020603050405020304" pitchFamily="18" charset="0"/>
              </a:rPr>
              <a:t>Patients with methicillin-resistant native valve IE are treated with vancomycin for</a:t>
            </a:r>
          </a:p>
          <a:p>
            <a:pPr marL="0" indent="0">
              <a:lnSpc>
                <a:spcPct val="150000"/>
              </a:lnSpc>
              <a:buNone/>
            </a:pPr>
            <a:r>
              <a:rPr lang="en-IN" dirty="0" smtClean="0">
                <a:latin typeface="Times New Roman" panose="02020603050405020304" pitchFamily="18" charset="0"/>
                <a:cs typeface="Times New Roman" panose="02020603050405020304" pitchFamily="18" charset="0"/>
              </a:rPr>
              <a:t>      6 </a:t>
            </a:r>
            <a:r>
              <a:rPr lang="en-IN" dirty="0">
                <a:latin typeface="Times New Roman" panose="02020603050405020304" pitchFamily="18" charset="0"/>
                <a:cs typeface="Times New Roman" panose="02020603050405020304" pitchFamily="18" charset="0"/>
              </a:rPr>
              <a:t>weeks (with or without gentamicin for the first 3 to 5 days).</a:t>
            </a:r>
            <a:endParaRPr lang="en-IN"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207653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0443882" cy="6857999"/>
          </a:xfrm>
        </p:spPr>
        <p:txBody>
          <a:bodyPr>
            <a:normAutofit fontScale="62500" lnSpcReduction="20000"/>
          </a:bodyPr>
          <a:lstStyle/>
          <a:p>
            <a:pPr>
              <a:lnSpc>
                <a:spcPct val="200000"/>
              </a:lnSpc>
            </a:pPr>
            <a:r>
              <a:rPr lang="en-IN" sz="3800" b="1" dirty="0" smtClean="0">
                <a:latin typeface="Times New Roman" panose="02020603050405020304" pitchFamily="18" charset="0"/>
                <a:cs typeface="Times New Roman" panose="02020603050405020304" pitchFamily="18" charset="0"/>
              </a:rPr>
              <a:t>Enterococcus infection</a:t>
            </a:r>
            <a:r>
              <a:rPr lang="en-IN" sz="3800" dirty="0" smtClean="0">
                <a:latin typeface="Times New Roman" panose="02020603050405020304" pitchFamily="18" charset="0"/>
                <a:cs typeface="Times New Roman" panose="02020603050405020304" pitchFamily="18" charset="0"/>
              </a:rPr>
              <a:t>-</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caused </a:t>
            </a:r>
            <a:r>
              <a:rPr lang="en-IN" dirty="0">
                <a:latin typeface="Times New Roman" panose="02020603050405020304" pitchFamily="18" charset="0"/>
                <a:cs typeface="Times New Roman" panose="02020603050405020304" pitchFamily="18" charset="0"/>
              </a:rPr>
              <a:t>native valve endocarditis usually requires a combination of </a:t>
            </a:r>
            <a:r>
              <a:rPr lang="en-IN" dirty="0" smtClean="0">
                <a:latin typeface="Times New Roman" panose="02020603050405020304" pitchFamily="18" charset="0"/>
                <a:cs typeface="Times New Roman" panose="02020603050405020304" pitchFamily="18" charset="0"/>
              </a:rPr>
              <a:t>IV penicillin </a:t>
            </a:r>
            <a:r>
              <a:rPr lang="en-IN" dirty="0">
                <a:latin typeface="Times New Roman" panose="02020603050405020304" pitchFamily="18" charset="0"/>
                <a:cs typeface="Times New Roman" panose="02020603050405020304" pitchFamily="18" charset="0"/>
              </a:rPr>
              <a:t>or ampicillin with </a:t>
            </a:r>
            <a:r>
              <a:rPr lang="en-IN" dirty="0" smtClean="0">
                <a:latin typeface="Times New Roman" panose="02020603050405020304" pitchFamily="18" charset="0"/>
                <a:cs typeface="Times New Roman" panose="02020603050405020304" pitchFamily="18" charset="0"/>
              </a:rPr>
              <a:t>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gentamicin </a:t>
            </a:r>
            <a:r>
              <a:rPr lang="en-IN" dirty="0">
                <a:latin typeface="Times New Roman" panose="02020603050405020304" pitchFamily="18" charset="0"/>
                <a:cs typeface="Times New Roman" panose="02020603050405020304" pitchFamily="18" charset="0"/>
              </a:rPr>
              <a:t>for 4 to 6 weeks.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If </a:t>
            </a:r>
            <a:r>
              <a:rPr lang="en-IN" dirty="0">
                <a:latin typeface="Times New Roman" panose="02020603050405020304" pitchFamily="18" charset="0"/>
                <a:cs typeface="Times New Roman" panose="02020603050405020304" pitchFamily="18" charset="0"/>
              </a:rPr>
              <a:t>patients are allergic </a:t>
            </a:r>
            <a:r>
              <a:rPr lang="en-IN" dirty="0" smtClean="0">
                <a:latin typeface="Times New Roman" panose="02020603050405020304" pitchFamily="18" charset="0"/>
                <a:cs typeface="Times New Roman" panose="02020603050405020304" pitchFamily="18" charset="0"/>
              </a:rPr>
              <a:t>to penicillin</a:t>
            </a:r>
            <a:r>
              <a:rPr lang="en-IN" dirty="0">
                <a:latin typeface="Times New Roman" panose="02020603050405020304" pitchFamily="18" charset="0"/>
                <a:cs typeface="Times New Roman" panose="02020603050405020304" pitchFamily="18" charset="0"/>
              </a:rPr>
              <a:t>, vancomycin combined with </a:t>
            </a:r>
            <a:r>
              <a:rPr lang="en-IN" dirty="0" smtClean="0">
                <a:latin typeface="Times New Roman" panose="02020603050405020304" pitchFamily="18" charset="0"/>
                <a:cs typeface="Times New Roman" panose="02020603050405020304" pitchFamily="18" charset="0"/>
              </a:rPr>
              <a:t>gentamicin for </a:t>
            </a:r>
            <a:r>
              <a:rPr lang="en-IN" dirty="0">
                <a:latin typeface="Times New Roman" panose="02020603050405020304" pitchFamily="18" charset="0"/>
                <a:cs typeface="Times New Roman" panose="02020603050405020304" pitchFamily="18" charset="0"/>
              </a:rPr>
              <a:t>6 weeks is required</a:t>
            </a:r>
            <a:r>
              <a:rPr lang="en-IN" dirty="0" smtClean="0">
                <a:latin typeface="Times New Roman" panose="02020603050405020304" pitchFamily="18" charset="0"/>
                <a:cs typeface="Times New Roman" panose="02020603050405020304" pitchFamily="18" charset="0"/>
              </a:rPr>
              <a:t>.</a:t>
            </a:r>
          </a:p>
          <a:p>
            <a:pPr>
              <a:lnSpc>
                <a:spcPct val="200000"/>
              </a:lnSpc>
            </a:pPr>
            <a:r>
              <a:rPr lang="en-IN" sz="3800" b="1" dirty="0" smtClean="0">
                <a:latin typeface="Times New Roman" panose="02020603050405020304" pitchFamily="18" charset="0"/>
                <a:cs typeface="Times New Roman" panose="02020603050405020304" pitchFamily="18" charset="0"/>
              </a:rPr>
              <a:t>HACEK infection-</a:t>
            </a:r>
          </a:p>
          <a:p>
            <a:pPr marL="0" indent="0">
              <a:lnSpc>
                <a:spcPct val="200000"/>
              </a:lnSpc>
              <a:buNone/>
            </a:pPr>
            <a:r>
              <a:rPr lang="en-IN" dirty="0" smtClean="0">
                <a:latin typeface="Times New Roman" panose="02020603050405020304" pitchFamily="18" charset="0"/>
                <a:cs typeface="Times New Roman" panose="02020603050405020304" pitchFamily="18" charset="0"/>
              </a:rPr>
              <a:t>                organisms </a:t>
            </a:r>
            <a:r>
              <a:rPr lang="en-IN" dirty="0">
                <a:latin typeface="Times New Roman" panose="02020603050405020304" pitchFamily="18" charset="0"/>
                <a:cs typeface="Times New Roman" panose="02020603050405020304" pitchFamily="18" charset="0"/>
              </a:rPr>
              <a:t>have begun to become resistant to ampicillin. Ceftriaxone or </a:t>
            </a:r>
            <a:r>
              <a:rPr lang="en-IN" dirty="0" smtClean="0">
                <a:latin typeface="Times New Roman" panose="02020603050405020304" pitchFamily="18" charset="0"/>
                <a:cs typeface="Times New Roman" panose="02020603050405020304" pitchFamily="18" charset="0"/>
              </a:rPr>
              <a:t> another</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third-generation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cephalosporin </a:t>
            </a:r>
            <a:r>
              <a:rPr lang="en-IN" dirty="0">
                <a:latin typeface="Times New Roman" panose="02020603050405020304" pitchFamily="18" charset="0"/>
                <a:cs typeface="Times New Roman" panose="02020603050405020304" pitchFamily="18" charset="0"/>
              </a:rPr>
              <a:t>alone or ampicillin plus </a:t>
            </a:r>
            <a:r>
              <a:rPr lang="en-IN" dirty="0" smtClean="0">
                <a:latin typeface="Times New Roman" panose="02020603050405020304" pitchFamily="18" charset="0"/>
                <a:cs typeface="Times New Roman" panose="02020603050405020304" pitchFamily="18" charset="0"/>
              </a:rPr>
              <a:t>gentamicin for </a:t>
            </a:r>
            <a:r>
              <a:rPr lang="en-IN" dirty="0">
                <a:latin typeface="Times New Roman" panose="02020603050405020304" pitchFamily="18" charset="0"/>
                <a:cs typeface="Times New Roman" panose="02020603050405020304" pitchFamily="18" charset="0"/>
              </a:rPr>
              <a:t>4 weeks </a:t>
            </a:r>
            <a:r>
              <a:rPr lang="en-IN" dirty="0" smtClean="0">
                <a:latin typeface="Times New Roman" panose="02020603050405020304" pitchFamily="18" charset="0"/>
                <a:cs typeface="Times New Roman" panose="02020603050405020304" pitchFamily="18" charset="0"/>
              </a:rPr>
              <a:t>is recommended</a:t>
            </a:r>
            <a:r>
              <a:rPr lang="en-IN" dirty="0">
                <a:latin typeface="Times New Roman" panose="02020603050405020304" pitchFamily="18" charset="0"/>
                <a:cs typeface="Times New Roman" panose="02020603050405020304" pitchFamily="18" charset="0"/>
              </a:rPr>
              <a:t>.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dirty="0" smtClean="0">
                <a:latin typeface="Times New Roman" panose="02020603050405020304" pitchFamily="18" charset="0"/>
                <a:cs typeface="Times New Roman" panose="02020603050405020304" pitchFamily="18" charset="0"/>
              </a:rPr>
              <a:t>IE </a:t>
            </a:r>
            <a:r>
              <a:rPr lang="en-IN" dirty="0">
                <a:latin typeface="Times New Roman" panose="02020603050405020304" pitchFamily="18" charset="0"/>
                <a:cs typeface="Times New Roman" panose="02020603050405020304" pitchFamily="18" charset="0"/>
              </a:rPr>
              <a:t>caused by other gram-negative bacteria (such as </a:t>
            </a:r>
            <a:r>
              <a:rPr lang="en-IN" i="1" dirty="0">
                <a:latin typeface="Times New Roman" panose="02020603050405020304" pitchFamily="18" charset="0"/>
                <a:cs typeface="Times New Roman" panose="02020603050405020304" pitchFamily="18" charset="0"/>
              </a:rPr>
              <a:t>Escherichia coli</a:t>
            </a:r>
            <a:r>
              <a:rPr lang="en-IN" dirty="0">
                <a:latin typeface="Times New Roman" panose="02020603050405020304" pitchFamily="18" charset="0"/>
                <a:cs typeface="Times New Roman" panose="02020603050405020304" pitchFamily="18" charset="0"/>
              </a:rPr>
              <a:t>, </a:t>
            </a:r>
            <a:r>
              <a:rPr lang="en-IN" i="1" dirty="0">
                <a:latin typeface="Times New Roman" panose="02020603050405020304" pitchFamily="18" charset="0"/>
                <a:cs typeface="Times New Roman" panose="02020603050405020304" pitchFamily="18" charset="0"/>
              </a:rPr>
              <a:t>Pseudomonas aeruginosa</a:t>
            </a:r>
            <a:r>
              <a:rPr lang="en-IN" dirty="0">
                <a:latin typeface="Times New Roman" panose="02020603050405020304" pitchFamily="18" charset="0"/>
                <a:cs typeface="Times New Roman" panose="02020603050405020304" pitchFamily="18" charset="0"/>
              </a:rPr>
              <a:t>, or </a:t>
            </a:r>
            <a:r>
              <a:rPr lang="en-IN" i="1" dirty="0" err="1">
                <a:latin typeface="Times New Roman" panose="02020603050405020304" pitchFamily="18" charset="0"/>
                <a:cs typeface="Times New Roman" panose="02020603050405020304" pitchFamily="18" charset="0"/>
              </a:rPr>
              <a:t>Serratia</a:t>
            </a:r>
            <a:r>
              <a:rPr lang="en-IN" i="1" dirty="0">
                <a:latin typeface="Times New Roman" panose="02020603050405020304" pitchFamily="18" charset="0"/>
                <a:cs typeface="Times New Roman" panose="02020603050405020304" pitchFamily="18" charset="0"/>
              </a:rPr>
              <a:t> </a:t>
            </a:r>
            <a:r>
              <a:rPr lang="en-IN" i="1" dirty="0" err="1">
                <a:latin typeface="Times New Roman" panose="02020603050405020304" pitchFamily="18" charset="0"/>
                <a:cs typeface="Times New Roman" panose="02020603050405020304" pitchFamily="18" charset="0"/>
              </a:rPr>
              <a:t>marcescens</a:t>
            </a:r>
            <a:r>
              <a:rPr lang="en-IN" dirty="0">
                <a:latin typeface="Times New Roman" panose="02020603050405020304" pitchFamily="18" charset="0"/>
                <a:cs typeface="Times New Roman" panose="02020603050405020304" pitchFamily="18" charset="0"/>
              </a:rPr>
              <a:t>) is treated with piperacillin or ceftazidime together with gentamicin for a minimum of 6 weeks.</a:t>
            </a:r>
          </a:p>
          <a:p>
            <a:pPr marL="0" indent="0">
              <a:lnSpc>
                <a:spcPct val="200000"/>
              </a:lnSpc>
              <a:buNone/>
            </a:pPr>
            <a:endParaRPr lang="en-IN" dirty="0" smtClean="0">
              <a:latin typeface="Times New Roman" panose="02020603050405020304" pitchFamily="18" charset="0"/>
              <a:cs typeface="Times New Roman" panose="02020603050405020304" pitchFamily="18" charset="0"/>
            </a:endParaRPr>
          </a:p>
          <a:p>
            <a:pPr marL="0" indent="0">
              <a:lnSpc>
                <a:spcPct val="150000"/>
              </a:lnSpc>
              <a:buNone/>
            </a:pPr>
            <a:endParaRPr lang="en-IN" dirty="0" smtClean="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970504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456894" cy="6965575"/>
          </a:xfrm>
        </p:spPr>
        <p:txBody>
          <a:bodyPr>
            <a:normAutofit fontScale="77500" lnSpcReduction="20000"/>
          </a:bodyPr>
          <a:lstStyle/>
          <a:p>
            <a:pPr>
              <a:lnSpc>
                <a:spcPct val="200000"/>
              </a:lnSpc>
              <a:buFont typeface="Wingdings" panose="05000000000000000000" pitchFamily="2" charset="2"/>
              <a:buChar char="Ø"/>
            </a:pPr>
            <a:r>
              <a:rPr lang="en-IN" dirty="0" smtClean="0">
                <a:latin typeface="Times New Roman" panose="02020603050405020304" pitchFamily="18" charset="0"/>
                <a:cs typeface="Times New Roman" panose="02020603050405020304" pitchFamily="18" charset="0"/>
              </a:rPr>
              <a:t>Amphotericin </a:t>
            </a:r>
            <a:r>
              <a:rPr lang="en-IN" dirty="0">
                <a:latin typeface="Times New Roman" panose="02020603050405020304" pitchFamily="18" charset="0"/>
                <a:cs typeface="Times New Roman" panose="02020603050405020304" pitchFamily="18" charset="0"/>
              </a:rPr>
              <a:t>B is the most effective agent for most fungal infections.</a:t>
            </a:r>
          </a:p>
          <a:p>
            <a:pPr>
              <a:lnSpc>
                <a:spcPct val="20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For culture-negative endocarditis, treatment is directed against staphylococci, </a:t>
            </a:r>
            <a:r>
              <a:rPr lang="en-IN" dirty="0" smtClean="0">
                <a:latin typeface="Times New Roman" panose="02020603050405020304" pitchFamily="18" charset="0"/>
                <a:cs typeface="Times New Roman" panose="02020603050405020304" pitchFamily="18" charset="0"/>
              </a:rPr>
              <a:t>streptococci, and </a:t>
            </a:r>
            <a:r>
              <a:rPr lang="en-IN" dirty="0">
                <a:latin typeface="Times New Roman" panose="02020603050405020304" pitchFamily="18" charset="0"/>
                <a:cs typeface="Times New Roman" panose="02020603050405020304" pitchFamily="18" charset="0"/>
              </a:rPr>
              <a:t>the HACEK organisms using ceftriaxone and gentamicin</a:t>
            </a:r>
            <a:r>
              <a:rPr lang="en-IN" dirty="0" smtClean="0">
                <a:latin typeface="Times New Roman" panose="02020603050405020304" pitchFamily="18" charset="0"/>
                <a:cs typeface="Times New Roman" panose="02020603050405020304" pitchFamily="18" charset="0"/>
              </a:rPr>
              <a:t>.</a:t>
            </a:r>
          </a:p>
          <a:p>
            <a:pPr>
              <a:lnSpc>
                <a:spcPct val="20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Patients with prosthetic valve endocarditis should be treated for 6 weeks based on the organism isolated and the results of the sensitivity test. </a:t>
            </a:r>
            <a:endParaRPr lang="en-IN" dirty="0" smtClean="0">
              <a:latin typeface="Times New Roman" panose="02020603050405020304" pitchFamily="18" charset="0"/>
              <a:cs typeface="Times New Roman" panose="02020603050405020304" pitchFamily="18" charset="0"/>
            </a:endParaRPr>
          </a:p>
          <a:p>
            <a:pPr>
              <a:lnSpc>
                <a:spcPct val="20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Operative intervention may be necessary before the antibiotic therapy is completed if the clinical situation warrants (such as progressive CHF, significant malfunction of prosthetic valves, persistently positive blood cultures after 2 weeks of therapy).</a:t>
            </a:r>
          </a:p>
          <a:p>
            <a:pPr>
              <a:lnSpc>
                <a:spcPct val="20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Bacteriologic relapse after an appropriate course of therapy also calls for operative intervention.</a:t>
            </a:r>
          </a:p>
          <a:p>
            <a:pPr marL="0" indent="0">
              <a:lnSpc>
                <a:spcPct val="200000"/>
              </a:lnSpc>
              <a:buNone/>
            </a:pPr>
            <a:endParaRPr lang="en-IN" dirty="0">
              <a:latin typeface="Times New Roman" panose="02020603050405020304" pitchFamily="18" charset="0"/>
              <a:cs typeface="Times New Roman" panose="02020603050405020304" pitchFamily="18" charset="0"/>
            </a:endParaRPr>
          </a:p>
          <a:p>
            <a:pPr marL="0" indent="0">
              <a:lnSpc>
                <a:spcPct val="200000"/>
              </a:lnSpc>
              <a:buNone/>
            </a:pPr>
            <a:endParaRPr lang="en-IN" dirty="0">
              <a:latin typeface="Times New Roman" panose="02020603050405020304" pitchFamily="18" charset="0"/>
              <a:cs typeface="Times New Roman" panose="02020603050405020304" pitchFamily="18" charset="0"/>
            </a:endParaRPr>
          </a:p>
          <a:p>
            <a:pPr marL="0" indent="0">
              <a:lnSpc>
                <a:spcPct val="200000"/>
              </a:lnSpc>
              <a:buNone/>
            </a:pPr>
            <a:endParaRPr lang="en-IN" dirty="0">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xmlns="" val="28861598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474824" cy="6857999"/>
          </a:xfrm>
        </p:spPr>
        <p:txBody>
          <a:bodyPr>
            <a:normAutofit fontScale="77500" lnSpcReduction="20000"/>
          </a:bodyPr>
          <a:lstStyle/>
          <a:p>
            <a:pPr>
              <a:lnSpc>
                <a:spcPct val="200000"/>
              </a:lnSpc>
              <a:buFont typeface="Wingdings" panose="05000000000000000000" pitchFamily="2" charset="2"/>
              <a:buChar char="Ø"/>
            </a:pPr>
            <a:r>
              <a:rPr lang="en-IN" dirty="0">
                <a:latin typeface="Times New Roman" panose="02020603050405020304" pitchFamily="18" charset="0"/>
                <a:cs typeface="Times New Roman" panose="02020603050405020304" pitchFamily="18" charset="0"/>
              </a:rPr>
              <a:t>If the infection occurs on a valve and induces or increases </a:t>
            </a:r>
            <a:r>
              <a:rPr lang="en-IN" dirty="0" smtClean="0">
                <a:latin typeface="Times New Roman" panose="02020603050405020304" pitchFamily="18" charset="0"/>
                <a:cs typeface="Times New Roman" panose="02020603050405020304" pitchFamily="18" charset="0"/>
              </a:rPr>
              <a:t>symptoms and </a:t>
            </a:r>
            <a:r>
              <a:rPr lang="en-IN" dirty="0">
                <a:latin typeface="Times New Roman" panose="02020603050405020304" pitchFamily="18" charset="0"/>
                <a:cs typeface="Times New Roman" panose="02020603050405020304" pitchFamily="18" charset="0"/>
              </a:rPr>
              <a:t>signs of heart failure, appropriate therapy should be </a:t>
            </a:r>
            <a:r>
              <a:rPr lang="en-IN" dirty="0" smtClean="0">
                <a:latin typeface="Times New Roman" panose="02020603050405020304" pitchFamily="18" charset="0"/>
                <a:cs typeface="Times New Roman" panose="02020603050405020304" pitchFamily="18" charset="0"/>
              </a:rPr>
              <a:t>instituted, including </a:t>
            </a:r>
            <a:r>
              <a:rPr lang="en-IN" dirty="0">
                <a:latin typeface="Times New Roman" panose="02020603050405020304" pitchFamily="18" charset="0"/>
                <a:cs typeface="Times New Roman" panose="02020603050405020304" pitchFamily="18" charset="0"/>
              </a:rPr>
              <a:t>diuretics, afterload reducing agents, and in </a:t>
            </a:r>
            <a:r>
              <a:rPr lang="en-IN" dirty="0" smtClean="0">
                <a:latin typeface="Times New Roman" panose="02020603050405020304" pitchFamily="18" charset="0"/>
                <a:cs typeface="Times New Roman" panose="02020603050405020304" pitchFamily="18" charset="0"/>
              </a:rPr>
              <a:t>some cases</a:t>
            </a:r>
            <a:r>
              <a:rPr lang="en-IN" dirty="0">
                <a:latin typeface="Times New Roman" panose="02020603050405020304" pitchFamily="18" charset="0"/>
                <a:cs typeface="Times New Roman" panose="02020603050405020304" pitchFamily="18" charset="0"/>
              </a:rPr>
              <a:t>, digitalis</a:t>
            </a:r>
            <a:r>
              <a:rPr lang="en-IN" dirty="0" smtClean="0">
                <a:latin typeface="Times New Roman" panose="02020603050405020304" pitchFamily="18" charset="0"/>
                <a:cs typeface="Times New Roman" panose="02020603050405020304" pitchFamily="18" charset="0"/>
              </a:rPr>
              <a:t>.</a:t>
            </a:r>
          </a:p>
          <a:p>
            <a:pPr>
              <a:lnSpc>
                <a:spcPct val="200000"/>
              </a:lnSpc>
              <a:buFont typeface="Wingdings" panose="05000000000000000000" pitchFamily="2" charset="2"/>
              <a:buChar char="Ø"/>
            </a:pP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Surgical intervention for infective endocarditis is </a:t>
            </a:r>
            <a:r>
              <a:rPr lang="en-IN" dirty="0" smtClean="0">
                <a:latin typeface="Times New Roman" panose="02020603050405020304" pitchFamily="18" charset="0"/>
                <a:cs typeface="Times New Roman" panose="02020603050405020304" pitchFamily="18" charset="0"/>
              </a:rPr>
              <a:t>indicated for </a:t>
            </a:r>
            <a:r>
              <a:rPr lang="en-IN" dirty="0">
                <a:latin typeface="Times New Roman" panose="02020603050405020304" pitchFamily="18" charset="0"/>
                <a:cs typeface="Times New Roman" panose="02020603050405020304" pitchFamily="18" charset="0"/>
              </a:rPr>
              <a:t>severe aortic, mitral or prosthetic valve involvement </a:t>
            </a:r>
            <a:r>
              <a:rPr lang="en-IN" dirty="0" smtClean="0">
                <a:latin typeface="Times New Roman" panose="02020603050405020304" pitchFamily="18" charset="0"/>
                <a:cs typeface="Times New Roman" panose="02020603050405020304" pitchFamily="18" charset="0"/>
              </a:rPr>
              <a:t>with intractable </a:t>
            </a:r>
            <a:r>
              <a:rPr lang="en-IN" dirty="0">
                <a:latin typeface="Times New Roman" panose="02020603050405020304" pitchFamily="18" charset="0"/>
                <a:cs typeface="Times New Roman" panose="02020603050405020304" pitchFamily="18" charset="0"/>
              </a:rPr>
              <a:t>heart failure</a:t>
            </a:r>
            <a:r>
              <a:rPr lang="en-IN" dirty="0" smtClean="0">
                <a:latin typeface="Times New Roman" panose="02020603050405020304" pitchFamily="18" charset="0"/>
                <a:cs typeface="Times New Roman" panose="02020603050405020304" pitchFamily="18" charset="0"/>
              </a:rPr>
              <a:t>.</a:t>
            </a:r>
          </a:p>
          <a:p>
            <a:pPr>
              <a:lnSpc>
                <a:spcPct val="200000"/>
              </a:lnSpc>
              <a:buFont typeface="Wingdings" panose="05000000000000000000" pitchFamily="2" charset="2"/>
              <a:buChar char="Ø"/>
            </a:pP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Severe heart failure may be associated </a:t>
            </a:r>
            <a:r>
              <a:rPr lang="en-IN" dirty="0" smtClean="0">
                <a:latin typeface="Times New Roman" panose="02020603050405020304" pitchFamily="18" charset="0"/>
                <a:cs typeface="Times New Roman" panose="02020603050405020304" pitchFamily="18" charset="0"/>
              </a:rPr>
              <a:t>with acute </a:t>
            </a:r>
            <a:r>
              <a:rPr lang="en-IN" dirty="0">
                <a:latin typeface="Times New Roman" panose="02020603050405020304" pitchFamily="18" charset="0"/>
                <a:cs typeface="Times New Roman" panose="02020603050405020304" pitchFamily="18" charset="0"/>
              </a:rPr>
              <a:t>valve regurgitation, obstruction, or fistula formation. </a:t>
            </a:r>
            <a:endParaRPr lang="en-IN" dirty="0" smtClean="0">
              <a:latin typeface="Times New Roman" panose="02020603050405020304" pitchFamily="18" charset="0"/>
              <a:cs typeface="Times New Roman" panose="02020603050405020304" pitchFamily="18" charset="0"/>
            </a:endParaRPr>
          </a:p>
          <a:p>
            <a:pPr>
              <a:lnSpc>
                <a:spcPct val="200000"/>
              </a:lnSpc>
              <a:buFont typeface="Wingdings" panose="05000000000000000000" pitchFamily="2" charset="2"/>
              <a:buChar char="Ø"/>
            </a:pPr>
            <a:r>
              <a:rPr lang="en-IN" dirty="0" smtClean="0">
                <a:latin typeface="Times New Roman" panose="02020603050405020304" pitchFamily="18" charset="0"/>
                <a:cs typeface="Times New Roman" panose="02020603050405020304" pitchFamily="18" charset="0"/>
              </a:rPr>
              <a:t>Rarely</a:t>
            </a:r>
            <a:r>
              <a:rPr lang="en-IN" dirty="0">
                <a:latin typeface="Times New Roman" panose="02020603050405020304" pitchFamily="18" charset="0"/>
                <a:cs typeface="Times New Roman" panose="02020603050405020304" pitchFamily="18" charset="0"/>
              </a:rPr>
              <a:t>, </a:t>
            </a:r>
            <a:r>
              <a:rPr lang="en-IN" dirty="0" err="1" smtClean="0">
                <a:latin typeface="Times New Roman" panose="02020603050405020304" pitchFamily="18" charset="0"/>
                <a:cs typeface="Times New Roman" panose="02020603050405020304" pitchFamily="18" charset="0"/>
              </a:rPr>
              <a:t>a</a:t>
            </a:r>
            <a:r>
              <a:rPr lang="en-IN" dirty="0" err="1">
                <a:latin typeface="Times New Roman" panose="02020603050405020304" pitchFamily="18" charset="0"/>
                <a:cs typeface="Times New Roman" panose="02020603050405020304" pitchFamily="18" charset="0"/>
              </a:rPr>
              <a:t>mycotic</a:t>
            </a:r>
            <a:r>
              <a:rPr lang="en-IN" dirty="0">
                <a:latin typeface="Times New Roman" panose="02020603050405020304" pitchFamily="18" charset="0"/>
                <a:cs typeface="Times New Roman" panose="02020603050405020304" pitchFamily="18" charset="0"/>
              </a:rPr>
              <a:t> aneurysm, rupture of an aortic sinus, </a:t>
            </a:r>
            <a:r>
              <a:rPr lang="en-IN" dirty="0" err="1">
                <a:latin typeface="Times New Roman" panose="02020603050405020304" pitchFamily="18" charset="0"/>
                <a:cs typeface="Times New Roman" panose="02020603050405020304" pitchFamily="18" charset="0"/>
              </a:rPr>
              <a:t>intraseptal</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abscess causing </a:t>
            </a:r>
            <a:r>
              <a:rPr lang="en-IN" dirty="0">
                <a:latin typeface="Times New Roman" panose="02020603050405020304" pitchFamily="18" charset="0"/>
                <a:cs typeface="Times New Roman" panose="02020603050405020304" pitchFamily="18" charset="0"/>
              </a:rPr>
              <a:t>complete heart block, or dehiscence of an </a:t>
            </a:r>
            <a:r>
              <a:rPr lang="en-IN" dirty="0" err="1">
                <a:latin typeface="Times New Roman" panose="02020603050405020304" pitchFamily="18" charset="0"/>
                <a:cs typeface="Times New Roman" panose="02020603050405020304" pitchFamily="18" charset="0"/>
              </a:rPr>
              <a:t>intracardiac</a:t>
            </a: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patch requires </a:t>
            </a:r>
            <a:r>
              <a:rPr lang="en-IN" dirty="0">
                <a:latin typeface="Times New Roman" panose="02020603050405020304" pitchFamily="18" charset="0"/>
                <a:cs typeface="Times New Roman" panose="02020603050405020304" pitchFamily="18" charset="0"/>
              </a:rPr>
              <a:t>an emergency </a:t>
            </a:r>
            <a:r>
              <a:rPr lang="en-IN" dirty="0" smtClean="0">
                <a:latin typeface="Times New Roman" panose="02020603050405020304" pitchFamily="18" charset="0"/>
                <a:cs typeface="Times New Roman" panose="02020603050405020304" pitchFamily="18" charset="0"/>
              </a:rPr>
              <a:t>operation.</a:t>
            </a:r>
          </a:p>
          <a:p>
            <a:pPr>
              <a:lnSpc>
                <a:spcPct val="200000"/>
              </a:lnSpc>
            </a:pPr>
            <a:endParaRPr lang="en-I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578528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02353" cy="6929717"/>
          </a:xfrm>
        </p:spPr>
        <p:txBody>
          <a:bodyPr>
            <a:normAutofit fontScale="92500" lnSpcReduction="10000"/>
          </a:bodyPr>
          <a:lstStyle/>
          <a:p>
            <a:pPr marL="0" indent="0">
              <a:buNone/>
            </a:pPr>
            <a:r>
              <a:rPr lang="en-IN" b="1" u="sng" dirty="0">
                <a:solidFill>
                  <a:srgbClr val="FF0000"/>
                </a:solidFill>
              </a:rPr>
              <a:t>Other surgical indications </a:t>
            </a:r>
            <a:r>
              <a:rPr lang="en-IN" b="1" u="sng" dirty="0" smtClean="0">
                <a:solidFill>
                  <a:srgbClr val="FF0000"/>
                </a:solidFill>
              </a:rPr>
              <a:t>include –</a:t>
            </a:r>
          </a:p>
          <a:p>
            <a:pPr>
              <a:lnSpc>
                <a:spcPct val="160000"/>
              </a:lnSpc>
            </a:pPr>
            <a:r>
              <a:rPr lang="en-IN" dirty="0" smtClean="0"/>
              <a:t>Continued </a:t>
            </a:r>
            <a:r>
              <a:rPr lang="en-IN" dirty="0" err="1" smtClean="0"/>
              <a:t>bacteremia</a:t>
            </a:r>
            <a:r>
              <a:rPr lang="en-IN" dirty="0" smtClean="0"/>
              <a:t> or persistent fever after 2 </a:t>
            </a:r>
            <a:r>
              <a:rPr lang="en-IN" dirty="0" err="1" smtClean="0"/>
              <a:t>wks</a:t>
            </a:r>
            <a:r>
              <a:rPr lang="en-IN" dirty="0" smtClean="0"/>
              <a:t> of appropriate antibiotic therapy.</a:t>
            </a:r>
          </a:p>
          <a:p>
            <a:pPr>
              <a:lnSpc>
                <a:spcPct val="160000"/>
              </a:lnSpc>
            </a:pPr>
            <a:r>
              <a:rPr lang="en-IN" dirty="0" smtClean="0"/>
              <a:t>Worsening heart failure due to </a:t>
            </a:r>
            <a:r>
              <a:rPr lang="en-IN" dirty="0" err="1" smtClean="0"/>
              <a:t>valvular</a:t>
            </a:r>
            <a:r>
              <a:rPr lang="en-IN" dirty="0" smtClean="0"/>
              <a:t> regurgitation</a:t>
            </a:r>
          </a:p>
          <a:p>
            <a:pPr>
              <a:lnSpc>
                <a:spcPct val="160000"/>
              </a:lnSpc>
            </a:pPr>
            <a:r>
              <a:rPr lang="en-IN" dirty="0" smtClean="0"/>
              <a:t>Embolic event :systemic pulmonary coronary cerebral</a:t>
            </a:r>
          </a:p>
          <a:p>
            <a:pPr>
              <a:lnSpc>
                <a:spcPct val="160000"/>
              </a:lnSpc>
            </a:pPr>
            <a:r>
              <a:rPr lang="en-IN" dirty="0" smtClean="0"/>
              <a:t>Myocardial or </a:t>
            </a:r>
            <a:r>
              <a:rPr lang="en-IN" dirty="0" err="1" smtClean="0"/>
              <a:t>periannular</a:t>
            </a:r>
            <a:r>
              <a:rPr lang="en-IN" dirty="0" smtClean="0"/>
              <a:t> abscess</a:t>
            </a:r>
          </a:p>
          <a:p>
            <a:pPr>
              <a:lnSpc>
                <a:spcPct val="160000"/>
              </a:lnSpc>
            </a:pPr>
            <a:r>
              <a:rPr lang="en-IN" dirty="0"/>
              <a:t>Pathogens who are difficult to cure with medical therapy alone like </a:t>
            </a:r>
            <a:r>
              <a:rPr lang="en-IN" dirty="0" err="1"/>
              <a:t>psuedomonaa</a:t>
            </a:r>
            <a:r>
              <a:rPr lang="en-IN" dirty="0"/>
              <a:t> aeruginosa ,Brucella and fungal endocarditis.</a:t>
            </a:r>
          </a:p>
          <a:p>
            <a:pPr>
              <a:lnSpc>
                <a:spcPct val="160000"/>
              </a:lnSpc>
            </a:pPr>
            <a:r>
              <a:rPr lang="en-IN" dirty="0"/>
              <a:t>Leaflet perforation or sinus of </a:t>
            </a:r>
            <a:r>
              <a:rPr lang="en-IN" dirty="0" err="1"/>
              <a:t>valsalva</a:t>
            </a:r>
            <a:r>
              <a:rPr lang="en-IN" dirty="0"/>
              <a:t> </a:t>
            </a:r>
            <a:r>
              <a:rPr lang="en-IN" dirty="0" err="1"/>
              <a:t>anuerysm</a:t>
            </a:r>
            <a:r>
              <a:rPr lang="en-IN" dirty="0"/>
              <a:t> </a:t>
            </a:r>
          </a:p>
          <a:p>
            <a:pPr>
              <a:lnSpc>
                <a:spcPct val="160000"/>
              </a:lnSpc>
            </a:pPr>
            <a:r>
              <a:rPr lang="en-IN" dirty="0">
                <a:latin typeface="Times New Roman" panose="02020603050405020304" pitchFamily="18" charset="0"/>
                <a:cs typeface="Times New Roman" panose="02020603050405020304" pitchFamily="18" charset="0"/>
              </a:rPr>
              <a:t>Mobile vegetation more than 10 mm in the settings of severe valve regurgitation or stenosis</a:t>
            </a:r>
          </a:p>
          <a:p>
            <a:pPr>
              <a:lnSpc>
                <a:spcPct val="150000"/>
              </a:lnSpc>
            </a:pPr>
            <a:endParaRPr lang="en-IN" dirty="0" smtClean="0"/>
          </a:p>
          <a:p>
            <a:pPr>
              <a:lnSpc>
                <a:spcPct val="150000"/>
              </a:lnSpc>
            </a:pPr>
            <a:endParaRPr lang="en-IN" dirty="0" smtClean="0"/>
          </a:p>
        </p:txBody>
      </p:sp>
    </p:spTree>
    <p:extLst>
      <p:ext uri="{BB962C8B-B14F-4D97-AF65-F5344CB8AC3E}">
        <p14:creationId xmlns:p14="http://schemas.microsoft.com/office/powerpoint/2010/main" xmlns="" val="2842590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1905129" cy="6858000"/>
          </a:xfrm>
        </p:spPr>
        <p:txBody>
          <a:bodyPr>
            <a:normAutofit/>
          </a:bodyPr>
          <a:lstStyle/>
          <a:p>
            <a:pPr>
              <a:lnSpc>
                <a:spcPct val="200000"/>
              </a:lnSpc>
            </a:pPr>
            <a:r>
              <a:rPr lang="en-IN" dirty="0" smtClean="0"/>
              <a:t>Prosthetic valve dysfunction like valve dehiscence.</a:t>
            </a:r>
          </a:p>
          <a:p>
            <a:pPr>
              <a:lnSpc>
                <a:spcPct val="200000"/>
              </a:lnSpc>
            </a:pPr>
            <a:r>
              <a:rPr lang="en-IN" smtClean="0"/>
              <a:t>Postoperatively </a:t>
            </a:r>
            <a:r>
              <a:rPr lang="en-IN" dirty="0" smtClean="0"/>
              <a:t>a full course of antimicrobial therapy starting from the time of surgery </a:t>
            </a:r>
            <a:r>
              <a:rPr lang="en-IN" smtClean="0"/>
              <a:t>is warranted.</a:t>
            </a:r>
            <a:endParaRPr lang="en-IN" dirty="0" smtClean="0"/>
          </a:p>
          <a:p>
            <a:pPr>
              <a:lnSpc>
                <a:spcPct val="200000"/>
              </a:lnSpc>
            </a:pPr>
            <a:r>
              <a:rPr lang="en-IN" dirty="0" smtClean="0"/>
              <a:t>Late surgery is indicated in some patients after the infection is controlled </a:t>
            </a:r>
            <a:r>
              <a:rPr lang="en-IN" dirty="0" err="1" smtClean="0"/>
              <a:t>eg</a:t>
            </a:r>
            <a:r>
              <a:rPr lang="en-IN" dirty="0" smtClean="0"/>
              <a:t>. In patient with small VSD with a previous episode of infective endocarditis.</a:t>
            </a:r>
            <a:endParaRPr lang="en-IN" dirty="0"/>
          </a:p>
        </p:txBody>
      </p:sp>
    </p:spTree>
    <p:extLst>
      <p:ext uri="{BB962C8B-B14F-4D97-AF65-F5344CB8AC3E}">
        <p14:creationId xmlns:p14="http://schemas.microsoft.com/office/powerpoint/2010/main" xmlns="" val="33609606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nscatheter Aortic Valve Implantation (TAVI)">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0" y="0"/>
            <a:ext cx="12192000" cy="6410045"/>
          </a:xfrm>
        </p:spPr>
      </p:pic>
    </p:spTree>
    <p:extLst>
      <p:ext uri="{BB962C8B-B14F-4D97-AF65-F5344CB8AC3E}">
        <p14:creationId xmlns:p14="http://schemas.microsoft.com/office/powerpoint/2010/main" xmlns="" val="4121246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274002" cy="6041362"/>
          </a:xfrm>
        </p:spPr>
        <p:txBody>
          <a:bodyPr/>
          <a:lstStyle/>
          <a:p>
            <a:pPr marL="0" indent="0">
              <a:lnSpc>
                <a:spcPct val="200000"/>
              </a:lnSpc>
              <a:buNone/>
            </a:pPr>
            <a:r>
              <a:rPr lang="en-IN" sz="24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PROGNOSIS -</a:t>
            </a:r>
          </a:p>
          <a:p>
            <a:pPr>
              <a:lnSpc>
                <a:spcPct val="200000"/>
              </a:lnSpc>
            </a:pPr>
            <a:r>
              <a:rPr lang="en-IN" dirty="0">
                <a:latin typeface="Times New Roman" panose="02020603050405020304" pitchFamily="18" charset="0"/>
                <a:cs typeface="Times New Roman" panose="02020603050405020304" pitchFamily="18" charset="0"/>
              </a:rPr>
              <a:t>The overall recovery rate is 80% to 85%; </a:t>
            </a:r>
          </a:p>
          <a:p>
            <a:pPr>
              <a:lnSpc>
                <a:spcPct val="200000"/>
              </a:lnSpc>
            </a:pPr>
            <a:r>
              <a:rPr lang="en-IN" i="1" dirty="0">
                <a:latin typeface="Times New Roman" panose="02020603050405020304" pitchFamily="18" charset="0"/>
                <a:cs typeface="Times New Roman" panose="02020603050405020304" pitchFamily="18" charset="0"/>
              </a:rPr>
              <a:t>S. </a:t>
            </a:r>
            <a:r>
              <a:rPr lang="en-IN" i="1" dirty="0" err="1">
                <a:latin typeface="Times New Roman" panose="02020603050405020304" pitchFamily="18" charset="0"/>
                <a:cs typeface="Times New Roman" panose="02020603050405020304" pitchFamily="18" charset="0"/>
              </a:rPr>
              <a:t>viridans</a:t>
            </a:r>
            <a:r>
              <a:rPr lang="en-IN" i="1"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it is 90%  </a:t>
            </a:r>
            <a:endParaRPr lang="en-IN" i="1" dirty="0">
              <a:latin typeface="Times New Roman" panose="02020603050405020304" pitchFamily="18" charset="0"/>
              <a:cs typeface="Times New Roman" panose="02020603050405020304" pitchFamily="18" charset="0"/>
            </a:endParaRPr>
          </a:p>
          <a:p>
            <a:pPr>
              <a:lnSpc>
                <a:spcPct val="200000"/>
              </a:lnSpc>
            </a:pPr>
            <a:r>
              <a:rPr lang="en-IN" i="1" dirty="0" smtClean="0">
                <a:latin typeface="Times New Roman" panose="02020603050405020304" pitchFamily="18" charset="0"/>
                <a:cs typeface="Times New Roman" panose="02020603050405020304" pitchFamily="18" charset="0"/>
              </a:rPr>
              <a:t>Staphylococcus </a:t>
            </a:r>
            <a:r>
              <a:rPr lang="en-IN" dirty="0">
                <a:latin typeface="Times New Roman" panose="02020603050405020304" pitchFamily="18" charset="0"/>
                <a:cs typeface="Times New Roman" panose="02020603050405020304" pitchFamily="18" charset="0"/>
              </a:rPr>
              <a:t>organisms about 50%</a:t>
            </a:r>
          </a:p>
          <a:p>
            <a:pPr>
              <a:lnSpc>
                <a:spcPct val="200000"/>
              </a:lnSpc>
            </a:pPr>
            <a:r>
              <a:rPr lang="en-IN" dirty="0">
                <a:latin typeface="Times New Roman" panose="02020603050405020304" pitchFamily="18" charset="0"/>
                <a:cs typeface="Times New Roman" panose="02020603050405020304" pitchFamily="18" charset="0"/>
              </a:rPr>
              <a:t>Fungal endocarditis is associated with a very poor outcome.</a:t>
            </a:r>
            <a:endParaRPr lang="en-IN"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nSpc>
                <a:spcPct val="200000"/>
              </a:lnSpc>
              <a:buNone/>
            </a:pPr>
            <a:endParaRPr lang="en-IN"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xmlns="" val="1311673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0306"/>
            <a:ext cx="9274002" cy="2360706"/>
          </a:xfrm>
        </p:spPr>
        <p:txBody>
          <a:bodyPr/>
          <a:lstStyle/>
          <a:p>
            <a:r>
              <a:rPr lang="en-IN" b="1" i="1" u="sng" dirty="0">
                <a:solidFill>
                  <a:srgbClr val="FF0000"/>
                </a:solidFill>
              </a:rPr>
              <a:t>PATHOGENESIS –</a:t>
            </a:r>
            <a:br>
              <a:rPr lang="en-IN" b="1" i="1" u="sng" dirty="0">
                <a:solidFill>
                  <a:srgbClr val="FF0000"/>
                </a:solidFill>
              </a:rPr>
            </a:br>
            <a:endParaRPr lang="en-IN" dirty="0"/>
          </a:p>
        </p:txBody>
      </p:sp>
      <p:sp>
        <p:nvSpPr>
          <p:cNvPr id="3" name="Content Placeholder 2"/>
          <p:cNvSpPr>
            <a:spLocks noGrp="1"/>
          </p:cNvSpPr>
          <p:nvPr>
            <p:ph idx="1"/>
          </p:nvPr>
        </p:nvSpPr>
        <p:spPr>
          <a:xfrm>
            <a:off x="179293" y="735105"/>
            <a:ext cx="11923060" cy="6974541"/>
          </a:xfrm>
        </p:spPr>
        <p:txBody>
          <a:bodyPr>
            <a:normAutofit/>
          </a:bodyPr>
          <a:lstStyle/>
          <a:p>
            <a:pPr>
              <a:lnSpc>
                <a:spcPct val="150000"/>
              </a:lnSpc>
            </a:pPr>
            <a:r>
              <a:rPr lang="en-IN" sz="2000" dirty="0" smtClean="0">
                <a:latin typeface="Times New Roman" panose="02020603050405020304" pitchFamily="18" charset="0"/>
                <a:cs typeface="Times New Roman" panose="02020603050405020304" pitchFamily="18" charset="0"/>
              </a:rPr>
              <a:t>Two </a:t>
            </a:r>
            <a:r>
              <a:rPr lang="en-IN" sz="2000" dirty="0">
                <a:latin typeface="Times New Roman" panose="02020603050405020304" pitchFamily="18" charset="0"/>
                <a:cs typeface="Times New Roman" panose="02020603050405020304" pitchFamily="18" charset="0"/>
              </a:rPr>
              <a:t>factors are important in the pathogenesis of IE:</a:t>
            </a:r>
          </a:p>
          <a:p>
            <a:pPr marL="0" indent="0">
              <a:lnSpc>
                <a:spcPct val="150000"/>
              </a:lnSpc>
              <a:buNone/>
            </a:pPr>
            <a:r>
              <a:rPr lang="en-IN" sz="2000" dirty="0">
                <a:latin typeface="Times New Roman" panose="02020603050405020304" pitchFamily="18" charset="0"/>
                <a:cs typeface="Times New Roman" panose="02020603050405020304" pitchFamily="18" charset="0"/>
              </a:rPr>
              <a:t>                     a damaged area of endothelium </a:t>
            </a:r>
          </a:p>
          <a:p>
            <a:pPr marL="0" indent="0">
              <a:lnSpc>
                <a:spcPct val="150000"/>
              </a:lnSpc>
              <a:buNone/>
            </a:pP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bacteremia</a:t>
            </a:r>
            <a:r>
              <a:rPr lang="en-IN" sz="2000" dirty="0">
                <a:latin typeface="Times New Roman" panose="02020603050405020304" pitchFamily="18" charset="0"/>
                <a:cs typeface="Times New Roman" panose="02020603050405020304" pitchFamily="18" charset="0"/>
              </a:rPr>
              <a:t>, </a:t>
            </a:r>
            <a:r>
              <a:rPr lang="en-IN" sz="2000" dirty="0" smtClean="0">
                <a:latin typeface="Times New Roman" panose="02020603050405020304" pitchFamily="18" charset="0"/>
                <a:cs typeface="Times New Roman" panose="02020603050405020304" pitchFamily="18" charset="0"/>
              </a:rPr>
              <a:t>(even </a:t>
            </a:r>
            <a:r>
              <a:rPr lang="en-IN" sz="2000" dirty="0">
                <a:latin typeface="Times New Roman" panose="02020603050405020304" pitchFamily="18" charset="0"/>
                <a:cs typeface="Times New Roman" panose="02020603050405020304" pitchFamily="18" charset="0"/>
              </a:rPr>
              <a:t>transient</a:t>
            </a:r>
            <a:r>
              <a:rPr lang="en-IN" sz="2000" dirty="0" smtClean="0">
                <a:latin typeface="Times New Roman" panose="02020603050405020304" pitchFamily="18" charset="0"/>
                <a:cs typeface="Times New Roman" panose="02020603050405020304" pitchFamily="18" charset="0"/>
              </a:rPr>
              <a:t>.) </a:t>
            </a:r>
          </a:p>
          <a:p>
            <a:pPr>
              <a:lnSpc>
                <a:spcPct val="250000"/>
              </a:lnSpc>
            </a:pPr>
            <a:r>
              <a:rPr lang="en-IN" sz="2000" dirty="0" smtClean="0">
                <a:latin typeface="Times New Roman" panose="02020603050405020304" pitchFamily="18" charset="0"/>
                <a:cs typeface="Times New Roman" panose="02020603050405020304" pitchFamily="18" charset="0"/>
              </a:rPr>
              <a:t>Almost all patients who develop IE have a history of congenital or acquired heart disease. Drug addicts may develop endocarditis in the absence of known cardiac anomalies.</a:t>
            </a:r>
          </a:p>
          <a:p>
            <a:pPr>
              <a:lnSpc>
                <a:spcPct val="250000"/>
              </a:lnSpc>
            </a:pPr>
            <a:r>
              <a:rPr lang="en-IN" sz="2000" dirty="0" smtClean="0">
                <a:latin typeface="Times New Roman" panose="02020603050405020304" pitchFamily="18" charset="0"/>
                <a:cs typeface="Times New Roman" panose="02020603050405020304" pitchFamily="18" charset="0"/>
              </a:rPr>
              <a:t>All congenital heart defects, with the exception of</a:t>
            </a:r>
            <a:r>
              <a:rPr lang="en-IN" sz="2000" b="1" dirty="0" smtClean="0">
                <a:latin typeface="Times New Roman" panose="02020603050405020304" pitchFamily="18" charset="0"/>
                <a:cs typeface="Times New Roman" panose="02020603050405020304" pitchFamily="18" charset="0"/>
              </a:rPr>
              <a:t> </a:t>
            </a:r>
            <a:r>
              <a:rPr lang="en-IN" sz="2000" b="1" dirty="0" err="1" smtClean="0">
                <a:latin typeface="Times New Roman" panose="02020603050405020304" pitchFamily="18" charset="0"/>
                <a:cs typeface="Times New Roman" panose="02020603050405020304" pitchFamily="18" charset="0"/>
              </a:rPr>
              <a:t>secundum</a:t>
            </a:r>
            <a:r>
              <a:rPr lang="en-IN" sz="2000" b="1" dirty="0" smtClean="0">
                <a:latin typeface="Times New Roman" panose="02020603050405020304" pitchFamily="18" charset="0"/>
                <a:cs typeface="Times New Roman" panose="02020603050405020304" pitchFamily="18" charset="0"/>
              </a:rPr>
              <a:t>-type atrial septal defect</a:t>
            </a:r>
            <a:r>
              <a:rPr lang="en-IN" sz="2000" dirty="0" smtClean="0">
                <a:latin typeface="Times New Roman" panose="02020603050405020304" pitchFamily="18" charset="0"/>
                <a:cs typeface="Times New Roman" panose="02020603050405020304" pitchFamily="18" charset="0"/>
              </a:rPr>
              <a:t>, predispose to endocarditis. </a:t>
            </a:r>
          </a:p>
          <a:p>
            <a:pPr marL="0" indent="0">
              <a:lnSpc>
                <a:spcPct val="150000"/>
              </a:lnSpc>
              <a:buNone/>
            </a:pPr>
            <a:endParaRPr lang="en-IN" sz="2000" dirty="0">
              <a:latin typeface="Times New Roman" panose="02020603050405020304" pitchFamily="18" charset="0"/>
              <a:cs typeface="Times New Roman" panose="02020603050405020304" pitchFamily="18" charset="0"/>
            </a:endParaRPr>
          </a:p>
          <a:p>
            <a:pPr>
              <a:lnSpc>
                <a:spcPct val="200000"/>
              </a:lnSpc>
            </a:pP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159267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192305"/>
          </a:xfrm>
        </p:spPr>
        <p:txBody>
          <a:bodyPr/>
          <a:lstStyle/>
          <a:p>
            <a:r>
              <a:rPr lang="en-IN" b="1" i="1" u="sng" dirty="0" smtClean="0">
                <a:solidFill>
                  <a:srgbClr val="FF0000"/>
                </a:solidFill>
              </a:rPr>
              <a:t>COMPLICATION OF INFECTIVE ENDOCARDITIS</a:t>
            </a:r>
            <a:endParaRPr lang="en-IN" b="1" i="1" u="sng" dirty="0">
              <a:solidFill>
                <a:srgbClr val="FF0000"/>
              </a:solidFill>
            </a:endParaRPr>
          </a:p>
        </p:txBody>
      </p:sp>
      <p:sp>
        <p:nvSpPr>
          <p:cNvPr id="3" name="Content Placeholder 2"/>
          <p:cNvSpPr>
            <a:spLocks noGrp="1"/>
          </p:cNvSpPr>
          <p:nvPr>
            <p:ph idx="1"/>
          </p:nvPr>
        </p:nvSpPr>
        <p:spPr>
          <a:xfrm>
            <a:off x="62753" y="986118"/>
            <a:ext cx="12129247" cy="5871882"/>
          </a:xfrm>
        </p:spPr>
        <p:txBody>
          <a:bodyPr/>
          <a:lstStyle/>
          <a:p>
            <a:pPr>
              <a:lnSpc>
                <a:spcPct val="150000"/>
              </a:lnSpc>
            </a:pPr>
            <a:r>
              <a:rPr lang="en-IN" dirty="0" smtClean="0"/>
              <a:t>Congestive cardiac failure</a:t>
            </a:r>
          </a:p>
          <a:p>
            <a:pPr>
              <a:lnSpc>
                <a:spcPct val="150000"/>
              </a:lnSpc>
            </a:pPr>
            <a:r>
              <a:rPr lang="en-IN" dirty="0" smtClean="0"/>
              <a:t>Pericarditis</a:t>
            </a:r>
          </a:p>
          <a:p>
            <a:pPr>
              <a:lnSpc>
                <a:spcPct val="150000"/>
              </a:lnSpc>
            </a:pPr>
            <a:r>
              <a:rPr lang="en-IN" dirty="0" smtClean="0"/>
              <a:t>Cardiac </a:t>
            </a:r>
            <a:r>
              <a:rPr lang="en-IN" dirty="0" err="1" smtClean="0"/>
              <a:t>valvular</a:t>
            </a:r>
            <a:r>
              <a:rPr lang="en-IN" dirty="0" smtClean="0"/>
              <a:t> in sufficiency</a:t>
            </a:r>
          </a:p>
          <a:p>
            <a:pPr>
              <a:lnSpc>
                <a:spcPct val="150000"/>
              </a:lnSpc>
            </a:pPr>
            <a:r>
              <a:rPr lang="en-IN" dirty="0" smtClean="0"/>
              <a:t>Embolic events (cerebral, pulmonary, renal, coronary)</a:t>
            </a:r>
          </a:p>
          <a:p>
            <a:pPr>
              <a:lnSpc>
                <a:spcPct val="150000"/>
              </a:lnSpc>
            </a:pPr>
            <a:r>
              <a:rPr lang="en-IN" dirty="0" smtClean="0"/>
              <a:t>Persistent </a:t>
            </a:r>
            <a:r>
              <a:rPr lang="en-IN" dirty="0" err="1" smtClean="0"/>
              <a:t>bacteremia</a:t>
            </a:r>
            <a:r>
              <a:rPr lang="en-IN" dirty="0" smtClean="0"/>
              <a:t> or </a:t>
            </a:r>
            <a:r>
              <a:rPr lang="en-IN" dirty="0" err="1" smtClean="0"/>
              <a:t>fungemia</a:t>
            </a:r>
            <a:endParaRPr lang="en-IN" dirty="0" smtClean="0"/>
          </a:p>
          <a:p>
            <a:pPr>
              <a:lnSpc>
                <a:spcPct val="150000"/>
              </a:lnSpc>
            </a:pPr>
            <a:r>
              <a:rPr lang="en-IN" dirty="0" err="1" smtClean="0"/>
              <a:t>Periannular</a:t>
            </a:r>
            <a:r>
              <a:rPr lang="en-IN" dirty="0" smtClean="0"/>
              <a:t> extension of </a:t>
            </a:r>
            <a:r>
              <a:rPr lang="en-IN" dirty="0" err="1" smtClean="0"/>
              <a:t>abscess,sinus</a:t>
            </a:r>
            <a:r>
              <a:rPr lang="en-IN" dirty="0" smtClean="0"/>
              <a:t> of Valsalva aneurysm </a:t>
            </a:r>
          </a:p>
          <a:p>
            <a:pPr>
              <a:lnSpc>
                <a:spcPct val="150000"/>
              </a:lnSpc>
            </a:pPr>
            <a:r>
              <a:rPr lang="en-IN" dirty="0" smtClean="0"/>
              <a:t> </a:t>
            </a:r>
            <a:r>
              <a:rPr lang="en-IN" dirty="0" err="1" smtClean="0"/>
              <a:t>intracardiac</a:t>
            </a:r>
            <a:r>
              <a:rPr lang="en-IN" dirty="0" smtClean="0"/>
              <a:t> fistula</a:t>
            </a:r>
          </a:p>
          <a:p>
            <a:endParaRPr lang="en-IN" dirty="0"/>
          </a:p>
        </p:txBody>
      </p:sp>
    </p:spTree>
    <p:extLst>
      <p:ext uri="{BB962C8B-B14F-4D97-AF65-F5344CB8AC3E}">
        <p14:creationId xmlns:p14="http://schemas.microsoft.com/office/powerpoint/2010/main" xmlns="" val="2982688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353800" cy="6858000"/>
          </a:xfrm>
        </p:spPr>
        <p:txBody>
          <a:bodyPr>
            <a:normAutofit/>
          </a:bodyPr>
          <a:lstStyle/>
          <a:p>
            <a:pPr>
              <a:lnSpc>
                <a:spcPct val="200000"/>
              </a:lnSpc>
            </a:pPr>
            <a:r>
              <a:rPr lang="en-IN" dirty="0" smtClean="0"/>
              <a:t>Prosthetic </a:t>
            </a:r>
            <a:r>
              <a:rPr lang="en-IN" dirty="0"/>
              <a:t>device dysfunction including </a:t>
            </a:r>
            <a:r>
              <a:rPr lang="en-IN" dirty="0" err="1"/>
              <a:t>valvular</a:t>
            </a:r>
            <a:r>
              <a:rPr lang="en-IN" dirty="0"/>
              <a:t> </a:t>
            </a:r>
            <a:r>
              <a:rPr lang="en-IN" dirty="0" smtClean="0"/>
              <a:t>dehiscence</a:t>
            </a:r>
            <a:endParaRPr lang="en-IN" dirty="0"/>
          </a:p>
          <a:p>
            <a:pPr>
              <a:lnSpc>
                <a:spcPct val="200000"/>
              </a:lnSpc>
            </a:pPr>
            <a:r>
              <a:rPr lang="en-IN" dirty="0" smtClean="0"/>
              <a:t>Arrhythmia or development of new heart </a:t>
            </a:r>
            <a:r>
              <a:rPr lang="en-IN" dirty="0" err="1" smtClean="0"/>
              <a:t>heart</a:t>
            </a:r>
            <a:r>
              <a:rPr lang="en-IN" dirty="0" smtClean="0"/>
              <a:t> block</a:t>
            </a:r>
          </a:p>
          <a:p>
            <a:pPr>
              <a:lnSpc>
                <a:spcPct val="200000"/>
              </a:lnSpc>
            </a:pPr>
            <a:r>
              <a:rPr lang="en-IN" dirty="0" smtClean="0"/>
              <a:t>Aortic root or myocardial abscesses</a:t>
            </a:r>
          </a:p>
          <a:p>
            <a:pPr>
              <a:lnSpc>
                <a:spcPct val="200000"/>
              </a:lnSpc>
            </a:pPr>
            <a:r>
              <a:rPr lang="en-IN" dirty="0" smtClean="0"/>
              <a:t>Mycotic aneurysm</a:t>
            </a:r>
          </a:p>
          <a:p>
            <a:pPr>
              <a:lnSpc>
                <a:spcPct val="200000"/>
              </a:lnSpc>
            </a:pPr>
            <a:r>
              <a:rPr lang="en-IN" dirty="0" smtClean="0"/>
              <a:t>Glomerulonephritis/acute renal failure</a:t>
            </a:r>
          </a:p>
          <a:p>
            <a:pPr>
              <a:lnSpc>
                <a:spcPct val="200000"/>
              </a:lnSpc>
            </a:pPr>
            <a:r>
              <a:rPr lang="en-IN" dirty="0" smtClean="0"/>
              <a:t>Metastatic </a:t>
            </a:r>
            <a:r>
              <a:rPr lang="en-IN" dirty="0" err="1" smtClean="0"/>
              <a:t>abscess,mesenteric</a:t>
            </a:r>
            <a:r>
              <a:rPr lang="en-IN" dirty="0" smtClean="0"/>
              <a:t> or splenic abscess or infarct</a:t>
            </a:r>
            <a:endParaRPr lang="en-IN" dirty="0"/>
          </a:p>
        </p:txBody>
      </p:sp>
    </p:spTree>
    <p:extLst>
      <p:ext uri="{BB962C8B-B14F-4D97-AF65-F5344CB8AC3E}">
        <p14:creationId xmlns:p14="http://schemas.microsoft.com/office/powerpoint/2010/main" xmlns="" val="30366580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0766613" cy="7709647"/>
          </a:xfrm>
        </p:spPr>
        <p:txBody>
          <a:bodyPr>
            <a:normAutofit/>
          </a:bodyPr>
          <a:lstStyle/>
          <a:p>
            <a:r>
              <a:rPr lang="en-IN" sz="3600" b="1" u="sng" dirty="0">
                <a:solidFill>
                  <a:srgbClr val="FF0000"/>
                </a:solidFill>
              </a:rPr>
              <a:t>PROPHYLAXIS</a:t>
            </a:r>
            <a:r>
              <a:rPr lang="en-IN" sz="3600" b="1" u="sng" dirty="0"/>
              <a:t> </a:t>
            </a:r>
            <a:endParaRPr lang="en-IN" sz="3600" b="1" u="sng" dirty="0" smtClean="0"/>
          </a:p>
          <a:p>
            <a:pPr marL="0" indent="0">
              <a:lnSpc>
                <a:spcPct val="220000"/>
              </a:lnSpc>
              <a:buNone/>
            </a:pPr>
            <a:r>
              <a:rPr lang="en-IN" sz="1900" b="1" dirty="0">
                <a:latin typeface="Times New Roman" panose="02020603050405020304" pitchFamily="18" charset="0"/>
                <a:cs typeface="Times New Roman" panose="02020603050405020304" pitchFamily="18" charset="0"/>
              </a:rPr>
              <a:t>More important than the diagnosis and treatment of IE is its prevention. Maintenance of good oral hygiene </a:t>
            </a:r>
            <a:r>
              <a:rPr lang="en-IN" sz="1900" b="1" dirty="0" smtClean="0">
                <a:latin typeface="Times New Roman" panose="02020603050405020304" pitchFamily="18" charset="0"/>
                <a:cs typeface="Times New Roman" panose="02020603050405020304" pitchFamily="18" charset="0"/>
              </a:rPr>
              <a:t>is more </a:t>
            </a:r>
            <a:r>
              <a:rPr lang="en-IN" sz="1900" b="1" dirty="0">
                <a:latin typeface="Times New Roman" panose="02020603050405020304" pitchFamily="18" charset="0"/>
                <a:cs typeface="Times New Roman" panose="02020603050405020304" pitchFamily="18" charset="0"/>
              </a:rPr>
              <a:t>important than antibiotic prophylaxis</a:t>
            </a:r>
            <a:r>
              <a:rPr lang="en-IN" sz="1900" b="1" dirty="0" smtClean="0">
                <a:latin typeface="Times New Roman" panose="02020603050405020304" pitchFamily="18" charset="0"/>
                <a:cs typeface="Times New Roman" panose="02020603050405020304" pitchFamily="18" charset="0"/>
              </a:rPr>
              <a:t>.</a:t>
            </a:r>
          </a:p>
          <a:p>
            <a:pPr marL="0" indent="0">
              <a:lnSpc>
                <a:spcPct val="220000"/>
              </a:lnSpc>
              <a:buNone/>
            </a:pPr>
            <a:r>
              <a:rPr lang="en-IN" sz="1900" dirty="0">
                <a:latin typeface="Times New Roman" panose="02020603050405020304" pitchFamily="18" charset="0"/>
                <a:cs typeface="Times New Roman" panose="02020603050405020304" pitchFamily="18" charset="0"/>
              </a:rPr>
              <a:t>Prophylaxis for </a:t>
            </a:r>
            <a:r>
              <a:rPr lang="en-IN" sz="1900" dirty="0" smtClean="0">
                <a:latin typeface="Times New Roman" panose="02020603050405020304" pitchFamily="18" charset="0"/>
                <a:cs typeface="Times New Roman" panose="02020603050405020304" pitchFamily="18" charset="0"/>
              </a:rPr>
              <a:t>patients is recommended </a:t>
            </a:r>
            <a:r>
              <a:rPr lang="en-IN" sz="1900" dirty="0">
                <a:latin typeface="Times New Roman" panose="02020603050405020304" pitchFamily="18" charset="0"/>
                <a:cs typeface="Times New Roman" panose="02020603050405020304" pitchFamily="18" charset="0"/>
              </a:rPr>
              <a:t>for “all dental procedures that involve manipulation </a:t>
            </a:r>
            <a:r>
              <a:rPr lang="en-IN" sz="1900" dirty="0" smtClean="0">
                <a:latin typeface="Times New Roman" panose="02020603050405020304" pitchFamily="18" charset="0"/>
                <a:cs typeface="Times New Roman" panose="02020603050405020304" pitchFamily="18" charset="0"/>
              </a:rPr>
              <a:t>of</a:t>
            </a:r>
          </a:p>
          <a:p>
            <a:pPr marL="0" indent="0">
              <a:lnSpc>
                <a:spcPct val="220000"/>
              </a:lnSpc>
              <a:buNone/>
            </a:pPr>
            <a:r>
              <a:rPr lang="en-IN" sz="1900" dirty="0">
                <a:latin typeface="Times New Roman" panose="02020603050405020304" pitchFamily="18" charset="0"/>
                <a:cs typeface="Times New Roman" panose="02020603050405020304" pitchFamily="18" charset="0"/>
              </a:rPr>
              <a:t> </a:t>
            </a:r>
            <a:r>
              <a:rPr lang="en-IN" sz="1900" dirty="0" smtClean="0">
                <a:latin typeface="Times New Roman" panose="02020603050405020304" pitchFamily="18" charset="0"/>
                <a:cs typeface="Times New Roman" panose="02020603050405020304" pitchFamily="18" charset="0"/>
              </a:rPr>
              <a:t>gingival </a:t>
            </a:r>
            <a:r>
              <a:rPr lang="en-IN" sz="1900" dirty="0">
                <a:latin typeface="Times New Roman" panose="02020603050405020304" pitchFamily="18" charset="0"/>
                <a:cs typeface="Times New Roman" panose="02020603050405020304" pitchFamily="18" charset="0"/>
              </a:rPr>
              <a:t>tissue or the periapical region of teeth or perforation of </a:t>
            </a:r>
            <a:r>
              <a:rPr lang="en-IN" sz="1900" dirty="0" smtClean="0">
                <a:latin typeface="Times New Roman" panose="02020603050405020304" pitchFamily="18" charset="0"/>
                <a:cs typeface="Times New Roman" panose="02020603050405020304" pitchFamily="18" charset="0"/>
              </a:rPr>
              <a:t>the oral </a:t>
            </a:r>
            <a:r>
              <a:rPr lang="en-IN" sz="1900" dirty="0">
                <a:latin typeface="Times New Roman" panose="02020603050405020304" pitchFamily="18" charset="0"/>
                <a:cs typeface="Times New Roman" panose="02020603050405020304" pitchFamily="18" charset="0"/>
              </a:rPr>
              <a:t>mucosa</a:t>
            </a:r>
            <a:r>
              <a:rPr lang="en-IN" sz="1900" dirty="0" smtClean="0">
                <a:latin typeface="Times New Roman" panose="02020603050405020304" pitchFamily="18" charset="0"/>
                <a:cs typeface="Times New Roman" panose="02020603050405020304" pitchFamily="18" charset="0"/>
              </a:rPr>
              <a:t>.</a:t>
            </a:r>
            <a:endParaRPr lang="en-IN" sz="1900" b="1" dirty="0" smtClean="0">
              <a:latin typeface="Times New Roman" panose="02020603050405020304" pitchFamily="18" charset="0"/>
              <a:cs typeface="Times New Roman" panose="02020603050405020304" pitchFamily="18" charset="0"/>
            </a:endParaRPr>
          </a:p>
          <a:p>
            <a:pPr marL="0" indent="0">
              <a:lnSpc>
                <a:spcPct val="220000"/>
              </a:lnSpc>
              <a:buNone/>
            </a:pPr>
            <a:r>
              <a:rPr lang="en-IN" sz="1900" b="1" i="1" u="sng" dirty="0">
                <a:latin typeface="Times New Roman" panose="02020603050405020304" pitchFamily="18" charset="0"/>
                <a:cs typeface="Times New Roman" panose="02020603050405020304" pitchFamily="18" charset="0"/>
              </a:rPr>
              <a:t>PROPHYLAXIS </a:t>
            </a:r>
            <a:r>
              <a:rPr lang="en-IN" sz="1900" b="1" i="1" u="sng" dirty="0" smtClean="0">
                <a:latin typeface="Times New Roman" panose="02020603050405020304" pitchFamily="18" charset="0"/>
                <a:cs typeface="Times New Roman" panose="02020603050405020304" pitchFamily="18" charset="0"/>
              </a:rPr>
              <a:t>RECOMMENDED-</a:t>
            </a:r>
          </a:p>
          <a:p>
            <a:pPr marL="0" indent="0">
              <a:lnSpc>
                <a:spcPct val="220000"/>
              </a:lnSpc>
              <a:buNone/>
            </a:pPr>
            <a:r>
              <a:rPr lang="en-IN" sz="1900" b="1" dirty="0">
                <a:solidFill>
                  <a:srgbClr val="FF0000"/>
                </a:solidFill>
                <a:latin typeface="Times New Roman" panose="02020603050405020304" pitchFamily="18" charset="0"/>
                <a:cs typeface="Times New Roman" panose="02020603050405020304" pitchFamily="18" charset="0"/>
              </a:rPr>
              <a:t>High-Risk Category</a:t>
            </a:r>
          </a:p>
          <a:p>
            <a:pPr marL="0" indent="0">
              <a:lnSpc>
                <a:spcPct val="220000"/>
              </a:lnSpc>
              <a:buNone/>
            </a:pPr>
            <a:r>
              <a:rPr lang="en-IN" sz="1900" dirty="0" smtClean="0">
                <a:latin typeface="Times New Roman" panose="02020603050405020304" pitchFamily="18" charset="0"/>
                <a:cs typeface="Times New Roman" panose="02020603050405020304" pitchFamily="18" charset="0"/>
              </a:rPr>
              <a:t>         Prosthetic </a:t>
            </a:r>
            <a:r>
              <a:rPr lang="en-IN" sz="1900" dirty="0">
                <a:latin typeface="Times New Roman" panose="02020603050405020304" pitchFamily="18" charset="0"/>
                <a:cs typeface="Times New Roman" panose="02020603050405020304" pitchFamily="18" charset="0"/>
              </a:rPr>
              <a:t>cardiac valve, including </a:t>
            </a:r>
            <a:r>
              <a:rPr lang="en-IN" sz="1900" dirty="0" smtClean="0">
                <a:latin typeface="Times New Roman" panose="02020603050405020304" pitchFamily="18" charset="0"/>
                <a:cs typeface="Times New Roman" panose="02020603050405020304" pitchFamily="18" charset="0"/>
              </a:rPr>
              <a:t>bio-prosthesis </a:t>
            </a:r>
            <a:r>
              <a:rPr lang="en-IN" sz="1900" dirty="0">
                <a:latin typeface="Times New Roman" panose="02020603050405020304" pitchFamily="18" charset="0"/>
                <a:cs typeface="Times New Roman" panose="02020603050405020304" pitchFamily="18" charset="0"/>
              </a:rPr>
              <a:t>and homograft valves</a:t>
            </a:r>
          </a:p>
          <a:p>
            <a:pPr marL="0" indent="0">
              <a:lnSpc>
                <a:spcPct val="220000"/>
              </a:lnSpc>
              <a:buNone/>
            </a:pPr>
            <a:r>
              <a:rPr lang="en-IN" sz="1900" dirty="0" smtClean="0">
                <a:latin typeface="Times New Roman" panose="02020603050405020304" pitchFamily="18" charset="0"/>
                <a:cs typeface="Times New Roman" panose="02020603050405020304" pitchFamily="18" charset="0"/>
              </a:rPr>
              <a:t>         Previous </a:t>
            </a:r>
            <a:r>
              <a:rPr lang="en-IN" sz="1900" dirty="0">
                <a:latin typeface="Times New Roman" panose="02020603050405020304" pitchFamily="18" charset="0"/>
                <a:cs typeface="Times New Roman" panose="02020603050405020304" pitchFamily="18" charset="0"/>
              </a:rPr>
              <a:t>bacterial </a:t>
            </a:r>
            <a:r>
              <a:rPr lang="en-IN" sz="1900" dirty="0" smtClean="0">
                <a:latin typeface="Times New Roman" panose="02020603050405020304" pitchFamily="18" charset="0"/>
                <a:cs typeface="Times New Roman" panose="02020603050405020304" pitchFamily="18" charset="0"/>
              </a:rPr>
              <a:t>endocarditis </a:t>
            </a:r>
          </a:p>
          <a:p>
            <a:pPr marL="0" indent="0">
              <a:lnSpc>
                <a:spcPct val="220000"/>
              </a:lnSpc>
              <a:buNone/>
            </a:pPr>
            <a:r>
              <a:rPr lang="en-IN" sz="2300" dirty="0"/>
              <a:t> </a:t>
            </a:r>
            <a:r>
              <a:rPr lang="en-IN" sz="2300" dirty="0" smtClean="0"/>
              <a:t>        </a:t>
            </a:r>
          </a:p>
        </p:txBody>
      </p:sp>
    </p:spTree>
    <p:extLst>
      <p:ext uri="{BB962C8B-B14F-4D97-AF65-F5344CB8AC3E}">
        <p14:creationId xmlns:p14="http://schemas.microsoft.com/office/powerpoint/2010/main" xmlns="" val="17818688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682" y="1"/>
            <a:ext cx="9193320" cy="6624918"/>
          </a:xfrm>
        </p:spPr>
        <p:txBody>
          <a:bodyPr>
            <a:normAutofit fontScale="70000" lnSpcReduction="20000"/>
          </a:bodyPr>
          <a:lstStyle/>
          <a:p>
            <a:pPr>
              <a:lnSpc>
                <a:spcPct val="220000"/>
              </a:lnSpc>
              <a:buFont typeface="Wingdings" panose="05000000000000000000" pitchFamily="2" charset="2"/>
              <a:buChar char="Ø"/>
            </a:pPr>
            <a:r>
              <a:rPr lang="en-IN" dirty="0" smtClean="0"/>
              <a:t>        Complex </a:t>
            </a:r>
            <a:r>
              <a:rPr lang="en-IN" dirty="0"/>
              <a:t>cyanotic congenital heart defect (e.g., single ventricle, transposition of </a:t>
            </a:r>
            <a:r>
              <a:rPr lang="en-IN" dirty="0" smtClean="0"/>
              <a:t>    the </a:t>
            </a:r>
            <a:r>
              <a:rPr lang="en-IN" dirty="0"/>
              <a:t>great </a:t>
            </a:r>
            <a:r>
              <a:rPr lang="en-IN" dirty="0" smtClean="0"/>
              <a:t>arteries</a:t>
            </a:r>
            <a:r>
              <a:rPr lang="en-IN" dirty="0"/>
              <a:t>, tetralogy of </a:t>
            </a:r>
            <a:r>
              <a:rPr lang="en-IN" dirty="0" err="1" smtClean="0"/>
              <a:t>Fallot</a:t>
            </a:r>
            <a:r>
              <a:rPr lang="en-IN" dirty="0" smtClean="0"/>
              <a:t> )</a:t>
            </a:r>
            <a:endParaRPr lang="en-IN" dirty="0"/>
          </a:p>
          <a:p>
            <a:pPr>
              <a:lnSpc>
                <a:spcPct val="220000"/>
              </a:lnSpc>
              <a:buFont typeface="Wingdings" panose="05000000000000000000" pitchFamily="2" charset="2"/>
              <a:buChar char="Ø"/>
            </a:pPr>
            <a:r>
              <a:rPr lang="en-IN" dirty="0"/>
              <a:t>         Surgically constructed systemic-to-pulmonary artery shunt.</a:t>
            </a:r>
          </a:p>
          <a:p>
            <a:pPr>
              <a:lnSpc>
                <a:spcPct val="220000"/>
              </a:lnSpc>
              <a:buFont typeface="Wingdings" panose="05000000000000000000" pitchFamily="2" charset="2"/>
              <a:buChar char="Ø"/>
            </a:pPr>
            <a:r>
              <a:rPr lang="en-IN" dirty="0"/>
              <a:t>         Dental </a:t>
            </a:r>
            <a:r>
              <a:rPr lang="en-IN" dirty="0" smtClean="0"/>
              <a:t>extraction.</a:t>
            </a:r>
          </a:p>
          <a:p>
            <a:pPr>
              <a:lnSpc>
                <a:spcPct val="220000"/>
              </a:lnSpc>
              <a:buFont typeface="Wingdings" panose="05000000000000000000" pitchFamily="2" charset="2"/>
              <a:buChar char="Ø"/>
            </a:pPr>
            <a:r>
              <a:rPr lang="en-IN" dirty="0" smtClean="0"/>
              <a:t>         Periodontal </a:t>
            </a:r>
            <a:r>
              <a:rPr lang="en-IN" dirty="0"/>
              <a:t>procedures including surgery, scaling and root </a:t>
            </a:r>
            <a:r>
              <a:rPr lang="en-IN" dirty="0" err="1"/>
              <a:t>planing</a:t>
            </a:r>
            <a:r>
              <a:rPr lang="en-IN" dirty="0"/>
              <a:t>, probing. </a:t>
            </a:r>
          </a:p>
          <a:p>
            <a:pPr>
              <a:lnSpc>
                <a:spcPct val="220000"/>
              </a:lnSpc>
              <a:buFont typeface="Wingdings" panose="05000000000000000000" pitchFamily="2" charset="2"/>
              <a:buChar char="Ø"/>
            </a:pPr>
            <a:r>
              <a:rPr lang="en-IN" dirty="0"/>
              <a:t>         Dental implant placement and </a:t>
            </a:r>
            <a:r>
              <a:rPr lang="en-IN" dirty="0" err="1"/>
              <a:t>reimplantation</a:t>
            </a:r>
            <a:r>
              <a:rPr lang="en-IN" dirty="0"/>
              <a:t> of avulsed </a:t>
            </a:r>
            <a:r>
              <a:rPr lang="en-IN" dirty="0" smtClean="0"/>
              <a:t>teeth</a:t>
            </a:r>
          </a:p>
          <a:p>
            <a:pPr>
              <a:lnSpc>
                <a:spcPct val="220000"/>
              </a:lnSpc>
              <a:buFont typeface="Wingdings" panose="05000000000000000000" pitchFamily="2" charset="2"/>
              <a:buChar char="Ø"/>
            </a:pPr>
            <a:r>
              <a:rPr lang="en-IN" dirty="0" smtClean="0"/>
              <a:t>         Endodontic </a:t>
            </a:r>
            <a:r>
              <a:rPr lang="en-IN" dirty="0"/>
              <a:t>(root canal) instrumentation or surgery only beyond the apex</a:t>
            </a:r>
          </a:p>
          <a:p>
            <a:pPr>
              <a:lnSpc>
                <a:spcPct val="220000"/>
              </a:lnSpc>
              <a:buFont typeface="Wingdings" panose="05000000000000000000" pitchFamily="2" charset="2"/>
              <a:buChar char="Ø"/>
            </a:pPr>
            <a:r>
              <a:rPr lang="en-IN" dirty="0"/>
              <a:t>         </a:t>
            </a:r>
            <a:r>
              <a:rPr lang="en-IN" dirty="0" err="1"/>
              <a:t>Intraligamentary</a:t>
            </a:r>
            <a:r>
              <a:rPr lang="en-IN" dirty="0"/>
              <a:t> local </a:t>
            </a:r>
            <a:r>
              <a:rPr lang="en-IN" dirty="0" err="1"/>
              <a:t>anesthetic</a:t>
            </a:r>
            <a:r>
              <a:rPr lang="en-IN" dirty="0"/>
              <a:t> injections</a:t>
            </a:r>
          </a:p>
          <a:p>
            <a:pPr>
              <a:lnSpc>
                <a:spcPct val="220000"/>
              </a:lnSpc>
              <a:buFont typeface="Wingdings" panose="05000000000000000000" pitchFamily="2" charset="2"/>
              <a:buChar char="Ø"/>
            </a:pPr>
            <a:endParaRPr lang="en-IN" dirty="0"/>
          </a:p>
        </p:txBody>
      </p:sp>
    </p:spTree>
    <p:extLst>
      <p:ext uri="{BB962C8B-B14F-4D97-AF65-F5344CB8AC3E}">
        <p14:creationId xmlns:p14="http://schemas.microsoft.com/office/powerpoint/2010/main" xmlns="" val="40430190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1718"/>
            <a:ext cx="11510682" cy="6866963"/>
          </a:xfrm>
        </p:spPr>
        <p:txBody>
          <a:bodyPr>
            <a:normAutofit fontScale="85000" lnSpcReduction="10000"/>
          </a:bodyPr>
          <a:lstStyle/>
          <a:p>
            <a:pPr marL="0" indent="0">
              <a:lnSpc>
                <a:spcPct val="220000"/>
              </a:lnSpc>
              <a:buNone/>
            </a:pPr>
            <a:r>
              <a:rPr lang="en-IN" dirty="0"/>
              <a:t> </a:t>
            </a:r>
            <a:r>
              <a:rPr lang="en-IN" sz="4000" b="1" dirty="0" smtClean="0">
                <a:solidFill>
                  <a:srgbClr val="FF0000"/>
                </a:solidFill>
                <a:latin typeface="Times New Roman" panose="02020603050405020304" pitchFamily="18" charset="0"/>
                <a:cs typeface="Times New Roman" panose="02020603050405020304" pitchFamily="18" charset="0"/>
              </a:rPr>
              <a:t>Moderate-Risk Category</a:t>
            </a:r>
          </a:p>
          <a:p>
            <a:pPr>
              <a:lnSpc>
                <a:spcPct val="220000"/>
              </a:lnSpc>
              <a:buFont typeface="Wingdings" panose="05000000000000000000" pitchFamily="2" charset="2"/>
              <a:buChar char="Ø"/>
            </a:pPr>
            <a:r>
              <a:rPr lang="en-IN" dirty="0" smtClean="0">
                <a:latin typeface="Times New Roman" panose="02020603050405020304" pitchFamily="18" charset="0"/>
                <a:cs typeface="Times New Roman" panose="02020603050405020304" pitchFamily="18" charset="0"/>
              </a:rPr>
              <a:t>         Most other congenital heart defects (e.g., patent ductus arteriosus, ventricular  </a:t>
            </a:r>
          </a:p>
          <a:p>
            <a:pPr marL="0" indent="0">
              <a:lnSpc>
                <a:spcPct val="22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septal defect, atrial septal defect, </a:t>
            </a:r>
            <a:r>
              <a:rPr lang="en-IN" dirty="0" err="1" smtClean="0">
                <a:latin typeface="Times New Roman" panose="02020603050405020304" pitchFamily="18" charset="0"/>
                <a:cs typeface="Times New Roman" panose="02020603050405020304" pitchFamily="18" charset="0"/>
              </a:rPr>
              <a:t>coarctation</a:t>
            </a:r>
            <a:r>
              <a:rPr lang="en-IN" dirty="0" smtClean="0">
                <a:latin typeface="Times New Roman" panose="02020603050405020304" pitchFamily="18" charset="0"/>
                <a:cs typeface="Times New Roman" panose="02020603050405020304" pitchFamily="18" charset="0"/>
              </a:rPr>
              <a:t> of the aorta)</a:t>
            </a:r>
          </a:p>
          <a:p>
            <a:pPr>
              <a:lnSpc>
                <a:spcPct val="220000"/>
              </a:lnSpc>
              <a:buFont typeface="Wingdings" panose="05000000000000000000" pitchFamily="2" charset="2"/>
              <a:buChar char="Ø"/>
            </a:pPr>
            <a:r>
              <a:rPr lang="en-IN" dirty="0" smtClean="0">
                <a:latin typeface="Times New Roman" panose="02020603050405020304" pitchFamily="18" charset="0"/>
                <a:cs typeface="Times New Roman" panose="02020603050405020304" pitchFamily="18" charset="0"/>
              </a:rPr>
              <a:t>         Acquired </a:t>
            </a:r>
            <a:r>
              <a:rPr lang="en-IN" dirty="0" err="1" smtClean="0">
                <a:latin typeface="Times New Roman" panose="02020603050405020304" pitchFamily="18" charset="0"/>
                <a:cs typeface="Times New Roman" panose="02020603050405020304" pitchFamily="18" charset="0"/>
              </a:rPr>
              <a:t>valvular</a:t>
            </a:r>
            <a:r>
              <a:rPr lang="en-IN" dirty="0" smtClean="0">
                <a:latin typeface="Times New Roman" panose="02020603050405020304" pitchFamily="18" charset="0"/>
                <a:cs typeface="Times New Roman" panose="02020603050405020304" pitchFamily="18" charset="0"/>
              </a:rPr>
              <a:t> dysfunction (e.g., rheumatic heart disease, collagen vascular     </a:t>
            </a:r>
          </a:p>
          <a:p>
            <a:pPr marL="0" indent="0">
              <a:lnSpc>
                <a:spcPct val="220000"/>
              </a:lnSpc>
              <a:buNone/>
            </a:pPr>
            <a:r>
              <a:rPr lang="en-IN" dirty="0" smtClean="0">
                <a:latin typeface="Times New Roman" panose="02020603050405020304" pitchFamily="18" charset="0"/>
                <a:cs typeface="Times New Roman" panose="02020603050405020304" pitchFamily="18" charset="0"/>
              </a:rPr>
              <a:t>            disease)</a:t>
            </a:r>
          </a:p>
          <a:p>
            <a:pPr>
              <a:lnSpc>
                <a:spcPct val="220000"/>
              </a:lnSpc>
              <a:buFont typeface="Wingdings" panose="05000000000000000000" pitchFamily="2" charset="2"/>
              <a:buChar char="Ø"/>
            </a:pPr>
            <a:r>
              <a:rPr lang="en-IN" dirty="0" smtClean="0">
                <a:latin typeface="Times New Roman" panose="02020603050405020304" pitchFamily="18" charset="0"/>
                <a:cs typeface="Times New Roman" panose="02020603050405020304" pitchFamily="18" charset="0"/>
              </a:rPr>
              <a:t>        Hypertrophic cardiomyopathy</a:t>
            </a:r>
          </a:p>
          <a:p>
            <a:pPr>
              <a:lnSpc>
                <a:spcPct val="220000"/>
              </a:lnSpc>
              <a:buFont typeface="Wingdings" panose="05000000000000000000" pitchFamily="2" charset="2"/>
              <a:buChar char="Ø"/>
            </a:pPr>
            <a:r>
              <a:rPr lang="en-IN" dirty="0" smtClean="0">
                <a:latin typeface="Times New Roman" panose="02020603050405020304" pitchFamily="18" charset="0"/>
                <a:cs typeface="Times New Roman" panose="02020603050405020304" pitchFamily="18" charset="0"/>
              </a:rPr>
              <a:t>        Mitral valve prolapse with mitral regurgitation and/or thickened mitral valve leaflets.</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847100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174375"/>
          </a:xfrm>
        </p:spPr>
        <p:txBody>
          <a:bodyPr>
            <a:normAutofit/>
          </a:bodyPr>
          <a:lstStyle/>
          <a:p>
            <a:r>
              <a:rPr lang="en-IN" sz="2800" b="1" i="1" u="sng" dirty="0" smtClean="0">
                <a:solidFill>
                  <a:srgbClr val="FF0000"/>
                </a:solidFill>
                <a:effectLst>
                  <a:outerShdw blurRad="38100" dist="38100" dir="2700000" algn="tl">
                    <a:srgbClr val="000000">
                      <a:alpha val="43137"/>
                    </a:srgbClr>
                  </a:outerShdw>
                </a:effectLst>
              </a:rPr>
              <a:t>PROCEDURE FOR WHICH ENDOCARDITIS PROPHYLAXIS IS RECOMMENDED.</a:t>
            </a:r>
            <a:endParaRPr lang="en-IN" sz="2800" b="1" i="1" u="sng"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6541" y="1048871"/>
            <a:ext cx="12075459" cy="5809129"/>
          </a:xfrm>
        </p:spPr>
        <p:txBody>
          <a:bodyPr>
            <a:normAutofit/>
          </a:bodyPr>
          <a:lstStyle/>
          <a:p>
            <a:pPr>
              <a:lnSpc>
                <a:spcPct val="150000"/>
              </a:lnSpc>
            </a:pPr>
            <a:r>
              <a:rPr lang="en-IN" sz="2400" b="1" dirty="0" smtClean="0">
                <a:latin typeface="Times New Roman" panose="02020603050405020304" pitchFamily="18" charset="0"/>
                <a:cs typeface="Times New Roman" panose="02020603050405020304" pitchFamily="18" charset="0"/>
              </a:rPr>
              <a:t>DENTAL PROCEDURES.</a:t>
            </a:r>
          </a:p>
          <a:p>
            <a:pPr marL="0" indent="0">
              <a:lnSpc>
                <a:spcPct val="150000"/>
              </a:lnSpc>
              <a:buNone/>
            </a:pPr>
            <a:r>
              <a:rPr lang="en-IN" sz="2400" dirty="0" smtClean="0">
                <a:latin typeface="Times New Roman" panose="02020603050405020304" pitchFamily="18" charset="0"/>
                <a:cs typeface="Times New Roman" panose="02020603050405020304" pitchFamily="18" charset="0"/>
              </a:rPr>
              <a:t>All dental procedures that include manipulation of gingival tissues of the periapical region of the teeth or </a:t>
            </a:r>
            <a:r>
              <a:rPr lang="en-IN" sz="2400" dirty="0" err="1" smtClean="0">
                <a:latin typeface="Times New Roman" panose="02020603050405020304" pitchFamily="18" charset="0"/>
                <a:cs typeface="Times New Roman" panose="02020603050405020304" pitchFamily="18" charset="0"/>
              </a:rPr>
              <a:t>or</a:t>
            </a:r>
            <a:r>
              <a:rPr lang="en-IN" sz="2400" dirty="0" smtClean="0">
                <a:latin typeface="Times New Roman" panose="02020603050405020304" pitchFamily="18" charset="0"/>
                <a:cs typeface="Times New Roman" panose="02020603050405020304" pitchFamily="18" charset="0"/>
              </a:rPr>
              <a:t> perforation the oral mucosa.</a:t>
            </a:r>
          </a:p>
          <a:p>
            <a:pPr marL="0" indent="0">
              <a:lnSpc>
                <a:spcPct val="150000"/>
              </a:lnSpc>
              <a:buNone/>
            </a:pPr>
            <a:endParaRPr lang="en-IN" sz="2400" dirty="0">
              <a:latin typeface="Times New Roman" panose="02020603050405020304" pitchFamily="18" charset="0"/>
              <a:cs typeface="Times New Roman" panose="02020603050405020304" pitchFamily="18" charset="0"/>
            </a:endParaRPr>
          </a:p>
          <a:p>
            <a:pPr>
              <a:lnSpc>
                <a:spcPct val="150000"/>
              </a:lnSpc>
            </a:pPr>
            <a:r>
              <a:rPr lang="en-IN" sz="2400" b="1" dirty="0" smtClean="0">
                <a:latin typeface="Times New Roman" panose="02020603050405020304" pitchFamily="18" charset="0"/>
                <a:cs typeface="Times New Roman" panose="02020603050405020304" pitchFamily="18" charset="0"/>
              </a:rPr>
              <a:t>RESPIRATORY TRACT PROCEDURES</a:t>
            </a:r>
          </a:p>
          <a:p>
            <a:pPr>
              <a:lnSpc>
                <a:spcPct val="150000"/>
              </a:lnSpc>
              <a:buFont typeface="Wingdings" panose="05000000000000000000" pitchFamily="2" charset="2"/>
              <a:buChar char="ü"/>
            </a:pPr>
            <a:r>
              <a:rPr lang="en-IN" sz="2400" dirty="0" smtClean="0">
                <a:latin typeface="Times New Roman" panose="02020603050405020304" pitchFamily="18" charset="0"/>
                <a:cs typeface="Times New Roman" panose="02020603050405020304" pitchFamily="18" charset="0"/>
              </a:rPr>
              <a:t>Prophylaxis is recommended for procedure that involve incision </a:t>
            </a:r>
            <a:r>
              <a:rPr lang="en-IN" sz="2400" dirty="0" err="1" smtClean="0">
                <a:latin typeface="Times New Roman" panose="02020603050405020304" pitchFamily="18" charset="0"/>
                <a:cs typeface="Times New Roman" panose="02020603050405020304" pitchFamily="18" charset="0"/>
              </a:rPr>
              <a:t>oe</a:t>
            </a:r>
            <a:r>
              <a:rPr lang="en-IN" sz="2400" dirty="0" smtClean="0">
                <a:latin typeface="Times New Roman" panose="02020603050405020304" pitchFamily="18" charset="0"/>
                <a:cs typeface="Times New Roman" panose="02020603050405020304" pitchFamily="18" charset="0"/>
              </a:rPr>
              <a:t> biopsy of respiratory mucosa such as tonsillectomy of adenoidectomy</a:t>
            </a:r>
          </a:p>
          <a:p>
            <a:pPr>
              <a:lnSpc>
                <a:spcPct val="150000"/>
              </a:lnSpc>
              <a:buFont typeface="Wingdings" panose="05000000000000000000" pitchFamily="2" charset="2"/>
              <a:buChar char="ü"/>
            </a:pPr>
            <a:r>
              <a:rPr lang="en-IN" sz="2400" dirty="0" smtClean="0">
                <a:latin typeface="Times New Roman" panose="02020603050405020304" pitchFamily="18" charset="0"/>
                <a:cs typeface="Times New Roman" panose="02020603050405020304" pitchFamily="18" charset="0"/>
              </a:rPr>
              <a:t>Prophylaxis is not recommended for bronchoscopy (unless it involves incision of mucosa such as for abscess or empyema)</a:t>
            </a:r>
          </a:p>
          <a:p>
            <a:pPr marL="514350" indent="-514350">
              <a:lnSpc>
                <a:spcPct val="150000"/>
              </a:lnSpc>
              <a:buFont typeface="+mj-lt"/>
              <a:buAutoNum type="arabicPeriod"/>
            </a:pPr>
            <a:endParaRPr lang="en-IN" dirty="0"/>
          </a:p>
        </p:txBody>
      </p:sp>
    </p:spTree>
    <p:extLst>
      <p:ext uri="{BB962C8B-B14F-4D97-AF65-F5344CB8AC3E}">
        <p14:creationId xmlns:p14="http://schemas.microsoft.com/office/powerpoint/2010/main" xmlns="" val="38981784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550588" cy="6858000"/>
          </a:xfrm>
        </p:spPr>
        <p:txBody>
          <a:bodyPr>
            <a:normAutofit fontScale="92500" lnSpcReduction="20000"/>
          </a:bodyPr>
          <a:lstStyle/>
          <a:p>
            <a:r>
              <a:rPr lang="en-IN" b="1" i="1" u="sng" dirty="0" smtClean="0"/>
              <a:t>GI OR GU PROCEDURES -</a:t>
            </a:r>
          </a:p>
          <a:p>
            <a:pPr>
              <a:lnSpc>
                <a:spcPct val="160000"/>
              </a:lnSpc>
              <a:buFont typeface="Wingdings" panose="05000000000000000000" pitchFamily="2" charset="2"/>
              <a:buChar char="ü"/>
            </a:pPr>
            <a:r>
              <a:rPr lang="en-IN" dirty="0" smtClean="0"/>
              <a:t>No prophylaxis is used for diagnostic </a:t>
            </a:r>
            <a:r>
              <a:rPr lang="en-IN" dirty="0" err="1" smtClean="0"/>
              <a:t>esophagogastroduedenoscopy</a:t>
            </a:r>
            <a:r>
              <a:rPr lang="en-IN" dirty="0" smtClean="0"/>
              <a:t> or </a:t>
            </a:r>
          </a:p>
          <a:p>
            <a:pPr marL="0" indent="0">
              <a:lnSpc>
                <a:spcPct val="160000"/>
              </a:lnSpc>
              <a:buNone/>
            </a:pPr>
            <a:r>
              <a:rPr lang="en-IN" dirty="0" smtClean="0"/>
              <a:t>colonoscopy.</a:t>
            </a:r>
          </a:p>
          <a:p>
            <a:pPr>
              <a:lnSpc>
                <a:spcPct val="160000"/>
              </a:lnSpc>
              <a:buFont typeface="Wingdings" panose="05000000000000000000" pitchFamily="2" charset="2"/>
              <a:buChar char="ü"/>
            </a:pPr>
            <a:r>
              <a:rPr lang="en-IN" dirty="0" smtClean="0"/>
              <a:t>Prophylaxis is reasonable in patients with infected </a:t>
            </a:r>
            <a:r>
              <a:rPr lang="en-IN" dirty="0" err="1" smtClean="0"/>
              <a:t>gi</a:t>
            </a:r>
            <a:r>
              <a:rPr lang="en-IN" dirty="0" smtClean="0"/>
              <a:t> or </a:t>
            </a:r>
            <a:r>
              <a:rPr lang="en-IN" dirty="0" err="1" smtClean="0"/>
              <a:t>gu</a:t>
            </a:r>
            <a:r>
              <a:rPr lang="en-IN" dirty="0" smtClean="0"/>
              <a:t> tract (with amoxicillin or ampicillin to cover against enterococci </a:t>
            </a:r>
          </a:p>
          <a:p>
            <a:pPr marL="0" indent="0">
              <a:buNone/>
            </a:pPr>
            <a:endParaRPr lang="en-IN" dirty="0" smtClean="0"/>
          </a:p>
          <a:p>
            <a:r>
              <a:rPr lang="en-IN" b="1" i="1" u="sng" dirty="0" smtClean="0"/>
              <a:t>SKIN, SKN STRUCTURE OR MUSCULOSKELETAL TISSUE-</a:t>
            </a:r>
          </a:p>
          <a:p>
            <a:pPr>
              <a:lnSpc>
                <a:spcPct val="150000"/>
              </a:lnSpc>
              <a:buFont typeface="Wingdings" panose="05000000000000000000" pitchFamily="2" charset="2"/>
              <a:buChar char="ü"/>
            </a:pPr>
            <a:r>
              <a:rPr lang="en-IN" dirty="0" smtClean="0"/>
              <a:t>Prophylaxis is recommended for surgical procedures that involves infected skin, skin structure or musculoskeletal tissue (with </a:t>
            </a:r>
            <a:r>
              <a:rPr lang="en-IN" dirty="0" err="1" smtClean="0"/>
              <a:t>antibiotis</a:t>
            </a:r>
            <a:r>
              <a:rPr lang="en-IN" dirty="0" smtClean="0"/>
              <a:t> against staphylococcus or                      b-haemolytic streptococcus )</a:t>
            </a:r>
          </a:p>
          <a:p>
            <a:pPr>
              <a:lnSpc>
                <a:spcPct val="150000"/>
              </a:lnSpc>
              <a:buFont typeface="Wingdings" panose="05000000000000000000" pitchFamily="2" charset="2"/>
              <a:buChar char="ü"/>
            </a:pPr>
            <a:r>
              <a:rPr lang="en-IN" dirty="0" err="1" smtClean="0"/>
              <a:t>Vancomyin</a:t>
            </a:r>
            <a:r>
              <a:rPr lang="en-IN" dirty="0" smtClean="0"/>
              <a:t> or clindamycin is administered if unable to tolerate b lactam or if infection is caused by methicillin resistant staphylococcus </a:t>
            </a:r>
            <a:endParaRPr lang="en-IN" dirty="0"/>
          </a:p>
        </p:txBody>
      </p:sp>
    </p:spTree>
    <p:extLst>
      <p:ext uri="{BB962C8B-B14F-4D97-AF65-F5344CB8AC3E}">
        <p14:creationId xmlns:p14="http://schemas.microsoft.com/office/powerpoint/2010/main" xmlns="" val="34050557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735671" cy="7736541"/>
          </a:xfrm>
        </p:spPr>
        <p:txBody>
          <a:bodyPr>
            <a:normAutofit fontScale="70000" lnSpcReduction="20000"/>
          </a:bodyPr>
          <a:lstStyle/>
          <a:p>
            <a:pPr>
              <a:lnSpc>
                <a:spcPct val="200000"/>
              </a:lnSpc>
            </a:pPr>
            <a:r>
              <a:rPr lang="en-IN" dirty="0">
                <a:latin typeface="Times New Roman" panose="02020603050405020304" pitchFamily="18" charset="0"/>
                <a:cs typeface="Times New Roman" panose="02020603050405020304" pitchFamily="18" charset="0"/>
              </a:rPr>
              <a:t>The antibiotic prophylaxis is given orally 1 hour before a procedure. It should not be started several </a:t>
            </a:r>
            <a:r>
              <a:rPr lang="en-IN" dirty="0" smtClean="0">
                <a:latin typeface="Times New Roman" panose="02020603050405020304" pitchFamily="18" charset="0"/>
                <a:cs typeface="Times New Roman" panose="02020603050405020304" pitchFamily="18" charset="0"/>
              </a:rPr>
              <a:t>days before </a:t>
            </a:r>
            <a:r>
              <a:rPr lang="en-IN" dirty="0">
                <a:latin typeface="Times New Roman" panose="02020603050405020304" pitchFamily="18" charset="0"/>
                <a:cs typeface="Times New Roman" panose="02020603050405020304" pitchFamily="18" charset="0"/>
              </a:rPr>
              <a:t>the procedure. Parenteral antibiotics are given within 30 minutes of starting a procedure</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b="1" dirty="0" smtClean="0">
                <a:latin typeface="Times New Roman" panose="02020603050405020304" pitchFamily="18" charset="0"/>
                <a:cs typeface="Times New Roman" panose="02020603050405020304" pitchFamily="18" charset="0"/>
              </a:rPr>
              <a:t>Standard general prophylaxis</a:t>
            </a:r>
            <a:endParaRPr lang="en-IN" b="1" dirty="0">
              <a:latin typeface="Times New Roman" panose="02020603050405020304" pitchFamily="18" charset="0"/>
              <a:cs typeface="Times New Roman" panose="02020603050405020304" pitchFamily="18" charset="0"/>
            </a:endParaRPr>
          </a:p>
          <a:p>
            <a:pPr marL="0" indent="0">
              <a:lnSpc>
                <a:spcPct val="200000"/>
              </a:lnSpc>
              <a:buNone/>
            </a:pPr>
            <a:r>
              <a:rPr lang="en-IN" dirty="0" smtClean="0">
                <a:latin typeface="Times New Roman" panose="02020603050405020304" pitchFamily="18" charset="0"/>
                <a:cs typeface="Times New Roman" panose="02020603050405020304" pitchFamily="18" charset="0"/>
              </a:rPr>
              <a:t>                  Amoxicillin - 50 </a:t>
            </a:r>
            <a:r>
              <a:rPr lang="en-IN" dirty="0">
                <a:latin typeface="Times New Roman" panose="02020603050405020304" pitchFamily="18" charset="0"/>
                <a:cs typeface="Times New Roman" panose="02020603050405020304" pitchFamily="18" charset="0"/>
              </a:rPr>
              <a:t>mg/kg orally 1 hr </a:t>
            </a:r>
            <a:r>
              <a:rPr lang="en-IN" dirty="0" smtClean="0">
                <a:latin typeface="Times New Roman" panose="02020603050405020304" pitchFamily="18" charset="0"/>
                <a:cs typeface="Times New Roman" panose="02020603050405020304" pitchFamily="18" charset="0"/>
              </a:rPr>
              <a:t>before procedure.</a:t>
            </a:r>
          </a:p>
          <a:p>
            <a:pPr marL="0" indent="0">
              <a:lnSpc>
                <a:spcPct val="200000"/>
              </a:lnSpc>
              <a:buNone/>
            </a:pPr>
            <a:r>
              <a:rPr lang="en-IN" b="1" dirty="0" smtClean="0">
                <a:latin typeface="Times New Roman" panose="02020603050405020304" pitchFamily="18" charset="0"/>
                <a:cs typeface="Times New Roman" panose="02020603050405020304" pitchFamily="18" charset="0"/>
              </a:rPr>
              <a:t>Unable </a:t>
            </a:r>
            <a:r>
              <a:rPr lang="en-IN" b="1" dirty="0">
                <a:latin typeface="Times New Roman" panose="02020603050405020304" pitchFamily="18" charset="0"/>
                <a:cs typeface="Times New Roman" panose="02020603050405020304" pitchFamily="18" charset="0"/>
              </a:rPr>
              <a:t>to take </a:t>
            </a:r>
            <a:r>
              <a:rPr lang="en-IN" b="1" dirty="0" smtClean="0">
                <a:latin typeface="Times New Roman" panose="02020603050405020304" pitchFamily="18" charset="0"/>
                <a:cs typeface="Times New Roman" panose="02020603050405020304" pitchFamily="18" charset="0"/>
              </a:rPr>
              <a:t>oral medications</a:t>
            </a:r>
            <a:endParaRPr lang="en-IN" b="1" dirty="0">
              <a:latin typeface="Times New Roman" panose="02020603050405020304" pitchFamily="18" charset="0"/>
              <a:cs typeface="Times New Roman" panose="02020603050405020304" pitchFamily="18" charset="0"/>
            </a:endParaRPr>
          </a:p>
          <a:p>
            <a:pPr marL="0" indent="0">
              <a:lnSpc>
                <a:spcPct val="200000"/>
              </a:lnSpc>
              <a:buNone/>
            </a:pPr>
            <a:r>
              <a:rPr lang="en-IN" dirty="0" smtClean="0">
                <a:latin typeface="Times New Roman" panose="02020603050405020304" pitchFamily="18" charset="0"/>
                <a:cs typeface="Times New Roman" panose="02020603050405020304" pitchFamily="18" charset="0"/>
              </a:rPr>
              <a:t>                  Ampicillin Children-  </a:t>
            </a:r>
            <a:r>
              <a:rPr lang="en-IN" dirty="0">
                <a:latin typeface="Times New Roman" panose="02020603050405020304" pitchFamily="18" charset="0"/>
                <a:cs typeface="Times New Roman" panose="02020603050405020304" pitchFamily="18" charset="0"/>
              </a:rPr>
              <a:t>50 mg/kg IM or IV within </a:t>
            </a:r>
            <a:r>
              <a:rPr lang="en-IN" dirty="0" smtClean="0">
                <a:latin typeface="Times New Roman" panose="02020603050405020304" pitchFamily="18" charset="0"/>
                <a:cs typeface="Times New Roman" panose="02020603050405020304" pitchFamily="18" charset="0"/>
              </a:rPr>
              <a:t>30 min </a:t>
            </a:r>
            <a:r>
              <a:rPr lang="en-IN" dirty="0">
                <a:latin typeface="Times New Roman" panose="02020603050405020304" pitchFamily="18" charset="0"/>
                <a:cs typeface="Times New Roman" panose="02020603050405020304" pitchFamily="18" charset="0"/>
              </a:rPr>
              <a:t>before </a:t>
            </a:r>
            <a:r>
              <a:rPr lang="en-IN" dirty="0" smtClean="0">
                <a:latin typeface="Times New Roman" panose="02020603050405020304" pitchFamily="18" charset="0"/>
                <a:cs typeface="Times New Roman" panose="02020603050405020304" pitchFamily="18" charset="0"/>
              </a:rPr>
              <a:t>procedure.</a:t>
            </a:r>
          </a:p>
          <a:p>
            <a:pPr marL="0" indent="0">
              <a:lnSpc>
                <a:spcPct val="200000"/>
              </a:lnSpc>
              <a:buNone/>
            </a:pPr>
            <a:r>
              <a:rPr lang="en-IN" b="1" dirty="0">
                <a:latin typeface="Times New Roman" panose="02020603050405020304" pitchFamily="18" charset="0"/>
                <a:cs typeface="Times New Roman" panose="02020603050405020304" pitchFamily="18" charset="0"/>
              </a:rPr>
              <a:t>Allergic to </a:t>
            </a:r>
            <a:r>
              <a:rPr lang="en-IN" b="1" dirty="0" smtClean="0">
                <a:latin typeface="Times New Roman" panose="02020603050405020304" pitchFamily="18" charset="0"/>
                <a:cs typeface="Times New Roman" panose="02020603050405020304" pitchFamily="18" charset="0"/>
              </a:rPr>
              <a:t>penicillin</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Clindamycin: children, 20 mg/kg; </a:t>
            </a:r>
            <a:r>
              <a:rPr lang="en-IN" dirty="0" smtClean="0">
                <a:latin typeface="Times New Roman" panose="02020603050405020304" pitchFamily="18" charset="0"/>
                <a:cs typeface="Times New Roman" panose="02020603050405020304" pitchFamily="18" charset="0"/>
              </a:rPr>
              <a:t>orally </a:t>
            </a:r>
            <a:r>
              <a:rPr lang="en-IN" dirty="0">
                <a:latin typeface="Times New Roman" panose="02020603050405020304" pitchFamily="18" charset="0"/>
                <a:cs typeface="Times New Roman" panose="02020603050405020304" pitchFamily="18" charset="0"/>
              </a:rPr>
              <a:t>1 hr before </a:t>
            </a:r>
            <a:r>
              <a:rPr lang="en-IN" dirty="0" smtClean="0">
                <a:latin typeface="Times New Roman" panose="02020603050405020304" pitchFamily="18" charset="0"/>
                <a:cs typeface="Times New Roman" panose="02020603050405020304" pitchFamily="18" charset="0"/>
              </a:rPr>
              <a:t>procedure.</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Cephalexin or </a:t>
            </a:r>
            <a:r>
              <a:rPr lang="en-IN" dirty="0" err="1">
                <a:latin typeface="Times New Roman" panose="02020603050405020304" pitchFamily="18" charset="0"/>
                <a:cs typeface="Times New Roman" panose="02020603050405020304" pitchFamily="18" charset="0"/>
              </a:rPr>
              <a:t>cefadroxil</a:t>
            </a:r>
            <a:r>
              <a:rPr lang="en-IN" dirty="0">
                <a:latin typeface="Times New Roman" panose="02020603050405020304" pitchFamily="18" charset="0"/>
                <a:cs typeface="Times New Roman" panose="02020603050405020304" pitchFamily="18" charset="0"/>
              </a:rPr>
              <a:t>: children, </a:t>
            </a:r>
            <a:r>
              <a:rPr lang="en-IN" dirty="0" smtClean="0">
                <a:latin typeface="Times New Roman" panose="02020603050405020304" pitchFamily="18" charset="0"/>
                <a:cs typeface="Times New Roman" panose="02020603050405020304" pitchFamily="18" charset="0"/>
              </a:rPr>
              <a:t>50 mg/kg orally </a:t>
            </a:r>
            <a:r>
              <a:rPr lang="en-IN" dirty="0">
                <a:latin typeface="Times New Roman" panose="02020603050405020304" pitchFamily="18" charset="0"/>
                <a:cs typeface="Times New Roman" panose="02020603050405020304" pitchFamily="18" charset="0"/>
              </a:rPr>
              <a:t>1 hr </a:t>
            </a:r>
            <a:r>
              <a:rPr lang="en-IN" dirty="0" smtClean="0">
                <a:latin typeface="Times New Roman" panose="02020603050405020304" pitchFamily="18" charset="0"/>
                <a:cs typeface="Times New Roman" panose="02020603050405020304" pitchFamily="18" charset="0"/>
              </a:rPr>
              <a:t>before procedure</a:t>
            </a:r>
          </a:p>
          <a:p>
            <a:pPr marL="0" indent="0">
              <a:lnSpc>
                <a:spcPct val="200000"/>
              </a:lnSpc>
              <a:buNone/>
            </a:pPr>
            <a:endParaRPr lang="en-IN" b="1" dirty="0" smtClean="0">
              <a:latin typeface="Times New Roman" panose="02020603050405020304" pitchFamily="18" charset="0"/>
              <a:cs typeface="Times New Roman" panose="02020603050405020304" pitchFamily="18" charset="0"/>
            </a:endParaRPr>
          </a:p>
          <a:p>
            <a:pPr marL="0" indent="0">
              <a:lnSpc>
                <a:spcPct val="150000"/>
              </a:lnSpc>
              <a:buNone/>
            </a:pPr>
            <a:r>
              <a:rPr lang="en-IN"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23910380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647" y="1"/>
            <a:ext cx="11976847" cy="7144870"/>
          </a:xfrm>
        </p:spPr>
        <p:txBody>
          <a:bodyPr/>
          <a:lstStyle/>
          <a:p>
            <a:pPr marL="0" indent="0">
              <a:lnSpc>
                <a:spcPct val="170000"/>
              </a:lnSpc>
              <a:buNone/>
            </a:pPr>
            <a:r>
              <a:rPr lang="en-IN" b="1" dirty="0"/>
              <a:t>Allergic to penicillin and unable to take oral medications</a:t>
            </a:r>
          </a:p>
          <a:p>
            <a:pPr marL="0" indent="0">
              <a:lnSpc>
                <a:spcPct val="170000"/>
              </a:lnSpc>
              <a:buNone/>
            </a:pPr>
            <a:r>
              <a:rPr lang="en-IN" dirty="0"/>
              <a:t>                  Clindamycin or cefazolin -</a:t>
            </a:r>
            <a:r>
              <a:rPr lang="en-IN" dirty="0" smtClean="0"/>
              <a:t>Clindamycin</a:t>
            </a:r>
            <a:r>
              <a:rPr lang="en-IN" dirty="0"/>
              <a:t>: children, 20 mg/kg IV</a:t>
            </a:r>
            <a:r>
              <a:rPr lang="en-IN" dirty="0" smtClean="0"/>
              <a:t>.</a:t>
            </a:r>
          </a:p>
          <a:p>
            <a:pPr marL="0" indent="0">
              <a:lnSpc>
                <a:spcPct val="170000"/>
              </a:lnSpc>
              <a:buNone/>
            </a:pPr>
            <a:r>
              <a:rPr lang="en-IN" dirty="0" smtClean="0"/>
              <a:t>                                                        -Cefazolin</a:t>
            </a:r>
            <a:r>
              <a:rPr lang="en-IN" dirty="0"/>
              <a:t>: children, 25 </a:t>
            </a:r>
            <a:r>
              <a:rPr lang="en-IN" dirty="0" smtClean="0"/>
              <a:t>mg/kg IV</a:t>
            </a:r>
            <a:endParaRPr lang="en-IN" dirty="0"/>
          </a:p>
          <a:p>
            <a:pPr marL="0" indent="0">
              <a:lnSpc>
                <a:spcPct val="170000"/>
              </a:lnSpc>
              <a:buNone/>
            </a:pPr>
            <a:endParaRPr lang="en-IN" b="1" dirty="0"/>
          </a:p>
          <a:p>
            <a:pPr marL="0" indent="0">
              <a:lnSpc>
                <a:spcPct val="170000"/>
              </a:lnSpc>
              <a:buNone/>
            </a:pPr>
            <a:r>
              <a:rPr lang="en-IN" b="1" dirty="0"/>
              <a:t>Vigorous treatment of sepsis and local infections and careful asepsis during </a:t>
            </a:r>
            <a:r>
              <a:rPr lang="en-IN" b="1" dirty="0" smtClean="0"/>
              <a:t>heart </a:t>
            </a:r>
            <a:r>
              <a:rPr lang="en-IN" b="1" dirty="0"/>
              <a:t>surgery and catheterization reduce the incidence of infective endocarditis.</a:t>
            </a:r>
          </a:p>
          <a:p>
            <a:endParaRPr lang="en-IN" dirty="0"/>
          </a:p>
        </p:txBody>
      </p:sp>
    </p:spTree>
    <p:extLst>
      <p:ext uri="{BB962C8B-B14F-4D97-AF65-F5344CB8AC3E}">
        <p14:creationId xmlns:p14="http://schemas.microsoft.com/office/powerpoint/2010/main" xmlns="" val="28109806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612" y="2958353"/>
            <a:ext cx="9175390" cy="3083010"/>
          </a:xfrm>
        </p:spPr>
        <p:txBody>
          <a:bodyPr>
            <a:normAutofit/>
          </a:bodyPr>
          <a:lstStyle/>
          <a:p>
            <a:pPr marL="0" indent="0">
              <a:buNone/>
            </a:pPr>
            <a:r>
              <a:rPr lang="en-IN" sz="4400" b="1" i="1" dirty="0" smtClean="0">
                <a:solidFill>
                  <a:srgbClr val="FF0000"/>
                </a:solidFill>
                <a:effectLst>
                  <a:outerShdw blurRad="38100" dist="38100" dir="2700000" algn="tl">
                    <a:srgbClr val="000000">
                      <a:alpha val="43137"/>
                    </a:srgbClr>
                  </a:outerShdw>
                </a:effectLst>
              </a:rPr>
              <a:t>                 </a:t>
            </a:r>
            <a:r>
              <a:rPr lang="en-IN" sz="4400" b="1" i="1" u="sng" dirty="0" smtClean="0">
                <a:solidFill>
                  <a:srgbClr val="FF0000"/>
                </a:solidFill>
                <a:effectLst>
                  <a:outerShdw blurRad="38100" dist="38100" dir="2700000" algn="tl">
                    <a:srgbClr val="000000">
                      <a:alpha val="43137"/>
                    </a:srgbClr>
                  </a:outerShdw>
                </a:effectLst>
              </a:rPr>
              <a:t>THANK YOU</a:t>
            </a:r>
            <a:endParaRPr lang="en-IN" sz="4400" b="1" i="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267861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0329" y="17930"/>
            <a:ext cx="11385177" cy="6580094"/>
          </a:xfrm>
          <a:prstGeom prst="rect">
            <a:avLst/>
          </a:prstGeom>
        </p:spPr>
      </p:pic>
    </p:spTree>
    <p:extLst>
      <p:ext uri="{BB962C8B-B14F-4D97-AF65-F5344CB8AC3E}">
        <p14:creationId xmlns:p14="http://schemas.microsoft.com/office/powerpoint/2010/main" xmlns="" val="3119294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ndocarditis">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693894" y="286871"/>
            <a:ext cx="10981516" cy="6176963"/>
          </a:xfrm>
        </p:spPr>
      </p:pic>
    </p:spTree>
    <p:extLst>
      <p:ext uri="{BB962C8B-B14F-4D97-AF65-F5344CB8AC3E}">
        <p14:creationId xmlns:p14="http://schemas.microsoft.com/office/powerpoint/2010/main" xmlns="" val="1838233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160" y="0"/>
            <a:ext cx="9520518" cy="7620000"/>
          </a:xfrm>
        </p:spPr>
        <p:txBody>
          <a:bodyPr>
            <a:normAutofit/>
          </a:bodyPr>
          <a:lstStyle/>
          <a:p>
            <a:pPr marL="0" indent="0">
              <a:lnSpc>
                <a:spcPct val="200000"/>
              </a:lnSpc>
              <a:buNone/>
            </a:pPr>
            <a:endParaRPr lang="en-IN" dirty="0" smtClean="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p:cNvGraphicFramePr>
          <p:nvPr>
            <p:extLst>
              <p:ext uri="{D42A27DB-BD31-4B8C-83A1-F6EECF244321}">
                <p14:modId xmlns:p14="http://schemas.microsoft.com/office/powerpoint/2010/main" xmlns="" val="2728532251"/>
              </p:ext>
            </p:extLst>
          </p:nvPr>
        </p:nvGraphicFramePr>
        <p:xfrm>
          <a:off x="264160" y="60959"/>
          <a:ext cx="10292080" cy="6502401"/>
        </p:xfrm>
        <a:graphic>
          <a:graphicData uri="http://schemas.openxmlformats.org/drawingml/2006/table">
            <a:tbl>
              <a:tblPr firstRow="1" bandRow="1">
                <a:tableStyleId>{5C22544A-7EE6-4342-B048-85BDC9FD1C3A}</a:tableStyleId>
              </a:tblPr>
              <a:tblGrid>
                <a:gridCol w="5146040"/>
                <a:gridCol w="5146040"/>
              </a:tblGrid>
              <a:tr h="695454">
                <a:tc>
                  <a:txBody>
                    <a:bodyPr/>
                    <a:lstStyle/>
                    <a:p>
                      <a:r>
                        <a:rPr lang="en-IN" dirty="0" smtClean="0"/>
                        <a:t>CONGENITAL CONDITIONS</a:t>
                      </a:r>
                      <a:endParaRPr lang="en-IN" dirty="0"/>
                    </a:p>
                  </a:txBody>
                  <a:tcPr/>
                </a:tc>
                <a:tc>
                  <a:txBody>
                    <a:bodyPr/>
                    <a:lstStyle/>
                    <a:p>
                      <a:r>
                        <a:rPr lang="en-IN" sz="2000" dirty="0" smtClean="0"/>
                        <a:t>ACQUIRED CONDITIONS</a:t>
                      </a:r>
                      <a:endParaRPr lang="en-IN" dirty="0"/>
                    </a:p>
                  </a:txBody>
                  <a:tcPr/>
                </a:tc>
              </a:tr>
              <a:tr h="8590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smtClean="0">
                          <a:latin typeface="Times New Roman" panose="02020603050405020304" pitchFamily="18" charset="0"/>
                          <a:cs typeface="Times New Roman" panose="02020603050405020304" pitchFamily="18" charset="0"/>
                        </a:rPr>
                        <a:t>TETRALOGY OF FALLOT</a:t>
                      </a:r>
                      <a:endParaRPr lang="en-IN"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smtClean="0">
                          <a:latin typeface="Times New Roman" panose="02020603050405020304" pitchFamily="18" charset="0"/>
                          <a:cs typeface="Times New Roman" panose="02020603050405020304" pitchFamily="18" charset="0"/>
                        </a:rPr>
                        <a:t>RHEUMATIC VALVULAR DISEASE-PARTICULARLY MITRAL INSUFFICIENCY,  </a:t>
                      </a:r>
                      <a:endParaRPr lang="en-IN" dirty="0"/>
                    </a:p>
                  </a:txBody>
                  <a:tcPr/>
                </a:tc>
              </a:tr>
              <a:tr h="6419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smtClean="0">
                          <a:latin typeface="Times New Roman" panose="02020603050405020304" pitchFamily="18" charset="0"/>
                          <a:cs typeface="Times New Roman" panose="02020603050405020304" pitchFamily="18" charset="0"/>
                        </a:rPr>
                        <a:t>VENTRICULAR SEPTAL DEFECT (VSD), </a:t>
                      </a:r>
                      <a:endParaRPr lang="en-IN"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smtClean="0">
                          <a:latin typeface="Times New Roman" panose="02020603050405020304" pitchFamily="18" charset="0"/>
                          <a:cs typeface="Times New Roman" panose="02020603050405020304" pitchFamily="18" charset="0"/>
                        </a:rPr>
                        <a:t>PROSTHETIC HEART VALVE</a:t>
                      </a:r>
                      <a:endParaRPr lang="en-IN" dirty="0"/>
                    </a:p>
                  </a:txBody>
                  <a:tcPr/>
                </a:tc>
              </a:tr>
              <a:tr h="6419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smtClean="0">
                          <a:latin typeface="Times New Roman" panose="02020603050405020304" pitchFamily="18" charset="0"/>
                          <a:cs typeface="Times New Roman" panose="02020603050405020304" pitchFamily="18" charset="0"/>
                        </a:rPr>
                        <a:t>AORTIC VALVE DISEASE, </a:t>
                      </a:r>
                      <a:endParaRPr lang="en-IN"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smtClean="0">
                          <a:latin typeface="Times New Roman" panose="02020603050405020304" pitchFamily="18" charset="0"/>
                          <a:cs typeface="Times New Roman" panose="02020603050405020304" pitchFamily="18" charset="0"/>
                        </a:rPr>
                        <a:t>PROSTHETIC MATERIAL IN THE HEART</a:t>
                      </a:r>
                      <a:endParaRPr lang="en-IN" dirty="0"/>
                    </a:p>
                  </a:txBody>
                  <a:tcPr/>
                </a:tc>
              </a:tr>
              <a:tr h="60584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smtClean="0">
                          <a:latin typeface="Times New Roman" panose="02020603050405020304" pitchFamily="18" charset="0"/>
                          <a:cs typeface="Times New Roman" panose="02020603050405020304" pitchFamily="18" charset="0"/>
                        </a:rPr>
                        <a:t>TRANSPOSITION OF THE GREAT ARTERIES, </a:t>
                      </a:r>
                      <a:endParaRPr lang="en-IN" dirty="0"/>
                    </a:p>
                  </a:txBody>
                  <a:tcPr/>
                </a:tc>
                <a:tc>
                  <a:txBody>
                    <a:bodyPr/>
                    <a:lstStyle/>
                    <a:p>
                      <a:r>
                        <a:rPr lang="en-IN" dirty="0" smtClean="0">
                          <a:latin typeface="Times New Roman" panose="02020603050405020304" pitchFamily="18" charset="0"/>
                          <a:cs typeface="Times New Roman" panose="02020603050405020304" pitchFamily="18" charset="0"/>
                        </a:rPr>
                        <a:t>MVP</a:t>
                      </a:r>
                      <a:r>
                        <a:rPr lang="en-IN" baseline="0" dirty="0" smtClean="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WITH MITRAL REGURGITATION </a:t>
                      </a:r>
                      <a:endParaRPr lang="en-IN" dirty="0"/>
                    </a:p>
                  </a:txBody>
                  <a:tcPr/>
                </a:tc>
              </a:tr>
              <a:tr h="9347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smtClean="0">
                          <a:latin typeface="Times New Roman" panose="02020603050405020304" pitchFamily="18" charset="0"/>
                          <a:cs typeface="Times New Roman" panose="02020603050405020304" pitchFamily="18" charset="0"/>
                        </a:rPr>
                        <a:t>SYSTEMIC-TO-PULMONARY ARTERY (PA) SHUNT. </a:t>
                      </a:r>
                    </a:p>
                    <a:p>
                      <a:endParaRPr lang="en-IN"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IN" dirty="0"/>
                    </a:p>
                  </a:txBody>
                  <a:tcPr/>
                </a:tc>
                <a:tc>
                  <a:txBody>
                    <a:bodyPr/>
                    <a:lstStyle/>
                    <a:p>
                      <a:r>
                        <a:rPr lang="en-IN" dirty="0" smtClean="0">
                          <a:latin typeface="Times New Roman" panose="02020603050405020304" pitchFamily="18" charset="0"/>
                          <a:cs typeface="Times New Roman" panose="02020603050405020304" pitchFamily="18" charset="0"/>
                        </a:rPr>
                        <a:t>HYPERTROPHIC OBSTRUCTIVE CARDIOMYOPATHY </a:t>
                      </a:r>
                      <a:endParaRPr lang="en-IN" dirty="0"/>
                    </a:p>
                  </a:txBody>
                  <a:tcPr/>
                </a:tc>
              </a:tr>
              <a:tr h="9347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IN"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smtClean="0">
                          <a:latin typeface="Times New Roman" panose="02020603050405020304" pitchFamily="18" charset="0"/>
                          <a:cs typeface="Times New Roman" panose="02020603050405020304" pitchFamily="18" charset="0"/>
                        </a:rPr>
                        <a:t>DENTAL PROCEDURES, </a:t>
                      </a:r>
                      <a:endParaRPr lang="en-IN" dirty="0" smtClean="0"/>
                    </a:p>
                    <a:p>
                      <a:r>
                        <a:rPr lang="en-IN" dirty="0" smtClean="0">
                          <a:latin typeface="Times New Roman" panose="02020603050405020304" pitchFamily="18" charset="0"/>
                          <a:cs typeface="Times New Roman" panose="02020603050405020304" pitchFamily="18" charset="0"/>
                        </a:rPr>
                        <a:t> </a:t>
                      </a:r>
                      <a:endParaRPr lang="en-IN" dirty="0"/>
                    </a:p>
                  </a:txBody>
                  <a:tcPr/>
                </a:tc>
              </a:tr>
              <a:tr h="9347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IN"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smtClean="0">
                          <a:latin typeface="Times New Roman" panose="02020603050405020304" pitchFamily="18" charset="0"/>
                          <a:cs typeface="Times New Roman" panose="02020603050405020304" pitchFamily="18" charset="0"/>
                        </a:rPr>
                        <a:t>ANY LOCALIZED INFECTION (E.G., ABSCESS, OSTEOMYELITIS, PYELONEPHRITIS)</a:t>
                      </a:r>
                      <a:endParaRPr lang="en-IN" dirty="0"/>
                    </a:p>
                  </a:txBody>
                  <a:tcPr/>
                </a:tc>
              </a:tr>
            </a:tbl>
          </a:graphicData>
        </a:graphic>
      </p:graphicFrame>
    </p:spTree>
    <p:extLst>
      <p:ext uri="{BB962C8B-B14F-4D97-AF65-F5344CB8AC3E}">
        <p14:creationId xmlns:p14="http://schemas.microsoft.com/office/powerpoint/2010/main" xmlns="" val="3999421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905434"/>
          </a:xfrm>
        </p:spPr>
        <p:txBody>
          <a:bodyPr/>
          <a:lstStyle/>
          <a:p>
            <a:r>
              <a:rPr lang="en-IN" b="1" i="1" dirty="0" smtClean="0">
                <a:solidFill>
                  <a:srgbClr val="FF0000"/>
                </a:solidFill>
              </a:rPr>
              <a:t>Pathology </a:t>
            </a:r>
            <a:endParaRPr lang="en-IN" b="1" i="1" dirty="0">
              <a:solidFill>
                <a:srgbClr val="FF0000"/>
              </a:solidFill>
            </a:endParaRPr>
          </a:p>
        </p:txBody>
      </p:sp>
      <p:sp>
        <p:nvSpPr>
          <p:cNvPr id="3" name="Content Placeholder 2"/>
          <p:cNvSpPr>
            <a:spLocks noGrp="1"/>
          </p:cNvSpPr>
          <p:nvPr>
            <p:ph idx="1"/>
          </p:nvPr>
        </p:nvSpPr>
        <p:spPr>
          <a:xfrm>
            <a:off x="0" y="905434"/>
            <a:ext cx="12192000" cy="5952565"/>
          </a:xfrm>
        </p:spPr>
        <p:txBody>
          <a:bodyPr>
            <a:normAutofit lnSpcReduction="10000"/>
          </a:bodyPr>
          <a:lstStyle/>
          <a:p>
            <a:pPr marL="0" indent="0">
              <a:lnSpc>
                <a:spcPct val="150000"/>
              </a:lnSpc>
              <a:buNone/>
            </a:pPr>
            <a:r>
              <a:rPr lang="en-IN" sz="2000" dirty="0" smtClean="0"/>
              <a:t>Vegetation in infective endocarditis Is usually found in the low pressure side of the defect or on the opposite surface of the defect where endothelial damage is established by the jet effect of the damage e.g.</a:t>
            </a:r>
          </a:p>
          <a:p>
            <a:pPr marL="0" indent="0">
              <a:lnSpc>
                <a:spcPct val="150000"/>
              </a:lnSpc>
              <a:buNone/>
            </a:pPr>
            <a:r>
              <a:rPr lang="en-IN" sz="2000" b="1" dirty="0" smtClean="0"/>
              <a:t>IN PATENT DUCTUS ARTERIOSUS</a:t>
            </a:r>
            <a:endParaRPr lang="en-IN" sz="2000" dirty="0" smtClean="0"/>
          </a:p>
          <a:p>
            <a:pPr marL="0" indent="0">
              <a:lnSpc>
                <a:spcPct val="150000"/>
              </a:lnSpc>
              <a:buNone/>
            </a:pPr>
            <a:r>
              <a:rPr lang="en-IN" dirty="0" smtClean="0"/>
              <a:t>             </a:t>
            </a:r>
            <a:r>
              <a:rPr lang="en-IN" sz="2000" dirty="0" smtClean="0"/>
              <a:t>- found in pulmonary artery</a:t>
            </a:r>
          </a:p>
          <a:p>
            <a:pPr marL="0" indent="0">
              <a:lnSpc>
                <a:spcPct val="150000"/>
              </a:lnSpc>
              <a:buNone/>
            </a:pPr>
            <a:r>
              <a:rPr lang="en-IN" sz="2000" b="1" dirty="0" smtClean="0"/>
              <a:t>IN MITRAL REGURGITATION</a:t>
            </a:r>
          </a:p>
          <a:p>
            <a:pPr marL="0" indent="0">
              <a:lnSpc>
                <a:spcPct val="150000"/>
              </a:lnSpc>
              <a:buNone/>
            </a:pPr>
            <a:r>
              <a:rPr lang="en-IN" sz="2000" dirty="0"/>
              <a:t> </a:t>
            </a:r>
            <a:r>
              <a:rPr lang="en-IN" sz="2000" dirty="0" smtClean="0"/>
              <a:t>               –in atrial surface of the mitral valve</a:t>
            </a:r>
          </a:p>
          <a:p>
            <a:pPr marL="0" indent="0">
              <a:lnSpc>
                <a:spcPct val="150000"/>
              </a:lnSpc>
              <a:buNone/>
            </a:pPr>
            <a:r>
              <a:rPr lang="en-IN" sz="2000" b="1" dirty="0" smtClean="0"/>
              <a:t>IN AORTIC REGURGITATION</a:t>
            </a:r>
          </a:p>
          <a:p>
            <a:pPr marL="0" indent="0">
              <a:lnSpc>
                <a:spcPct val="150000"/>
              </a:lnSpc>
              <a:buNone/>
            </a:pPr>
            <a:r>
              <a:rPr lang="en-IN" dirty="0" smtClean="0"/>
              <a:t>                </a:t>
            </a:r>
            <a:r>
              <a:rPr lang="en-IN" sz="2000" dirty="0" smtClean="0"/>
              <a:t>-on the ventricular surface of the aortic valve</a:t>
            </a:r>
          </a:p>
          <a:p>
            <a:pPr marL="0" indent="0">
              <a:lnSpc>
                <a:spcPct val="150000"/>
              </a:lnSpc>
              <a:buNone/>
            </a:pPr>
            <a:r>
              <a:rPr lang="en-IN" sz="2000" b="1" dirty="0" smtClean="0"/>
              <a:t>IN AORTIC STENOSIS</a:t>
            </a:r>
          </a:p>
          <a:p>
            <a:pPr marL="0" indent="0">
              <a:lnSpc>
                <a:spcPct val="150000"/>
              </a:lnSpc>
              <a:buNone/>
            </a:pPr>
            <a:r>
              <a:rPr lang="en-IN" dirty="0" smtClean="0"/>
              <a:t>                </a:t>
            </a:r>
            <a:r>
              <a:rPr lang="en-IN" sz="2000" dirty="0" smtClean="0"/>
              <a:t>– at the site of a jet lesion in aorta</a:t>
            </a:r>
            <a:endParaRPr lang="en-IN" sz="2000" dirty="0"/>
          </a:p>
        </p:txBody>
      </p:sp>
    </p:spTree>
    <p:extLst>
      <p:ext uri="{BB962C8B-B14F-4D97-AF65-F5344CB8AC3E}">
        <p14:creationId xmlns:p14="http://schemas.microsoft.com/office/powerpoint/2010/main" xmlns="" val="3842630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1293"/>
            <a:ext cx="9274002" cy="2871694"/>
          </a:xfrm>
        </p:spPr>
        <p:txBody>
          <a:bodyPr/>
          <a:lstStyle/>
          <a:p>
            <a:r>
              <a:rPr lang="en-IN" b="1" u="sng" dirty="0" smtClean="0">
                <a:solidFill>
                  <a:srgbClr val="FF0000"/>
                </a:solidFill>
                <a:effectLst>
                  <a:outerShdw blurRad="38100" dist="38100" dir="2700000" algn="tl">
                    <a:srgbClr val="000000">
                      <a:alpha val="43137"/>
                    </a:srgbClr>
                  </a:outerShdw>
                </a:effectLst>
              </a:rPr>
              <a:t>MICROBIOLOGY</a:t>
            </a:r>
            <a:endParaRPr lang="en-IN" b="1" u="sng"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0681" y="788894"/>
            <a:ext cx="9861177" cy="6069105"/>
          </a:xfrm>
        </p:spPr>
        <p:txBody>
          <a:bodyPr>
            <a:normAutofit fontScale="62500" lnSpcReduction="20000"/>
          </a:bodyPr>
          <a:lstStyle/>
          <a:p>
            <a:pPr marL="0" indent="0">
              <a:lnSpc>
                <a:spcPct val="200000"/>
              </a:lnSpc>
              <a:buNone/>
            </a:pPr>
            <a:r>
              <a:rPr lang="en-IN" b="1" i="1" dirty="0" smtClean="0">
                <a:latin typeface="Times New Roman" panose="02020603050405020304" pitchFamily="18" charset="0"/>
                <a:cs typeface="Times New Roman" panose="02020603050405020304" pitchFamily="18" charset="0"/>
              </a:rPr>
              <a:t>STREPTOCOCCUS VIRIDANS</a:t>
            </a:r>
            <a:r>
              <a:rPr lang="en-IN" dirty="0" smtClean="0">
                <a:latin typeface="Times New Roman" panose="02020603050405020304" pitchFamily="18" charset="0"/>
                <a:cs typeface="Times New Roman" panose="02020603050405020304" pitchFamily="18" charset="0"/>
              </a:rPr>
              <a:t>, </a:t>
            </a:r>
            <a:r>
              <a:rPr lang="en-IN" b="1" i="1" dirty="0" smtClean="0">
                <a:latin typeface="Times New Roman" panose="02020603050405020304" pitchFamily="18" charset="0"/>
                <a:cs typeface="Times New Roman" panose="02020603050405020304" pitchFamily="18" charset="0"/>
              </a:rPr>
              <a:t>STAPHYLOCOCCUS AUREUS -</a:t>
            </a:r>
          </a:p>
          <a:p>
            <a:pPr marL="0" indent="0">
              <a:lnSpc>
                <a:spcPct val="200000"/>
              </a:lnSpc>
              <a:buNone/>
            </a:pPr>
            <a:r>
              <a:rPr lang="en-IN" b="1" i="1" dirty="0" smtClean="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responsible </a:t>
            </a:r>
            <a:r>
              <a:rPr lang="en-IN" dirty="0">
                <a:latin typeface="Times New Roman" panose="02020603050405020304" pitchFamily="18" charset="0"/>
                <a:cs typeface="Times New Roman" panose="02020603050405020304" pitchFamily="18" charset="0"/>
              </a:rPr>
              <a:t>for over </a:t>
            </a:r>
            <a:r>
              <a:rPr lang="en-IN" dirty="0" smtClean="0">
                <a:latin typeface="Times New Roman" panose="02020603050405020304" pitchFamily="18" charset="0"/>
                <a:cs typeface="Times New Roman" panose="02020603050405020304" pitchFamily="18" charset="0"/>
              </a:rPr>
              <a:t>60</a:t>
            </a:r>
            <a:r>
              <a:rPr lang="en-IN" dirty="0">
                <a:latin typeface="Times New Roman" panose="02020603050405020304" pitchFamily="18" charset="0"/>
                <a:cs typeface="Times New Roman" panose="02020603050405020304" pitchFamily="18" charset="0"/>
              </a:rPr>
              <a:t>% of the cases. </a:t>
            </a:r>
            <a:endParaRPr lang="en-IN" dirty="0" smtClean="0">
              <a:latin typeface="Times New Roman" panose="02020603050405020304" pitchFamily="18" charset="0"/>
              <a:cs typeface="Times New Roman" panose="02020603050405020304" pitchFamily="18" charset="0"/>
            </a:endParaRPr>
          </a:p>
          <a:p>
            <a:pPr marL="0" indent="0">
              <a:lnSpc>
                <a:spcPct val="200000"/>
              </a:lnSpc>
              <a:buNone/>
            </a:pPr>
            <a:r>
              <a:rPr lang="en-IN" b="1" dirty="0" smtClean="0">
                <a:latin typeface="Times New Roman" panose="02020603050405020304" pitchFamily="18" charset="0"/>
                <a:cs typeface="Times New Roman" panose="02020603050405020304" pitchFamily="18" charset="0"/>
              </a:rPr>
              <a:t>HACEK-</a:t>
            </a:r>
            <a:r>
              <a:rPr lang="en-IN" dirty="0" smtClean="0">
                <a:latin typeface="Times New Roman" panose="02020603050405020304" pitchFamily="18" charset="0"/>
                <a:cs typeface="Times New Roman" panose="02020603050405020304" pitchFamily="18" charset="0"/>
              </a:rPr>
              <a:t> </a:t>
            </a:r>
            <a:r>
              <a:rPr lang="en-IN" b="1"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a:t>
            </a:r>
            <a:r>
              <a:rPr lang="en-IN" i="1" dirty="0">
                <a:latin typeface="Times New Roman" panose="02020603050405020304" pitchFamily="18" charset="0"/>
                <a:cs typeface="Times New Roman" panose="02020603050405020304" pitchFamily="18" charset="0"/>
              </a:rPr>
              <a:t>Haemophilus</a:t>
            </a:r>
            <a:r>
              <a:rPr lang="en-IN" dirty="0">
                <a:latin typeface="Times New Roman" panose="02020603050405020304" pitchFamily="18" charset="0"/>
                <a:cs typeface="Times New Roman" panose="02020603050405020304" pitchFamily="18" charset="0"/>
              </a:rPr>
              <a:t>, </a:t>
            </a:r>
            <a:r>
              <a:rPr lang="en-IN" i="1" dirty="0" err="1">
                <a:latin typeface="Times New Roman" panose="02020603050405020304" pitchFamily="18" charset="0"/>
                <a:cs typeface="Times New Roman" panose="02020603050405020304" pitchFamily="18" charset="0"/>
              </a:rPr>
              <a:t>Actinobacillus</a:t>
            </a:r>
            <a:r>
              <a:rPr lang="en-IN" dirty="0">
                <a:latin typeface="Times New Roman" panose="02020603050405020304" pitchFamily="18" charset="0"/>
                <a:cs typeface="Times New Roman" panose="02020603050405020304" pitchFamily="18" charset="0"/>
              </a:rPr>
              <a:t>, </a:t>
            </a:r>
            <a:r>
              <a:rPr lang="en-IN" i="1" dirty="0" err="1">
                <a:latin typeface="Times New Roman" panose="02020603050405020304" pitchFamily="18" charset="0"/>
                <a:cs typeface="Times New Roman" panose="02020603050405020304" pitchFamily="18" charset="0"/>
              </a:rPr>
              <a:t>Cardiobacterium</a:t>
            </a:r>
            <a:r>
              <a:rPr lang="en-IN" dirty="0">
                <a:latin typeface="Times New Roman" panose="02020603050405020304" pitchFamily="18" charset="0"/>
                <a:cs typeface="Times New Roman" panose="02020603050405020304" pitchFamily="18" charset="0"/>
              </a:rPr>
              <a:t>, </a:t>
            </a:r>
            <a:r>
              <a:rPr lang="en-IN" i="1" dirty="0" err="1">
                <a:latin typeface="Times New Roman" panose="02020603050405020304" pitchFamily="18" charset="0"/>
                <a:cs typeface="Times New Roman" panose="02020603050405020304" pitchFamily="18" charset="0"/>
              </a:rPr>
              <a:t>Eikenella</a:t>
            </a:r>
            <a:r>
              <a:rPr lang="en-IN" dirty="0">
                <a:latin typeface="Times New Roman" panose="02020603050405020304" pitchFamily="18" charset="0"/>
                <a:cs typeface="Times New Roman" panose="02020603050405020304" pitchFamily="18" charset="0"/>
              </a:rPr>
              <a:t>, and </a:t>
            </a:r>
            <a:r>
              <a:rPr lang="en-IN" i="1" dirty="0" err="1" smtClean="0">
                <a:latin typeface="Times New Roman" panose="02020603050405020304" pitchFamily="18" charset="0"/>
                <a:cs typeface="Times New Roman" panose="02020603050405020304" pitchFamily="18" charset="0"/>
              </a:rPr>
              <a:t>Kingella</a:t>
            </a:r>
            <a:r>
              <a:rPr lang="en-IN" dirty="0" smtClean="0">
                <a:latin typeface="Times New Roman" panose="02020603050405020304" pitchFamily="18" charset="0"/>
                <a:cs typeface="Times New Roman" panose="02020603050405020304" pitchFamily="18" charset="0"/>
              </a:rPr>
              <a:t>)</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common in neonates and immunocompromised children, </a:t>
            </a:r>
            <a:r>
              <a:rPr lang="en-IN" dirty="0" smtClean="0">
                <a:latin typeface="Times New Roman" panose="02020603050405020304" pitchFamily="18" charset="0"/>
                <a:cs typeface="Times New Roman" panose="02020603050405020304" pitchFamily="18" charset="0"/>
              </a:rPr>
              <a:t>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accounting </a:t>
            </a:r>
            <a:r>
              <a:rPr lang="en-IN" dirty="0">
                <a:latin typeface="Times New Roman" panose="02020603050405020304" pitchFamily="18" charset="0"/>
                <a:cs typeface="Times New Roman" panose="02020603050405020304" pitchFamily="18" charset="0"/>
              </a:rPr>
              <a:t>for 17% to 30% of </a:t>
            </a:r>
            <a:r>
              <a:rPr lang="en-IN" dirty="0" smtClean="0">
                <a:latin typeface="Times New Roman" panose="02020603050405020304" pitchFamily="18" charset="0"/>
                <a:cs typeface="Times New Roman" panose="02020603050405020304" pitchFamily="18" charset="0"/>
              </a:rPr>
              <a:t>cases.</a:t>
            </a:r>
          </a:p>
          <a:p>
            <a:pPr marL="0" indent="0">
              <a:lnSpc>
                <a:spcPct val="200000"/>
              </a:lnSpc>
              <a:buNone/>
            </a:pPr>
            <a:r>
              <a:rPr lang="en-IN" b="1" dirty="0" smtClean="0">
                <a:latin typeface="Times New Roman" panose="02020603050405020304" pitchFamily="18" charset="0"/>
                <a:cs typeface="Times New Roman" panose="02020603050405020304" pitchFamily="18" charset="0"/>
              </a:rPr>
              <a:t>A-HEMOLYTIC STREPTOCOCCI (</a:t>
            </a:r>
            <a:r>
              <a:rPr lang="en-IN" b="1" i="1" dirty="0" smtClean="0">
                <a:latin typeface="Times New Roman" panose="02020603050405020304" pitchFamily="18" charset="0"/>
                <a:cs typeface="Times New Roman" panose="02020603050405020304" pitchFamily="18" charset="0"/>
              </a:rPr>
              <a:t>S. VIRIDANS</a:t>
            </a:r>
            <a:r>
              <a:rPr lang="en-IN" b="1" dirty="0" smtClean="0">
                <a:latin typeface="Times New Roman" panose="02020603050405020304" pitchFamily="18" charset="0"/>
                <a:cs typeface="Times New Roman" panose="02020603050405020304" pitchFamily="18" charset="0"/>
              </a:rPr>
              <a:t>) – </a:t>
            </a:r>
          </a:p>
          <a:p>
            <a:pPr marL="0" indent="0">
              <a:lnSpc>
                <a:spcPct val="200000"/>
              </a:lnSpc>
              <a:buNone/>
            </a:pPr>
            <a:r>
              <a:rPr lang="en-IN" b="1" dirty="0">
                <a:latin typeface="Times New Roman" panose="02020603050405020304" pitchFamily="18" charset="0"/>
                <a:cs typeface="Times New Roman" panose="02020603050405020304" pitchFamily="18" charset="0"/>
              </a:rPr>
              <a:t> </a:t>
            </a:r>
            <a:r>
              <a:rPr lang="en-IN" b="1" dirty="0" smtClean="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dental procedures or in those with carious teeth or </a:t>
            </a:r>
            <a:r>
              <a:rPr lang="en-IN" dirty="0" smtClean="0">
                <a:latin typeface="Times New Roman" panose="02020603050405020304" pitchFamily="18" charset="0"/>
                <a:cs typeface="Times New Roman" panose="02020603050405020304" pitchFamily="18" charset="0"/>
              </a:rPr>
              <a:t> periodontal  </a:t>
            </a:r>
          </a:p>
          <a:p>
            <a:pPr marL="0" indent="0">
              <a:lnSpc>
                <a:spcPct val="200000"/>
              </a:lnSpc>
              <a:buNone/>
            </a:pPr>
            <a:r>
              <a:rPr lang="en-IN" dirty="0">
                <a:latin typeface="Times New Roman" panose="02020603050405020304" pitchFamily="18" charset="0"/>
                <a:cs typeface="Times New Roman" panose="02020603050405020304" pitchFamily="18" charset="0"/>
              </a:rPr>
              <a:t> </a:t>
            </a:r>
            <a:r>
              <a:rPr lang="en-IN" dirty="0" smtClean="0">
                <a:latin typeface="Times New Roman" panose="02020603050405020304" pitchFamily="18" charset="0"/>
                <a:cs typeface="Times New Roman" panose="02020603050405020304" pitchFamily="18" charset="0"/>
              </a:rPr>
              <a:t>                                                           disease</a:t>
            </a:r>
            <a:r>
              <a:rPr lang="en-IN" dirty="0">
                <a:latin typeface="Times New Roman" panose="02020603050405020304" pitchFamily="18" charset="0"/>
                <a:cs typeface="Times New Roman" panose="02020603050405020304" pitchFamily="18" charset="0"/>
              </a:rPr>
              <a:t>.</a:t>
            </a:r>
          </a:p>
          <a:p>
            <a:pPr marL="0" indent="0">
              <a:lnSpc>
                <a:spcPct val="200000"/>
              </a:lnSpc>
              <a:buNone/>
            </a:pPr>
            <a:r>
              <a:rPr lang="en-IN" b="1" dirty="0" smtClean="0">
                <a:latin typeface="Times New Roman" panose="02020603050405020304" pitchFamily="18" charset="0"/>
                <a:cs typeface="Times New Roman" panose="02020603050405020304" pitchFamily="18" charset="0"/>
              </a:rPr>
              <a:t>ENTEROCOCCI</a:t>
            </a:r>
            <a:r>
              <a:rPr lang="en-IN" dirty="0" smtClean="0">
                <a:latin typeface="Times New Roman" panose="02020603050405020304" pitchFamily="18" charset="0"/>
                <a:cs typeface="Times New Roman" panose="02020603050405020304" pitchFamily="18" charset="0"/>
              </a:rPr>
              <a:t> - after </a:t>
            </a:r>
            <a:r>
              <a:rPr lang="en-IN" dirty="0">
                <a:latin typeface="Times New Roman" panose="02020603050405020304" pitchFamily="18" charset="0"/>
                <a:cs typeface="Times New Roman" panose="02020603050405020304" pitchFamily="18" charset="0"/>
              </a:rPr>
              <a:t>genitourinary or gastrointestinal surgery </a:t>
            </a:r>
            <a:r>
              <a:rPr lang="en-IN" dirty="0" smtClean="0">
                <a:latin typeface="Times New Roman" panose="02020603050405020304" pitchFamily="18" charset="0"/>
                <a:cs typeface="Times New Roman" panose="02020603050405020304" pitchFamily="18" charset="0"/>
              </a:rPr>
              <a:t>or instrumentation.</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74195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2480</TotalTime>
  <Words>3439</Words>
  <Application>Microsoft Office PowerPoint</Application>
  <PresentationFormat>Custom</PresentationFormat>
  <Paragraphs>359</Paragraphs>
  <Slides>49</Slides>
  <Notes>0</Notes>
  <HiddenSlides>0</HiddenSlides>
  <MMClips>2</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         INFECTIVE ENDOCARDITIS</vt:lpstr>
      <vt:lpstr>Slide 2</vt:lpstr>
      <vt:lpstr>Slide 3</vt:lpstr>
      <vt:lpstr>PATHOGENESIS – </vt:lpstr>
      <vt:lpstr>Slide 5</vt:lpstr>
      <vt:lpstr>Slide 6</vt:lpstr>
      <vt:lpstr>Slide 7</vt:lpstr>
      <vt:lpstr>Pathology </vt:lpstr>
      <vt:lpstr>MICROBIOLOGY</vt:lpstr>
      <vt:lpstr>Slide 10</vt:lpstr>
      <vt:lpstr>Slide 11</vt:lpstr>
      <vt:lpstr>CLINICAL MANIFESTATIONS </vt:lpstr>
      <vt:lpstr>PHYSICAL EXAMINATION </vt:lpstr>
      <vt:lpstr>SKIN MANIFESTATION</vt:lpstr>
      <vt:lpstr>Slide 15</vt:lpstr>
      <vt:lpstr>Slide 16</vt:lpstr>
      <vt:lpstr>Laboratory Studies </vt:lpstr>
      <vt:lpstr>(PROCEDURE OF SAMPLING IN INFECTIVE ENDOCARDITIS- BLOOD CULTURE) </vt:lpstr>
      <vt:lpstr>Slide 19</vt:lpstr>
      <vt:lpstr>Slide 20</vt:lpstr>
      <vt:lpstr>Slide 21</vt:lpstr>
      <vt:lpstr>Slide 22</vt:lpstr>
      <vt:lpstr>Slide 23</vt:lpstr>
      <vt:lpstr>Slide 24</vt:lpstr>
      <vt:lpstr>Definition of infective endocarditis according to the modified duke criteria</vt:lpstr>
      <vt:lpstr>Slide 26</vt:lpstr>
      <vt:lpstr>Slide 27</vt:lpstr>
      <vt:lpstr>Slide 28</vt:lpstr>
      <vt:lpstr>Slide 29</vt:lpstr>
      <vt:lpstr>Slide 30</vt:lpstr>
      <vt:lpstr>MANAGEMENT</vt:lpstr>
      <vt:lpstr>Slide 32</vt:lpstr>
      <vt:lpstr>Slide 33</vt:lpstr>
      <vt:lpstr>Slide 34</vt:lpstr>
      <vt:lpstr>Slide 35</vt:lpstr>
      <vt:lpstr>Slide 36</vt:lpstr>
      <vt:lpstr>Slide 37</vt:lpstr>
      <vt:lpstr>Slide 38</vt:lpstr>
      <vt:lpstr>Slide 39</vt:lpstr>
      <vt:lpstr>COMPLICATION OF INFECTIVE ENDOCARDITIS</vt:lpstr>
      <vt:lpstr>Slide 41</vt:lpstr>
      <vt:lpstr>Slide 42</vt:lpstr>
      <vt:lpstr>Slide 43</vt:lpstr>
      <vt:lpstr>Slide 44</vt:lpstr>
      <vt:lpstr>PROCEDURE FOR WHICH ENDOCARDITIS PROPHYLAXIS IS RECOMMENDED.</vt:lpstr>
      <vt:lpstr>Slide 46</vt:lpstr>
      <vt:lpstr>Slide 47</vt:lpstr>
      <vt:lpstr>Slide 48</vt:lpstr>
      <vt:lpstr>Slide 49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Infective endocarditis</dc:title>
  <dc:creator>Rahul</dc:creator>
  <cp:lastModifiedBy>Anusha</cp:lastModifiedBy>
  <cp:revision>113</cp:revision>
  <dcterms:created xsi:type="dcterms:W3CDTF">2018-12-04T14:17:32Z</dcterms:created>
  <dcterms:modified xsi:type="dcterms:W3CDTF">2020-08-17T04:57:33Z</dcterms:modified>
</cp:coreProperties>
</file>