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2" r:id="rId1"/>
  </p:sldMasterIdLst>
  <p:sldIdLst>
    <p:sldId id="256" r:id="rId2"/>
    <p:sldId id="257" r:id="rId3"/>
    <p:sldId id="258" r:id="rId4"/>
    <p:sldId id="259" r:id="rId5"/>
    <p:sldId id="260" r:id="rId6"/>
    <p:sldId id="261" r:id="rId7"/>
    <p:sldId id="262" r:id="rId8"/>
    <p:sldId id="263" r:id="rId9"/>
    <p:sldId id="270" r:id="rId10"/>
    <p:sldId id="268" r:id="rId11"/>
    <p:sldId id="264" r:id="rId12"/>
    <p:sldId id="265" r:id="rId13"/>
    <p:sldId id="271" r:id="rId14"/>
    <p:sldId id="266" r:id="rId15"/>
    <p:sldId id="272" r:id="rId16"/>
    <p:sldId id="267"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FE3F7CE-D1F2-408E-85A9-4980F2EA7BF5}" type="slidenum">
              <a:rPr lang="en-IN" smtClean="0"/>
              <a:t>‹#›</a:t>
            </a:fld>
            <a:endParaRPr lang="en-IN"/>
          </a:p>
        </p:txBody>
      </p:sp>
    </p:spTree>
    <p:extLst>
      <p:ext uri="{BB962C8B-B14F-4D97-AF65-F5344CB8AC3E}">
        <p14:creationId xmlns:p14="http://schemas.microsoft.com/office/powerpoint/2010/main" val="29471468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160519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95494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89320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BAFB8A6-A533-4BF7-A23F-73377610EE76}" type="datetimeFigureOut">
              <a:rPr lang="en-IN" smtClean="0"/>
              <a:t>17-08-2020</a:t>
            </a:fld>
            <a:endParaRPr lang="en-IN"/>
          </a:p>
        </p:txBody>
      </p:sp>
      <p:sp>
        <p:nvSpPr>
          <p:cNvPr id="5" name="Footer Placeholder 4"/>
          <p:cNvSpPr>
            <a:spLocks noGrp="1"/>
          </p:cNvSpPr>
          <p:nvPr>
            <p:ph type="ftr" sz="quarter" idx="11"/>
          </p:nvPr>
        </p:nvSpPr>
        <p:spPr>
          <a:xfrm>
            <a:off x="2182708" y="6272784"/>
            <a:ext cx="6327648" cy="365125"/>
          </a:xfrm>
        </p:spPr>
        <p:txBody>
          <a:bodyPr/>
          <a:lstStyle/>
          <a:p>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FE3F7CE-D1F2-408E-85A9-4980F2EA7BF5}" type="slidenum">
              <a:rPr lang="en-IN" smtClean="0"/>
              <a:t>‹#›</a:t>
            </a:fld>
            <a:endParaRPr lang="en-IN"/>
          </a:p>
        </p:txBody>
      </p:sp>
    </p:spTree>
    <p:extLst>
      <p:ext uri="{BB962C8B-B14F-4D97-AF65-F5344CB8AC3E}">
        <p14:creationId xmlns:p14="http://schemas.microsoft.com/office/powerpoint/2010/main" val="268309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AFB8A6-A533-4BF7-A23F-73377610EE76}" type="datetimeFigureOut">
              <a:rPr lang="en-IN" smtClean="0"/>
              <a:t>17-08-2020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45679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AFB8A6-A533-4BF7-A23F-73377610EE76}" type="datetimeFigureOut">
              <a:rPr lang="en-IN" smtClean="0"/>
              <a:t>17-08-2020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183861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AFB8A6-A533-4BF7-A23F-73377610EE76}" type="datetimeFigureOut">
              <a:rPr lang="en-IN" smtClean="0"/>
              <a:t>17-08-2020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181628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FB8A6-A533-4BF7-A23F-73377610EE76}" type="datetimeFigureOut">
              <a:rPr lang="en-IN" smtClean="0"/>
              <a:t>17-08-2020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8549554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AFB8A6-A533-4BF7-A23F-73377610EE76}" type="datetimeFigureOut">
              <a:rPr lang="en-IN" smtClean="0"/>
              <a:t>17-08-2020</a:t>
            </a:fld>
            <a:endParaRPr lang="en-IN"/>
          </a:p>
        </p:txBody>
      </p:sp>
      <p:sp>
        <p:nvSpPr>
          <p:cNvPr id="6" name="Footer Placeholder 5"/>
          <p:cNvSpPr>
            <a:spLocks noGrp="1"/>
          </p:cNvSpPr>
          <p:nvPr>
            <p:ph type="ftr" sz="quarter" idx="11"/>
          </p:nvPr>
        </p:nvSpPr>
        <p:spPr/>
        <p:txBody>
          <a:bodyPr/>
          <a:lstStyle/>
          <a:p>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0190094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AFB8A6-A533-4BF7-A23F-73377610EE76}" type="datetimeFigureOut">
              <a:rPr lang="en-IN" smtClean="0"/>
              <a:t>17-08-2020</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56509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BAFB8A6-A533-4BF7-A23F-73377610EE76}" type="datetimeFigureOut">
              <a:rPr lang="en-IN" smtClean="0"/>
              <a:t>17-08-2020</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FE3F7CE-D1F2-408E-85A9-4980F2EA7BF5}" type="slidenum">
              <a:rPr lang="en-IN" smtClean="0"/>
              <a:t>‹#›</a:t>
            </a:fld>
            <a:endParaRPr lang="en-IN"/>
          </a:p>
        </p:txBody>
      </p:sp>
    </p:spTree>
    <p:extLst>
      <p:ext uri="{BB962C8B-B14F-4D97-AF65-F5344CB8AC3E}">
        <p14:creationId xmlns:p14="http://schemas.microsoft.com/office/powerpoint/2010/main" val="446938189"/>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638A-F65B-4D43-8FBA-1335296437FA}"/>
              </a:ext>
            </a:extLst>
          </p:cNvPr>
          <p:cNvSpPr>
            <a:spLocks noGrp="1"/>
          </p:cNvSpPr>
          <p:nvPr>
            <p:ph type="ctrTitle"/>
          </p:nvPr>
        </p:nvSpPr>
        <p:spPr/>
        <p:txBody>
          <a:bodyPr/>
          <a:lstStyle/>
          <a:p>
            <a:r>
              <a:rPr lang="en-IN" sz="2800" dirty="0"/>
              <a:t>COLLECTION, TRANSPORT AND PROCESSING OF CLINICAL SPECIMEN.</a:t>
            </a:r>
            <a:br>
              <a:rPr lang="en-IN" sz="2800" dirty="0"/>
            </a:br>
            <a:r>
              <a:rPr lang="en-IN" sz="4800" dirty="0"/>
              <a:t>PUS</a:t>
            </a:r>
          </a:p>
        </p:txBody>
      </p:sp>
      <p:sp>
        <p:nvSpPr>
          <p:cNvPr id="4" name="TextBox 3">
            <a:extLst>
              <a:ext uri="{FF2B5EF4-FFF2-40B4-BE49-F238E27FC236}">
                <a16:creationId xmlns:a16="http://schemas.microsoft.com/office/drawing/2014/main" id="{338699C2-8224-44DB-935D-A3B4C7381A76}"/>
              </a:ext>
            </a:extLst>
          </p:cNvPr>
          <p:cNvSpPr txBox="1"/>
          <p:nvPr/>
        </p:nvSpPr>
        <p:spPr>
          <a:xfrm>
            <a:off x="2027237" y="5441771"/>
            <a:ext cx="9925050" cy="1200329"/>
          </a:xfrm>
          <a:prstGeom prst="rect">
            <a:avLst/>
          </a:prstGeom>
          <a:noFill/>
        </p:spPr>
        <p:txBody>
          <a:bodyPr wrap="square">
            <a:spAutoFit/>
          </a:bodyPr>
          <a:lstStyle/>
          <a:p>
            <a:pPr marL="0" indent="0">
              <a:buNone/>
            </a:pPr>
            <a:r>
              <a:rPr lang="en-IN" sz="1800" b="1" dirty="0">
                <a:latin typeface="Cambria" panose="02040503050406030204" pitchFamily="18" charset="0"/>
                <a:ea typeface="Cambria" panose="02040503050406030204" pitchFamily="18" charset="0"/>
              </a:rPr>
              <a:t>                                                                                        PRESENTATION BY:</a:t>
            </a:r>
          </a:p>
          <a:p>
            <a:pPr marL="0" indent="0">
              <a:buNone/>
            </a:pPr>
            <a:r>
              <a:rPr lang="en-IN" sz="1800" b="1" dirty="0">
                <a:latin typeface="Cambria" panose="02040503050406030204" pitchFamily="18" charset="0"/>
                <a:ea typeface="Cambria" panose="02040503050406030204" pitchFamily="18" charset="0"/>
              </a:rPr>
              <a:t>                                                                                       Ms. Pooja Shashikant Chavan (2019-20) </a:t>
            </a:r>
          </a:p>
          <a:p>
            <a:pPr marL="0" indent="0">
              <a:buNone/>
            </a:pPr>
            <a:r>
              <a:rPr lang="en-IN" sz="1800" b="1" dirty="0">
                <a:latin typeface="Cambria" panose="02040503050406030204" pitchFamily="18" charset="0"/>
                <a:ea typeface="Cambria" panose="02040503050406030204" pitchFamily="18" charset="0"/>
              </a:rPr>
              <a:t>                                                                                       F Y Microbiology for B. Sc Cardiac/Perfusion</a:t>
            </a:r>
          </a:p>
          <a:p>
            <a:pPr marL="0" indent="0" algn="ctr">
              <a:buNone/>
            </a:pPr>
            <a:r>
              <a:rPr lang="en-IN" sz="1800" b="1" dirty="0">
                <a:latin typeface="Cambria" panose="02040503050406030204" pitchFamily="18" charset="0"/>
                <a:ea typeface="Cambria" panose="02040503050406030204" pitchFamily="18" charset="0"/>
              </a:rPr>
              <a:t>                                                                               Radio Imaging/Medical Laboratory Technology</a:t>
            </a:r>
          </a:p>
        </p:txBody>
      </p:sp>
    </p:spTree>
    <p:extLst>
      <p:ext uri="{BB962C8B-B14F-4D97-AF65-F5344CB8AC3E}">
        <p14:creationId xmlns:p14="http://schemas.microsoft.com/office/powerpoint/2010/main" val="153562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EA9C-0768-434D-B2C1-317DD9542E62}"/>
              </a:ext>
            </a:extLst>
          </p:cNvPr>
          <p:cNvSpPr>
            <a:spLocks noGrp="1"/>
          </p:cNvSpPr>
          <p:nvPr>
            <p:ph type="title"/>
          </p:nvPr>
        </p:nvSpPr>
        <p:spPr/>
        <p:txBody>
          <a:bodyPr/>
          <a:lstStyle/>
          <a:p>
            <a:r>
              <a:rPr lang="en-IN" dirty="0"/>
              <a:t>TRANSPORT OF PUS </a:t>
            </a:r>
          </a:p>
        </p:txBody>
      </p:sp>
      <p:sp>
        <p:nvSpPr>
          <p:cNvPr id="3" name="Content Placeholder 2">
            <a:extLst>
              <a:ext uri="{FF2B5EF4-FFF2-40B4-BE49-F238E27FC236}">
                <a16:creationId xmlns:a16="http://schemas.microsoft.com/office/drawing/2014/main" id="{CF9C3A3E-DE1B-46E7-B2E7-64216662D457}"/>
              </a:ext>
            </a:extLst>
          </p:cNvPr>
          <p:cNvSpPr>
            <a:spLocks noGrp="1"/>
          </p:cNvSpPr>
          <p:nvPr>
            <p:ph idx="1"/>
          </p:nvPr>
        </p:nvSpPr>
        <p:spPr/>
        <p:txBody>
          <a:bodyPr>
            <a:normAutofit lnSpcReduction="10000"/>
          </a:bodyPr>
          <a:lstStyle/>
          <a:p>
            <a:r>
              <a:rPr lang="en-IN" sz="3200" dirty="0"/>
              <a:t>Label the specimen and deliver it to the laboratory as soon as possible with a complete request form. </a:t>
            </a:r>
          </a:p>
          <a:p>
            <a:r>
              <a:rPr lang="en-IN" sz="3200" dirty="0"/>
              <a:t>If delays in transportation to the laboratory are unavoidable sample should be placed in the  (</a:t>
            </a:r>
            <a:r>
              <a:rPr lang="en-IN" sz="3200" dirty="0" err="1"/>
              <a:t>Amies</a:t>
            </a:r>
            <a:r>
              <a:rPr lang="en-IN" sz="3200" dirty="0"/>
              <a:t> transport medium or Cary- Blair transport medium ) to minimize drying and minimize exposure to oxygen if anaerobes are suspected. </a:t>
            </a:r>
          </a:p>
          <a:p>
            <a:r>
              <a:rPr lang="en-IN" sz="3200" dirty="0"/>
              <a:t>If processing is delayed, refrigeration is preferable to storage at ambient temperature</a:t>
            </a:r>
            <a:r>
              <a:rPr lang="en-IN" dirty="0"/>
              <a:t>. </a:t>
            </a:r>
          </a:p>
        </p:txBody>
      </p:sp>
    </p:spTree>
    <p:extLst>
      <p:ext uri="{BB962C8B-B14F-4D97-AF65-F5344CB8AC3E}">
        <p14:creationId xmlns:p14="http://schemas.microsoft.com/office/powerpoint/2010/main" val="2006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7C9F-78A0-4057-80EA-90FE4BD12D31}"/>
              </a:ext>
            </a:extLst>
          </p:cNvPr>
          <p:cNvSpPr>
            <a:spLocks noGrp="1"/>
          </p:cNvSpPr>
          <p:nvPr>
            <p:ph type="title"/>
          </p:nvPr>
        </p:nvSpPr>
        <p:spPr>
          <a:xfrm>
            <a:off x="1232452" y="1179445"/>
            <a:ext cx="9727096" cy="662608"/>
          </a:xfrm>
        </p:spPr>
        <p:txBody>
          <a:bodyPr>
            <a:normAutofit fontScale="90000"/>
          </a:bodyPr>
          <a:lstStyle/>
          <a:p>
            <a:r>
              <a:rPr lang="en-IN" dirty="0"/>
              <a:t>LABORATORY EXAMINATION OF PUS SAMPLE ( PROCESSING )</a:t>
            </a:r>
            <a:br>
              <a:rPr lang="en-IN" dirty="0"/>
            </a:br>
            <a:r>
              <a:rPr lang="en-IN" dirty="0"/>
              <a:t> </a:t>
            </a:r>
          </a:p>
        </p:txBody>
      </p:sp>
      <p:sp>
        <p:nvSpPr>
          <p:cNvPr id="3" name="Content Placeholder 2">
            <a:extLst>
              <a:ext uri="{FF2B5EF4-FFF2-40B4-BE49-F238E27FC236}">
                <a16:creationId xmlns:a16="http://schemas.microsoft.com/office/drawing/2014/main" id="{B5BF64AE-99CB-492C-A767-41254A54C235}"/>
              </a:ext>
            </a:extLst>
          </p:cNvPr>
          <p:cNvSpPr>
            <a:spLocks noGrp="1"/>
          </p:cNvSpPr>
          <p:nvPr>
            <p:ph idx="1"/>
          </p:nvPr>
        </p:nvSpPr>
        <p:spPr>
          <a:xfrm>
            <a:off x="914400" y="1510749"/>
            <a:ext cx="10402956" cy="4351868"/>
          </a:xfrm>
        </p:spPr>
        <p:txBody>
          <a:bodyPr>
            <a:normAutofit fontScale="47500" lnSpcReduction="20000"/>
          </a:bodyPr>
          <a:lstStyle/>
          <a:p>
            <a:pPr marL="0" indent="0">
              <a:buNone/>
            </a:pPr>
            <a:endParaRPr lang="en-IN" dirty="0"/>
          </a:p>
          <a:p>
            <a:endParaRPr lang="en-IN" dirty="0"/>
          </a:p>
          <a:p>
            <a:pPr marL="0" indent="0">
              <a:buNone/>
            </a:pPr>
            <a:r>
              <a:rPr lang="en-IN" sz="4500" dirty="0"/>
              <a:t>After the submission of sample of pus in laboratory, two main methods are done: </a:t>
            </a:r>
          </a:p>
          <a:p>
            <a:pPr marL="457200" indent="-457200">
              <a:buAutoNum type="arabicPeriod"/>
            </a:pPr>
            <a:r>
              <a:rPr lang="en-IN" sz="4500" dirty="0"/>
              <a:t>Staining method </a:t>
            </a:r>
          </a:p>
          <a:p>
            <a:pPr marL="457200" indent="-457200">
              <a:buAutoNum type="arabicPeriod"/>
            </a:pPr>
            <a:r>
              <a:rPr lang="en-IN" sz="4500" dirty="0"/>
              <a:t>Pus culturing method</a:t>
            </a:r>
          </a:p>
          <a:p>
            <a:pPr marL="0" indent="0">
              <a:buNone/>
            </a:pPr>
            <a:endParaRPr lang="en-IN" sz="4500" dirty="0"/>
          </a:p>
          <a:p>
            <a:pPr>
              <a:buFont typeface="Arial" panose="020B0604020202020204" pitchFamily="34" charset="0"/>
              <a:buChar char="•"/>
            </a:pPr>
            <a:r>
              <a:rPr lang="en-IN" sz="4500" dirty="0"/>
              <a:t>Staining method : (a) Make an evenly spread smear of specimen on a clean grease free slide. </a:t>
            </a:r>
          </a:p>
          <a:p>
            <a:pPr>
              <a:buFont typeface="Arial" panose="020B0604020202020204" pitchFamily="34" charset="0"/>
              <a:buChar char="•"/>
            </a:pPr>
            <a:r>
              <a:rPr lang="en-IN" sz="4500" dirty="0"/>
              <a:t>( b) Allow the smear to air dry in a free space. </a:t>
            </a:r>
          </a:p>
          <a:p>
            <a:pPr>
              <a:buFont typeface="Arial" panose="020B0604020202020204" pitchFamily="34" charset="0"/>
              <a:buChar char="•"/>
            </a:pPr>
            <a:r>
              <a:rPr lang="en-IN" sz="4500" dirty="0"/>
              <a:t>(c) Heat fix the specimen and stain by gram staining technique. </a:t>
            </a:r>
          </a:p>
          <a:p>
            <a:pPr>
              <a:buFont typeface="Arial" panose="020B0604020202020204" pitchFamily="34" charset="0"/>
              <a:buChar char="•"/>
            </a:pPr>
            <a:r>
              <a:rPr lang="en-IN" sz="4500" dirty="0"/>
              <a:t>(d) examine the presence of bacteria and pus cell in 100 x objective lens.</a:t>
            </a:r>
          </a:p>
          <a:p>
            <a:pPr marL="457200" indent="-457200">
              <a:buAutoNum type="arabicPeriod"/>
            </a:pPr>
            <a:endParaRPr lang="en-IN" sz="4500" dirty="0"/>
          </a:p>
          <a:p>
            <a:pPr marL="457200" indent="-457200">
              <a:buAutoNum type="arabicPeriod"/>
            </a:pPr>
            <a:endParaRPr lang="en-IN" dirty="0"/>
          </a:p>
        </p:txBody>
      </p:sp>
    </p:spTree>
    <p:extLst>
      <p:ext uri="{BB962C8B-B14F-4D97-AF65-F5344CB8AC3E}">
        <p14:creationId xmlns:p14="http://schemas.microsoft.com/office/powerpoint/2010/main" val="240851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2B660-B710-4A0C-974D-16FA170114B2}"/>
              </a:ext>
            </a:extLst>
          </p:cNvPr>
          <p:cNvSpPr>
            <a:spLocks noGrp="1"/>
          </p:cNvSpPr>
          <p:nvPr>
            <p:ph idx="1"/>
          </p:nvPr>
        </p:nvSpPr>
        <p:spPr>
          <a:xfrm>
            <a:off x="861389" y="1245704"/>
            <a:ext cx="10469219" cy="4696425"/>
          </a:xfrm>
        </p:spPr>
        <p:txBody>
          <a:bodyPr>
            <a:noAutofit/>
          </a:bodyPr>
          <a:lstStyle/>
          <a:p>
            <a:r>
              <a:rPr lang="en-IN" sz="3200" dirty="0"/>
              <a:t>Pus culturing method : (a) wound specimen swabs or pus aspirant should be plated onto the following medias : </a:t>
            </a:r>
          </a:p>
          <a:p>
            <a:r>
              <a:rPr lang="en-IN" sz="3200" dirty="0"/>
              <a:t>1. Blood agar – to isolate</a:t>
            </a:r>
            <a:r>
              <a:rPr lang="en-IN" sz="3200" i="1" dirty="0"/>
              <a:t> Streptococcus pyogenes or Streptococci </a:t>
            </a:r>
          </a:p>
          <a:p>
            <a:r>
              <a:rPr lang="en-IN" sz="3200" dirty="0"/>
              <a:t> 2. </a:t>
            </a:r>
            <a:r>
              <a:rPr lang="en-IN" sz="3200" dirty="0" err="1"/>
              <a:t>Macconkey</a:t>
            </a:r>
            <a:r>
              <a:rPr lang="en-IN" sz="3200" dirty="0"/>
              <a:t> agar – to isolate gram negative rods. </a:t>
            </a:r>
          </a:p>
          <a:p>
            <a:r>
              <a:rPr lang="en-IN" sz="3200" dirty="0"/>
              <a:t>Processing :- 1. four flame method.</a:t>
            </a:r>
          </a:p>
          <a:p>
            <a:pPr marL="0" indent="0">
              <a:buNone/>
            </a:pPr>
            <a:r>
              <a:rPr lang="en-IN" sz="3200" dirty="0"/>
              <a:t>                         2. streaking plate technique </a:t>
            </a:r>
          </a:p>
        </p:txBody>
      </p:sp>
    </p:spTree>
    <p:extLst>
      <p:ext uri="{BB962C8B-B14F-4D97-AF65-F5344CB8AC3E}">
        <p14:creationId xmlns:p14="http://schemas.microsoft.com/office/powerpoint/2010/main" val="72851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FA90-06D3-4698-85FB-C603669AE1D0}"/>
              </a:ext>
            </a:extLst>
          </p:cNvPr>
          <p:cNvSpPr>
            <a:spLocks noGrp="1"/>
          </p:cNvSpPr>
          <p:nvPr>
            <p:ph type="title"/>
          </p:nvPr>
        </p:nvSpPr>
        <p:spPr/>
        <p:txBody>
          <a:bodyPr/>
          <a:lstStyle/>
          <a:p>
            <a:endParaRPr lang="en-IN"/>
          </a:p>
        </p:txBody>
      </p:sp>
      <p:pic>
        <p:nvPicPr>
          <p:cNvPr id="10" name="Picture Placeholder 9">
            <a:extLst>
              <a:ext uri="{FF2B5EF4-FFF2-40B4-BE49-F238E27FC236}">
                <a16:creationId xmlns:a16="http://schemas.microsoft.com/office/drawing/2014/main" id="{A656520E-3A40-4F9C-940D-570728BD100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92765" y="-33131"/>
            <a:ext cx="8110331" cy="6891131"/>
          </a:xfrm>
        </p:spPr>
      </p:pic>
      <p:sp>
        <p:nvSpPr>
          <p:cNvPr id="4" name="Text Placeholder 3">
            <a:extLst>
              <a:ext uri="{FF2B5EF4-FFF2-40B4-BE49-F238E27FC236}">
                <a16:creationId xmlns:a16="http://schemas.microsoft.com/office/drawing/2014/main" id="{88C0A676-930C-4758-8E13-270DD4DEB127}"/>
              </a:ext>
            </a:extLst>
          </p:cNvPr>
          <p:cNvSpPr>
            <a:spLocks noGrp="1"/>
          </p:cNvSpPr>
          <p:nvPr>
            <p:ph type="body" sz="half" idx="2"/>
          </p:nvPr>
        </p:nvSpPr>
        <p:spPr/>
        <p:txBody>
          <a:bodyPr>
            <a:normAutofit/>
          </a:bodyPr>
          <a:lstStyle/>
          <a:p>
            <a:r>
              <a:rPr lang="en-IN" sz="2000" dirty="0">
                <a:solidFill>
                  <a:srgbClr val="002060"/>
                </a:solidFill>
              </a:rPr>
              <a:t>BLOOD AGAR PLATE </a:t>
            </a: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r>
              <a:rPr lang="en-IN" sz="2000" dirty="0">
                <a:solidFill>
                  <a:srgbClr val="002060"/>
                </a:solidFill>
              </a:rPr>
              <a:t>MAC CONKEY PLATE </a:t>
            </a:r>
          </a:p>
        </p:txBody>
      </p:sp>
      <p:cxnSp>
        <p:nvCxnSpPr>
          <p:cNvPr id="14" name="Straight Arrow Connector 13">
            <a:extLst>
              <a:ext uri="{FF2B5EF4-FFF2-40B4-BE49-F238E27FC236}">
                <a16:creationId xmlns:a16="http://schemas.microsoft.com/office/drawing/2014/main" id="{5EDE4413-1412-410F-97AC-98F20FB4007A}"/>
              </a:ext>
            </a:extLst>
          </p:cNvPr>
          <p:cNvCxnSpPr>
            <a:cxnSpLocks/>
          </p:cNvCxnSpPr>
          <p:nvPr/>
        </p:nvCxnSpPr>
        <p:spPr>
          <a:xfrm flipH="1" flipV="1">
            <a:off x="3975652" y="4028661"/>
            <a:ext cx="4651513" cy="11926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3A53133-3F68-4438-ACFA-6F1580ED805F}"/>
              </a:ext>
            </a:extLst>
          </p:cNvPr>
          <p:cNvCxnSpPr/>
          <p:nvPr/>
        </p:nvCxnSpPr>
        <p:spPr>
          <a:xfrm>
            <a:off x="6904383" y="2451652"/>
            <a:ext cx="1722782" cy="1590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50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74C12-0F26-4EA3-8070-13BDC9D2A2ED}"/>
              </a:ext>
            </a:extLst>
          </p:cNvPr>
          <p:cNvSpPr>
            <a:spLocks noGrp="1"/>
          </p:cNvSpPr>
          <p:nvPr>
            <p:ph idx="1"/>
          </p:nvPr>
        </p:nvSpPr>
        <p:spPr>
          <a:xfrm>
            <a:off x="490330" y="1272209"/>
            <a:ext cx="10840279" cy="4876800"/>
          </a:xfrm>
        </p:spPr>
        <p:txBody>
          <a:bodyPr>
            <a:normAutofit lnSpcReduction="10000"/>
          </a:bodyPr>
          <a:lstStyle/>
          <a:p>
            <a:pPr>
              <a:buFont typeface="Arial" panose="020B0604020202020204" pitchFamily="34" charset="0"/>
              <a:buChar char="•"/>
            </a:pPr>
            <a:r>
              <a:rPr lang="en-IN" sz="3200" dirty="0"/>
              <a:t>Streaking plate technique: </a:t>
            </a:r>
          </a:p>
          <a:p>
            <a:pPr>
              <a:buFont typeface="Arial" panose="020B0604020202020204" pitchFamily="34" charset="0"/>
              <a:buChar char="•"/>
            </a:pPr>
            <a:r>
              <a:rPr lang="en-IN" sz="3200" dirty="0"/>
              <a:t>First day of processing : 1. Streaking of pus on the plate is done and  kept for incubation for 24 hrs in incubator. </a:t>
            </a:r>
          </a:p>
          <a:p>
            <a:pPr>
              <a:buFont typeface="Arial" panose="020B0604020202020204" pitchFamily="34" charset="0"/>
              <a:buChar char="•"/>
            </a:pPr>
            <a:r>
              <a:rPr lang="en-IN" sz="3200" dirty="0"/>
              <a:t>Incubation condition : 1. Temperature : 35 degree C to 37 degree C.</a:t>
            </a:r>
          </a:p>
          <a:p>
            <a:pPr>
              <a:buFont typeface="Arial" panose="020B0604020202020204" pitchFamily="34" charset="0"/>
              <a:buChar char="•"/>
            </a:pPr>
            <a:r>
              <a:rPr lang="en-IN" sz="3200" dirty="0"/>
              <a:t>Second day of processing : 1. After 24hrs, if growth is not seen in the culture media plate, then it is kept for more 24hrs to check whether it becomes infected or not. </a:t>
            </a:r>
          </a:p>
          <a:p>
            <a:pPr>
              <a:buFont typeface="Arial" panose="020B0604020202020204" pitchFamily="34" charset="0"/>
              <a:buChar char="•"/>
            </a:pPr>
            <a:r>
              <a:rPr lang="en-IN" sz="3200" dirty="0"/>
              <a:t>If seen, examination, morphology, identification should be done. </a:t>
            </a:r>
          </a:p>
          <a:p>
            <a:pPr marL="0" indent="0">
              <a:buNone/>
            </a:pPr>
            <a:endParaRPr lang="en-IN" sz="3200" dirty="0"/>
          </a:p>
          <a:p>
            <a:pPr>
              <a:buFont typeface="Arial" panose="020B0604020202020204" pitchFamily="34" charset="0"/>
              <a:buChar char="•"/>
            </a:pPr>
            <a:endParaRPr lang="en-IN" dirty="0"/>
          </a:p>
        </p:txBody>
      </p:sp>
    </p:spTree>
    <p:extLst>
      <p:ext uri="{BB962C8B-B14F-4D97-AF65-F5344CB8AC3E}">
        <p14:creationId xmlns:p14="http://schemas.microsoft.com/office/powerpoint/2010/main" val="3473333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20F7-2C36-404C-85E5-08E4E18F428A}"/>
              </a:ext>
            </a:extLst>
          </p:cNvPr>
          <p:cNvSpPr>
            <a:spLocks noGrp="1"/>
          </p:cNvSpPr>
          <p:nvPr>
            <p:ph type="title"/>
          </p:nvPr>
        </p:nvSpPr>
        <p:spPr/>
        <p:txBody>
          <a:bodyPr/>
          <a:lstStyle/>
          <a:p>
            <a:endParaRPr lang="en-IN" dirty="0"/>
          </a:p>
        </p:txBody>
      </p:sp>
      <p:pic>
        <p:nvPicPr>
          <p:cNvPr id="6" name="Picture Placeholder 5">
            <a:extLst>
              <a:ext uri="{FF2B5EF4-FFF2-40B4-BE49-F238E27FC236}">
                <a16:creationId xmlns:a16="http://schemas.microsoft.com/office/drawing/2014/main" id="{A6AB2011-D09C-4A0E-A6E7-298F4D90EB5B}"/>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rot="5400000">
            <a:off x="-834887" y="1298713"/>
            <a:ext cx="5751444" cy="4081670"/>
          </a:xfrm>
        </p:spPr>
      </p:pic>
      <p:sp>
        <p:nvSpPr>
          <p:cNvPr id="4" name="Text Placeholder 3">
            <a:extLst>
              <a:ext uri="{FF2B5EF4-FFF2-40B4-BE49-F238E27FC236}">
                <a16:creationId xmlns:a16="http://schemas.microsoft.com/office/drawing/2014/main" id="{60163865-8734-49F6-BF18-0385AC328CDC}"/>
              </a:ext>
            </a:extLst>
          </p:cNvPr>
          <p:cNvSpPr>
            <a:spLocks noGrp="1"/>
          </p:cNvSpPr>
          <p:nvPr>
            <p:ph type="body" sz="half" idx="2"/>
          </p:nvPr>
        </p:nvSpPr>
        <p:spPr/>
        <p:txBody>
          <a:bodyPr>
            <a:normAutofit/>
          </a:bodyPr>
          <a:lstStyle/>
          <a:p>
            <a:r>
              <a:rPr lang="en-IN" sz="2800" dirty="0">
                <a:solidFill>
                  <a:srgbClr val="002060"/>
                </a:solidFill>
              </a:rPr>
              <a:t>( A)  WELL </a:t>
            </a:r>
          </a:p>
          <a:p>
            <a:r>
              <a:rPr lang="en-IN" sz="2800" dirty="0">
                <a:solidFill>
                  <a:srgbClr val="002060"/>
                </a:solidFill>
              </a:rPr>
              <a:t>(B) TECHNICIAN DOING STREAKING METHOD </a:t>
            </a:r>
          </a:p>
        </p:txBody>
      </p:sp>
      <p:pic>
        <p:nvPicPr>
          <p:cNvPr id="8" name="Picture 7">
            <a:extLst>
              <a:ext uri="{FF2B5EF4-FFF2-40B4-BE49-F238E27FC236}">
                <a16:creationId xmlns:a16="http://schemas.microsoft.com/office/drawing/2014/main" id="{FD6D44D4-C61F-4697-A8A2-39C47922D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99792" y="1232452"/>
            <a:ext cx="5777948" cy="4161182"/>
          </a:xfrm>
          <a:prstGeom prst="rect">
            <a:avLst/>
          </a:prstGeom>
        </p:spPr>
      </p:pic>
    </p:spTree>
    <p:extLst>
      <p:ext uri="{BB962C8B-B14F-4D97-AF65-F5344CB8AC3E}">
        <p14:creationId xmlns:p14="http://schemas.microsoft.com/office/powerpoint/2010/main" val="250756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C7D6B-674C-498C-BC01-B23D0FD676E2}"/>
              </a:ext>
            </a:extLst>
          </p:cNvPr>
          <p:cNvSpPr>
            <a:spLocks noGrp="1"/>
          </p:cNvSpPr>
          <p:nvPr>
            <p:ph idx="1"/>
          </p:nvPr>
        </p:nvSpPr>
        <p:spPr>
          <a:xfrm>
            <a:off x="516835" y="636105"/>
            <a:ext cx="10827026" cy="5473148"/>
          </a:xfrm>
        </p:spPr>
        <p:txBody>
          <a:bodyPr>
            <a:normAutofit fontScale="85000" lnSpcReduction="20000"/>
          </a:bodyPr>
          <a:lstStyle/>
          <a:p>
            <a:r>
              <a:rPr lang="en-IN" sz="2800" dirty="0"/>
              <a:t>Third day of processing : Result of sensitivity :- </a:t>
            </a:r>
          </a:p>
          <a:p>
            <a:pPr marL="0" indent="0">
              <a:buNone/>
            </a:pPr>
            <a:r>
              <a:rPr lang="en-IN" sz="2800" dirty="0"/>
              <a:t> (a) Antibiotic is added in the plate and bacterial response is seen towards it. </a:t>
            </a:r>
          </a:p>
          <a:p>
            <a:pPr>
              <a:buFont typeface="Arial" panose="020B0604020202020204" pitchFamily="34" charset="0"/>
              <a:buChar char="•"/>
            </a:pPr>
            <a:r>
              <a:rPr lang="en-IN" sz="2800" dirty="0"/>
              <a:t>Names of antibiotics : 1. Vancomycin 2. Oxacillin 3. Clindamycin 4. Penicillin 5. Erythromycin 6. Ampicillin.</a:t>
            </a:r>
          </a:p>
          <a:p>
            <a:pPr marL="0" indent="0">
              <a:buNone/>
            </a:pPr>
            <a:r>
              <a:rPr lang="en-IN" sz="2800" dirty="0"/>
              <a:t>                                        </a:t>
            </a:r>
          </a:p>
          <a:p>
            <a:pPr marL="0" indent="0">
              <a:buNone/>
            </a:pPr>
            <a:r>
              <a:rPr lang="en-IN" sz="2800" dirty="0"/>
              <a:t>Possible pathogen can be seen : </a:t>
            </a:r>
            <a:r>
              <a:rPr lang="en-IN" sz="2800" i="1" dirty="0"/>
              <a:t>Escherichia coli</a:t>
            </a:r>
          </a:p>
          <a:p>
            <a:pPr marL="514350" indent="-514350">
              <a:buAutoNum type="arabicPeriod"/>
            </a:pPr>
            <a:r>
              <a:rPr lang="en-IN" sz="2800" dirty="0"/>
              <a:t>It is a parasite .</a:t>
            </a:r>
          </a:p>
          <a:p>
            <a:pPr marL="514350" indent="-514350">
              <a:buAutoNum type="arabicPeriod"/>
            </a:pPr>
            <a:r>
              <a:rPr lang="en-IN" sz="2800" dirty="0"/>
              <a:t>Tribe : Escherichia </a:t>
            </a:r>
          </a:p>
          <a:p>
            <a:pPr marL="514350" indent="-514350">
              <a:buAutoNum type="arabicPeriod"/>
            </a:pPr>
            <a:r>
              <a:rPr lang="en-IN" sz="2800" dirty="0"/>
              <a:t>Recognized : human enteric flora </a:t>
            </a:r>
          </a:p>
          <a:p>
            <a:pPr marL="514350" indent="-514350">
              <a:buAutoNum type="arabicPeriod"/>
            </a:pPr>
            <a:r>
              <a:rPr lang="en-IN" sz="2800" dirty="0"/>
              <a:t>Gram negative </a:t>
            </a:r>
          </a:p>
          <a:p>
            <a:pPr marL="0" indent="0">
              <a:buNone/>
            </a:pPr>
            <a:endParaRPr lang="en-IN" sz="2800" i="1" dirty="0"/>
          </a:p>
          <a:p>
            <a:pPr marL="0" indent="0">
              <a:buNone/>
            </a:pPr>
            <a:endParaRPr lang="en-IN" sz="2800" i="1" dirty="0"/>
          </a:p>
          <a:p>
            <a:pPr marL="0" indent="0">
              <a:buNone/>
            </a:pPr>
            <a:r>
              <a:rPr lang="en-IN" sz="2800" i="1" dirty="0"/>
              <a:t>                                                                      </a:t>
            </a:r>
            <a:r>
              <a:rPr lang="en-IN" i="1" dirty="0"/>
              <a:t>     </a:t>
            </a:r>
            <a:endParaRPr lang="en-IN" dirty="0"/>
          </a:p>
        </p:txBody>
      </p:sp>
    </p:spTree>
    <p:extLst>
      <p:ext uri="{BB962C8B-B14F-4D97-AF65-F5344CB8AC3E}">
        <p14:creationId xmlns:p14="http://schemas.microsoft.com/office/powerpoint/2010/main" val="6283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45E6-DCFE-41C8-A034-5809307DA8DF}"/>
              </a:ext>
            </a:extLst>
          </p:cNvPr>
          <p:cNvSpPr>
            <a:spLocks noGrp="1"/>
          </p:cNvSpPr>
          <p:nvPr>
            <p:ph type="title"/>
          </p:nvPr>
        </p:nvSpPr>
        <p:spPr>
          <a:xfrm>
            <a:off x="1069848" y="484632"/>
            <a:ext cx="10058400" cy="390011"/>
          </a:xfrm>
        </p:spPr>
        <p:txBody>
          <a:bodyPr>
            <a:normAutofit fontScale="90000"/>
          </a:bodyPr>
          <a:lstStyle/>
          <a:p>
            <a:r>
              <a:rPr lang="en-IN" dirty="0"/>
              <a:t>REPORT OF PUS CULTURE AND SENSTIVITY</a:t>
            </a:r>
          </a:p>
        </p:txBody>
      </p:sp>
      <p:pic>
        <p:nvPicPr>
          <p:cNvPr id="5" name="Content Placeholder 4">
            <a:extLst>
              <a:ext uri="{FF2B5EF4-FFF2-40B4-BE49-F238E27FC236}">
                <a16:creationId xmlns:a16="http://schemas.microsoft.com/office/drawing/2014/main" id="{5DAF8685-9D8E-40A6-9564-C0274ED6EA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912164" y="387628"/>
            <a:ext cx="5758070" cy="7182678"/>
          </a:xfrm>
        </p:spPr>
      </p:pic>
    </p:spTree>
    <p:extLst>
      <p:ext uri="{BB962C8B-B14F-4D97-AF65-F5344CB8AC3E}">
        <p14:creationId xmlns:p14="http://schemas.microsoft.com/office/powerpoint/2010/main" val="156676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EE12-852C-4CF7-8263-93953F8A9E84}"/>
              </a:ext>
            </a:extLst>
          </p:cNvPr>
          <p:cNvSpPr>
            <a:spLocks noGrp="1"/>
          </p:cNvSpPr>
          <p:nvPr>
            <p:ph type="title"/>
          </p:nvPr>
        </p:nvSpPr>
        <p:spPr/>
        <p:txBody>
          <a:bodyPr/>
          <a:lstStyle/>
          <a:p>
            <a:r>
              <a:rPr lang="en-IN" dirty="0"/>
              <a:t>CONTENTS </a:t>
            </a:r>
          </a:p>
        </p:txBody>
      </p:sp>
      <p:sp>
        <p:nvSpPr>
          <p:cNvPr id="3" name="Content Placeholder 2">
            <a:extLst>
              <a:ext uri="{FF2B5EF4-FFF2-40B4-BE49-F238E27FC236}">
                <a16:creationId xmlns:a16="http://schemas.microsoft.com/office/drawing/2014/main" id="{03BAC173-6631-4F34-97AB-64197349405E}"/>
              </a:ext>
            </a:extLst>
          </p:cNvPr>
          <p:cNvSpPr>
            <a:spLocks noGrp="1"/>
          </p:cNvSpPr>
          <p:nvPr>
            <p:ph idx="1"/>
          </p:nvPr>
        </p:nvSpPr>
        <p:spPr/>
        <p:txBody>
          <a:bodyPr>
            <a:normAutofit/>
          </a:bodyPr>
          <a:lstStyle/>
          <a:p>
            <a:r>
              <a:rPr lang="en-IN" sz="3600" dirty="0"/>
              <a:t>INTRODUCTION OF PUS</a:t>
            </a:r>
          </a:p>
          <a:p>
            <a:r>
              <a:rPr lang="en-IN" sz="3600" dirty="0"/>
              <a:t>HOW PUS IS FORMED ?</a:t>
            </a:r>
          </a:p>
          <a:p>
            <a:r>
              <a:rPr lang="en-IN" sz="3600" dirty="0"/>
              <a:t>COLLECTION OF PUS </a:t>
            </a:r>
          </a:p>
          <a:p>
            <a:r>
              <a:rPr lang="en-IN" sz="3600" dirty="0"/>
              <a:t>TRANSPORT OF PUS</a:t>
            </a:r>
          </a:p>
          <a:p>
            <a:r>
              <a:rPr lang="en-IN" sz="3600" dirty="0"/>
              <a:t>PROCESSING OF PUS </a:t>
            </a:r>
          </a:p>
        </p:txBody>
      </p:sp>
    </p:spTree>
    <p:extLst>
      <p:ext uri="{BB962C8B-B14F-4D97-AF65-F5344CB8AC3E}">
        <p14:creationId xmlns:p14="http://schemas.microsoft.com/office/powerpoint/2010/main" val="133965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CDB9-AFBF-4C12-84F4-56491127E48E}"/>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a16="http://schemas.microsoft.com/office/drawing/2014/main" id="{1DCC29FC-86C5-48DA-8AA1-E43963BDF329}"/>
              </a:ext>
            </a:extLst>
          </p:cNvPr>
          <p:cNvSpPr>
            <a:spLocks noGrp="1"/>
          </p:cNvSpPr>
          <p:nvPr>
            <p:ph idx="1"/>
          </p:nvPr>
        </p:nvSpPr>
        <p:spPr/>
        <p:txBody>
          <a:bodyPr>
            <a:normAutofit/>
          </a:bodyPr>
          <a:lstStyle/>
          <a:p>
            <a:pPr marL="0" indent="0">
              <a:buNone/>
            </a:pPr>
            <a:r>
              <a:rPr lang="en-IN" sz="3600" dirty="0"/>
              <a:t>A thick, opaque, usually yellowish white protein rich fluid that is formed as a part of an inflammation typically associated with an infection and is composed of exudate chiefly containing dead white blood cells (such as neutrophils), tissue debris and pathogenic microorganisms (such as bacteria).</a:t>
            </a:r>
          </a:p>
        </p:txBody>
      </p:sp>
    </p:spTree>
    <p:extLst>
      <p:ext uri="{BB962C8B-B14F-4D97-AF65-F5344CB8AC3E}">
        <p14:creationId xmlns:p14="http://schemas.microsoft.com/office/powerpoint/2010/main" val="3996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B7A9-5C28-408F-95DC-B23EF7C639B1}"/>
              </a:ext>
            </a:extLst>
          </p:cNvPr>
          <p:cNvSpPr>
            <a:spLocks noGrp="1"/>
          </p:cNvSpPr>
          <p:nvPr>
            <p:ph type="title"/>
          </p:nvPr>
        </p:nvSpPr>
        <p:spPr/>
        <p:txBody>
          <a:bodyPr/>
          <a:lstStyle/>
          <a:p>
            <a:r>
              <a:rPr lang="en-IN" dirty="0"/>
              <a:t>HOW PUS IS FORMED?</a:t>
            </a:r>
          </a:p>
        </p:txBody>
      </p:sp>
      <p:sp>
        <p:nvSpPr>
          <p:cNvPr id="3" name="Content Placeholder 2">
            <a:extLst>
              <a:ext uri="{FF2B5EF4-FFF2-40B4-BE49-F238E27FC236}">
                <a16:creationId xmlns:a16="http://schemas.microsoft.com/office/drawing/2014/main" id="{110C88C3-D16B-47C5-AD99-56E3FCCF87C3}"/>
              </a:ext>
            </a:extLst>
          </p:cNvPr>
          <p:cNvSpPr>
            <a:spLocks noGrp="1"/>
          </p:cNvSpPr>
          <p:nvPr>
            <p:ph idx="1"/>
          </p:nvPr>
        </p:nvSpPr>
        <p:spPr/>
        <p:txBody>
          <a:bodyPr/>
          <a:lstStyle/>
          <a:p>
            <a:r>
              <a:rPr lang="en-IN" sz="2800" dirty="0"/>
              <a:t>Pus is the result of the body’s natural immune system automatically responding to an infection, usually caused by bacteria or fungi. </a:t>
            </a:r>
          </a:p>
          <a:p>
            <a:r>
              <a:rPr lang="en-IN" sz="2800" dirty="0"/>
              <a:t>Leukocytes or white blood cells are produced in the marrow of bones. They attack the organisms that cause infection. </a:t>
            </a:r>
          </a:p>
          <a:p>
            <a:r>
              <a:rPr lang="en-IN" sz="2800" dirty="0"/>
              <a:t>Neutrophils, a type of leukocyte, have the specific task of attacking harmful fungi or bacteria.</a:t>
            </a:r>
          </a:p>
          <a:p>
            <a:r>
              <a:rPr lang="en-IN" sz="2800" dirty="0"/>
              <a:t>For this reason, pus also contains dead bacteria.</a:t>
            </a:r>
          </a:p>
          <a:p>
            <a:endParaRPr lang="en-IN" dirty="0"/>
          </a:p>
        </p:txBody>
      </p:sp>
    </p:spTree>
    <p:extLst>
      <p:ext uri="{BB962C8B-B14F-4D97-AF65-F5344CB8AC3E}">
        <p14:creationId xmlns:p14="http://schemas.microsoft.com/office/powerpoint/2010/main" val="299337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CBDFE-A825-4063-B07F-FD30300C00CB}"/>
              </a:ext>
            </a:extLst>
          </p:cNvPr>
          <p:cNvSpPr>
            <a:spLocks noGrp="1"/>
          </p:cNvSpPr>
          <p:nvPr>
            <p:ph idx="1"/>
          </p:nvPr>
        </p:nvSpPr>
        <p:spPr/>
        <p:txBody>
          <a:bodyPr/>
          <a:lstStyle/>
          <a:p>
            <a:r>
              <a:rPr lang="en-IN" sz="2800" dirty="0"/>
              <a:t>Macrophages, another type of leukocyte, detect the foreign bodies and release an alarm system in the form of small, cell signalling protein molecules called cytokines.</a:t>
            </a:r>
          </a:p>
          <a:p>
            <a:r>
              <a:rPr lang="en-IN" sz="2800" dirty="0"/>
              <a:t>Cytokines alert the neutrophils, and these neutrophils filter from the blood stream into the affected area. </a:t>
            </a:r>
          </a:p>
          <a:p>
            <a:r>
              <a:rPr lang="en-IN" sz="2800" dirty="0"/>
              <a:t>The rapid accumulation of neutrophils eventually leads to the presence of pus.</a:t>
            </a:r>
          </a:p>
        </p:txBody>
      </p:sp>
    </p:spTree>
    <p:extLst>
      <p:ext uri="{BB962C8B-B14F-4D97-AF65-F5344CB8AC3E}">
        <p14:creationId xmlns:p14="http://schemas.microsoft.com/office/powerpoint/2010/main" val="238876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6035-8A33-4A9B-BDCC-77F6770DA7E4}"/>
              </a:ext>
            </a:extLst>
          </p:cNvPr>
          <p:cNvSpPr>
            <a:spLocks noGrp="1"/>
          </p:cNvSpPr>
          <p:nvPr>
            <p:ph type="title"/>
          </p:nvPr>
        </p:nvSpPr>
        <p:spPr/>
        <p:txBody>
          <a:bodyPr/>
          <a:lstStyle/>
          <a:p>
            <a:r>
              <a:rPr lang="en-IN" dirty="0"/>
              <a:t>COLLECTION OF PUS </a:t>
            </a:r>
          </a:p>
        </p:txBody>
      </p:sp>
      <p:sp>
        <p:nvSpPr>
          <p:cNvPr id="3" name="Content Placeholder 2">
            <a:extLst>
              <a:ext uri="{FF2B5EF4-FFF2-40B4-BE49-F238E27FC236}">
                <a16:creationId xmlns:a16="http://schemas.microsoft.com/office/drawing/2014/main" id="{3BAE7ED2-79E3-4C2B-8FC4-FA3B1485706D}"/>
              </a:ext>
            </a:extLst>
          </p:cNvPr>
          <p:cNvSpPr>
            <a:spLocks noGrp="1"/>
          </p:cNvSpPr>
          <p:nvPr>
            <p:ph idx="1"/>
          </p:nvPr>
        </p:nvSpPr>
        <p:spPr/>
        <p:txBody>
          <a:bodyPr>
            <a:normAutofit/>
          </a:bodyPr>
          <a:lstStyle/>
          <a:p>
            <a:r>
              <a:rPr lang="en-IN" sz="3200" dirty="0"/>
              <a:t>Pus can be collected from the following areas : </a:t>
            </a:r>
          </a:p>
          <a:p>
            <a:r>
              <a:rPr lang="en-IN" sz="3200" dirty="0"/>
              <a:t>Through abscess </a:t>
            </a:r>
          </a:p>
          <a:p>
            <a:r>
              <a:rPr lang="en-IN" sz="3200" dirty="0"/>
              <a:t>Deep seated pus</a:t>
            </a:r>
          </a:p>
          <a:p>
            <a:r>
              <a:rPr lang="en-IN" sz="3200" dirty="0"/>
              <a:t>Post operative wound pus</a:t>
            </a:r>
          </a:p>
          <a:p>
            <a:r>
              <a:rPr lang="en-IN" sz="3200" dirty="0"/>
              <a:t>Wound exudate </a:t>
            </a:r>
          </a:p>
          <a:p>
            <a:pPr marL="0" indent="0">
              <a:buNone/>
            </a:pPr>
            <a:endParaRPr lang="en-IN" dirty="0"/>
          </a:p>
          <a:p>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108478227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8D6A-C557-4317-B114-23F38AA78B83}"/>
              </a:ext>
            </a:extLst>
          </p:cNvPr>
          <p:cNvSpPr>
            <a:spLocks noGrp="1"/>
          </p:cNvSpPr>
          <p:nvPr>
            <p:ph type="title"/>
          </p:nvPr>
        </p:nvSpPr>
        <p:spPr>
          <a:xfrm>
            <a:off x="1133475" y="1418082"/>
            <a:ext cx="10058400" cy="505968"/>
          </a:xfrm>
        </p:spPr>
        <p:txBody>
          <a:bodyPr>
            <a:normAutofit fontScale="90000"/>
          </a:bodyPr>
          <a:lstStyle/>
          <a:p>
            <a:r>
              <a:rPr lang="en-IN" dirty="0"/>
              <a:t>METHOD OF COLLECTION </a:t>
            </a:r>
            <a:br>
              <a:rPr lang="en-IN" dirty="0"/>
            </a:br>
            <a:endParaRPr lang="en-IN" dirty="0"/>
          </a:p>
        </p:txBody>
      </p:sp>
      <p:sp>
        <p:nvSpPr>
          <p:cNvPr id="3" name="Content Placeholder 2">
            <a:extLst>
              <a:ext uri="{FF2B5EF4-FFF2-40B4-BE49-F238E27FC236}">
                <a16:creationId xmlns:a16="http://schemas.microsoft.com/office/drawing/2014/main" id="{11106D8E-CB60-4962-ADEC-D3EE2ADB0E9B}"/>
              </a:ext>
            </a:extLst>
          </p:cNvPr>
          <p:cNvSpPr>
            <a:spLocks noGrp="1"/>
          </p:cNvSpPr>
          <p:nvPr>
            <p:ph idx="1"/>
          </p:nvPr>
        </p:nvSpPr>
        <p:spPr>
          <a:xfrm>
            <a:off x="1255645" y="2425148"/>
            <a:ext cx="9601196" cy="3848286"/>
          </a:xfrm>
        </p:spPr>
        <p:txBody>
          <a:bodyPr>
            <a:normAutofit fontScale="92500" lnSpcReduction="10000"/>
          </a:bodyPr>
          <a:lstStyle/>
          <a:p>
            <a:r>
              <a:rPr lang="en-IN" sz="2800" dirty="0"/>
              <a:t>As far as possible, collect specimens before application of antiseptic dressing.</a:t>
            </a:r>
          </a:p>
          <a:p>
            <a:r>
              <a:rPr lang="en-IN" sz="2800" dirty="0"/>
              <a:t>Ideally, a minimum volume of 1ml (up to 5ml)  of pus should be collected because large volumes of purulent material maintain the viability of anaerobes for longer.</a:t>
            </a:r>
          </a:p>
          <a:p>
            <a:r>
              <a:rPr lang="en-IN" sz="2800" dirty="0"/>
              <a:t>The aspirant should be collected in a sterile syringe – any air bubbles should be expelled. </a:t>
            </a:r>
          </a:p>
          <a:p>
            <a:r>
              <a:rPr lang="en-IN" sz="2800" dirty="0"/>
              <a:t>A tissue specimen should be place in a sterile container and sent to the lab for immediate processing if anaerobes are suspected.</a:t>
            </a:r>
          </a:p>
          <a:p>
            <a:endParaRPr lang="en-IN" sz="2800" dirty="0"/>
          </a:p>
          <a:p>
            <a:endParaRPr lang="en-IN" dirty="0"/>
          </a:p>
          <a:p>
            <a:pPr marL="0" indent="0">
              <a:buNone/>
            </a:pPr>
            <a:endParaRPr lang="en-IN" dirty="0"/>
          </a:p>
        </p:txBody>
      </p:sp>
    </p:spTree>
    <p:extLst>
      <p:ext uri="{BB962C8B-B14F-4D97-AF65-F5344CB8AC3E}">
        <p14:creationId xmlns:p14="http://schemas.microsoft.com/office/powerpoint/2010/main" val="253027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2D326-5AF8-4D43-9917-09FD1422F5F7}"/>
              </a:ext>
            </a:extLst>
          </p:cNvPr>
          <p:cNvSpPr>
            <a:spLocks noGrp="1"/>
          </p:cNvSpPr>
          <p:nvPr>
            <p:ph idx="1"/>
          </p:nvPr>
        </p:nvSpPr>
        <p:spPr>
          <a:xfrm>
            <a:off x="1066800" y="673608"/>
            <a:ext cx="10058400" cy="4050792"/>
          </a:xfrm>
        </p:spPr>
        <p:txBody>
          <a:bodyPr/>
          <a:lstStyle/>
          <a:p>
            <a:r>
              <a:rPr lang="en-IN" sz="3200" dirty="0"/>
              <a:t>Swabs are less desirable because of the smaller amount of specimen that is sampled and the fact that they are often contaminated with normal skin flora, making interpretation of results difficulties.</a:t>
            </a:r>
          </a:p>
          <a:p>
            <a:r>
              <a:rPr lang="en-IN" sz="3200" dirty="0"/>
              <a:t>When using swabs, the deepest part of the wound should be sampled, avoiding the superficial microflora.</a:t>
            </a:r>
          </a:p>
          <a:p>
            <a:r>
              <a:rPr lang="en-IN" sz="3200" dirty="0"/>
              <a:t>Swabs should be well soaked in pus </a:t>
            </a:r>
            <a:r>
              <a:rPr lang="en-IN" dirty="0"/>
              <a:t>.</a:t>
            </a:r>
          </a:p>
        </p:txBody>
      </p:sp>
    </p:spTree>
    <p:extLst>
      <p:ext uri="{BB962C8B-B14F-4D97-AF65-F5344CB8AC3E}">
        <p14:creationId xmlns:p14="http://schemas.microsoft.com/office/powerpoint/2010/main" val="231006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EBEC-D6DB-4013-9E27-5A49CD513B0C}"/>
              </a:ext>
            </a:extLst>
          </p:cNvPr>
          <p:cNvSpPr>
            <a:spLocks noGrp="1"/>
          </p:cNvSpPr>
          <p:nvPr>
            <p:ph type="title"/>
          </p:nvPr>
        </p:nvSpPr>
        <p:spPr/>
        <p:txBody>
          <a:bodyPr/>
          <a:lstStyle/>
          <a:p>
            <a:endParaRPr lang="en-IN"/>
          </a:p>
        </p:txBody>
      </p:sp>
      <p:pic>
        <p:nvPicPr>
          <p:cNvPr id="6" name="Picture Placeholder 5">
            <a:extLst>
              <a:ext uri="{FF2B5EF4-FFF2-40B4-BE49-F238E27FC236}">
                <a16:creationId xmlns:a16="http://schemas.microsoft.com/office/drawing/2014/main" id="{D3326BBF-1242-4728-96C0-9CE6FDFE6A4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440" r="5440"/>
          <a:stretch>
            <a:fillRect/>
          </a:stretch>
        </p:blipFill>
        <p:spPr>
          <a:xfrm>
            <a:off x="0" y="0"/>
            <a:ext cx="8303740" cy="6858000"/>
          </a:xfrm>
        </p:spPr>
      </p:pic>
      <p:sp>
        <p:nvSpPr>
          <p:cNvPr id="4" name="Text Placeholder 3">
            <a:extLst>
              <a:ext uri="{FF2B5EF4-FFF2-40B4-BE49-F238E27FC236}">
                <a16:creationId xmlns:a16="http://schemas.microsoft.com/office/drawing/2014/main" id="{A5DADA67-E8EF-4E65-9600-23B305E808EE}"/>
              </a:ext>
            </a:extLst>
          </p:cNvPr>
          <p:cNvSpPr>
            <a:spLocks noGrp="1"/>
          </p:cNvSpPr>
          <p:nvPr>
            <p:ph type="body" sz="half" idx="2"/>
          </p:nvPr>
        </p:nvSpPr>
        <p:spPr/>
        <p:txBody>
          <a:bodyPr>
            <a:normAutofit/>
          </a:bodyPr>
          <a:lstStyle/>
          <a:p>
            <a:r>
              <a:rPr lang="en-IN" sz="4800" dirty="0"/>
              <a:t>SURGICAL WOUND </a:t>
            </a:r>
          </a:p>
        </p:txBody>
      </p:sp>
    </p:spTree>
    <p:extLst>
      <p:ext uri="{BB962C8B-B14F-4D97-AF65-F5344CB8AC3E}">
        <p14:creationId xmlns:p14="http://schemas.microsoft.com/office/powerpoint/2010/main" val="32823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2004</TotalTime>
  <Words>841</Words>
  <Application>Microsoft Office PowerPoint</Application>
  <PresentationFormat>Widescreen</PresentationFormat>
  <Paragraphs>86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Cambria</vt:lpstr>
      <vt:lpstr>Rockwell</vt:lpstr>
      <vt:lpstr>Rockwell Condensed</vt:lpstr>
      <vt:lpstr>Wingdings</vt:lpstr>
      <vt:lpstr>Wood Type</vt:lpstr>
      <vt:lpstr>COLLECTION, TRANSPORT AND PROCESSING OF CLINICAL SPECIMEN. PUS</vt:lpstr>
      <vt:lpstr>CONTENTS </vt:lpstr>
      <vt:lpstr>INTRODUCTION</vt:lpstr>
      <vt:lpstr>HOW PUS IS FORMED?</vt:lpstr>
      <vt:lpstr>PowerPoint Presentation</vt:lpstr>
      <vt:lpstr>COLLECTION OF PUS </vt:lpstr>
      <vt:lpstr>METHOD OF COLLECTION  </vt:lpstr>
      <vt:lpstr>PowerPoint Presentation</vt:lpstr>
      <vt:lpstr>PowerPoint Presentation</vt:lpstr>
      <vt:lpstr>TRANSPORT OF PUS </vt:lpstr>
      <vt:lpstr>LABORATORY EXAMINATION OF PUS SAMPLE ( PROCESSING )  </vt:lpstr>
      <vt:lpstr>PowerPoint Presentation</vt:lpstr>
      <vt:lpstr>PowerPoint Presentation</vt:lpstr>
      <vt:lpstr>PowerPoint Presentation</vt:lpstr>
      <vt:lpstr>PowerPoint Presentation</vt:lpstr>
      <vt:lpstr>PowerPoint Presentation</vt:lpstr>
      <vt:lpstr>REPORT OF PUS CULTURE AND SENSTIVITY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TRANSPORT AND PROCESSING OF CLINICAL SPECIMEN. PUS</dc:title>
  <dc:creator>anishgupta7902@gmail.com</dc:creator>
  <cp:keywords>presentation over pus</cp:keywords>
  <cp:lastModifiedBy>pooja chavan</cp:lastModifiedBy>
  <cp:revision>55</cp:revision>
  <dcterms:created xsi:type="dcterms:W3CDTF">2019-03-25T14:59:25Z</dcterms:created>
  <dcterms:modified xsi:type="dcterms:W3CDTF">2020-08-17T16:35:59Z</dcterms:modified>
</cp:coreProperties>
</file>