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85" r:id="rId4"/>
    <p:sldId id="286" r:id="rId5"/>
    <p:sldId id="278" r:id="rId6"/>
    <p:sldId id="277" r:id="rId7"/>
    <p:sldId id="257" r:id="rId8"/>
    <p:sldId id="283" r:id="rId9"/>
    <p:sldId id="282" r:id="rId10"/>
    <p:sldId id="259" r:id="rId11"/>
    <p:sldId id="260" r:id="rId12"/>
    <p:sldId id="261" r:id="rId13"/>
    <p:sldId id="280" r:id="rId14"/>
    <p:sldId id="262" r:id="rId15"/>
    <p:sldId id="263" r:id="rId16"/>
    <p:sldId id="264" r:id="rId17"/>
    <p:sldId id="276" r:id="rId18"/>
    <p:sldId id="265" r:id="rId19"/>
    <p:sldId id="266" r:id="rId20"/>
    <p:sldId id="267" r:id="rId21"/>
    <p:sldId id="284" r:id="rId22"/>
    <p:sldId id="281" r:id="rId23"/>
    <p:sldId id="269" r:id="rId24"/>
    <p:sldId id="270" r:id="rId25"/>
    <p:sldId id="271" r:id="rId26"/>
    <p:sldId id="272" r:id="rId27"/>
    <p:sldId id="273" r:id="rId28"/>
    <p:sldId id="274" r:id="rId29"/>
    <p:sldId id="279" r:id="rId30"/>
    <p:sldId id="27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2" autoAdjust="0"/>
    <p:restoredTop sz="94660"/>
  </p:normalViewPr>
  <p:slideViewPr>
    <p:cSldViewPr>
      <p:cViewPr varScale="1">
        <p:scale>
          <a:sx n="63" d="100"/>
          <a:sy n="63" d="100"/>
        </p:scale>
        <p:origin x="13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A093B-6B54-4487-9829-BD5A9F160009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EC9C6-ACE9-48A2-A192-4735E7E24EA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EC9C6-ACE9-48A2-A192-4735E7E24EA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29B2-0C86-4ABE-AFDE-1782EA96C7E8}" type="datetimeFigureOut">
              <a:rPr lang="en-GB" smtClean="0"/>
              <a:pPr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1504-134F-4BF4-A363-4A5EC4CF58A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lutenintoleranceschool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lutenintoleranceschool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eliac.org/celiac-disease/understanding-celiac-disease-2/celiacdiseasesymptom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eliac.org/celiac-disease/understanding-celiac-disease-2/celiacdiseasesymptom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MEDICAL NUTRITION THERAPY OF CELIAC DISEASE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192" y="5445224"/>
            <a:ext cx="2566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Dr. Sheetal Chhaya</a:t>
            </a:r>
          </a:p>
          <a:p>
            <a:pPr algn="ctr"/>
            <a:r>
              <a:rPr lang="en-US" dirty="0"/>
              <a:t>Associate Professor</a:t>
            </a:r>
          </a:p>
          <a:p>
            <a:pPr algn="ctr"/>
            <a:r>
              <a:rPr lang="en-US" dirty="0"/>
              <a:t>Dept. of Clinical Nutrition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1. Damage to small bowel: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Atrophy and flattening of </a:t>
            </a:r>
            <a:r>
              <a:rPr lang="en-GB" dirty="0" err="1"/>
              <a:t>villi</a:t>
            </a:r>
            <a:r>
              <a:rPr lang="en-GB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Reduced area for absorption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Cellular deficiency of disaccharides and peptidases.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Reduced nutrient transport carriers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GB" dirty="0"/>
              <a:t>Extra intestinal manifestations: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GB" dirty="0"/>
              <a:t>Anaemia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GB" dirty="0"/>
              <a:t>Bone loss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GB" dirty="0"/>
              <a:t>Muscle weakness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GB" dirty="0" err="1"/>
              <a:t>Polyneuropathy</a:t>
            </a:r>
            <a:endParaRPr lang="en-GB" dirty="0"/>
          </a:p>
          <a:p>
            <a:pPr marL="514350" indent="-514350">
              <a:buFont typeface="Wingdings" pitchFamily="2" charset="2"/>
              <a:buChar char="§"/>
            </a:pPr>
            <a:r>
              <a:rPr lang="en-GB" dirty="0"/>
              <a:t>Endocrine disorders(</a:t>
            </a:r>
            <a:r>
              <a:rPr lang="en-GB" dirty="0" err="1"/>
              <a:t>eg</a:t>
            </a:r>
            <a:r>
              <a:rPr lang="en-GB" dirty="0"/>
              <a:t>. Infertility)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GB" dirty="0"/>
              <a:t>Follicular hyperkeratosis</a:t>
            </a:r>
          </a:p>
          <a:p>
            <a:pPr marL="514350" indent="-514350">
              <a:buNone/>
            </a:pPr>
            <a:endParaRPr lang="en-GB" dirty="0"/>
          </a:p>
          <a:p>
            <a:pPr marL="514350" indent="-514350">
              <a:buAutoNum type="arabicPeriod" startAt="2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3. Intestinal manifestations: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Chronic diarrhoea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Chronic constipation</a:t>
            </a:r>
          </a:p>
          <a:p>
            <a:pPr>
              <a:buFont typeface="Wingdings" pitchFamily="2" charset="2"/>
              <a:buChar char="§"/>
            </a:pPr>
            <a:r>
              <a:rPr lang="en-GB" dirty="0" err="1"/>
              <a:t>Malabsorption</a:t>
            </a:r>
            <a:r>
              <a:rPr lang="en-GB" dirty="0"/>
              <a:t> of vitamins and minerals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DIAGNOSIS TESTS FOR CELIAC DISEASE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96751"/>
          <a:ext cx="8229600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171">
                <a:tc>
                  <a:txBody>
                    <a:bodyPr/>
                    <a:lstStyle/>
                    <a:p>
                      <a:r>
                        <a:rPr lang="en-GB" dirty="0"/>
                        <a:t>Specific</a:t>
                      </a:r>
                      <a:r>
                        <a:rPr lang="en-GB" baseline="0" dirty="0"/>
                        <a:t> Tests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Non specific tests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7579">
                <a:tc>
                  <a:txBody>
                    <a:bodyPr/>
                    <a:lstStyle/>
                    <a:p>
                      <a:r>
                        <a:rPr lang="en-GB" b="1" u="sng" dirty="0"/>
                        <a:t>Serology</a:t>
                      </a:r>
                    </a:p>
                    <a:p>
                      <a:r>
                        <a:rPr lang="en-GB" dirty="0"/>
                        <a:t>Tissue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transglutaminase</a:t>
                      </a:r>
                      <a:r>
                        <a:rPr lang="en-GB" baseline="0" dirty="0"/>
                        <a:t> antibody </a:t>
                      </a:r>
                      <a:r>
                        <a:rPr lang="en-GB" baseline="0" dirty="0" err="1"/>
                        <a:t>IgA</a:t>
                      </a:r>
                      <a:endParaRPr lang="en-GB" baseline="0" dirty="0"/>
                    </a:p>
                    <a:p>
                      <a:r>
                        <a:rPr lang="en-GB" baseline="0" dirty="0" err="1"/>
                        <a:t>Endomystal</a:t>
                      </a:r>
                      <a:r>
                        <a:rPr lang="en-GB" baseline="0" dirty="0"/>
                        <a:t> antibody </a:t>
                      </a:r>
                      <a:r>
                        <a:rPr lang="en-GB" baseline="0" dirty="0" err="1"/>
                        <a:t>IgA</a:t>
                      </a:r>
                      <a:endParaRPr lang="en-GB" baseline="0" dirty="0"/>
                    </a:p>
                    <a:p>
                      <a:r>
                        <a:rPr lang="en-GB" baseline="0" dirty="0" err="1"/>
                        <a:t>Gliadin</a:t>
                      </a:r>
                      <a:r>
                        <a:rPr lang="en-GB" baseline="0" dirty="0"/>
                        <a:t> antibody </a:t>
                      </a:r>
                      <a:r>
                        <a:rPr lang="en-GB" baseline="0" dirty="0" err="1"/>
                        <a:t>IgA</a:t>
                      </a:r>
                      <a:r>
                        <a:rPr lang="en-GB" baseline="0" dirty="0"/>
                        <a:t>/</a:t>
                      </a:r>
                      <a:r>
                        <a:rPr lang="en-GB" baseline="0" dirty="0" err="1"/>
                        <a:t>IgG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Laboratory tests for deficiency states</a:t>
                      </a:r>
                    </a:p>
                    <a:p>
                      <a:r>
                        <a:rPr lang="en-GB" dirty="0" err="1"/>
                        <a:t>Iron,folate,vitamin</a:t>
                      </a:r>
                      <a:r>
                        <a:rPr lang="en-GB" baseline="0" dirty="0"/>
                        <a:t> B12 deficiency</a:t>
                      </a:r>
                    </a:p>
                    <a:p>
                      <a:r>
                        <a:rPr lang="en-GB" baseline="0" dirty="0" err="1"/>
                        <a:t>Hypoalbuminemia</a:t>
                      </a:r>
                      <a:endParaRPr lang="en-GB" baseline="0" dirty="0"/>
                    </a:p>
                    <a:p>
                      <a:r>
                        <a:rPr lang="en-GB" baseline="0" dirty="0"/>
                        <a:t>Vitamin A,D,E,K deficiency</a:t>
                      </a:r>
                    </a:p>
                    <a:p>
                      <a:r>
                        <a:rPr lang="en-GB" baseline="0" dirty="0" err="1"/>
                        <a:t>Hypocalcemia</a:t>
                      </a:r>
                      <a:endParaRPr lang="en-GB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6500">
                <a:tc>
                  <a:txBody>
                    <a:bodyPr/>
                    <a:lstStyle/>
                    <a:p>
                      <a:r>
                        <a:rPr lang="en-GB" b="1" dirty="0"/>
                        <a:t>Histology</a:t>
                      </a:r>
                    </a:p>
                    <a:p>
                      <a:r>
                        <a:rPr lang="en-GB" dirty="0"/>
                        <a:t>Normal Biopsy</a:t>
                      </a:r>
                    </a:p>
                    <a:p>
                      <a:r>
                        <a:rPr lang="en-GB" dirty="0"/>
                        <a:t>Increased intraepithelial</a:t>
                      </a:r>
                      <a:r>
                        <a:rPr lang="en-GB" baseline="0" dirty="0"/>
                        <a:t>  lymphocytes</a:t>
                      </a:r>
                    </a:p>
                    <a:p>
                      <a:r>
                        <a:rPr lang="en-GB" baseline="0" dirty="0"/>
                        <a:t>Decreased villous height with increased crypt </a:t>
                      </a:r>
                      <a:r>
                        <a:rPr lang="en-GB" baseline="0" dirty="0" err="1"/>
                        <a:t>depth,subtotal</a:t>
                      </a:r>
                      <a:r>
                        <a:rPr lang="en-GB" baseline="0" dirty="0"/>
                        <a:t> villous atrophy</a:t>
                      </a:r>
                    </a:p>
                    <a:p>
                      <a:r>
                        <a:rPr lang="en-GB" baseline="0" dirty="0"/>
                        <a:t>Total villous atrophy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u="sng" dirty="0"/>
                        <a:t>Tests</a:t>
                      </a:r>
                      <a:r>
                        <a:rPr lang="en-GB" b="1" u="sng" baseline="0" dirty="0"/>
                        <a:t> of absorption</a:t>
                      </a:r>
                      <a:endParaRPr lang="en-GB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171">
                <a:tc rowSpan="2">
                  <a:txBody>
                    <a:bodyPr/>
                    <a:lstStyle/>
                    <a:p>
                      <a:r>
                        <a:rPr lang="en-GB" b="1" u="sng" dirty="0"/>
                        <a:t>Response</a:t>
                      </a:r>
                      <a:r>
                        <a:rPr lang="en-GB" b="1" u="sng" baseline="0" dirty="0"/>
                        <a:t> to gluten free diet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u="sng" dirty="0"/>
                        <a:t>Bone</a:t>
                      </a:r>
                      <a:r>
                        <a:rPr lang="en-GB" b="1" u="sng" baseline="0" dirty="0"/>
                        <a:t> densitometry</a:t>
                      </a:r>
                      <a:endParaRPr lang="en-GB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17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u="sng" dirty="0"/>
                        <a:t>Class II</a:t>
                      </a:r>
                      <a:r>
                        <a:rPr lang="en-GB" b="1" u="sng" baseline="0" dirty="0"/>
                        <a:t> HLA genotyping</a:t>
                      </a:r>
                      <a:endParaRPr lang="en-GB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</a:rPr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MEDICAL MANAGEMENT</a:t>
            </a:r>
            <a:r>
              <a:rPr lang="en-GB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Electrolyte and fluid replacement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Iron supplementation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/>
              <a:t>NUTRITION MANAGEMENT</a:t>
            </a:r>
            <a:r>
              <a:rPr lang="en-GB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Delete gluten sources(wheat, rye, barley) from diet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Vitamin and mineral supplementation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Substitute with corn , potato, rice, soybean, tapioca. 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Calcium and Vitamin D administration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Supplementation with omega 3 fatty acids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Read food labels carefully for hidden gluten containing ingredients.</a:t>
            </a:r>
          </a:p>
          <a:p>
            <a:pPr>
              <a:buFont typeface="Wingdings" pitchFamily="2" charset="2"/>
              <a:buChar char="ü"/>
            </a:pPr>
            <a:endParaRPr lang="en-GB" dirty="0"/>
          </a:p>
          <a:p>
            <a:pPr>
              <a:buFont typeface="Wingdings" pitchFamily="2" charset="2"/>
              <a:buChar char="ü"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>
            <a:normAutofit fontScale="90000"/>
          </a:bodyPr>
          <a:lstStyle/>
          <a:p>
            <a:r>
              <a:rPr lang="en-GB" dirty="0"/>
              <a:t>THE BASIC GLUTEN FREE DIET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476673"/>
          <a:ext cx="8784977" cy="6192687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64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7998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Food</a:t>
                      </a:r>
                      <a:r>
                        <a:rPr lang="en-GB" sz="1200" b="1" baseline="0" dirty="0">
                          <a:latin typeface="Constantia" pitchFamily="18" charset="0"/>
                          <a:cs typeface="Arial" pitchFamily="34" charset="0"/>
                        </a:rPr>
                        <a:t> group</a:t>
                      </a:r>
                      <a:endParaRPr lang="en-GB" sz="1200" b="1" dirty="0"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Milk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Grain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Fats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Fruits and Vegetable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Meats and alternatives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onstantia" pitchFamily="18" charset="0"/>
                          <a:cs typeface="Arial" pitchFamily="34" charset="0"/>
                        </a:rPr>
                        <a:t>Miscellaneous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468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Food 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Milk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Cream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Most ice cream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Buttermilk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Yogurt</a:t>
                      </a:r>
                    </a:p>
                    <a:p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Breads: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Bread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and baked products </a:t>
                      </a: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containg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Rice flour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Rice bran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Sago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Corn bran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Cornmeal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Soy flour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Tapioca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Legume flours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Cereals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Cornmeal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Rice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flakes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Puffed Corn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Puffed rice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Puffed millet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Pastas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Macaroni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Spaghetti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Noodles made from wild rice ,</a:t>
                      </a: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corn,soy,potato,quinoa</a:t>
                      </a: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Butter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Margarine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Vegetable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oil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Cream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Shotening</a:t>
                      </a:r>
                      <a:endParaRPr lang="en-GB" sz="1200" b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Lard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Homemade salad dressing with allowed ingredients.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Desserts: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Ice cream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Sherbet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Whipped toppings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Egg custards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Gelatin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desserts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Cakes,pastries,cookies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made with allowed ingredients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Gluten free ice cream cones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Wafers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Waffles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Fruits: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Fresh,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frozenand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canned fruits and juices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Vegetables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Fresh,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frozenand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canned  vegetables. And juices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Soups</a:t>
                      </a: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Meat, Fish and Poultry: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Fresh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Egg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Others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Lentils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Chickpeas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Peas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Beans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Nuts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Seeds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Beverages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Tea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Instant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or ground coffee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Cocoa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Distilled alcoholic beverages such </a:t>
                      </a:r>
                      <a:r>
                        <a:rPr lang="en-GB" sz="1200" b="1" baseline="0" dirty="0" err="1">
                          <a:latin typeface="Arial" pitchFamily="34" charset="0"/>
                          <a:cs typeface="Arial" pitchFamily="34" charset="0"/>
                        </a:rPr>
                        <a:t>as:rum,gin,whiskey,vodka</a:t>
                      </a:r>
                      <a:endParaRPr lang="en-GB" sz="1200" b="1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Cider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Sweets: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Honey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Jam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Jelly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Marmalade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Corn syrup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icing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sugar</a:t>
                      </a: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Snack foods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Plain </a:t>
                      </a:r>
                      <a:r>
                        <a:rPr lang="en-GB" sz="1200" b="1" dirty="0" err="1">
                          <a:latin typeface="Arial" pitchFamily="34" charset="0"/>
                          <a:cs typeface="Arial" pitchFamily="34" charset="0"/>
                        </a:rPr>
                        <a:t>popcorn,nuts</a:t>
                      </a: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, soy nuts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Condiments: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Gluten free soy sauce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Plain</a:t>
                      </a: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 pickles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Ketchup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1" baseline="0" dirty="0">
                          <a:latin typeface="Arial" pitchFamily="34" charset="0"/>
                          <a:cs typeface="Arial" pitchFamily="34" charset="0"/>
                        </a:rPr>
                        <a:t>Vinegar</a:t>
                      </a:r>
                      <a:endParaRPr lang="en-GB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GB" sz="1200" b="1" dirty="0"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6488668"/>
            <a:ext cx="8424936" cy="36933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/Saunders,2008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CASE STUDY OF CELIAC DISEASE</a:t>
            </a:r>
            <a:b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</a:br>
            <a:endParaRPr lang="en-GB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INITIAL PRESENTATION </a:t>
            </a:r>
            <a:br>
              <a:rPr lang="en-GB" b="1" u="sng" dirty="0"/>
            </a:br>
            <a:endParaRPr lang="en-GB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u="sng" dirty="0"/>
              <a:t>Patient information</a:t>
            </a:r>
            <a:r>
              <a:rPr lang="en-GB" dirty="0"/>
              <a:t>: 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Age: 35 years old  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Gender: Female</a:t>
            </a:r>
          </a:p>
          <a:p>
            <a:r>
              <a:rPr lang="en-GB" dirty="0"/>
              <a:t>Complaint: Fatigue, shortness of breath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HISTORY AND PHYSICAL EXAMINATION</a:t>
            </a:r>
            <a:br>
              <a:rPr lang="en-GB" b="1" u="sng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24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u="sng" dirty="0"/>
              <a:t>History</a:t>
            </a:r>
            <a:r>
              <a:rPr lang="en-GB" dirty="0"/>
              <a:t>: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Patient was well until 2 months prior to presentation.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Complain of fatigue during daytime, despite a goodnight’s sleep.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Shortness of breath while climbing stairs.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No significant past medical history nor currently taking any medications.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Menstrual periods: Duration and frequency normal.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Good appetite.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Patient has not lost weight.</a:t>
            </a:r>
          </a:p>
          <a:p>
            <a:pPr marL="95250" indent="0">
              <a:buFont typeface="Wingdings" pitchFamily="2" charset="2"/>
              <a:buChar char="§"/>
            </a:pPr>
            <a:r>
              <a:rPr lang="en-GB" dirty="0"/>
              <a:t>No abdominal pain, bloating or diarrhoea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DEFINITION OF CELAIC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Celiac disease or gluten sensitive </a:t>
            </a:r>
            <a:r>
              <a:rPr lang="en-GB" dirty="0" err="1"/>
              <a:t>enteropathy</a:t>
            </a:r>
            <a:r>
              <a:rPr lang="en-GB" dirty="0"/>
              <a:t> is an inflammatory small intestine disorder that results from an inappropriate T cell mediated autoimmune response to the ingestion of gluten by people who genetically predisposed.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HISTORY AND PHYSICAL EXAMINATION</a:t>
            </a:r>
            <a:br>
              <a:rPr lang="en-GB" b="1" u="sng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en-GB" b="1" u="sng" dirty="0"/>
              <a:t>Physical examination</a:t>
            </a:r>
            <a:r>
              <a:rPr lang="en-GB" dirty="0"/>
              <a:t>: </a:t>
            </a:r>
          </a:p>
          <a:p>
            <a:pPr>
              <a:buFont typeface="Wingdings" pitchFamily="2" charset="2"/>
              <a:buChar char="§"/>
            </a:pPr>
            <a:r>
              <a:rPr lang="en-GB" u="sng" dirty="0"/>
              <a:t>Clinical features</a:t>
            </a:r>
            <a:r>
              <a:rPr lang="en-GB" dirty="0"/>
              <a:t>: Pale white women, however appears well-nourished.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Height: 148 cm(4 ft 10 in)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Weight:51 kg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Body Mass Index: 22.37</a:t>
            </a:r>
          </a:p>
          <a:p>
            <a:pPr>
              <a:buFont typeface="Wingdings" pitchFamily="2" charset="2"/>
              <a:buChar char="§"/>
            </a:pPr>
            <a:r>
              <a:rPr lang="en-GB" u="sng" dirty="0"/>
              <a:t>Abdomen</a:t>
            </a:r>
            <a:r>
              <a:rPr lang="en-GB" dirty="0"/>
              <a:t>: Soft and non-tender with no mass or </a:t>
            </a:r>
            <a:r>
              <a:rPr lang="en-GB" dirty="0" err="1"/>
              <a:t>hepatosplenomegaly</a:t>
            </a:r>
            <a:r>
              <a:rPr lang="en-GB" dirty="0"/>
              <a:t>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LABORATORY FINDINGS OF CASE PATIENT AT PRESENTATION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692699"/>
          <a:ext cx="8507289" cy="525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997">
                <a:tc>
                  <a:txBody>
                    <a:bodyPr/>
                    <a:lstStyle/>
                    <a:p>
                      <a:r>
                        <a:rPr lang="en-GB" sz="18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Reference 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Haemoglobin, g/</a:t>
                      </a:r>
                      <a:r>
                        <a:rPr lang="en-GB" sz="1800" dirty="0" err="1">
                          <a:solidFill>
                            <a:srgbClr val="FF0000"/>
                          </a:solidFill>
                        </a:rPr>
                        <a:t>dL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8.6*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12-15.5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23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Mean</a:t>
                      </a:r>
                      <a:r>
                        <a:rPr lang="en-GB" sz="1800" baseline="0" dirty="0">
                          <a:solidFill>
                            <a:srgbClr val="FF0000"/>
                          </a:solidFill>
                        </a:rPr>
                        <a:t> Corpuscular </a:t>
                      </a:r>
                      <a:r>
                        <a:rPr lang="en-GB" sz="1800" baseline="0" dirty="0" err="1">
                          <a:solidFill>
                            <a:srgbClr val="FF0000"/>
                          </a:solidFill>
                        </a:rPr>
                        <a:t>Volume,fL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67.8*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81.6-98.3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Leukocytes/L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11.3*10</a:t>
                      </a:r>
                      <a:r>
                        <a:rPr lang="en-GB" sz="1800" b="1" baseline="30000" dirty="0">
                          <a:solidFill>
                            <a:srgbClr val="FF0000"/>
                          </a:solidFill>
                        </a:rPr>
                        <a:t>9*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3.5-10.5*10</a:t>
                      </a:r>
                      <a:r>
                        <a:rPr lang="en-GB" sz="1800" b="1" baseline="300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/>
                        <a:t>Platelets/L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310*10</a:t>
                      </a:r>
                      <a:r>
                        <a:rPr lang="en-GB" sz="1800" b="1" baseline="30000" dirty="0"/>
                        <a:t>9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150-450*10</a:t>
                      </a:r>
                      <a:r>
                        <a:rPr lang="en-GB" sz="1800" b="1" baseline="30000" dirty="0"/>
                        <a:t>9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4374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Blood smear:</a:t>
                      </a:r>
                    </a:p>
                    <a:p>
                      <a:r>
                        <a:rPr lang="en-GB" sz="1800" dirty="0" err="1">
                          <a:solidFill>
                            <a:srgbClr val="FF0000"/>
                          </a:solidFill>
                        </a:rPr>
                        <a:t>Microcytes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800" dirty="0" err="1">
                          <a:solidFill>
                            <a:srgbClr val="FF0000"/>
                          </a:solidFill>
                        </a:rPr>
                        <a:t>Hypochromasia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Target</a:t>
                      </a:r>
                      <a:r>
                        <a:rPr lang="en-GB" sz="1800" baseline="0" dirty="0">
                          <a:solidFill>
                            <a:srgbClr val="FF0000"/>
                          </a:solidFill>
                        </a:rPr>
                        <a:t> cells</a:t>
                      </a:r>
                    </a:p>
                    <a:p>
                      <a:r>
                        <a:rPr lang="en-GB" sz="1800" baseline="0" dirty="0">
                          <a:solidFill>
                            <a:srgbClr val="FF0000"/>
                          </a:solidFill>
                        </a:rPr>
                        <a:t>Howell-Jolly body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Moderate*</a:t>
                      </a:r>
                    </a:p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Moderate*</a:t>
                      </a:r>
                    </a:p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Present*</a:t>
                      </a:r>
                    </a:p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Present*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/>
                        <a:t>Vitamin</a:t>
                      </a:r>
                      <a:r>
                        <a:rPr lang="en-GB" sz="1800" baseline="0" dirty="0"/>
                        <a:t> B12,ng/L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200-650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 err="1"/>
                        <a:t>Folate</a:t>
                      </a:r>
                      <a:r>
                        <a:rPr lang="en-GB" sz="1800" dirty="0"/>
                        <a:t>(serum),mcg/L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&gt;3.5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FF0000"/>
                          </a:solidFill>
                        </a:rPr>
                        <a:t>Ferritin,mcg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20-200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r>
                        <a:rPr lang="en-GB" sz="1800" dirty="0" err="1"/>
                        <a:t>Sodium,mEq</a:t>
                      </a:r>
                      <a:r>
                        <a:rPr lang="en-GB" sz="1800" dirty="0"/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135-145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9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Potassium, </a:t>
                      </a:r>
                      <a:r>
                        <a:rPr lang="en-GB" sz="1800" dirty="0" err="1"/>
                        <a:t>mEq</a:t>
                      </a:r>
                      <a:r>
                        <a:rPr lang="en-GB" sz="1800" dirty="0"/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3.6-4.8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3"/>
          <p:cNvSpPr txBox="1"/>
          <p:nvPr/>
        </p:nvSpPr>
        <p:spPr>
          <a:xfrm>
            <a:off x="251520" y="6021288"/>
            <a:ext cx="8424936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RESULTS OF SEROLOGIC TESTS IN THE CASE PATIENT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91265" cy="3268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81">
                <a:tc>
                  <a:txBody>
                    <a:bodyPr/>
                    <a:lstStyle/>
                    <a:p>
                      <a:r>
                        <a:rPr lang="en-GB" dirty="0"/>
                        <a:t>Variable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Result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Reference Range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581">
                <a:tc>
                  <a:txBody>
                    <a:bodyPr/>
                    <a:lstStyle/>
                    <a:p>
                      <a:r>
                        <a:rPr lang="en-GB" dirty="0" err="1"/>
                        <a:t>Gliadin</a:t>
                      </a:r>
                      <a:r>
                        <a:rPr lang="en-GB" dirty="0"/>
                        <a:t> antibody </a:t>
                      </a:r>
                      <a:r>
                        <a:rPr lang="en-GB" dirty="0" err="1"/>
                        <a:t>IgG</a:t>
                      </a:r>
                      <a:endParaRPr lang="en-GB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71*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&lt;25</a:t>
                      </a:r>
                      <a:r>
                        <a:rPr lang="en-GB" baseline="0" dirty="0"/>
                        <a:t> =negative</a:t>
                      </a:r>
                      <a:endParaRPr lang="en-GB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581">
                <a:tc>
                  <a:txBody>
                    <a:bodyPr/>
                    <a:lstStyle/>
                    <a:p>
                      <a:r>
                        <a:rPr lang="en-GB" dirty="0" err="1"/>
                        <a:t>Gliadin</a:t>
                      </a:r>
                      <a:r>
                        <a:rPr lang="en-GB" dirty="0"/>
                        <a:t> antibody </a:t>
                      </a:r>
                      <a:r>
                        <a:rPr lang="en-GB" dirty="0" err="1"/>
                        <a:t>IgA</a:t>
                      </a:r>
                      <a:endParaRPr lang="en-GB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144.8*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&lt;25</a:t>
                      </a:r>
                      <a:r>
                        <a:rPr lang="en-GB" baseline="0" dirty="0"/>
                        <a:t> =negative</a:t>
                      </a:r>
                      <a:endParaRPr lang="en-GB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581">
                <a:tc>
                  <a:txBody>
                    <a:bodyPr/>
                    <a:lstStyle/>
                    <a:p>
                      <a:r>
                        <a:rPr lang="en-GB" dirty="0" err="1"/>
                        <a:t>Endomystal</a:t>
                      </a:r>
                      <a:r>
                        <a:rPr lang="en-GB" dirty="0"/>
                        <a:t> antibody </a:t>
                      </a:r>
                      <a:r>
                        <a:rPr lang="en-GB" dirty="0" err="1"/>
                        <a:t>IgA</a:t>
                      </a:r>
                      <a:endParaRPr lang="en-GB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Postive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titer</a:t>
                      </a:r>
                      <a:r>
                        <a:rPr lang="en-GB" dirty="0"/>
                        <a:t> 1:40*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6637">
                <a:tc>
                  <a:txBody>
                    <a:bodyPr/>
                    <a:lstStyle/>
                    <a:p>
                      <a:r>
                        <a:rPr lang="en-GB" dirty="0"/>
                        <a:t>Tissue </a:t>
                      </a:r>
                      <a:r>
                        <a:rPr lang="en-GB" dirty="0" err="1"/>
                        <a:t>transglutaminase</a:t>
                      </a:r>
                      <a:endParaRPr lang="en-GB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 units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&gt;30 units=positive</a:t>
                      </a:r>
                    </a:p>
                    <a:p>
                      <a:r>
                        <a:rPr lang="en-GB" dirty="0"/>
                        <a:t>20-30</a:t>
                      </a:r>
                      <a:r>
                        <a:rPr lang="en-GB" baseline="0" dirty="0"/>
                        <a:t> units=weakly positive </a:t>
                      </a:r>
                    </a:p>
                    <a:p>
                      <a:r>
                        <a:rPr lang="en-GB" baseline="0" dirty="0"/>
                        <a:t>&lt;20 units=negative</a:t>
                      </a:r>
                      <a:endParaRPr lang="en-GB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7544" y="4869160"/>
            <a:ext cx="4038600" cy="4320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/>
              <a:t>* abnormal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MEDICAL NUTRITION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Initiation of Gluten-Free Diet: </a:t>
            </a:r>
          </a:p>
          <a:p>
            <a:pPr marL="514350" indent="-514350">
              <a:buAutoNum type="arabicPeriod"/>
            </a:pPr>
            <a:r>
              <a:rPr lang="en-GB" dirty="0"/>
              <a:t>The physician informs patient of diagnosis and advises her to begin a strict gluten-free diet.</a:t>
            </a:r>
          </a:p>
          <a:p>
            <a:pPr marL="514350" indent="-514350">
              <a:buAutoNum type="arabicPeriod"/>
            </a:pPr>
            <a:r>
              <a:rPr lang="en-GB" dirty="0"/>
              <a:t>The physician explains the importance of adherence to a gluten free diet and refers the patient to a Dietician who will assist her with food selection.</a:t>
            </a:r>
          </a:p>
          <a:p>
            <a:pPr marL="514350" indent="-514350">
              <a:buAutoNum type="arabicPeriod"/>
            </a:pPr>
            <a:r>
              <a:rPr lang="en-GB" dirty="0"/>
              <a:t>Patient is prescribed Ferrous Sulphate 325 mg twice daily; in light of the Iron Deficiency Anaemia.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endParaRPr lang="en-GB" dirty="0"/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MEDICAL NUTRITION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4. Patient is started on elemental Calcium(1500mg daily) and Vitamin D(800 IU daily); as Bone Densitometry revealed significant </a:t>
            </a:r>
            <a:r>
              <a:rPr lang="en-GB" dirty="0" err="1"/>
              <a:t>osteopenia</a:t>
            </a:r>
            <a:r>
              <a:rPr lang="en-GB" dirty="0"/>
              <a:t>.</a:t>
            </a:r>
          </a:p>
          <a:p>
            <a:pPr>
              <a:buNone/>
            </a:pPr>
            <a:r>
              <a:rPr lang="en-GB" dirty="0"/>
              <a:t>5. Pneumococcal vaccination administered in light of evidence of </a:t>
            </a:r>
            <a:r>
              <a:rPr lang="en-GB" dirty="0" err="1"/>
              <a:t>hyposlenism</a:t>
            </a:r>
            <a:r>
              <a:rPr lang="en-GB" dirty="0"/>
              <a:t>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MEDICAL NUTRITION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u="sng" dirty="0"/>
              <a:t>FOLLOW UP VISIT</a:t>
            </a:r>
            <a:r>
              <a:rPr lang="en-GB" dirty="0"/>
              <a:t>:</a:t>
            </a:r>
          </a:p>
          <a:p>
            <a:pPr>
              <a:buNone/>
            </a:pPr>
            <a:r>
              <a:rPr lang="en-GB" u="sng" dirty="0"/>
              <a:t>12 weeks later</a:t>
            </a:r>
          </a:p>
          <a:p>
            <a:r>
              <a:rPr lang="en-GB" dirty="0"/>
              <a:t>Patient reports: Feeling well, no fatigue, no shortness of breath.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Tests:</a:t>
            </a:r>
          </a:p>
          <a:p>
            <a:r>
              <a:rPr lang="en-GB" dirty="0"/>
              <a:t>Complete blood count: Haemoglobin=12.9g/Dl and Mean Corpuscular Volume=83.6fL</a:t>
            </a:r>
          </a:p>
          <a:p>
            <a:r>
              <a:rPr lang="en-GB" dirty="0"/>
              <a:t>Tissue </a:t>
            </a:r>
            <a:r>
              <a:rPr lang="en-GB" dirty="0" err="1"/>
              <a:t>Transglutaminase</a:t>
            </a:r>
            <a:r>
              <a:rPr lang="en-GB" dirty="0"/>
              <a:t> antibody tests: Negative results.</a:t>
            </a:r>
          </a:p>
          <a:p>
            <a:endParaRPr lang="en-GB" dirty="0"/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MEDICAL NUTRITION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Importance of maintaining gluten free diet reinforced.</a:t>
            </a:r>
          </a:p>
          <a:p>
            <a:r>
              <a:rPr lang="en-GB" dirty="0"/>
              <a:t>Iron replacement therapy discontinued.</a:t>
            </a:r>
          </a:p>
          <a:p>
            <a:r>
              <a:rPr lang="en-GB" dirty="0"/>
              <a:t>Calcium and Vitamin D replacement is maintained</a:t>
            </a:r>
          </a:p>
          <a:p>
            <a:r>
              <a:rPr lang="en-GB" dirty="0"/>
              <a:t>Follow up bone densitometry scheduled to be performed 1 year after initial scan.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REFRACTORY CELIAC DISEASE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u="sng" dirty="0">
                <a:solidFill>
                  <a:srgbClr val="FF0000"/>
                </a:solidFill>
              </a:rPr>
              <a:t>Twelve years later</a:t>
            </a:r>
            <a:r>
              <a:rPr lang="en-GB" dirty="0">
                <a:solidFill>
                  <a:srgbClr val="FF0000"/>
                </a:solidFill>
              </a:rPr>
              <a:t>:</a:t>
            </a:r>
          </a:p>
          <a:p>
            <a:pPr indent="19050">
              <a:buFont typeface="Wingdings" pitchFamily="2" charset="2"/>
              <a:buChar char="Ø"/>
            </a:pPr>
            <a:r>
              <a:rPr lang="en-GB" dirty="0"/>
              <a:t>Patient returned with cramping abdominal pain and weight loss.</a:t>
            </a:r>
          </a:p>
          <a:p>
            <a:pPr indent="19050">
              <a:buFont typeface="Wingdings" pitchFamily="2" charset="2"/>
              <a:buChar char="Ø"/>
            </a:pPr>
            <a:r>
              <a:rPr lang="en-GB" b="1" u="sng" dirty="0"/>
              <a:t>Radiographic examination of small bowel reveals</a:t>
            </a:r>
            <a:r>
              <a:rPr lang="en-GB" dirty="0"/>
              <a:t>:</a:t>
            </a:r>
          </a:p>
          <a:p>
            <a:pPr indent="19050">
              <a:buFont typeface="Wingdings" pitchFamily="2" charset="2"/>
              <a:buChar char="§"/>
            </a:pPr>
            <a:r>
              <a:rPr lang="en-GB" dirty="0"/>
              <a:t>Moderate dilation of duodenum in association with an apple core type lesion in proximal jejunum.</a:t>
            </a:r>
          </a:p>
          <a:p>
            <a:pPr indent="19050">
              <a:buFont typeface="Wingdings" pitchFamily="2" charset="2"/>
              <a:buChar char="Ø"/>
            </a:pPr>
            <a:r>
              <a:rPr lang="en-GB" b="1" u="sng" dirty="0"/>
              <a:t>CT Scan of abdomen</a:t>
            </a:r>
            <a:r>
              <a:rPr lang="en-GB" dirty="0"/>
              <a:t>: </a:t>
            </a:r>
          </a:p>
          <a:p>
            <a:pPr indent="19050">
              <a:buFont typeface="Wingdings" pitchFamily="2" charset="2"/>
              <a:buChar char="§"/>
            </a:pPr>
            <a:r>
              <a:rPr lang="en-GB" dirty="0"/>
              <a:t>Presence of stricture in the proximal jejunum associated with marked wall thickening suggestive of tumour.</a:t>
            </a:r>
          </a:p>
          <a:p>
            <a:pPr indent="19050">
              <a:buFont typeface="Wingdings" pitchFamily="2" charset="2"/>
              <a:buChar char="§"/>
            </a:pPr>
            <a:r>
              <a:rPr lang="en-GB" dirty="0"/>
              <a:t>No evidence of  metastatic disease.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Further evaluation</a:t>
            </a:r>
            <a:b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</a:br>
            <a:endParaRPr lang="en-GB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b="1" u="sng" dirty="0"/>
              <a:t>Extended upper endoscopy results</a:t>
            </a:r>
            <a:r>
              <a:rPr lang="en-GB" dirty="0"/>
              <a:t>:</a:t>
            </a:r>
          </a:p>
          <a:p>
            <a:r>
              <a:rPr lang="en-GB" dirty="0"/>
              <a:t>A tight stricture found in the jejunum.</a:t>
            </a:r>
          </a:p>
          <a:p>
            <a:r>
              <a:rPr lang="en-GB" dirty="0"/>
              <a:t>A </a:t>
            </a:r>
            <a:r>
              <a:rPr lang="en-GB" dirty="0" err="1"/>
              <a:t>neoplastic</a:t>
            </a:r>
            <a:r>
              <a:rPr lang="en-GB" dirty="0"/>
              <a:t> mass  was identified in the proximal jejunum.</a:t>
            </a:r>
          </a:p>
          <a:p>
            <a:pPr>
              <a:buFont typeface="Wingdings" pitchFamily="2" charset="2"/>
              <a:buChar char="Ø"/>
            </a:pPr>
            <a:r>
              <a:rPr lang="en-GB" b="1" u="sng" dirty="0"/>
              <a:t>Pathology tests</a:t>
            </a:r>
            <a:r>
              <a:rPr lang="en-GB" dirty="0"/>
              <a:t>: Confirmation of presence of an invasive </a:t>
            </a:r>
            <a:r>
              <a:rPr lang="en-GB" dirty="0" err="1"/>
              <a:t>adenocarcinoma</a:t>
            </a:r>
            <a:r>
              <a:rPr lang="en-GB" dirty="0"/>
              <a:t> forming a </a:t>
            </a:r>
            <a:r>
              <a:rPr lang="en-GB" dirty="0" err="1"/>
              <a:t>polyploid</a:t>
            </a:r>
            <a:r>
              <a:rPr lang="en-GB" dirty="0"/>
              <a:t>  mass associated with the stricture.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Further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u="sng" dirty="0"/>
              <a:t>Procedures undergone by patient</a:t>
            </a:r>
            <a:r>
              <a:rPr lang="en-GB" dirty="0"/>
              <a:t>: Exploratory </a:t>
            </a:r>
            <a:r>
              <a:rPr lang="en-GB" dirty="0" err="1"/>
              <a:t>laparotomy</a:t>
            </a:r>
            <a:r>
              <a:rPr lang="en-GB" dirty="0"/>
              <a:t>, resection of involved jejunum, end to end </a:t>
            </a:r>
            <a:r>
              <a:rPr lang="en-GB" dirty="0" err="1"/>
              <a:t>jejunostomy</a:t>
            </a:r>
            <a:r>
              <a:rPr lang="en-GB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b="1" u="sng" dirty="0"/>
              <a:t>Post Operation</a:t>
            </a:r>
            <a:r>
              <a:rPr lang="en-GB" dirty="0"/>
              <a:t>: </a:t>
            </a:r>
          </a:p>
          <a:p>
            <a:r>
              <a:rPr lang="en-GB" dirty="0"/>
              <a:t>The resection margins are negative for malignancy and the regional lymph nodes are not involved with metastatic disease. </a:t>
            </a:r>
          </a:p>
          <a:p>
            <a:r>
              <a:rPr lang="en-GB" dirty="0"/>
              <a:t>Patient discharged home on a strict gluten free diet after post operative recovery.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Loftus CG, Murray JA, Liang BA. Celiac disease: diagnosis and management. Hosp Physician 2003 May;39(5):45-55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TYPES OF CELIAC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These types include:</a:t>
            </a:r>
          </a:p>
          <a:p>
            <a:r>
              <a:rPr lang="en-GB" dirty="0"/>
              <a:t>Silent</a:t>
            </a:r>
          </a:p>
          <a:p>
            <a:r>
              <a:rPr lang="en-GB" dirty="0"/>
              <a:t>Latent</a:t>
            </a:r>
          </a:p>
          <a:p>
            <a:r>
              <a:rPr lang="en-GB" dirty="0"/>
              <a:t>Typical</a:t>
            </a:r>
          </a:p>
          <a:p>
            <a:r>
              <a:rPr lang="en-GB" dirty="0"/>
              <a:t>Atypical</a:t>
            </a:r>
          </a:p>
          <a:p>
            <a:r>
              <a:rPr lang="en-GB" dirty="0"/>
              <a:t>Non-Responsive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36933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hlinkClick r:id="rId2"/>
              </a:rPr>
              <a:t>https://glutenintoleranceschool.com/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013176"/>
            <a:ext cx="8229600" cy="1143000"/>
          </a:xfrm>
        </p:spPr>
        <p:txBody>
          <a:bodyPr>
            <a:noAutofit/>
          </a:bodyPr>
          <a:lstStyle/>
          <a:p>
            <a:r>
              <a:rPr lang="en-GB" sz="8000" dirty="0">
                <a:latin typeface="Jokerman" pitchFamily="82" charset="0"/>
              </a:rPr>
              <a:t>Thank You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24744"/>
            <a:ext cx="496855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TYPES OF CELIAC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buNone/>
            </a:pPr>
            <a:endParaRPr lang="en-GB" sz="1400" dirty="0"/>
          </a:p>
          <a:p>
            <a:pPr>
              <a:buFont typeface="+mj-lt"/>
              <a:buAutoNum type="arabicPeriod"/>
            </a:pPr>
            <a:r>
              <a:rPr lang="en-GB" sz="2000" b="1" dirty="0"/>
              <a:t>Silent</a:t>
            </a:r>
            <a:r>
              <a:rPr lang="en-GB" sz="2000" dirty="0"/>
              <a:t> </a:t>
            </a:r>
            <a:r>
              <a:rPr lang="en-GB" sz="2000" b="1" dirty="0"/>
              <a:t>- </a:t>
            </a:r>
            <a:r>
              <a:rPr lang="en-GB" sz="2000" dirty="0"/>
              <a:t>Patent does not experience any known symptoms of celiac disease but test positive for it</a:t>
            </a:r>
          </a:p>
          <a:p>
            <a:pPr>
              <a:buAutoNum type="arabicPeriod" startAt="2"/>
            </a:pPr>
            <a:r>
              <a:rPr lang="en-GB" sz="2000" b="1" dirty="0"/>
              <a:t>Latent</a:t>
            </a:r>
            <a:r>
              <a:rPr lang="en-GB" sz="2000" dirty="0"/>
              <a:t> – Latent celiac disease is when the patient  currently tests negative for celiac disease, but eventually develop it. .</a:t>
            </a:r>
          </a:p>
          <a:p>
            <a:pPr>
              <a:buAutoNum type="arabicPeriod" startAt="2"/>
            </a:pPr>
            <a:r>
              <a:rPr lang="en-GB" sz="2000" b="1" dirty="0"/>
              <a:t>Typical</a:t>
            </a:r>
            <a:r>
              <a:rPr lang="en-GB" sz="2000" dirty="0"/>
              <a:t> – All the symptoms are produced, most stereotypically associated with gluten intolerance and celiac disease: gas, bloating, </a:t>
            </a:r>
            <a:r>
              <a:rPr lang="en-GB" sz="2000" dirty="0" err="1"/>
              <a:t>diarrhea</a:t>
            </a:r>
            <a:r>
              <a:rPr lang="en-GB" sz="2000" dirty="0"/>
              <a:t>, and constipation.</a:t>
            </a:r>
          </a:p>
          <a:p>
            <a:pPr>
              <a:buAutoNum type="arabicPeriod" startAt="2"/>
            </a:pPr>
            <a:r>
              <a:rPr lang="en-GB" sz="2000" b="1" dirty="0"/>
              <a:t>Atypical</a:t>
            </a:r>
            <a:r>
              <a:rPr lang="en-GB" sz="2000" dirty="0"/>
              <a:t> – Atypical celiac disease occurs when patients test positive for celiac disease but don’t have the obvious gastrointestinal symptoms.  They  tend to develop symptoms extra-intestinally, such as, migraines, ataxia, neuropathy, joint pain and more.</a:t>
            </a:r>
          </a:p>
          <a:p>
            <a:pPr>
              <a:buAutoNum type="arabicPeriod" startAt="2"/>
            </a:pPr>
            <a:r>
              <a:rPr lang="en-GB" sz="2000" b="1" dirty="0"/>
              <a:t>Non-Responsive </a:t>
            </a:r>
            <a:r>
              <a:rPr lang="en-GB" sz="2000" dirty="0"/>
              <a:t> – When celiac disease doesn’t respond to a gluten-free diet. </a:t>
            </a:r>
          </a:p>
          <a:p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36933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hlinkClick r:id="rId2"/>
              </a:rPr>
              <a:t>https://glutenintoleranceschool.com/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REFRACTORY CELIAC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19050">
              <a:buFont typeface="Wingdings" pitchFamily="2" charset="2"/>
              <a:buChar char="§"/>
            </a:pPr>
            <a:r>
              <a:rPr lang="en-GB" dirty="0"/>
              <a:t>It is a rare complication of Celiac Disease  with an increased risk of </a:t>
            </a:r>
            <a:r>
              <a:rPr lang="en-GB" dirty="0" err="1"/>
              <a:t>certai</a:t>
            </a:r>
            <a:r>
              <a:rPr lang="en-GB" dirty="0"/>
              <a:t> types of cancer.</a:t>
            </a:r>
          </a:p>
          <a:p>
            <a:pPr indent="19050">
              <a:buFont typeface="Wingdings" pitchFamily="2" charset="2"/>
              <a:buChar char="§"/>
            </a:pPr>
            <a:r>
              <a:rPr lang="en-GB" u="sng" dirty="0"/>
              <a:t>Refractory Celiac Disease(RCD) is defined by</a:t>
            </a:r>
            <a:r>
              <a:rPr lang="en-GB" dirty="0"/>
              <a:t>:</a:t>
            </a:r>
          </a:p>
          <a:p>
            <a:pPr indent="19050">
              <a:buNone/>
            </a:pPr>
            <a:r>
              <a:rPr lang="en-GB" dirty="0"/>
              <a:t>Persistent or recurrent </a:t>
            </a:r>
            <a:r>
              <a:rPr lang="en-GB" dirty="0" err="1"/>
              <a:t>malabsorptive</a:t>
            </a:r>
            <a:r>
              <a:rPr lang="en-GB" dirty="0"/>
              <a:t> symptoms and villous atrophy despite strict adherence to gluten free diet(GFD) for at least 6-12 months in absence of other causes of non responsive treated celiac disease(CD) and overt malignancy.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Murray JA, Tapia AR. Classification and management of Refractory Celiac Disease. Gut 2010 Apr;59(4):547-557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REFRACTORY CELIAC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u="sng" dirty="0"/>
              <a:t>Types</a:t>
            </a:r>
            <a:r>
              <a:rPr lang="en-GB" dirty="0"/>
              <a:t>:</a:t>
            </a:r>
          </a:p>
          <a:p>
            <a:pPr>
              <a:buNone/>
            </a:pPr>
            <a:r>
              <a:rPr lang="en-GB" dirty="0"/>
              <a:t>1. Type 1: Normal intraepithelial lymphocyte phenotype</a:t>
            </a:r>
          </a:p>
          <a:p>
            <a:pPr>
              <a:buNone/>
            </a:pPr>
            <a:r>
              <a:rPr lang="en-GB" dirty="0"/>
              <a:t>2. Type 2: Defined by presence of abnormal(</a:t>
            </a:r>
            <a:r>
              <a:rPr lang="en-GB" dirty="0" err="1"/>
              <a:t>clonal</a:t>
            </a:r>
            <a:r>
              <a:rPr lang="en-GB" dirty="0"/>
              <a:t>) intraepithelial lymphocyte phenotype</a:t>
            </a:r>
          </a:p>
          <a:p>
            <a:pPr>
              <a:buNone/>
            </a:pPr>
            <a:r>
              <a:rPr lang="en-GB" b="1" u="sng" dirty="0"/>
              <a:t>Symptoms</a:t>
            </a:r>
            <a:r>
              <a:rPr lang="en-GB" dirty="0"/>
              <a:t>: </a:t>
            </a:r>
          </a:p>
          <a:p>
            <a:pPr>
              <a:buNone/>
            </a:pPr>
            <a:r>
              <a:rPr lang="en-GB" dirty="0"/>
              <a:t>1. Persistent diarrhoea</a:t>
            </a:r>
          </a:p>
          <a:p>
            <a:pPr>
              <a:buNone/>
            </a:pPr>
            <a:r>
              <a:rPr lang="en-GB" dirty="0"/>
              <a:t>2. Abdominal pain</a:t>
            </a:r>
          </a:p>
          <a:p>
            <a:pPr>
              <a:buNone/>
            </a:pPr>
            <a:r>
              <a:rPr lang="en-GB" dirty="0"/>
              <a:t>3. Involuntary loss of weight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807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Murray JA, Tapia AR. Classification and management of Refractory Celiac Disease. Gut 2010 Apr;59(4):547-557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ETIOLOGY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sz="3400" b="1" u="sng" dirty="0"/>
              <a:t>Genetic predisposition</a:t>
            </a:r>
            <a:r>
              <a:rPr lang="en-GB" sz="3400" dirty="0"/>
              <a:t>: HLA –DQ2 and HLA-DQ8</a:t>
            </a:r>
          </a:p>
          <a:p>
            <a:pPr>
              <a:buFont typeface="Wingdings" pitchFamily="2" charset="2"/>
              <a:buChar char="Ø"/>
            </a:pPr>
            <a:r>
              <a:rPr lang="en-GB" sz="3400" b="1" u="sng" dirty="0"/>
              <a:t>Immune component</a:t>
            </a:r>
            <a:r>
              <a:rPr lang="en-GB" sz="3400" dirty="0"/>
              <a:t>: Antibodies to specific dietary protein fractions.</a:t>
            </a:r>
          </a:p>
          <a:p>
            <a:pPr>
              <a:buFont typeface="Wingdings" pitchFamily="2" charset="2"/>
              <a:buChar char="§"/>
            </a:pPr>
            <a:r>
              <a:rPr lang="en-GB" sz="3400" dirty="0"/>
              <a:t>Predisposed persons express the antigen- presenting molecules HLA –DQ2 and HLA-DQ8 </a:t>
            </a:r>
            <a:r>
              <a:rPr lang="en-GB" sz="3400" dirty="0" err="1"/>
              <a:t>haplotypes</a:t>
            </a:r>
            <a:r>
              <a:rPr lang="en-GB" sz="3400" dirty="0"/>
              <a:t> that bind gluten peptides.</a:t>
            </a:r>
          </a:p>
          <a:p>
            <a:pPr>
              <a:buFont typeface="Wingdings" pitchFamily="2" charset="2"/>
              <a:buChar char="§"/>
            </a:pPr>
            <a:r>
              <a:rPr lang="en-GB" sz="3400" dirty="0"/>
              <a:t>When T cells present the gluten peptide molecules, they produce cytokines that start the inflammatory and autoimmune reaction and stimulate plasma cells to produce antibodies to </a:t>
            </a:r>
            <a:r>
              <a:rPr lang="en-GB" sz="3400" dirty="0" err="1"/>
              <a:t>gliadin</a:t>
            </a:r>
            <a:r>
              <a:rPr lang="en-GB" sz="3400" dirty="0"/>
              <a:t>, </a:t>
            </a:r>
            <a:r>
              <a:rPr lang="en-GB" sz="3400" dirty="0" err="1"/>
              <a:t>transglutaminase</a:t>
            </a:r>
            <a:r>
              <a:rPr lang="en-GB" sz="3400" dirty="0"/>
              <a:t> and </a:t>
            </a:r>
            <a:r>
              <a:rPr lang="en-GB" sz="3400" dirty="0" err="1"/>
              <a:t>endomysium</a:t>
            </a:r>
            <a:r>
              <a:rPr lang="en-GB" sz="3400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GB" sz="3400" dirty="0"/>
              <a:t>The autoimmune inflammatory </a:t>
            </a:r>
            <a:r>
              <a:rPr lang="en-GB" sz="3400" dirty="0" err="1"/>
              <a:t>resoonse</a:t>
            </a:r>
            <a:r>
              <a:rPr lang="en-GB" sz="3400" dirty="0"/>
              <a:t> leads to villous atrophy, </a:t>
            </a:r>
            <a:r>
              <a:rPr lang="en-GB" sz="3400" dirty="0" err="1"/>
              <a:t>malabsorption</a:t>
            </a:r>
            <a:r>
              <a:rPr lang="en-GB" sz="3400" dirty="0"/>
              <a:t>, malnutrition and possible malignancy.</a:t>
            </a:r>
          </a:p>
          <a:p>
            <a:pPr>
              <a:buFont typeface="Wingdings" pitchFamily="2" charset="2"/>
              <a:buChar char="Ø"/>
            </a:pPr>
            <a:endParaRPr lang="en-GB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949280"/>
            <a:ext cx="8280920" cy="6463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Mahan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KL,Stump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SE: Krause’s food and nutrition therapy. St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Louis,Mo.:Elsevier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/Saunders,2008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SYMPTOMS IN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Abdominal bloating and pain </a:t>
            </a:r>
          </a:p>
          <a:p>
            <a:r>
              <a:rPr lang="en-GB" dirty="0"/>
              <a:t>Chronic </a:t>
            </a:r>
            <a:r>
              <a:rPr lang="en-GB" dirty="0" err="1"/>
              <a:t>diarrhea</a:t>
            </a:r>
            <a:r>
              <a:rPr lang="en-GB" dirty="0"/>
              <a:t> </a:t>
            </a:r>
          </a:p>
          <a:p>
            <a:r>
              <a:rPr lang="en-GB" dirty="0"/>
              <a:t>Vomiting </a:t>
            </a:r>
          </a:p>
          <a:p>
            <a:r>
              <a:rPr lang="en-GB" dirty="0"/>
              <a:t>Constipation </a:t>
            </a:r>
          </a:p>
          <a:p>
            <a:r>
              <a:rPr lang="en-GB" dirty="0"/>
              <a:t>Pale, foul-smelling, or fatty stool </a:t>
            </a:r>
          </a:p>
          <a:p>
            <a:r>
              <a:rPr lang="en-GB" dirty="0"/>
              <a:t>Weight loss fatigue </a:t>
            </a:r>
          </a:p>
          <a:p>
            <a:r>
              <a:rPr lang="en-GB" dirty="0"/>
              <a:t>Irritability and </a:t>
            </a:r>
            <a:r>
              <a:rPr lang="en-GB" dirty="0" err="1"/>
              <a:t>behavioral</a:t>
            </a:r>
            <a:r>
              <a:rPr lang="en-GB" dirty="0"/>
              <a:t> issues </a:t>
            </a:r>
          </a:p>
          <a:p>
            <a:r>
              <a:rPr lang="en-GB" dirty="0"/>
              <a:t>Dental enamel defects of the permanent teeth </a:t>
            </a:r>
          </a:p>
          <a:p>
            <a:r>
              <a:rPr lang="en-GB" dirty="0"/>
              <a:t>Delayed growth and puberty</a:t>
            </a:r>
          </a:p>
          <a:p>
            <a:r>
              <a:rPr lang="en-GB" dirty="0"/>
              <a:t>Short stature</a:t>
            </a:r>
          </a:p>
          <a:p>
            <a:r>
              <a:rPr lang="en-GB" dirty="0"/>
              <a:t>Failure to thrive </a:t>
            </a:r>
          </a:p>
          <a:p>
            <a:r>
              <a:rPr lang="en-GB" dirty="0"/>
              <a:t>Attention Deficit Hyperactivity Disorder (ADHD)</a:t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9552" y="5949280"/>
            <a:ext cx="8064896" cy="6463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https://celiac.org/celiac-disease/understanding-celiac-disease-2/celiacdiseasesymptoms/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SYMPTOMS IN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5"/>
          </a:xfrm>
        </p:spPr>
        <p:txBody>
          <a:bodyPr anchor="t">
            <a:normAutofit fontScale="25000" lnSpcReduction="20000"/>
          </a:bodyPr>
          <a:lstStyle/>
          <a:p>
            <a:pPr>
              <a:buNone/>
            </a:pP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Unexplained iron-deficiency </a:t>
            </a:r>
            <a:r>
              <a:rPr lang="en-GB" sz="8000" dirty="0" err="1"/>
              <a:t>anemia</a:t>
            </a:r>
            <a:endParaRPr lang="en-GB" sz="8000" dirty="0"/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Fatigue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Bone or joint pain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Arthritis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Osteoporosis or </a:t>
            </a:r>
            <a:r>
              <a:rPr lang="en-GB" sz="8000" dirty="0" err="1"/>
              <a:t>osteopenia</a:t>
            </a:r>
            <a:r>
              <a:rPr lang="en-GB" sz="8000" dirty="0"/>
              <a:t> (bone loss)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Liver and </a:t>
            </a:r>
            <a:r>
              <a:rPr lang="en-GB" sz="8000" dirty="0" err="1"/>
              <a:t>biliary</a:t>
            </a:r>
            <a:r>
              <a:rPr lang="en-GB" sz="8000" dirty="0"/>
              <a:t> tract disorders (</a:t>
            </a:r>
            <a:r>
              <a:rPr lang="en-GB" sz="8000" dirty="0" err="1"/>
              <a:t>transaminitis</a:t>
            </a:r>
            <a:r>
              <a:rPr lang="en-GB" sz="8000" dirty="0"/>
              <a:t>, fatty liver, primary </a:t>
            </a:r>
            <a:r>
              <a:rPr lang="en-GB" sz="8000" dirty="0" err="1"/>
              <a:t>sclerosing</a:t>
            </a:r>
            <a:r>
              <a:rPr lang="en-GB" sz="8000" dirty="0"/>
              <a:t> </a:t>
            </a:r>
            <a:r>
              <a:rPr lang="en-GB" sz="8000" dirty="0" err="1"/>
              <a:t>cholangitis</a:t>
            </a:r>
            <a:r>
              <a:rPr lang="en-GB" sz="8000" dirty="0"/>
              <a:t>, etc.)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Depression or anxiety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Peripheral neuropathy ( tingling, numbness or pain in the hands and feet)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Seizures or migraines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Missed menstrual periods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Infertility or recurrent miscarriage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Canker sores inside the mouth</a:t>
            </a:r>
          </a:p>
          <a:p>
            <a:pPr>
              <a:buFont typeface="Wingdings" pitchFamily="2" charset="2"/>
              <a:buChar char="§"/>
            </a:pPr>
            <a:r>
              <a:rPr lang="en-GB" sz="8000" dirty="0"/>
              <a:t>Dermatitis </a:t>
            </a:r>
            <a:r>
              <a:rPr lang="en-GB" sz="8000" dirty="0" err="1"/>
              <a:t>herpetiformis</a:t>
            </a:r>
            <a:r>
              <a:rPr lang="en-GB" sz="8000" dirty="0"/>
              <a:t> (itchy skin rash)</a:t>
            </a:r>
            <a:br>
              <a:rPr lang="en-GB" dirty="0"/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39552" y="6021288"/>
            <a:ext cx="8064896" cy="646332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https://celiac.org/celiac-disease/understanding-celiac-disease-2/celiacdiseasesymptoms/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2145</Words>
  <Application>Microsoft Office PowerPoint</Application>
  <PresentationFormat>On-screen Show (4:3)</PresentationFormat>
  <Paragraphs>362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Constantia</vt:lpstr>
      <vt:lpstr>Jokerman</vt:lpstr>
      <vt:lpstr>Times New Roman</vt:lpstr>
      <vt:lpstr>Wingdings</vt:lpstr>
      <vt:lpstr>Office Theme</vt:lpstr>
      <vt:lpstr>MEDICAL NUTRITION THERAPY OF CELIAC DISEASE</vt:lpstr>
      <vt:lpstr>DEFINITION OF CELAIC DISEASE</vt:lpstr>
      <vt:lpstr>TYPES OF CELIAC DISEASE</vt:lpstr>
      <vt:lpstr>TYPES OF CELIAC DISEASE</vt:lpstr>
      <vt:lpstr>REFRACTORY CELIAC DISEASE</vt:lpstr>
      <vt:lpstr>REFRACTORY CELIAC DISEASE</vt:lpstr>
      <vt:lpstr>ETIOLOGY</vt:lpstr>
      <vt:lpstr>SYMPTOMS IN CHILDREN</vt:lpstr>
      <vt:lpstr>SYMPTOMS IN ADULTS</vt:lpstr>
      <vt:lpstr>PATHOPHYSIOLOGY</vt:lpstr>
      <vt:lpstr>PATHOPHYSIOLOGY</vt:lpstr>
      <vt:lpstr>PATHOPHYSIOLOGY</vt:lpstr>
      <vt:lpstr>DIAGNOSIS TESTS FOR CELIAC DISEASE</vt:lpstr>
      <vt:lpstr>MANAGEMENT</vt:lpstr>
      <vt:lpstr>MANAGEMENT</vt:lpstr>
      <vt:lpstr>THE BASIC GLUTEN FREE DIET</vt:lpstr>
      <vt:lpstr>CASE STUDY OF CELIAC DISEASE </vt:lpstr>
      <vt:lpstr>INITIAL PRESENTATION  </vt:lpstr>
      <vt:lpstr>HISTORY AND PHYSICAL EXAMINATION </vt:lpstr>
      <vt:lpstr>HISTORY AND PHYSICAL EXAMINATION </vt:lpstr>
      <vt:lpstr>LABORATORY FINDINGS OF CASE PATIENT AT PRESENTATION</vt:lpstr>
      <vt:lpstr>RESULTS OF SEROLOGIC TESTS IN THE CASE PATIENT</vt:lpstr>
      <vt:lpstr>MEDICAL NUTRITION THERAPY</vt:lpstr>
      <vt:lpstr>MEDICAL NUTRITION THERAPY</vt:lpstr>
      <vt:lpstr>MEDICAL NUTRITION THERAPY</vt:lpstr>
      <vt:lpstr>MEDICAL NUTRITION THERAPY</vt:lpstr>
      <vt:lpstr>REFRACTORY CELIAC DISEASE </vt:lpstr>
      <vt:lpstr>Further evaluation </vt:lpstr>
      <vt:lpstr>Further evaluation</vt:lpstr>
      <vt:lpstr>Thank You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NUTRITION THERAPY OF CELIAC DISEASE</dc:title>
  <dc:creator>chamthoi</dc:creator>
  <cp:lastModifiedBy>pooja chavan</cp:lastModifiedBy>
  <cp:revision>74</cp:revision>
  <dcterms:created xsi:type="dcterms:W3CDTF">2016-12-31T07:08:31Z</dcterms:created>
  <dcterms:modified xsi:type="dcterms:W3CDTF">2020-08-17T11:11:42Z</dcterms:modified>
</cp:coreProperties>
</file>