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6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FEF68-470D-A843-9C3D-3546FF57D21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4876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6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884D5-7C9A-814E-ACE9-F7B629767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16/08//2020</a:t>
            </a:fld>
            <a:endParaRPr lang="en-US" dirty="0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8" name="Group 7"/>
          <p:cNvGrpSpPr/>
          <p:nvPr/>
        </p:nvGrpSpPr>
        <p:grpSpPr>
          <a:xfrm>
            <a:off x="1194101" y="2887530"/>
            <a:ext cx="6779110" cy="891540"/>
            <a:chOff x="1172584" y="1381459"/>
            <a:chExt cx="6779110" cy="89154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1048608" name="TextBox 8"/>
            <p:cNvSpPr txBox="1"/>
            <p:nvPr/>
          </p:nvSpPr>
          <p:spPr>
            <a:xfrm>
              <a:off x="4147073" y="1381459"/>
              <a:ext cx="487680" cy="891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3145730" name="Straight Connector 9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0"/>
            <p:cNvCxnSpPr>
              <a:cxnSpLocks/>
            </p:cNvCxnSpPr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09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10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487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2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48730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36" name="Straight Connector 15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7" name="Straight Connector 16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1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487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9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048718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34" name="Straight Connector 12"/>
            <p:cNvCxnSpPr>
              <a:cxnSpLocks/>
            </p:cNvCxnSpPr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5" name="Straight Connector 13"/>
            <p:cNvCxnSpPr>
              <a:cxnSpLocks/>
            </p:cNvCxnSpPr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58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46" name="Group 11"/>
          <p:cNvGrpSpPr/>
          <p:nvPr/>
        </p:nvGrpSpPr>
        <p:grpSpPr>
          <a:xfrm>
            <a:off x="1172584" y="1392217"/>
            <a:ext cx="6779110" cy="891540"/>
            <a:chOff x="1172584" y="1381459"/>
            <a:chExt cx="6779110" cy="891540"/>
          </a:xfrm>
        </p:grpSpPr>
        <p:sp>
          <p:nvSpPr>
            <p:cNvPr id="1048587" name="TextBox 12"/>
            <p:cNvSpPr txBox="1"/>
            <p:nvPr/>
          </p:nvSpPr>
          <p:spPr>
            <a:xfrm>
              <a:off x="4147073" y="1381459"/>
              <a:ext cx="487680" cy="891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28" name="Straight Connector 13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14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34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1048731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38" name="Straight Connector 9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9" name="Straight Connector 10"/>
            <p:cNvCxnSpPr>
              <a:cxnSpLocks/>
            </p:cNvCxnSpPr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3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487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487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740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6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48741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40" name="Straight Connector 14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1" name="Straight Connector 15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42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3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5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6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8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487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8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48752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42" name="Straight Connector 16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3" name="Straight Connector 17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487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7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48712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32" name="Straight Connector 14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Straight Connector 15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4875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7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58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487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0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487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487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16/08//2020</a:t>
            </a:fld>
            <a:endParaRPr lang="en-US" dirty="0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 descr="https://d2dct7y3250e4n.cloudfront.net/ht-staging/user_answer/reference_image/9653/large/Nephrotic_syndrome.jpeg?1349480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18" y="340445"/>
            <a:ext cx="8536800" cy="6160939"/>
          </a:xfrm>
          <a:prstGeom prst="rect">
            <a:avLst/>
          </a:prstGeom>
          <a:noFill/>
        </p:spPr>
      </p:pic>
      <p:sp>
        <p:nvSpPr>
          <p:cNvPr id="1048611" name="Title 1"/>
          <p:cNvSpPr>
            <a:spLocks noGrp="1"/>
          </p:cNvSpPr>
          <p:nvPr>
            <p:ph type="ctrTitle"/>
          </p:nvPr>
        </p:nvSpPr>
        <p:spPr>
          <a:xfrm>
            <a:off x="485746" y="4844792"/>
            <a:ext cx="4528970" cy="165659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Nephrotic      Syndrome</a:t>
            </a:r>
            <a:endParaRPr lang="en-US" dirty="0"/>
          </a:p>
        </p:txBody>
      </p:sp>
      <p:sp>
        <p:nvSpPr>
          <p:cNvPr id="1048612" name="Rectangle 4"/>
          <p:cNvSpPr/>
          <p:nvPr/>
        </p:nvSpPr>
        <p:spPr>
          <a:xfrm>
            <a:off x="5446793" y="5067391"/>
            <a:ext cx="3247127" cy="14339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  <a:p>
            <a:pPr algn="ctr"/>
            <a:r>
              <a:rPr lang="en-US" altLang="zh-CN" dirty="0" smtClean="0"/>
              <a:t>DR PRASAD MULEY</a:t>
            </a:r>
          </a:p>
          <a:p>
            <a:pPr algn="ctr"/>
            <a:r>
              <a:rPr lang="en-US" altLang="zh-CN" dirty="0" smtClean="0"/>
              <a:t>PROFESSOR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SBKS MIRC</a:t>
            </a:r>
            <a:endParaRPr lang="zh-CN" altLang="en-US" dirty="0"/>
          </a:p>
        </p:txBody>
      </p:sp>
      <p:sp>
        <p:nvSpPr>
          <p:cNvPr id="1048613" name="TextBox 2"/>
          <p:cNvSpPr txBox="1"/>
          <p:nvPr/>
        </p:nvSpPr>
        <p:spPr>
          <a:xfrm>
            <a:off x="-1310919" y="914855"/>
            <a:ext cx="233679" cy="358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25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355" b="18355"/>
          <a:stretch>
            <a:fillRect/>
          </a:stretch>
        </p:blipFill>
        <p:spPr>
          <a:xfrm>
            <a:off x="698500" y="2247900"/>
            <a:ext cx="7747000" cy="3878263"/>
          </a:xfrm>
        </p:spPr>
      </p:pic>
      <p:sp>
        <p:nvSpPr>
          <p:cNvPr id="10486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EDEMA – most common presenting feature</a:t>
            </a:r>
          </a:p>
          <a:p>
            <a:pPr>
              <a:buFont typeface="Arial"/>
              <a:buChar char="•"/>
            </a:pPr>
            <a:r>
              <a:rPr lang="en-US" dirty="0" smtClean="0"/>
              <a:t>Under fill hypothesis</a:t>
            </a:r>
          </a:p>
          <a:p>
            <a:pPr>
              <a:buFont typeface="Arial"/>
              <a:buChar char="•"/>
            </a:pPr>
            <a:r>
              <a:rPr lang="en-US" dirty="0" smtClean="0"/>
              <a:t>Overfill hypothesis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insidious onset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starts as periorbital puffiness then gradually progresses to involve extremities and in severe cases may cause ascites, pleural effusion and genital swelling.</a:t>
            </a:r>
          </a:p>
          <a:p>
            <a:pPr marL="0" indent="0">
              <a:buNone/>
            </a:pPr>
            <a:r>
              <a:rPr lang="en-US" dirty="0" smtClean="0"/>
              <a:t>2. ANOREXIA</a:t>
            </a:r>
          </a:p>
          <a:p>
            <a:pPr marL="0" indent="0">
              <a:buNone/>
            </a:pPr>
            <a:r>
              <a:rPr lang="en-US" dirty="0" smtClean="0"/>
              <a:t>3. IRRITABILITY</a:t>
            </a:r>
          </a:p>
          <a:p>
            <a:pPr marL="0" indent="0">
              <a:buNone/>
            </a:pPr>
            <a:r>
              <a:rPr lang="en-US" dirty="0" smtClean="0"/>
              <a:t>4. ABDOMINAL PAIN</a:t>
            </a:r>
          </a:p>
          <a:p>
            <a:pPr marL="0" indent="0">
              <a:buNone/>
            </a:pPr>
            <a:r>
              <a:rPr lang="en-US" dirty="0" smtClean="0"/>
              <a:t>5. DIARRHOEA ( due to intestinal edema)</a:t>
            </a:r>
          </a:p>
          <a:p>
            <a:pPr marL="0" indent="0">
              <a:buNone/>
            </a:pPr>
            <a:r>
              <a:rPr lang="en-US" dirty="0" smtClean="0"/>
              <a:t>6. H/O of preceding minor infections e.g. URTI is often present before first episode or subsequent relapses indicating some role of immune status.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7. Increased susceptibility to infections like cellulitis, spontaneous bacterial peritonitis and bacteremia.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8. Hypercoagulability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9. Hyperlipidemia- increase in cholesterol, TGs, LDL, VLDL with normal or decreased HDL.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10. Hypertension in 20% children.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11. Features of systemic disorder( fever, rash, joint pain, hepatosplenomegaly) in secondary NS. </a:t>
            </a:r>
            <a:endParaRPr lang="en-US" sz="2800" dirty="0"/>
          </a:p>
        </p:txBody>
      </p:sp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Protein losing </a:t>
            </a:r>
            <a:r>
              <a:rPr lang="en-US" dirty="0" err="1" smtClean="0"/>
              <a:t>enteropathy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Hepatic failure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Heart failure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Acute/ chronic glomerulonephritis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Protein malnutrition</a:t>
            </a:r>
            <a:endParaRPr lang="en-US" dirty="0"/>
          </a:p>
        </p:txBody>
      </p:sp>
      <p:sp>
        <p:nvSpPr>
          <p:cNvPr id="1048647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5347499" cy="1054250"/>
          </a:xfrm>
        </p:spPr>
        <p:txBody>
          <a:bodyPr/>
          <a:lstStyle/>
          <a:p>
            <a:r>
              <a:rPr lang="en-US" sz="3200" dirty="0" smtClean="0"/>
              <a:t>DIFFERENTIAL DIAGNOSIS</a:t>
            </a:r>
            <a:endParaRPr lang="en-US" sz="3200" dirty="0"/>
          </a:p>
        </p:txBody>
      </p:sp>
      <p:pic>
        <p:nvPicPr>
          <p:cNvPr id="2097160" name="Picture 2" descr="http://citybibleforum.org/sites/default/files/styles/content/public/3d-character-and-question-mark--%E5%A7%92%E5%84%BF%E5%96%B5%E5%96%B5--flickr_0.jpg?itok=cNvRy9k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667000" cy="3552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http://www.vectorjunky.com/gallery/d/dexters-laboratory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"/>
            <a:ext cx="2573866" cy="2438400"/>
          </a:xfrm>
          <a:prstGeom prst="rect">
            <a:avLst/>
          </a:prstGeom>
          <a:noFill/>
        </p:spPr>
      </p:pic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Lab Investigations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Blood Count</a:t>
            </a:r>
          </a:p>
          <a:p>
            <a:r>
              <a:rPr lang="en-US" dirty="0" smtClean="0"/>
              <a:t>Urine Routine, microscopy and culture</a:t>
            </a:r>
          </a:p>
          <a:p>
            <a:r>
              <a:rPr lang="en-US" dirty="0" smtClean="0"/>
              <a:t>First morning Spot Urine Protein : Creatinine ratio</a:t>
            </a:r>
          </a:p>
          <a:p>
            <a:r>
              <a:rPr lang="en-US" dirty="0" smtClean="0"/>
              <a:t>Lipid profile</a:t>
            </a:r>
          </a:p>
          <a:p>
            <a:r>
              <a:rPr lang="en-US" dirty="0" smtClean="0"/>
              <a:t>Serum electrolytes</a:t>
            </a:r>
          </a:p>
          <a:p>
            <a:r>
              <a:rPr lang="en-US" dirty="0" smtClean="0"/>
              <a:t>Total protein and albumin level</a:t>
            </a:r>
          </a:p>
          <a:p>
            <a:r>
              <a:rPr lang="en-US" dirty="0" smtClean="0"/>
              <a:t>RFT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4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48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8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48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48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/>
      <p:bldP spid="10486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Content Placeholder 1"/>
          <p:cNvSpPr>
            <a:spLocks noGrp="1"/>
          </p:cNvSpPr>
          <p:nvPr>
            <p:ph idx="1"/>
          </p:nvPr>
        </p:nvSpPr>
        <p:spPr>
          <a:xfrm>
            <a:off x="1" y="335858"/>
            <a:ext cx="9143999" cy="65906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/>
              <a:t>Evaluation to rule out secondary Nephrotic syndrome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 C3 levels( gross or persistent hematuria)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ANA ( suspected SLE)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HIV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Hepatitis B &amp; C( recent jaundice and raised transaminases.)</a:t>
            </a:r>
          </a:p>
          <a:p>
            <a:pPr lvl="1">
              <a:buFont typeface="Wingdings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486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0707" y="5680400"/>
            <a:ext cx="4378557" cy="846168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</a:t>
            </a:r>
            <a:endParaRPr lang="en-US" sz="2000" dirty="0"/>
          </a:p>
        </p:txBody>
      </p:sp>
      <p:sp>
        <p:nvSpPr>
          <p:cNvPr id="10486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Content Placeholder 1"/>
          <p:cNvSpPr>
            <a:spLocks noGrp="1"/>
          </p:cNvSpPr>
          <p:nvPr>
            <p:ph idx="1"/>
          </p:nvPr>
        </p:nvSpPr>
        <p:spPr>
          <a:xfrm>
            <a:off x="699247" y="628055"/>
            <a:ext cx="7745505" cy="5498108"/>
          </a:xfrm>
        </p:spPr>
        <p:txBody>
          <a:bodyPr/>
          <a:lstStyle/>
          <a:p>
            <a:pPr lvl="1">
              <a:buFont typeface="Wingdings" charset="2"/>
              <a:buChar char="Ø"/>
            </a:pPr>
            <a:r>
              <a:rPr lang="en-US" sz="2400" u="sng" dirty="0"/>
              <a:t>Renal biopsy- Indications </a:t>
            </a:r>
            <a:r>
              <a:rPr lang="en-US" sz="2400" dirty="0"/>
              <a:t>are as follows</a:t>
            </a:r>
          </a:p>
          <a:p>
            <a:pPr marL="1234440" lvl="2" indent="-457200">
              <a:buFont typeface="+mj-lt"/>
              <a:buAutoNum type="alphaLcPeriod"/>
            </a:pPr>
            <a:r>
              <a:rPr lang="en-US" sz="2400" dirty="0"/>
              <a:t>Age- &lt;1 yr. OR &gt;12 yrs.</a:t>
            </a:r>
          </a:p>
          <a:p>
            <a:pPr marL="1234440" lvl="2" indent="-457200">
              <a:buFont typeface="+mj-lt"/>
              <a:buAutoNum type="alphaLcPeriod"/>
            </a:pPr>
            <a:r>
              <a:rPr lang="en-US" sz="2400" dirty="0"/>
              <a:t>Persistent gross hematuria</a:t>
            </a:r>
          </a:p>
          <a:p>
            <a:pPr marL="1234440" lvl="2" indent="-457200">
              <a:buFont typeface="+mj-lt"/>
              <a:buAutoNum type="alphaLcPeriod"/>
            </a:pPr>
            <a:r>
              <a:rPr lang="en-US" sz="2400" dirty="0"/>
              <a:t>Persistent hypertension</a:t>
            </a:r>
          </a:p>
          <a:p>
            <a:pPr marL="1234440" lvl="2" indent="-457200">
              <a:buFont typeface="+mj-lt"/>
              <a:buAutoNum type="alphaLcPeriod"/>
            </a:pPr>
            <a:r>
              <a:rPr lang="en-US" sz="2400" dirty="0"/>
              <a:t>Renal failure not attributable to hypovolemia.</a:t>
            </a:r>
          </a:p>
          <a:p>
            <a:pPr marL="1234440" lvl="2" indent="-457200">
              <a:buFont typeface="+mj-lt"/>
              <a:buAutoNum type="alphaLcPeriod"/>
            </a:pPr>
            <a:r>
              <a:rPr lang="en-US" sz="2400" dirty="0"/>
              <a:t>Steroid resistant Nephrotic syndrome</a:t>
            </a:r>
          </a:p>
          <a:p>
            <a:pPr marL="1234440" lvl="2" indent="-457200">
              <a:buFont typeface="+mj-lt"/>
              <a:buAutoNum type="alphaLcPeriod"/>
            </a:pPr>
            <a:r>
              <a:rPr lang="en-US" sz="2400" dirty="0"/>
              <a:t>Hypocomplementemia</a:t>
            </a:r>
          </a:p>
          <a:p>
            <a:pPr marL="1234440" lvl="2" indent="-457200">
              <a:buFont typeface="+mj-lt"/>
              <a:buAutoNum type="alphaLcPeriod"/>
            </a:pPr>
            <a:r>
              <a:rPr lang="en-US" sz="2400" dirty="0"/>
              <a:t> before commencing 2</a:t>
            </a:r>
            <a:r>
              <a:rPr lang="en-US" sz="2400" baseline="30000" dirty="0"/>
              <a:t>nd</a:t>
            </a:r>
            <a:r>
              <a:rPr lang="en-US" sz="2400" dirty="0"/>
              <a:t> line drugs.</a:t>
            </a:r>
          </a:p>
          <a:p>
            <a:pPr marL="1234440" lvl="2" indent="-457200">
              <a:buFont typeface="+mj-lt"/>
              <a:buAutoNum type="alphaLcPeriod"/>
            </a:pPr>
            <a:r>
              <a:rPr lang="en-US" sz="2400" dirty="0"/>
              <a:t> suspected secondary cause.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4865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42121" y="5750183"/>
            <a:ext cx="4197143" cy="776385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</a:t>
            </a:r>
            <a:endParaRPr lang="en-US" sz="2000" dirty="0"/>
          </a:p>
        </p:txBody>
      </p:sp>
      <p:sp>
        <p:nvSpPr>
          <p:cNvPr id="10486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</a:t>
            </a:r>
            <a:endParaRPr lang="en-IN" dirty="0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194304" name="Content Placeholder 3"/>
          <p:cNvGraphicFramePr>
            <a:graphicFrameLocks/>
          </p:cNvGraphicFramePr>
          <p:nvPr/>
        </p:nvGraphicFramePr>
        <p:xfrm>
          <a:off x="152400" y="164863"/>
          <a:ext cx="8839200" cy="6354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821"/>
                <a:gridCol w="810260"/>
                <a:gridCol w="1399540"/>
                <a:gridCol w="2206054"/>
                <a:gridCol w="2434525"/>
              </a:tblGrid>
              <a:tr h="685242">
                <a:tc>
                  <a:txBody>
                    <a:bodyPr/>
                    <a:lstStyle/>
                    <a:p>
                      <a:r>
                        <a:rPr lang="en-US" dirty="0" smtClean="0"/>
                        <a:t>Cause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 smtClean="0"/>
                        <a:t>Light microscopy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Immunoflorescence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Microscopy</a:t>
                      </a:r>
                      <a:endParaRPr lang="en-IN" dirty="0"/>
                    </a:p>
                  </a:txBody>
                  <a:tcPr/>
                </a:tc>
              </a:tr>
              <a:tr h="991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 smtClean="0"/>
                        <a:t>Minimal Change Nephrotic Syndrome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 process fusion</a:t>
                      </a:r>
                      <a:endParaRPr lang="en-IN" dirty="0"/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 smtClean="0"/>
                        <a:t>Focal Segmental Glomerulosclerosis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 smtClean="0"/>
                        <a:t>Focal</a:t>
                      </a:r>
                      <a:r>
                        <a:rPr lang="en-US" baseline="0" dirty="0" smtClean="0"/>
                        <a:t> sclerotic lesions</a:t>
                      </a:r>
                      <a:endParaRPr lang="en-IN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IgM, C3 in lesions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</a:t>
                      </a:r>
                      <a:r>
                        <a:rPr lang="en-US" baseline="0" dirty="0" smtClean="0"/>
                        <a:t> process fusion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 smtClean="0"/>
                        <a:t>Membranous Nephropathy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Thickened GBM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Fine</a:t>
                      </a:r>
                      <a:r>
                        <a:rPr lang="en-US" baseline="0" dirty="0" smtClean="0"/>
                        <a:t> Granular IgG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 epithelial deposits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85242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Membranoproliferative</a:t>
                      </a:r>
                    </a:p>
                    <a:p>
                      <a:r>
                        <a:rPr lang="en-US" dirty="0" smtClean="0"/>
                        <a:t>Glomerulonephritis</a:t>
                      </a:r>
                    </a:p>
                    <a:p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I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Thickened GBM, proliferation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Granular IgG, C3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Mesangial</a:t>
                      </a:r>
                      <a:r>
                        <a:rPr lang="en-US" baseline="0" dirty="0" smtClean="0"/>
                        <a:t> and sub endothelial deposits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596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II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Lobulation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C3 only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Dense deposits</a:t>
                      </a:r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48658" name="TextBox 5"/>
          <p:cNvSpPr txBox="1"/>
          <p:nvPr/>
        </p:nvSpPr>
        <p:spPr>
          <a:xfrm>
            <a:off x="3728543" y="6519446"/>
            <a:ext cx="233680" cy="332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http://blog.readytomanage.com/wp-content/uploads/2012/07/leadership-management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16209" cy="6096000"/>
          </a:xfrm>
          <a:prstGeom prst="rect">
            <a:avLst/>
          </a:prstGeom>
          <a:noFill/>
        </p:spPr>
      </p:pic>
      <p:sp>
        <p:nvSpPr>
          <p:cNvPr id="1048604" name="Rectangle 4"/>
          <p:cNvSpPr/>
          <p:nvPr/>
        </p:nvSpPr>
        <p:spPr>
          <a:xfrm>
            <a:off x="152400" y="228600"/>
            <a:ext cx="8991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Management</a:t>
            </a:r>
            <a:endParaRPr lang="en-IN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REMISSION- urine protein negative/ trace; or &lt;4 mg/m</a:t>
            </a:r>
            <a:r>
              <a:rPr lang="en-US" baseline="30000" dirty="0" smtClean="0"/>
              <a:t>2</a:t>
            </a:r>
            <a:r>
              <a:rPr lang="en-US" dirty="0" smtClean="0"/>
              <a:t>/hr for 3 consecutive days.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RELAPSE- urine protein 3+ or more for 3 consecutive days.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INFREQUENT RELAPSE- 3 or less relapses in one year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FREQUENT RELAPSE- &gt;2 relapses in 6 months OR &gt;3 relapses in any 12 months period.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485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  <p:sp>
        <p:nvSpPr>
          <p:cNvPr id="10485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/>
              <a:t>Nelson Textbook Of Pediatrics</a:t>
            </a:r>
            <a:endParaRPr lang="en-US" sz="2000" dirty="0"/>
          </a:p>
        </p:txBody>
      </p:sp>
      <p:sp>
        <p:nvSpPr>
          <p:cNvPr id="10486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http://www.ideasevolved.com/wp-content/uploads/2011/05/odd-one-out-21.jpg"/>
          <p:cNvPicPr>
            <a:picLocks noChangeAspect="1" noChangeArrowheads="1"/>
          </p:cNvPicPr>
          <p:nvPr/>
        </p:nvPicPr>
        <p:blipFill>
          <a:blip r:embed="rId2" cstate="print">
            <a:lum bright="21000" contrast="15000"/>
          </a:blip>
          <a:srcRect/>
          <a:stretch>
            <a:fillRect/>
          </a:stretch>
        </p:blipFill>
        <p:spPr bwMode="auto">
          <a:xfrm>
            <a:off x="5791200" y="1"/>
            <a:ext cx="3352800" cy="2654660"/>
          </a:xfrm>
          <a:prstGeom prst="rect">
            <a:avLst/>
          </a:prstGeom>
          <a:noFill/>
        </p:spPr>
      </p:pic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Incidence ( </a:t>
            </a:r>
            <a:r>
              <a:rPr lang="en-US" b="1" dirty="0" err="1" smtClean="0">
                <a:solidFill>
                  <a:schemeClr val="accent2"/>
                </a:solidFill>
              </a:rPr>
              <a:t>paediatric</a:t>
            </a:r>
            <a:r>
              <a:rPr lang="en-US" b="1" dirty="0" smtClean="0">
                <a:solidFill>
                  <a:schemeClr val="accent2"/>
                </a:solidFill>
              </a:rPr>
              <a:t> ) 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457200" y="3050910"/>
            <a:ext cx="8229600" cy="3075253"/>
          </a:xfrm>
        </p:spPr>
        <p:txBody>
          <a:bodyPr/>
          <a:lstStyle/>
          <a:p>
            <a:r>
              <a:rPr lang="en-US" dirty="0" smtClean="0"/>
              <a:t>90- 100 cases </a:t>
            </a:r>
            <a:r>
              <a:rPr lang="en-US" dirty="0"/>
              <a:t>/</a:t>
            </a:r>
            <a:r>
              <a:rPr lang="en-US" dirty="0" smtClean="0"/>
              <a:t>10,00,000 children.( India)</a:t>
            </a:r>
          </a:p>
          <a:p>
            <a:r>
              <a:rPr lang="en-US" dirty="0" smtClean="0"/>
              <a:t>Occurs at all ages but is most prevalent in children between the ages 2-6 years( for MCNS).</a:t>
            </a:r>
          </a:p>
          <a:p>
            <a:r>
              <a:rPr lang="en-US" dirty="0" smtClean="0"/>
              <a:t>More common in boys.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48618" name="TextBox 4"/>
          <p:cNvSpPr txBox="1"/>
          <p:nvPr/>
        </p:nvSpPr>
        <p:spPr>
          <a:xfrm>
            <a:off x="609600" y="64008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86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76912" y="5582702"/>
            <a:ext cx="6098325" cy="943866"/>
          </a:xfrm>
        </p:spPr>
        <p:txBody>
          <a:bodyPr/>
          <a:lstStyle/>
          <a:p>
            <a:r>
              <a:rPr lang="en-US" sz="2000" dirty="0" smtClean="0"/>
              <a:t>Pediatric nephrology by </a:t>
            </a:r>
            <a:r>
              <a:rPr lang="en-US" sz="2000" dirty="0"/>
              <a:t>A</a:t>
            </a:r>
            <a:r>
              <a:rPr lang="en-US" sz="2000" dirty="0" smtClean="0"/>
              <a:t>rvind  Bagga</a:t>
            </a:r>
            <a:endParaRPr lang="en-US" sz="2000" dirty="0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04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104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  <p:bldP spid="104861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Content Placeholder 1"/>
          <p:cNvSpPr>
            <a:spLocks noGrp="1"/>
          </p:cNvSpPr>
          <p:nvPr>
            <p:ph idx="1"/>
          </p:nvPr>
        </p:nvSpPr>
        <p:spPr>
          <a:xfrm>
            <a:off x="699247" y="573491"/>
            <a:ext cx="7745505" cy="5552672"/>
          </a:xfrm>
        </p:spPr>
        <p:txBody>
          <a:bodyPr/>
          <a:lstStyle/>
          <a:p>
            <a:pPr marL="457200" indent="-457200">
              <a:buAutoNum type="arabicParenR" startAt="5"/>
            </a:pPr>
            <a:r>
              <a:rPr lang="en-US" dirty="0" smtClean="0"/>
              <a:t>STEROID RESISTANT- absence of remission despite 8 weeks of daily steroid therapy.( Nelson).</a:t>
            </a:r>
          </a:p>
          <a:p>
            <a:pPr marL="411480" lvl="1" indent="0">
              <a:buNone/>
            </a:pPr>
            <a:r>
              <a:rPr lang="en-US" dirty="0" smtClean="0"/>
              <a:t>*</a:t>
            </a:r>
            <a:r>
              <a:rPr lang="en-US" dirty="0"/>
              <a:t>I</a:t>
            </a:r>
            <a:r>
              <a:rPr lang="en-US" dirty="0" smtClean="0"/>
              <a:t>nitial resistance- no remission despite 4 weeks of steroid therapy in first episode.</a:t>
            </a:r>
          </a:p>
          <a:p>
            <a:pPr marL="411480" lvl="1" indent="0">
              <a:buNone/>
            </a:pPr>
            <a:r>
              <a:rPr lang="en-US" dirty="0" smtClean="0"/>
              <a:t>*Late responder- initial resistance who responds after 4 weeks. </a:t>
            </a:r>
          </a:p>
          <a:p>
            <a:pPr marL="411480" lvl="1" indent="0">
              <a:buNone/>
            </a:pPr>
            <a:r>
              <a:rPr lang="en-US" dirty="0" smtClean="0"/>
              <a:t>*Late Resistance-  patient who are steroid responder initially but become steroid resistant in subsequent relapses.</a:t>
            </a:r>
          </a:p>
          <a:p>
            <a:pPr marL="457200" indent="-457200">
              <a:buAutoNum type="arabicParenR" startAt="5"/>
            </a:pPr>
            <a:endParaRPr lang="en-US" dirty="0"/>
          </a:p>
          <a:p>
            <a:pPr marL="457200" indent="-457200">
              <a:buAutoNum type="arabicParenR" startAt="5"/>
            </a:pPr>
            <a:r>
              <a:rPr lang="en-US" dirty="0" smtClean="0"/>
              <a:t>STEROID DEPENDENT-  2 consecutive relapses during alternate day steroid therapy OR within 14 days of its discontinuation.</a:t>
            </a:r>
            <a:endParaRPr lang="en-US" dirty="0"/>
          </a:p>
        </p:txBody>
      </p:sp>
      <p:sp>
        <p:nvSpPr>
          <p:cNvPr id="10485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63086" y="5889750"/>
            <a:ext cx="3712024" cy="636817"/>
          </a:xfrm>
        </p:spPr>
        <p:txBody>
          <a:bodyPr/>
          <a:lstStyle/>
          <a:p>
            <a:r>
              <a:rPr lang="pt-BR" sz="2000" dirty="0" smtClean="0"/>
              <a:t>*Sinha A, Bagga A. Nephrotic Syndrome. Indian Journal Of Pediatrics.2012 Aug;79(8):1045-55 </a:t>
            </a:r>
            <a:endParaRPr lang="en-US" sz="2000" dirty="0"/>
          </a:p>
        </p:txBody>
      </p:sp>
      <p:sp>
        <p:nvSpPr>
          <p:cNvPr id="10485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npatient management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Rule out tuberculosis before commencement of immunosuppressive therapy with M.T. or IGRAs. Chest X-ray if required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Corticosteroids is mainstay of treatment.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Total duration must be 3 months( Daily+ Alternate).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Prolongation more than 3 months is not advisable as it may lead to  steroid toxicity.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10485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TREATMENT OF INITIAL EPISODE</a:t>
            </a:r>
            <a:endParaRPr lang="en-US" sz="2800" dirty="0"/>
          </a:p>
        </p:txBody>
      </p:sp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Prednisolone ( steroid of choice)  single daily dose @ 2mg/kg/day ( max.- 60 mg) for 6 weeks.</a:t>
            </a:r>
          </a:p>
          <a:p>
            <a:r>
              <a:rPr lang="en-US" dirty="0" smtClean="0"/>
              <a:t>Then dose is reduced to 1.5 mg/kg( max- 40 mg) every alternate day as single morning dose for next 6 weeks.</a:t>
            </a:r>
          </a:p>
          <a:p>
            <a:r>
              <a:rPr lang="en-US" dirty="0" smtClean="0"/>
              <a:t>Along with this an antacid preparation should be started to reduce gastric irritation.</a:t>
            </a:r>
          </a:p>
          <a:p>
            <a:r>
              <a:rPr lang="en-US" dirty="0" smtClean="0"/>
              <a:t>No evidence to show effectiveness of other corticosteroids like methylprednisolone or dexamethasone.</a:t>
            </a:r>
          </a:p>
          <a:p>
            <a:endParaRPr lang="en-US" dirty="0"/>
          </a:p>
        </p:txBody>
      </p:sp>
      <p:sp>
        <p:nvSpPr>
          <p:cNvPr id="10485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1"/>
          <p:cNvSpPr>
            <a:spLocks noGrp="1"/>
          </p:cNvSpPr>
          <p:nvPr>
            <p:ph idx="1"/>
          </p:nvPr>
        </p:nvSpPr>
        <p:spPr>
          <a:xfrm>
            <a:off x="0" y="2554086"/>
            <a:ext cx="9143999" cy="4303913"/>
          </a:xfrm>
        </p:spPr>
        <p:txBody>
          <a:bodyPr/>
          <a:lstStyle/>
          <a:p>
            <a:pPr marL="457200" indent="-457200">
              <a:buFont typeface="+mj-ea"/>
              <a:buAutoNum type="arabicPeriod"/>
            </a:pPr>
            <a:r>
              <a:rPr lang="en-US" b="1" u="sng" dirty="0" smtClean="0"/>
              <a:t>EDEMA</a:t>
            </a:r>
            <a:r>
              <a:rPr lang="en-US" dirty="0" smtClean="0"/>
              <a:t>-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Treatment required only if significant edema present causing respiratory distress or anasarca.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Most cases treatment is not required.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Sodium restriction to &lt; 1.5 </a:t>
            </a:r>
            <a:r>
              <a:rPr lang="en-US" dirty="0" err="1" smtClean="0"/>
              <a:t>gms</a:t>
            </a:r>
            <a:r>
              <a:rPr lang="en-US" dirty="0" smtClean="0"/>
              <a:t>/day.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High protein diet.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lphaLcPeriod"/>
            </a:pPr>
            <a:endParaRPr lang="en-US" dirty="0"/>
          </a:p>
        </p:txBody>
      </p:sp>
      <p:sp>
        <p:nvSpPr>
          <p:cNvPr id="1048596" name="Title 2"/>
          <p:cNvSpPr>
            <a:spLocks noGrp="1"/>
          </p:cNvSpPr>
          <p:nvPr>
            <p:ph type="title"/>
          </p:nvPr>
        </p:nvSpPr>
        <p:spPr>
          <a:xfrm>
            <a:off x="688490" y="150200"/>
            <a:ext cx="7756263" cy="1611238"/>
          </a:xfrm>
        </p:spPr>
        <p:txBody>
          <a:bodyPr/>
          <a:lstStyle/>
          <a:p>
            <a:r>
              <a:rPr lang="en-US" sz="4000" dirty="0" smtClean="0"/>
              <a:t>Management Of Clinical Sequelae </a:t>
            </a:r>
            <a:endParaRPr lang="en-US" sz="4000" dirty="0"/>
          </a:p>
        </p:txBody>
      </p:sp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Fluid restriction if hyponatremia is present.</a:t>
            </a:r>
          </a:p>
          <a:p>
            <a:pPr>
              <a:buFont typeface="Wingdings" charset="2"/>
              <a:buChar char="Ø"/>
            </a:pPr>
            <a:r>
              <a:rPr lang="en-US" dirty="0"/>
              <a:t>Scrotal support </a:t>
            </a:r>
          </a:p>
          <a:p>
            <a:pPr>
              <a:buFont typeface="Wingdings" charset="2"/>
              <a:buChar char="Ø"/>
            </a:pPr>
            <a:r>
              <a:rPr lang="en-US" dirty="0"/>
              <a:t>Diuresis- loop diuretics( furosemide) orally or IV alone or in combination with  aldosterone antagonists( Spironolactone).</a:t>
            </a:r>
          </a:p>
          <a:p>
            <a:pPr>
              <a:buFont typeface="Wingdings" charset="2"/>
              <a:buChar char="Ø"/>
            </a:pPr>
            <a:r>
              <a:rPr lang="en-US" dirty="0"/>
              <a:t>Aggressive diuresis can cause hypovolemia increasing risk of ARF and thromboembolism.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48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0933" y="5819966"/>
            <a:ext cx="4521412" cy="706601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Content Placeholder 3" descr="Nephrotic Syndrome ijp 2012 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" r="-1458"/>
          <a:stretch>
            <a:fillRect/>
          </a:stretch>
        </p:blipFill>
        <p:spPr>
          <a:xfrm>
            <a:off x="0" y="0"/>
            <a:ext cx="9144000" cy="6858000"/>
          </a:xfrm>
          <a:prstGeom prst="flowChartProcess">
            <a:avLst/>
          </a:prstGeom>
        </p:spPr>
      </p:pic>
    </p:spTree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u="sng" dirty="0" smtClean="0"/>
              <a:t>HYPOVOLEMIA-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Due to severe disease relapse or aggressive diuresis or poor oral intake or diarrhea or vomiting.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Clinical presentation-abdominal pain, lethargy leg cramps, tachycardia, hypotension, delayed capillary refill, low pulse volume and cold extremities.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On investigations- Blood urea: creatinine ratio&gt;20, urine Na</a:t>
            </a:r>
            <a:r>
              <a:rPr lang="en-US" baseline="30000" dirty="0" smtClean="0"/>
              <a:t>+</a:t>
            </a:r>
            <a:r>
              <a:rPr lang="en-US" dirty="0" smtClean="0"/>
              <a:t> &lt;20 meq/l, FeNa &lt;1 %, rising hematocrit and K+ index &gt;0.6.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*K</a:t>
            </a:r>
            <a:r>
              <a:rPr lang="en-US" baseline="30000" dirty="0" smtClean="0"/>
              <a:t>+</a:t>
            </a:r>
            <a:r>
              <a:rPr lang="en-US" dirty="0" smtClean="0"/>
              <a:t> index= urine K</a:t>
            </a:r>
            <a:r>
              <a:rPr lang="en-US" baseline="30000" dirty="0" smtClean="0"/>
              <a:t>+</a:t>
            </a:r>
            <a:r>
              <a:rPr lang="en-US" dirty="0" smtClean="0"/>
              <a:t>/(urine K</a:t>
            </a:r>
            <a:r>
              <a:rPr lang="en-US" baseline="30000" dirty="0" smtClean="0"/>
              <a:t>+</a:t>
            </a:r>
            <a:r>
              <a:rPr lang="en-US" dirty="0" smtClean="0"/>
              <a:t>+ urine Na</a:t>
            </a:r>
            <a:r>
              <a:rPr lang="en-US" baseline="30000" dirty="0" smtClean="0"/>
              <a:t>+</a:t>
            </a:r>
            <a:r>
              <a:rPr lang="en-US" dirty="0" smtClean="0"/>
              <a:t>).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Treatment – Discontinue diuretics, increase oral fluid intake, normal saline bolus infusion, if not responding then IV albumin infusion.  </a:t>
            </a:r>
            <a:endParaRPr lang="en-US" baseline="30000" dirty="0" smtClean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10486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72346" y="5917664"/>
            <a:ext cx="4730738" cy="608903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</a:t>
            </a:r>
            <a:endParaRPr lang="en-US" sz="2000" dirty="0"/>
          </a:p>
        </p:txBody>
      </p:sp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b="1" u="sng" dirty="0" smtClean="0"/>
              <a:t>HYPERTENSION</a:t>
            </a:r>
            <a:r>
              <a:rPr lang="en-US" dirty="0" smtClean="0"/>
              <a:t>-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Noted at the onset of the disease or develops due to high dose steroid.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Indication of treatment- persistent elevation of B.P. which is refractory to control of edema and persists with minimal dose of steroid.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Target B.P. is between 75</a:t>
            </a:r>
            <a:r>
              <a:rPr lang="en-US" baseline="30000" dirty="0" smtClean="0"/>
              <a:t>th</a:t>
            </a:r>
            <a:r>
              <a:rPr lang="en-US" dirty="0" smtClean="0"/>
              <a:t> to 90</a:t>
            </a:r>
            <a:r>
              <a:rPr lang="en-US" baseline="30000" dirty="0" smtClean="0"/>
              <a:t>th</a:t>
            </a:r>
            <a:r>
              <a:rPr lang="en-US" dirty="0" smtClean="0"/>
              <a:t> percentile.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Treatment- 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sz="2400" dirty="0" smtClean="0"/>
              <a:t>ACE inhibitor like enalapril ( 0.3 mg/kg to 0.6 mg/kg/day)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sz="2400" dirty="0" smtClean="0"/>
              <a:t>Calcium channel blocker like amlodipine.</a:t>
            </a:r>
            <a:endParaRPr lang="en-US" sz="2400" dirty="0"/>
          </a:p>
        </p:txBody>
      </p:sp>
      <p:sp>
        <p:nvSpPr>
          <p:cNvPr id="10486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25787" y="5861838"/>
            <a:ext cx="5288937" cy="664730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</a:t>
            </a:r>
            <a:endParaRPr lang="en-US" sz="2000" dirty="0"/>
          </a:p>
        </p:txBody>
      </p:sp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Content Placeholder 1"/>
          <p:cNvSpPr>
            <a:spLocks noGrp="1"/>
          </p:cNvSpPr>
          <p:nvPr>
            <p:ph idx="1"/>
          </p:nvPr>
        </p:nvSpPr>
        <p:spPr>
          <a:xfrm>
            <a:off x="474469" y="2358691"/>
            <a:ext cx="8275303" cy="3391492"/>
          </a:xfrm>
        </p:spPr>
        <p:txBody>
          <a:bodyPr>
            <a:normAutofit fontScale="95833"/>
          </a:bodyPr>
          <a:lstStyle/>
          <a:p>
            <a:pPr marL="457200" indent="-457200">
              <a:buAutoNum type="arabicPeriod" startAt="4"/>
            </a:pPr>
            <a:r>
              <a:rPr lang="en-US" b="1" u="sng" dirty="0" smtClean="0"/>
              <a:t>Dyslipidemia</a:t>
            </a:r>
            <a:r>
              <a:rPr lang="en-US" dirty="0" smtClean="0"/>
              <a:t>- Low fat diet with &lt;30% calories via fats and &lt;10% saturated fat and Dietary cholesterol &lt; 300mg/ day.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HMGCoA Reductase inhibitor is recommended in children &gt;5 yrs. if biochemical abnormality persists for &gt;3-6 months, total cholesterol &gt;200,LDL &gt; 130 or  TGs&gt; 200.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486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42057" y="5750184"/>
            <a:ext cx="5554082" cy="776384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 </a:t>
            </a:r>
            <a:endParaRPr lang="en-US" sz="2000" dirty="0"/>
          </a:p>
        </p:txBody>
      </p:sp>
    </p:spTree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Content Placeholder 1"/>
          <p:cNvSpPr>
            <a:spLocks noGrp="1"/>
          </p:cNvSpPr>
          <p:nvPr>
            <p:ph idx="1"/>
          </p:nvPr>
        </p:nvSpPr>
        <p:spPr>
          <a:xfrm>
            <a:off x="699247" y="586185"/>
            <a:ext cx="7745505" cy="5539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en-US" b="1" u="sng" dirty="0"/>
              <a:t>Control of infections</a:t>
            </a:r>
            <a:r>
              <a:rPr lang="en-US" dirty="0"/>
              <a:t>-  If infection is suspected the blood culture should be sent prior to starting empirical antibiotics.</a:t>
            </a:r>
          </a:p>
          <a:p>
            <a:pPr>
              <a:buFont typeface="Wingdings" charset="2"/>
              <a:buChar char="²"/>
            </a:pPr>
            <a:r>
              <a:rPr lang="en-US" dirty="0"/>
              <a:t> For SBP peritoneal fluid should be sent for culture.</a:t>
            </a:r>
          </a:p>
          <a:p>
            <a:pPr>
              <a:buFont typeface="Wingdings" charset="2"/>
              <a:buChar char="²"/>
            </a:pPr>
            <a:r>
              <a:rPr lang="en-US" dirty="0"/>
              <a:t> Broad spectrum antibiotic for coverage of pneumococcus and Gram negative.</a:t>
            </a:r>
          </a:p>
          <a:p>
            <a:pPr>
              <a:buFont typeface="Wingdings" charset="2"/>
              <a:buChar char="²"/>
            </a:pP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generation cephalosporin is a common choice of i.v. antibiotic.</a:t>
            </a:r>
          </a:p>
          <a:p>
            <a:pPr>
              <a:buFont typeface="Wingdings" charset="2"/>
              <a:buChar char="²"/>
            </a:pPr>
            <a:r>
              <a:rPr lang="en-US" dirty="0"/>
              <a:t>For suspected varicella- 7 days of acyclovir </a:t>
            </a:r>
          </a:p>
          <a:p>
            <a:pPr>
              <a:buFont typeface="Wingdings" charset="2"/>
              <a:buChar char="²"/>
            </a:pPr>
            <a:r>
              <a:rPr lang="en-US" dirty="0"/>
              <a:t> Administration of varicella zoster immunoglobulin 400 mg/kg within 96 hrs of exposure prevents or lessens the severity of the disease in susceptible individuals.   </a:t>
            </a:r>
          </a:p>
          <a:p>
            <a:endParaRPr lang="en-US" dirty="0"/>
          </a:p>
        </p:txBody>
      </p:sp>
      <p:sp>
        <p:nvSpPr>
          <p:cNvPr id="104866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42120" y="5987447"/>
            <a:ext cx="4312089" cy="711795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 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Etiology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097157" name="Picture 2" descr="http://www.dionevanslive.com/wp-content/uploads/2012/06/magnifying-gla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"/>
            <a:ext cx="1653822" cy="2438400"/>
          </a:xfrm>
          <a:prstGeom prst="rect">
            <a:avLst/>
          </a:prstGeom>
          <a:noFill/>
        </p:spPr>
      </p:pic>
      <p:sp>
        <p:nvSpPr>
          <p:cNvPr id="1048622" name="Content Placeholder 2"/>
          <p:cNvSpPr>
            <a:spLocks noGrp="1"/>
          </p:cNvSpPr>
          <p:nvPr>
            <p:ph idx="1"/>
          </p:nvPr>
        </p:nvSpPr>
        <p:spPr>
          <a:xfrm>
            <a:off x="699247" y="3064004"/>
            <a:ext cx="7745505" cy="3062158"/>
          </a:xfrm>
        </p:spPr>
        <p:txBody>
          <a:bodyPr/>
          <a:lstStyle/>
          <a:p>
            <a:r>
              <a:rPr lang="en-US" sz="4800" b="1" dirty="0" smtClean="0"/>
              <a:t>Idiopathic </a:t>
            </a:r>
            <a:r>
              <a:rPr lang="en-US" sz="4000" dirty="0" smtClean="0"/>
              <a:t>or Primary</a:t>
            </a:r>
            <a:r>
              <a:rPr lang="en-US" sz="4000" b="1" dirty="0" smtClean="0"/>
              <a:t> </a:t>
            </a:r>
          </a:p>
          <a:p>
            <a:r>
              <a:rPr lang="en-US" dirty="0"/>
              <a:t>Genetic</a:t>
            </a:r>
          </a:p>
          <a:p>
            <a:r>
              <a:rPr lang="en-US" dirty="0"/>
              <a:t>Secondary</a:t>
            </a:r>
          </a:p>
          <a:p>
            <a:pPr marL="0" indent="0">
              <a:buNone/>
            </a:pP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971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/>
      <p:bldP spid="104862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Content Placeholder 1"/>
          <p:cNvSpPr>
            <a:spLocks noGrp="1"/>
          </p:cNvSpPr>
          <p:nvPr>
            <p:ph idx="1"/>
          </p:nvPr>
        </p:nvSpPr>
        <p:spPr>
          <a:xfrm>
            <a:off x="0" y="348919"/>
            <a:ext cx="9143999" cy="57780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</a:t>
            </a:r>
            <a:r>
              <a:rPr lang="en-US" b="1" u="sng" dirty="0"/>
              <a:t>Thromboembolism- 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Risk factors- low intravascular volume, immobilization, indwelling vascular catheters, puncture of deep veins.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Clinical features-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sz="2400" dirty="0" smtClean="0"/>
              <a:t>hematuria and flank pain- renal vein thrombosis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sz="2400" dirty="0" smtClean="0"/>
              <a:t> venous congestion, pain and reduced mobility of limbs- deep vein thrombosis.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sz="2400" dirty="0" smtClean="0"/>
              <a:t>Seizures, vomiting, altered sensorium- saggital sinus or cortical venous thrombosis.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Investigation- USG, Doppler or MRI brain if required.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Treatment </a:t>
            </a:r>
            <a:r>
              <a:rPr lang="en-US" dirty="0"/>
              <a:t>-</a:t>
            </a:r>
            <a:r>
              <a:rPr lang="en-US" dirty="0" smtClean="0"/>
              <a:t>Anticoagulation </a:t>
            </a:r>
            <a:r>
              <a:rPr lang="en-US" dirty="0"/>
              <a:t>with </a:t>
            </a:r>
            <a:r>
              <a:rPr lang="en-US" dirty="0" smtClean="0"/>
              <a:t>heparin or </a:t>
            </a:r>
            <a:r>
              <a:rPr lang="en-US" dirty="0"/>
              <a:t>LMwt heparin </a:t>
            </a:r>
            <a:r>
              <a:rPr lang="en-US" dirty="0" smtClean="0"/>
              <a:t>followed by oral Warfarin for 4-6 months  </a:t>
            </a:r>
            <a:r>
              <a:rPr lang="en-US" dirty="0"/>
              <a:t>is therapy of choice if needed.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486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1382" y="5889750"/>
            <a:ext cx="4535368" cy="636817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 </a:t>
            </a:r>
            <a:endParaRPr lang="en-US" sz="2000" dirty="0"/>
          </a:p>
        </p:txBody>
      </p:sp>
    </p:spTree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b="1" u="sng" dirty="0" smtClean="0"/>
              <a:t>VACCINATION</a:t>
            </a:r>
            <a:r>
              <a:rPr lang="en-US" dirty="0" smtClean="0"/>
              <a:t>-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Live vaccines should be deferred till child is off immunosuppressive medication for min 4 weeks.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If required, vaccines can be given when child is on prednisolone &lt;0.5 mg/kg alternate day.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Additional Vaccines to be given are as follows-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Pneumococcal vaccine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Varicella vaccine</a:t>
            </a:r>
          </a:p>
          <a:p>
            <a:pPr lvl="1">
              <a:buFont typeface="Wingdings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IPV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486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4662" y="5750184"/>
            <a:ext cx="4228358" cy="776384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 </a:t>
            </a:r>
            <a:endParaRPr lang="en-US" sz="2000" dirty="0"/>
          </a:p>
        </p:txBody>
      </p:sp>
    </p:spTree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discharge after treatment of initial episode sensitization of the parents about the disease is of extreme importance. </a:t>
            </a:r>
            <a:r>
              <a:rPr lang="en-US" dirty="0"/>
              <a:t>F</a:t>
            </a:r>
            <a:r>
              <a:rPr lang="en-US" dirty="0" smtClean="0"/>
              <a:t>ollowing should be advised.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Urine protein measurement by dipstick method. ( timing, interpretation, frequency, correct method)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Maintenance of a diary for recording the finding, any intercurrent illness and any treatment taken.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Explaining the disease prognosis and clearing that it is NOT A SOCIAL STIGMA.</a:t>
            </a:r>
          </a:p>
        </p:txBody>
      </p:sp>
      <p:sp>
        <p:nvSpPr>
          <p:cNvPr id="104867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EDUCATION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Content Placeholder 1"/>
          <p:cNvSpPr>
            <a:spLocks noGrp="1"/>
          </p:cNvSpPr>
          <p:nvPr>
            <p:ph idx="1"/>
          </p:nvPr>
        </p:nvSpPr>
        <p:spPr>
          <a:xfrm>
            <a:off x="699247" y="1518908"/>
            <a:ext cx="7745505" cy="4255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 Ensure normal activity and normal school     attendance.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Bed rest is not required  and could be harmful ( thrombosis).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Fluid restriction is not needed.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7. Prevention and early identification of infections to seek timely intervention.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8. Balanced diet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Educate regarding  drug compliance and side effects of  prednisolone.   </a:t>
            </a:r>
          </a:p>
          <a:p>
            <a:endParaRPr lang="en-US" dirty="0"/>
          </a:p>
        </p:txBody>
      </p:sp>
      <p:sp>
        <p:nvSpPr>
          <p:cNvPr id="104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Content Placeholder 1"/>
          <p:cNvSpPr>
            <a:spLocks noGrp="1"/>
          </p:cNvSpPr>
          <p:nvPr>
            <p:ph idx="1"/>
          </p:nvPr>
        </p:nvSpPr>
        <p:spPr>
          <a:xfrm>
            <a:off x="183306" y="2212892"/>
            <a:ext cx="8720105" cy="4019868"/>
          </a:xfrm>
        </p:spPr>
        <p:txBody>
          <a:bodyPr/>
          <a:lstStyle/>
          <a:p>
            <a:r>
              <a:rPr lang="en-US" sz="2800" dirty="0"/>
              <a:t>Identification and treatment of precipitating factor like minor infections( URTI ).</a:t>
            </a:r>
          </a:p>
          <a:p>
            <a:r>
              <a:rPr lang="en-US" sz="2800" dirty="0"/>
              <a:t> Symptomatic treatment of minor infections may result in remission of low grade proteinuria(1+/2+).</a:t>
            </a:r>
          </a:p>
          <a:p>
            <a:r>
              <a:rPr lang="en-US" sz="2800" dirty="0"/>
              <a:t> Persistence of 3+/4+ proteinuria requires treatment of relapse.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charset="2"/>
              <a:buChar char="§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1048677" name="Title 2"/>
          <p:cNvSpPr>
            <a:spLocks noGrp="1"/>
          </p:cNvSpPr>
          <p:nvPr>
            <p:ph type="title"/>
          </p:nvPr>
        </p:nvSpPr>
        <p:spPr>
          <a:xfrm>
            <a:off x="688490" y="314056"/>
            <a:ext cx="7756263" cy="1178664"/>
          </a:xfrm>
        </p:spPr>
        <p:txBody>
          <a:bodyPr/>
          <a:lstStyle/>
          <a:p>
            <a:r>
              <a:rPr lang="en-US" sz="4000" dirty="0" smtClean="0"/>
              <a:t>MANAGEMENT OF RELAPSE</a:t>
            </a:r>
            <a:endParaRPr lang="en-US" sz="4000" dirty="0"/>
          </a:p>
        </p:txBody>
      </p:sp>
    </p:spTree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Content Placeholder 1"/>
          <p:cNvSpPr>
            <a:spLocks noGrp="1"/>
          </p:cNvSpPr>
          <p:nvPr>
            <p:ph idx="1"/>
          </p:nvPr>
        </p:nvSpPr>
        <p:spPr>
          <a:xfrm>
            <a:off x="699247" y="759454"/>
            <a:ext cx="7745505" cy="5682809"/>
          </a:xfrm>
        </p:spPr>
        <p:txBody>
          <a:bodyPr/>
          <a:lstStyle/>
          <a:p>
            <a:r>
              <a:rPr lang="en-US" dirty="0" smtClean="0"/>
              <a:t>Steroid </a:t>
            </a:r>
            <a:r>
              <a:rPr lang="en-US" dirty="0"/>
              <a:t>therapy- Prednisolone single daily morning dose @ 2mg/kg/day till remission followed by 1.5 mg/kg every alternate day for 4 weeks along with an antacid preparation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after 2 weeks of daily steroid therapy patient does not achieve remission the it is extended for 2 more weeks and after 4 weeks of daily therapy it is labeled as late steroid resistance.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4867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985" y="5708312"/>
            <a:ext cx="3949259" cy="818255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 </a:t>
            </a:r>
            <a:endParaRPr lang="en-US" sz="2000" dirty="0"/>
          </a:p>
        </p:txBody>
      </p:sp>
    </p:spTree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Content Placeholder 1"/>
          <p:cNvSpPr>
            <a:spLocks noGrp="1"/>
          </p:cNvSpPr>
          <p:nvPr>
            <p:ph idx="1"/>
          </p:nvPr>
        </p:nvSpPr>
        <p:spPr>
          <a:xfrm>
            <a:off x="699247" y="2621674"/>
            <a:ext cx="7745505" cy="3504488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ollowing treatment of relapse with standard doses,  dose of prednisolone is gradually tapered to  0.3-0.7 mg/kg on alternate days along with steroid sparing agents.</a:t>
            </a:r>
          </a:p>
          <a:p>
            <a:r>
              <a:rPr lang="en-US" dirty="0" smtClean="0"/>
              <a:t>Maintenance dose of steroid to be continued for 9-18 months or longer if no side effects.</a:t>
            </a:r>
          </a:p>
          <a:p>
            <a:r>
              <a:rPr lang="en-US" dirty="0" smtClean="0"/>
              <a:t>Break through relapses to be treated with the standard therapy of relapse. </a:t>
            </a:r>
            <a:endParaRPr lang="en-US" dirty="0"/>
          </a:p>
        </p:txBody>
      </p:sp>
      <p:sp>
        <p:nvSpPr>
          <p:cNvPr id="1048681" name="Title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2061838"/>
          </a:xfrm>
        </p:spPr>
        <p:txBody>
          <a:bodyPr/>
          <a:lstStyle/>
          <a:p>
            <a:r>
              <a:rPr lang="en-US" sz="4000" dirty="0" smtClean="0"/>
              <a:t>MANAGEMENT OF FREQUENT RELAPSES AND STEROID DEPENDENCE</a:t>
            </a:r>
            <a:endParaRPr lang="en-US" sz="4000" dirty="0"/>
          </a:p>
        </p:txBody>
      </p:sp>
    </p:spTree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Content Placeholder 1"/>
          <p:cNvSpPr>
            <a:spLocks noGrp="1"/>
          </p:cNvSpPr>
          <p:nvPr>
            <p:ph idx="1"/>
          </p:nvPr>
        </p:nvSpPr>
        <p:spPr>
          <a:xfrm>
            <a:off x="261865" y="563043"/>
            <a:ext cx="8182887" cy="5983974"/>
          </a:xfrm>
        </p:spPr>
        <p:txBody>
          <a:bodyPr/>
          <a:lstStyle/>
          <a:p>
            <a:r>
              <a:rPr lang="en-US" dirty="0" smtClean="0"/>
              <a:t>Frequency of administration of prednisolone from alternate day to daily therapy during  intercurrent minor infections is effective in preventing infection related relapses.</a:t>
            </a:r>
          </a:p>
          <a:p>
            <a:r>
              <a:rPr lang="en-US" dirty="0" smtClean="0"/>
              <a:t>Steroid sparing agents are to be considered when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Prednisolone threshold &gt;0.5-0.7 mg/kg alternate day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Presence of corticosteroid toxicity.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486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09517" y="5554788"/>
            <a:ext cx="4591188" cy="971779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 </a:t>
            </a:r>
            <a:endParaRPr lang="en-US" sz="2000" dirty="0"/>
          </a:p>
        </p:txBody>
      </p:sp>
    </p:spTree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Content Placeholder 1"/>
          <p:cNvSpPr>
            <a:spLocks noGrp="1"/>
          </p:cNvSpPr>
          <p:nvPr>
            <p:ph idx="1"/>
          </p:nvPr>
        </p:nvSpPr>
        <p:spPr>
          <a:xfrm>
            <a:off x="699247" y="1624407"/>
            <a:ext cx="7745505" cy="45017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Cushingoid features- Obesity, hirsutism, striae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Hypertension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Impaired glucose control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Posterior subcapsular lenticular opacities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Growth retardation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G.I. perforation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Menstrual irregularities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1048685" name="Title 2"/>
          <p:cNvSpPr>
            <a:spLocks noGrp="1"/>
          </p:cNvSpPr>
          <p:nvPr>
            <p:ph type="title"/>
          </p:nvPr>
        </p:nvSpPr>
        <p:spPr>
          <a:xfrm>
            <a:off x="688490" y="136546"/>
            <a:ext cx="7756263" cy="1487860"/>
          </a:xfrm>
        </p:spPr>
        <p:txBody>
          <a:bodyPr/>
          <a:lstStyle/>
          <a:p>
            <a:r>
              <a:rPr lang="en-US" sz="4000" dirty="0" smtClean="0"/>
              <a:t>Side effects of prolonged steroid therapy</a:t>
            </a:r>
            <a:endParaRPr lang="en-US" sz="4000" dirty="0"/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Content Placeholder 1"/>
          <p:cNvSpPr>
            <a:spLocks noGrp="1"/>
          </p:cNvSpPr>
          <p:nvPr>
            <p:ph idx="1"/>
          </p:nvPr>
        </p:nvSpPr>
        <p:spPr>
          <a:xfrm>
            <a:off x="699247" y="2540242"/>
            <a:ext cx="7745505" cy="3585920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Minimal change disease( most common in children)-- &gt; 80 %.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Focal segmental glomerulosclerosis.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Membranous nephropathy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Membranoproliferative glomerulonephritis</a:t>
            </a:r>
          </a:p>
          <a:p>
            <a:pPr>
              <a:buFont typeface="Wingdings" charset="2"/>
              <a:buChar char="v"/>
            </a:pPr>
            <a:endParaRPr lang="en-US" dirty="0"/>
          </a:p>
        </p:txBody>
      </p:sp>
      <p:sp>
        <p:nvSpPr>
          <p:cNvPr id="104862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PRIMARY/IDIOPATHIC</a:t>
            </a:r>
            <a:endParaRPr lang="en-US" sz="4000" dirty="0"/>
          </a:p>
        </p:txBody>
      </p:sp>
    </p:spTree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Content Placeholder 3" descr="Nephrotic Syndrome ijp 2012.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9234" r="-29234"/>
          <a:stretch>
            <a:fillRect/>
          </a:stretch>
        </p:blipFill>
        <p:spPr>
          <a:xfrm>
            <a:off x="0" y="785642"/>
            <a:ext cx="9144000" cy="6072358"/>
          </a:xfrm>
        </p:spPr>
      </p:pic>
      <p:sp>
        <p:nvSpPr>
          <p:cNvPr id="1048686" name="TextBox 1"/>
          <p:cNvSpPr txBox="1"/>
          <p:nvPr/>
        </p:nvSpPr>
        <p:spPr>
          <a:xfrm>
            <a:off x="693942" y="323977"/>
            <a:ext cx="788213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  <a:r>
              <a:rPr lang="en-US" sz="2400" dirty="0" smtClean="0"/>
              <a:t>Order  of steroid sparing agents to be used.</a:t>
            </a:r>
            <a:endParaRPr lang="en-US" sz="2400" dirty="0"/>
          </a:p>
        </p:txBody>
      </p:sp>
    </p:spTree>
  </p:cSld>
  <p:clrMapOvr>
    <a:masterClrMapping/>
  </p:clrMapOvr>
  <p:transition spd="slow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 should be taken to exclude systemic infections like peritonitis, cellulitis, respiratory tract infections which might cause persistent proteinuria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Diagnostic renal biopsy.</a:t>
            </a:r>
          </a:p>
          <a:p>
            <a:r>
              <a:rPr lang="en-US" dirty="0" smtClean="0"/>
              <a:t>Caused by FSGS (80%), MCNS or MPGN.</a:t>
            </a:r>
          </a:p>
          <a:p>
            <a:r>
              <a:rPr lang="en-US" dirty="0" smtClean="0"/>
              <a:t>50 % risk of ESRD within 5 yrs. of diagnosis if partial or complete remission is not achieved. </a:t>
            </a:r>
          </a:p>
        </p:txBody>
      </p:sp>
      <p:sp>
        <p:nvSpPr>
          <p:cNvPr id="1048688" name="Title 2"/>
          <p:cNvSpPr>
            <a:spLocks noGrp="1"/>
          </p:cNvSpPr>
          <p:nvPr>
            <p:ph type="title"/>
          </p:nvPr>
        </p:nvSpPr>
        <p:spPr>
          <a:xfrm>
            <a:off x="688490" y="177509"/>
            <a:ext cx="7756263" cy="1624892"/>
          </a:xfrm>
        </p:spPr>
        <p:txBody>
          <a:bodyPr/>
          <a:lstStyle/>
          <a:p>
            <a:r>
              <a:rPr lang="en-US" sz="4000" dirty="0" smtClean="0"/>
              <a:t>MANAGEMENT OF STEROID RESISTANT </a:t>
            </a:r>
            <a:endParaRPr lang="en-US" sz="4000" dirty="0"/>
          </a:p>
        </p:txBody>
      </p:sp>
    </p:spTree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Content Placeholder 1"/>
          <p:cNvSpPr>
            <a:spLocks noGrp="1"/>
          </p:cNvSpPr>
          <p:nvPr>
            <p:ph idx="1"/>
          </p:nvPr>
        </p:nvSpPr>
        <p:spPr>
          <a:xfrm>
            <a:off x="261865" y="497573"/>
            <a:ext cx="8667733" cy="5931597"/>
          </a:xfrm>
        </p:spPr>
        <p:txBody>
          <a:bodyPr/>
          <a:lstStyle/>
          <a:p>
            <a:r>
              <a:rPr lang="en-US" dirty="0" smtClean="0"/>
              <a:t>Chief factor in predicting renal outcome is response to therapy rather than renal histology.</a:t>
            </a:r>
          </a:p>
          <a:p>
            <a:r>
              <a:rPr lang="en-US" dirty="0" smtClean="0"/>
              <a:t>Treatment </a:t>
            </a:r>
            <a:r>
              <a:rPr lang="en-US" dirty="0"/>
              <a:t>includes use of </a:t>
            </a:r>
            <a:r>
              <a:rPr lang="en-US" dirty="0" smtClean="0"/>
              <a:t>combination of immunosuppressive agent with prednisolone ( low dose alternate day therapy) and an ACE inhibitors. </a:t>
            </a:r>
          </a:p>
          <a:p>
            <a:r>
              <a:rPr lang="en-US" dirty="0" smtClean="0"/>
              <a:t>First line of immunosuppressant to be used is calcinuerin inhibitors.</a:t>
            </a:r>
          </a:p>
          <a:p>
            <a:r>
              <a:rPr lang="en-US" dirty="0" smtClean="0"/>
              <a:t>Others include cyclophosphamide, pulse corticosteroids with cyclophosphamide and rituximab ( in order of preference.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4869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0707" y="5722270"/>
            <a:ext cx="4158583" cy="804298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 </a:t>
            </a:r>
            <a:endParaRPr lang="en-US" sz="2000" dirty="0"/>
          </a:p>
        </p:txBody>
      </p:sp>
    </p:spTree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Content Placeholder 3" descr="Nephrotic Syndrome ijp 2012 (dragged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1947" b="-9189"/>
          <a:stretch>
            <a:fillRect/>
          </a:stretch>
        </p:blipFill>
        <p:spPr>
          <a:xfrm>
            <a:off x="0" y="0"/>
            <a:ext cx="9144000" cy="7476144"/>
          </a:xfrm>
        </p:spPr>
      </p:pic>
    </p:spTree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nephrotic syndrome ( onset &lt; 3months)</a:t>
            </a:r>
          </a:p>
          <a:p>
            <a:r>
              <a:rPr lang="en-US" dirty="0" smtClean="0"/>
              <a:t>Family history of steroid resistant nephrotic syndrome.</a:t>
            </a:r>
          </a:p>
          <a:p>
            <a:r>
              <a:rPr lang="en-US" dirty="0" smtClean="0"/>
              <a:t>Sporadic initial steroid resistance which does not respond to Cyclophosphamide or Calcinuerin inhibitors.</a:t>
            </a:r>
          </a:p>
          <a:p>
            <a:r>
              <a:rPr lang="en-US" dirty="0" smtClean="0"/>
              <a:t>Girls with steroid resistant FSGS.</a:t>
            </a:r>
            <a:endParaRPr lang="en-US" dirty="0"/>
          </a:p>
        </p:txBody>
      </p:sp>
      <p:sp>
        <p:nvSpPr>
          <p:cNvPr id="104869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SUSPECT HEREDITARY NS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for Cyclosporine and Tacrolimus.</a:t>
            </a:r>
          </a:p>
          <a:p>
            <a:r>
              <a:rPr lang="en-US" dirty="0" smtClean="0"/>
              <a:t>Acceptable levels- </a:t>
            </a:r>
          </a:p>
          <a:p>
            <a:pPr>
              <a:buFont typeface="Arial"/>
              <a:buChar char="•"/>
            </a:pPr>
            <a:r>
              <a:rPr lang="en-US" dirty="0" smtClean="0"/>
              <a:t>Cyclosporine- 80- 120 ng/ml</a:t>
            </a:r>
          </a:p>
          <a:p>
            <a:pPr>
              <a:buFont typeface="Arial"/>
              <a:buChar char="•"/>
            </a:pPr>
            <a:r>
              <a:rPr lang="en-US" dirty="0" smtClean="0"/>
              <a:t>Tacrolimus – 4-7 ng/ml</a:t>
            </a:r>
          </a:p>
          <a:p>
            <a:r>
              <a:rPr lang="en-US" dirty="0" smtClean="0"/>
              <a:t>Renal biopsy- recommended if receiving prolonged therapy with calcinuerin inhibitors(&gt;2-3 yrs) or prolonged heavy proteinuria for &gt;30 days.</a:t>
            </a:r>
          </a:p>
          <a:p>
            <a:r>
              <a:rPr lang="en-US" dirty="0" smtClean="0"/>
              <a:t>Features-  Nodular hyalinosis</a:t>
            </a:r>
            <a:r>
              <a:rPr lang="en-US" dirty="0"/>
              <a:t> </a:t>
            </a:r>
            <a:r>
              <a:rPr lang="en-US" dirty="0" smtClean="0"/>
              <a:t>or striped interstitial fibrosis with tubular atrophy.</a:t>
            </a:r>
            <a:endParaRPr lang="en-US" dirty="0"/>
          </a:p>
        </p:txBody>
      </p:sp>
      <p:sp>
        <p:nvSpPr>
          <p:cNvPr id="10486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MONITORING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Steroid supplementation during surgery, anesthesia or serious infection is required as prolonged therapy with steroids in these patients results in suppression of hypothalamo-pituitary axis.</a:t>
            </a:r>
          </a:p>
          <a:p>
            <a:r>
              <a:rPr lang="en-US" dirty="0" smtClean="0"/>
              <a:t>Injectable hydrocortisone 2-4 mg/kg/day followed by oral prednisolone at 0.3- 0.6 mg/kg/day</a:t>
            </a:r>
          </a:p>
          <a:p>
            <a:r>
              <a:rPr lang="en-US" dirty="0" smtClean="0"/>
              <a:t>Duration- equal to duration of stress and then tapered rapidly.</a:t>
            </a:r>
            <a:endParaRPr lang="en-US" dirty="0"/>
          </a:p>
        </p:txBody>
      </p:sp>
      <p:sp>
        <p:nvSpPr>
          <p:cNvPr id="104869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Dose </a:t>
            </a:r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S</a:t>
            </a:r>
            <a:r>
              <a:rPr lang="en-US" dirty="0" smtClean="0"/>
              <a:t>teroids</a:t>
            </a:r>
            <a:endParaRPr lang="en-US" dirty="0"/>
          </a:p>
        </p:txBody>
      </p:sp>
      <p:sp>
        <p:nvSpPr>
          <p:cNvPr id="104869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6075" y="5987448"/>
            <a:ext cx="4172539" cy="539120"/>
          </a:xfrm>
        </p:spPr>
        <p:txBody>
          <a:bodyPr/>
          <a:lstStyle/>
          <a:p>
            <a:r>
              <a:rPr lang="pt-BR" sz="2000" dirty="0" smtClean="0"/>
              <a:t>Sinha A, Bagga A. Nephrotic Syndrome. Indian Journal Of Pediatrics.2012 Aug;79(8):1045-55  </a:t>
            </a:r>
            <a:endParaRPr lang="en-US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Content Placeholder 1"/>
          <p:cNvSpPr>
            <a:spLocks noGrp="1"/>
          </p:cNvSpPr>
          <p:nvPr>
            <p:ph idx="1"/>
          </p:nvPr>
        </p:nvSpPr>
        <p:spPr>
          <a:xfrm>
            <a:off x="1" y="1181460"/>
            <a:ext cx="9144000" cy="56765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CYCLOPHOSPHOSPHAMIDE-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Alkylating agent of nitrogen mustard type</a:t>
            </a:r>
          </a:p>
          <a:p>
            <a:pPr>
              <a:buFont typeface="Wingdings" charset="2"/>
              <a:buChar char="u"/>
            </a:pPr>
            <a:r>
              <a:rPr lang="en-US" dirty="0"/>
              <a:t>I</a:t>
            </a:r>
            <a:r>
              <a:rPr lang="en-US" dirty="0" smtClean="0"/>
              <a:t>nterferes with DNA replication.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Used in patients with</a:t>
            </a:r>
          </a:p>
          <a:p>
            <a:pPr lvl="1">
              <a:buFont typeface="Wingdings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ignificant steroid toxicity</a:t>
            </a:r>
            <a:endParaRPr lang="en-US" sz="2400" dirty="0"/>
          </a:p>
          <a:p>
            <a:pPr lvl="1">
              <a:buFont typeface="Wingdings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evere relapses with infections and episodes of hypovolemia.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/>
              <a:t>Poor compliance and follow up</a:t>
            </a:r>
          </a:p>
          <a:p>
            <a:pPr>
              <a:buFont typeface="Wingdings" charset="2"/>
              <a:buChar char="u"/>
            </a:pPr>
            <a:r>
              <a:rPr lang="en-US" sz="2600" dirty="0" smtClean="0"/>
              <a:t>Children older than 7-8 yr, those with frequent relapses and low steroid threshold respond better to this drug.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1048699" name="Title 2"/>
          <p:cNvSpPr>
            <a:spLocks noGrp="1"/>
          </p:cNvSpPr>
          <p:nvPr>
            <p:ph type="title"/>
          </p:nvPr>
        </p:nvSpPr>
        <p:spPr>
          <a:xfrm>
            <a:off x="688490" y="103378"/>
            <a:ext cx="7756263" cy="1078081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 DRUGS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Content Placeholder 1"/>
          <p:cNvSpPr>
            <a:spLocks noGrp="1"/>
          </p:cNvSpPr>
          <p:nvPr>
            <p:ph idx="1"/>
          </p:nvPr>
        </p:nvSpPr>
        <p:spPr>
          <a:xfrm>
            <a:off x="699247" y="1624407"/>
            <a:ext cx="7745505" cy="4501756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2-2.5  </a:t>
            </a:r>
            <a:r>
              <a:rPr lang="en-US" dirty="0"/>
              <a:t>mg/kg single daily dose for 8-12 </a:t>
            </a:r>
            <a:r>
              <a:rPr lang="en-US" dirty="0" smtClean="0"/>
              <a:t>weeks ( cumulative dose not more than 168 mg/kg)  </a:t>
            </a:r>
            <a:r>
              <a:rPr lang="en-US" dirty="0"/>
              <a:t>with alternate day steroid</a:t>
            </a:r>
            <a:r>
              <a:rPr lang="en-US" dirty="0" smtClean="0"/>
              <a:t>.( 1-1.5 mg/kg).prednisolone then tapered slowly over 4-</a:t>
            </a:r>
            <a:r>
              <a:rPr lang="en-US" dirty="0"/>
              <a:t>6</a:t>
            </a:r>
            <a:r>
              <a:rPr lang="en-US" dirty="0" smtClean="0"/>
              <a:t> wks.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/>
              <a:t>Side effects- neutropenia, disseminated varicella, hemorrhagic cystitis, alopecia, sterility, increased risk of future malignancy.</a:t>
            </a:r>
          </a:p>
          <a:p>
            <a:pPr>
              <a:buFont typeface="Wingdings" charset="2"/>
              <a:buChar char="u"/>
            </a:pPr>
            <a:r>
              <a:rPr lang="en-US" dirty="0"/>
              <a:t>Weekly monitoring of WBC counts, if </a:t>
            </a:r>
            <a:r>
              <a:rPr lang="en-US" dirty="0" smtClean="0"/>
              <a:t>&lt;3000-4000/</a:t>
            </a:r>
            <a:r>
              <a:rPr lang="en-US" dirty="0"/>
              <a:t>cumm withhold the </a:t>
            </a:r>
            <a:r>
              <a:rPr lang="en-US" dirty="0" smtClean="0"/>
              <a:t>drug . </a:t>
            </a:r>
            <a:r>
              <a:rPr lang="en-US" dirty="0"/>
              <a:t>F</a:t>
            </a:r>
            <a:r>
              <a:rPr lang="en-US" dirty="0" smtClean="0"/>
              <a:t>luid intake to be increased 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104870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Content Placeholder 1"/>
          <p:cNvSpPr>
            <a:spLocks noGrp="1"/>
          </p:cNvSpPr>
          <p:nvPr>
            <p:ph idx="1"/>
          </p:nvPr>
        </p:nvSpPr>
        <p:spPr>
          <a:xfrm>
            <a:off x="0" y="464255"/>
            <a:ext cx="9143999" cy="56619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u="sng" dirty="0" smtClean="0"/>
              <a:t>LEVAMISOLE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Anthelminthic with Immunomodulator action.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2- 2.5 mg/kg for 12-24 months with alternate day steroid(0.75-1 mg/kg) for initial few weeks the prednisolone is tapered every 2-4 </a:t>
            </a:r>
            <a:r>
              <a:rPr lang="en-US" dirty="0" err="1" smtClean="0"/>
              <a:t>wk</a:t>
            </a:r>
            <a:r>
              <a:rPr lang="en-US" dirty="0" smtClean="0"/>
              <a:t> to a dose of 0.25- 0.5 mg/kg every alternate day.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Side effects- G.i. upset, flu like symptoms, transient neutropenia, hepatotoxicity, skin rash.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repeat CBC every 2-4 weeks.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endParaRPr lang="en-US" b="1" u="sng" dirty="0"/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Infections- HIV, Hep B &amp;C, malaria, syphilis, endocarditis.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Drugs- Captopril, gold, penicillamine, lithium, NSAIDs.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Malignancy- lymphoma, leukemia, solid tumors 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Immunological disorders- SLE, HSP, serum sickness,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48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SECONDRY NS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b="1" u="sng" dirty="0" smtClean="0"/>
              <a:t>MYCOPHENOLATE MOFETIL</a:t>
            </a:r>
            <a:r>
              <a:rPr lang="en-US" dirty="0" smtClean="0"/>
              <a:t>- </a:t>
            </a:r>
          </a:p>
          <a:p>
            <a:pPr>
              <a:buFont typeface="Wingdings" charset="2"/>
              <a:buChar char="u"/>
            </a:pPr>
            <a:r>
              <a:rPr lang="en-US" b="1" u="sng" dirty="0"/>
              <a:t> </a:t>
            </a:r>
            <a:r>
              <a:rPr lang="en-US" dirty="0" smtClean="0"/>
              <a:t>20-25 mg/kg/da in 2 divided doses for 12-36 months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steroid for 6-12 months in low doses.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Side effects- abdominal pain, diarrhea and leucopenia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CBC every 1-2 months.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b="1" u="sng" dirty="0" smtClean="0"/>
              <a:t>CALCINUERIN INHIBITORS-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Tacrolimus and cyclosporine.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First line in steroid resistant Nephrotic syndrome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 used in frequent relapses or steroid dependence that fail to benefit with levamisole, cyclophosphamide and/or mycophenolate mofetil.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/>
              <a:t> Duration of therapy- for 2-3 yrs in patients showing partial or complete response followed by following options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Taper dose and continue at lowest dose for 1-2 yr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Exclude nephrotoxicity</a:t>
            </a:r>
          </a:p>
          <a:p>
            <a:pPr lvl="1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Switch to a less nephrotoxic drug</a:t>
            </a:r>
            <a:endParaRPr lang="en-US" dirty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Side </a:t>
            </a:r>
            <a:r>
              <a:rPr lang="en-US" dirty="0"/>
              <a:t>effects- nephrotoxicity, hypertension, hirsutism, gum hyperplasia, hyperglycemia, tremors, headache, etc.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b="1" u="sng" dirty="0" smtClean="0"/>
              <a:t>RITUXIMAB</a:t>
            </a:r>
            <a:r>
              <a:rPr lang="en-US" dirty="0" smtClean="0"/>
              <a:t>-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monoclonal Anti CD20 antibody.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Steroid dependent Nephrotic syndrome.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6-18 months remission with treatment.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AutoShape 2" descr="data:image/jpeg;base64,/9j/4AAQSkZJRgABAQAAAQABAAD/2wCEAAkGBxQTEhQUERQUFRQWGCAbFxcYGCEdHxwcGhwXIBweISEcHSggHBwnGxwfITEkJSkrLi8uHR8zODUsNygtLiwBCgoKBQUFDgUFDisZExkrKysrKysrKysrKysrKysrKysrKysrKysrKysrKysrKysrKysrKysrKysrKysrKysrK//AABEIANsA5gMBIgACEQEDEQH/xAAcAAEAAgMBAQEAAAAAAAAAAAAABQYDBAcBAgj/xABQEAACAQMDAgMGAgMIEAMJAAABAgMABBEFEiEGMQcTQRQiMlFhcSOBFZGhM0JScrGywdIWJCVEU1RiY3OCkpSiwtHwCDTTF0N0hJOjtNTh/8QAFAEBAAAAAAAAAAAAAAAAAAAAAP/EABQRAQAAAAAAAAAAAAAAAAAAAAD/2gAMAwEAAhEDEQA/AO40pSgUpSgUpSgUpSgUpSgUqC6w6rt9OgM1wT3wiLjc544UEjt3PyFcP6m8bryVz7EFt4scBlDPnawPJ47kEYHdR9QQ/Q17eRxIZJXWNF7sxAA/M1AXHXlij26GYH2iNpUI7CNUZ97Z5UEKQOM5B44OPypf69czRpFNPLJHH8CMxIH1x8/qa0oZipyO4BA+mQR/Tmg/XsHW9g6yMLqLEZG7Jx3EfIB5I/EQZAxk4717pHWtjcbfKuYtzMUVWYKxYegDcnIwePQj51+Pt5+Zr3zDxyeO3P8A38hQft5HBAIIIPYj1r6r8o+HXXV1YzxRpL/a7yqJI35XBwpIz8JC+oP70ZyBiv01051BBew+dbOHTcVPzBU9iPTIwRn0IPrQSlKUoFKUoFKUoFKUoFKUoFKUoFKUoFKUoFKUoFKUoFcf8SfGH2aQwaf5UjqQWmJ3oPi3IACPeBxzn58Ve9S690+Cdree6jSZcblIbAyMgFsbQcemfWvzZcdOyXmoXC2uGhNzIBMOUC72IbI9NvI+fFBD3t5PeTsx3yPJIX2jJALtk4GeBk4qe0vw9u395owpUodsmVDBsk8j5DGfXn6V1XpzpO3siTCpMhADOTkn545woJGcD9vFaI6saaR47KOJihK7ppBHkjuFTBc8jucUEL074XRIu68bzHPZEJCr69+7HjHoOTVji6Hsw4YwKVEflhDyuAwO7nkv9c1PQKxVd4G7aN2OwODnGeSM/Osh4P8A39KCDTpKzChfZoyAu3kZOPqTyTkDk1g1Hoa0mZmePBZdg25AXke8oxgNXt/qN6GfyrSIxrnBeYK0gweVAGF9fiPpUzptwZIkdkaMkZKNjIORwccf9+lBx3rHw+ktVMsJMsIyWyACgG3GefeJyew9KxeGfV0lldwjdI0Bl96JW4JdSmcdieVP+rXabuVFRmlZFQL7xcgDGD3zxXIOpbywjvo7q2kMrJMjvEq4QhCp91vTt6ZFB+pqVyPoXxZm1HUkt/JiigZGOMlnyqkj3uB6dtvzrrlApSlApSlApSlApSlApSlApSlArwnHeqPpunSX7XLXN1dJ5VxJF5MEgiRVQjZyg3sShVjlu5PYcVvnw8sG/dYnm4x+NNLJ+re5x+VBZzIO+R+ugmX+EP11WE8ONMH95xEfI7iP1FsCvW8OtLP95QfkuP5DQWVZlJwGUn5ZrW1nUEt4JZpX8uONCzPjOB8wMHJ+lQMvhxpjf3nEp9CmUI+xUgg1qX3hfZyIyK93GrjDBbmQhh6ZDswP2NBx7+wVbmdHVL0RSMzTTXDRh23BiGEYBIy3fcSee1bE/hjLC3mWV0Vcdt2VPpxuX/pXR4vDi6gAFrqcm0dkniEn2G4EEUbpzVk4DWEw+ZMsR/YHFBzm91TVJWi0vaFu5D+6owAaPDe9kfD2JJHOB25xVvtfCrSbREGp3AeaQ95JvKBPqFG4EjPqST9q+rXovVk1KO/AsdyIUMfnSYIKsO/lZHxZ4+VZOq+gLzULmK4uoLPKKEKrdSgMoJIz+BkYJPYjvQRXUUK6DdwqJZWsLhHwjneYnjx8PGdvvAY+p+VRGqeK8PlyLbRy+bjEZcLjJxzgEnjvjHP0q1dc9F6pqM9vJOliYrfOIVmk9/cQWyxi4yFUY+lReveHF5PF5aWNnCykFJI58FSMf5oFhj0/P0oN7TfC+1dYf0vdyveTjcIzMF5IyVRTknb9OOO2Kq/XGlTdPzQtZzvJBOrARy8gFNvBxj+ECCMeo+9nu+ir+4uba6vLSOWeBVBK3mxJDGSVZl8klTnk7WwazdddHarqc1vJIlnHFAciHz3bcSVL5byR3Che3HPfNBW16FubzD6ndMT3EUfZO/0xn04H5mtrVPDy3S3ItYA0wZCDI55AdNwOfdwVyO3rVz/Q2qf4GxH/AMxJ9f8AMfWsw6e1IjlrFT8vxG+Xr7vyoPnROqjDPBby2EVsk7GNHgkDKG2llUqI0Izg9s1f65povQd/FcG4ku7aWQZ8syQu4iDZzsUSoASOMnJxx6nNoNjqf+OWn+5v/wDs0FjpVeWw1H1vLbGPS0bOfzuCP2V5Jpmoel9EPvaj/wBWgsVKrZ0e/JP90cD6Wqf0k18npu4b911O7I9Qiwxj9YiLD9dBZqVWW6LiPx3N+/3u5B/MYUj6Dsx3WZv41zM38slBZqVVJPD6z7xm5iPoY7qZcfb38fsrzw2jYW026WWVfap1jaVy7bI5CgG48n4CfzoLZSlKBVf6y6qTToo5ZYppUeQR/hKGILA44JHcjFWCq54h2HnadcqPjRPNT+PCRIv7Vx+dBHeHWrRXT6jNbkmJ7lSMqVOfZ4A+QQCCGUirpXK+jerLK09uluJ44RLcqVTkscwQZIVQWxuJycYrqFvOroroQyMAysOxBGQR9CKDJSlKBSlKBSlKBSlKBSlKBSlKBSlKBSlKBSlKBVT6h6Pa69sBuGVLlIlUYJ8sRMWZcBxlH9cYPJ57VbK8IoOS9YdQ4vpvZr/Z7JZ+bDFHKpjeSF3MsUqg+85QABe4HPpWTp3V7i6nF8Hd/LikkmjRnaGMNHmG2UIPxZuRJIwBIIC+oFaur+AtuwY21xLGxJKhwHUf5PADY9M5P51f+hdBlsrbyJZFcByY1UHEaHHuBj7zgNk7m55x6UHxb9Tv5NxLPbyW4ggWRt/qzRl3QZADbOFJHGTjggitvoywMFjbRt8YjBf+O3vOf9smojxZvVj06QN2leOM/ZpF3/8AAGqgK8uo6jY3BeRXkm8y3QMQIbSHliQDjdL7oJP8ID0xQdwpSlArnfVvVBnMtvbyxxW65jnuWIyWIIaOLdxkDhnOQDwASDjolco8VelobdY7+2soWMUpe44AyrKw3EcggOQxwCc8/M0EHBYRyxmGwQRwkYlu2XJYYHCFjlz/AJfwj0+l+8JbqV7Eh3EkMUjRW0gUKXijAUEheOGDKD6hR96ocEa3UJnvLyM22OYoG2RjAGQ7fG3247dqtfhDAptLua1wkM0zGBAfhCIqZI/elmXODzjB9aDo1KpHVtlcW2mzyre3Jmih3b8pgsoGTjy+xwf11EeE6XN7p4nnvrve8jjhkIAUgcbo2PpQXfXOp7S0/wDNTpF8gx5P2Hc/lUrE4YAjsRkfnXEvHW0lj02zSaRpZBcOC7YywIfbnaAM7cdhXXdR1q2tVX2meKEEYXzHC5x8snmgkqVjgnV1V0ZWRgGVlIIIIyCCOCCOc1CXvWtjFt8y5jVWYqH5KFh3G8DZkeozxign6VqX2pwwp5k0sccf8N3Cj9ZOKwWev20tv7Sk0fs/vfisdq+6xVjlsDG4EZ7UG/NKEUsxAUDJJ9BUbpHUdrdM62s8cxQAv5Z3ABs45HHOD+qtvTtShuE328scyZxujcMMjuMqSM81yvwPhxeayf8APgf8c9B16laD6zbicW5niE7DIi3jeRgn4c57An7A1uSqSCASpI4YYyPqMgj9YoPulco8QW1LStl9b3ktzbqwE8M4TgMcA5RFAUkheACCV75ONrxA8QJFtrJdNGbnUADEcAlFbb6HjcSwHPAw3yoOm0qudK6Dc26qbm+nuJCPfVgnl5P8H3N4x/G/Kt7VepLS2YLc3MMTEZ2u4Bx2zjOcZ4zQStK1dP1GKdBJBLHLGf36MGXjvyDjIr5TVoC4jE0Jkb4UEi7jgZOBnJ45oNylakupwrKkLSxrM4ykZcB2ABJIXOSMA+npVI1vW7wa/Z2atttXjMrBQMttWX4j3A3KBgfP1oOhVgvrjy43faz7FLbV7ttBOB9T2rPVX8TfN/RlyYJBE4UHcX8v3Qyl1Dn4Sy5UH5mg5frBu9cgRnubeOLeXEKIWMZ2uoDMSCWwcHgdzj0qe8MEkg1CSK9CNM9sot5E+ARREB0APvKxLKx9Dj0xzz+1GjyAPFLeW8jD3inmMVPc5IDZ/Kt/pqS3t761NncTy3UlwF8yUMivC20SI3mYDcZIwM7tv0oP0XSlKBWG8g8yN0JwHUrn5bgRWalBwXSuj5EujajT7KWe2jQmbzmRWDZCOV2EFjtyeM5rq/RPT8lokxnaMyzy+a4iBCKdqLhd3LcLkscZJ7CtTQFJ1fU2Polso+2yQ/ymrdQVzxHP9y77/wCHk/mmq74CH+5Ef0kk/nVZOubCe5s57a3RS00ZXc77VGe/YEnj6VE+FfTtzp9p7NcrGfxGYPG+RhgvBBUHOQfnQVn/AMRWfZ7IKAW9o4HzO3t+uvfFrpSFNJmuJsS3oaNmuD3LNIilVGfciCsQEHAwDyckzfi503cXgsjbR+YYbgO43KCF4yfeIz27Vs+L2jXV5ZLbWaBmklXzCWChUUMckk/wgvbNBpdN6Us3TttDPN5UbRI0shbb+F5gd1LZGA0WUyTgA+tQnjBrVhLpHlWs0DbHj8pEI7Idp2D1Cqce72qT6t6GvbjR4LJJYfMh8r3F3KrrEhXaWPxHOGyQBkdvWtTqbpTUbzSobRoreFovKVY43yG24UuxKgRoFy21dxPz4wQ29e97pZWflvYouT3ziOtPws6ZjuNHia9VZk2yCGNh7sa75MsB/hS247+4G0DHObJfdKXB0aSx81JZjCI0ONiDbtAUdzjA7nJJ+Q4HvS2jXNrogttg9qSGUKoYEF2MhTntjkUFR/8ADWh9luz6GZQB9QnP8oqF6Q6laxTW544zJKbnEagZwf7Zbcw7lFALHHoPQZIv/hH0lc6datFcNF78hkKrliCVRQC3AGNvYA9zzUd4U9Dz2s13dXiBXnY+XHuDbVZizE4JXJ90fYH50El4bx2F3FDf28Y9pVWSV2IMnmPtMnmMAN7EjIOAAGwAAcC+VzLQOhLmx1aaSydI7CdNzqRnByfcVcj3gclWPAVsYNdMIoNPW9OW5t5oH+GWNkP+sCM/cd64b4LRG5v4DKD/AHPtWQA+jtNLj89sh/UPlXebqRlXKJvb0XIH7TXNfDHo690+5upbhIWW5IP4cmSnvOTwyjI979lB0TWNQW3gmnf4Yo2c/ZQT/RXPfBKA3EN1qFxh57yZgxPPuJgBRnsuSRj5BflV+6h0wXVrPbltvnRsm75bgRn8qovh7pWpaZA1o9tFcIHLRypOFHvdwwZd2M85AJ5PBoILpyAWPVE1rajbbzx7njX4UPl7wcdhh8gfIPgcVn6FRZ+pdUnwMRAxjjswKRk/f3G/WauPSPR7QXNxfXbrJe3PxbfgiTjEaZ5bgKNx7hRwOc1XQOktUs9SvpbcWxhu3YiSRidoZ2ZW2r7zMu4jbwCfUd6DThmW46uJycW8RC/UrGQf1F2H3FdFuNJzqkNzjhbWWP7MZISP2FqqEXRl1b61FdwostuIdjsZArklSGYjHLFzuOO+T2qyXVpqB1aF0lH6P8ol48DhwCAO+SSWDA9vdPHAJC11TvFu3jbS7gzJK4jAdRGcNuDDaexG0E5bIPGT6VcaUH5607U5REnmaxEWYACKC3SR/XAGF3Hj5rWxddJXV7hUj1ORu6SXTLBCjEcSBQu8kfIDNdN0U7dXvIkWNY1ghcBUUEOxkB5AB5A5yflVwoMdshVFDHcQoBPzIHJrystKBSlKCp9MNnUtWz6PAPy8kVbKqHTb41XVU+ls/wDtRsP+WrfQKUpQMUrwGvaBSlKBSlKBSlKBSlKBSlKBSlKBSlKBSlKBSorqLqK2sYxJdyCNGbaDgsScE9lBPABJOOMVKKcjI5BoKh0+N2r6m47KlvGfuEdz+WHWrhVS6Kw1zqsnzvNmf9HDCv8ALkVbaBSlKBSlKCn9Oyganq5bAC+zksT2Hkn9g5NWTTdUhniWaCRJIn+F1PB5xj754xVQ0y2Mt/rkJ7SJCB/rwMtc76P6Hv7mQLdwPBFHMh3O5VUMWzzGijB96SQoB5nwgFsZzQd/rU1XU4raJprh1jjXG5m7DJAH7SBW3XOeprUaxdPZKW9ktATOwJAe4KkRxgjvszub64BoOiowIBBBB5BHqK9qseG195unW4b90iXyZQe6vD7jA/X3c/mKs9B4TQHPI7VXPEPVBBYTY5lmXyYU9XllBVFA9Tzn7A1qeFl872CQzALPaMbaVc5wYfdH3ym059aC30pVT8U9R8nTLnDMJJV8qIL8TPJ7oVR6kgntzjOKC2UqE6Jukl0+zeP4TBHgfLCAEfkQR+VTYoPCa9qp+KtwE0q7+bx7FHqWchQB8yc1J9G6ibiwtZj8UkKFv420bv8AizQTNYrm4WNGeRgiICzMxwAAMkknsAKy1S/EZTc+RpqFgbtsysvdIIiGc/m21BnvuNBcIJldVdCGVgCpHYgjII+mKyVVfDO4JsI4XP4tqzW8o+TRHA/IptI+hFWqgVF6nrawz2sDKxNyzqrDGFKIX5+4GOKlK5N1hqcs90moW5/tPS5QrHBPml2Vbgr6FY0OM/Pdig6zWpq1s8sEscUhikdGVJB3RiCAw+x5rZjcMAVIIIyCPUHsa+qD80XV1dTajFprySzJFK0L7GaZgsgRLjDuoYLgMPe+AM4yRX6WVQAAOw7VjjtkVmZUUM3xEAAn7n1rLQVPw6T8O8f/AAl/cEfYSFP+WrZVS8MD/aJ+lxcf/kS1baBSlKBSlKCn9Nn+62qj6Wx/+29XCqZ04P7s6t/o7X+ZJVg6i1T2eBnBiEh92JZZBGryEHam4+pxQc18UepXllNtpt9Ol3HlHtYoHJkJwchwvu4HrnGOePW3eGuj3NrY7LhIY5SSyxoM7cgfG2SXctyTk98DtXLfEzVp54t91o8cE2AFuvP3EfLaY9u4/IFm+xrrXh7ai30y3DxtBhC7rK+5gWJZmZsDBOdx4GM49KDmOne23d3M0dzZ6ZerIUniRpA0uAPfMbko4+TD8z2rs2lpILdUadZplXa0u0AFwO5VTgc+ma4n1l09LDIzzTtdaa2StwIYrmWEswO0tId+36qxHbj0r70XSIp7Vv0Ld3EMVsxkuXnZ4I7guBkF4mGzYidtvAcc+tBLaaNRfW0iuZLa5kiw7yJuKW0JzlQmFCTydtxLMAR6d5HVdfgtr6e5sbq1ZifLvLOWZYdzx8b42kwvmD4T+9PzzUv4STl7aRls47WEv+GyOzGfvukJcB2B4wzEk89sVC+IemGwuBfWvk7bqRY7pLiPfACQQsrEDdHz7pI45yfqFr6M64g1LzlgV0khwHV8Ec5wQ8bMrDIPY54qndNvfT64Vvzbzeyxl/wixjty4wqjIH4p75fcducYqY6l0XU57JBbT2tk+5jKsLFUZDjaRLs3KQAc4ABz345x+GFqtxYXkDwwpbvJJEJIWdvPBXbJJ5jndISSQH47cAYoN23nOlTSK0cj6fOxlikijZ/Z2bmRXC5IiLe8rAcZIPzq5WV4ksayxMHjdQysOxB7EVyLpnRrO2ePTdUhuBcFisTiScwXK7vdwqSFBhSAysoUDv3roXVOiTyWYg06ZbN0K7Cq4AVOycfCvbsDwMY5oKZpeu3N5rIhu7UolrmQRiVWSH3TtllKFg8pzhVyAoJPJ5qwdDXq2zSabMdkkcjtbbjxLA7M6FCfiK7ipA7baoXUMl9p1mbLyLIPcRTSXE/mPK0oRMyu29F95twAyW5OMAVvdO+EzOIDc3LS2gVZIgJJBIjFVO0c+Wqg/vlGftQdV1y4njhdrWETzDG2NnCA5Iz7xBAwOfrjFUrw6uJ2vr0X0Si8VIzLIsgdVVtxSFFA/DUL72MkkkknkVn656g1C1YJa2weBgq+0KGmeIn4maIe8xA5GeCcZPOKeHWr2ws7qZFnVYpXNxNN78krIoLudhOSBxtXtjAoMuoeZbXct7YIt3FJhLyCJwXDx5AkQZwZAvusnBO0etTXTfWFpfM6W0haSMZkRkZGTkjBDKOQRjjNcsu7TTnupby0awvYrjDyW8s4glRzyzIWx7rE5ZXHepjQ9UtZ7e9htYl0lF2L7ZFIhUylhtXzI/dfBwCAx4YjjNBI6/peqCS4knuoZLHBYL5zWwRBkkOY4mkYY44kGec98VJ9I6jGdFhl1BILeF4yGQDZGI3ZlQYJOAyFfXndVEme4WaG2vwNWmkkHlKt3mIDPxyQJGPdUc5fcO/auh+JOp28FkVu4ZJLWUiKUxgfhhuz4+jYxj1x9AQh9G1WWxjCQvBf2CD8KVLiJJIkGcK5kcRuqjgMGB45FWTo3qVr+N5fZ5IIg2I2cg+YPVhtyNueAQSD6GuW6JrlpCirJDpl6EH4NxIFt5io+Dek0OSR/CQtnA4Peut9I6s91aRTywG3Z8/hkk4AYhTyqnBUBhkDvQTFKUoKl4Y8WbqTkpdXCn7ieT/rVtqneHmUk1OE90vpGA/yZQjg/nk1caBSlKBSleE0FQ6RGdR1dv8APQrn+LAnH5E/trP1vc6bJE1rqM8Cq/O1pArAjsw5yCM9/wCjNQ3h9a3EySXSzKsF1czyumwl3U5jj2vuGwAIrDAOcd+apmqeAkpkZoLxWUnI81Tu5+ZXIY/XAzQSXS/h8kE3naRfWc+VBzPGszIRn3lZGG3OcdhU/Yy6hLeXVleTQSJ7DuIij2qHlZlXliWJ2qT8ue1U3RvBeaCVZG1JICp5aHIfGeQCWGOPv9jV7u9GnW8ubq21K3hWdYwVeFZCBEu0DcZF9Sx/OgheleldMTS4L2WxErrCpkAQyMzD3XOwnaTuBPaufatqUAmit7C9Wa0aYt7Jdo0UERJZvfOV3IrchSO+OD69U6c0ia1tWgi1WFsq2xiqERyO4bgbj7oAbgnuxPoAJOKKaR7YvLp0ieUBcZQMzS4OWjOQAu7Hcds/SgxaT1xA0M6QyC5ls7bzJHjTbG5VTwnpyV7DI+vBqiav1a19HFKHazuREVktbmGR7a4jfDAjCMDnggkZ/Vk2S96Y1QS3M0L2M3tNskLqQ8eNsZUlMbh8RY8+hHbFS+ow6la6baR6fHBLcxRxpKrnjCxgHaSygncB3I4oOO9P6np8UEsWrR34LqzJGGdYcbhhYk3DH3bjg9vW0+G+uR2skSRRySG9l2L77tFbxxqxjiEjZWSTklgpwM+mMVOaPrmtStsvdIhkHOGLqgU4OPiZ884HFSXVNjqBe0mjtopltrgyCGKQIdhhVVGX90sJGkJx6BfrQVnQ5NS1Cyga5tXmkDGa1vYp44WQncPeGOPljaQRjI4zV10/WJ7CyMuuXFvuBwGjBBbj4cYG5zg/CoGKjPDqDU7Swijnt428uOYrGHCye7sMKE525dvM59BszzkVN9W6Wl4sUF1ZtNCxUl1cBopCcZ4IOApOSCflg0HIOuPFCzupkYaasxjBVWuWIwD3HlqcfmTmsWn+OV1EEQWtqIkAUIgdcKOAB7xAwOO1dBbwQ03Pe5/+oP6tbCeF+iwPGskSl3OIxLM2XIGSAu4Bjj0xQUiH9G65cNJb+dZ3pG6QON8MgXbkPhsbcADumfkTUrq+oXloZ4o7m3MSaa00aW8CpEhMqIDgl92Ru5Jx34rpI0iwiiMAito4iVLR4VQSrBlyPXDDPNVTqHpCyk3mC/WzV4PIMcbReX5e52I2nnBZznBHegrdj0leQKBFayqTyyx+zXEDMe7ILgq8We+PSrr0t0tcNZzw6vIJ/PP7kAoWNB2A2BQHzySvAIGPnXzp3s8EHlTaursUaPzDPGhGWypA3EBlHu/attuodOEgf9JwgiQuV9qQqd0ezaRn4BwwA7MM/OgjNJ6JudPjdbG7gWMBiDLaK0gHfBdHQv8Adgf6KqXThu5GtViaOQX9pJNcQXO4xSuJTuK4z5TMrD4Rt4+GrzY61pkY2/pOJ08hIdr3SMMJv97v+6MGwzeu1flVU0vQbBJLR/08rC04iUTQp7uQSmQclWxgg544oM0WgX0OVsre+tT+8QXUEtuh+Y84NIq59FXNdH6dtZ47eNLubz5wPxJAoUEkk4AUAYA47c4rSgnt3Z2ivgS0qyMFmRgNqquwDnahC5IHqSa2rVQBETdM/lg7iWT8TdwN+B3HpjFBK0qGR0HlbrzcY5Gcncg3qwkCowGBtUOMY/gKTXwLuMFC18nuyOzDdGNytv2xn/JTcMEcnaMnvQRPTXuatqsf8MQSj7GMof2p+2rlXOdKuYote2JOJhcWZ94yByHSVn2+72ARiAPkvrXRqBSlKBWjrdm01vNFG/lvJGyK+M7SwIzjIzjPzrepQUnTPDwRRxxtf6iyxqFVUn8pQB8hEAf1k1I/2C2Z/dFnl/0tzM/7GkI/ZVlpQV6LoXTV7WNr+cKH+UGvtei9OH94Wf8Au8f9Wp6lBCP0fp55NjZk/W3j/q1hl6G01u9jaflCg/kAqw0oObdW9K6favZlLNVWe6WB2jkkiK+YG2sPLdR8Sr3/AKasA6Etx8M18v0F5P8A+pVS6v1q+vnkhsrITRWt5Gol8wK3mwFHcFW7LztBHyz64Frj6wlx7+magsg7qqIw/JxIFI/VQe/2CQ44udRB+YvZs/z8VBab07nULq2e71DYkUUsWL2bOHMocH3vmox61OjrCTt+jNRz/Eix+vzsD86gI01eO6ur9bW32SxoPIknPmBYQ+ACilAx3E4yRk9/Wgy9b6QbK0a5hu7/APCaMuDdO34ZkQPgPuG4KTjj9fapwdHhsk32pENz/wCZI/VtUEVVOrbqfU/YYILj2a31C1kbaUV9zqEfYx7jCk8qfQ96skEGsogTfprY4DlZgSAB3UHGfsaDYToiL99c6g/8a9m/ocVVOqOj7RNQ0tXiklilklWRpp5JRnyWKLiRm7tzkY+GrIV1vGN2l5+e2bH6s/01U+vNO1N1t5Li80uL2edZUJLxe+CAMmRiCoyTjgmgvadE6cBgWFn+cCH+Va+x0bp/+IWf+7x/1ahejNduZLueC5mtbjESSq1r8EeWZShJJJLDDjJ/hemKu1BHR6Bar8Ntbj7RIP6KzLpsIxiKIY7e4v8A0rbpQav6Oh/wUf8AsD/pXy+lQHvDEfvGv/StylBES9LWLfFZ2rfeBD/Ktaz9D6ceTYWn5QIP5FqwUoIIdF6d/iFn/u8f9Wn9hmnf4hZf7vH/AFanaUEHD0fYpLFNFawRSREsjRII8FlKnOwDdwexzU5SlApSlApSlApSlApSlApSorqoXHsc/sWPafLPlZx8X0zxn5Z4zjNBCat03cxTT3WmzrG8w3SwSJvjkdVwGGCGRyBg4OD61VrPqjWJ7UTWZtricMEmtjAY3gfB3By84wBjg45z6em1oFrDMNsOqahb3yDMsdxLlw2MndDKNrIM9047c1QINcP6VuotRmBillVLm5tyQrRoMRxko2I42bbuOdwwVJ70F8stS6gn5UWqJyGaMRuVYH4R/bDAn55xj5U6YutTvp7qJr2SBbVghbyIdxl5yCuWymMEMMZzVT1TqfRbXUJzFapPD5KKqxKuzzlL5ZSSAo27QWXOSPpzK+E/VXnX089xH5C3gjht9qt5ZaBDmMNjbnGCN3PoKC76f4fxJbCGeSSVkmeaOSM+S0bSZ3LHsIKLyeMnufpjm2mzo0C+0y7ZN8iy+2alPGYyJGxF5ane7LHtJPAOR65ruOqahHbwyTTMEjjUszH0A/lPoB6nFcB6J8V4LWS5a5tS/nTySiZAvmASHO1gx7AAdm+n1oLHHo9sdpFxbtxnAnvGH3BE9bvhFpdpM17JJDA0yzbfLKFjHHtAUgy5fbIQzd/nWLpLUV1cyTSapPbzF2ENrDKIvLQY2kryZTjBJ5HJFReu3d3p3t6XokeW/aOKK+RBhkAVHXYjExuI2YqPVs4zjkLmnVcUEckun2INjE/49wm2NSA2HeJQuZgvJLDAODgmr9XG9T8RLK4thZ2iTR2YCxXFwYm2RQdtoCBm3OqlASBjJPNdZ0vU4biMSW8iSxnsyMCPtx2P0oNulKUClKUClKUClKUClKUClKUClKUClKUClKoOuXs19ezWcM7Wtpaqpu50O13ZxlY0Y8INvJbv6fcLPrXU9nacXNzFE2M7WYbiPoo94/kKofVXidcjyl06yciZtsU9ypjR2AzhFYqSSO24rk8AGt7SLzRbNytovnTZ954opLl8+uXVW5+ma39Z6v06eJ4LhJ5FfgxNaT5P2BjyD6gjtQc+1voK41aJbyO/N3KoKvA8YhKMp9+IDJETDOMMvyJODWv4T9HQXVzdLdQrLDbosQ3KYWEmTkMiHDOOVZiScqDznNXfp3UPZt3smmapK8gQPJPtTzDGu1WbzHG1ivc7RnjOal49dv0yx0tFB5IW7j3k/UFQpbH+VQQupeCunNFIsCvHKw/DdnZgh9PdzyPTnPevjqrpa49geS5nhQWUTTW0VrF5SJLEpKOSzMWxggKMDk193vi1iRoINPupbkd41KMAT2y0TPj9VVy40HWdUnZ7mN7SF9iFBcFU8rc29TGu4yOVPc7R/QF16xzeTabZsMRzMbi4HzjgCsEOe6tIyg/aser+EWm3EkkrRyI8jFmKSEe8xJJAOQMk5xjHyxUr1l0u100EsLok0O9SJF3RyRTALLG6ggkEdv8A+5FavOjpYpXFraMIc+4YNSmhbGPVDlQc/I0Ero3hPplupHkecW7tOd5x9Oyj7gA/WoPqrwyg8+0WztXihMjPcywysGUKh2qqM+MsTjIUkY+tbC9P3JGHtb5/T39Wb/kIr4bpzHx6VeEfOPUSx/4p1oITT+j4ba0fU5rImfcnslmNyiLLBId/ILSZIZ2cn8jWDpfQ9SW5udQs3jYq5WWPAjjunRsSJGqjCqp3KsjclgSfiNTbWt5CD7DHrMB9Eka3uI/T0lnLAfZh617bX+ssNssNxFGOc21vbq7Z5JPm3LqpJz2XNB0DpvX4r2HzYtwIJWSNxh43HxI49GFStcb0rRLw36z2Q1OOQyL7W96YkjZFwCMRj8RinAIHHzHp2SgUpSgUpSgUpSgUpSgUpSgUpSgUpSgVUtd8ONPu5HkmhbfIQXKyOu4gAcgNt9B6VbaUFNsfDW0hUJFJepGDkRrdSqvJyeFYetZv/Z1YescpOc5NzMT+2X9lWylBVIfDrT1/9y7fx55W/nSGsi+HumZybOE/xgW/nE1Z6UGrp2nRQJsgijiQfvUUKP1AVtUpQKUpQKUpQKUpQKUpQKUpQKUpQKUpQKUpQKUp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706" name="AutoShape 4" descr="data:image/jpeg;base64,/9j/4AAQSkZJRgABAQAAAQABAAD/2wCEAAkGBxQTEhQUERQUFRQWGCAbFxcYGCEdHxwcGhwXIBweISEcHSggHBwnGxwfITEkJSkrLi8uHR8zODUsNygtLiwBCgoKBQUFDgUFDisZExkrKysrKysrKysrKysrKysrKysrKysrKysrKysrKysrKysrKysrKysrKysrKysrKysrK//AABEIANsA5gMBIgACEQEDEQH/xAAcAAEAAgMBAQEAAAAAAAAAAAAABQYDBAcBAgj/xABQEAACAQMDAgMGAgMIEAMJAAABAgMABBEFEiEGMQcTQRQiMlFhcSOBFZGhM0JScrGywdIWJCVEU1RiY3OCkpSiwtHwCDTTF0N0hJOjtNTh/8QAFAEBAAAAAAAAAAAAAAAAAAAAAP/EABQRAQAAAAAAAAAAAAAAAAAAAAD/2gAMAwEAAhEDEQA/AO40pSgUpSgUpSgUpSgUpSgUqC6w6rt9OgM1wT3wiLjc544UEjt3PyFcP6m8bryVz7EFt4scBlDPnawPJ47kEYHdR9QQ/Q17eRxIZJXWNF7sxAA/M1AXHXlij26GYH2iNpUI7CNUZ97Z5UEKQOM5B44OPypf69czRpFNPLJHH8CMxIH1x8/qa0oZipyO4BA+mQR/Tmg/XsHW9g6yMLqLEZG7Jx3EfIB5I/EQZAxk4717pHWtjcbfKuYtzMUVWYKxYegDcnIwePQj51+Pt5+Zr3zDxyeO3P8A38hQft5HBAIIIPYj1r6r8o+HXXV1YzxRpL/a7yqJI35XBwpIz8JC+oP70ZyBiv01051BBew+dbOHTcVPzBU9iPTIwRn0IPrQSlKUoFKUoFKUoFKUoFKUoFKUoFKUoFKUoFKUoFKUoFcf8SfGH2aQwaf5UjqQWmJ3oPi3IACPeBxzn58Ve9S690+Cdree6jSZcblIbAyMgFsbQcemfWvzZcdOyXmoXC2uGhNzIBMOUC72IbI9NvI+fFBD3t5PeTsx3yPJIX2jJALtk4GeBk4qe0vw9u395owpUodsmVDBsk8j5DGfXn6V1XpzpO3siTCpMhADOTkn545woJGcD9vFaI6saaR47KOJihK7ppBHkjuFTBc8jucUEL074XRIu68bzHPZEJCr69+7HjHoOTVji6Hsw4YwKVEflhDyuAwO7nkv9c1PQKxVd4G7aN2OwODnGeSM/Osh4P8A39KCDTpKzChfZoyAu3kZOPqTyTkDk1g1Hoa0mZmePBZdg25AXke8oxgNXt/qN6GfyrSIxrnBeYK0gweVAGF9fiPpUzptwZIkdkaMkZKNjIORwccf9+lBx3rHw+ktVMsJMsIyWyACgG3GefeJyew9KxeGfV0lldwjdI0Bl96JW4JdSmcdieVP+rXabuVFRmlZFQL7xcgDGD3zxXIOpbywjvo7q2kMrJMjvEq4QhCp91vTt6ZFB+pqVyPoXxZm1HUkt/JiigZGOMlnyqkj3uB6dtvzrrlApSlApSlApSlApSlApSlApSlArwnHeqPpunSX7XLXN1dJ5VxJF5MEgiRVQjZyg3sShVjlu5PYcVvnw8sG/dYnm4x+NNLJ+re5x+VBZzIO+R+ugmX+EP11WE8ONMH95xEfI7iP1FsCvW8OtLP95QfkuP5DQWVZlJwGUn5ZrW1nUEt4JZpX8uONCzPjOB8wMHJ+lQMvhxpjf3nEp9CmUI+xUgg1qX3hfZyIyK93GrjDBbmQhh6ZDswP2NBx7+wVbmdHVL0RSMzTTXDRh23BiGEYBIy3fcSee1bE/hjLC3mWV0Vcdt2VPpxuX/pXR4vDi6gAFrqcm0dkniEn2G4EEUbpzVk4DWEw+ZMsR/YHFBzm91TVJWi0vaFu5D+6owAaPDe9kfD2JJHOB25xVvtfCrSbREGp3AeaQ95JvKBPqFG4EjPqST9q+rXovVk1KO/AsdyIUMfnSYIKsO/lZHxZ4+VZOq+gLzULmK4uoLPKKEKrdSgMoJIz+BkYJPYjvQRXUUK6DdwqJZWsLhHwjneYnjx8PGdvvAY+p+VRGqeK8PlyLbRy+bjEZcLjJxzgEnjvjHP0q1dc9F6pqM9vJOliYrfOIVmk9/cQWyxi4yFUY+lReveHF5PF5aWNnCykFJI58FSMf5oFhj0/P0oN7TfC+1dYf0vdyveTjcIzMF5IyVRTknb9OOO2Kq/XGlTdPzQtZzvJBOrARy8gFNvBxj+ECCMeo+9nu+ir+4uba6vLSOWeBVBK3mxJDGSVZl8klTnk7WwazdddHarqc1vJIlnHFAciHz3bcSVL5byR3Che3HPfNBW16FubzD6ndMT3EUfZO/0xn04H5mtrVPDy3S3ItYA0wZCDI55AdNwOfdwVyO3rVz/Q2qf4GxH/AMxJ9f8AMfWsw6e1IjlrFT8vxG+Xr7vyoPnROqjDPBby2EVsk7GNHgkDKG2llUqI0Izg9s1f65povQd/FcG4ku7aWQZ8syQu4iDZzsUSoASOMnJxx6nNoNjqf+OWn+5v/wDs0FjpVeWw1H1vLbGPS0bOfzuCP2V5Jpmoel9EPvaj/wBWgsVKrZ0e/JP90cD6Wqf0k18npu4b911O7I9Qiwxj9YiLD9dBZqVWW6LiPx3N+/3u5B/MYUj6Dsx3WZv41zM38slBZqVVJPD6z7xm5iPoY7qZcfb38fsrzw2jYW026WWVfap1jaVy7bI5CgG48n4CfzoLZSlKBVf6y6qTToo5ZYppUeQR/hKGILA44JHcjFWCq54h2HnadcqPjRPNT+PCRIv7Vx+dBHeHWrRXT6jNbkmJ7lSMqVOfZ4A+QQCCGUirpXK+jerLK09uluJ44RLcqVTkscwQZIVQWxuJycYrqFvOroroQyMAysOxBGQR9CKDJSlKBSlKBSlKBSlKBSlKBSlKBSlKBSlKBSlKBVT6h6Pa69sBuGVLlIlUYJ8sRMWZcBxlH9cYPJ57VbK8IoOS9YdQ4vpvZr/Z7JZ+bDFHKpjeSF3MsUqg+85QABe4HPpWTp3V7i6nF8Hd/LikkmjRnaGMNHmG2UIPxZuRJIwBIIC+oFaur+AtuwY21xLGxJKhwHUf5PADY9M5P51f+hdBlsrbyJZFcByY1UHEaHHuBj7zgNk7m55x6UHxb9Tv5NxLPbyW4ggWRt/qzRl3QZADbOFJHGTjggitvoywMFjbRt8YjBf+O3vOf9smojxZvVj06QN2leOM/ZpF3/8AAGqgK8uo6jY3BeRXkm8y3QMQIbSHliQDjdL7oJP8ID0xQdwpSlArnfVvVBnMtvbyxxW65jnuWIyWIIaOLdxkDhnOQDwASDjolco8VelobdY7+2soWMUpe44AyrKw3EcggOQxwCc8/M0EHBYRyxmGwQRwkYlu2XJYYHCFjlz/AJfwj0+l+8JbqV7Eh3EkMUjRW0gUKXijAUEheOGDKD6hR96ocEa3UJnvLyM22OYoG2RjAGQ7fG3247dqtfhDAptLua1wkM0zGBAfhCIqZI/elmXODzjB9aDo1KpHVtlcW2mzyre3Jmih3b8pgsoGTjy+xwf11EeE6XN7p4nnvrve8jjhkIAUgcbo2PpQXfXOp7S0/wDNTpF8gx5P2Hc/lUrE4YAjsRkfnXEvHW0lj02zSaRpZBcOC7YywIfbnaAM7cdhXXdR1q2tVX2meKEEYXzHC5x8snmgkqVjgnV1V0ZWRgGVlIIIIyCCOCCOc1CXvWtjFt8y5jVWYqH5KFh3G8DZkeozxign6VqX2pwwp5k0sccf8N3Cj9ZOKwWev20tv7Sk0fs/vfisdq+6xVjlsDG4EZ7UG/NKEUsxAUDJJ9BUbpHUdrdM62s8cxQAv5Z3ABs45HHOD+qtvTtShuE328scyZxujcMMjuMqSM81yvwPhxeayf8APgf8c9B16laD6zbicW5niE7DIi3jeRgn4c57An7A1uSqSCASpI4YYyPqMgj9YoPulco8QW1LStl9b3ktzbqwE8M4TgMcA5RFAUkheACCV75ONrxA8QJFtrJdNGbnUADEcAlFbb6HjcSwHPAw3yoOm0qudK6Dc26qbm+nuJCPfVgnl5P8H3N4x/G/Kt7VepLS2YLc3MMTEZ2u4Bx2zjOcZ4zQStK1dP1GKdBJBLHLGf36MGXjvyDjIr5TVoC4jE0Jkb4UEi7jgZOBnJ45oNylakupwrKkLSxrM4ykZcB2ABJIXOSMA+npVI1vW7wa/Z2atttXjMrBQMttWX4j3A3KBgfP1oOhVgvrjy43faz7FLbV7ttBOB9T2rPVX8TfN/RlyYJBE4UHcX8v3Qyl1Dn4Sy5UH5mg5frBu9cgRnubeOLeXEKIWMZ2uoDMSCWwcHgdzj0qe8MEkg1CSK9CNM9sot5E+ARREB0APvKxLKx9Dj0xzz+1GjyAPFLeW8jD3inmMVPc5IDZ/Kt/pqS3t761NncTy3UlwF8yUMivC20SI3mYDcZIwM7tv0oP0XSlKBWG8g8yN0JwHUrn5bgRWalBwXSuj5EujajT7KWe2jQmbzmRWDZCOV2EFjtyeM5rq/RPT8lokxnaMyzy+a4iBCKdqLhd3LcLkscZJ7CtTQFJ1fU2Polso+2yQ/ymrdQVzxHP9y77/wCHk/mmq74CH+5Ef0kk/nVZOubCe5s57a3RS00ZXc77VGe/YEnj6VE+FfTtzp9p7NcrGfxGYPG+RhgvBBUHOQfnQVn/AMRWfZ7IKAW9o4HzO3t+uvfFrpSFNJmuJsS3oaNmuD3LNIilVGfciCsQEHAwDyckzfi503cXgsjbR+YYbgO43KCF4yfeIz27Vs+L2jXV5ZLbWaBmklXzCWChUUMckk/wgvbNBpdN6Us3TttDPN5UbRI0shbb+F5gd1LZGA0WUyTgA+tQnjBrVhLpHlWs0DbHj8pEI7Idp2D1Cqce72qT6t6GvbjR4LJJYfMh8r3F3KrrEhXaWPxHOGyQBkdvWtTqbpTUbzSobRoreFovKVY43yG24UuxKgRoFy21dxPz4wQ29e97pZWflvYouT3ziOtPws6ZjuNHia9VZk2yCGNh7sa75MsB/hS247+4G0DHObJfdKXB0aSx81JZjCI0ONiDbtAUdzjA7nJJ+Q4HvS2jXNrogttg9qSGUKoYEF2MhTntjkUFR/8ADWh9luz6GZQB9QnP8oqF6Q6laxTW544zJKbnEagZwf7Zbcw7lFALHHoPQZIv/hH0lc6datFcNF78hkKrliCVRQC3AGNvYA9zzUd4U9Dz2s13dXiBXnY+XHuDbVZizE4JXJ90fYH50El4bx2F3FDf28Y9pVWSV2IMnmPtMnmMAN7EjIOAAGwAAcC+VzLQOhLmx1aaSydI7CdNzqRnByfcVcj3gclWPAVsYNdMIoNPW9OW5t5oH+GWNkP+sCM/cd64b4LRG5v4DKD/AHPtWQA+jtNLj89sh/UPlXebqRlXKJvb0XIH7TXNfDHo690+5upbhIWW5IP4cmSnvOTwyjI979lB0TWNQW3gmnf4Yo2c/ZQT/RXPfBKA3EN1qFxh57yZgxPPuJgBRnsuSRj5BflV+6h0wXVrPbltvnRsm75bgRn8qovh7pWpaZA1o9tFcIHLRypOFHvdwwZd2M85AJ5PBoILpyAWPVE1rajbbzx7njX4UPl7wcdhh8gfIPgcVn6FRZ+pdUnwMRAxjjswKRk/f3G/WauPSPR7QXNxfXbrJe3PxbfgiTjEaZ5bgKNx7hRwOc1XQOktUs9SvpbcWxhu3YiSRidoZ2ZW2r7zMu4jbwCfUd6DThmW46uJycW8RC/UrGQf1F2H3FdFuNJzqkNzjhbWWP7MZISP2FqqEXRl1b61FdwostuIdjsZArklSGYjHLFzuOO+T2qyXVpqB1aF0lH6P8ol48DhwCAO+SSWDA9vdPHAJC11TvFu3jbS7gzJK4jAdRGcNuDDaexG0E5bIPGT6VcaUH5607U5REnmaxEWYACKC3SR/XAGF3Hj5rWxddJXV7hUj1ORu6SXTLBCjEcSBQu8kfIDNdN0U7dXvIkWNY1ghcBUUEOxkB5AB5A5yflVwoMdshVFDHcQoBPzIHJrystKBSlKCp9MNnUtWz6PAPy8kVbKqHTb41XVU+ls/wDtRsP+WrfQKUpQMUrwGvaBSlKBSlKBSlKBSlKBSlKBSlKBSlKBSlKBSorqLqK2sYxJdyCNGbaDgsScE9lBPABJOOMVKKcjI5BoKh0+N2r6m47KlvGfuEdz+WHWrhVS6Kw1zqsnzvNmf9HDCv8ALkVbaBSlKBSlKCn9Oyganq5bAC+zksT2Hkn9g5NWTTdUhniWaCRJIn+F1PB5xj754xVQ0y2Mt/rkJ7SJCB/rwMtc76P6Hv7mQLdwPBFHMh3O5VUMWzzGijB96SQoB5nwgFsZzQd/rU1XU4raJprh1jjXG5m7DJAH7SBW3XOeprUaxdPZKW9ktATOwJAe4KkRxgjvszub64BoOiowIBBBB5BHqK9qseG195unW4b90iXyZQe6vD7jA/X3c/mKs9B4TQHPI7VXPEPVBBYTY5lmXyYU9XllBVFA9Tzn7A1qeFl872CQzALPaMbaVc5wYfdH3ym059aC30pVT8U9R8nTLnDMJJV8qIL8TPJ7oVR6kgntzjOKC2UqE6Jukl0+zeP4TBHgfLCAEfkQR+VTYoPCa9qp+KtwE0q7+bx7FHqWchQB8yc1J9G6ibiwtZj8UkKFv420bv8AizQTNYrm4WNGeRgiICzMxwAAMkknsAKy1S/EZTc+RpqFgbtsysvdIIiGc/m21BnvuNBcIJldVdCGVgCpHYgjII+mKyVVfDO4JsI4XP4tqzW8o+TRHA/IptI+hFWqgVF6nrawz2sDKxNyzqrDGFKIX5+4GOKlK5N1hqcs90moW5/tPS5QrHBPml2Vbgr6FY0OM/Pdig6zWpq1s8sEscUhikdGVJB3RiCAw+x5rZjcMAVIIIyCPUHsa+qD80XV1dTajFprySzJFK0L7GaZgsgRLjDuoYLgMPe+AM4yRX6WVQAAOw7VjjtkVmZUUM3xEAAn7n1rLQVPw6T8O8f/AAl/cEfYSFP+WrZVS8MD/aJ+lxcf/kS1baBSlKBSlKCn9Nn+62qj6Wx/+29XCqZ04P7s6t/o7X+ZJVg6i1T2eBnBiEh92JZZBGryEHam4+pxQc18UepXllNtpt9Ol3HlHtYoHJkJwchwvu4HrnGOePW3eGuj3NrY7LhIY5SSyxoM7cgfG2SXctyTk98DtXLfEzVp54t91o8cE2AFuvP3EfLaY9u4/IFm+xrrXh7ai30y3DxtBhC7rK+5gWJZmZsDBOdx4GM49KDmOne23d3M0dzZ6ZerIUniRpA0uAPfMbko4+TD8z2rs2lpILdUadZplXa0u0AFwO5VTgc+ma4n1l09LDIzzTtdaa2StwIYrmWEswO0tId+36qxHbj0r70XSIp7Vv0Ld3EMVsxkuXnZ4I7guBkF4mGzYidtvAcc+tBLaaNRfW0iuZLa5kiw7yJuKW0JzlQmFCTydtxLMAR6d5HVdfgtr6e5sbq1ZifLvLOWZYdzx8b42kwvmD4T+9PzzUv4STl7aRls47WEv+GyOzGfvukJcB2B4wzEk89sVC+IemGwuBfWvk7bqRY7pLiPfACQQsrEDdHz7pI45yfqFr6M64g1LzlgV0khwHV8Ec5wQ8bMrDIPY54qndNvfT64Vvzbzeyxl/wixjty4wqjIH4p75fcducYqY6l0XU57JBbT2tk+5jKsLFUZDjaRLs3KQAc4ABz345x+GFqtxYXkDwwpbvJJEJIWdvPBXbJJ5jndISSQH47cAYoN23nOlTSK0cj6fOxlikijZ/Z2bmRXC5IiLe8rAcZIPzq5WV4ksayxMHjdQysOxB7EVyLpnRrO2ePTdUhuBcFisTiScwXK7vdwqSFBhSAysoUDv3roXVOiTyWYg06ZbN0K7Cq4AVOycfCvbsDwMY5oKZpeu3N5rIhu7UolrmQRiVWSH3TtllKFg8pzhVyAoJPJ5qwdDXq2zSabMdkkcjtbbjxLA7M6FCfiK7ipA7baoXUMl9p1mbLyLIPcRTSXE/mPK0oRMyu29F95twAyW5OMAVvdO+EzOIDc3LS2gVZIgJJBIjFVO0c+Wqg/vlGftQdV1y4njhdrWETzDG2NnCA5Iz7xBAwOfrjFUrw6uJ2vr0X0Si8VIzLIsgdVVtxSFFA/DUL72MkkkknkVn656g1C1YJa2weBgq+0KGmeIn4maIe8xA5GeCcZPOKeHWr2ws7qZFnVYpXNxNN78krIoLudhOSBxtXtjAoMuoeZbXct7YIt3FJhLyCJwXDx5AkQZwZAvusnBO0etTXTfWFpfM6W0haSMZkRkZGTkjBDKOQRjjNcsu7TTnupby0awvYrjDyW8s4glRzyzIWx7rE5ZXHepjQ9UtZ7e9htYl0lF2L7ZFIhUylhtXzI/dfBwCAx4YjjNBI6/peqCS4knuoZLHBYL5zWwRBkkOY4mkYY44kGec98VJ9I6jGdFhl1BILeF4yGQDZGI3ZlQYJOAyFfXndVEme4WaG2vwNWmkkHlKt3mIDPxyQJGPdUc5fcO/auh+JOp28FkVu4ZJLWUiKUxgfhhuz4+jYxj1x9AQh9G1WWxjCQvBf2CD8KVLiJJIkGcK5kcRuqjgMGB45FWTo3qVr+N5fZ5IIg2I2cg+YPVhtyNueAQSD6GuW6JrlpCirJDpl6EH4NxIFt5io+Dek0OSR/CQtnA4Peut9I6s91aRTywG3Z8/hkk4AYhTyqnBUBhkDvQTFKUoKl4Y8WbqTkpdXCn7ieT/rVtqneHmUk1OE90vpGA/yZQjg/nk1caBSlKBSleE0FQ6RGdR1dv8APQrn+LAnH5E/trP1vc6bJE1rqM8Cq/O1pArAjsw5yCM9/wCjNQ3h9a3EySXSzKsF1czyumwl3U5jj2vuGwAIrDAOcd+apmqeAkpkZoLxWUnI81Tu5+ZXIY/XAzQSXS/h8kE3naRfWc+VBzPGszIRn3lZGG3OcdhU/Yy6hLeXVleTQSJ7DuIij2qHlZlXliWJ2qT8ue1U3RvBeaCVZG1JICp5aHIfGeQCWGOPv9jV7u9GnW8ubq21K3hWdYwVeFZCBEu0DcZF9Sx/OgheleldMTS4L2WxErrCpkAQyMzD3XOwnaTuBPaufatqUAmit7C9Wa0aYt7Jdo0UERJZvfOV3IrchSO+OD69U6c0ia1tWgi1WFsq2xiqERyO4bgbj7oAbgnuxPoAJOKKaR7YvLp0ieUBcZQMzS4OWjOQAu7Hcds/SgxaT1xA0M6QyC5ls7bzJHjTbG5VTwnpyV7DI+vBqiav1a19HFKHazuREVktbmGR7a4jfDAjCMDnggkZ/Vk2S96Y1QS3M0L2M3tNskLqQ8eNsZUlMbh8RY8+hHbFS+ow6la6baR6fHBLcxRxpKrnjCxgHaSygncB3I4oOO9P6np8UEsWrR34LqzJGGdYcbhhYk3DH3bjg9vW0+G+uR2skSRRySG9l2L77tFbxxqxjiEjZWSTklgpwM+mMVOaPrmtStsvdIhkHOGLqgU4OPiZ884HFSXVNjqBe0mjtopltrgyCGKQIdhhVVGX90sJGkJx6BfrQVnQ5NS1Cyga5tXmkDGa1vYp44WQncPeGOPljaQRjI4zV10/WJ7CyMuuXFvuBwGjBBbj4cYG5zg/CoGKjPDqDU7Swijnt428uOYrGHCye7sMKE525dvM59BszzkVN9W6Wl4sUF1ZtNCxUl1cBopCcZ4IOApOSCflg0HIOuPFCzupkYaasxjBVWuWIwD3HlqcfmTmsWn+OV1EEQWtqIkAUIgdcKOAB7xAwOO1dBbwQ03Pe5/+oP6tbCeF+iwPGskSl3OIxLM2XIGSAu4Bjj0xQUiH9G65cNJb+dZ3pG6QON8MgXbkPhsbcADumfkTUrq+oXloZ4o7m3MSaa00aW8CpEhMqIDgl92Ru5Jx34rpI0iwiiMAito4iVLR4VQSrBlyPXDDPNVTqHpCyk3mC/WzV4PIMcbReX5e52I2nnBZznBHegrdj0leQKBFayqTyyx+zXEDMe7ILgq8We+PSrr0t0tcNZzw6vIJ/PP7kAoWNB2A2BQHzySvAIGPnXzp3s8EHlTaursUaPzDPGhGWypA3EBlHu/attuodOEgf9JwgiQuV9qQqd0ezaRn4BwwA7MM/OgjNJ6JudPjdbG7gWMBiDLaK0gHfBdHQv8Adgf6KqXThu5GtViaOQX9pJNcQXO4xSuJTuK4z5TMrD4Rt4+GrzY61pkY2/pOJ08hIdr3SMMJv97v+6MGwzeu1flVU0vQbBJLR/08rC04iUTQp7uQSmQclWxgg544oM0WgX0OVsre+tT+8QXUEtuh+Y84NIq59FXNdH6dtZ47eNLubz5wPxJAoUEkk4AUAYA47c4rSgnt3Z2ivgS0qyMFmRgNqquwDnahC5IHqSa2rVQBETdM/lg7iWT8TdwN+B3HpjFBK0qGR0HlbrzcY5Gcncg3qwkCowGBtUOMY/gKTXwLuMFC18nuyOzDdGNytv2xn/JTcMEcnaMnvQRPTXuatqsf8MQSj7GMof2p+2rlXOdKuYote2JOJhcWZ94yByHSVn2+72ARiAPkvrXRqBSlKBWjrdm01vNFG/lvJGyK+M7SwIzjIzjPzrepQUnTPDwRRxxtf6iyxqFVUn8pQB8hEAf1k1I/2C2Z/dFnl/0tzM/7GkI/ZVlpQV6LoXTV7WNr+cKH+UGvtei9OH94Wf8Au8f9Wp6lBCP0fp55NjZk/W3j/q1hl6G01u9jaflCg/kAqw0oObdW9K6favZlLNVWe6WB2jkkiK+YG2sPLdR8Sr3/AKasA6Etx8M18v0F5P8A+pVS6v1q+vnkhsrITRWt5Gol8wK3mwFHcFW7LztBHyz64Frj6wlx7+magsg7qqIw/JxIFI/VQe/2CQ44udRB+YvZs/z8VBab07nULq2e71DYkUUsWL2bOHMocH3vmox61OjrCTt+jNRz/Eix+vzsD86gI01eO6ur9bW32SxoPIknPmBYQ+ACilAx3E4yRk9/Wgy9b6QbK0a5hu7/APCaMuDdO34ZkQPgPuG4KTjj9fapwdHhsk32pENz/wCZI/VtUEVVOrbqfU/YYILj2a31C1kbaUV9zqEfYx7jCk8qfQ96skEGsogTfprY4DlZgSAB3UHGfsaDYToiL99c6g/8a9m/ocVVOqOj7RNQ0tXiklilklWRpp5JRnyWKLiRm7tzkY+GrIV1vGN2l5+e2bH6s/01U+vNO1N1t5Li80uL2edZUJLxe+CAMmRiCoyTjgmgvadE6cBgWFn+cCH+Va+x0bp/+IWf+7x/1ahejNduZLueC5mtbjESSq1r8EeWZShJJJLDDjJ/hemKu1BHR6Bar8Ntbj7RIP6KzLpsIxiKIY7e4v8A0rbpQav6Oh/wUf8AsD/pXy+lQHvDEfvGv/StylBES9LWLfFZ2rfeBD/Ktaz9D6ceTYWn5QIP5FqwUoIIdF6d/iFn/u8f9Wn9hmnf4hZf7vH/AFanaUEHD0fYpLFNFawRSREsjRII8FlKnOwDdwexzU5SlApSlApSlApSlApSlApSorqoXHsc/sWPafLPlZx8X0zxn5Z4zjNBCat03cxTT3WmzrG8w3SwSJvjkdVwGGCGRyBg4OD61VrPqjWJ7UTWZtricMEmtjAY3gfB3By84wBjg45z6em1oFrDMNsOqahb3yDMsdxLlw2MndDKNrIM9047c1QINcP6VuotRmBillVLm5tyQrRoMRxko2I42bbuOdwwVJ70F8stS6gn5UWqJyGaMRuVYH4R/bDAn55xj5U6YutTvp7qJr2SBbVghbyIdxl5yCuWymMEMMZzVT1TqfRbXUJzFapPD5KKqxKuzzlL5ZSSAo27QWXOSPpzK+E/VXnX089xH5C3gjht9qt5ZaBDmMNjbnGCN3PoKC76f4fxJbCGeSSVkmeaOSM+S0bSZ3LHsIKLyeMnufpjm2mzo0C+0y7ZN8iy+2alPGYyJGxF5ane7LHtJPAOR65ruOqahHbwyTTMEjjUszH0A/lPoB6nFcB6J8V4LWS5a5tS/nTySiZAvmASHO1gx7AAdm+n1oLHHo9sdpFxbtxnAnvGH3BE9bvhFpdpM17JJDA0yzbfLKFjHHtAUgy5fbIQzd/nWLpLUV1cyTSapPbzF2ENrDKIvLQY2kryZTjBJ5HJFReu3d3p3t6XokeW/aOKK+RBhkAVHXYjExuI2YqPVs4zjkLmnVcUEckun2INjE/49wm2NSA2HeJQuZgvJLDAODgmr9XG9T8RLK4thZ2iTR2YCxXFwYm2RQdtoCBm3OqlASBjJPNdZ0vU4biMSW8iSxnsyMCPtx2P0oNulKUClKUClKUClKUClKUClKUClKUClKUClKoOuXs19ezWcM7Wtpaqpu50O13ZxlY0Y8INvJbv6fcLPrXU9nacXNzFE2M7WYbiPoo94/kKofVXidcjyl06yciZtsU9ypjR2AzhFYqSSO24rk8AGt7SLzRbNytovnTZ954opLl8+uXVW5+ma39Z6v06eJ4LhJ5FfgxNaT5P2BjyD6gjtQc+1voK41aJbyO/N3KoKvA8YhKMp9+IDJETDOMMvyJODWv4T9HQXVzdLdQrLDbosQ3KYWEmTkMiHDOOVZiScqDznNXfp3UPZt3smmapK8gQPJPtTzDGu1WbzHG1ivc7RnjOal49dv0yx0tFB5IW7j3k/UFQpbH+VQQupeCunNFIsCvHKw/DdnZgh9PdzyPTnPevjqrpa49geS5nhQWUTTW0VrF5SJLEpKOSzMWxggKMDk193vi1iRoINPupbkd41KMAT2y0TPj9VVy40HWdUnZ7mN7SF9iFBcFU8rc29TGu4yOVPc7R/QF16xzeTabZsMRzMbi4HzjgCsEOe6tIyg/aser+EWm3EkkrRyI8jFmKSEe8xJJAOQMk5xjHyxUr1l0u100EsLok0O9SJF3RyRTALLG6ggkEdv8A+5FavOjpYpXFraMIc+4YNSmhbGPVDlQc/I0Ero3hPplupHkecW7tOd5x9Oyj7gA/WoPqrwyg8+0WztXihMjPcywysGUKh2qqM+MsTjIUkY+tbC9P3JGHtb5/T39Wb/kIr4bpzHx6VeEfOPUSx/4p1oITT+j4ba0fU5rImfcnslmNyiLLBId/ILSZIZ2cn8jWDpfQ9SW5udQs3jYq5WWPAjjunRsSJGqjCqp3KsjclgSfiNTbWt5CD7DHrMB9Eka3uI/T0lnLAfZh617bX+ssNssNxFGOc21vbq7Z5JPm3LqpJz2XNB0DpvX4r2HzYtwIJWSNxh43HxI49GFStcb0rRLw36z2Q1OOQyL7W96YkjZFwCMRj8RinAIHHzHp2SgUpSgUpSgUpSgUpSgUpSgUpSgUpSgVUtd8ONPu5HkmhbfIQXKyOu4gAcgNt9B6VbaUFNsfDW0hUJFJepGDkRrdSqvJyeFYetZv/Z1YescpOc5NzMT+2X9lWylBVIfDrT1/9y7fx55W/nSGsi+HumZybOE/xgW/nE1Z6UGrp2nRQJsgijiQfvUUKP1AVtUpQKUpQKUpQKUpQKUpQKUpQKUpQKUpQKUpQKUp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97165" name="Picture 6" descr="http://www.smbtraining.com/blog/wp-content/uploads/2013/04/question-cartoon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602692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1600">
        <p14:conveyor dir="l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6" name="Picture 8" descr="http://toonclips.com/600/1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3312" r="-13312"/>
          <a:stretch>
            <a:fillRect/>
          </a:stretch>
        </p:blipFill>
        <p:spPr bwMode="auto">
          <a:xfrm>
            <a:off x="698500" y="204818"/>
            <a:ext cx="7747000" cy="63220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Finnish type congenital Nephrotic syndrome- AR, NPHS1, protein affected is nephrin.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FSGS- AR, NPHS2, protein affected is podocin.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Denys Drash syndrome- AD, WT1 gene.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Diffuse mesangial sclerosis- mutation in laminin beta 2 chain.</a:t>
            </a:r>
          </a:p>
        </p:txBody>
      </p:sp>
      <p:sp>
        <p:nvSpPr>
          <p:cNvPr id="104862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CAUSES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 txBox="1"/>
          <p:nvPr/>
        </p:nvSpPr>
        <p:spPr>
          <a:xfrm>
            <a:off x="3810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Pathophysiology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Content Placeholder 2" descr="IMAG021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58" r="2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extBox 8"/>
          <p:cNvSpPr txBox="1"/>
          <p:nvPr/>
        </p:nvSpPr>
        <p:spPr>
          <a:xfrm>
            <a:off x="654895" y="94204"/>
            <a:ext cx="3124200" cy="115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Complex disturbances in</a:t>
            </a:r>
          </a:p>
          <a:p>
            <a:r>
              <a:rPr lang="en-US" sz="2400" dirty="0" smtClean="0"/>
              <a:t> immune system</a:t>
            </a:r>
            <a:endParaRPr lang="en-IN" sz="2400" dirty="0"/>
          </a:p>
        </p:txBody>
      </p:sp>
      <p:sp>
        <p:nvSpPr>
          <p:cNvPr id="1048631" name="TextBox 9"/>
          <p:cNvSpPr txBox="1"/>
          <p:nvPr/>
        </p:nvSpPr>
        <p:spPr>
          <a:xfrm>
            <a:off x="5128611" y="94204"/>
            <a:ext cx="3054672" cy="802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Genetic Mutations / </a:t>
            </a:r>
          </a:p>
          <a:p>
            <a:r>
              <a:rPr lang="en-US" sz="2400" dirty="0" smtClean="0"/>
              <a:t>Mutations in proteins</a:t>
            </a:r>
            <a:endParaRPr lang="en-IN" sz="2400" dirty="0"/>
          </a:p>
        </p:txBody>
      </p:sp>
      <p:sp>
        <p:nvSpPr>
          <p:cNvPr id="1048632" name="TextBox 10"/>
          <p:cNvSpPr txBox="1"/>
          <p:nvPr/>
        </p:nvSpPr>
        <p:spPr>
          <a:xfrm>
            <a:off x="1143000" y="1718101"/>
            <a:ext cx="6595112" cy="802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Extensive effacement of podocyte foot processes</a:t>
            </a:r>
            <a:endParaRPr lang="en-IN" sz="2400" dirty="0"/>
          </a:p>
        </p:txBody>
      </p:sp>
      <p:sp>
        <p:nvSpPr>
          <p:cNvPr id="1048633" name="TextBox 11"/>
          <p:cNvSpPr txBox="1"/>
          <p:nvPr/>
        </p:nvSpPr>
        <p:spPr>
          <a:xfrm>
            <a:off x="707268" y="2781053"/>
            <a:ext cx="7554575" cy="447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Increased permeability of the glomerular capillary wall</a:t>
            </a:r>
            <a:endParaRPr lang="en-IN" sz="2400" dirty="0"/>
          </a:p>
        </p:txBody>
      </p:sp>
      <p:sp>
        <p:nvSpPr>
          <p:cNvPr id="1048634" name="TextBox 12"/>
          <p:cNvSpPr txBox="1"/>
          <p:nvPr/>
        </p:nvSpPr>
        <p:spPr>
          <a:xfrm>
            <a:off x="3124200" y="4031309"/>
            <a:ext cx="2816847" cy="802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Massive proteinuria</a:t>
            </a:r>
            <a:endParaRPr lang="en-IN" sz="2400" dirty="0"/>
          </a:p>
        </p:txBody>
      </p:sp>
      <p:sp>
        <p:nvSpPr>
          <p:cNvPr id="1048635" name="TextBox 13"/>
          <p:cNvSpPr txBox="1"/>
          <p:nvPr/>
        </p:nvSpPr>
        <p:spPr>
          <a:xfrm>
            <a:off x="3124200" y="5331767"/>
            <a:ext cx="3048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Hypoalbuminemia</a:t>
            </a:r>
            <a:endParaRPr lang="en-IN" sz="2400" dirty="0"/>
          </a:p>
        </p:txBody>
      </p:sp>
      <p:sp>
        <p:nvSpPr>
          <p:cNvPr id="1048636" name="TextBox 14"/>
          <p:cNvSpPr txBox="1"/>
          <p:nvPr/>
        </p:nvSpPr>
        <p:spPr>
          <a:xfrm>
            <a:off x="3962400" y="6246167"/>
            <a:ext cx="1135379" cy="447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Edema</a:t>
            </a:r>
            <a:endParaRPr lang="en-IN" sz="2400" dirty="0"/>
          </a:p>
        </p:txBody>
      </p:sp>
      <p:sp>
        <p:nvSpPr>
          <p:cNvPr id="1048637" name="Down Arrow 15"/>
          <p:cNvSpPr/>
          <p:nvPr/>
        </p:nvSpPr>
        <p:spPr>
          <a:xfrm>
            <a:off x="4343400" y="2552453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38" name="Down Arrow 16"/>
          <p:cNvSpPr/>
          <p:nvPr/>
        </p:nvSpPr>
        <p:spPr>
          <a:xfrm>
            <a:off x="4343400" y="3705219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39" name="Down Arrow 17"/>
          <p:cNvSpPr/>
          <p:nvPr/>
        </p:nvSpPr>
        <p:spPr>
          <a:xfrm>
            <a:off x="4343400" y="4970514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40" name="Down Arrow 18"/>
          <p:cNvSpPr/>
          <p:nvPr/>
        </p:nvSpPr>
        <p:spPr>
          <a:xfrm>
            <a:off x="4343400" y="59436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41" name="Down Arrow 19"/>
          <p:cNvSpPr/>
          <p:nvPr/>
        </p:nvSpPr>
        <p:spPr>
          <a:xfrm>
            <a:off x="2171700" y="1343354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42" name="Down Arrow 20"/>
          <p:cNvSpPr/>
          <p:nvPr/>
        </p:nvSpPr>
        <p:spPr>
          <a:xfrm>
            <a:off x="6414957" y="1343354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2586</Words>
  <Application>Microsoft Office PowerPoint</Application>
  <PresentationFormat>On-screen Show (4:3)</PresentationFormat>
  <Paragraphs>311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Hardcover</vt:lpstr>
      <vt:lpstr>Nephrotic      Syndrome</vt:lpstr>
      <vt:lpstr>Incidence ( paediatric ) ?</vt:lpstr>
      <vt:lpstr>Etiology</vt:lpstr>
      <vt:lpstr>PRIMARY/IDIOPATHIC</vt:lpstr>
      <vt:lpstr>SECONDRY NS</vt:lpstr>
      <vt:lpstr>HEREDITARY CAUSES</vt:lpstr>
      <vt:lpstr>Slide 7</vt:lpstr>
      <vt:lpstr>Slide 8</vt:lpstr>
      <vt:lpstr>Slide 9</vt:lpstr>
      <vt:lpstr>Clinical features</vt:lpstr>
      <vt:lpstr>Slide 11</vt:lpstr>
      <vt:lpstr>Slide 12</vt:lpstr>
      <vt:lpstr>DIFFERENTIAL DIAGNOSIS</vt:lpstr>
      <vt:lpstr>Lab Investigations</vt:lpstr>
      <vt:lpstr>Slide 15</vt:lpstr>
      <vt:lpstr>Slide 16</vt:lpstr>
      <vt:lpstr>a</vt:lpstr>
      <vt:lpstr>Slide 18</vt:lpstr>
      <vt:lpstr>IMPORTANT TERMS</vt:lpstr>
      <vt:lpstr>Slide 20</vt:lpstr>
      <vt:lpstr>TREATMENT OF INITIAL EPISODE</vt:lpstr>
      <vt:lpstr>Slide 22</vt:lpstr>
      <vt:lpstr>Management Of Clinical Sequelae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PARENT EDUCATION</vt:lpstr>
      <vt:lpstr>Slide 33</vt:lpstr>
      <vt:lpstr>Slide 34</vt:lpstr>
      <vt:lpstr>MANAGEMENT OF RELAPSE</vt:lpstr>
      <vt:lpstr>Slide 36</vt:lpstr>
      <vt:lpstr>MANAGEMENT OF FREQUENT RELAPSES AND STEROID DEPENDENCE</vt:lpstr>
      <vt:lpstr>Slide 38</vt:lpstr>
      <vt:lpstr>Side effects of prolonged steroid therapy</vt:lpstr>
      <vt:lpstr>Slide 40</vt:lpstr>
      <vt:lpstr>MANAGEMENT OF STEROID RESISTANT </vt:lpstr>
      <vt:lpstr>Slide 42</vt:lpstr>
      <vt:lpstr>Slide 43</vt:lpstr>
      <vt:lpstr>WHEN TO SUSPECT HEREDITARY NS</vt:lpstr>
      <vt:lpstr>DRUG MONITORING</vt:lpstr>
      <vt:lpstr>Stress Dose Of Steroids</vt:lpstr>
      <vt:lpstr>2nd LINE DRUGS</vt:lpstr>
      <vt:lpstr>Slide 48</vt:lpstr>
      <vt:lpstr>Slide 49</vt:lpstr>
      <vt:lpstr>Slide 50</vt:lpstr>
      <vt:lpstr>Slide 51</vt:lpstr>
      <vt:lpstr>Slide 52</vt:lpstr>
      <vt:lpstr>Slide 53</vt:lpstr>
    </vt:vector>
  </TitlesOfParts>
  <Company> paeds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Nephrotic Syndrome</dc:title>
  <dc:creator>kushagra gupta</dc:creator>
  <cp:lastModifiedBy>Anusha</cp:lastModifiedBy>
  <cp:revision>1</cp:revision>
  <dcterms:created xsi:type="dcterms:W3CDTF">2016-03-07T03:28:26Z</dcterms:created>
  <dcterms:modified xsi:type="dcterms:W3CDTF">2020-08-16T18:11:20Z</dcterms:modified>
</cp:coreProperties>
</file>