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44"/>
  </p:notesMasterIdLst>
  <p:sldIdLst>
    <p:sldId id="256" r:id="rId5"/>
    <p:sldId id="270" r:id="rId6"/>
    <p:sldId id="271" r:id="rId7"/>
    <p:sldId id="296" r:id="rId8"/>
    <p:sldId id="272" r:id="rId9"/>
    <p:sldId id="257" r:id="rId10"/>
    <p:sldId id="287" r:id="rId11"/>
    <p:sldId id="288" r:id="rId12"/>
    <p:sldId id="289" r:id="rId13"/>
    <p:sldId id="290" r:id="rId14"/>
    <p:sldId id="291" r:id="rId15"/>
    <p:sldId id="292" r:id="rId16"/>
    <p:sldId id="273" r:id="rId17"/>
    <p:sldId id="297" r:id="rId18"/>
    <p:sldId id="258" r:id="rId19"/>
    <p:sldId id="259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6" r:id="rId31"/>
    <p:sldId id="284" r:id="rId32"/>
    <p:sldId id="285" r:id="rId33"/>
    <p:sldId id="260" r:id="rId34"/>
    <p:sldId id="261" r:id="rId35"/>
    <p:sldId id="262" r:id="rId36"/>
    <p:sldId id="263" r:id="rId37"/>
    <p:sldId id="264" r:id="rId38"/>
    <p:sldId id="265" r:id="rId39"/>
    <p:sldId id="266" r:id="rId40"/>
    <p:sldId id="267" r:id="rId41"/>
    <p:sldId id="268" r:id="rId42"/>
    <p:sldId id="269" r:id="rId4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FF00"/>
    <a:srgbClr val="F8FB75"/>
    <a:srgbClr val="66FF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33918-AB62-46E1-B187-9DB82AEFD7D3}" type="datetimeFigureOut">
              <a:rPr lang="en-US" smtClean="0"/>
              <a:pPr/>
              <a:t>03/05/2019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86B9E-2C93-4175-BDA1-64128B2AC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86B9E-2C93-4175-BDA1-64128B2AC63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2867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28676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7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8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9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0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1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2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83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89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28690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1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2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9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28694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5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6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97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28698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9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0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701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8702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3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4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705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8706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7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8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09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2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4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16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8717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8718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E1CB7C4-3321-478B-8103-E3FFEE2AFB1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871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872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26009-36F2-4221-8B8A-16DA4D2BE4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1174C-D72E-4F80-89DB-4A14FF80F9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9517A-48B1-4D76-952B-663B6D492D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23889-4856-4E9C-BD70-EAA16F07BA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67243-5052-4A86-9138-2C6E290FA5E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C0D08-BF58-4D9C-B241-36445E498C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DE53D-3CC6-4486-A90C-4869E268E3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7DC17-571B-4C8F-917E-1F0ADDCCEB7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CD657-C4A1-40D1-9C39-E563AB25D3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BE26A-5DCD-4B6B-84D5-80BCB6D577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765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52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765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5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5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765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766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766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6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6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7667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7668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9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7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767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675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767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7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8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9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769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76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76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76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53BE1C-3647-476E-B5A7-C0CF946E092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96900"/>
            <a:ext cx="8343900" cy="3581400"/>
          </a:xfrm>
          <a:effectLst>
            <a:outerShdw dist="107763" dir="2700000" algn="ctr" rotWithShape="0">
              <a:srgbClr val="993366">
                <a:alpha val="50000"/>
              </a:srgbClr>
            </a:outerShdw>
          </a:effectLst>
        </p:spPr>
        <p:txBody>
          <a:bodyPr/>
          <a:lstStyle/>
          <a:p>
            <a:pPr algn="l"/>
            <a:r>
              <a:rPr lang="en-GB">
                <a:solidFill>
                  <a:srgbClr val="FF0000"/>
                </a:solidFill>
                <a:latin typeface="Rockwell" pitchFamily="18" charset="0"/>
              </a:rPr>
              <a:t>Introduction into Pharmacology…</a:t>
            </a:r>
            <a:r>
              <a:rPr lang="en-GB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5105400"/>
            <a:ext cx="6146800" cy="1485900"/>
          </a:xfrm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r>
              <a:rPr lang="en-GB" dirty="0" smtClean="0">
                <a:latin typeface="Rockwell" pitchFamily="18" charset="0"/>
              </a:rPr>
              <a:t>By: </a:t>
            </a:r>
            <a:r>
              <a:rPr lang="en-GB" dirty="0" err="1" smtClean="0">
                <a:latin typeface="Rockwell" pitchFamily="18" charset="0"/>
              </a:rPr>
              <a:t>Neha</a:t>
            </a:r>
            <a:r>
              <a:rPr lang="en-GB" dirty="0" smtClean="0">
                <a:latin typeface="Rockwell" pitchFamily="18" charset="0"/>
              </a:rPr>
              <a:t> </a:t>
            </a:r>
            <a:r>
              <a:rPr lang="en-GB" dirty="0" err="1" smtClean="0">
                <a:latin typeface="Rockwell" pitchFamily="18" charset="0"/>
              </a:rPr>
              <a:t>soni</a:t>
            </a:r>
            <a:r>
              <a:rPr lang="en-GB" dirty="0" smtClean="0">
                <a:latin typeface="Rockwell" pitchFamily="18" charset="0"/>
              </a:rPr>
              <a:t> </a:t>
            </a:r>
            <a:endParaRPr lang="en-GB" dirty="0">
              <a:latin typeface="Rockwell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latin typeface="Tahoma" pitchFamily="34" charset="0"/>
                <a:cs typeface="Tahoma" pitchFamily="34" charset="0"/>
              </a:rPr>
              <a:t>Drug abuse:</a:t>
            </a:r>
            <a:r>
              <a:rPr lang="en-US" sz="2800">
                <a:latin typeface="Tahoma" pitchFamily="34" charset="0"/>
                <a:cs typeface="Tahoma" pitchFamily="34" charset="0"/>
              </a:rPr>
              <a:t> is an inappropriate intake of substance either continually or periodically.</a:t>
            </a:r>
          </a:p>
          <a:p>
            <a:pPr>
              <a:buFontTx/>
              <a:buNone/>
            </a:pPr>
            <a:endParaRPr lang="en-US" sz="2800">
              <a:latin typeface="Tahoma" pitchFamily="34" charset="0"/>
              <a:cs typeface="Tahoma" pitchFamily="34" charset="0"/>
            </a:endParaRPr>
          </a:p>
          <a:p>
            <a:r>
              <a:rPr lang="en-US" sz="2800" b="1">
                <a:latin typeface="Tahoma" pitchFamily="34" charset="0"/>
                <a:cs typeface="Tahoma" pitchFamily="34" charset="0"/>
              </a:rPr>
              <a:t>Drug dependence:</a:t>
            </a:r>
            <a:r>
              <a:rPr lang="en-US" sz="2800">
                <a:latin typeface="Tahoma" pitchFamily="34" charset="0"/>
                <a:cs typeface="Tahoma" pitchFamily="34" charset="0"/>
              </a:rPr>
              <a:t> is a persons reliance on or need to take drug or substance there are two type of dependence:</a:t>
            </a:r>
            <a:endParaRPr lang="en-GB" sz="2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43888" cy="582613"/>
          </a:xfr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/>
        </p:spPr>
        <p:txBody>
          <a:bodyPr/>
          <a:lstStyle/>
          <a:p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Cont …..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latin typeface="Tahoma" pitchFamily="34" charset="0"/>
                <a:cs typeface="Tahoma" pitchFamily="34" charset="0"/>
              </a:rPr>
              <a:t>Physiological dependence:</a:t>
            </a:r>
            <a:r>
              <a:rPr lang="en-US" sz="2800">
                <a:latin typeface="Tahoma" pitchFamily="34" charset="0"/>
                <a:cs typeface="Tahoma" pitchFamily="34" charset="0"/>
              </a:rPr>
              <a:t> is due to biochemical changes in the body tissue these tissue come to require substance for normal function.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Tahoma" pitchFamily="34" charset="0"/>
                <a:cs typeface="Tahoma" pitchFamily="34" charset="0"/>
              </a:rPr>
              <a:t>Psychological dependence</a:t>
            </a:r>
            <a:r>
              <a:rPr lang="en-US" sz="2800">
                <a:latin typeface="Tahoma" pitchFamily="34" charset="0"/>
                <a:cs typeface="Tahoma" pitchFamily="34" charset="0"/>
              </a:rPr>
              <a:t>: is emotional reliance on a drug to maintain a since of wellbeing accompanied feeling of need.</a:t>
            </a:r>
            <a:endParaRPr lang="en-GB" sz="2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43888" cy="582613"/>
          </a:xfr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/>
        </p:spPr>
        <p:txBody>
          <a:bodyPr/>
          <a:lstStyle/>
          <a:p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Cont …..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b="1">
                <a:latin typeface="Tahoma" pitchFamily="34" charset="0"/>
                <a:cs typeface="Tahoma" pitchFamily="34" charset="0"/>
              </a:rPr>
              <a:t>Drug habituation:</a:t>
            </a:r>
            <a:r>
              <a:rPr lang="en-US">
                <a:latin typeface="Tahoma" pitchFamily="34" charset="0"/>
                <a:cs typeface="Tahoma" pitchFamily="34" charset="0"/>
              </a:rPr>
              <a:t> denotes a mild form of psychological dependence.</a:t>
            </a:r>
          </a:p>
          <a:p>
            <a:pPr lvl="1"/>
            <a:endParaRPr lang="en-US">
              <a:latin typeface="Tahoma" pitchFamily="34" charset="0"/>
              <a:cs typeface="Tahoma" pitchFamily="34" charset="0"/>
            </a:endParaRPr>
          </a:p>
          <a:p>
            <a:pPr lvl="1"/>
            <a:r>
              <a:rPr lang="en-US" b="1">
                <a:latin typeface="Tahoma" pitchFamily="34" charset="0"/>
                <a:cs typeface="Tahoma" pitchFamily="34" charset="0"/>
              </a:rPr>
              <a:t>Illicit drug:</a:t>
            </a:r>
            <a:r>
              <a:rPr lang="en-US">
                <a:latin typeface="Tahoma" pitchFamily="34" charset="0"/>
                <a:cs typeface="Tahoma" pitchFamily="34" charset="0"/>
              </a:rPr>
              <a:t> also called street drug are those sold illegally.</a:t>
            </a:r>
            <a:endParaRPr lang="en-GB">
              <a:latin typeface="Tahoma" pitchFamily="34" charset="0"/>
              <a:cs typeface="Tahoma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43888" cy="582613"/>
          </a:xfr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/>
        </p:spPr>
        <p:txBody>
          <a:bodyPr/>
          <a:lstStyle/>
          <a:p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Cont …..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811213"/>
          </a:xfr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GB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basic concepts of Pharmacology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4456113"/>
          </a:xfrm>
          <a:ln>
            <a:solidFill>
              <a:srgbClr val="66FF33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>
                <a:solidFill>
                  <a:srgbClr val="FF0000"/>
                </a:solidFill>
              </a:rPr>
              <a:t>Pharmacokinetics</a:t>
            </a:r>
            <a:r>
              <a:rPr lang="en-GB" dirty="0"/>
              <a:t>: is a bout how the body deal with drug.</a:t>
            </a:r>
          </a:p>
          <a:p>
            <a:pPr>
              <a:lnSpc>
                <a:spcPct val="90000"/>
              </a:lnSpc>
            </a:pPr>
            <a:r>
              <a:rPr lang="en-GB" b="1" dirty="0" err="1">
                <a:solidFill>
                  <a:schemeClr val="hlink"/>
                </a:solidFill>
              </a:rPr>
              <a:t>Pharmacodynamics</a:t>
            </a:r>
            <a:r>
              <a:rPr lang="en-GB" dirty="0"/>
              <a:t>: is effect of drug on the body.</a:t>
            </a:r>
          </a:p>
          <a:p>
            <a:pPr>
              <a:lnSpc>
                <a:spcPct val="90000"/>
              </a:lnSpc>
            </a:pPr>
            <a:r>
              <a:rPr lang="en-GB" b="1" dirty="0" err="1">
                <a:solidFill>
                  <a:srgbClr val="66FF33"/>
                </a:solidFill>
              </a:rPr>
              <a:t>Pharmacotherapeutics</a:t>
            </a:r>
            <a:r>
              <a:rPr lang="en-GB" dirty="0"/>
              <a:t>: is  a clinical using of drug.</a:t>
            </a:r>
          </a:p>
          <a:p>
            <a:pPr>
              <a:lnSpc>
                <a:spcPct val="90000"/>
              </a:lnSpc>
            </a:pPr>
            <a:r>
              <a:rPr lang="en-US" b="1" dirty="0" err="1"/>
              <a:t>Pharmacognosy</a:t>
            </a:r>
            <a:r>
              <a:rPr lang="en-US" sz="3600" b="1" dirty="0"/>
              <a:t>: </a:t>
            </a:r>
            <a:r>
              <a:rPr lang="en-US" dirty="0"/>
              <a:t>The study of natural (plant and animal) drug sources.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PHARMACOGENOMICS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04800" y="2286000"/>
            <a:ext cx="8153400" cy="1524000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+mn-cs"/>
              </a:rPr>
              <a:t>   </a:t>
            </a: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Comic Sans MS" pitchFamily="66" charset="0"/>
                <a:ea typeface="+mn-ea"/>
                <a:cs typeface="+mn-cs"/>
              </a:rPr>
              <a:t>The effects of an individual’s genotype on the pharmacokinetics and pharmacodynamics of drug action.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43888" cy="582613"/>
          </a:xfr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</p:spPr>
        <p:txBody>
          <a:bodyPr/>
          <a:lstStyle/>
          <a:p>
            <a:r>
              <a:rPr lang="en-GB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Names of Drugs</a:t>
            </a:r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686800" cy="4456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The generic name</a:t>
            </a:r>
            <a:r>
              <a:rPr lang="en-US" sz="2400">
                <a:latin typeface="Tahoma" pitchFamily="34" charset="0"/>
                <a:cs typeface="Tahoma" pitchFamily="34" charset="0"/>
              </a:rPr>
              <a:t>: is given for the drug to being official name.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The official name</a:t>
            </a:r>
            <a:r>
              <a:rPr lang="en-US" sz="2400">
                <a:latin typeface="Tahoma" pitchFamily="34" charset="0"/>
                <a:cs typeface="Tahoma" pitchFamily="34" charset="0"/>
              </a:rPr>
              <a:t>: is the name under which its listed in one in the official publication.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The chemical name:</a:t>
            </a:r>
            <a:r>
              <a:rPr lang="en-US" sz="2400">
                <a:latin typeface="Tahoma" pitchFamily="34" charset="0"/>
                <a:cs typeface="Tahoma" pitchFamily="34" charset="0"/>
              </a:rPr>
              <a:t> is the name by which the chemist knows it.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The trade mark or brand name</a:t>
            </a:r>
            <a:r>
              <a:rPr lang="en-US" sz="2400">
                <a:latin typeface="Tahoma" pitchFamily="34" charset="0"/>
                <a:cs typeface="Tahoma" pitchFamily="34" charset="0"/>
              </a:rPr>
              <a:t> (proprietary name) : is name given by the drug manufacture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ahoma" pitchFamily="34" charset="0"/>
                <a:cs typeface="Tahoma" pitchFamily="34" charset="0"/>
              </a:rPr>
              <a:t>Example: hydrochlorothiazide (official name).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ahoma" pitchFamily="34" charset="0"/>
                <a:cs typeface="Tahoma" pitchFamily="34" charset="0"/>
              </a:rPr>
              <a:t>Esidrex    (brand name) </a:t>
            </a:r>
          </a:p>
          <a:p>
            <a:pPr>
              <a:lnSpc>
                <a:spcPct val="90000"/>
              </a:lnSpc>
            </a:pPr>
            <a:endParaRPr lang="en-GB" sz="24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609600"/>
            <a:ext cx="8243887" cy="808038"/>
          </a:xfr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>Source of drugs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GB" sz="2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Plants: such as digitalis, vincristine.</a:t>
            </a:r>
          </a:p>
          <a:p>
            <a:pPr marL="609600" indent="-609600">
              <a:buFontTx/>
              <a:buAutoNum type="arabicPeriod"/>
            </a:pPr>
            <a:r>
              <a:rPr lang="en-GB" sz="2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Human and animals: such as epinphrine, insulin and adrenocoticotrpoic hormone.</a:t>
            </a:r>
          </a:p>
          <a:p>
            <a:pPr marL="609600" indent="-609600">
              <a:buFontTx/>
              <a:buAutoNum type="arabicPeriod"/>
            </a:pPr>
            <a:r>
              <a:rPr lang="en-GB" sz="2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Minirals: as iron, iodine and zinc</a:t>
            </a:r>
          </a:p>
          <a:p>
            <a:pPr marL="609600" indent="-609600">
              <a:buFontTx/>
              <a:buAutoNum type="arabicPeriod"/>
            </a:pPr>
            <a:r>
              <a:rPr lang="en-GB" sz="2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Synthetic and chemical substance: as sodium bicarbonate</a:t>
            </a:r>
            <a:r>
              <a:rPr lang="en-GB"/>
              <a:t>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gradFill rotWithShape="1">
            <a:gsLst>
              <a:gs pos="0">
                <a:srgbClr val="F8FB75"/>
              </a:gs>
              <a:gs pos="50000">
                <a:srgbClr val="F8FB75">
                  <a:gamma/>
                  <a:shade val="46275"/>
                  <a:invGamma/>
                </a:srgbClr>
              </a:gs>
              <a:gs pos="100000">
                <a:srgbClr val="F8FB75"/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Route of administration: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Oral is the most common</a:t>
            </a:r>
            <a:endParaRPr lang="en-US" u="sng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/>
            <a:endParaRPr lang="en-US" u="sng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None/>
            </a:pPr>
            <a:r>
              <a:rPr lang="en-US" u="sng">
                <a:latin typeface="Tahoma" pitchFamily="34" charset="0"/>
                <a:cs typeface="Tahoma" pitchFamily="34" charset="0"/>
              </a:rPr>
              <a:t>Advantage</a:t>
            </a:r>
            <a:r>
              <a:rPr lang="en-US">
                <a:latin typeface="Tahoma" pitchFamily="34" charset="0"/>
                <a:cs typeface="Tahoma" pitchFamily="34" charset="0"/>
              </a:rPr>
              <a:t>:</a:t>
            </a:r>
          </a:p>
          <a:p>
            <a:pPr marL="609600" indent="-609600"/>
            <a:r>
              <a:rPr lang="en-US">
                <a:latin typeface="Tahoma" pitchFamily="34" charset="0"/>
                <a:cs typeface="Tahoma" pitchFamily="34" charset="0"/>
              </a:rPr>
              <a:t>Least expensive and most convenient route for most clients.</a:t>
            </a:r>
          </a:p>
          <a:p>
            <a:pPr marL="609600" indent="-609600"/>
            <a:r>
              <a:rPr lang="en-US">
                <a:latin typeface="Tahoma" pitchFamily="34" charset="0"/>
                <a:cs typeface="Tahoma" pitchFamily="34" charset="0"/>
              </a:rPr>
              <a:t>Safe, does not break the skin.</a:t>
            </a:r>
          </a:p>
          <a:p>
            <a:pPr marL="609600" indent="-609600"/>
            <a:r>
              <a:rPr lang="en-US">
                <a:latin typeface="Tahoma" pitchFamily="34" charset="0"/>
                <a:cs typeface="Tahoma" pitchFamily="34" charset="0"/>
              </a:rPr>
              <a:t>Concoius, able to swallow.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noFill/>
          <a:ln/>
        </p:spPr>
        <p:txBody>
          <a:bodyPr anchor="ctr"/>
          <a:lstStyle/>
          <a:p>
            <a:pPr algn="l"/>
            <a:r>
              <a:rPr lang="en-US"/>
              <a:t>Oral medication </a:t>
            </a:r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Oral Route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latin typeface="Tahoma" pitchFamily="34" charset="0"/>
                <a:cs typeface="Tahoma" pitchFamily="34" charset="0"/>
              </a:rPr>
              <a:t>Disadvantage: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ahoma" pitchFamily="34" charset="0"/>
                <a:cs typeface="Tahoma" pitchFamily="34" charset="0"/>
              </a:rPr>
              <a:t>Inappropriate for client nausea and vomiting.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ahoma" pitchFamily="34" charset="0"/>
                <a:cs typeface="Tahoma" pitchFamily="34" charset="0"/>
              </a:rPr>
              <a:t>Drug may have unpleasant taste.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ahoma" pitchFamily="34" charset="0"/>
                <a:cs typeface="Tahoma" pitchFamily="34" charset="0"/>
              </a:rPr>
              <a:t>May cause irritation of gastro intestinal tract.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ahoma" pitchFamily="34" charset="0"/>
                <a:cs typeface="Tahoma" pitchFamily="34" charset="0"/>
              </a:rPr>
              <a:t>Drug may discolor teeth.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ahoma" pitchFamily="34" charset="0"/>
                <a:cs typeface="Tahoma" pitchFamily="34" charset="0"/>
              </a:rPr>
              <a:t>Drug can be aspirated by ill client.</a:t>
            </a:r>
            <a:endParaRPr lang="en-GB" sz="28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Rockwell" pitchFamily="18" charset="0"/>
              </a:rPr>
              <a:t>Learning Objectives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3733800"/>
          </a:xfrm>
        </p:spPr>
        <p:txBody>
          <a:bodyPr/>
          <a:lstStyle/>
          <a:p>
            <a:r>
              <a:rPr lang="en-GB" sz="2400">
                <a:latin typeface="Rockwell" pitchFamily="18" charset="0"/>
              </a:rPr>
              <a:t>Define the terms Pharmacology, Pharmacokinetics, Pharmacodynamics.</a:t>
            </a:r>
          </a:p>
          <a:p>
            <a:r>
              <a:rPr lang="en-GB" sz="2400">
                <a:latin typeface="Rockwell" pitchFamily="18" charset="0"/>
              </a:rPr>
              <a:t>List the various routes of administration of drugs.</a:t>
            </a:r>
          </a:p>
          <a:p>
            <a:r>
              <a:rPr lang="en-GB" sz="2400">
                <a:latin typeface="Rockwell" pitchFamily="18" charset="0"/>
              </a:rPr>
              <a:t>List factor effect on pharmacokinetics.</a:t>
            </a:r>
          </a:p>
          <a:p>
            <a:r>
              <a:rPr lang="en-GB" sz="2400">
                <a:latin typeface="Rockwell" pitchFamily="18" charset="0"/>
              </a:rPr>
              <a:t>Define terms against, antagonist, dependence, therapeutic index and bioavailability.</a:t>
            </a:r>
          </a:p>
          <a:p>
            <a:r>
              <a:rPr lang="en-GB" sz="2400">
                <a:latin typeface="Rockwell" pitchFamily="18" charset="0"/>
              </a:rPr>
              <a:t>Describe some factors that dedicate of the dose. </a:t>
            </a:r>
            <a:r>
              <a:rPr lang="en-GB">
                <a:latin typeface="Rockwell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u="sng">
                <a:latin typeface="Tahoma" pitchFamily="34" charset="0"/>
                <a:cs typeface="Tahoma" pitchFamily="34" charset="0"/>
              </a:rPr>
              <a:t>2. Sublingual:</a:t>
            </a:r>
            <a:r>
              <a:rPr lang="en-US">
                <a:latin typeface="Tahoma" pitchFamily="34" charset="0"/>
                <a:cs typeface="Tahoma" pitchFamily="34" charset="0"/>
              </a:rPr>
              <a:t> a drug placed under the tongue, where it dissolved.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u="sng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u="sng">
                <a:latin typeface="Tahoma" pitchFamily="34" charset="0"/>
                <a:cs typeface="Tahoma" pitchFamily="34" charset="0"/>
              </a:rPr>
              <a:t>Advantage:</a:t>
            </a:r>
            <a:endParaRPr lang="en-US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Tahoma" pitchFamily="34" charset="0"/>
                <a:cs typeface="Tahoma" pitchFamily="34" charset="0"/>
              </a:rPr>
              <a:t>Same as oral plus</a:t>
            </a:r>
          </a:p>
          <a:p>
            <a:pPr>
              <a:lnSpc>
                <a:spcPct val="90000"/>
              </a:lnSpc>
            </a:pPr>
            <a:r>
              <a:rPr lang="en-US">
                <a:latin typeface="Tahoma" pitchFamily="34" charset="0"/>
                <a:cs typeface="Tahoma" pitchFamily="34" charset="0"/>
              </a:rPr>
              <a:t>Drug may administered for local effect.</a:t>
            </a:r>
          </a:p>
          <a:p>
            <a:pPr>
              <a:lnSpc>
                <a:spcPct val="90000"/>
              </a:lnSpc>
            </a:pPr>
            <a:r>
              <a:rPr lang="en-US">
                <a:latin typeface="Tahoma" pitchFamily="34" charset="0"/>
                <a:cs typeface="Tahoma" pitchFamily="34" charset="0"/>
              </a:rPr>
              <a:t>Drug rapidly absorbed into blood stream.</a:t>
            </a:r>
          </a:p>
          <a:p>
            <a:pPr>
              <a:lnSpc>
                <a:spcPct val="90000"/>
              </a:lnSpc>
            </a:pPr>
            <a:r>
              <a:rPr lang="en-US">
                <a:latin typeface="Tahoma" pitchFamily="34" charset="0"/>
                <a:cs typeface="Tahoma" pitchFamily="34" charset="0"/>
              </a:rPr>
              <a:t>More potent than oral.</a:t>
            </a:r>
          </a:p>
          <a:p>
            <a:pPr>
              <a:lnSpc>
                <a:spcPct val="90000"/>
              </a:lnSpc>
            </a:pPr>
            <a:endParaRPr lang="en-GB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gradFill rotWithShape="1">
            <a:gsLst>
              <a:gs pos="0">
                <a:srgbClr val="F8FB75"/>
              </a:gs>
              <a:gs pos="50000">
                <a:srgbClr val="F8FB75">
                  <a:gamma/>
                  <a:shade val="46275"/>
                  <a:invGamma/>
                </a:srgbClr>
              </a:gs>
              <a:gs pos="100000">
                <a:srgbClr val="F8FB75"/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Route of administration: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u="sng">
                <a:latin typeface="Tahoma" pitchFamily="34" charset="0"/>
                <a:cs typeface="Tahoma" pitchFamily="34" charset="0"/>
              </a:rPr>
              <a:t>Disadvantage: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r>
              <a:rPr lang="en-US" sz="2800">
                <a:latin typeface="Tahoma" pitchFamily="34" charset="0"/>
                <a:cs typeface="Tahoma" pitchFamily="34" charset="0"/>
              </a:rPr>
              <a:t>If swallowed drug may be inactive.</a:t>
            </a:r>
          </a:p>
          <a:p>
            <a:r>
              <a:rPr lang="en-US" sz="2800">
                <a:latin typeface="Tahoma" pitchFamily="34" charset="0"/>
                <a:cs typeface="Tahoma" pitchFamily="34" charset="0"/>
              </a:rPr>
              <a:t>Drug must remain under the tongue until dissolved.</a:t>
            </a:r>
          </a:p>
          <a:p>
            <a:pPr>
              <a:buFontTx/>
              <a:buNone/>
            </a:pPr>
            <a:endParaRPr lang="en-US" sz="280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en-US" sz="2800" u="sng">
                <a:latin typeface="Tahoma" pitchFamily="34" charset="0"/>
                <a:cs typeface="Tahoma" pitchFamily="34" charset="0"/>
              </a:rPr>
              <a:t>3. Baccal:</a:t>
            </a:r>
            <a:r>
              <a:rPr lang="en-US" sz="2800">
                <a:latin typeface="Tahoma" pitchFamily="34" charset="0"/>
                <a:cs typeface="Tahoma" pitchFamily="34" charset="0"/>
              </a:rPr>
              <a:t> pertaining to the cheeks.</a:t>
            </a:r>
          </a:p>
          <a:p>
            <a:pPr>
              <a:buFontTx/>
              <a:buNone/>
            </a:pPr>
            <a:r>
              <a:rPr lang="en-US" sz="2800" u="sng">
                <a:latin typeface="Tahoma" pitchFamily="34" charset="0"/>
                <a:cs typeface="Tahoma" pitchFamily="34" charset="0"/>
              </a:rPr>
              <a:t>3. Rectal:</a:t>
            </a:r>
            <a:r>
              <a:rPr lang="en-US" sz="2800">
                <a:latin typeface="Tahoma" pitchFamily="34" charset="0"/>
                <a:cs typeface="Tahoma" pitchFamily="34" charset="0"/>
              </a:rPr>
              <a:t> can  be used when drug objectionable taste.</a:t>
            </a:r>
          </a:p>
          <a:p>
            <a:pPr>
              <a:buFontTx/>
              <a:buNone/>
            </a:pPr>
            <a:r>
              <a:rPr lang="en-GB" sz="2800">
                <a:latin typeface="Tahoma" pitchFamily="34" charset="0"/>
                <a:cs typeface="Tahoma" pitchFamily="34" charset="0"/>
              </a:rPr>
              <a:t>4. Translingual: on the tongue.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gradFill rotWithShape="1">
            <a:gsLst>
              <a:gs pos="0">
                <a:srgbClr val="F8FB75"/>
              </a:gs>
              <a:gs pos="50000">
                <a:srgbClr val="F8FB75">
                  <a:gamma/>
                  <a:shade val="46275"/>
                  <a:invGamma/>
                </a:srgbClr>
              </a:gs>
              <a:gs pos="100000">
                <a:srgbClr val="F8FB75"/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Route of administration: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u="sng">
                <a:latin typeface="Tahoma" pitchFamily="34" charset="0"/>
                <a:cs typeface="Tahoma" pitchFamily="34" charset="0"/>
              </a:rPr>
              <a:t>5. Subcutaneous (SC):</a:t>
            </a:r>
            <a:r>
              <a:rPr lang="en-US">
                <a:latin typeface="Tahoma" pitchFamily="34" charset="0"/>
                <a:cs typeface="Tahoma" pitchFamily="34" charset="0"/>
              </a:rPr>
              <a:t> hypodermic into subcutaneous tissue, just below the skin.</a:t>
            </a:r>
          </a:p>
          <a:p>
            <a:pPr>
              <a:buFontTx/>
              <a:buNone/>
            </a:pPr>
            <a:endParaRPr lang="en-US" u="sng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en-US" u="sng">
                <a:latin typeface="Tahoma" pitchFamily="34" charset="0"/>
                <a:cs typeface="Tahoma" pitchFamily="34" charset="0"/>
              </a:rPr>
              <a:t>Advantage:</a:t>
            </a:r>
            <a:r>
              <a:rPr lang="en-US">
                <a:latin typeface="Tahoma" pitchFamily="34" charset="0"/>
                <a:cs typeface="Tahoma" pitchFamily="34" charset="0"/>
              </a:rPr>
              <a:t> onset drug action faster than oral.</a:t>
            </a:r>
            <a:endParaRPr lang="en-GB">
              <a:latin typeface="Tahoma" pitchFamily="34" charset="0"/>
              <a:cs typeface="Tahoma" pitchFamily="34" charset="0"/>
            </a:endParaRP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gradFill rotWithShape="1">
            <a:gsLst>
              <a:gs pos="0">
                <a:srgbClr val="F8FB75"/>
              </a:gs>
              <a:gs pos="50000">
                <a:srgbClr val="F8FB75">
                  <a:gamma/>
                  <a:shade val="46275"/>
                  <a:invGamma/>
                </a:srgbClr>
              </a:gs>
              <a:gs pos="100000">
                <a:srgbClr val="F8FB75"/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Route of administration: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u="sng">
                <a:latin typeface="Tahoma" pitchFamily="34" charset="0"/>
                <a:cs typeface="Tahoma" pitchFamily="34" charset="0"/>
              </a:rPr>
              <a:t>Disadvantage: SC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latin typeface="Tahoma" pitchFamily="34" charset="0"/>
                <a:cs typeface="Tahoma" pitchFamily="34" charset="0"/>
              </a:rPr>
              <a:t>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Must involve sterile technique because breaks skin barrier.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More expensive than oral.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Can administer only small doses.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Slower than intramuscular injection.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Some drug can irritate tissue and can cause pain.</a:t>
            </a:r>
            <a:endParaRPr lang="en-GB">
              <a:latin typeface="Tahoma" pitchFamily="34" charset="0"/>
              <a:cs typeface="Tahoma" pitchFamily="34" charset="0"/>
            </a:endParaRP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gradFill rotWithShape="1">
            <a:gsLst>
              <a:gs pos="0">
                <a:srgbClr val="F8FB75"/>
              </a:gs>
              <a:gs pos="50000">
                <a:srgbClr val="F8FB75">
                  <a:gamma/>
                  <a:shade val="46275"/>
                  <a:invGamma/>
                </a:srgbClr>
              </a:gs>
              <a:gs pos="100000">
                <a:srgbClr val="F8FB75"/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Route of administration: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u="sng">
                <a:latin typeface="Tahoma" pitchFamily="34" charset="0"/>
                <a:cs typeface="Tahoma" pitchFamily="34" charset="0"/>
              </a:rPr>
              <a:t>6.Intramuscular (IM): </a:t>
            </a:r>
            <a:r>
              <a:rPr lang="en-US" sz="2800">
                <a:latin typeface="Tahoma" pitchFamily="34" charset="0"/>
                <a:cs typeface="Tahoma" pitchFamily="34" charset="0"/>
              </a:rPr>
              <a:t>into in the muscle.</a:t>
            </a:r>
          </a:p>
          <a:p>
            <a:pPr>
              <a:buFontTx/>
              <a:buNone/>
            </a:pPr>
            <a:r>
              <a:rPr lang="en-US" sz="2000" u="sng">
                <a:latin typeface="Tahoma" pitchFamily="34" charset="0"/>
                <a:cs typeface="Tahoma" pitchFamily="34" charset="0"/>
              </a:rPr>
              <a:t>Advantage:</a:t>
            </a:r>
            <a:endParaRPr lang="en-US" sz="2000">
              <a:latin typeface="Tahoma" pitchFamily="34" charset="0"/>
              <a:cs typeface="Tahoma" pitchFamily="34" charset="0"/>
            </a:endParaRP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Pain from irritating drugs is minimized.</a:t>
            </a: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Can administer large volume of drug.</a:t>
            </a: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Drug rapidly absorbed.</a:t>
            </a:r>
          </a:p>
          <a:p>
            <a:pPr>
              <a:buFontTx/>
              <a:buNone/>
            </a:pPr>
            <a:endParaRPr lang="en-US" sz="2000" u="sng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en-US" sz="2000" u="sng">
                <a:latin typeface="Tahoma" pitchFamily="34" charset="0"/>
                <a:cs typeface="Tahoma" pitchFamily="34" charset="0"/>
              </a:rPr>
              <a:t>Disadvantage</a:t>
            </a:r>
            <a:r>
              <a:rPr lang="en-US" sz="2000">
                <a:latin typeface="Tahoma" pitchFamily="34" charset="0"/>
                <a:cs typeface="Tahoma" pitchFamily="34" charset="0"/>
              </a:rPr>
              <a:t>:</a:t>
            </a: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breaks skin barrier.</a:t>
            </a: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Can be anxiety producing</a:t>
            </a:r>
            <a:r>
              <a:rPr lang="en-US"/>
              <a:t>.</a:t>
            </a:r>
          </a:p>
          <a:p>
            <a:pPr>
              <a:buFontTx/>
              <a:buNone/>
            </a:pPr>
            <a:endParaRPr lang="en-GB" sz="280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gradFill rotWithShape="1">
            <a:gsLst>
              <a:gs pos="0">
                <a:srgbClr val="F8FB75"/>
              </a:gs>
              <a:gs pos="50000">
                <a:srgbClr val="F8FB75">
                  <a:gamma/>
                  <a:shade val="46275"/>
                  <a:invGamma/>
                </a:srgbClr>
              </a:gs>
              <a:gs pos="100000">
                <a:srgbClr val="F8FB75"/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Route of administration: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u="sng"/>
              <a:t>7</a:t>
            </a:r>
            <a:r>
              <a:rPr lang="en-US" sz="2800" u="sng">
                <a:latin typeface="Tahoma" pitchFamily="34" charset="0"/>
                <a:cs typeface="Tahoma" pitchFamily="34" charset="0"/>
              </a:rPr>
              <a:t>. Intradermal (ID):</a:t>
            </a: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  <a:r>
              <a:rPr lang="en-US" sz="2000">
                <a:latin typeface="Tahoma" pitchFamily="34" charset="0"/>
                <a:cs typeface="Tahoma" pitchFamily="34" charset="0"/>
              </a:rPr>
              <a:t>is the administrating of a drug into the dermal layer of the skin just beneath the epidermis, usually small amount of liquid is used for example 0.1ml.</a:t>
            </a: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en-US" sz="2800" u="sng">
                <a:latin typeface="Tahoma" pitchFamily="34" charset="0"/>
                <a:cs typeface="Tahoma" pitchFamily="34" charset="0"/>
              </a:rPr>
              <a:t>Advantage:</a:t>
            </a:r>
            <a:r>
              <a:rPr lang="en-US" sz="2800">
                <a:latin typeface="Tahoma" pitchFamily="34" charset="0"/>
                <a:cs typeface="Tahoma" pitchFamily="34" charset="0"/>
              </a:rPr>
              <a:t> absorption is slow (this advantage test for allergy).</a:t>
            </a:r>
          </a:p>
          <a:p>
            <a:pPr>
              <a:buFontTx/>
              <a:buNone/>
            </a:pPr>
            <a:endParaRPr lang="en-US" sz="2800" u="sng">
              <a:latin typeface="Tahoma" pitchFamily="34" charset="0"/>
              <a:cs typeface="Tahoma" pitchFamily="34" charset="0"/>
            </a:endParaRPr>
          </a:p>
          <a:p>
            <a:r>
              <a:rPr lang="en-US" sz="2800" u="sng">
                <a:latin typeface="Tahoma" pitchFamily="34" charset="0"/>
                <a:cs typeface="Tahoma" pitchFamily="34" charset="0"/>
              </a:rPr>
              <a:t>Disadvantage</a:t>
            </a:r>
            <a:r>
              <a:rPr lang="en-US" sz="2800">
                <a:latin typeface="Tahoma" pitchFamily="34" charset="0"/>
                <a:cs typeface="Tahoma" pitchFamily="34" charset="0"/>
              </a:rPr>
              <a:t>: amount of drug administered must be small.</a:t>
            </a:r>
          </a:p>
          <a:p>
            <a:r>
              <a:rPr lang="en-US" sz="2800">
                <a:latin typeface="Tahoma" pitchFamily="34" charset="0"/>
                <a:cs typeface="Tahoma" pitchFamily="34" charset="0"/>
              </a:rPr>
              <a:t>Breaks skin barrier</a:t>
            </a:r>
            <a:endParaRPr lang="en-GB" sz="2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gradFill rotWithShape="1">
            <a:gsLst>
              <a:gs pos="0">
                <a:srgbClr val="F8FB75"/>
              </a:gs>
              <a:gs pos="50000">
                <a:srgbClr val="F8FB75">
                  <a:gamma/>
                  <a:shade val="46275"/>
                  <a:invGamma/>
                </a:srgbClr>
              </a:gs>
              <a:gs pos="100000">
                <a:srgbClr val="F8FB75"/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Route of administration: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8. </a:t>
            </a:r>
            <a:r>
              <a:rPr lang="en-US">
                <a:latin typeface="Tahoma" pitchFamily="34" charset="0"/>
                <a:cs typeface="Tahoma" pitchFamily="34" charset="0"/>
              </a:rPr>
              <a:t>Intravenous (IV): allow injection of drugs and another substance directly into bloodstream through the vein.</a:t>
            </a:r>
          </a:p>
          <a:p>
            <a:pPr>
              <a:buFontTx/>
              <a:buNone/>
            </a:pPr>
            <a:endParaRPr lang="en-US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en-US">
                <a:latin typeface="Tahoma" pitchFamily="34" charset="0"/>
                <a:cs typeface="Tahoma" pitchFamily="34" charset="0"/>
              </a:rPr>
              <a:t>9. Inhalation: is apply to drugs directly onto lungs.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gradFill rotWithShape="1">
            <a:gsLst>
              <a:gs pos="0">
                <a:srgbClr val="F8FB75"/>
              </a:gs>
              <a:gs pos="50000">
                <a:srgbClr val="F8FB75">
                  <a:gamma/>
                  <a:shade val="46275"/>
                  <a:invGamma/>
                </a:srgbClr>
              </a:gs>
              <a:gs pos="100000">
                <a:srgbClr val="F8FB75"/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Route of administration: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609600"/>
            <a:ext cx="8243887" cy="808038"/>
          </a:xfrm>
          <a:gradFill rotWithShape="1">
            <a:gsLst>
              <a:gs pos="0">
                <a:srgbClr val="00FF00"/>
              </a:gs>
              <a:gs pos="50000">
                <a:srgbClr val="00FF00">
                  <a:gamma/>
                  <a:shade val="46275"/>
                  <a:invGamma/>
                </a:srgbClr>
              </a:gs>
              <a:gs pos="100000">
                <a:srgbClr val="00FF00"/>
              </a:gs>
            </a:gsLst>
            <a:lin ang="5400000" scaled="1"/>
          </a:gradFill>
        </p:spPr>
        <p:txBody>
          <a:bodyPr/>
          <a:lstStyle/>
          <a:p>
            <a:r>
              <a:rPr lang="en-US">
                <a:solidFill>
                  <a:srgbClr val="F8FB7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10. Specialized infusion</a:t>
            </a:r>
            <a:endParaRPr lang="en-GB">
              <a:solidFill>
                <a:srgbClr val="F8FB7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endParaRPr lang="en-US"/>
          </a:p>
          <a:p>
            <a:pPr marL="609600" indent="-609600"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Intrathecal: inject onto CSF. </a:t>
            </a:r>
          </a:p>
          <a:p>
            <a:pPr marL="609600" indent="-609600"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Intrapleural: injected onto plural cavity.</a:t>
            </a:r>
          </a:p>
          <a:p>
            <a:pPr marL="609600" indent="-609600"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Intraosseous: injected into rich vascular network of long bone. </a:t>
            </a:r>
            <a:endParaRPr lang="en-GB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Epidural: inject to epidural space.</a:t>
            </a:r>
          </a:p>
          <a:p>
            <a:pPr marL="609600" indent="-609600">
              <a:buFontTx/>
              <a:buAutoNum type="arabicPeriod"/>
            </a:pPr>
            <a:r>
              <a:rPr lang="en-US">
                <a:latin typeface="Tahoma" pitchFamily="34" charset="0"/>
                <a:cs typeface="Tahoma" pitchFamily="34" charset="0"/>
              </a:rPr>
              <a:t>Intraarticular: inject onto joint.</a:t>
            </a:r>
            <a:r>
              <a:rPr lang="en-US"/>
              <a:t> </a:t>
            </a:r>
            <a:endParaRPr lang="en-GB"/>
          </a:p>
          <a:p>
            <a:pPr marL="609600" indent="-609600"/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11. Topical Route</a:t>
            </a:r>
            <a:endParaRPr lang="en-GB" sz="48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endParaRPr lang="en-US" sz="36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Skin (including transdermal patches)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Eyes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Ears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Nose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Lungs (inhalation)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Vagina</a:t>
            </a:r>
            <a:endParaRPr lang="en-US" sz="360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Home Work 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Write advantages and disadvantages of each route of drug administration.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Historical Trends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86800" cy="4456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>
                <a:latin typeface="Tahoma" pitchFamily="34" charset="0"/>
                <a:cs typeface="Tahoma" pitchFamily="34" charset="0"/>
              </a:rPr>
              <a:t>Since the beginning people search to treat illness and cure disease the oldest known prescription found on a clay( 5000 years ago).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>
                <a:latin typeface="Tahoma" pitchFamily="34" charset="0"/>
                <a:cs typeface="Tahoma" pitchFamily="34" charset="0"/>
              </a:rPr>
              <a:t>Primitive people through the Egyptian period believe that evil spirit living in the body.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>
                <a:latin typeface="Tahoma" pitchFamily="34" charset="0"/>
                <a:cs typeface="Tahoma" pitchFamily="34" charset="0"/>
              </a:rPr>
              <a:t>Hipocrates ( fifth century) advanced idea that disease resulted from natural causes.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GB" sz="2000">
                <a:latin typeface="Tahoma" pitchFamily="34" charset="0"/>
                <a:cs typeface="Tahoma" pitchFamily="34" charset="0"/>
              </a:rPr>
              <a:t>Monastries is the site of learning.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>
                <a:latin typeface="Tahoma" pitchFamily="34" charset="0"/>
                <a:cs typeface="Tahoma" pitchFamily="34" charset="0"/>
              </a:rPr>
              <a:t>The arabs’ interest of in medicine, pharmacy and chimistry was reflected in hospitals and schools.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Testing of the new drugs before use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latin typeface="Tahoma" pitchFamily="34" charset="0"/>
                <a:cs typeface="Tahoma" pitchFamily="34" charset="0"/>
              </a:rPr>
              <a:t>Not teratogenic ( causes birth defect)</a:t>
            </a:r>
          </a:p>
          <a:p>
            <a:r>
              <a:rPr lang="en-GB" sz="2800">
                <a:latin typeface="Tahoma" pitchFamily="34" charset="0"/>
                <a:cs typeface="Tahoma" pitchFamily="34" charset="0"/>
              </a:rPr>
              <a:t>Carcinogenic ( causes cancer)</a:t>
            </a:r>
          </a:p>
          <a:p>
            <a:r>
              <a:rPr lang="en-GB" sz="2800">
                <a:latin typeface="Tahoma" pitchFamily="34" charset="0"/>
                <a:cs typeface="Tahoma" pitchFamily="34" charset="0"/>
              </a:rPr>
              <a:t>Toxicity studies not harmful to body system.</a:t>
            </a:r>
          </a:p>
          <a:p>
            <a:r>
              <a:rPr lang="en-GB" sz="2800">
                <a:latin typeface="Tahoma" pitchFamily="34" charset="0"/>
                <a:cs typeface="Tahoma" pitchFamily="34" charset="0"/>
              </a:rPr>
              <a:t>It should specific in action and its mechanism of action understood as complitly as possible.</a:t>
            </a:r>
          </a:p>
          <a:p>
            <a:r>
              <a:rPr lang="en-GB" sz="2800">
                <a:latin typeface="Tahoma" pitchFamily="34" charset="0"/>
                <a:cs typeface="Tahoma" pitchFamily="34" charset="0"/>
              </a:rPr>
              <a:t>Optimal route of administration</a:t>
            </a:r>
            <a:r>
              <a:rPr lang="en-GB"/>
              <a:t>.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43888" cy="655638"/>
          </a:xfr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shade val="46275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</p:spPr>
        <p:txBody>
          <a:bodyPr/>
          <a:lstStyle/>
          <a:p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Dose</a:t>
            </a:r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aim to give patient adose of the drug that achieves the desired effect with out causing with harmfull side effect.</a:t>
            </a:r>
          </a:p>
          <a:p>
            <a:r>
              <a:rPr lang="en-GB"/>
              <a:t>Therapeutic index: is a measure of the danger of poisoning and the higher it is safer of drug is.</a:t>
            </a:r>
          </a:p>
          <a:p>
            <a:r>
              <a:rPr lang="en-GB"/>
              <a:t>Aspirin (3.5), digoxin (2)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Bioavailability: Means that the drug has reached the circulation and is therefore available for all the tissues. (ex: aspirin 600 mg).</a:t>
            </a:r>
          </a:p>
          <a:p>
            <a:r>
              <a:rPr lang="en-GB"/>
              <a:t>Tolerance: </a:t>
            </a:r>
            <a:r>
              <a:rPr lang="en-US"/>
              <a:t>A decreasing response to repetitive drug doses</a:t>
            </a:r>
            <a:endParaRPr lang="en-GB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Historical Trends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>
                <a:latin typeface="Tahoma" pitchFamily="34" charset="0"/>
                <a:cs typeface="Tahoma" pitchFamily="34" charset="0"/>
              </a:rPr>
              <a:t>In 1240 AD frederick </a:t>
            </a:r>
            <a:r>
              <a:rPr lang="en-US" sz="2000">
                <a:latin typeface="Tahoma" pitchFamily="34" charset="0"/>
                <a:cs typeface="Tahoma" pitchFamily="34" charset="0"/>
              </a:rPr>
              <a:t>|| declared pharmacy to be separate from midicine. </a:t>
            </a:r>
          </a:p>
          <a:p>
            <a:endParaRPr lang="en-US" sz="2000">
              <a:latin typeface="Tahoma" pitchFamily="34" charset="0"/>
              <a:cs typeface="Tahoma" pitchFamily="34" charset="0"/>
            </a:endParaRP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Cordus wrote the first pharmacopeia </a:t>
            </a: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Paracelsus (1541) denounced humoral pathology, intrduce new remedies.</a:t>
            </a: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The first london pharmacopeia appeared 1618 including opium, tincture </a:t>
            </a:r>
          </a:p>
          <a:p>
            <a:r>
              <a:rPr lang="en-US" sz="2000">
                <a:latin typeface="Tahoma" pitchFamily="34" charset="0"/>
                <a:cs typeface="Tahoma" pitchFamily="34" charset="0"/>
              </a:rPr>
              <a:t>The first pharmacopeia was the french codex 1818 followed by 1820 US pharmacopeia.</a:t>
            </a:r>
            <a:r>
              <a:rPr lang="en-US" sz="3600">
                <a:latin typeface="Rockwell" pitchFamily="18" charset="0"/>
              </a:rPr>
              <a:t>    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Historical Trends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>
                <a:latin typeface="Tahoma" pitchFamily="34" charset="0"/>
                <a:cs typeface="Tahoma" pitchFamily="34" charset="0"/>
              </a:rPr>
              <a:t>In twenty first century, the emphasis on providing qaulity health care.</a:t>
            </a:r>
          </a:p>
          <a:p>
            <a:endParaRPr lang="en-GB" sz="2400">
              <a:latin typeface="Tahoma" pitchFamily="34" charset="0"/>
              <a:cs typeface="Tahoma" pitchFamily="34" charset="0"/>
            </a:endParaRPr>
          </a:p>
          <a:p>
            <a:r>
              <a:rPr lang="en-GB" sz="2400">
                <a:latin typeface="Tahoma" pitchFamily="34" charset="0"/>
                <a:cs typeface="Tahoma" pitchFamily="34" charset="0"/>
              </a:rPr>
              <a:t>Nursing role which include administring medication in health care agency, community and home care setting, teaching client safe and effective self adminstration to better care for their clients.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43888" cy="582613"/>
          </a:xfr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</p:spPr>
        <p:txBody>
          <a:bodyPr/>
          <a:lstStyle/>
          <a:p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Definitions</a:t>
            </a:r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GB" sz="2800" b="1">
                <a:latin typeface="Tahoma" pitchFamily="34" charset="0"/>
                <a:cs typeface="Tahoma" pitchFamily="34" charset="0"/>
              </a:rPr>
              <a:t>Pharmacology:</a:t>
            </a:r>
            <a:r>
              <a:rPr lang="en-GB" sz="2800">
                <a:latin typeface="Tahoma" pitchFamily="34" charset="0"/>
                <a:cs typeface="Tahoma" pitchFamily="34" charset="0"/>
              </a:rPr>
              <a:t> is a science that studies the effect of the drugs on the body.</a:t>
            </a:r>
          </a:p>
          <a:p>
            <a:r>
              <a:rPr lang="en-GB" sz="2800" b="1">
                <a:latin typeface="Tahoma" pitchFamily="34" charset="0"/>
                <a:cs typeface="Tahoma" pitchFamily="34" charset="0"/>
              </a:rPr>
              <a:t>Pharmacopeias</a:t>
            </a:r>
            <a:r>
              <a:rPr lang="en-GB" sz="2800">
                <a:latin typeface="Tahoma" pitchFamily="34" charset="0"/>
                <a:cs typeface="Tahoma" pitchFamily="34" charset="0"/>
              </a:rPr>
              <a:t>: are the total of all authorized drugs available within the country.</a:t>
            </a:r>
          </a:p>
          <a:p>
            <a:r>
              <a:rPr lang="en-GB" sz="280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>
                <a:latin typeface="Tahoma" pitchFamily="34" charset="0"/>
                <a:cs typeface="Tahoma" pitchFamily="34" charset="0"/>
              </a:rPr>
              <a:t>Medication:</a:t>
            </a:r>
            <a:r>
              <a:rPr lang="en-US" sz="2800">
                <a:latin typeface="Tahoma" pitchFamily="34" charset="0"/>
                <a:cs typeface="Tahoma" pitchFamily="34" charset="0"/>
              </a:rPr>
              <a:t> is a substance administered for diagnosis, cure, treatment, mitigation or prevention.</a:t>
            </a:r>
          </a:p>
          <a:p>
            <a:r>
              <a:rPr lang="en-US" sz="2800" b="1">
                <a:latin typeface="Tahoma" pitchFamily="34" charset="0"/>
                <a:cs typeface="Tahoma" pitchFamily="34" charset="0"/>
              </a:rPr>
              <a:t>Prescription:</a:t>
            </a:r>
            <a:r>
              <a:rPr lang="en-US" sz="2800">
                <a:latin typeface="Tahoma" pitchFamily="34" charset="0"/>
                <a:cs typeface="Tahoma" pitchFamily="34" charset="0"/>
              </a:rPr>
              <a:t> the written direction for the preparation and the administration of the drug.</a:t>
            </a:r>
            <a:endParaRPr lang="en-GB" sz="28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>
                <a:latin typeface="Tahoma" pitchFamily="34" charset="0"/>
                <a:cs typeface="Tahoma" pitchFamily="34" charset="0"/>
              </a:rPr>
              <a:t>The therapeutic effect</a:t>
            </a:r>
            <a:r>
              <a:rPr lang="en-US" sz="2400">
                <a:latin typeface="Tahoma" pitchFamily="34" charset="0"/>
                <a:cs typeface="Tahoma" pitchFamily="34" charset="0"/>
              </a:rPr>
              <a:t>: is the primary effect intended that is the reason the drug is prescribed such as morphine sulfate is analgesia.</a:t>
            </a:r>
          </a:p>
          <a:p>
            <a:pPr>
              <a:buFontTx/>
              <a:buNone/>
            </a:pPr>
            <a:endParaRPr lang="en-US" sz="2400">
              <a:latin typeface="Tahoma" pitchFamily="34" charset="0"/>
              <a:cs typeface="Tahoma" pitchFamily="34" charset="0"/>
            </a:endParaRPr>
          </a:p>
          <a:p>
            <a:r>
              <a:rPr lang="en-US" sz="2400" b="1">
                <a:latin typeface="Tahoma" pitchFamily="34" charset="0"/>
                <a:cs typeface="Tahoma" pitchFamily="34" charset="0"/>
              </a:rPr>
              <a:t>Side effect:</a:t>
            </a:r>
            <a:r>
              <a:rPr lang="en-US" sz="2400">
                <a:latin typeface="Tahoma" pitchFamily="34" charset="0"/>
                <a:cs typeface="Tahoma" pitchFamily="34" charset="0"/>
              </a:rPr>
              <a:t> secondary effect of the drug is one that unintended, side effects are usually predictable and may be either harmless</a:t>
            </a:r>
            <a:endParaRPr lang="en-GB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43888" cy="582613"/>
          </a:xfr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/>
        </p:spPr>
        <p:txBody>
          <a:bodyPr/>
          <a:lstStyle/>
          <a:p>
            <a:r>
              <a:rPr lang="en-GB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 …..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latin typeface="Tahoma" pitchFamily="34" charset="0"/>
                <a:cs typeface="Tahoma" pitchFamily="34" charset="0"/>
              </a:rPr>
              <a:t>Drug toxicity:</a:t>
            </a:r>
            <a:r>
              <a:rPr lang="en-US" sz="2800">
                <a:latin typeface="Tahoma" pitchFamily="34" charset="0"/>
                <a:cs typeface="Tahoma" pitchFamily="34" charset="0"/>
              </a:rPr>
              <a:t> deleterious effect of the drug on an organism or tissue, result from overdose or external use.</a:t>
            </a:r>
          </a:p>
          <a:p>
            <a:pPr>
              <a:buFontTx/>
              <a:buNone/>
            </a:pPr>
            <a:endParaRPr lang="en-US" sz="2800">
              <a:latin typeface="Tahoma" pitchFamily="34" charset="0"/>
              <a:cs typeface="Tahoma" pitchFamily="34" charset="0"/>
            </a:endParaRPr>
          </a:p>
          <a:p>
            <a:r>
              <a:rPr lang="en-US" sz="2800" b="1">
                <a:latin typeface="Tahoma" pitchFamily="34" charset="0"/>
                <a:cs typeface="Tahoma" pitchFamily="34" charset="0"/>
              </a:rPr>
              <a:t>Drug allergy:</a:t>
            </a:r>
            <a:r>
              <a:rPr lang="en-US" sz="2800">
                <a:latin typeface="Tahoma" pitchFamily="34" charset="0"/>
                <a:cs typeface="Tahoma" pitchFamily="34" charset="0"/>
              </a:rPr>
              <a:t> is immunological reaction to a drug.</a:t>
            </a:r>
          </a:p>
          <a:p>
            <a:endParaRPr lang="en-GB" sz="280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43888" cy="582613"/>
          </a:xfr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/>
        </p:spPr>
        <p:txBody>
          <a:bodyPr/>
          <a:lstStyle/>
          <a:p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Cont …..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latin typeface="Tahoma" pitchFamily="34" charset="0"/>
                <a:cs typeface="Tahoma" pitchFamily="34" charset="0"/>
              </a:rPr>
              <a:t>Drug interaction:</a:t>
            </a:r>
            <a:r>
              <a:rPr lang="en-US" sz="2800">
                <a:latin typeface="Tahoma" pitchFamily="34" charset="0"/>
                <a:cs typeface="Tahoma" pitchFamily="34" charset="0"/>
              </a:rPr>
              <a:t> occur when administration of one drug before or after alter effect of one or both drug.</a:t>
            </a:r>
          </a:p>
          <a:p>
            <a:pPr>
              <a:buFontTx/>
              <a:buNone/>
            </a:pPr>
            <a:endParaRPr lang="en-US" sz="2800">
              <a:latin typeface="Tahoma" pitchFamily="34" charset="0"/>
              <a:cs typeface="Tahoma" pitchFamily="34" charset="0"/>
            </a:endParaRPr>
          </a:p>
          <a:p>
            <a:r>
              <a:rPr lang="en-US" sz="2800" b="1">
                <a:latin typeface="Tahoma" pitchFamily="34" charset="0"/>
                <a:cs typeface="Tahoma" pitchFamily="34" charset="0"/>
              </a:rPr>
              <a:t>Drug misuse:</a:t>
            </a:r>
            <a:r>
              <a:rPr lang="en-US" sz="2800">
                <a:latin typeface="Tahoma" pitchFamily="34" charset="0"/>
                <a:cs typeface="Tahoma" pitchFamily="34" charset="0"/>
              </a:rPr>
              <a:t>  Is the improper use of common medications in way that lead to acute and chronic toxicity for example laxative, antacid and vitamins.</a:t>
            </a:r>
            <a:endParaRPr lang="en-GB" sz="2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43888" cy="582613"/>
          </a:xfr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/>
        </p:spPr>
        <p:txBody>
          <a:bodyPr/>
          <a:lstStyle/>
          <a:p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Cont …..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547D7D7574494BA153DBB4BDB75F2E" ma:contentTypeVersion="0" ma:contentTypeDescription="Create a new document." ma:contentTypeScope="" ma:versionID="b571887751b7be212f0c77777cd704d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A63B66B-AE82-48F9-ABA1-3D591CDF13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1BA575A-F804-40CA-85FE-F1A7EFCE52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C42A98-0BA6-4393-B985-533067A3690B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262</TotalTime>
  <Words>1362</Words>
  <Application>Microsoft Office PowerPoint</Application>
  <PresentationFormat>On-screen Show (4:3)</PresentationFormat>
  <Paragraphs>212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Balloons</vt:lpstr>
      <vt:lpstr>Introduction into Pharmacology… </vt:lpstr>
      <vt:lpstr>Learning Objectives </vt:lpstr>
      <vt:lpstr>Historical Trends </vt:lpstr>
      <vt:lpstr>Historical Trends</vt:lpstr>
      <vt:lpstr>Historical Trends</vt:lpstr>
      <vt:lpstr>Definitions </vt:lpstr>
      <vt:lpstr>Cont …..</vt:lpstr>
      <vt:lpstr>Cont …..</vt:lpstr>
      <vt:lpstr>Cont …..</vt:lpstr>
      <vt:lpstr>Cont …..</vt:lpstr>
      <vt:lpstr>Cont …..</vt:lpstr>
      <vt:lpstr>Cont …..</vt:lpstr>
      <vt:lpstr> basic concepts of Pharmacology </vt:lpstr>
      <vt:lpstr>PHARMACOGENOMICS</vt:lpstr>
      <vt:lpstr>Names of Drugs </vt:lpstr>
      <vt:lpstr>Source of drugs </vt:lpstr>
      <vt:lpstr>Route of administration:</vt:lpstr>
      <vt:lpstr>Oral medication </vt:lpstr>
      <vt:lpstr>Oral Route </vt:lpstr>
      <vt:lpstr>Route of administration:</vt:lpstr>
      <vt:lpstr>Route of administration:</vt:lpstr>
      <vt:lpstr>Route of administration:</vt:lpstr>
      <vt:lpstr>Route of administration:</vt:lpstr>
      <vt:lpstr>Route of administration:</vt:lpstr>
      <vt:lpstr>Route of administration:</vt:lpstr>
      <vt:lpstr>Route of administration:</vt:lpstr>
      <vt:lpstr>10. Specialized infusion</vt:lpstr>
      <vt:lpstr>11. Topical Route</vt:lpstr>
      <vt:lpstr>Home Work 1</vt:lpstr>
      <vt:lpstr>Testing of the new drugs before use </vt:lpstr>
      <vt:lpstr>The Dose </vt:lpstr>
      <vt:lpstr> 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RAWHI</dc:creator>
  <cp:lastModifiedBy>User</cp:lastModifiedBy>
  <cp:revision>6</cp:revision>
  <cp:lastPrinted>1601-01-01T00:00:00Z</cp:lastPrinted>
  <dcterms:created xsi:type="dcterms:W3CDTF">2010-02-19T13:27:03Z</dcterms:created>
  <dcterms:modified xsi:type="dcterms:W3CDTF">2019-05-03T04:10:36Z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