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3" r:id="rId3"/>
    <p:sldId id="257" r:id="rId4"/>
    <p:sldId id="258" r:id="rId5"/>
    <p:sldId id="259" r:id="rId6"/>
    <p:sldId id="260" r:id="rId7"/>
    <p:sldId id="261" r:id="rId8"/>
    <p:sldId id="262" r:id="rId9"/>
    <p:sldId id="266" r:id="rId10"/>
    <p:sldId id="267" r:id="rId11"/>
    <p:sldId id="268" r:id="rId12"/>
    <p:sldId id="269" r:id="rId13"/>
    <p:sldId id="270" r:id="rId14"/>
    <p:sldId id="271" r:id="rId15"/>
    <p:sldId id="272" r:id="rId16"/>
    <p:sldId id="273" r:id="rId17"/>
    <p:sldId id="274" r:id="rId18"/>
    <p:sldId id="275" r:id="rId19"/>
    <p:sldId id="278" r:id="rId20"/>
    <p:sldId id="279" r:id="rId21"/>
    <p:sldId id="303" r:id="rId22"/>
    <p:sldId id="304"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0441E5-5157-4E28-AF07-4BF0005CBCEC}" type="datetimeFigureOut">
              <a:rPr lang="en-US" smtClean="0"/>
              <a:pPr/>
              <a:t>17/08/2020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C39D3-5B9C-4A7F-9114-2772884E49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7324935-7B77-4443-AB86-F4A99298743B}" type="slidenum">
              <a:rPr lang="en-IN" smtClean="0"/>
              <a:pPr/>
              <a:t>42</a:t>
            </a:fld>
            <a:endParaRPr lang="en-IN"/>
          </a:p>
        </p:txBody>
      </p:sp>
    </p:spTree>
    <p:extLst>
      <p:ext uri="{BB962C8B-B14F-4D97-AF65-F5344CB8AC3E}">
        <p14:creationId xmlns:p14="http://schemas.microsoft.com/office/powerpoint/2010/main" xmlns="" val="39686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0608C5-618F-478A-9626-C527858DBB83}"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6D15D-E4AB-47D4-A52E-99263A18BF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608C5-618F-478A-9626-C527858DBB83}"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6D15D-E4AB-47D4-A52E-99263A18BF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608C5-618F-478A-9626-C527858DBB83}"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6D15D-E4AB-47D4-A52E-99263A18BF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608C5-618F-478A-9626-C527858DBB83}"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6D15D-E4AB-47D4-A52E-99263A18BF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608C5-618F-478A-9626-C527858DBB83}"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6D15D-E4AB-47D4-A52E-99263A18BF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0608C5-618F-478A-9626-C527858DBB83}" type="datetimeFigureOut">
              <a:rPr lang="en-US" smtClean="0"/>
              <a:pPr/>
              <a:t>17/08/2020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6D15D-E4AB-47D4-A52E-99263A18BF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0608C5-618F-478A-9626-C527858DBB83}" type="datetimeFigureOut">
              <a:rPr lang="en-US" smtClean="0"/>
              <a:pPr/>
              <a:t>17/08/2020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6D15D-E4AB-47D4-A52E-99263A18BF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0608C5-618F-478A-9626-C527858DBB83}" type="datetimeFigureOut">
              <a:rPr lang="en-US" smtClean="0"/>
              <a:pPr/>
              <a:t>17/08/2020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6D15D-E4AB-47D4-A52E-99263A18BF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608C5-618F-478A-9626-C527858DBB83}" type="datetimeFigureOut">
              <a:rPr lang="en-US" smtClean="0"/>
              <a:pPr/>
              <a:t>17/08/2020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6D15D-E4AB-47D4-A52E-99263A18BF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608C5-618F-478A-9626-C527858DBB83}" type="datetimeFigureOut">
              <a:rPr lang="en-US" smtClean="0"/>
              <a:pPr/>
              <a:t>17/08/2020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6D15D-E4AB-47D4-A52E-99263A18BF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608C5-618F-478A-9626-C527858DBB83}" type="datetimeFigureOut">
              <a:rPr lang="en-US" smtClean="0"/>
              <a:pPr/>
              <a:t>17/08/2020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6D15D-E4AB-47D4-A52E-99263A18BF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608C5-618F-478A-9626-C527858DBB83}" type="datetimeFigureOut">
              <a:rPr lang="en-US" smtClean="0"/>
              <a:pPr/>
              <a:t>17/08/2020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6D15D-E4AB-47D4-A52E-99263A18BF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sdmanuals.com/professional/immunology-allergic-disorders/allergic,-autoimmune,-and-other-hypersensitivity-disorders/food-allergy" TargetMode="External"/><Relationship Id="rId2" Type="http://schemas.openxmlformats.org/officeDocument/2006/relationships/hyperlink" Target="http://www.msdmanuals.com/professional/gastrointestinal-disorders/gastroenteritis/overview-of-gastroenteritis" TargetMode="External"/><Relationship Id="rId1" Type="http://schemas.openxmlformats.org/officeDocument/2006/relationships/slideLayout" Target="../slideLayouts/slideLayout2.xml"/><Relationship Id="rId5" Type="http://schemas.openxmlformats.org/officeDocument/2006/relationships/hyperlink" Target="http://www.msdmanuals.com/professional/gastrointestinal-disorders/inflammatory-bowel-disease-ibd/overview-of-inflammatory-bowel-disease" TargetMode="External"/><Relationship Id="rId4" Type="http://schemas.openxmlformats.org/officeDocument/2006/relationships/hyperlink" Target="http://www.msdmanuals.com/professional/gastrointestinal-disorders/malabsorption-syndromes/celiac-diseas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22575"/>
          </a:xfrm>
        </p:spPr>
        <p:txBody>
          <a:bodyPr>
            <a:normAutofit fontScale="90000"/>
          </a:bodyPr>
          <a:lstStyle/>
          <a:p>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GASTROINTESTINAL DISEASES</a:t>
            </a:r>
            <a:b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31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rPr>
              <a:t>BY: </a:t>
            </a:r>
            <a:r>
              <a:rPr lang="en-US" sz="31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rPr>
              <a:t>Dr. Sheetal Chhaya</a:t>
            </a:r>
            <a:br>
              <a:rPr lang="en-US" sz="31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rPr>
            </a:br>
            <a:r>
              <a:rPr lang="en-US" sz="31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rPr>
              <a:t>Associate Professor</a:t>
            </a:r>
            <a:br>
              <a:rPr lang="en-US" sz="31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rPr>
            </a:br>
            <a:r>
              <a:rPr lang="en-US" sz="31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rPr>
              <a:t>Dept. of Clinical Nutrition</a:t>
            </a:r>
            <a:endParaRPr lang="en-US" sz="48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588010"/>
          </a:xfrm>
        </p:spPr>
        <p:txBody>
          <a:bodyPr>
            <a:normAutofit fontScale="90000"/>
          </a:bodyPr>
          <a:lstStyle/>
          <a:p>
            <a:r>
              <a:rPr lang="en-IN" altLang="en-US"/>
              <a:t>Definition</a:t>
            </a:r>
          </a:p>
        </p:txBody>
      </p:sp>
      <p:sp>
        <p:nvSpPr>
          <p:cNvPr id="3" name="Content Placeholder 2"/>
          <p:cNvSpPr>
            <a:spLocks noGrp="1"/>
          </p:cNvSpPr>
          <p:nvPr>
            <p:ph idx="1"/>
          </p:nvPr>
        </p:nvSpPr>
        <p:spPr>
          <a:xfrm>
            <a:off x="457200" y="1059180"/>
            <a:ext cx="8229600" cy="4612640"/>
          </a:xfrm>
        </p:spPr>
        <p:txBody>
          <a:bodyPr>
            <a:normAutofit fontScale="92500" lnSpcReduction="10000"/>
          </a:bodyPr>
          <a:lstStyle/>
          <a:p>
            <a:pPr marL="0" indent="0">
              <a:buNone/>
            </a:pPr>
            <a:r>
              <a:rPr lang="en-IN" altLang="en-US" sz="2800" dirty="0"/>
              <a:t>Its infection of the intestines resulting in severe diarrhoea with the presence of blood and mucus in the faeces.</a:t>
            </a:r>
          </a:p>
          <a:p>
            <a:pPr marL="0" indent="0">
              <a:buNone/>
            </a:pPr>
            <a:endParaRPr lang="en-IN" altLang="en-US" sz="2800" u="sng" dirty="0"/>
          </a:p>
          <a:p>
            <a:pPr marL="0" indent="0">
              <a:buNone/>
            </a:pPr>
            <a:r>
              <a:rPr lang="en-IN" altLang="en-US" sz="2800" u="sng" dirty="0"/>
              <a:t>Characteristic features include:</a:t>
            </a:r>
          </a:p>
          <a:p>
            <a:r>
              <a:rPr lang="en-IN" altLang="en-US" sz="2800" dirty="0"/>
              <a:t> abdominal pain and cramps, </a:t>
            </a:r>
          </a:p>
          <a:p>
            <a:r>
              <a:rPr lang="en-IN" altLang="en-US" sz="2800" dirty="0"/>
              <a:t>straining at stool </a:t>
            </a:r>
          </a:p>
          <a:p>
            <a:r>
              <a:rPr lang="en-IN" altLang="en-US" sz="2800" dirty="0"/>
              <a:t> frequent passage of watery </a:t>
            </a:r>
            <a:r>
              <a:rPr lang="en-IN" altLang="en-US" sz="2800" dirty="0" err="1"/>
              <a:t>diarrhea</a:t>
            </a:r>
            <a:r>
              <a:rPr lang="en-IN" altLang="en-US" sz="2800" dirty="0"/>
              <a:t> or stools containing blood and mucus.</a:t>
            </a:r>
          </a:p>
          <a:p>
            <a:endParaRPr lang="en-IN" altLang="en-US" sz="2800" dirty="0"/>
          </a:p>
          <a:p>
            <a:pPr marL="0" indent="0">
              <a:buNone/>
            </a:pPr>
            <a:r>
              <a:rPr lang="en-IN" altLang="en-US" sz="2800" dirty="0"/>
              <a:t>It can be caused by a number of infectious agents ranging from viruses and bacteria to protozoa and parasitic worms;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6020"/>
            <a:ext cx="8229600" cy="4950460"/>
          </a:xfrm>
        </p:spPr>
        <p:txBody>
          <a:bodyPr/>
          <a:lstStyle/>
          <a:p>
            <a:r>
              <a:rPr lang="en-IN" altLang="en-US" sz="2800">
                <a:sym typeface="+mn-ea"/>
              </a:rPr>
              <a:t>It may also result from chemical irritation of the intestines. Dysentery is one of the oldest known gastrointestinal disorders.</a:t>
            </a:r>
            <a:endParaRPr lang="en-IN" altLang="en-US" sz="2800"/>
          </a:p>
          <a:p>
            <a:endParaRPr lang="en-IN" altLang="en-US" sz="2800"/>
          </a:p>
          <a:p>
            <a:r>
              <a:rPr lang="en-IN" altLang="en-US" sz="2800"/>
              <a:t>G</a:t>
            </a:r>
            <a:r>
              <a:rPr lang="en-US" sz="2800"/>
              <a:t>roups of people at increased risk of dysentery are military personnel stationed in developing countries, frequent travelers, children in day care centers </a:t>
            </a:r>
            <a:r>
              <a:rPr lang="en-IN" altLang="en-US" sz="2800"/>
              <a:t>and </a:t>
            </a:r>
            <a:r>
              <a:rPr lang="en-US" sz="2800"/>
              <a:t>people in nursing homes</a:t>
            </a:r>
            <a:r>
              <a:rPr lang="en-IN" altLang="en-US" sz="280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a:t>Types of dysentery</a:t>
            </a:r>
          </a:p>
        </p:txBody>
      </p:sp>
      <p:sp>
        <p:nvSpPr>
          <p:cNvPr id="3" name="Content Placeholder 2"/>
          <p:cNvSpPr>
            <a:spLocks noGrp="1"/>
          </p:cNvSpPr>
          <p:nvPr>
            <p:ph idx="1"/>
          </p:nvPr>
        </p:nvSpPr>
        <p:spPr/>
        <p:txBody>
          <a:bodyPr/>
          <a:lstStyle/>
          <a:p>
            <a:pPr marL="0" indent="0">
              <a:buNone/>
            </a:pPr>
            <a:endParaRPr lang="en-US"/>
          </a:p>
          <a:p>
            <a:pPr marL="457200" indent="-457200">
              <a:buFont typeface="+mj-lt"/>
              <a:buAutoNum type="arabicPeriod"/>
            </a:pPr>
            <a:r>
              <a:rPr lang="en-US" b="1">
                <a:sym typeface="+mn-ea"/>
              </a:rPr>
              <a:t>Bacillary dysentery</a:t>
            </a:r>
            <a:r>
              <a:rPr lang="en-IN" altLang="en-US" b="1">
                <a:sym typeface="+mn-ea"/>
              </a:rPr>
              <a:t>:</a:t>
            </a:r>
          </a:p>
          <a:p>
            <a:pPr marL="457200" indent="-457200">
              <a:buFont typeface="+mj-lt"/>
              <a:buAutoNum type="arabicPeriod"/>
            </a:pPr>
            <a:r>
              <a:rPr lang="en-IN" altLang="en-US" b="1">
                <a:sym typeface="+mn-ea"/>
              </a:rPr>
              <a:t> </a:t>
            </a:r>
            <a:r>
              <a:rPr lang="en-US" b="1">
                <a:sym typeface="+mn-ea"/>
              </a:rPr>
              <a:t>Amebic dysentery</a:t>
            </a:r>
            <a:r>
              <a:rPr lang="en-IN" altLang="en-US" b="1">
                <a:sym typeface="+mn-ea"/>
              </a:rPr>
              <a:t>:</a:t>
            </a:r>
          </a:p>
          <a:p>
            <a:pPr marL="457200" indent="-457200">
              <a:buFont typeface="+mj-lt"/>
              <a:buAutoNum type="arabicPeriod"/>
            </a:pPr>
            <a:r>
              <a:rPr lang="en-US" b="1">
                <a:sym typeface="+mn-ea"/>
              </a:rPr>
              <a:t>Balantidiasis, giardiasis, and cryptosporidiosis</a:t>
            </a:r>
            <a:r>
              <a:rPr lang="en-IN" altLang="en-US" b="1">
                <a:sym typeface="+mn-ea"/>
              </a:rPr>
              <a:t>:</a:t>
            </a:r>
            <a:r>
              <a:rPr lang="en-US">
                <a:sym typeface="+mn-ea"/>
              </a:rPr>
              <a:t> </a:t>
            </a:r>
          </a:p>
          <a:p>
            <a:pPr marL="457200" indent="-457200">
              <a:buFont typeface="+mj-lt"/>
              <a:buAutoNum type="arabicPeriod"/>
            </a:pPr>
            <a:r>
              <a:rPr lang="en-IN" altLang="en-US" b="1">
                <a:sym typeface="+mn-ea"/>
              </a:rPr>
              <a:t> </a:t>
            </a:r>
            <a:r>
              <a:rPr lang="en-US" b="1">
                <a:sym typeface="+mn-ea"/>
              </a:rPr>
              <a:t>Viral dysentery</a:t>
            </a:r>
            <a:r>
              <a:rPr lang="en-IN" altLang="en-US" b="1">
                <a:sym typeface="+mn-ea"/>
              </a:rPr>
              <a:t>:</a:t>
            </a:r>
            <a:r>
              <a:rPr lang="en-US">
                <a:sym typeface="+mn-ea"/>
              </a:rPr>
              <a:t> </a:t>
            </a:r>
          </a:p>
          <a:p>
            <a:pPr marL="457200" indent="-457200">
              <a:buFont typeface="+mj-lt"/>
              <a:buAutoNum type="arabicPeriod"/>
            </a:pPr>
            <a:r>
              <a:rPr lang="en-IN" altLang="en-US" b="1">
                <a:sym typeface="+mn-ea"/>
              </a:rPr>
              <a:t> </a:t>
            </a:r>
            <a:r>
              <a:rPr lang="en-US" b="1">
                <a:sym typeface="+mn-ea"/>
              </a:rPr>
              <a:t>Dysentery caused by parasitic worms</a:t>
            </a:r>
            <a:r>
              <a:rPr lang="en-IN" altLang="en-US">
                <a:sym typeface="+mn-ea"/>
              </a:rPr>
              <a:t>:</a:t>
            </a:r>
            <a:endParaRPr lang="en-I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 y="87630"/>
            <a:ext cx="8526780" cy="6385560"/>
          </a:xfrm>
        </p:spPr>
        <p:txBody>
          <a:bodyPr>
            <a:normAutofit lnSpcReduction="10000"/>
          </a:bodyPr>
          <a:lstStyle/>
          <a:p>
            <a:pPr marL="0" indent="0" algn="ctr">
              <a:buNone/>
            </a:pPr>
            <a:r>
              <a:rPr lang="en-US" dirty="0"/>
              <a:t>Causes</a:t>
            </a:r>
          </a:p>
          <a:p>
            <a:pPr marL="0" indent="0">
              <a:buNone/>
            </a:pPr>
            <a:endParaRPr lang="en-US" sz="2400" dirty="0"/>
          </a:p>
          <a:p>
            <a:pPr marL="457200" indent="-457200">
              <a:buFont typeface="+mj-lt"/>
              <a:buAutoNum type="arabicPeriod"/>
            </a:pPr>
            <a:r>
              <a:rPr lang="en-US" sz="2800" b="1" dirty="0"/>
              <a:t>Bacillary dysentery</a:t>
            </a:r>
            <a:r>
              <a:rPr lang="en-IN" altLang="en-US" sz="2800" b="1" dirty="0"/>
              <a:t>:</a:t>
            </a:r>
          </a:p>
          <a:p>
            <a:pPr marL="0" indent="0">
              <a:buFont typeface="+mj-lt"/>
              <a:buNone/>
            </a:pPr>
            <a:r>
              <a:rPr lang="en-US" sz="2800" b="1" dirty="0"/>
              <a:t> </a:t>
            </a:r>
            <a:r>
              <a:rPr lang="en-US" sz="2800" dirty="0"/>
              <a:t>Bacillary dysentery, which is also known as shigellosis, is caused by four species of the genus </a:t>
            </a:r>
            <a:r>
              <a:rPr lang="en-US" sz="2800" dirty="0" err="1"/>
              <a:t>Shigella</a:t>
            </a:r>
            <a:r>
              <a:rPr lang="en-IN" altLang="en-US" sz="2800" dirty="0"/>
              <a:t>.</a:t>
            </a:r>
          </a:p>
          <a:p>
            <a:pPr marL="0" indent="0">
              <a:buFont typeface="+mj-lt"/>
              <a:buNone/>
            </a:pPr>
            <a:r>
              <a:rPr lang="en-US" sz="2800" dirty="0"/>
              <a:t> </a:t>
            </a:r>
          </a:p>
          <a:p>
            <a:pPr marL="0" indent="0">
              <a:buFont typeface="+mj-lt"/>
              <a:buNone/>
            </a:pPr>
            <a:r>
              <a:rPr lang="en-US" sz="2800" dirty="0"/>
              <a:t>The </a:t>
            </a:r>
            <a:r>
              <a:rPr lang="en-US" sz="2800" dirty="0" err="1"/>
              <a:t>Shigella</a:t>
            </a:r>
            <a:r>
              <a:rPr lang="en-US" sz="2800" dirty="0"/>
              <a:t> organisms cause the diarrhea and pain associated with dysentery by invading the tissues that line the colon and secreting an </a:t>
            </a:r>
            <a:r>
              <a:rPr lang="en-US" sz="2800" dirty="0" err="1"/>
              <a:t>enterotoxin</a:t>
            </a:r>
            <a:r>
              <a:rPr lang="en-US" sz="2800" dirty="0"/>
              <a:t>, </a:t>
            </a:r>
          </a:p>
          <a:p>
            <a:pPr marL="0" indent="0">
              <a:buFont typeface="+mj-lt"/>
              <a:buNone/>
            </a:pPr>
            <a:endParaRPr lang="en-US" sz="2800" dirty="0"/>
          </a:p>
          <a:p>
            <a:pPr marL="0" indent="0">
              <a:buFont typeface="+mj-lt"/>
              <a:buNone/>
            </a:pPr>
            <a:r>
              <a:rPr lang="en-IN" altLang="en-US" sz="2800" b="1" dirty="0">
                <a:sym typeface="+mn-ea"/>
              </a:rPr>
              <a:t>2. </a:t>
            </a:r>
            <a:r>
              <a:rPr lang="en-US" sz="2800" b="1" dirty="0">
                <a:sym typeface="+mn-ea"/>
              </a:rPr>
              <a:t>Amebic dysentery</a:t>
            </a:r>
            <a:r>
              <a:rPr lang="en-IN" altLang="en-US" sz="2800" b="1" dirty="0">
                <a:sym typeface="+mn-ea"/>
              </a:rPr>
              <a:t>:</a:t>
            </a:r>
            <a:r>
              <a:rPr lang="en-US" sz="2800" b="1" dirty="0">
                <a:sym typeface="+mn-ea"/>
              </a:rPr>
              <a:t> </a:t>
            </a:r>
            <a:r>
              <a:rPr lang="en-US" sz="2800" dirty="0">
                <a:sym typeface="+mn-ea"/>
              </a:rPr>
              <a:t>Amebic dysentery, which is also called intestinal </a:t>
            </a:r>
            <a:r>
              <a:rPr lang="en-US" sz="2800" dirty="0" err="1">
                <a:sym typeface="+mn-ea"/>
              </a:rPr>
              <a:t>amebiasis</a:t>
            </a:r>
            <a:r>
              <a:rPr lang="en-US" sz="2800" dirty="0">
                <a:sym typeface="+mn-ea"/>
              </a:rPr>
              <a:t> and amebic colitis, is caused by a protozoon, </a:t>
            </a:r>
            <a:r>
              <a:rPr lang="en-US" sz="2800" dirty="0" err="1">
                <a:sym typeface="+mn-ea"/>
              </a:rPr>
              <a:t>Entamoeba</a:t>
            </a:r>
            <a:r>
              <a:rPr lang="en-US" sz="2800" dirty="0">
                <a:sym typeface="+mn-ea"/>
              </a:rPr>
              <a:t> </a:t>
            </a:r>
            <a:r>
              <a:rPr lang="en-US" sz="2800" dirty="0" err="1">
                <a:sym typeface="+mn-ea"/>
              </a:rPr>
              <a:t>histoly</a:t>
            </a:r>
            <a:r>
              <a:rPr lang="en-IN" altLang="en-US" sz="2800" dirty="0" err="1">
                <a:sym typeface="+mn-ea"/>
              </a:rPr>
              <a:t>tica</a:t>
            </a:r>
            <a:r>
              <a:rPr lang="en-US" sz="2800" dirty="0">
                <a:sym typeface="+mn-ea"/>
              </a:rPr>
              <a:t> means "tissue-dissolving</a:t>
            </a:r>
            <a:r>
              <a:rPr lang="en-IN" altLang="en-US" sz="2800" dirty="0">
                <a:sym typeface="+mn-ea"/>
              </a:rPr>
              <a:t>.</a:t>
            </a:r>
          </a:p>
          <a:p>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69" y="95250"/>
            <a:ext cx="8552021" cy="6676390"/>
          </a:xfrm>
        </p:spPr>
        <p:txBody>
          <a:bodyPr>
            <a:normAutofit fontScale="92500" lnSpcReduction="10000"/>
          </a:bodyPr>
          <a:lstStyle/>
          <a:p>
            <a:endParaRPr lang="en-US" sz="1200" b="1"/>
          </a:p>
          <a:p>
            <a:pPr marL="0" indent="0">
              <a:buNone/>
            </a:pPr>
            <a:r>
              <a:rPr lang="en-IN" altLang="en-US" sz="2400" b="1">
                <a:sym typeface="+mn-ea"/>
              </a:rPr>
              <a:t>3.</a:t>
            </a:r>
            <a:r>
              <a:rPr lang="en-IN" altLang="en-US" sz="2800" b="1">
                <a:sym typeface="+mn-ea"/>
              </a:rPr>
              <a:t> </a:t>
            </a:r>
            <a:r>
              <a:rPr lang="en-US" sz="2800" b="1">
                <a:sym typeface="+mn-ea"/>
              </a:rPr>
              <a:t>Balantidiasis, giardiasis, and cryptosporidiosis</a:t>
            </a:r>
            <a:r>
              <a:rPr lang="en-IN" altLang="en-US" sz="2800" b="1">
                <a:sym typeface="+mn-ea"/>
              </a:rPr>
              <a:t>:</a:t>
            </a:r>
            <a:r>
              <a:rPr lang="en-US" sz="2800">
                <a:sym typeface="+mn-ea"/>
              </a:rPr>
              <a:t> </a:t>
            </a:r>
          </a:p>
          <a:p>
            <a:pPr marL="0" indent="0">
              <a:buNone/>
            </a:pPr>
            <a:r>
              <a:rPr lang="en-US" sz="2800">
                <a:sym typeface="+mn-ea"/>
              </a:rPr>
              <a:t>These three intestinal infections are all caused by protozoa, Balantidium coli</a:t>
            </a:r>
            <a:r>
              <a:rPr lang="en-IN" altLang="en-US" sz="2800">
                <a:sym typeface="+mn-ea"/>
              </a:rPr>
              <a:t>.</a:t>
            </a:r>
            <a:r>
              <a:rPr lang="en-US" sz="2800">
                <a:sym typeface="+mn-ea"/>
              </a:rPr>
              <a:t> </a:t>
            </a:r>
          </a:p>
          <a:p>
            <a:pPr marL="0" indent="0">
              <a:buNone/>
            </a:pPr>
            <a:endParaRPr lang="en-US" sz="2800">
              <a:sym typeface="+mn-ea"/>
            </a:endParaRPr>
          </a:p>
          <a:p>
            <a:pPr marL="0" indent="0">
              <a:buNone/>
            </a:pPr>
            <a:r>
              <a:rPr lang="en-IN" altLang="en-US" sz="2800">
                <a:sym typeface="+mn-ea"/>
              </a:rPr>
              <a:t>T</a:t>
            </a:r>
            <a:r>
              <a:rPr lang="en-US" sz="2800">
                <a:sym typeface="+mn-ea"/>
              </a:rPr>
              <a:t>he disease agents may cause dysentery in children or immunocompromised individuals. </a:t>
            </a:r>
          </a:p>
          <a:p>
            <a:endParaRPr lang="en-US" sz="2800">
              <a:sym typeface="+mn-ea"/>
            </a:endParaRPr>
          </a:p>
          <a:p>
            <a:pPr marL="0" indent="0">
              <a:buNone/>
            </a:pPr>
            <a:r>
              <a:rPr lang="en-IN" altLang="en-US" sz="2800" b="1">
                <a:sym typeface="+mn-ea"/>
              </a:rPr>
              <a:t>4. </a:t>
            </a:r>
            <a:r>
              <a:rPr lang="en-US" sz="2800" b="1">
                <a:sym typeface="+mn-ea"/>
              </a:rPr>
              <a:t>Viral dysentery</a:t>
            </a:r>
            <a:r>
              <a:rPr lang="en-IN" altLang="en-US" sz="2800" b="1">
                <a:sym typeface="+mn-ea"/>
              </a:rPr>
              <a:t>:</a:t>
            </a:r>
            <a:r>
              <a:rPr lang="en-US" sz="2800">
                <a:sym typeface="+mn-ea"/>
              </a:rPr>
              <a:t> Viral dysentery, which is sometimes called trave</a:t>
            </a:r>
            <a:r>
              <a:rPr lang="en-IN" altLang="en-US" sz="2800">
                <a:sym typeface="+mn-ea"/>
              </a:rPr>
              <a:t>l</a:t>
            </a:r>
            <a:r>
              <a:rPr lang="en-US" sz="2800">
                <a:sym typeface="+mn-ea"/>
              </a:rPr>
              <a:t>ler's diarrhea or viral gastroenteritis</a:t>
            </a:r>
            <a:r>
              <a:rPr lang="en-IN" altLang="en-US" sz="2800">
                <a:sym typeface="+mn-ea"/>
              </a:rPr>
              <a:t>.</a:t>
            </a:r>
          </a:p>
          <a:p>
            <a:pPr marL="0" indent="0">
              <a:buNone/>
            </a:pPr>
            <a:r>
              <a:rPr lang="en-US" sz="2800">
                <a:sym typeface="+mn-ea"/>
              </a:rPr>
              <a:t> </a:t>
            </a:r>
          </a:p>
          <a:p>
            <a:pPr marL="0" indent="0">
              <a:buNone/>
            </a:pPr>
            <a:r>
              <a:rPr lang="en-IN" altLang="en-US" sz="2800">
                <a:sym typeface="+mn-ea"/>
              </a:rPr>
              <a:t>It </a:t>
            </a:r>
            <a:r>
              <a:rPr lang="en-US" sz="2800">
                <a:sym typeface="+mn-ea"/>
              </a:rPr>
              <a:t>is caused by several families of viruses, including rotaviruses </a:t>
            </a:r>
            <a:r>
              <a:rPr lang="en-IN" altLang="en-US" sz="2800">
                <a:sym typeface="+mn-ea"/>
              </a:rPr>
              <a:t>(children) </a:t>
            </a:r>
            <a:r>
              <a:rPr lang="en-US" sz="2800">
                <a:sym typeface="+mn-ea"/>
              </a:rPr>
              <a:t>, caliciviruses </a:t>
            </a:r>
            <a:r>
              <a:rPr lang="en-IN" altLang="en-US" sz="2800">
                <a:sym typeface="+mn-ea"/>
              </a:rPr>
              <a:t>(adults)</a:t>
            </a:r>
            <a:r>
              <a:rPr lang="en-US" sz="2800">
                <a:sym typeface="+mn-ea"/>
              </a:rPr>
              <a:t>, astroviruses, noroviruses, and adenoviruses.</a:t>
            </a:r>
          </a:p>
          <a:p>
            <a:pPr marL="0" indent="0">
              <a:buNone/>
            </a:pPr>
            <a:r>
              <a:rPr lang="en-US" sz="2800">
                <a:sym typeface="+mn-ea"/>
              </a:rPr>
              <a:t> </a:t>
            </a:r>
          </a:p>
          <a:p>
            <a:pPr marL="0" indent="0">
              <a:buNone/>
            </a:pPr>
            <a:r>
              <a:rPr lang="en-US" sz="2800">
                <a:sym typeface="+mn-ea"/>
              </a:rPr>
              <a:t> </a:t>
            </a:r>
          </a:p>
          <a:p>
            <a:pPr marL="0" indent="0">
              <a:buNone/>
            </a:pPr>
            <a:endParaRPr 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altLang="en-US" sz="2800" b="1">
                <a:sym typeface="+mn-ea"/>
              </a:rPr>
              <a:t>5. </a:t>
            </a:r>
            <a:r>
              <a:rPr lang="en-US" sz="2800" b="1">
                <a:sym typeface="+mn-ea"/>
              </a:rPr>
              <a:t>Dysentery caused by parasitic worms</a:t>
            </a:r>
            <a:r>
              <a:rPr lang="en-IN" altLang="en-US" sz="2800">
                <a:sym typeface="+mn-ea"/>
              </a:rPr>
              <a:t>:</a:t>
            </a:r>
            <a:r>
              <a:rPr lang="en-US" sz="2800">
                <a:sym typeface="+mn-ea"/>
              </a:rPr>
              <a:t> </a:t>
            </a:r>
          </a:p>
          <a:p>
            <a:r>
              <a:rPr lang="en-US" sz="2800">
                <a:sym typeface="+mn-ea"/>
              </a:rPr>
              <a:t>Both whipworm (trichuriasis) and flatworm  (schistosomiasis) infestations may produce the violent diarrhea and abdominal cramps associated with dysentery. </a:t>
            </a:r>
            <a:endParaRPr lang="en-US" sz="2800"/>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161" y="34290"/>
            <a:ext cx="8862060" cy="6659880"/>
          </a:xfrm>
        </p:spPr>
        <p:txBody>
          <a:bodyPr>
            <a:normAutofit lnSpcReduction="10000"/>
          </a:bodyPr>
          <a:lstStyle/>
          <a:p>
            <a:pPr marL="0" indent="0" algn="ctr">
              <a:buNone/>
            </a:pPr>
            <a:r>
              <a:rPr lang="en-US" sz="3600" b="1" dirty="0">
                <a:sym typeface="+mn-ea"/>
              </a:rPr>
              <a:t>Symptoms</a:t>
            </a:r>
          </a:p>
          <a:p>
            <a:r>
              <a:rPr lang="en-US" sz="2000" dirty="0">
                <a:sym typeface="+mn-ea"/>
              </a:rPr>
              <a:t>In addition to the characteristic bloody and/or watery diarrhea and abdominal cramps of dysentery, the various types have somewhat different symptom profiles:</a:t>
            </a:r>
          </a:p>
          <a:p>
            <a:endParaRPr lang="en-US" sz="2000" dirty="0">
              <a:sym typeface="+mn-ea"/>
            </a:endParaRPr>
          </a:p>
          <a:p>
            <a:r>
              <a:rPr lang="en-US" sz="2200" b="1" dirty="0"/>
              <a:t>Bacillary dysentery</a:t>
            </a:r>
            <a:r>
              <a:rPr lang="en-IN" altLang="en-US" sz="2200" b="1" dirty="0"/>
              <a:t>:(BD)</a:t>
            </a:r>
          </a:p>
          <a:p>
            <a:r>
              <a:rPr lang="en-US" sz="2200" dirty="0"/>
              <a:t> The high fever </a:t>
            </a:r>
          </a:p>
          <a:p>
            <a:r>
              <a:rPr lang="en-US" sz="2200" dirty="0"/>
              <a:t> pain in the rectum </a:t>
            </a:r>
            <a:r>
              <a:rPr lang="en-IN" altLang="en-US" sz="2200" dirty="0"/>
              <a:t>and </a:t>
            </a:r>
            <a:r>
              <a:rPr lang="en-US" sz="2200" dirty="0"/>
              <a:t>abdominal cramping. </a:t>
            </a:r>
          </a:p>
          <a:p>
            <a:r>
              <a:rPr lang="en-IN" altLang="en-US" sz="2200" dirty="0"/>
              <a:t>2</a:t>
            </a:r>
            <a:r>
              <a:rPr lang="en-US" sz="2200" dirty="0"/>
              <a:t> complications </a:t>
            </a:r>
            <a:r>
              <a:rPr lang="en-IN" altLang="en-US" sz="2200" dirty="0"/>
              <a:t>of BD  </a:t>
            </a:r>
            <a:r>
              <a:rPr lang="en-US" sz="2200" dirty="0"/>
              <a:t>outside the digestive tract: </a:t>
            </a:r>
            <a:r>
              <a:rPr lang="en-US" sz="2200" dirty="0" err="1"/>
              <a:t>bacteremia</a:t>
            </a:r>
            <a:r>
              <a:rPr lang="en-US" sz="2200" dirty="0"/>
              <a:t> (bacteria in the bloodstream), which is most likely to occur in malnourished children; </a:t>
            </a:r>
          </a:p>
          <a:p>
            <a:r>
              <a:rPr lang="en-US" sz="2200" dirty="0"/>
              <a:t>and hemolytic uremic syndrome, a type of kidney failure that has a mortality rate above 50 percent.</a:t>
            </a:r>
          </a:p>
          <a:p>
            <a:endParaRPr lang="en-US" sz="2200" dirty="0"/>
          </a:p>
          <a:p>
            <a:r>
              <a:rPr lang="en-US" sz="2200" b="1" dirty="0"/>
              <a:t>Amebic dysentery. </a:t>
            </a:r>
          </a:p>
          <a:p>
            <a:r>
              <a:rPr lang="en-IN" altLang="en-US" sz="2200" dirty="0" err="1"/>
              <a:t>diarrhea</a:t>
            </a:r>
            <a:r>
              <a:rPr lang="en-IN" altLang="en-US" sz="2200" dirty="0"/>
              <a:t> with bloody stool</a:t>
            </a:r>
          </a:p>
          <a:p>
            <a:r>
              <a:rPr lang="en-IN" altLang="en-US" sz="2200" dirty="0"/>
              <a:t>It</a:t>
            </a:r>
            <a:r>
              <a:rPr lang="en-US" sz="2200" dirty="0"/>
              <a:t> has a slow and gradual onset; </a:t>
            </a:r>
          </a:p>
          <a:p>
            <a:r>
              <a:rPr lang="en-US" sz="2200" dirty="0"/>
              <a:t> Fever is unusual with </a:t>
            </a:r>
            <a:r>
              <a:rPr lang="en-US" sz="2200" dirty="0" err="1"/>
              <a:t>amebiasis</a:t>
            </a:r>
            <a:r>
              <a:rPr lang="en-US" sz="2200" dirty="0"/>
              <a:t> unless the patient has developed a liver abscess as a complication of the infection. </a:t>
            </a:r>
          </a:p>
          <a:p>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255" y="111126"/>
            <a:ext cx="8862060" cy="6410325"/>
          </a:xfrm>
        </p:spPr>
        <p:txBody>
          <a:bodyPr/>
          <a:lstStyle/>
          <a:p>
            <a:pPr marL="0" indent="0">
              <a:buNone/>
            </a:pPr>
            <a:r>
              <a:rPr lang="en-US" sz="2400">
                <a:sym typeface="+mn-ea"/>
              </a:rPr>
              <a:t> </a:t>
            </a:r>
          </a:p>
          <a:p>
            <a:r>
              <a:rPr lang="en-US" sz="2400">
                <a:sym typeface="+mn-ea"/>
              </a:rPr>
              <a:t>fulminant or necrotizing colitis,</a:t>
            </a:r>
          </a:p>
          <a:p>
            <a:pPr marL="0" indent="0">
              <a:buNone/>
            </a:pPr>
            <a:r>
              <a:rPr lang="en-US" sz="2400">
                <a:sym typeface="+mn-ea"/>
              </a:rPr>
              <a:t> </a:t>
            </a:r>
            <a:r>
              <a:rPr lang="en-IN" altLang="en-US" sz="2400">
                <a:sym typeface="+mn-ea"/>
              </a:rPr>
              <a:t>{</a:t>
            </a:r>
            <a:r>
              <a:rPr lang="en-US" sz="2400">
                <a:sym typeface="+mn-ea"/>
              </a:rPr>
              <a:t>which is a severe inflammation of the colon characterized by dehydration, severe abdominal pain, and the risk of perforation (rupture) of the colon.</a:t>
            </a:r>
            <a:r>
              <a:rPr lang="en-IN" altLang="en-US" sz="2400">
                <a:sym typeface="+mn-ea"/>
              </a:rPr>
              <a:t>}</a:t>
            </a:r>
          </a:p>
          <a:p>
            <a:pPr marL="0" indent="0">
              <a:buNone/>
            </a:pPr>
            <a:endParaRPr lang="en-IN" altLang="en-US" sz="2400" b="1">
              <a:sym typeface="+mn-ea"/>
            </a:endParaRPr>
          </a:p>
          <a:p>
            <a:r>
              <a:rPr lang="en-US" sz="2400" b="1">
                <a:sym typeface="+mn-ea"/>
              </a:rPr>
              <a:t>Dysentery caused by other protozoa</a:t>
            </a:r>
            <a:r>
              <a:rPr lang="en-IN" altLang="en-US" sz="2400" b="1">
                <a:sym typeface="+mn-ea"/>
              </a:rPr>
              <a:t>:</a:t>
            </a:r>
            <a:r>
              <a:rPr lang="en-IN" altLang="en-US" sz="2400">
                <a:sym typeface="+mn-ea"/>
              </a:rPr>
              <a:t> </a:t>
            </a:r>
            <a:r>
              <a:rPr lang="en-US" sz="2400">
                <a:sym typeface="+mn-ea"/>
              </a:rPr>
              <a:t> .</a:t>
            </a:r>
          </a:p>
          <a:p>
            <a:r>
              <a:rPr lang="en-US" sz="2400">
                <a:sym typeface="+mn-ea"/>
              </a:rPr>
              <a:t> bloating and foul-smelling flatus,</a:t>
            </a:r>
          </a:p>
          <a:p>
            <a:r>
              <a:rPr lang="en-US" sz="2400">
                <a:sym typeface="+mn-ea"/>
              </a:rPr>
              <a:t> nausea and vomiting, headaches, and low-grade fever. </a:t>
            </a:r>
          </a:p>
          <a:p>
            <a:r>
              <a:rPr lang="en-US" sz="2400">
                <a:sym typeface="+mn-ea"/>
              </a:rPr>
              <a:t> The symptoms of cryptosporidiosis are mild in most patients but are typically severe in patients with AIDS. </a:t>
            </a:r>
          </a:p>
          <a:p>
            <a:endParaRPr lang="en-US" sz="2400">
              <a:sym typeface="+mn-ea"/>
            </a:endParaRPr>
          </a:p>
          <a:p>
            <a:r>
              <a:rPr lang="en-US" sz="2400" b="1">
                <a:sym typeface="+mn-ea"/>
              </a:rPr>
              <a:t>Viral dysentery</a:t>
            </a:r>
            <a:r>
              <a:rPr lang="en-IN" altLang="en-US" sz="2400" b="1">
                <a:sym typeface="+mn-ea"/>
              </a:rPr>
              <a:t>:</a:t>
            </a:r>
            <a:r>
              <a:rPr lang="en-US" sz="2400">
                <a:sym typeface="+mn-ea"/>
              </a:rPr>
              <a:t> </a:t>
            </a:r>
          </a:p>
          <a:p>
            <a:r>
              <a:rPr lang="en-US" sz="2400">
                <a:sym typeface="+mn-ea"/>
              </a:rPr>
              <a:t> low-grade fever. </a:t>
            </a:r>
          </a:p>
          <a:p>
            <a:r>
              <a:rPr lang="en-US" sz="2400">
                <a:sym typeface="+mn-ea"/>
              </a:rPr>
              <a:t>nausea and vomiting. </a:t>
            </a:r>
          </a:p>
          <a:p>
            <a:endParaRPr lang="en-US" sz="2400" b="1">
              <a:sym typeface="+mn-ea"/>
            </a:endParaRPr>
          </a:p>
          <a:p>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b="1">
                <a:sym typeface="+mn-ea"/>
              </a:rPr>
              <a:t>Dysentery caused by parasitic worms</a:t>
            </a:r>
            <a:r>
              <a:rPr lang="en-IN" altLang="en-US" sz="2400" b="1">
                <a:sym typeface="+mn-ea"/>
              </a:rPr>
              <a:t>: </a:t>
            </a:r>
          </a:p>
          <a:p>
            <a:pPr marL="0" indent="0">
              <a:buNone/>
            </a:pPr>
            <a:endParaRPr lang="en-IN" altLang="en-US" sz="2400" b="1">
              <a:sym typeface="+mn-ea"/>
            </a:endParaRPr>
          </a:p>
          <a:p>
            <a:r>
              <a:rPr lang="en-US" sz="2400">
                <a:sym typeface="+mn-ea"/>
              </a:rPr>
              <a:t> bloody diarrhea and abdominal pain, </a:t>
            </a:r>
          </a:p>
          <a:p>
            <a:r>
              <a:rPr lang="en-US" sz="2400">
                <a:sym typeface="+mn-ea"/>
              </a:rPr>
              <a:t>these patients usually have fatigue. </a:t>
            </a:r>
          </a:p>
          <a:p>
            <a:r>
              <a:rPr lang="en-US" sz="2400">
                <a:sym typeface="+mn-ea"/>
              </a:rPr>
              <a:t>An examination of the patient's colon will usually reveal areas of ulcerated tissue, which is the source of the bloody diarrhea.</a:t>
            </a:r>
            <a:endParaRPr lang="en-US" sz="2400"/>
          </a:p>
          <a:p>
            <a:endParaRPr lang="en-US" sz="2400"/>
          </a:p>
          <a:p>
            <a:endParaRPr 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629920"/>
          </a:xfrm>
        </p:spPr>
        <p:txBody>
          <a:bodyPr>
            <a:normAutofit fontScale="90000"/>
          </a:bodyPr>
          <a:lstStyle/>
          <a:p>
            <a:r>
              <a:rPr lang="en-US">
                <a:sym typeface="+mn-ea"/>
              </a:rPr>
              <a:t>Treatment</a:t>
            </a:r>
            <a:endParaRPr lang="en-US"/>
          </a:p>
        </p:txBody>
      </p:sp>
      <p:sp>
        <p:nvSpPr>
          <p:cNvPr id="3" name="Content Placeholder 2"/>
          <p:cNvSpPr>
            <a:spLocks noGrp="1"/>
          </p:cNvSpPr>
          <p:nvPr>
            <p:ph idx="1"/>
          </p:nvPr>
        </p:nvSpPr>
        <p:spPr>
          <a:xfrm>
            <a:off x="72866" y="904875"/>
            <a:ext cx="8997315" cy="5557520"/>
          </a:xfrm>
        </p:spPr>
        <p:txBody>
          <a:bodyPr>
            <a:normAutofit lnSpcReduction="10000"/>
          </a:bodyPr>
          <a:lstStyle/>
          <a:p>
            <a:pPr marL="0" indent="0">
              <a:buNone/>
            </a:pPr>
            <a:r>
              <a:rPr lang="en-US" sz="2400" b="1">
                <a:sym typeface="+mn-ea"/>
              </a:rPr>
              <a:t>Bacillary dysentery</a:t>
            </a:r>
            <a:r>
              <a:rPr lang="en-IN" altLang="en-US" sz="2400" b="1">
                <a:sym typeface="+mn-ea"/>
              </a:rPr>
              <a:t>:</a:t>
            </a:r>
            <a:r>
              <a:rPr lang="en-US" sz="2400">
                <a:sym typeface="+mn-ea"/>
              </a:rPr>
              <a:t> </a:t>
            </a:r>
          </a:p>
          <a:p>
            <a:r>
              <a:rPr lang="en-US" sz="2400">
                <a:sym typeface="+mn-ea"/>
              </a:rPr>
              <a:t>is usually treated with such antibiotics </a:t>
            </a:r>
          </a:p>
          <a:p>
            <a:pPr marL="0" indent="0">
              <a:buNone/>
            </a:pPr>
            <a:endParaRPr lang="en-US" sz="2400">
              <a:sym typeface="+mn-ea"/>
            </a:endParaRPr>
          </a:p>
          <a:p>
            <a:pPr marL="0" indent="0">
              <a:buNone/>
            </a:pPr>
            <a:r>
              <a:rPr lang="en-IN" altLang="en-US" sz="2400">
                <a:sym typeface="+mn-ea"/>
              </a:rPr>
              <a:t>[</a:t>
            </a:r>
            <a:r>
              <a:rPr lang="en-US" sz="2400">
                <a:sym typeface="+mn-ea"/>
              </a:rPr>
              <a:t>as trimethoprim-sulfamethoxazole (Bactrim, Septra), nalidixic acid (NegGram), or ciprofloxacin (Cipro, Ciloxan). </a:t>
            </a:r>
            <a:r>
              <a:rPr lang="en-IN" altLang="en-US" sz="2400">
                <a:sym typeface="+mn-ea"/>
              </a:rPr>
              <a:t>]</a:t>
            </a:r>
          </a:p>
          <a:p>
            <a:endParaRPr lang="en-US" sz="2400">
              <a:sym typeface="+mn-ea"/>
            </a:endParaRPr>
          </a:p>
          <a:p>
            <a:r>
              <a:rPr lang="en-US" sz="2400">
                <a:sym typeface="+mn-ea"/>
              </a:rPr>
              <a:t>Patients with bacillary dysentery should not be given antidiarrheal medications, because they may make the illness worse.</a:t>
            </a:r>
          </a:p>
          <a:p>
            <a:pPr marL="0" indent="0">
              <a:buNone/>
            </a:pPr>
            <a:endParaRPr lang="en-US" sz="2400"/>
          </a:p>
          <a:p>
            <a:r>
              <a:rPr lang="en-US" sz="2400" b="1">
                <a:sym typeface="+mn-ea"/>
              </a:rPr>
              <a:t>Amebic dysentery.</a:t>
            </a:r>
            <a:r>
              <a:rPr lang="en-IN" altLang="en-US" sz="2400" b="1">
                <a:sym typeface="+mn-ea"/>
              </a:rPr>
              <a:t>:</a:t>
            </a:r>
          </a:p>
          <a:p>
            <a:r>
              <a:rPr lang="en-US" sz="2400">
                <a:sym typeface="+mn-ea"/>
              </a:rPr>
              <a:t> drugs given for amebiasis are diloxanide furoate (Diloxide), iodoquinol (Diquinol, Yodoxin), and metronidazole (Flagyl). </a:t>
            </a:r>
          </a:p>
          <a:p>
            <a:r>
              <a:rPr lang="en-US" sz="2400">
                <a:sym typeface="+mn-ea"/>
              </a:rPr>
              <a:t>Metronidazole should not be given to pregnant women but paromomycin (Humatin) may be used instead.</a:t>
            </a:r>
          </a:p>
          <a:p>
            <a:endParaRPr lang="en-US" sz="2400"/>
          </a:p>
          <a:p>
            <a:endParaRPr 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I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DIARRHOEA</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402" y="277495"/>
            <a:ext cx="8514398" cy="6656705"/>
          </a:xfrm>
        </p:spPr>
        <p:txBody>
          <a:bodyPr/>
          <a:lstStyle/>
          <a:p>
            <a:r>
              <a:rPr lang="en-US" sz="2400" b="1">
                <a:sym typeface="+mn-ea"/>
              </a:rPr>
              <a:t>Dysentery caused by parasitic worm</a:t>
            </a:r>
            <a:r>
              <a:rPr lang="en-IN" altLang="en-US" sz="2400" b="1">
                <a:sym typeface="+mn-ea"/>
              </a:rPr>
              <a:t>:</a:t>
            </a:r>
          </a:p>
          <a:p>
            <a:pPr marL="0" indent="0">
              <a:buNone/>
            </a:pPr>
            <a:r>
              <a:rPr lang="en-US" sz="2400">
                <a:sym typeface="+mn-ea"/>
              </a:rPr>
              <a:t>  treated with anthelminthic </a:t>
            </a:r>
          </a:p>
          <a:p>
            <a:pPr marL="0" indent="0">
              <a:buNone/>
            </a:pPr>
            <a:r>
              <a:rPr lang="en-US" sz="2400">
                <a:sym typeface="+mn-ea"/>
              </a:rPr>
              <a:t>  most commonly mebendazole (Vermox). </a:t>
            </a:r>
          </a:p>
          <a:p>
            <a:pPr marL="0" indent="0">
              <a:buNone/>
            </a:pPr>
            <a:endParaRPr lang="en-US" sz="2400">
              <a:sym typeface="+mn-ea"/>
            </a:endParaRPr>
          </a:p>
          <a:p>
            <a:r>
              <a:rPr lang="en-US" sz="2400">
                <a:sym typeface="+mn-ea"/>
              </a:rPr>
              <a:t>New drug </a:t>
            </a:r>
            <a:r>
              <a:rPr lang="en-IN" altLang="en-US" sz="2400">
                <a:sym typeface="+mn-ea"/>
              </a:rPr>
              <a:t>: </a:t>
            </a:r>
            <a:r>
              <a:rPr lang="en-US" sz="2400">
                <a:sym typeface="+mn-ea"/>
              </a:rPr>
              <a:t>tinidazole </a:t>
            </a:r>
            <a:r>
              <a:rPr lang="en-IN" altLang="en-US" sz="2400">
                <a:sym typeface="+mn-ea"/>
              </a:rPr>
              <a:t>.</a:t>
            </a:r>
          </a:p>
          <a:p>
            <a:pPr marL="0" indent="0">
              <a:buNone/>
            </a:pPr>
            <a:endParaRPr lang="en-US" sz="2400"/>
          </a:p>
          <a:p>
            <a:r>
              <a:rPr lang="en-US" sz="2400">
                <a:sym typeface="+mn-ea"/>
              </a:rPr>
              <a:t>Fluid replacement is given if the patient has shown signs of dehydration.   </a:t>
            </a:r>
          </a:p>
          <a:p>
            <a:pPr marL="0" indent="0">
              <a:buNone/>
            </a:pPr>
            <a:endParaRPr lang="en-US" sz="2400">
              <a:sym typeface="+mn-ea"/>
            </a:endParaRPr>
          </a:p>
          <a:p>
            <a:pPr marL="0" indent="0">
              <a:buNone/>
            </a:pPr>
            <a:r>
              <a:rPr lang="en-US" sz="2400">
                <a:sym typeface="+mn-ea"/>
              </a:rPr>
              <a:t> </a:t>
            </a:r>
            <a:r>
              <a:rPr lang="en-IN" altLang="en-US" sz="2400">
                <a:sym typeface="+mn-ea"/>
              </a:rPr>
              <a:t>[</a:t>
            </a:r>
            <a:r>
              <a:rPr lang="en-US" sz="2400">
                <a:sym typeface="+mn-ea"/>
              </a:rPr>
              <a:t>Infalyte and Pedialyte are oral rehydration fluids formulated for infants and young children.</a:t>
            </a:r>
            <a:r>
              <a:rPr lang="en-IN" altLang="en-US" sz="2400">
                <a:sym typeface="+mn-ea"/>
              </a:rPr>
              <a:t>]</a:t>
            </a:r>
          </a:p>
          <a:p>
            <a:pPr marL="0" indent="0">
              <a:buNone/>
            </a:pPr>
            <a:endParaRPr lang="en-IN" altLang="en-US" sz="2400">
              <a:sym typeface="+mn-ea"/>
            </a:endParaRPr>
          </a:p>
          <a:p>
            <a:r>
              <a:rPr lang="en-US" sz="2400">
                <a:sym typeface="+mn-ea"/>
              </a:rPr>
              <a:t>supplemental zinc boosts the body's immune response during acute shigellosis</a:t>
            </a:r>
            <a:r>
              <a:rPr lang="en-IN" altLang="en-US" sz="2400">
                <a:sym typeface="+mn-ea"/>
              </a:rPr>
              <a:t>.</a:t>
            </a:r>
            <a:endParaRPr lang="en-US" sz="2400"/>
          </a:p>
          <a:p>
            <a:endParaRPr 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a:t>MNT</a:t>
            </a:r>
            <a:br>
              <a:rPr lang="en-IN" altLang="en-US"/>
            </a:br>
            <a:endParaRPr lang="en-IN" altLang="en-US"/>
          </a:p>
        </p:txBody>
      </p:sp>
      <p:sp>
        <p:nvSpPr>
          <p:cNvPr id="3" name="Content Placeholder 2"/>
          <p:cNvSpPr>
            <a:spLocks noGrp="1"/>
          </p:cNvSpPr>
          <p:nvPr>
            <p:ph idx="1"/>
          </p:nvPr>
        </p:nvSpPr>
        <p:spPr>
          <a:xfrm>
            <a:off x="150495" y="810260"/>
            <a:ext cx="8810625" cy="5168900"/>
          </a:xfrm>
        </p:spPr>
        <p:txBody>
          <a:bodyPr>
            <a:normAutofit fontScale="85000" lnSpcReduction="10000"/>
          </a:bodyPr>
          <a:lstStyle/>
          <a:p>
            <a:r>
              <a:rPr lang="en-IN" altLang="en-US" sz="2600"/>
              <a:t>Diarrhea in dysentery causes dehydration ,so foods need to be focused on replacing lost fluid.</a:t>
            </a:r>
          </a:p>
          <a:p>
            <a:r>
              <a:rPr lang="en-IN" altLang="en-US" sz="2600"/>
              <a:t>oral hydration or saline drip with sodium and glucose will provide patient with necessary fluids and nutrients.</a:t>
            </a:r>
          </a:p>
          <a:p>
            <a:endParaRPr lang="en-IN" altLang="en-US" sz="2600"/>
          </a:p>
          <a:p>
            <a:r>
              <a:rPr lang="en-IN" altLang="en-US" sz="2600"/>
              <a:t>rehyration is important so drinking electrolyte water may help supply essential nutrient; gradually introduce tea and diluted fruit juice. </a:t>
            </a:r>
          </a:p>
          <a:p>
            <a:endParaRPr lang="en-IN" altLang="en-US" sz="2600"/>
          </a:p>
          <a:p>
            <a:r>
              <a:rPr lang="en-IN" altLang="en-US" sz="2600"/>
              <a:t>soft bland foods such as banana and apples provide essential nutrients and potassium.They have pectin ,water soluble fiber which help reduce diarrhea. </a:t>
            </a:r>
          </a:p>
          <a:p>
            <a:endParaRPr lang="en-IN" altLang="en-US" sz="2600"/>
          </a:p>
          <a:p>
            <a:r>
              <a:rPr lang="en-IN" altLang="en-US" sz="2600"/>
              <a:t>For improving colon health probiotics are given.</a:t>
            </a:r>
          </a:p>
          <a:p>
            <a:r>
              <a:rPr lang="en-IN" altLang="en-US" sz="2600"/>
              <a:t>Traditinal medicines like ginger and peppermint are used for treating.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556"/>
            <a:ext cx="8229600" cy="5241925"/>
          </a:xfrm>
        </p:spPr>
        <p:txBody>
          <a:bodyPr>
            <a:normAutofit fontScale="92500" lnSpcReduction="10000"/>
          </a:bodyPr>
          <a:lstStyle/>
          <a:p>
            <a:pPr marL="0" indent="0">
              <a:buNone/>
            </a:pPr>
            <a:r>
              <a:rPr lang="en-IN" altLang="en-US"/>
              <a:t>Foods to avoid:</a:t>
            </a:r>
          </a:p>
          <a:p>
            <a:r>
              <a:rPr lang="en-IN" altLang="en-US"/>
              <a:t>diary products- irritate your bowels worsening disrrhea.</a:t>
            </a:r>
          </a:p>
          <a:p>
            <a:r>
              <a:rPr lang="en-IN" altLang="en-US"/>
              <a:t>spicy , greasy , fried foods - trigger bowel irritation</a:t>
            </a:r>
          </a:p>
          <a:p>
            <a:r>
              <a:rPr lang="en-IN" altLang="en-US"/>
              <a:t>processed foods</a:t>
            </a:r>
          </a:p>
          <a:p>
            <a:r>
              <a:rPr lang="en-IN" altLang="en-US"/>
              <a:t>alcoholic beverages, carbonated and caffeinated drinks.</a:t>
            </a:r>
          </a:p>
          <a:p>
            <a:r>
              <a:rPr lang="en-IN" altLang="en-US"/>
              <a:t>food that aggravate diarrhea are raw vegetable, red meat and fruits that have high amount of fiber.</a:t>
            </a:r>
          </a:p>
          <a:p>
            <a:endParaRPr lang="en-IN" altLang="en-US"/>
          </a:p>
          <a:p>
            <a:endParaRPr lang="en-I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I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GERD</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28"/>
            <a:ext cx="8935459" cy="6832640"/>
          </a:xfrm>
          <a:prstGeom prst="rect">
            <a:avLst/>
          </a:prstGeom>
          <a:noFill/>
        </p:spPr>
        <p:txBody>
          <a:bodyPr wrap="none" rtlCol="0">
            <a:spAutoFit/>
          </a:bodyPr>
          <a:lstStyle/>
          <a:p>
            <a:r>
              <a:rPr lang="en-IN" sz="2400" dirty="0" smtClean="0">
                <a:latin typeface="Times New Roman" pitchFamily="18" charset="0"/>
                <a:cs typeface="Times New Roman" pitchFamily="18" charset="0"/>
              </a:rPr>
              <a:t>                                         INTRODUCTION</a:t>
            </a:r>
          </a:p>
          <a:p>
            <a:endParaRPr lang="en-IN" sz="2400" dirty="0" smtClean="0">
              <a:latin typeface="Times New Roman" pitchFamily="18" charset="0"/>
              <a:cs typeface="Times New Roman" pitchFamily="18" charset="0"/>
            </a:endParaRPr>
          </a:p>
          <a:p>
            <a:r>
              <a:rPr lang="en-IN" sz="2400" dirty="0">
                <a:latin typeface="Times New Roman" pitchFamily="18" charset="0"/>
                <a:cs typeface="Times New Roman" pitchFamily="18" charset="0"/>
              </a:rPr>
              <a:t> </a:t>
            </a:r>
            <a:r>
              <a:rPr lang="en-IN" sz="2400" dirty="0" smtClean="0">
                <a:latin typeface="Times New Roman" pitchFamily="18" charset="0"/>
                <a:cs typeface="Times New Roman" pitchFamily="18" charset="0"/>
              </a:rPr>
              <a:t>   </a:t>
            </a:r>
          </a:p>
          <a:p>
            <a:r>
              <a:rPr lang="en-IN" sz="2400" dirty="0" smtClean="0">
                <a:latin typeface="Times New Roman" pitchFamily="18" charset="0"/>
                <a:cs typeface="Times New Roman" pitchFamily="18" charset="0"/>
              </a:rPr>
              <a:t>Definition: </a:t>
            </a:r>
          </a:p>
          <a:p>
            <a:r>
              <a:rPr lang="en-IN" sz="2400" dirty="0" smtClean="0">
                <a:latin typeface="Times New Roman" pitchFamily="18" charset="0"/>
                <a:cs typeface="Times New Roman" pitchFamily="18" charset="0"/>
              </a:rPr>
              <a:t>     </a:t>
            </a:r>
          </a:p>
          <a:p>
            <a:r>
              <a:rPr lang="en-IN" sz="2400" dirty="0" smtClean="0">
                <a:latin typeface="Times New Roman" pitchFamily="18" charset="0"/>
                <a:cs typeface="Times New Roman" pitchFamily="18" charset="0"/>
              </a:rPr>
              <a:t>    </a:t>
            </a:r>
            <a:r>
              <a:rPr lang="en-IN" sz="2200" dirty="0" err="1" smtClean="0">
                <a:latin typeface="Times New Roman" pitchFamily="18" charset="0"/>
                <a:cs typeface="Times New Roman" pitchFamily="18" charset="0"/>
              </a:rPr>
              <a:t>Gastroesophageal</a:t>
            </a:r>
            <a:r>
              <a:rPr lang="en-IN" sz="2200" dirty="0" smtClean="0">
                <a:latin typeface="Times New Roman" pitchFamily="18" charset="0"/>
                <a:cs typeface="Times New Roman" pitchFamily="18" charset="0"/>
              </a:rPr>
              <a:t> reflux disease (GERD) is defined as a “chronic disorder </a:t>
            </a:r>
          </a:p>
          <a:p>
            <a:r>
              <a:rPr lang="en-IN" sz="2200" dirty="0">
                <a:latin typeface="Times New Roman" pitchFamily="18" charset="0"/>
                <a:cs typeface="Times New Roman" pitchFamily="18" charset="0"/>
              </a:rPr>
              <a:t> </a:t>
            </a:r>
            <a:r>
              <a:rPr lang="en-IN" sz="2200" dirty="0" smtClean="0">
                <a:latin typeface="Times New Roman" pitchFamily="18" charset="0"/>
                <a:cs typeface="Times New Roman" pitchFamily="18" charset="0"/>
              </a:rPr>
              <a:t>related to retrograde flow of gastro-duodenal contents into the esophagus</a:t>
            </a:r>
            <a:r>
              <a:rPr lang="en-IN" sz="2200" dirty="0">
                <a:latin typeface="Times New Roman" pitchFamily="18" charset="0"/>
                <a:cs typeface="Times New Roman" pitchFamily="18" charset="0"/>
              </a:rPr>
              <a:t> </a:t>
            </a:r>
            <a:endParaRPr lang="en-IN" sz="2200" dirty="0" smtClean="0">
              <a:latin typeface="Times New Roman" pitchFamily="18" charset="0"/>
              <a:cs typeface="Times New Roman" pitchFamily="18" charset="0"/>
            </a:endParaRPr>
          </a:p>
          <a:p>
            <a:r>
              <a:rPr lang="en-IN" sz="2200" dirty="0">
                <a:latin typeface="Times New Roman" pitchFamily="18" charset="0"/>
                <a:cs typeface="Times New Roman" pitchFamily="18" charset="0"/>
              </a:rPr>
              <a:t> </a:t>
            </a:r>
            <a:r>
              <a:rPr lang="en-IN" sz="2200" dirty="0" smtClean="0">
                <a:latin typeface="Times New Roman" pitchFamily="18" charset="0"/>
                <a:cs typeface="Times New Roman" pitchFamily="18" charset="0"/>
              </a:rPr>
              <a:t>resulting in a spectrum of symptoms, with or without tissue damage.”</a:t>
            </a:r>
          </a:p>
          <a:p>
            <a:endParaRPr lang="en-IN" sz="22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Prevalence:</a:t>
            </a:r>
          </a:p>
          <a:p>
            <a:r>
              <a:rPr lang="en-IN" sz="2200" dirty="0" smtClean="0">
                <a:latin typeface="Times New Roman" pitchFamily="18" charset="0"/>
                <a:cs typeface="Times New Roman" pitchFamily="18" charset="0"/>
              </a:rPr>
              <a:t>      </a:t>
            </a:r>
          </a:p>
          <a:p>
            <a:r>
              <a:rPr lang="en-IN" sz="2200" dirty="0" smtClean="0">
                <a:latin typeface="Times New Roman" pitchFamily="18" charset="0"/>
                <a:cs typeface="Times New Roman" pitchFamily="18" charset="0"/>
              </a:rPr>
              <a:t>     The range of GERD prevalence is estimated as:</a:t>
            </a:r>
          </a:p>
          <a:p>
            <a:r>
              <a:rPr lang="en-IN" sz="2200" dirty="0" smtClean="0">
                <a:latin typeface="Times New Roman" pitchFamily="18" charset="0"/>
                <a:cs typeface="Times New Roman" pitchFamily="18" charset="0"/>
              </a:rPr>
              <a:t>18.1%-27.8% in North America</a:t>
            </a:r>
          </a:p>
          <a:p>
            <a:r>
              <a:rPr lang="en-IN" sz="2200" dirty="0" smtClean="0">
                <a:latin typeface="Times New Roman" pitchFamily="18" charset="0"/>
                <a:cs typeface="Times New Roman" pitchFamily="18" charset="0"/>
              </a:rPr>
              <a:t>8.8%- 25.9% in Europe</a:t>
            </a:r>
          </a:p>
          <a:p>
            <a:r>
              <a:rPr lang="en-IN" sz="2200" dirty="0" smtClean="0">
                <a:latin typeface="Times New Roman" pitchFamily="18" charset="0"/>
                <a:cs typeface="Times New Roman" pitchFamily="18" charset="0"/>
              </a:rPr>
              <a:t>2.5%-7.8% in East Asia</a:t>
            </a:r>
            <a:endParaRPr lang="en-IN" sz="2200" dirty="0">
              <a:latin typeface="Times New Roman" pitchFamily="18" charset="0"/>
              <a:cs typeface="Times New Roman" pitchFamily="18" charset="0"/>
            </a:endParaRPr>
          </a:p>
          <a:p>
            <a:r>
              <a:rPr lang="en-IN" sz="2200" dirty="0" smtClean="0">
                <a:latin typeface="Times New Roman" pitchFamily="18" charset="0"/>
                <a:cs typeface="Times New Roman" pitchFamily="18" charset="0"/>
              </a:rPr>
              <a:t> 8-20% in India    </a:t>
            </a:r>
          </a:p>
          <a:p>
            <a:r>
              <a:rPr lang="en-IN" sz="2400" dirty="0">
                <a:latin typeface="Times New Roman" pitchFamily="18" charset="0"/>
                <a:cs typeface="Times New Roman" pitchFamily="18" charset="0"/>
              </a:rPr>
              <a:t> </a:t>
            </a:r>
            <a:r>
              <a:rPr lang="en-IN" sz="2400" dirty="0" smtClean="0">
                <a:latin typeface="Times New Roman" pitchFamily="18" charset="0"/>
                <a:cs typeface="Times New Roman" pitchFamily="18" charset="0"/>
              </a:rPr>
              <a:t>    </a:t>
            </a:r>
          </a:p>
          <a:p>
            <a:r>
              <a:rPr lang="en-IN" sz="2400" dirty="0">
                <a:latin typeface="Times New Roman" pitchFamily="18" charset="0"/>
                <a:cs typeface="Times New Roman" pitchFamily="18" charset="0"/>
              </a:rPr>
              <a:t> </a:t>
            </a:r>
            <a:r>
              <a:rPr lang="en-IN" sz="2400" dirty="0" smtClean="0">
                <a:latin typeface="Times New Roman" pitchFamily="18" charset="0"/>
                <a:cs typeface="Times New Roman" pitchFamily="18" charset="0"/>
              </a:rPr>
              <a:t>    </a:t>
            </a:r>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921032" cy="6709529"/>
          </a:xfrm>
          <a:prstGeom prst="rect">
            <a:avLst/>
          </a:prstGeom>
          <a:noFill/>
        </p:spPr>
        <p:txBody>
          <a:bodyPr wrap="none" rtlCol="0">
            <a:spAutoFit/>
          </a:bodyPr>
          <a:lstStyle/>
          <a:p>
            <a:r>
              <a:rPr lang="en-IN" sz="2400" dirty="0" smtClean="0">
                <a:latin typeface="Times New Roman" pitchFamily="18" charset="0"/>
                <a:cs typeface="Times New Roman" pitchFamily="18" charset="0"/>
              </a:rPr>
              <a:t>Pathophysiology:</a:t>
            </a:r>
          </a:p>
          <a:p>
            <a:endParaRPr lang="en-IN" sz="2400" dirty="0" smtClean="0">
              <a:latin typeface="Times New Roman" pitchFamily="18" charset="0"/>
              <a:cs typeface="Times New Roman" pitchFamily="18" charset="0"/>
            </a:endParaRPr>
          </a:p>
          <a:p>
            <a:pPr>
              <a:buFont typeface="Arial" pitchFamily="34" charset="0"/>
              <a:buChar char="•"/>
            </a:pPr>
            <a:r>
              <a:rPr lang="en-IN" sz="2200" dirty="0" smtClean="0">
                <a:latin typeface="Times New Roman" pitchFamily="18" charset="0"/>
                <a:cs typeface="Times New Roman" pitchFamily="18" charset="0"/>
              </a:rPr>
              <a:t>  Human body has natural anti-reflex mechanisms.</a:t>
            </a:r>
          </a:p>
          <a:p>
            <a:pPr>
              <a:buFont typeface="Arial" pitchFamily="34" charset="0"/>
              <a:buChar char="•"/>
            </a:pPr>
            <a:r>
              <a:rPr lang="en-IN" sz="2200" dirty="0" smtClean="0">
                <a:latin typeface="Times New Roman" pitchFamily="18" charset="0"/>
                <a:cs typeface="Times New Roman" pitchFamily="18" charset="0"/>
              </a:rPr>
              <a:t>  </a:t>
            </a:r>
            <a:r>
              <a:rPr lang="en-IN" sz="2200" dirty="0" err="1" smtClean="0">
                <a:latin typeface="Times New Roman" pitchFamily="18" charset="0"/>
                <a:cs typeface="Times New Roman" pitchFamily="18" charset="0"/>
              </a:rPr>
              <a:t>Esophageal</a:t>
            </a:r>
            <a:r>
              <a:rPr lang="en-IN" sz="2200" dirty="0" smtClean="0">
                <a:latin typeface="Times New Roman" pitchFamily="18" charset="0"/>
                <a:cs typeface="Times New Roman" pitchFamily="18" charset="0"/>
              </a:rPr>
              <a:t> peristalsis and lower </a:t>
            </a:r>
            <a:r>
              <a:rPr lang="en-IN" sz="2200" dirty="0" err="1" smtClean="0">
                <a:latin typeface="Times New Roman" pitchFamily="18" charset="0"/>
                <a:cs typeface="Times New Roman" pitchFamily="18" charset="0"/>
              </a:rPr>
              <a:t>esophageal</a:t>
            </a:r>
            <a:r>
              <a:rPr lang="en-IN" sz="2200" dirty="0" smtClean="0">
                <a:latin typeface="Times New Roman" pitchFamily="18" charset="0"/>
                <a:cs typeface="Times New Roman" pitchFamily="18" charset="0"/>
              </a:rPr>
              <a:t> sphincter (LES) are important</a:t>
            </a:r>
          </a:p>
          <a:p>
            <a:r>
              <a:rPr lang="en-IN" sz="2200" dirty="0" smtClean="0">
                <a:latin typeface="Times New Roman" pitchFamily="18" charset="0"/>
                <a:cs typeface="Times New Roman" pitchFamily="18" charset="0"/>
              </a:rPr>
              <a:t>components of it.</a:t>
            </a:r>
          </a:p>
          <a:p>
            <a:pPr>
              <a:buFont typeface="Arial" pitchFamily="34" charset="0"/>
              <a:buChar char="•"/>
            </a:pPr>
            <a:r>
              <a:rPr lang="en-IN" sz="2200" dirty="0" smtClean="0">
                <a:latin typeface="Times New Roman" pitchFamily="18" charset="0"/>
                <a:cs typeface="Times New Roman" pitchFamily="18" charset="0"/>
              </a:rPr>
              <a:t>   </a:t>
            </a:r>
            <a:r>
              <a:rPr lang="en-IN" sz="2200" dirty="0" err="1" smtClean="0">
                <a:latin typeface="Times New Roman" pitchFamily="18" charset="0"/>
                <a:cs typeface="Times New Roman" pitchFamily="18" charset="0"/>
              </a:rPr>
              <a:t>Esophageal</a:t>
            </a:r>
            <a:r>
              <a:rPr lang="en-IN" sz="2200" dirty="0" smtClean="0">
                <a:latin typeface="Times New Roman" pitchFamily="18" charset="0"/>
                <a:cs typeface="Times New Roman" pitchFamily="18" charset="0"/>
              </a:rPr>
              <a:t> peristalsis is the main determinant of </a:t>
            </a:r>
            <a:r>
              <a:rPr lang="en-IN" sz="2200" dirty="0" err="1" smtClean="0">
                <a:latin typeface="Times New Roman" pitchFamily="18" charset="0"/>
                <a:cs typeface="Times New Roman" pitchFamily="18" charset="0"/>
              </a:rPr>
              <a:t>esophageal</a:t>
            </a:r>
            <a:r>
              <a:rPr lang="en-IN" sz="2200" dirty="0" smtClean="0">
                <a:latin typeface="Times New Roman" pitchFamily="18" charset="0"/>
                <a:cs typeface="Times New Roman" pitchFamily="18" charset="0"/>
              </a:rPr>
              <a:t> clearance of</a:t>
            </a:r>
          </a:p>
          <a:p>
            <a:r>
              <a:rPr lang="en-IN" sz="2200" dirty="0" err="1" smtClean="0">
                <a:latin typeface="Times New Roman" pitchFamily="18" charset="0"/>
                <a:cs typeface="Times New Roman" pitchFamily="18" charset="0"/>
              </a:rPr>
              <a:t>refluxate</a:t>
            </a:r>
            <a:r>
              <a:rPr lang="en-IN" sz="2200" dirty="0" smtClean="0">
                <a:latin typeface="Times New Roman" pitchFamily="18" charset="0"/>
                <a:cs typeface="Times New Roman" pitchFamily="18" charset="0"/>
              </a:rPr>
              <a:t> ( content that rise from upper gastrointestinal tract into</a:t>
            </a:r>
          </a:p>
          <a:p>
            <a:r>
              <a:rPr lang="en-IN" sz="2200" dirty="0" smtClean="0">
                <a:latin typeface="Times New Roman" pitchFamily="18" charset="0"/>
                <a:cs typeface="Times New Roman" pitchFamily="18" charset="0"/>
              </a:rPr>
              <a:t> </a:t>
            </a:r>
            <a:r>
              <a:rPr lang="en-IN" sz="2200" dirty="0" err="1" smtClean="0">
                <a:latin typeface="Times New Roman" pitchFamily="18" charset="0"/>
                <a:cs typeface="Times New Roman" pitchFamily="18" charset="0"/>
              </a:rPr>
              <a:t>esophagus</a:t>
            </a:r>
            <a:r>
              <a:rPr lang="en-IN" sz="2200" dirty="0" smtClean="0">
                <a:latin typeface="Times New Roman" pitchFamily="18" charset="0"/>
                <a:cs typeface="Times New Roman" pitchFamily="18" charset="0"/>
              </a:rPr>
              <a:t>).</a:t>
            </a:r>
          </a:p>
          <a:p>
            <a:pPr>
              <a:buFont typeface="Arial" pitchFamily="34" charset="0"/>
              <a:buChar char="•"/>
            </a:pPr>
            <a:r>
              <a:rPr lang="en-IN" sz="2200" dirty="0" smtClean="0">
                <a:latin typeface="Times New Roman" pitchFamily="18" charset="0"/>
                <a:cs typeface="Times New Roman" pitchFamily="18" charset="0"/>
              </a:rPr>
              <a:t>   Defective peristalsis is associated with severe GERD, both in terms of </a:t>
            </a:r>
          </a:p>
          <a:p>
            <a:r>
              <a:rPr lang="en-IN" sz="2200" dirty="0" smtClean="0">
                <a:latin typeface="Times New Roman" pitchFamily="18" charset="0"/>
                <a:cs typeface="Times New Roman" pitchFamily="18" charset="0"/>
              </a:rPr>
              <a:t> symptoms and of mucosal damage.</a:t>
            </a:r>
          </a:p>
          <a:p>
            <a:pPr>
              <a:buFont typeface="Arial" pitchFamily="34" charset="0"/>
              <a:buChar char="•"/>
            </a:pPr>
            <a:r>
              <a:rPr lang="en-IN" sz="2200" dirty="0" smtClean="0">
                <a:latin typeface="Times New Roman" pitchFamily="18" charset="0"/>
                <a:cs typeface="Times New Roman" pitchFamily="18" charset="0"/>
              </a:rPr>
              <a:t>   LES creates a pressure zone between </a:t>
            </a:r>
            <a:r>
              <a:rPr lang="en-IN" sz="2200" dirty="0" err="1" smtClean="0">
                <a:latin typeface="Times New Roman" pitchFamily="18" charset="0"/>
                <a:cs typeface="Times New Roman" pitchFamily="18" charset="0"/>
              </a:rPr>
              <a:t>esophagus</a:t>
            </a:r>
            <a:r>
              <a:rPr lang="en-IN" sz="2200" dirty="0" smtClean="0">
                <a:latin typeface="Times New Roman" pitchFamily="18" charset="0"/>
                <a:cs typeface="Times New Roman" pitchFamily="18" charset="0"/>
              </a:rPr>
              <a:t> and stomach that prevents</a:t>
            </a:r>
          </a:p>
          <a:p>
            <a:r>
              <a:rPr lang="en-IN" sz="2200" dirty="0" smtClean="0">
                <a:latin typeface="Times New Roman" pitchFamily="18" charset="0"/>
                <a:cs typeface="Times New Roman" pitchFamily="18" charset="0"/>
              </a:rPr>
              <a:t> reflux.</a:t>
            </a:r>
          </a:p>
          <a:p>
            <a:pPr>
              <a:buFont typeface="Arial" pitchFamily="34" charset="0"/>
              <a:buChar char="•"/>
            </a:pPr>
            <a:r>
              <a:rPr lang="en-IN" sz="2200" dirty="0" smtClean="0">
                <a:latin typeface="Times New Roman" pitchFamily="18" charset="0"/>
                <a:cs typeface="Times New Roman" pitchFamily="18" charset="0"/>
              </a:rPr>
              <a:t>   However, a normal LES pressure don’t exclude GERD because  more</a:t>
            </a:r>
          </a:p>
          <a:p>
            <a:r>
              <a:rPr lang="en-IN" sz="2200" dirty="0" smtClean="0">
                <a:latin typeface="Times New Roman" pitchFamily="18" charset="0"/>
                <a:cs typeface="Times New Roman" pitchFamily="18" charset="0"/>
              </a:rPr>
              <a:t> frequent and prolonged relaxation of LES can also contribute to GERD. </a:t>
            </a:r>
          </a:p>
          <a:p>
            <a:endParaRPr lang="en-IN" sz="2400" dirty="0" smtClean="0">
              <a:latin typeface="Times New Roman" pitchFamily="18" charset="0"/>
              <a:cs typeface="Times New Roman" pitchFamily="18" charset="0"/>
            </a:endParaRPr>
          </a:p>
          <a:p>
            <a:endParaRPr lang="en-IN" sz="22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85728"/>
            <a:ext cx="9044464" cy="6247864"/>
          </a:xfrm>
          <a:prstGeom prst="rect">
            <a:avLst/>
          </a:prstGeom>
          <a:noFill/>
        </p:spPr>
        <p:txBody>
          <a:bodyPr wrap="none" rtlCol="0">
            <a:spAutoFit/>
          </a:bodyPr>
          <a:lstStyle/>
          <a:p>
            <a:r>
              <a:rPr lang="en-IN" sz="2400" dirty="0" smtClean="0">
                <a:latin typeface="Times New Roman" pitchFamily="18" charset="0"/>
                <a:cs typeface="Times New Roman" pitchFamily="18" charset="0"/>
              </a:rPr>
              <a:t>Causes:</a:t>
            </a:r>
          </a:p>
          <a:p>
            <a:endParaRPr lang="en-IN" sz="2400" dirty="0" smtClean="0">
              <a:latin typeface="Times New Roman" pitchFamily="18" charset="0"/>
              <a:cs typeface="Times New Roman" pitchFamily="18" charset="0"/>
            </a:endParaRPr>
          </a:p>
          <a:p>
            <a:pPr>
              <a:buFont typeface="Arial" pitchFamily="34" charset="0"/>
              <a:buChar char="•"/>
            </a:pPr>
            <a:r>
              <a:rPr lang="en-IN" sz="2200" dirty="0" err="1" smtClean="0">
                <a:latin typeface="Times New Roman" pitchFamily="18" charset="0"/>
                <a:cs typeface="Times New Roman" pitchFamily="18" charset="0"/>
              </a:rPr>
              <a:t>Hiatal</a:t>
            </a:r>
            <a:r>
              <a:rPr lang="en-IN" sz="2200" dirty="0" smtClean="0">
                <a:latin typeface="Times New Roman" pitchFamily="18" charset="0"/>
                <a:cs typeface="Times New Roman" pitchFamily="18" charset="0"/>
              </a:rPr>
              <a:t> hernia ( a condition in which part of stomach moves above diaphragm)</a:t>
            </a:r>
          </a:p>
          <a:p>
            <a:pPr>
              <a:buFont typeface="Arial" pitchFamily="34" charset="0"/>
              <a:buChar char="•"/>
            </a:pPr>
            <a:r>
              <a:rPr lang="en-IN" sz="2200" dirty="0" smtClean="0">
                <a:latin typeface="Times New Roman" pitchFamily="18" charset="0"/>
                <a:cs typeface="Times New Roman" pitchFamily="18" charset="0"/>
              </a:rPr>
              <a:t>Pregnancy</a:t>
            </a:r>
          </a:p>
          <a:p>
            <a:pPr>
              <a:buFont typeface="Arial" pitchFamily="34" charset="0"/>
              <a:buChar char="•"/>
            </a:pPr>
            <a:r>
              <a:rPr lang="en-IN" sz="2200" dirty="0" smtClean="0">
                <a:latin typeface="Times New Roman" pitchFamily="18" charset="0"/>
                <a:cs typeface="Times New Roman" pitchFamily="18" charset="0"/>
              </a:rPr>
              <a:t>Obesity</a:t>
            </a:r>
          </a:p>
          <a:p>
            <a:pPr>
              <a:buFont typeface="Arial" pitchFamily="34" charset="0"/>
              <a:buChar char="•"/>
            </a:pPr>
            <a:r>
              <a:rPr lang="en-IN" sz="2200" dirty="0" smtClean="0">
                <a:latin typeface="Times New Roman" pitchFamily="18" charset="0"/>
                <a:cs typeface="Times New Roman" pitchFamily="18" charset="0"/>
              </a:rPr>
              <a:t>Increased abdominal pressure</a:t>
            </a:r>
          </a:p>
          <a:p>
            <a:pPr>
              <a:buFont typeface="Arial" pitchFamily="34" charset="0"/>
              <a:buChar char="•"/>
            </a:pPr>
            <a:r>
              <a:rPr lang="en-IN" sz="2200" dirty="0" smtClean="0">
                <a:latin typeface="Times New Roman" pitchFamily="18" charset="0"/>
                <a:cs typeface="Times New Roman" pitchFamily="18" charset="0"/>
              </a:rPr>
              <a:t>Reduced LES pressure</a:t>
            </a:r>
          </a:p>
          <a:p>
            <a:pPr>
              <a:buFont typeface="Arial" pitchFamily="34" charset="0"/>
              <a:buChar char="•"/>
            </a:pPr>
            <a:r>
              <a:rPr lang="en-IN" sz="2200" dirty="0" smtClean="0">
                <a:latin typeface="Times New Roman" pitchFamily="18" charset="0"/>
                <a:cs typeface="Times New Roman" pitchFamily="18" charset="0"/>
              </a:rPr>
              <a:t>Delayed gastric emptying</a:t>
            </a:r>
          </a:p>
          <a:p>
            <a:pPr>
              <a:buFont typeface="Arial" pitchFamily="34" charset="0"/>
              <a:buChar char="•"/>
            </a:pPr>
            <a:r>
              <a:rPr lang="en-IN" sz="2200" dirty="0" smtClean="0">
                <a:latin typeface="Times New Roman" pitchFamily="18" charset="0"/>
                <a:cs typeface="Times New Roman" pitchFamily="18" charset="0"/>
              </a:rPr>
              <a:t>Recurrent </a:t>
            </a:r>
            <a:r>
              <a:rPr lang="en-IN" sz="2200" dirty="0" err="1" smtClean="0">
                <a:latin typeface="Times New Roman" pitchFamily="18" charset="0"/>
                <a:cs typeface="Times New Roman" pitchFamily="18" charset="0"/>
              </a:rPr>
              <a:t>vomitting</a:t>
            </a:r>
            <a:endParaRPr lang="en-IN" sz="2200" dirty="0" smtClean="0">
              <a:latin typeface="Times New Roman" pitchFamily="18" charset="0"/>
              <a:cs typeface="Times New Roman" pitchFamily="18" charset="0"/>
            </a:endParaRPr>
          </a:p>
          <a:p>
            <a:pPr>
              <a:buFont typeface="Arial" pitchFamily="34" charset="0"/>
              <a:buChar char="•"/>
            </a:pPr>
            <a:r>
              <a:rPr lang="en-IN" sz="2200" dirty="0" smtClean="0">
                <a:latin typeface="Times New Roman" pitchFamily="18" charset="0"/>
                <a:cs typeface="Times New Roman" pitchFamily="18" charset="0"/>
              </a:rPr>
              <a:t>Certain drugs like:</a:t>
            </a:r>
          </a:p>
          <a:p>
            <a:r>
              <a:rPr lang="en-IN" sz="2200" dirty="0" smtClean="0">
                <a:latin typeface="Times New Roman" pitchFamily="18" charset="0"/>
                <a:cs typeface="Times New Roman" pitchFamily="18" charset="0"/>
              </a:rPr>
              <a:t>      Non-Steroidal Anti-Inflammatory Drugs (NSAIDS)</a:t>
            </a:r>
          </a:p>
          <a:p>
            <a:r>
              <a:rPr lang="en-IN" sz="2200" dirty="0" smtClean="0">
                <a:latin typeface="Times New Roman" pitchFamily="18" charset="0"/>
                <a:cs typeface="Times New Roman" pitchFamily="18" charset="0"/>
              </a:rPr>
              <a:t>      </a:t>
            </a:r>
            <a:r>
              <a:rPr lang="en-IN" sz="2200" dirty="0" err="1" smtClean="0">
                <a:latin typeface="Times New Roman" pitchFamily="18" charset="0"/>
                <a:cs typeface="Times New Roman" pitchFamily="18" charset="0"/>
              </a:rPr>
              <a:t>Anticholinergics</a:t>
            </a:r>
            <a:endParaRPr lang="en-IN" sz="2200" dirty="0" smtClean="0">
              <a:latin typeface="Times New Roman" pitchFamily="18" charset="0"/>
              <a:cs typeface="Times New Roman" pitchFamily="18" charset="0"/>
            </a:endParaRPr>
          </a:p>
          <a:p>
            <a:r>
              <a:rPr lang="en-IN" sz="2200" dirty="0" smtClean="0">
                <a:latin typeface="Times New Roman" pitchFamily="18" charset="0"/>
                <a:cs typeface="Times New Roman" pitchFamily="18" charset="0"/>
              </a:rPr>
              <a:t>     </a:t>
            </a:r>
            <a:r>
              <a:rPr lang="en-IN" sz="2200" dirty="0" err="1" smtClean="0">
                <a:latin typeface="Times New Roman" pitchFamily="18" charset="0"/>
                <a:cs typeface="Times New Roman" pitchFamily="18" charset="0"/>
              </a:rPr>
              <a:t>Brochodilators</a:t>
            </a:r>
            <a:r>
              <a:rPr lang="en-IN" sz="2200" dirty="0" smtClean="0">
                <a:latin typeface="Times New Roman" pitchFamily="18" charset="0"/>
                <a:cs typeface="Times New Roman" pitchFamily="18" charset="0"/>
              </a:rPr>
              <a:t> (for asthma)</a:t>
            </a:r>
          </a:p>
          <a:p>
            <a:r>
              <a:rPr lang="en-IN" sz="2200" dirty="0" smtClean="0">
                <a:latin typeface="Times New Roman" pitchFamily="18" charset="0"/>
                <a:cs typeface="Times New Roman" pitchFamily="18" charset="0"/>
              </a:rPr>
              <a:t>      Calcium channel blockers for high blood pressure</a:t>
            </a:r>
          </a:p>
          <a:p>
            <a:r>
              <a:rPr lang="en-IN" sz="2200" dirty="0" smtClean="0">
                <a:latin typeface="Times New Roman" pitchFamily="18" charset="0"/>
                <a:cs typeface="Times New Roman" pitchFamily="18" charset="0"/>
              </a:rPr>
              <a:t>      Dopamine active drugs</a:t>
            </a:r>
          </a:p>
          <a:p>
            <a:r>
              <a:rPr lang="en-IN" sz="2200" dirty="0" smtClean="0">
                <a:latin typeface="Times New Roman" pitchFamily="18" charset="0"/>
                <a:cs typeface="Times New Roman" pitchFamily="18" charset="0"/>
              </a:rPr>
              <a:t>      Progesterone containing drugs</a:t>
            </a:r>
          </a:p>
          <a:p>
            <a:r>
              <a:rPr lang="en-IN" sz="2200" dirty="0" smtClean="0">
                <a:latin typeface="Times New Roman" pitchFamily="18" charset="0"/>
                <a:cs typeface="Times New Roman" pitchFamily="18" charset="0"/>
              </a:rPr>
              <a:t>      Sedatives</a:t>
            </a:r>
          </a:p>
          <a:p>
            <a:r>
              <a:rPr lang="en-IN" sz="2200" dirty="0" smtClean="0">
                <a:latin typeface="Times New Roman" pitchFamily="18" charset="0"/>
                <a:cs typeface="Times New Roman" pitchFamily="18" charset="0"/>
              </a:rPr>
              <a:t>       </a:t>
            </a:r>
            <a:endParaRPr lang="en-IN" sz="2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8557151" cy="4985980"/>
          </a:xfrm>
          <a:prstGeom prst="rect">
            <a:avLst/>
          </a:prstGeom>
          <a:noFill/>
        </p:spPr>
        <p:txBody>
          <a:bodyPr wrap="none" rtlCol="0">
            <a:spAutoFit/>
          </a:bodyPr>
          <a:lstStyle/>
          <a:p>
            <a:r>
              <a:rPr lang="en-IN" sz="2400" dirty="0" smtClean="0">
                <a:latin typeface="Times New Roman" pitchFamily="18" charset="0"/>
                <a:cs typeface="Times New Roman" pitchFamily="18" charset="0"/>
              </a:rPr>
              <a:t>Symptoms of GERD:</a:t>
            </a:r>
          </a:p>
          <a:p>
            <a:endParaRPr lang="en-IN" sz="2400" dirty="0" smtClean="0">
              <a:latin typeface="Times New Roman" pitchFamily="18" charset="0"/>
              <a:cs typeface="Times New Roman" pitchFamily="18" charset="0"/>
            </a:endParaRPr>
          </a:p>
          <a:p>
            <a:pPr>
              <a:buFont typeface="Arial" pitchFamily="34" charset="0"/>
              <a:buChar char="•"/>
            </a:pPr>
            <a:r>
              <a:rPr lang="en-IN" sz="2200" dirty="0" smtClean="0">
                <a:latin typeface="Times New Roman" pitchFamily="18" charset="0"/>
                <a:cs typeface="Times New Roman" pitchFamily="18" charset="0"/>
              </a:rPr>
              <a:t>Feeling that food is struck behind the breastbone.</a:t>
            </a:r>
          </a:p>
          <a:p>
            <a:pPr>
              <a:buFont typeface="Arial" pitchFamily="34" charset="0"/>
              <a:buChar char="•"/>
            </a:pPr>
            <a:r>
              <a:rPr lang="en-IN" sz="2200" dirty="0" smtClean="0">
                <a:latin typeface="Times New Roman" pitchFamily="18" charset="0"/>
                <a:cs typeface="Times New Roman" pitchFamily="18" charset="0"/>
              </a:rPr>
              <a:t>Heartburn </a:t>
            </a:r>
          </a:p>
          <a:p>
            <a:pPr>
              <a:buFont typeface="Arial" pitchFamily="34" charset="0"/>
              <a:buChar char="•"/>
            </a:pPr>
            <a:r>
              <a:rPr lang="en-IN" sz="2200" dirty="0" smtClean="0">
                <a:latin typeface="Times New Roman" pitchFamily="18" charset="0"/>
                <a:cs typeface="Times New Roman" pitchFamily="18" charset="0"/>
              </a:rPr>
              <a:t>Nausea after eating.</a:t>
            </a:r>
          </a:p>
          <a:p>
            <a:pPr>
              <a:buFont typeface="Arial" pitchFamily="34" charset="0"/>
              <a:buChar char="•"/>
            </a:pPr>
            <a:r>
              <a:rPr lang="en-IN" sz="2200" dirty="0" smtClean="0">
                <a:latin typeface="Times New Roman" pitchFamily="18" charset="0"/>
                <a:cs typeface="Times New Roman" pitchFamily="18" charset="0"/>
              </a:rPr>
              <a:t>Bringing food back up (</a:t>
            </a:r>
            <a:r>
              <a:rPr lang="en-IN" sz="2200" dirty="0" err="1" smtClean="0">
                <a:latin typeface="Times New Roman" pitchFamily="18" charset="0"/>
                <a:cs typeface="Times New Roman" pitchFamily="18" charset="0"/>
              </a:rPr>
              <a:t>regurrgitation</a:t>
            </a:r>
            <a:r>
              <a:rPr lang="en-IN" sz="2200" dirty="0" smtClean="0">
                <a:latin typeface="Times New Roman" pitchFamily="18" charset="0"/>
                <a:cs typeface="Times New Roman" pitchFamily="18" charset="0"/>
              </a:rPr>
              <a:t>)</a:t>
            </a:r>
          </a:p>
          <a:p>
            <a:pPr>
              <a:buFont typeface="Arial" pitchFamily="34" charset="0"/>
              <a:buChar char="•"/>
            </a:pPr>
            <a:r>
              <a:rPr lang="en-IN" sz="2200" dirty="0" smtClean="0">
                <a:latin typeface="Times New Roman" pitchFamily="18" charset="0"/>
                <a:cs typeface="Times New Roman" pitchFamily="18" charset="0"/>
              </a:rPr>
              <a:t>Difficulty swallowing</a:t>
            </a:r>
          </a:p>
          <a:p>
            <a:pPr>
              <a:buFont typeface="Arial" pitchFamily="34" charset="0"/>
              <a:buChar char="•"/>
            </a:pPr>
            <a:r>
              <a:rPr lang="en-IN" sz="2200" dirty="0" smtClean="0">
                <a:latin typeface="Times New Roman" pitchFamily="18" charset="0"/>
                <a:cs typeface="Times New Roman" pitchFamily="18" charset="0"/>
              </a:rPr>
              <a:t>Hiccups</a:t>
            </a:r>
          </a:p>
          <a:p>
            <a:pPr>
              <a:buFont typeface="Arial" pitchFamily="34" charset="0"/>
              <a:buChar char="•"/>
            </a:pPr>
            <a:r>
              <a:rPr lang="en-IN" sz="2200" dirty="0" smtClean="0">
                <a:latin typeface="Times New Roman" pitchFamily="18" charset="0"/>
                <a:cs typeface="Times New Roman" pitchFamily="18" charset="0"/>
              </a:rPr>
              <a:t>Hoarseness</a:t>
            </a:r>
          </a:p>
          <a:p>
            <a:pPr>
              <a:buFont typeface="Arial" pitchFamily="34" charset="0"/>
              <a:buChar char="•"/>
            </a:pPr>
            <a:r>
              <a:rPr lang="en-IN" sz="2200" dirty="0" smtClean="0">
                <a:latin typeface="Times New Roman" pitchFamily="18" charset="0"/>
                <a:cs typeface="Times New Roman" pitchFamily="18" charset="0"/>
              </a:rPr>
              <a:t>Sore throat</a:t>
            </a:r>
          </a:p>
          <a:p>
            <a:endParaRPr lang="en-IN" sz="22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Symptoms may get worse when you bend over or lie down, or after </a:t>
            </a:r>
          </a:p>
          <a:p>
            <a:r>
              <a:rPr lang="en-IN" sz="2400" dirty="0" smtClean="0">
                <a:latin typeface="Times New Roman" pitchFamily="18" charset="0"/>
                <a:cs typeface="Times New Roman" pitchFamily="18" charset="0"/>
              </a:rPr>
              <a:t>you eat.</a:t>
            </a:r>
          </a:p>
          <a:p>
            <a:r>
              <a:rPr lang="en-IN" sz="2400" dirty="0" smtClean="0">
                <a:latin typeface="Times New Roman" pitchFamily="18" charset="0"/>
                <a:cs typeface="Times New Roman" pitchFamily="18" charset="0"/>
              </a:rPr>
              <a:t>Symptoms may also be worse at night.</a:t>
            </a:r>
            <a:endParaRPr lang="en-IN"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428604"/>
            <a:ext cx="8901539" cy="4616648"/>
          </a:xfrm>
          <a:prstGeom prst="rect">
            <a:avLst/>
          </a:prstGeom>
          <a:noFill/>
        </p:spPr>
        <p:txBody>
          <a:bodyPr wrap="none" rtlCol="0">
            <a:spAutoFit/>
          </a:bodyPr>
          <a:lstStyle/>
          <a:p>
            <a:r>
              <a:rPr lang="en-IN" sz="2400" dirty="0" smtClean="0">
                <a:latin typeface="Times New Roman" pitchFamily="18" charset="0"/>
                <a:cs typeface="Times New Roman" pitchFamily="18" charset="0"/>
              </a:rPr>
              <a:t>Medical management:</a:t>
            </a:r>
          </a:p>
          <a:p>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The medical treatment of GERD is directed towards reduction of acid </a:t>
            </a:r>
          </a:p>
          <a:p>
            <a:r>
              <a:rPr lang="en-IN" sz="2200" dirty="0" smtClean="0">
                <a:latin typeface="Times New Roman" pitchFamily="18" charset="0"/>
                <a:cs typeface="Times New Roman" pitchFamily="18" charset="0"/>
              </a:rPr>
              <a:t> secretion.</a:t>
            </a:r>
          </a:p>
          <a:p>
            <a:r>
              <a:rPr lang="en-IN" sz="2200" dirty="0" smtClean="0">
                <a:latin typeface="Times New Roman" pitchFamily="18" charset="0"/>
                <a:cs typeface="Times New Roman" pitchFamily="18" charset="0"/>
              </a:rPr>
              <a:t>     Drugs used for medical treatment of GERD include:</a:t>
            </a:r>
          </a:p>
          <a:p>
            <a:r>
              <a:rPr lang="en-IN" sz="2200" dirty="0" smtClean="0">
                <a:latin typeface="Times New Roman" pitchFamily="18" charset="0"/>
                <a:cs typeface="Times New Roman" pitchFamily="18" charset="0"/>
              </a:rPr>
              <a:t>            Proton pump inhibitors</a:t>
            </a:r>
          </a:p>
          <a:p>
            <a:r>
              <a:rPr lang="en-IN" sz="2200" dirty="0" smtClean="0">
                <a:latin typeface="Times New Roman" pitchFamily="18" charset="0"/>
                <a:cs typeface="Times New Roman" pitchFamily="18" charset="0"/>
              </a:rPr>
              <a:t>            H 2 receptor antagonists</a:t>
            </a:r>
          </a:p>
          <a:p>
            <a:r>
              <a:rPr lang="en-IN" sz="2200" dirty="0" smtClean="0">
                <a:latin typeface="Times New Roman" pitchFamily="18" charset="0"/>
                <a:cs typeface="Times New Roman" pitchFamily="18" charset="0"/>
              </a:rPr>
              <a:t>            Antacids</a:t>
            </a:r>
          </a:p>
          <a:p>
            <a:endParaRPr lang="en-IN" sz="22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Patients with severe </a:t>
            </a:r>
            <a:r>
              <a:rPr lang="en-IN" sz="2200" dirty="0" err="1" smtClean="0">
                <a:latin typeface="Times New Roman" pitchFamily="18" charset="0"/>
                <a:cs typeface="Times New Roman" pitchFamily="18" charset="0"/>
              </a:rPr>
              <a:t>gastroesophageal</a:t>
            </a:r>
            <a:r>
              <a:rPr lang="en-IN" sz="2200" dirty="0" smtClean="0">
                <a:latin typeface="Times New Roman" pitchFamily="18" charset="0"/>
                <a:cs typeface="Times New Roman" pitchFamily="18" charset="0"/>
              </a:rPr>
              <a:t> reflux who do not respond to the</a:t>
            </a:r>
          </a:p>
          <a:p>
            <a:r>
              <a:rPr lang="en-IN" sz="2200" dirty="0" smtClean="0">
                <a:latin typeface="Times New Roman" pitchFamily="18" charset="0"/>
                <a:cs typeface="Times New Roman" pitchFamily="18" charset="0"/>
              </a:rPr>
              <a:t> medical therapy and repeatedly deal with symptoms and complications, can</a:t>
            </a:r>
          </a:p>
          <a:p>
            <a:r>
              <a:rPr lang="en-IN" sz="2200" dirty="0" smtClean="0">
                <a:latin typeface="Times New Roman" pitchFamily="18" charset="0"/>
                <a:cs typeface="Times New Roman" pitchFamily="18" charset="0"/>
              </a:rPr>
              <a:t> be treated surgically with </a:t>
            </a:r>
            <a:r>
              <a:rPr lang="en-IN" sz="2200" dirty="0" err="1" smtClean="0">
                <a:latin typeface="Times New Roman" pitchFamily="18" charset="0"/>
                <a:cs typeface="Times New Roman" pitchFamily="18" charset="0"/>
              </a:rPr>
              <a:t>fundoplication</a:t>
            </a:r>
            <a:r>
              <a:rPr lang="en-IN" sz="2200" dirty="0" smtClean="0">
                <a:latin typeface="Times New Roman" pitchFamily="18" charset="0"/>
                <a:cs typeface="Times New Roman" pitchFamily="18" charset="0"/>
              </a:rPr>
              <a:t>, a procedure in which </a:t>
            </a:r>
            <a:r>
              <a:rPr lang="en-IN" sz="2200" dirty="0" err="1" smtClean="0">
                <a:latin typeface="Times New Roman" pitchFamily="18" charset="0"/>
                <a:cs typeface="Times New Roman" pitchFamily="18" charset="0"/>
              </a:rPr>
              <a:t>fundus</a:t>
            </a:r>
            <a:r>
              <a:rPr lang="en-IN" sz="2200" dirty="0" smtClean="0">
                <a:latin typeface="Times New Roman" pitchFamily="18" charset="0"/>
                <a:cs typeface="Times New Roman" pitchFamily="18" charset="0"/>
              </a:rPr>
              <a:t> of the</a:t>
            </a:r>
          </a:p>
          <a:p>
            <a:r>
              <a:rPr lang="en-IN" sz="2200" dirty="0" smtClean="0">
                <a:latin typeface="Times New Roman" pitchFamily="18" charset="0"/>
                <a:cs typeface="Times New Roman" pitchFamily="18" charset="0"/>
              </a:rPr>
              <a:t> stomach is wrapped around the lower </a:t>
            </a:r>
            <a:r>
              <a:rPr lang="en-IN" sz="2200" dirty="0" err="1" smtClean="0">
                <a:latin typeface="Times New Roman" pitchFamily="18" charset="0"/>
                <a:cs typeface="Times New Roman" pitchFamily="18" charset="0"/>
              </a:rPr>
              <a:t>esophagus</a:t>
            </a:r>
            <a:r>
              <a:rPr lang="en-IN" sz="2200" dirty="0" smtClean="0">
                <a:latin typeface="Times New Roman" pitchFamily="18" charset="0"/>
                <a:cs typeface="Times New Roman" pitchFamily="18" charset="0"/>
              </a:rPr>
              <a:t> to limit reflux.</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sen-fundoplication-1-.jpg"/>
          <p:cNvPicPr>
            <a:picLocks noChangeAspect="1"/>
          </p:cNvPicPr>
          <p:nvPr/>
        </p:nvPicPr>
        <p:blipFill>
          <a:blip r:embed="rId2"/>
          <a:stretch>
            <a:fillRect/>
          </a:stretch>
        </p:blipFill>
        <p:spPr>
          <a:xfrm>
            <a:off x="2643174" y="428604"/>
            <a:ext cx="3571900" cy="5143536"/>
          </a:xfrm>
          <a:prstGeom prst="rect">
            <a:avLst/>
          </a:prstGeom>
        </p:spPr>
      </p:pic>
      <p:sp>
        <p:nvSpPr>
          <p:cNvPr id="3" name="TextBox 2"/>
          <p:cNvSpPr txBox="1"/>
          <p:nvPr/>
        </p:nvSpPr>
        <p:spPr>
          <a:xfrm>
            <a:off x="1214414" y="6000768"/>
            <a:ext cx="4219745" cy="400110"/>
          </a:xfrm>
          <a:prstGeom prst="rect">
            <a:avLst/>
          </a:prstGeom>
          <a:noFill/>
        </p:spPr>
        <p:txBody>
          <a:bodyPr wrap="none" rtlCol="0">
            <a:spAutoFit/>
          </a:bodyPr>
          <a:lstStyle/>
          <a:p>
            <a:r>
              <a:rPr lang="en-IN" sz="2000" dirty="0" smtClean="0"/>
              <a:t>                                           </a:t>
            </a:r>
            <a:r>
              <a:rPr lang="en-IN" sz="2000" dirty="0" err="1" smtClean="0"/>
              <a:t>Fundoplication</a:t>
            </a:r>
            <a:endParaRPr lang="en-IN"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smtClean="0"/>
              <a:t>Diarrhoea </a:t>
            </a:r>
            <a:r>
              <a:rPr lang="en-IN" dirty="0"/>
              <a:t>is </a:t>
            </a:r>
            <a:r>
              <a:rPr lang="en-IN" dirty="0" smtClean="0"/>
              <a:t>characterized by </a:t>
            </a:r>
            <a:r>
              <a:rPr lang="en-IN" dirty="0"/>
              <a:t>the frequent evacuation of </a:t>
            </a:r>
            <a:r>
              <a:rPr lang="en-IN" dirty="0" smtClean="0"/>
              <a:t>liquid stools</a:t>
            </a:r>
            <a:r>
              <a:rPr lang="en-IN" dirty="0"/>
              <a:t>, usually exceeding 300 ml, accompanied by </a:t>
            </a:r>
            <a:r>
              <a:rPr lang="en-IN" dirty="0" smtClean="0"/>
              <a:t>an excessive loss of fluid </a:t>
            </a:r>
            <a:r>
              <a:rPr lang="en-IN" dirty="0"/>
              <a:t>and electrolytes, especially sodium </a:t>
            </a:r>
            <a:r>
              <a:rPr lang="en-IN" dirty="0" smtClean="0"/>
              <a:t>and potassium.</a:t>
            </a:r>
          </a:p>
          <a:p>
            <a:r>
              <a:rPr lang="en-IN" dirty="0" smtClean="0"/>
              <a:t> </a:t>
            </a:r>
            <a:r>
              <a:rPr lang="en-IN" dirty="0"/>
              <a:t>It occurs when there is excessively rapid </a:t>
            </a:r>
            <a:r>
              <a:rPr lang="en-IN" dirty="0" smtClean="0"/>
              <a:t>transit of </a:t>
            </a:r>
            <a:r>
              <a:rPr lang="en-IN" dirty="0"/>
              <a:t>intestinal contents through the small intestine, </a:t>
            </a:r>
            <a:r>
              <a:rPr lang="en-IN" dirty="0" smtClean="0"/>
              <a:t>decreased enzymatic </a:t>
            </a:r>
            <a:r>
              <a:rPr lang="en-IN" dirty="0"/>
              <a:t>digestion of foodstuffs, decreased absorption </a:t>
            </a:r>
            <a:r>
              <a:rPr lang="en-IN" dirty="0" smtClean="0"/>
              <a:t>of fluids </a:t>
            </a:r>
            <a:r>
              <a:rPr lang="en-IN" dirty="0"/>
              <a:t>and nutrients, increased secretion of fluids into the </a:t>
            </a:r>
            <a:r>
              <a:rPr lang="en-IN" dirty="0" smtClean="0"/>
              <a:t>GI tract</a:t>
            </a:r>
            <a:r>
              <a:rPr lang="en-IN" dirty="0"/>
              <a:t>, or </a:t>
            </a:r>
            <a:r>
              <a:rPr lang="en-IN" dirty="0" err="1"/>
              <a:t>exudative</a:t>
            </a:r>
            <a:r>
              <a:rPr lang="en-IN" dirty="0"/>
              <a:t> losses</a:t>
            </a:r>
          </a:p>
        </p:txBody>
      </p:sp>
      <p:sp>
        <p:nvSpPr>
          <p:cNvPr id="2" name="Title 1"/>
          <p:cNvSpPr>
            <a:spLocks noGrp="1"/>
          </p:cNvSpPr>
          <p:nvPr>
            <p:ph type="title"/>
          </p:nvPr>
        </p:nvSpPr>
        <p:spPr/>
        <p:txBody>
          <a:bodyPr/>
          <a:lstStyle/>
          <a:p>
            <a:r>
              <a:rPr lang="pl-PL" b="1" dirty="0" smtClean="0">
                <a:effectLst>
                  <a:outerShdw blurRad="38100" dist="38100" dir="2700000" algn="tl">
                    <a:srgbClr val="000000"/>
                  </a:outerShdw>
                </a:effectLst>
              </a:rPr>
              <a:t>Definition</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834470" cy="5909310"/>
          </a:xfrm>
          <a:prstGeom prst="rect">
            <a:avLst/>
          </a:prstGeom>
          <a:noFill/>
        </p:spPr>
        <p:txBody>
          <a:bodyPr wrap="none" rtlCol="0">
            <a:spAutoFit/>
          </a:bodyPr>
          <a:lstStyle/>
          <a:p>
            <a:r>
              <a:rPr lang="en-IN" sz="2400" dirty="0" smtClean="0">
                <a:latin typeface="Times New Roman" pitchFamily="18" charset="0"/>
                <a:cs typeface="Times New Roman" pitchFamily="18" charset="0"/>
              </a:rPr>
              <a:t>Medical Nutrition Therapy:</a:t>
            </a:r>
          </a:p>
          <a:p>
            <a:endParaRPr lang="en-IN" sz="2400" dirty="0" smtClean="0">
              <a:latin typeface="Times New Roman" pitchFamily="18" charset="0"/>
              <a:cs typeface="Times New Roman" pitchFamily="18" charset="0"/>
            </a:endParaRPr>
          </a:p>
          <a:p>
            <a:pPr>
              <a:buFont typeface="Arial" pitchFamily="34" charset="0"/>
              <a:buChar char="•"/>
            </a:pPr>
            <a:r>
              <a:rPr lang="en-IN" sz="2200" dirty="0" smtClean="0">
                <a:latin typeface="Times New Roman" pitchFamily="18" charset="0"/>
                <a:cs typeface="Times New Roman" pitchFamily="18" charset="0"/>
              </a:rPr>
              <a:t>Avoid large, high fat meals as the delay gastric emptying and increase acid</a:t>
            </a:r>
          </a:p>
          <a:p>
            <a:r>
              <a:rPr lang="en-IN" sz="2200" dirty="0" smtClean="0">
                <a:latin typeface="Times New Roman" pitchFamily="18" charset="0"/>
                <a:cs typeface="Times New Roman" pitchFamily="18" charset="0"/>
              </a:rPr>
              <a:t>  production.</a:t>
            </a:r>
          </a:p>
          <a:p>
            <a:pPr>
              <a:buFont typeface="Arial" pitchFamily="34" charset="0"/>
              <a:buChar char="•"/>
            </a:pPr>
            <a:r>
              <a:rPr lang="en-IN" sz="2200" dirty="0" smtClean="0">
                <a:latin typeface="Times New Roman" pitchFamily="18" charset="0"/>
                <a:cs typeface="Times New Roman" pitchFamily="18" charset="0"/>
              </a:rPr>
              <a:t>Avoid eating 3-4 hours before retiring because it lowers LES pressure.</a:t>
            </a:r>
          </a:p>
          <a:p>
            <a:pPr>
              <a:buFont typeface="Arial" pitchFamily="34" charset="0"/>
              <a:buChar char="•"/>
            </a:pPr>
            <a:r>
              <a:rPr lang="en-IN" sz="2200" dirty="0" smtClean="0">
                <a:latin typeface="Times New Roman" pitchFamily="18" charset="0"/>
                <a:cs typeface="Times New Roman" pitchFamily="18" charset="0"/>
              </a:rPr>
              <a:t>Avoid fried food.</a:t>
            </a:r>
          </a:p>
          <a:p>
            <a:pPr>
              <a:buFont typeface="Arial" pitchFamily="34" charset="0"/>
              <a:buChar char="•"/>
            </a:pPr>
            <a:r>
              <a:rPr lang="en-IN" sz="2200" dirty="0" smtClean="0">
                <a:latin typeface="Times New Roman" pitchFamily="18" charset="0"/>
                <a:cs typeface="Times New Roman" pitchFamily="18" charset="0"/>
              </a:rPr>
              <a:t>Avoid smoking and alcohol.</a:t>
            </a:r>
          </a:p>
          <a:p>
            <a:pPr>
              <a:buFont typeface="Arial" pitchFamily="34" charset="0"/>
              <a:buChar char="•"/>
            </a:pPr>
            <a:r>
              <a:rPr lang="en-IN" sz="2200" dirty="0" smtClean="0">
                <a:latin typeface="Times New Roman" pitchFamily="18" charset="0"/>
                <a:cs typeface="Times New Roman" pitchFamily="18" charset="0"/>
              </a:rPr>
              <a:t>Avoid foods with acidic ph like citrus juices, tomatoes, coffee, tea and soft</a:t>
            </a:r>
          </a:p>
          <a:p>
            <a:r>
              <a:rPr lang="en-IN" sz="2200" dirty="0" smtClean="0">
                <a:latin typeface="Times New Roman" pitchFamily="18" charset="0"/>
                <a:cs typeface="Times New Roman" pitchFamily="18" charset="0"/>
              </a:rPr>
              <a:t>  drinks.</a:t>
            </a:r>
          </a:p>
          <a:p>
            <a:pPr>
              <a:buFont typeface="Arial" pitchFamily="34" charset="0"/>
              <a:buChar char="•"/>
            </a:pPr>
            <a:r>
              <a:rPr lang="en-IN" sz="2200" dirty="0" smtClean="0">
                <a:latin typeface="Times New Roman" pitchFamily="18" charset="0"/>
                <a:cs typeface="Times New Roman" pitchFamily="18" charset="0"/>
              </a:rPr>
              <a:t>Avoid spicy foods.</a:t>
            </a:r>
          </a:p>
          <a:p>
            <a:pPr>
              <a:buFont typeface="Arial" pitchFamily="34" charset="0"/>
              <a:buChar char="•"/>
            </a:pPr>
            <a:r>
              <a:rPr lang="en-IN" sz="2200" dirty="0" smtClean="0">
                <a:latin typeface="Times New Roman" pitchFamily="18" charset="0"/>
                <a:cs typeface="Times New Roman" pitchFamily="18" charset="0"/>
              </a:rPr>
              <a:t>In certain conditions, harsh foods like chips, crackers, seeds, etc. may cause</a:t>
            </a:r>
          </a:p>
          <a:p>
            <a:r>
              <a:rPr lang="en-IN" sz="2200" dirty="0" smtClean="0">
                <a:latin typeface="Times New Roman" pitchFamily="18" charset="0"/>
                <a:cs typeface="Times New Roman" pitchFamily="18" charset="0"/>
              </a:rPr>
              <a:t>  perforation of </a:t>
            </a:r>
            <a:r>
              <a:rPr lang="en-IN" sz="2200" dirty="0" err="1" smtClean="0">
                <a:latin typeface="Times New Roman" pitchFamily="18" charset="0"/>
                <a:cs typeface="Times New Roman" pitchFamily="18" charset="0"/>
              </a:rPr>
              <a:t>esophageal</a:t>
            </a:r>
            <a:r>
              <a:rPr lang="en-IN" sz="2200" dirty="0" smtClean="0">
                <a:latin typeface="Times New Roman" pitchFamily="18" charset="0"/>
                <a:cs typeface="Times New Roman" pitchFamily="18" charset="0"/>
              </a:rPr>
              <a:t> mucosa.</a:t>
            </a:r>
          </a:p>
          <a:p>
            <a:pPr>
              <a:buFont typeface="Arial" pitchFamily="34" charset="0"/>
              <a:buChar char="•"/>
            </a:pPr>
            <a:r>
              <a:rPr lang="en-IN" sz="2200" dirty="0" smtClean="0">
                <a:latin typeface="Times New Roman" pitchFamily="18" charset="0"/>
                <a:cs typeface="Times New Roman" pitchFamily="18" charset="0"/>
              </a:rPr>
              <a:t>Avoid lying down after meal.</a:t>
            </a:r>
          </a:p>
          <a:p>
            <a:pPr>
              <a:buFont typeface="Arial" pitchFamily="34" charset="0"/>
              <a:buChar char="•"/>
            </a:pPr>
            <a:r>
              <a:rPr lang="en-IN" sz="2200" dirty="0" smtClean="0">
                <a:latin typeface="Times New Roman" pitchFamily="18" charset="0"/>
                <a:cs typeface="Times New Roman" pitchFamily="18" charset="0"/>
              </a:rPr>
              <a:t>Lose weight if overweight.</a:t>
            </a:r>
          </a:p>
          <a:p>
            <a:pPr>
              <a:buFont typeface="Arial" pitchFamily="34" charset="0"/>
              <a:buChar char="•"/>
            </a:pPr>
            <a:r>
              <a:rPr lang="en-IN" sz="2200" dirty="0" smtClean="0">
                <a:latin typeface="Times New Roman" pitchFamily="18" charset="0"/>
                <a:cs typeface="Times New Roman" pitchFamily="18" charset="0"/>
              </a:rPr>
              <a:t>Stay upright and avoid vigorous activity after meal. </a:t>
            </a:r>
          </a:p>
          <a:p>
            <a:endParaRPr lang="en-IN" sz="2200" dirty="0" smtClean="0">
              <a:latin typeface="Times New Roman" pitchFamily="18" charset="0"/>
              <a:cs typeface="Times New Roman" pitchFamily="18" charset="0"/>
            </a:endParaRPr>
          </a:p>
          <a:p>
            <a:r>
              <a:rPr lang="en-IN" sz="2200" dirty="0" smtClean="0">
                <a:latin typeface="Times New Roman" pitchFamily="18" charset="0"/>
                <a:cs typeface="Times New Roman" pitchFamily="18" charset="0"/>
              </a:rPr>
              <a:t> </a:t>
            </a:r>
            <a:endParaRPr lang="en-IN" sz="22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IN"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IBS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l="16550" r="12681"/>
          <a:stretch/>
        </p:blipFill>
        <p:spPr>
          <a:xfrm>
            <a:off x="5503984" y="10"/>
            <a:ext cx="3640016" cy="6857990"/>
          </a:xfrm>
          <a:prstGeom prst="rect">
            <a:avLst/>
          </a:prstGeom>
        </p:spPr>
      </p:pic>
      <p:sp>
        <p:nvSpPr>
          <p:cNvPr id="10" name="Freeform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73789" y="382385"/>
            <a:ext cx="4511923" cy="1492132"/>
          </a:xfrm>
        </p:spPr>
        <p:txBody>
          <a:bodyPr>
            <a:normAutofit/>
          </a:bodyPr>
          <a:lstStyle/>
          <a:p>
            <a:r>
              <a:rPr lang="en-IN"/>
              <a:t>What is IBS?</a:t>
            </a:r>
          </a:p>
        </p:txBody>
      </p:sp>
      <p:sp>
        <p:nvSpPr>
          <p:cNvPr id="3" name="Content Placeholder 2"/>
          <p:cNvSpPr>
            <a:spLocks noGrp="1"/>
          </p:cNvSpPr>
          <p:nvPr>
            <p:ph idx="1"/>
          </p:nvPr>
        </p:nvSpPr>
        <p:spPr>
          <a:xfrm>
            <a:off x="573789" y="2286002"/>
            <a:ext cx="4511923" cy="3593591"/>
          </a:xfrm>
        </p:spPr>
        <p:txBody>
          <a:bodyPr>
            <a:normAutofit fontScale="92500" lnSpcReduction="10000"/>
          </a:bodyPr>
          <a:lstStyle/>
          <a:p>
            <a:pPr>
              <a:lnSpc>
                <a:spcPct val="100000"/>
              </a:lnSpc>
            </a:pPr>
            <a:r>
              <a:rPr lang="en-IN" sz="1700" b="1">
                <a:latin typeface="Baskerville Old Face" panose="02020602080505020303" pitchFamily="18" charset="0"/>
              </a:rPr>
              <a:t>Irritable bowel syndrome</a:t>
            </a:r>
            <a:r>
              <a:rPr lang="en-IN" sz="1700">
                <a:latin typeface="Baskerville Old Face" panose="02020602080505020303" pitchFamily="18" charset="0"/>
              </a:rPr>
              <a:t> (</a:t>
            </a:r>
            <a:r>
              <a:rPr lang="en-IN" sz="1700" b="1">
                <a:latin typeface="Baskerville Old Face" panose="02020602080505020303" pitchFamily="18" charset="0"/>
              </a:rPr>
              <a:t>IBS</a:t>
            </a:r>
            <a:r>
              <a:rPr lang="en-IN" sz="1700">
                <a:latin typeface="Baskerville Old Face" panose="02020602080505020303" pitchFamily="18" charset="0"/>
              </a:rPr>
              <a:t>) is a group of symptoms—including abdominal pain and changes in the pattern of bowel movements without any evidence of underlying damage.</a:t>
            </a:r>
          </a:p>
          <a:p>
            <a:pPr>
              <a:lnSpc>
                <a:spcPct val="100000"/>
              </a:lnSpc>
            </a:pPr>
            <a:r>
              <a:rPr lang="en-IN" sz="1700">
                <a:latin typeface="Baskerville Old Face" panose="02020602080505020303" pitchFamily="18" charset="0"/>
              </a:rPr>
              <a:t>These symptoms occur over a long time, often years.</a:t>
            </a:r>
          </a:p>
          <a:p>
            <a:pPr>
              <a:lnSpc>
                <a:spcPct val="100000"/>
              </a:lnSpc>
            </a:pPr>
            <a:r>
              <a:rPr lang="en-IN" sz="1700">
                <a:latin typeface="Baskerville Old Face" panose="02020602080505020303" pitchFamily="18" charset="0"/>
              </a:rPr>
              <a:t>It has been classified into four main types depending on if diarrhoea is common, constipation is common, both are common, or neither occurs very often:</a:t>
            </a:r>
          </a:p>
          <a:p>
            <a:pPr marL="514350" indent="-514350">
              <a:lnSpc>
                <a:spcPct val="100000"/>
              </a:lnSpc>
              <a:buFont typeface="+mj-lt"/>
              <a:buAutoNum type="arabicPeriod"/>
            </a:pPr>
            <a:r>
              <a:rPr lang="en-IN" sz="1700">
                <a:latin typeface="Baskerville Old Face" panose="02020602080505020303" pitchFamily="18" charset="0"/>
              </a:rPr>
              <a:t>IBS-D</a:t>
            </a:r>
          </a:p>
          <a:p>
            <a:pPr marL="514350" indent="-514350">
              <a:lnSpc>
                <a:spcPct val="100000"/>
              </a:lnSpc>
              <a:buFont typeface="+mj-lt"/>
              <a:buAutoNum type="arabicPeriod"/>
            </a:pPr>
            <a:r>
              <a:rPr lang="en-IN" sz="1700">
                <a:latin typeface="Baskerville Old Face" panose="02020602080505020303" pitchFamily="18" charset="0"/>
              </a:rPr>
              <a:t>IBS-C</a:t>
            </a:r>
          </a:p>
          <a:p>
            <a:pPr marL="514350" indent="-514350">
              <a:lnSpc>
                <a:spcPct val="100000"/>
              </a:lnSpc>
              <a:buFont typeface="+mj-lt"/>
              <a:buAutoNum type="arabicPeriod"/>
            </a:pPr>
            <a:r>
              <a:rPr lang="en-IN" sz="1700">
                <a:latin typeface="Baskerville Old Face" panose="02020602080505020303" pitchFamily="18" charset="0"/>
              </a:rPr>
              <a:t>IBS-M</a:t>
            </a:r>
          </a:p>
          <a:p>
            <a:pPr marL="514350" indent="-514350">
              <a:lnSpc>
                <a:spcPct val="100000"/>
              </a:lnSpc>
              <a:buFont typeface="+mj-lt"/>
              <a:buAutoNum type="arabicPeriod"/>
            </a:pPr>
            <a:r>
              <a:rPr lang="en-IN" sz="1700">
                <a:latin typeface="Baskerville Old Face" panose="02020602080505020303" pitchFamily="18" charset="0"/>
              </a:rPr>
              <a:t> IBS-U</a:t>
            </a:r>
          </a:p>
        </p:txBody>
      </p:sp>
    </p:spTree>
    <p:extLst>
      <p:ext uri="{BB962C8B-B14F-4D97-AF65-F5344CB8AC3E}">
        <p14:creationId xmlns:p14="http://schemas.microsoft.com/office/powerpoint/2010/main" xmlns="" val="1460725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206" y="478303"/>
            <a:ext cx="7745144" cy="5698661"/>
          </a:xfrm>
        </p:spPr>
        <p:txBody>
          <a:bodyPr/>
          <a:lstStyle/>
          <a:p>
            <a:r>
              <a:rPr lang="en-IN" sz="2400" dirty="0">
                <a:latin typeface="Baskerville Old Face" panose="02020602080505020303" pitchFamily="18" charset="0"/>
              </a:rPr>
              <a:t>IBS is a functional gastrointestinal disorder. </a:t>
            </a:r>
          </a:p>
          <a:p>
            <a:r>
              <a:rPr lang="en-IN" sz="2400" dirty="0">
                <a:latin typeface="Baskerville Old Face" panose="02020602080505020303" pitchFamily="18" charset="0"/>
              </a:rPr>
              <a:t>Disorders such as anxiety, major depression, and chronic fatigue syndrome, are common among people with IBS.</a:t>
            </a:r>
          </a:p>
          <a:p>
            <a:r>
              <a:rPr lang="en-IN" sz="2400" dirty="0">
                <a:latin typeface="Baskerville Old Face" panose="02020602080505020303" pitchFamily="18" charset="0"/>
              </a:rPr>
              <a:t>Onset may be triggered by an intestinal infection, or stressful life event</a:t>
            </a:r>
            <a:r>
              <a:rPr lang="en-IN" dirty="0"/>
              <a:t>.</a:t>
            </a:r>
          </a:p>
        </p:txBody>
      </p:sp>
    </p:spTree>
    <p:extLst>
      <p:ext uri="{BB962C8B-B14F-4D97-AF65-F5344CB8AC3E}">
        <p14:creationId xmlns:p14="http://schemas.microsoft.com/office/powerpoint/2010/main" xmlns="" val="4273490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43800" cy="1322363"/>
          </a:xfrm>
        </p:spPr>
        <p:txBody>
          <a:bodyPr>
            <a:normAutofit/>
          </a:bodyPr>
          <a:lstStyle/>
          <a:p>
            <a:pPr algn="ctr"/>
            <a:r>
              <a:rPr lang="en-IN" sz="3600" dirty="0">
                <a:solidFill>
                  <a:schemeClr val="tx2">
                    <a:lumMod val="50000"/>
                    <a:lumOff val="50000"/>
                  </a:schemeClr>
                </a:solidFill>
              </a:rPr>
              <a:t>SIGNS AND SYMPTOMS</a:t>
            </a:r>
          </a:p>
        </p:txBody>
      </p:sp>
      <p:sp>
        <p:nvSpPr>
          <p:cNvPr id="3" name="Content Placeholder 2"/>
          <p:cNvSpPr>
            <a:spLocks noGrp="1"/>
          </p:cNvSpPr>
          <p:nvPr>
            <p:ph idx="1"/>
          </p:nvPr>
        </p:nvSpPr>
        <p:spPr>
          <a:xfrm>
            <a:off x="0" y="914400"/>
            <a:ext cx="8915399" cy="5690381"/>
          </a:xfrm>
        </p:spPr>
        <p:txBody>
          <a:bodyPr>
            <a:noAutofit/>
          </a:bodyPr>
          <a:lstStyle/>
          <a:p>
            <a:r>
              <a:rPr lang="en-IN" sz="2400" dirty="0">
                <a:latin typeface="Baskerville Old Face" panose="02020602080505020303" pitchFamily="18" charset="0"/>
              </a:rPr>
              <a:t>The primary symptoms of IBS are abdominal pain or discomfort in association with frequent diarrhoea or constipation and a change in bowel habits.</a:t>
            </a:r>
          </a:p>
          <a:p>
            <a:r>
              <a:rPr lang="en-IN" sz="2400" dirty="0">
                <a:latin typeface="Baskerville Old Face" panose="02020602080505020303" pitchFamily="18" charset="0"/>
              </a:rPr>
              <a:t>Symptoms usually are experienced as acute attacks that subside within one day, but recurrent attacks are likely.</a:t>
            </a:r>
          </a:p>
          <a:p>
            <a:r>
              <a:rPr lang="en-IN" sz="2400" dirty="0">
                <a:latin typeface="Baskerville Old Face" panose="02020602080505020303" pitchFamily="18" charset="0"/>
              </a:rPr>
              <a:t>There may also be urgency for bowel movements, a feeling of incomplete evacuation (tenesmus), bloating, or abdominal distension.</a:t>
            </a:r>
          </a:p>
          <a:p>
            <a:r>
              <a:rPr lang="en-IN" sz="2400" dirty="0">
                <a:latin typeface="Baskerville Old Face" panose="02020602080505020303" pitchFamily="18" charset="0"/>
              </a:rPr>
              <a:t>People with IBS, more commonly than others, have gastroesophageal reflux, symptoms relating to the genitourinary system, chronic fatigue syndrome, fibromyalgia, headache, backache, and psychiatric symptoms such as depression and anxiety</a:t>
            </a:r>
          </a:p>
          <a:p>
            <a:r>
              <a:rPr lang="en-IN" sz="2400" dirty="0">
                <a:latin typeface="Baskerville Old Face" panose="02020602080505020303" pitchFamily="18" charset="0"/>
              </a:rPr>
              <a:t>Patients with IBS often complain of a broad range of non-gastrointestinal symptoms. These include impaired sexual function, dysmenorrhea, dyspareunia, increased urinary frequency and urgency.</a:t>
            </a:r>
          </a:p>
        </p:txBody>
      </p:sp>
    </p:spTree>
    <p:extLst>
      <p:ext uri="{BB962C8B-B14F-4D97-AF65-F5344CB8AC3E}">
        <p14:creationId xmlns:p14="http://schemas.microsoft.com/office/powerpoint/2010/main" xmlns="" val="3100588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13509"/>
          </a:xfrm>
        </p:spPr>
        <p:txBody>
          <a:bodyPr>
            <a:normAutofit/>
          </a:bodyPr>
          <a:lstStyle/>
          <a:p>
            <a:pPr algn="ctr"/>
            <a:r>
              <a:rPr lang="en-IN" sz="3600" dirty="0">
                <a:solidFill>
                  <a:schemeClr val="tx2">
                    <a:lumMod val="50000"/>
                    <a:lumOff val="50000"/>
                  </a:schemeClr>
                </a:solidFill>
              </a:rPr>
              <a:t>CAUSES OF IBS:</a:t>
            </a:r>
          </a:p>
        </p:txBody>
      </p:sp>
      <p:sp>
        <p:nvSpPr>
          <p:cNvPr id="3" name="Content Placeholder 2"/>
          <p:cNvSpPr>
            <a:spLocks noGrp="1"/>
          </p:cNvSpPr>
          <p:nvPr>
            <p:ph idx="1"/>
          </p:nvPr>
        </p:nvSpPr>
        <p:spPr>
          <a:xfrm>
            <a:off x="628650" y="1378635"/>
            <a:ext cx="7886700" cy="4798329"/>
          </a:xfrm>
        </p:spPr>
        <p:txBody>
          <a:bodyPr>
            <a:normAutofit lnSpcReduction="10000"/>
          </a:bodyPr>
          <a:lstStyle/>
          <a:p>
            <a:r>
              <a:rPr lang="en-IN" sz="3200" b="1" dirty="0">
                <a:latin typeface="Baskerville Old Face" panose="02020602080505020303" pitchFamily="18" charset="0"/>
              </a:rPr>
              <a:t>Post-infectious</a:t>
            </a:r>
          </a:p>
          <a:p>
            <a:pPr marL="514350" indent="-514350">
              <a:buFont typeface="+mj-lt"/>
              <a:buAutoNum type="arabicPeriod"/>
            </a:pPr>
            <a:r>
              <a:rPr lang="en-IN" sz="2400" dirty="0">
                <a:latin typeface="Baskerville Old Face" panose="02020602080505020303" pitchFamily="18" charset="0"/>
              </a:rPr>
              <a:t>Approximately 10 percent of IBS cases are triggered by an acute gastroenteritis infection.</a:t>
            </a:r>
          </a:p>
          <a:p>
            <a:pPr marL="514350" indent="-514350">
              <a:buFont typeface="+mj-lt"/>
              <a:buAutoNum type="arabicPeriod"/>
            </a:pPr>
            <a:r>
              <a:rPr lang="en-IN" sz="2400" dirty="0">
                <a:latin typeface="Baskerville Old Face" panose="02020602080505020303" pitchFamily="18" charset="0"/>
              </a:rPr>
              <a:t>Genetic defects relating to the innate immune system and epithelial barrier as well as high stress and anxiety levels appear from evidence to increase the risk of developing post-infectious IBS.</a:t>
            </a:r>
          </a:p>
          <a:p>
            <a:pPr marL="514350" indent="-514350">
              <a:buFont typeface="+mj-lt"/>
              <a:buAutoNum type="arabicPeriod"/>
            </a:pPr>
            <a:r>
              <a:rPr lang="en-IN" sz="2400" dirty="0">
                <a:latin typeface="Baskerville Old Face" panose="02020602080505020303" pitchFamily="18" charset="0"/>
              </a:rPr>
              <a:t>Post-infectious IBS usually manifests itself as the diarrhoea predominant subtype.</a:t>
            </a:r>
          </a:p>
          <a:p>
            <a:pPr marL="514350" indent="-514350">
              <a:buFont typeface="+mj-lt"/>
              <a:buAutoNum type="arabicPeriod"/>
            </a:pPr>
            <a:r>
              <a:rPr lang="en-IN" sz="2400" dirty="0">
                <a:latin typeface="Baskerville Old Face" panose="02020602080505020303" pitchFamily="18" charset="0"/>
              </a:rPr>
              <a:t>However, increased gut permeability is strongly associated with IBS regardless of whether IBS was initiated by an infection or not</a:t>
            </a:r>
            <a:r>
              <a:rPr lang="en-IN" sz="2400" dirty="0"/>
              <a:t>.</a:t>
            </a:r>
          </a:p>
          <a:p>
            <a:endParaRPr lang="en-IN" dirty="0"/>
          </a:p>
        </p:txBody>
      </p:sp>
    </p:spTree>
    <p:extLst>
      <p:ext uri="{BB962C8B-B14F-4D97-AF65-F5344CB8AC3E}">
        <p14:creationId xmlns:p14="http://schemas.microsoft.com/office/powerpoint/2010/main" xmlns="" val="3279136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53" y="337626"/>
            <a:ext cx="7776797" cy="1899138"/>
          </a:xfrm>
        </p:spPr>
        <p:txBody>
          <a:bodyPr>
            <a:normAutofit/>
          </a:bodyPr>
          <a:lstStyle/>
          <a:p>
            <a:pPr marL="457200" indent="-457200">
              <a:buFont typeface="Arial" panose="020B0604020202020204" pitchFamily="34" charset="0"/>
              <a:buChar char="•"/>
            </a:pPr>
            <a:r>
              <a:rPr lang="en-IN" sz="3200" b="1" dirty="0">
                <a:latin typeface="Baskerville Old Face" panose="02020602080505020303" pitchFamily="18" charset="0"/>
              </a:rPr>
              <a:t>Stress</a:t>
            </a:r>
            <a:r>
              <a:rPr lang="en-IN" b="1" dirty="0"/>
              <a:t/>
            </a:r>
            <a:br>
              <a:rPr lang="en-IN" b="1" dirty="0"/>
            </a:br>
            <a:endParaRPr lang="en-IN" dirty="0"/>
          </a:p>
        </p:txBody>
      </p:sp>
      <p:sp>
        <p:nvSpPr>
          <p:cNvPr id="3" name="Content Placeholder 2"/>
          <p:cNvSpPr>
            <a:spLocks noGrp="1"/>
          </p:cNvSpPr>
          <p:nvPr>
            <p:ph idx="1"/>
          </p:nvPr>
        </p:nvSpPr>
        <p:spPr>
          <a:xfrm>
            <a:off x="738553" y="1547446"/>
            <a:ext cx="7776797" cy="4629518"/>
          </a:xfrm>
        </p:spPr>
        <p:txBody>
          <a:bodyPr>
            <a:normAutofit fontScale="92500"/>
          </a:bodyPr>
          <a:lstStyle/>
          <a:p>
            <a:pPr marL="514350" indent="-514350">
              <a:buFont typeface="+mj-lt"/>
              <a:buAutoNum type="arabicPeriod"/>
            </a:pPr>
            <a:r>
              <a:rPr lang="en-IN" sz="2400" dirty="0">
                <a:latin typeface="Baskerville Old Face" panose="02020602080505020303" pitchFamily="18" charset="0"/>
              </a:rPr>
              <a:t> Psychiatric illness or anxiety precedes IBS symptoms in two-thirds of patients, and psychological traits predispose previously healthy people to developing IBS after gastroenteritis.</a:t>
            </a:r>
          </a:p>
          <a:p>
            <a:pPr>
              <a:buFont typeface="Arial" panose="020B0604020202020204" pitchFamily="34" charset="0"/>
              <a:buChar char="•"/>
            </a:pPr>
            <a:r>
              <a:rPr lang="en-IN" sz="3200" b="1" dirty="0">
                <a:latin typeface="Baskerville Old Face" panose="02020602080505020303" pitchFamily="18" charset="0"/>
              </a:rPr>
              <a:t> </a:t>
            </a:r>
            <a:r>
              <a:rPr lang="en-IN" sz="3200" b="1" dirty="0">
                <a:solidFill>
                  <a:schemeClr val="tx1"/>
                </a:solidFill>
                <a:latin typeface="Baskerville Old Face" panose="02020602080505020303" pitchFamily="18" charset="0"/>
              </a:rPr>
              <a:t>Bacteria</a:t>
            </a:r>
          </a:p>
          <a:p>
            <a:pPr marL="514350" indent="-514350">
              <a:buFont typeface="+mj-lt"/>
              <a:buAutoNum type="arabicPeriod"/>
            </a:pPr>
            <a:r>
              <a:rPr lang="en-IN" b="1" dirty="0"/>
              <a:t> </a:t>
            </a:r>
            <a:r>
              <a:rPr lang="en-IN" sz="2400" dirty="0">
                <a:latin typeface="Baskerville Old Face" panose="02020602080505020303" pitchFamily="18" charset="0"/>
              </a:rPr>
              <a:t>Small intestinal bacterial overgrowth occurs with greater frequency in patients who have been diagnosed with IBS compared to healthy controls.</a:t>
            </a:r>
          </a:p>
          <a:p>
            <a:pPr marL="514350" indent="-514350">
              <a:buFont typeface="+mj-lt"/>
              <a:buAutoNum type="arabicPeriod"/>
            </a:pPr>
            <a:r>
              <a:rPr lang="en-IN" sz="2400" dirty="0">
                <a:latin typeface="Baskerville Old Face" panose="02020602080505020303" pitchFamily="18" charset="0"/>
              </a:rPr>
              <a:t> SIBO is most common in diarrhoea-predominate IBS but also occurs in constipation-predominant IBS more frequently than healthy controls. Symptoms of SIBO include bloating, abdominal pain, diarrhoea or constipation among others.</a:t>
            </a:r>
          </a:p>
          <a:p>
            <a:pPr marL="0" indent="0">
              <a:buNone/>
            </a:pPr>
            <a:endParaRPr lang="en-IN" dirty="0"/>
          </a:p>
          <a:p>
            <a:endParaRPr lang="en-IN" dirty="0"/>
          </a:p>
        </p:txBody>
      </p:sp>
    </p:spTree>
    <p:extLst>
      <p:ext uri="{BB962C8B-B14F-4D97-AF65-F5344CB8AC3E}">
        <p14:creationId xmlns:p14="http://schemas.microsoft.com/office/powerpoint/2010/main" xmlns="" val="2383116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970671"/>
            <a:ext cx="7633742" cy="903846"/>
          </a:xfrm>
        </p:spPr>
        <p:txBody>
          <a:bodyPr>
            <a:normAutofit/>
          </a:bodyPr>
          <a:lstStyle/>
          <a:p>
            <a:r>
              <a:rPr lang="en-IN" sz="3600" dirty="0"/>
              <a:t>ROME CRITERIA III FOR DIAGNOSIS:</a:t>
            </a:r>
          </a:p>
        </p:txBody>
      </p:sp>
      <p:sp>
        <p:nvSpPr>
          <p:cNvPr id="3" name="Content Placeholder 2"/>
          <p:cNvSpPr>
            <a:spLocks noGrp="1"/>
          </p:cNvSpPr>
          <p:nvPr>
            <p:ph idx="1"/>
          </p:nvPr>
        </p:nvSpPr>
        <p:spPr/>
        <p:txBody>
          <a:bodyPr>
            <a:normAutofit/>
          </a:bodyPr>
          <a:lstStyle/>
          <a:p>
            <a:r>
              <a:rPr lang="en-IN" sz="2400" dirty="0">
                <a:latin typeface="Baskerville Old Face" panose="02020602080505020303" pitchFamily="18" charset="0"/>
              </a:rPr>
              <a:t>The Rome III Criteria for IBS are:</a:t>
            </a:r>
          </a:p>
          <a:p>
            <a:pPr marL="514350" indent="-514350">
              <a:buFont typeface="+mj-lt"/>
              <a:buAutoNum type="arabicPeriod"/>
            </a:pPr>
            <a:r>
              <a:rPr lang="en-IN" sz="2400" dirty="0">
                <a:latin typeface="Baskerville Old Face" panose="02020602080505020303" pitchFamily="18" charset="0"/>
              </a:rPr>
              <a:t>Recurrent abdominal pain or discomfort at least 3 days/month in the last 3 months associated with two or more of the following:</a:t>
            </a:r>
          </a:p>
          <a:p>
            <a:pPr marL="514350" indent="-514350">
              <a:buFont typeface="+mj-lt"/>
              <a:buAutoNum type="arabicPeriod"/>
            </a:pPr>
            <a:r>
              <a:rPr lang="en-IN" sz="2400" dirty="0">
                <a:latin typeface="Baskerville Old Face" panose="02020602080505020303" pitchFamily="18" charset="0"/>
              </a:rPr>
              <a:t>Improvement with defecation</a:t>
            </a:r>
          </a:p>
          <a:p>
            <a:pPr marL="514350" indent="-514350">
              <a:buFont typeface="+mj-lt"/>
              <a:buAutoNum type="arabicPeriod"/>
            </a:pPr>
            <a:r>
              <a:rPr lang="en-IN" sz="2400" dirty="0">
                <a:latin typeface="Baskerville Old Face" panose="02020602080505020303" pitchFamily="18" charset="0"/>
              </a:rPr>
              <a:t>Onset associated with a change in frequency of stool</a:t>
            </a:r>
          </a:p>
          <a:p>
            <a:pPr marL="514350" indent="-514350">
              <a:buFont typeface="+mj-lt"/>
              <a:buAutoNum type="arabicPeriod"/>
            </a:pPr>
            <a:r>
              <a:rPr lang="en-IN" sz="2400" dirty="0">
                <a:latin typeface="Baskerville Old Face" panose="02020602080505020303" pitchFamily="18" charset="0"/>
              </a:rPr>
              <a:t>Onset associated with a change in form (appearance) of stool</a:t>
            </a:r>
          </a:p>
          <a:p>
            <a:pPr marL="514350" indent="-514350">
              <a:buFont typeface="+mj-lt"/>
              <a:buAutoNum type="arabicPeriod"/>
            </a:pPr>
            <a:r>
              <a:rPr lang="en-IN" sz="2400" dirty="0">
                <a:latin typeface="Baskerville Old Face" panose="02020602080505020303" pitchFamily="18" charset="0"/>
              </a:rPr>
              <a:t>Criterion fulfilled for the last 3 months with symptom onset at least 6 months prior to diagnosis</a:t>
            </a:r>
          </a:p>
          <a:p>
            <a:pPr marL="0" indent="0">
              <a:buNone/>
            </a:pPr>
            <a:endParaRPr lang="en-IN" dirty="0"/>
          </a:p>
        </p:txBody>
      </p:sp>
    </p:spTree>
    <p:extLst>
      <p:ext uri="{BB962C8B-B14F-4D97-AF65-F5344CB8AC3E}">
        <p14:creationId xmlns:p14="http://schemas.microsoft.com/office/powerpoint/2010/main" xmlns="" val="1429609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250" y="647114"/>
            <a:ext cx="7840100" cy="5529849"/>
          </a:xfrm>
        </p:spPr>
        <p:txBody>
          <a:bodyPr>
            <a:normAutofit fontScale="92500" lnSpcReduction="20000"/>
          </a:bodyPr>
          <a:lstStyle/>
          <a:p>
            <a:pPr algn="ctr"/>
            <a:r>
              <a:rPr lang="en-IN" sz="3200" b="1" dirty="0">
                <a:solidFill>
                  <a:schemeClr val="tx2">
                    <a:lumMod val="50000"/>
                    <a:lumOff val="50000"/>
                  </a:schemeClr>
                </a:solidFill>
                <a:latin typeface="Baskerville Old Face" panose="02020602080505020303" pitchFamily="18" charset="0"/>
              </a:rPr>
              <a:t>DIAGNOSIS:</a:t>
            </a:r>
          </a:p>
          <a:p>
            <a:pPr marL="0" indent="0">
              <a:buNone/>
            </a:pPr>
            <a:r>
              <a:rPr lang="en-IN" sz="2400" dirty="0">
                <a:latin typeface="Baskerville Old Face" panose="02020602080505020303" pitchFamily="18" charset="0"/>
              </a:rPr>
              <a:t>The diagnostic evaluation depends upon whether the predominant symptom is diarrhoea or constipation:</a:t>
            </a:r>
          </a:p>
          <a:p>
            <a:pPr marL="514350" indent="-514350">
              <a:buFont typeface="+mj-lt"/>
              <a:buAutoNum type="arabicPeriod"/>
            </a:pPr>
            <a:r>
              <a:rPr lang="en-IN" sz="2400" b="1" dirty="0">
                <a:solidFill>
                  <a:schemeClr val="tx2">
                    <a:lumMod val="50000"/>
                    <a:lumOff val="50000"/>
                  </a:schemeClr>
                </a:solidFill>
                <a:latin typeface="Baskerville Old Face" panose="02020602080505020303" pitchFamily="18" charset="0"/>
              </a:rPr>
              <a:t>Diarrhoea predominant IBS</a:t>
            </a:r>
            <a:r>
              <a:rPr lang="en-IN" sz="2400" dirty="0">
                <a:latin typeface="Baskerville Old Face" panose="02020602080505020303" pitchFamily="18" charset="0"/>
              </a:rPr>
              <a:t> — In patients with diarrhoea as the predominant symptom, we suggest performing screening tests based upon the patient's clinical history. These include, but are not limited to, the following:</a:t>
            </a:r>
          </a:p>
          <a:p>
            <a:pPr marL="571500" indent="-571500">
              <a:buFont typeface="+mj-lt"/>
              <a:buAutoNum type="romanLcPeriod"/>
            </a:pPr>
            <a:r>
              <a:rPr lang="en-IN" sz="2400" dirty="0">
                <a:latin typeface="Baskerville Old Face" panose="02020602080505020303" pitchFamily="18" charset="0"/>
              </a:rPr>
              <a:t>Stool cultures – There is little role for stool cultures in patients with chronic diarrhoea.</a:t>
            </a:r>
          </a:p>
          <a:p>
            <a:pPr marL="571500" indent="-571500">
              <a:buFont typeface="+mj-lt"/>
              <a:buAutoNum type="romanLcPeriod"/>
            </a:pPr>
            <a:r>
              <a:rPr lang="en-IN" sz="2400" dirty="0">
                <a:latin typeface="Baskerville Old Face" panose="02020602080505020303" pitchFamily="18" charset="0"/>
              </a:rPr>
              <a:t>Celiac disease screening – Screening for celiac disease with serum IgA antibody to tissue transglutaminase should be performed in patients with diarrhoea-predominant IBS.</a:t>
            </a:r>
          </a:p>
          <a:p>
            <a:pPr marL="571500" indent="-571500">
              <a:buFont typeface="+mj-lt"/>
              <a:buAutoNum type="romanLcPeriod"/>
            </a:pPr>
            <a:r>
              <a:rPr lang="en-IN" sz="2400" dirty="0">
                <a:latin typeface="Baskerville Old Face" panose="02020602080505020303" pitchFamily="18" charset="0"/>
              </a:rPr>
              <a:t>Twenty-four hour stool collection – A twenty-four hour stool collection should be considered if osmotic or secretory diarrhoea or malabsorption is suspected</a:t>
            </a:r>
          </a:p>
          <a:p>
            <a:pPr marL="571500" indent="-571500">
              <a:buFont typeface="+mj-lt"/>
              <a:buAutoNum type="romanLcPeriod"/>
            </a:pPr>
            <a:r>
              <a:rPr lang="en-IN" sz="2400" dirty="0">
                <a:latin typeface="Baskerville Old Face" panose="02020602080505020303" pitchFamily="18" charset="0"/>
              </a:rPr>
              <a:t>Colonoscopy or flexible sigmoidoscopy and biopsy – Many causes of chronic diarrhoea such as microscopic colitis require endoscopic evaluation</a:t>
            </a:r>
            <a:r>
              <a:rPr lang="en-IN" sz="2400" dirty="0"/>
              <a:t>.</a:t>
            </a:r>
          </a:p>
        </p:txBody>
      </p:sp>
    </p:spTree>
    <p:extLst>
      <p:ext uri="{BB962C8B-B14F-4D97-AF65-F5344CB8AC3E}">
        <p14:creationId xmlns:p14="http://schemas.microsoft.com/office/powerpoint/2010/main" xmlns="" val="3567540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06437"/>
            <a:ext cx="7829550" cy="5670526"/>
          </a:xfrm>
        </p:spPr>
        <p:txBody>
          <a:bodyPr/>
          <a:lstStyle/>
          <a:p>
            <a:pPr marL="0" indent="0">
              <a:buNone/>
            </a:pPr>
            <a:r>
              <a:rPr lang="en-IN" sz="2400" b="1" dirty="0"/>
              <a:t>2.</a:t>
            </a:r>
            <a:r>
              <a:rPr lang="en-IN" b="1" dirty="0"/>
              <a:t> </a:t>
            </a:r>
            <a:r>
              <a:rPr lang="en-IN" sz="2400" b="1" dirty="0">
                <a:solidFill>
                  <a:schemeClr val="tx2">
                    <a:lumMod val="50000"/>
                    <a:lumOff val="50000"/>
                  </a:schemeClr>
                </a:solidFill>
                <a:latin typeface="Baskerville Old Face" panose="02020602080505020303" pitchFamily="18" charset="0"/>
              </a:rPr>
              <a:t>Constipation predominant IBS</a:t>
            </a:r>
            <a:r>
              <a:rPr lang="en-IN" sz="2400" dirty="0">
                <a:latin typeface="Baskerville Old Face" panose="02020602080505020303" pitchFamily="18" charset="0"/>
              </a:rPr>
              <a:t> — In patients with constipation as the predominant symptom, performing screening tests based upon the patient's clinical history is suggested . These include, but are not limited to, the following:</a:t>
            </a:r>
          </a:p>
          <a:p>
            <a:pPr marL="571500" indent="-571500">
              <a:buFont typeface="+mj-lt"/>
              <a:buAutoNum type="romanLcPeriod"/>
            </a:pPr>
            <a:r>
              <a:rPr lang="en-IN" sz="2400" dirty="0">
                <a:latin typeface="Baskerville Old Face" panose="02020602080505020303" pitchFamily="18" charset="0"/>
              </a:rPr>
              <a:t>Radiography – A plain film of the abdomen can detect retained stool and suggest the diagnosis of constipation. </a:t>
            </a:r>
          </a:p>
          <a:p>
            <a:pPr marL="571500" indent="-571500">
              <a:buFont typeface="+mj-lt"/>
              <a:buAutoNum type="romanLcPeriod"/>
            </a:pPr>
            <a:r>
              <a:rPr lang="en-IN" sz="2400" dirty="0">
                <a:latin typeface="Baskerville Old Face" panose="02020602080505020303" pitchFamily="18" charset="0"/>
              </a:rPr>
              <a:t>Flexible sigmoidoscopy and colonoscopy – Sigmoidoscopy or colonoscopy should be performed if a structural lesion is suspected. Colonoscopy is preferred in patients who are older than 50 because of the increased risk of colon cancer in this age group.</a:t>
            </a:r>
          </a:p>
          <a:p>
            <a:pPr marL="0" indent="0">
              <a:buNone/>
            </a:pPr>
            <a:r>
              <a:rPr lang="en-IN" sz="2400" b="1" dirty="0">
                <a:latin typeface="Baskerville Old Face" panose="02020602080505020303" pitchFamily="18" charset="0"/>
              </a:rPr>
              <a:t>3. </a:t>
            </a:r>
            <a:r>
              <a:rPr lang="en-IN" sz="2400" b="1" dirty="0">
                <a:solidFill>
                  <a:schemeClr val="tx2">
                    <a:lumMod val="50000"/>
                    <a:lumOff val="50000"/>
                  </a:schemeClr>
                </a:solidFill>
                <a:latin typeface="Baskerville Old Face" panose="02020602080505020303" pitchFamily="18" charset="0"/>
              </a:rPr>
              <a:t>Mixed IBS</a:t>
            </a:r>
            <a:r>
              <a:rPr lang="en-IN" sz="2400" dirty="0">
                <a:latin typeface="Baskerville Old Face" panose="02020602080505020303" pitchFamily="18" charset="0"/>
              </a:rPr>
              <a:t> — In patients with both diarrhoea and constipation performing screening tests based upon the patient's clinical </a:t>
            </a:r>
            <a:r>
              <a:rPr lang="en-IN" sz="2400" dirty="0" err="1">
                <a:latin typeface="Baskerville Old Face" panose="02020602080505020303" pitchFamily="18" charset="0"/>
              </a:rPr>
              <a:t>history,is</a:t>
            </a:r>
            <a:r>
              <a:rPr lang="en-IN" sz="2400" dirty="0">
                <a:latin typeface="Baskerville Old Face" panose="02020602080505020303" pitchFamily="18" charset="0"/>
              </a:rPr>
              <a:t> suggested.</a:t>
            </a:r>
          </a:p>
          <a:p>
            <a:endParaRPr lang="en-IN" dirty="0"/>
          </a:p>
        </p:txBody>
      </p:sp>
    </p:spTree>
    <p:extLst>
      <p:ext uri="{BB962C8B-B14F-4D97-AF65-F5344CB8AC3E}">
        <p14:creationId xmlns:p14="http://schemas.microsoft.com/office/powerpoint/2010/main" xmlns="" val="56028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257800"/>
          </a:xfrm>
        </p:spPr>
        <p:txBody>
          <a:bodyPr>
            <a:noAutofit/>
          </a:bodyPr>
          <a:lstStyle/>
          <a:p>
            <a:pPr>
              <a:buNone/>
            </a:pPr>
            <a:r>
              <a:rPr lang="en-IN" sz="2000" b="1" dirty="0" smtClean="0"/>
              <a:t>Acute </a:t>
            </a:r>
            <a:r>
              <a:rPr lang="en-IN" sz="2000" b="1" dirty="0" err="1" smtClean="0"/>
              <a:t>diarrhea</a:t>
            </a:r>
            <a:r>
              <a:rPr lang="en-IN" sz="2000" dirty="0" smtClean="0"/>
              <a:t> usually is caused by</a:t>
            </a:r>
          </a:p>
          <a:p>
            <a:r>
              <a:rPr lang="en-IN" sz="2000" dirty="0" smtClean="0">
                <a:hlinkClick r:id="rId2"/>
              </a:rPr>
              <a:t>Gastroenteritis</a:t>
            </a:r>
            <a:endParaRPr lang="en-IN" sz="2000" dirty="0" smtClean="0"/>
          </a:p>
          <a:p>
            <a:r>
              <a:rPr lang="en-IN" sz="2000" dirty="0" smtClean="0"/>
              <a:t>Antibiotic use</a:t>
            </a:r>
          </a:p>
          <a:p>
            <a:r>
              <a:rPr lang="en-IN" sz="2000" dirty="0" smtClean="0">
                <a:hlinkClick r:id="rId3"/>
              </a:rPr>
              <a:t>Food allergies</a:t>
            </a:r>
            <a:endParaRPr lang="en-IN" sz="2000" dirty="0" smtClean="0"/>
          </a:p>
          <a:p>
            <a:r>
              <a:rPr lang="en-IN" sz="2000" dirty="0" smtClean="0"/>
              <a:t>Food </a:t>
            </a:r>
            <a:r>
              <a:rPr lang="en-IN" sz="2000" dirty="0">
                <a:hlinkClick r:id="rId2"/>
              </a:rPr>
              <a:t>poisoning</a:t>
            </a:r>
          </a:p>
          <a:p>
            <a:pPr>
              <a:buNone/>
            </a:pPr>
            <a:r>
              <a:rPr lang="en-IN" sz="2000" b="1" dirty="0" smtClean="0"/>
              <a:t>Chronic </a:t>
            </a:r>
            <a:r>
              <a:rPr lang="en-IN" sz="2000" b="1" dirty="0" err="1" smtClean="0"/>
              <a:t>diarrhea</a:t>
            </a:r>
            <a:r>
              <a:rPr lang="en-IN" sz="2000" dirty="0" smtClean="0"/>
              <a:t> usually is caused by</a:t>
            </a:r>
          </a:p>
          <a:p>
            <a:r>
              <a:rPr lang="en-IN" sz="2000" dirty="0" smtClean="0"/>
              <a:t>Dietary factors</a:t>
            </a:r>
          </a:p>
          <a:p>
            <a:r>
              <a:rPr lang="en-IN" sz="2000" dirty="0" smtClean="0"/>
              <a:t>Infection</a:t>
            </a:r>
          </a:p>
          <a:p>
            <a:r>
              <a:rPr lang="en-IN" sz="2000" dirty="0" smtClean="0">
                <a:hlinkClick r:id="rId4"/>
              </a:rPr>
              <a:t>Celiac disease</a:t>
            </a:r>
            <a:endParaRPr lang="en-IN" sz="2000" dirty="0" smtClean="0"/>
          </a:p>
          <a:p>
            <a:r>
              <a:rPr lang="en-IN" sz="2000" dirty="0" smtClean="0">
                <a:hlinkClick r:id="rId5"/>
              </a:rPr>
              <a:t>Inflammatory bowel disease</a:t>
            </a:r>
            <a:endParaRPr lang="en-IN" sz="2000" dirty="0" smtClean="0"/>
          </a:p>
          <a:p>
            <a:pPr>
              <a:buNone/>
            </a:pPr>
            <a:r>
              <a:rPr lang="en-IN" sz="2000" dirty="0" smtClean="0"/>
              <a:t>Chronic diarrhoea can also be caused by anatomic disorders and disorders that interfere with absorption or digestion.</a:t>
            </a:r>
          </a:p>
          <a:p>
            <a:pPr>
              <a:buNone/>
            </a:pPr>
            <a:r>
              <a:rPr lang="en-IN" sz="2000" dirty="0" smtClean="0"/>
              <a:t/>
            </a:r>
            <a:br>
              <a:rPr lang="en-IN" sz="2000" dirty="0" smtClean="0"/>
            </a:br>
            <a:endParaRPr lang="en-IN" sz="2000" dirty="0" smtClean="0"/>
          </a:p>
          <a:p>
            <a:endParaRPr lang="en-IN" sz="2000" dirty="0" smtClean="0"/>
          </a:p>
          <a:p>
            <a:endParaRPr lang="en-IN" sz="2000" dirty="0"/>
          </a:p>
        </p:txBody>
      </p:sp>
      <p:sp>
        <p:nvSpPr>
          <p:cNvPr id="2" name="Title 1"/>
          <p:cNvSpPr>
            <a:spLocks noGrp="1"/>
          </p:cNvSpPr>
          <p:nvPr>
            <p:ph type="title"/>
          </p:nvPr>
        </p:nvSpPr>
        <p:spPr/>
        <p:txBody>
          <a:bodyPr>
            <a:normAutofit fontScale="90000"/>
          </a:bodyPr>
          <a:lstStyle/>
          <a:p>
            <a:r>
              <a:rPr lang="en-IN" dirty="0" smtClean="0"/>
              <a:t>Causes</a:t>
            </a:r>
            <a:br>
              <a:rPr lang="en-IN" dirty="0" smtClean="0"/>
            </a:b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51299" cy="1111348"/>
          </a:xfrm>
        </p:spPr>
        <p:txBody>
          <a:bodyPr>
            <a:normAutofit/>
          </a:bodyPr>
          <a:lstStyle/>
          <a:p>
            <a:r>
              <a:rPr lang="en-IN" sz="3200" dirty="0">
                <a:latin typeface="Baskerville Old Face" panose="02020602080505020303" pitchFamily="18" charset="0"/>
              </a:rPr>
              <a:t>FODMAP DIET IN IBS:</a:t>
            </a:r>
          </a:p>
        </p:txBody>
      </p:sp>
      <p:sp>
        <p:nvSpPr>
          <p:cNvPr id="3" name="Content Placeholder 2"/>
          <p:cNvSpPr>
            <a:spLocks noGrp="1"/>
          </p:cNvSpPr>
          <p:nvPr>
            <p:ph idx="1"/>
          </p:nvPr>
        </p:nvSpPr>
        <p:spPr>
          <a:xfrm>
            <a:off x="228600" y="609600"/>
            <a:ext cx="8437100" cy="5732586"/>
          </a:xfrm>
        </p:spPr>
        <p:txBody>
          <a:bodyPr>
            <a:noAutofit/>
          </a:bodyPr>
          <a:lstStyle/>
          <a:p>
            <a:r>
              <a:rPr lang="en-IN" sz="2400" dirty="0">
                <a:latin typeface="Baskerville Old Face" panose="02020602080505020303" pitchFamily="18" charset="0"/>
              </a:rPr>
              <a:t>Certain food components can cause the bowel to distend by drawing in more fluid and rapidly generating gas when they are fermented by bowel bacteria.</a:t>
            </a:r>
          </a:p>
          <a:p>
            <a:r>
              <a:rPr lang="en-IN" sz="2400" dirty="0">
                <a:latin typeface="Baskerville Old Face" panose="02020602080505020303" pitchFamily="18" charset="0"/>
              </a:rPr>
              <a:t>The main dietary components that do this are known as fermentable, poorly absorbed short-chain carbohydrates. In other words, they are indigestible sugars that provide fast food for bacteria. </a:t>
            </a:r>
          </a:p>
          <a:p>
            <a:r>
              <a:rPr lang="en-IN" sz="2400" dirty="0">
                <a:latin typeface="Baskerville Old Face" panose="02020602080505020303" pitchFamily="18" charset="0"/>
              </a:rPr>
              <a:t>Such sugars have been given the acronym FODMAP which stands for:</a:t>
            </a:r>
          </a:p>
          <a:p>
            <a:r>
              <a:rPr lang="en-IN" sz="2400" b="1" dirty="0">
                <a:latin typeface="Baskerville Old Face" panose="02020602080505020303" pitchFamily="18" charset="0"/>
              </a:rPr>
              <a:t>F</a:t>
            </a:r>
            <a:r>
              <a:rPr lang="en-IN" sz="2400" dirty="0">
                <a:latin typeface="Baskerville Old Face" panose="02020602080505020303" pitchFamily="18" charset="0"/>
              </a:rPr>
              <a:t>ermentable — rapidly broken down by bacteria in the bowel</a:t>
            </a:r>
          </a:p>
          <a:p>
            <a:r>
              <a:rPr lang="en-IN" sz="2400" b="1" dirty="0">
                <a:latin typeface="Baskerville Old Face" panose="02020602080505020303" pitchFamily="18" charset="0"/>
              </a:rPr>
              <a:t>O</a:t>
            </a:r>
            <a:r>
              <a:rPr lang="en-IN" sz="2400" dirty="0">
                <a:latin typeface="Baskerville Old Face" panose="02020602080505020303" pitchFamily="18" charset="0"/>
              </a:rPr>
              <a:t>ligosaccharides — fructans and </a:t>
            </a:r>
            <a:r>
              <a:rPr lang="en-IN" sz="2400" dirty="0" err="1">
                <a:latin typeface="Baskerville Old Face" panose="02020602080505020303" pitchFamily="18" charset="0"/>
              </a:rPr>
              <a:t>galacto</a:t>
            </a:r>
            <a:r>
              <a:rPr lang="en-IN" sz="2400" dirty="0">
                <a:latin typeface="Baskerville Old Face" panose="02020602080505020303" pitchFamily="18" charset="0"/>
              </a:rPr>
              <a:t>-oligosaccharides (GOS)</a:t>
            </a:r>
          </a:p>
          <a:p>
            <a:r>
              <a:rPr lang="en-IN" sz="2400" b="1" dirty="0">
                <a:latin typeface="Baskerville Old Face" panose="02020602080505020303" pitchFamily="18" charset="0"/>
              </a:rPr>
              <a:t>D</a:t>
            </a:r>
            <a:r>
              <a:rPr lang="en-IN" sz="2400" dirty="0">
                <a:latin typeface="Baskerville Old Face" panose="02020602080505020303" pitchFamily="18" charset="0"/>
              </a:rPr>
              <a:t>isaccharides — lactose</a:t>
            </a:r>
          </a:p>
          <a:p>
            <a:r>
              <a:rPr lang="en-IN" sz="2400" b="1" dirty="0">
                <a:latin typeface="Baskerville Old Face" panose="02020602080505020303" pitchFamily="18" charset="0"/>
              </a:rPr>
              <a:t>M</a:t>
            </a:r>
            <a:r>
              <a:rPr lang="en-IN" sz="2400" dirty="0">
                <a:latin typeface="Baskerville Old Face" panose="02020602080505020303" pitchFamily="18" charset="0"/>
              </a:rPr>
              <a:t>onosaccharides — fructose</a:t>
            </a:r>
          </a:p>
          <a:p>
            <a:r>
              <a:rPr lang="en-IN" sz="2400" b="1" dirty="0">
                <a:latin typeface="Baskerville Old Face" panose="02020602080505020303" pitchFamily="18" charset="0"/>
              </a:rPr>
              <a:t>A</a:t>
            </a:r>
            <a:r>
              <a:rPr lang="en-IN" sz="2400" dirty="0">
                <a:latin typeface="Baskerville Old Face" panose="02020602080505020303" pitchFamily="18" charset="0"/>
              </a:rPr>
              <a:t>nd</a:t>
            </a:r>
          </a:p>
          <a:p>
            <a:r>
              <a:rPr lang="en-IN" sz="2400" b="1" dirty="0">
                <a:latin typeface="Baskerville Old Face" panose="02020602080505020303" pitchFamily="18" charset="0"/>
              </a:rPr>
              <a:t>P</a:t>
            </a:r>
            <a:r>
              <a:rPr lang="en-IN" sz="2400" dirty="0">
                <a:latin typeface="Baskerville Old Face" panose="02020602080505020303" pitchFamily="18" charset="0"/>
              </a:rPr>
              <a:t>olyols — sorbitol, mannitol, xylitol and maltitol</a:t>
            </a:r>
          </a:p>
        </p:txBody>
      </p:sp>
    </p:spTree>
    <p:extLst>
      <p:ext uri="{BB962C8B-B14F-4D97-AF65-F5344CB8AC3E}">
        <p14:creationId xmlns:p14="http://schemas.microsoft.com/office/powerpoint/2010/main" xmlns="" val="27357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7238"/>
          </a:xfrm>
        </p:spPr>
        <p:txBody>
          <a:bodyPr>
            <a:normAutofit/>
          </a:bodyPr>
          <a:lstStyle/>
          <a:p>
            <a:r>
              <a:rPr lang="en-IN" sz="3200" dirty="0">
                <a:solidFill>
                  <a:schemeClr val="tx2">
                    <a:lumMod val="50000"/>
                    <a:lumOff val="50000"/>
                  </a:schemeClr>
                </a:solidFill>
                <a:latin typeface="Baskerville Old Face" panose="02020602080505020303" pitchFamily="18" charset="0"/>
              </a:rPr>
              <a:t>How do FODMAPs contribute to IBS?</a:t>
            </a:r>
          </a:p>
        </p:txBody>
      </p:sp>
      <p:sp>
        <p:nvSpPr>
          <p:cNvPr id="3" name="Content Placeholder 2"/>
          <p:cNvSpPr>
            <a:spLocks noGrp="1"/>
          </p:cNvSpPr>
          <p:nvPr>
            <p:ph idx="1"/>
          </p:nvPr>
        </p:nvSpPr>
        <p:spPr>
          <a:xfrm>
            <a:off x="628650" y="1322365"/>
            <a:ext cx="7886700" cy="4854599"/>
          </a:xfrm>
        </p:spPr>
        <p:txBody>
          <a:bodyPr>
            <a:normAutofit/>
          </a:bodyPr>
          <a:lstStyle/>
          <a:p>
            <a:r>
              <a:rPr lang="en-IN" sz="2400" dirty="0">
                <a:latin typeface="Baskerville Old Face" panose="02020602080505020303" pitchFamily="18" charset="0"/>
              </a:rPr>
              <a:t>FODMAPs are ‘fast food’ for the bacteria that live naturally in the large bowel. The large bowel (and the lower part of the small bowel) naturally contains billions of bacteria. </a:t>
            </a:r>
          </a:p>
          <a:p>
            <a:r>
              <a:rPr lang="en-IN" sz="2400" dirty="0">
                <a:latin typeface="Baskerville Old Face" panose="02020602080505020303" pitchFamily="18" charset="0"/>
              </a:rPr>
              <a:t>The bacteria that live there see these food molecules as ‘fast food’ and quickly break them down, which produces hydrogen, carbon dioxide and methane gases. </a:t>
            </a:r>
          </a:p>
          <a:p>
            <a:r>
              <a:rPr lang="en-IN" sz="2400" dirty="0">
                <a:latin typeface="Baskerville Old Face" panose="02020602080505020303" pitchFamily="18" charset="0"/>
              </a:rPr>
              <a:t>Multiple types of FODMAPs are usually present in any one meal. Because they all cause distension in the same way once they reach the lower small bowel and colon, their effects are cumulative. </a:t>
            </a:r>
          </a:p>
          <a:p>
            <a:r>
              <a:rPr lang="en-IN" sz="2400" dirty="0">
                <a:latin typeface="Baskerville Old Face" panose="02020602080505020303" pitchFamily="18" charset="0"/>
              </a:rPr>
              <a:t>Low FODMAP diet is good in IBS.</a:t>
            </a:r>
          </a:p>
        </p:txBody>
      </p:sp>
    </p:spTree>
    <p:extLst>
      <p:ext uri="{BB962C8B-B14F-4D97-AF65-F5344CB8AC3E}">
        <p14:creationId xmlns:p14="http://schemas.microsoft.com/office/powerpoint/2010/main" xmlns="" val="2907579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002323" y="137734"/>
            <a:ext cx="7708027" cy="6375608"/>
          </a:xfrm>
        </p:spPr>
      </p:pic>
    </p:spTree>
    <p:extLst>
      <p:ext uri="{BB962C8B-B14F-4D97-AF65-F5344CB8AC3E}">
        <p14:creationId xmlns:p14="http://schemas.microsoft.com/office/powerpoint/2010/main" xmlns="" val="3085318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6523" y="267286"/>
            <a:ext cx="8377310" cy="6344529"/>
          </a:xfrm>
          <a:prstGeom prst="rect">
            <a:avLst/>
          </a:prstGeom>
        </p:spPr>
      </p:pic>
    </p:spTree>
    <p:extLst>
      <p:ext uri="{BB962C8B-B14F-4D97-AF65-F5344CB8AC3E}">
        <p14:creationId xmlns:p14="http://schemas.microsoft.com/office/powerpoint/2010/main" xmlns="" val="317373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en-IN" b="1" dirty="0"/>
              <a:t>Osmotic </a:t>
            </a:r>
            <a:r>
              <a:rPr lang="en-IN" b="1" dirty="0" smtClean="0"/>
              <a:t>diarrhoeas </a:t>
            </a:r>
            <a:r>
              <a:rPr lang="en-IN" dirty="0"/>
              <a:t>occur when </a:t>
            </a:r>
            <a:r>
              <a:rPr lang="en-IN" dirty="0" err="1"/>
              <a:t>osmotically</a:t>
            </a:r>
            <a:r>
              <a:rPr lang="en-IN" dirty="0"/>
              <a:t> active </a:t>
            </a:r>
            <a:r>
              <a:rPr lang="en-IN" dirty="0" smtClean="0"/>
              <a:t>solutes are </a:t>
            </a:r>
            <a:r>
              <a:rPr lang="en-IN" dirty="0"/>
              <a:t>present in the intestinal tract and are poorly </a:t>
            </a:r>
            <a:r>
              <a:rPr lang="en-IN" dirty="0" smtClean="0"/>
              <a:t>absorbed. Examples </a:t>
            </a:r>
            <a:r>
              <a:rPr lang="en-IN" dirty="0"/>
              <a:t>include the </a:t>
            </a:r>
            <a:r>
              <a:rPr lang="en-IN" dirty="0" err="1"/>
              <a:t>diarrhea</a:t>
            </a:r>
            <a:r>
              <a:rPr lang="en-IN" dirty="0"/>
              <a:t> that accompanies </a:t>
            </a:r>
            <a:r>
              <a:rPr lang="en-IN" dirty="0" smtClean="0"/>
              <a:t>dumping syndrome </a:t>
            </a:r>
            <a:r>
              <a:rPr lang="en-IN" dirty="0"/>
              <a:t>and that which follows lactose ingestion in </a:t>
            </a:r>
            <a:r>
              <a:rPr lang="en-IN" dirty="0" smtClean="0"/>
              <a:t>the person </a:t>
            </a:r>
            <a:r>
              <a:rPr lang="en-IN" dirty="0"/>
              <a:t>with a lactase </a:t>
            </a:r>
            <a:r>
              <a:rPr lang="en-IN" dirty="0" smtClean="0"/>
              <a:t>deficiency.</a:t>
            </a:r>
          </a:p>
          <a:p>
            <a:pPr marL="514350" indent="-514350">
              <a:buNone/>
            </a:pPr>
            <a:endParaRPr lang="en-IN" dirty="0"/>
          </a:p>
        </p:txBody>
      </p:sp>
      <p:sp>
        <p:nvSpPr>
          <p:cNvPr id="2" name="Title 1"/>
          <p:cNvSpPr>
            <a:spLocks noGrp="1"/>
          </p:cNvSpPr>
          <p:nvPr>
            <p:ph type="title"/>
          </p:nvPr>
        </p:nvSpPr>
        <p:spPr/>
        <p:txBody>
          <a:bodyPr>
            <a:normAutofit/>
          </a:bodyPr>
          <a:lstStyle/>
          <a:p>
            <a:r>
              <a:rPr lang="en-IN" dirty="0" smtClean="0"/>
              <a:t>Types of diarrhoea</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fontScale="92500"/>
          </a:bodyPr>
          <a:lstStyle/>
          <a:p>
            <a:pPr marL="514350" indent="-514350">
              <a:buNone/>
            </a:pPr>
            <a:r>
              <a:rPr lang="en-IN" b="1" dirty="0" smtClean="0"/>
              <a:t>2. </a:t>
            </a:r>
            <a:r>
              <a:rPr lang="en-IN" b="1" dirty="0" err="1" smtClean="0"/>
              <a:t>Secretory</a:t>
            </a:r>
            <a:r>
              <a:rPr lang="en-IN" b="1" dirty="0" smtClean="0"/>
              <a:t> </a:t>
            </a:r>
            <a:r>
              <a:rPr lang="en-IN" b="1" dirty="0" err="1" smtClean="0"/>
              <a:t>diarrheasa</a:t>
            </a:r>
            <a:r>
              <a:rPr lang="en-IN" b="1" dirty="0" smtClean="0"/>
              <a:t> </a:t>
            </a:r>
            <a:r>
              <a:rPr lang="en-IN" dirty="0" smtClean="0"/>
              <a:t>are </a:t>
            </a:r>
            <a:r>
              <a:rPr lang="en-IN" dirty="0"/>
              <a:t>the result of active intestinal </a:t>
            </a:r>
            <a:r>
              <a:rPr lang="en-IN" dirty="0" smtClean="0"/>
              <a:t>secretion of </a:t>
            </a:r>
            <a:r>
              <a:rPr lang="en-IN" dirty="0"/>
              <a:t>electrolytes and water by the intestinal epithelium</a:t>
            </a:r>
            <a:r>
              <a:rPr lang="en-IN" dirty="0" smtClean="0"/>
              <a:t>,</a:t>
            </a:r>
            <a:r>
              <a:rPr lang="en-IN" dirty="0"/>
              <a:t> resulting from bacterial </a:t>
            </a:r>
            <a:r>
              <a:rPr lang="en-IN" dirty="0" err="1"/>
              <a:t>exotoxins</a:t>
            </a:r>
            <a:r>
              <a:rPr lang="en-IN" dirty="0"/>
              <a:t>, viruses, and </a:t>
            </a:r>
            <a:r>
              <a:rPr lang="en-IN" dirty="0" smtClean="0"/>
              <a:t>increased intestinal </a:t>
            </a:r>
            <a:r>
              <a:rPr lang="en-IN" dirty="0"/>
              <a:t>hormone </a:t>
            </a:r>
            <a:r>
              <a:rPr lang="en-IN" dirty="0" smtClean="0"/>
              <a:t>secretion.</a:t>
            </a:r>
          </a:p>
          <a:p>
            <a:pPr>
              <a:buNone/>
            </a:pPr>
            <a:r>
              <a:rPr lang="en-IN" b="1" dirty="0" smtClean="0"/>
              <a:t>3. </a:t>
            </a:r>
            <a:r>
              <a:rPr lang="en-IN" b="1" dirty="0" err="1" smtClean="0"/>
              <a:t>Exudatiae</a:t>
            </a:r>
            <a:r>
              <a:rPr lang="en-IN" b="1" dirty="0" smtClean="0"/>
              <a:t> </a:t>
            </a:r>
            <a:r>
              <a:rPr lang="en-IN" b="1" dirty="0" err="1" smtClean="0"/>
              <a:t>diarrheas</a:t>
            </a:r>
            <a:r>
              <a:rPr lang="en-IN" b="1" dirty="0" smtClean="0"/>
              <a:t> </a:t>
            </a:r>
            <a:r>
              <a:rPr lang="en-IN" dirty="0" smtClean="0"/>
              <a:t>are always associated with mucosal damage, which leads to an outpouring of mucus, </a:t>
            </a:r>
            <a:r>
              <a:rPr lang="en-IN" dirty="0" err="1" smtClean="0"/>
              <a:t>fluid,blood</a:t>
            </a:r>
            <a:r>
              <a:rPr lang="en-IN" dirty="0" smtClean="0"/>
              <a:t>, and plasma proteins, with a net accumulation of electrolytes and water in the gut.</a:t>
            </a:r>
          </a:p>
          <a:p>
            <a:pPr>
              <a:buNone/>
            </a:pPr>
            <a:r>
              <a:rPr lang="en-IN" b="1" dirty="0" smtClean="0"/>
              <a:t>4.</a:t>
            </a:r>
            <a:r>
              <a:rPr lang="en-IN" dirty="0" smtClean="0"/>
              <a:t> </a:t>
            </a:r>
            <a:r>
              <a:rPr lang="en-IN" b="1" dirty="0" smtClean="0"/>
              <a:t>Medication-</a:t>
            </a:r>
            <a:r>
              <a:rPr lang="en-IN" dirty="0" smtClean="0"/>
              <a:t>induced </a:t>
            </a:r>
            <a:r>
              <a:rPr lang="en-IN" dirty="0" err="1" smtClean="0"/>
              <a:t>diarrheas</a:t>
            </a:r>
            <a:r>
              <a:rPr lang="en-IN" dirty="0" smtClean="0"/>
              <a:t> </a:t>
            </a:r>
            <a:r>
              <a:rPr lang="en-IN" dirty="0"/>
              <a:t>may be caused by </a:t>
            </a:r>
            <a:r>
              <a:rPr lang="en-IN" dirty="0" smtClean="0"/>
              <a:t>several medications</a:t>
            </a:r>
            <a:r>
              <a:rPr lang="en-IN" dirty="0"/>
              <a:t>, but especially antibiotics.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IN" dirty="0" smtClean="0"/>
              <a:t>Replacement of necessary fluids and electrolytes is the first step in managing </a:t>
            </a:r>
            <a:r>
              <a:rPr lang="en-IN" dirty="0" err="1" smtClean="0"/>
              <a:t>diarrhea</a:t>
            </a:r>
            <a:r>
              <a:rPr lang="en-IN" dirty="0" smtClean="0"/>
              <a:t>, using electrolyte solutions, soups and broths, vegetable juices, and other isotonic liquids.</a:t>
            </a:r>
          </a:p>
          <a:p>
            <a:r>
              <a:rPr lang="en-IN" dirty="0" smtClean="0"/>
              <a:t>The key objective is to limit large amounts of </a:t>
            </a:r>
            <a:r>
              <a:rPr lang="en-IN" dirty="0" err="1" smtClean="0"/>
              <a:t>hyperosmotic</a:t>
            </a:r>
            <a:r>
              <a:rPr lang="en-IN" dirty="0" smtClean="0"/>
              <a:t> carbohydrates that may be </a:t>
            </a:r>
            <a:r>
              <a:rPr lang="en-IN" dirty="0" err="1" smtClean="0"/>
              <a:t>maldigested</a:t>
            </a:r>
            <a:r>
              <a:rPr lang="en-IN" dirty="0" smtClean="0"/>
              <a:t> or </a:t>
            </a:r>
            <a:r>
              <a:rPr lang="en-IN" dirty="0" err="1" smtClean="0"/>
              <a:t>malabsorbed</a:t>
            </a:r>
            <a:r>
              <a:rPr lang="en-IN" dirty="0" smtClean="0"/>
              <a:t>, foods that stimulate secretion of fluids, and foods that speed the rate of GI transit.</a:t>
            </a:r>
          </a:p>
          <a:p>
            <a:r>
              <a:rPr lang="en-IN" dirty="0" smtClean="0"/>
              <a:t> </a:t>
            </a:r>
            <a:r>
              <a:rPr lang="en-IN" dirty="0"/>
              <a:t>Sugar alcohols, lactose, </a:t>
            </a:r>
            <a:r>
              <a:rPr lang="en-IN" dirty="0" err="1" smtClean="0"/>
              <a:t>fructose,and</a:t>
            </a:r>
            <a:r>
              <a:rPr lang="en-IN" dirty="0" smtClean="0"/>
              <a:t> </a:t>
            </a:r>
            <a:r>
              <a:rPr lang="en-IN" dirty="0"/>
              <a:t>large amounts of sucrose may worsen osmotic </a:t>
            </a:r>
            <a:r>
              <a:rPr lang="en-IN" dirty="0" err="1" smtClean="0"/>
              <a:t>diarrhea</a:t>
            </a:r>
            <a:r>
              <a:rPr lang="en-IN" dirty="0" smtClean="0"/>
              <a:t>.</a:t>
            </a:r>
          </a:p>
          <a:p>
            <a:endParaRPr lang="en-IN" dirty="0"/>
          </a:p>
        </p:txBody>
      </p:sp>
      <p:sp>
        <p:nvSpPr>
          <p:cNvPr id="2" name="Title 1"/>
          <p:cNvSpPr>
            <a:spLocks noGrp="1"/>
          </p:cNvSpPr>
          <p:nvPr>
            <p:ph type="title"/>
          </p:nvPr>
        </p:nvSpPr>
        <p:spPr/>
        <p:txBody>
          <a:bodyPr/>
          <a:lstStyle/>
          <a:p>
            <a:r>
              <a:rPr lang="en-IN" dirty="0" smtClean="0"/>
              <a:t>Medical nutrition therapy</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fontScale="85000" lnSpcReduction="10000"/>
          </a:bodyPr>
          <a:lstStyle/>
          <a:p>
            <a:r>
              <a:rPr lang="en-IN" dirty="0" err="1"/>
              <a:t>prebiotic</a:t>
            </a:r>
            <a:r>
              <a:rPr lang="en-IN" dirty="0"/>
              <a:t> components such as pectin, </a:t>
            </a:r>
            <a:r>
              <a:rPr lang="en-IN" dirty="0" smtClean="0"/>
              <a:t>fructose oligosaccharides , </a:t>
            </a:r>
            <a:r>
              <a:rPr lang="en-IN" dirty="0" err="1" smtClean="0"/>
              <a:t>inulin</a:t>
            </a:r>
            <a:r>
              <a:rPr lang="en-IN" dirty="0"/>
              <a:t>, </a:t>
            </a:r>
            <a:r>
              <a:rPr lang="en-IN" dirty="0" smtClean="0"/>
              <a:t>oats ,banana flakes, and chicory may </a:t>
            </a:r>
            <a:r>
              <a:rPr lang="en-IN" dirty="0"/>
              <a:t>actually help to control or treat </a:t>
            </a:r>
            <a:r>
              <a:rPr lang="en-IN" dirty="0" err="1" smtClean="0"/>
              <a:t>diarrhea</a:t>
            </a:r>
            <a:r>
              <a:rPr lang="en-IN" dirty="0" smtClean="0"/>
              <a:t>.</a:t>
            </a:r>
          </a:p>
          <a:p>
            <a:r>
              <a:rPr lang="en-IN" dirty="0" smtClean="0"/>
              <a:t> </a:t>
            </a:r>
            <a:r>
              <a:rPr lang="en-IN" dirty="0"/>
              <a:t>SCFAs in physiologic quantities </a:t>
            </a:r>
            <a:r>
              <a:rPr lang="en-IN" dirty="0" smtClean="0"/>
              <a:t>serve as </a:t>
            </a:r>
            <a:r>
              <a:rPr lang="en-IN" dirty="0"/>
              <a:t>substrate for </a:t>
            </a:r>
            <a:r>
              <a:rPr lang="en-IN" dirty="0" err="1"/>
              <a:t>colonocytes</a:t>
            </a:r>
            <a:r>
              <a:rPr lang="en-IN" dirty="0"/>
              <a:t>, facilitate the absorption </a:t>
            </a:r>
            <a:r>
              <a:rPr lang="en-IN" dirty="0" smtClean="0"/>
              <a:t>of fluid </a:t>
            </a:r>
            <a:r>
              <a:rPr lang="en-IN" dirty="0"/>
              <a:t>and salts, and may help to regulate GI </a:t>
            </a:r>
            <a:r>
              <a:rPr lang="en-IN" dirty="0" smtClean="0"/>
              <a:t>motility.</a:t>
            </a:r>
          </a:p>
          <a:p>
            <a:r>
              <a:rPr lang="en-IN" dirty="0" smtClean="0"/>
              <a:t>Fibrous materials also lowers down the gastric motility.</a:t>
            </a:r>
          </a:p>
          <a:p>
            <a:r>
              <a:rPr lang="en-US" dirty="0" smtClean="0"/>
              <a:t> In more severe diarrhea, dehydration can occur quickly, especially in children. Oral rehydration with fluids containing glucose, Na+, K+, </a:t>
            </a:r>
            <a:r>
              <a:rPr lang="en-US" dirty="0" err="1" smtClean="0"/>
              <a:t>Cl</a:t>
            </a:r>
            <a:r>
              <a:rPr lang="en-US" dirty="0" smtClean="0"/>
              <a:t>–, and bicarbonate or citrate is preferred in most cases to intravenous fluids.</a:t>
            </a:r>
          </a:p>
          <a:p>
            <a:r>
              <a:rPr lang="en-US" dirty="0" smtClean="0"/>
              <a:t>Zinc is given </a:t>
            </a:r>
            <a:r>
              <a:rPr lang="en-US" smtClean="0"/>
              <a:t>along with ORS</a:t>
            </a:r>
            <a:endParaRPr lang="en-IN" dirty="0" smtClean="0"/>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I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DYSENTRY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2150</Words>
  <Application>Microsoft Office PowerPoint</Application>
  <PresentationFormat>On-screen Show (4:3)</PresentationFormat>
  <Paragraphs>303</Paragraphs>
  <Slides>43</Slides>
  <Notes>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GASTROINTESTINAL DISEASES  BY: Dr. Sheetal Chhaya Associate Professor Dept. of Clinical Nutrition</vt:lpstr>
      <vt:lpstr>DIARRHOEA</vt:lpstr>
      <vt:lpstr>Definition</vt:lpstr>
      <vt:lpstr>Causes </vt:lpstr>
      <vt:lpstr>Types of diarrhoea</vt:lpstr>
      <vt:lpstr>Slide 6</vt:lpstr>
      <vt:lpstr>Medical nutrition therapy</vt:lpstr>
      <vt:lpstr>Slide 8</vt:lpstr>
      <vt:lpstr>DYSENTRY</vt:lpstr>
      <vt:lpstr>Definition</vt:lpstr>
      <vt:lpstr>Slide 11</vt:lpstr>
      <vt:lpstr>Types of dysentery</vt:lpstr>
      <vt:lpstr>Slide 13</vt:lpstr>
      <vt:lpstr>Slide 14</vt:lpstr>
      <vt:lpstr>Slide 15</vt:lpstr>
      <vt:lpstr>Slide 16</vt:lpstr>
      <vt:lpstr>Slide 17</vt:lpstr>
      <vt:lpstr>Slide 18</vt:lpstr>
      <vt:lpstr>Treatment</vt:lpstr>
      <vt:lpstr>Slide 20</vt:lpstr>
      <vt:lpstr>MNT </vt:lpstr>
      <vt:lpstr>Slide 22</vt:lpstr>
      <vt:lpstr>GERD</vt:lpstr>
      <vt:lpstr>Slide 24</vt:lpstr>
      <vt:lpstr>Slide 25</vt:lpstr>
      <vt:lpstr>Slide 26</vt:lpstr>
      <vt:lpstr>Slide 27</vt:lpstr>
      <vt:lpstr>Slide 28</vt:lpstr>
      <vt:lpstr>Slide 29</vt:lpstr>
      <vt:lpstr>Slide 30</vt:lpstr>
      <vt:lpstr>IBS</vt:lpstr>
      <vt:lpstr>What is IBS?</vt:lpstr>
      <vt:lpstr>Slide 33</vt:lpstr>
      <vt:lpstr>SIGNS AND SYMPTOMS</vt:lpstr>
      <vt:lpstr>CAUSES OF IBS:</vt:lpstr>
      <vt:lpstr>Stress </vt:lpstr>
      <vt:lpstr>ROME CRITERIA III FOR DIAGNOSIS:</vt:lpstr>
      <vt:lpstr>Slide 38</vt:lpstr>
      <vt:lpstr>Slide 39</vt:lpstr>
      <vt:lpstr>FODMAP DIET IN IBS:</vt:lpstr>
      <vt:lpstr>How do FODMAPs contribute to IBS?</vt:lpstr>
      <vt:lpstr>Slide 42</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DISEASES</dc:title>
  <dc:creator>User</dc:creator>
  <cp:lastModifiedBy>User</cp:lastModifiedBy>
  <cp:revision>7</cp:revision>
  <dcterms:created xsi:type="dcterms:W3CDTF">2019-04-01T07:14:48Z</dcterms:created>
  <dcterms:modified xsi:type="dcterms:W3CDTF">2020-08-17T06:02:43Z</dcterms:modified>
</cp:coreProperties>
</file>