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0" r:id="rId3"/>
    <p:sldId id="264" r:id="rId4"/>
    <p:sldId id="269" r:id="rId5"/>
    <p:sldId id="265" r:id="rId6"/>
    <p:sldId id="267" r:id="rId7"/>
    <p:sldId id="258" r:id="rId8"/>
    <p:sldId id="266" r:id="rId9"/>
    <p:sldId id="259" r:id="rId10"/>
    <p:sldId id="261" r:id="rId11"/>
    <p:sldId id="272" r:id="rId12"/>
    <p:sldId id="318" r:id="rId13"/>
    <p:sldId id="273" r:id="rId14"/>
    <p:sldId id="270" r:id="rId15"/>
    <p:sldId id="276" r:id="rId16"/>
    <p:sldId id="277" r:id="rId17"/>
    <p:sldId id="323" r:id="rId18"/>
    <p:sldId id="279" r:id="rId19"/>
    <p:sldId id="327" r:id="rId20"/>
    <p:sldId id="297" r:id="rId21"/>
    <p:sldId id="278" r:id="rId22"/>
    <p:sldId id="282" r:id="rId23"/>
    <p:sldId id="328" r:id="rId24"/>
    <p:sldId id="284" r:id="rId25"/>
    <p:sldId id="285" r:id="rId26"/>
    <p:sldId id="329" r:id="rId27"/>
    <p:sldId id="286" r:id="rId28"/>
    <p:sldId id="300" r:id="rId29"/>
    <p:sldId id="301" r:id="rId30"/>
    <p:sldId id="341" r:id="rId31"/>
    <p:sldId id="342" r:id="rId32"/>
    <p:sldId id="330" r:id="rId33"/>
    <p:sldId id="331" r:id="rId34"/>
    <p:sldId id="332" r:id="rId35"/>
    <p:sldId id="333" r:id="rId36"/>
    <p:sldId id="334" r:id="rId37"/>
    <p:sldId id="335" r:id="rId38"/>
    <p:sldId id="336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815" autoAdjust="0"/>
    <p:restoredTop sz="78873" autoAdjust="0"/>
  </p:normalViewPr>
  <p:slideViewPr>
    <p:cSldViewPr>
      <p:cViewPr>
        <p:scale>
          <a:sx n="75" d="100"/>
          <a:sy n="75" d="100"/>
        </p:scale>
        <p:origin x="-36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94C66-CE1A-48BA-88C2-2DA26D3145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D1DDE-1F7D-4C05-8730-EAE56488D2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91601-1999-46A2-ABF7-731251A67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981774F-1C31-4472-B25C-494AEE60C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188BED-AAE9-4320-AB11-2EBF0AB06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330F3-E487-4896-824D-043565182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A3325-0BAC-4D1E-BAF2-1E7BD76F26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CB754-1425-4031-AB80-C109D081B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40BC2-0BCD-4527-8DB1-0E2C6FAEC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01E11-5745-4807-9B41-EA60D0BA6E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892A4-D0FA-442E-A73E-F7A65F9F8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FDFDA-AA42-4DA6-850A-9534B88F90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159C7-812A-45FD-AB20-35D9A46946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3484C2-830D-4ABD-B32C-0F2178FA59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r>
              <a:rPr lang="en-US" b="1" dirty="0" smtClean="0"/>
              <a:t>Acute Inflammation Vascular And Cellular Events </a:t>
            </a:r>
            <a:endParaRPr 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>
              <a:lnSpc>
                <a:spcPct val="90000"/>
              </a:lnSpc>
            </a:pPr>
            <a:r>
              <a:rPr lang="en-US" sz="2400" b="1" dirty="0" smtClean="0"/>
              <a:t>Dept. of pathology </a:t>
            </a:r>
          </a:p>
          <a:p>
            <a:pPr algn="r">
              <a:lnSpc>
                <a:spcPct val="90000"/>
              </a:lnSpc>
            </a:pPr>
            <a:r>
              <a:rPr lang="en-US" sz="2400" b="1" dirty="0" err="1" smtClean="0"/>
              <a:t>Sbks</a:t>
            </a:r>
            <a:r>
              <a:rPr lang="en-US" sz="2400" b="1" dirty="0" smtClean="0"/>
              <a:t> medical college </a:t>
            </a:r>
            <a:endParaRPr 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S01871-002-f002"/>
          <p:cNvPicPr>
            <a:picLocks noChangeAspect="1" noChangeArrowheads="1"/>
          </p:cNvPicPr>
          <p:nvPr/>
        </p:nvPicPr>
        <p:blipFill>
          <a:blip r:embed="rId2"/>
          <a:srcRect b="2237"/>
          <a:stretch>
            <a:fillRect/>
          </a:stretch>
        </p:blipFill>
        <p:spPr bwMode="auto">
          <a:xfrm>
            <a:off x="1143000" y="1066800"/>
            <a:ext cx="7162800" cy="5462588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71600" y="228600"/>
            <a:ext cx="678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/>
              <a:t>VASCULAR EVENTS IN ACUTE INFLAMMMATION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248400" y="61722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Interstitial tissue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INCREASED VASCULAR PERMEABILITY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400" b="1"/>
              <a:t>IMMEDIATE, TRANSIENT RESPONSE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FF0000"/>
                </a:solidFill>
              </a:rPr>
              <a:t>Endothelial cell contraction-</a:t>
            </a:r>
            <a:r>
              <a:rPr lang="en-US" sz="2400" b="1">
                <a:solidFill>
                  <a:srgbClr val="000099"/>
                </a:solidFill>
              </a:rPr>
              <a:t> intercellular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400" b="1">
                <a:solidFill>
                  <a:srgbClr val="000099"/>
                </a:solidFill>
              </a:rPr>
              <a:t>	</a:t>
            </a:r>
            <a:r>
              <a:rPr lang="en-US" sz="2400" b="1">
                <a:solidFill>
                  <a:srgbClr val="FF0000"/>
                </a:solidFill>
              </a:rPr>
              <a:t>gaps</a:t>
            </a:r>
            <a:r>
              <a:rPr lang="en-US" sz="2400" b="1">
                <a:solidFill>
                  <a:srgbClr val="000099"/>
                </a:solidFill>
              </a:rPr>
              <a:t> in post-capillary venues fluid getting out through these gaps 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000099"/>
                </a:solidFill>
              </a:rPr>
              <a:t>Chemical mediators – </a:t>
            </a:r>
            <a:r>
              <a:rPr lang="en-US" sz="2400" b="1"/>
              <a:t>histamine, bradykinin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400" b="1"/>
              <a:t>	C3a, C5a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400" b="1"/>
              <a:t>IMMEDIATE, </a:t>
            </a:r>
            <a:r>
              <a:rPr lang="en-US" sz="2400" b="1">
                <a:solidFill>
                  <a:srgbClr val="FF0000"/>
                </a:solidFill>
              </a:rPr>
              <a:t>SUSTAINED</a:t>
            </a:r>
            <a:r>
              <a:rPr lang="en-US" sz="2400" b="1"/>
              <a:t> RESPONSE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FF0000"/>
                </a:solidFill>
              </a:rPr>
              <a:t>Severe</a:t>
            </a:r>
            <a:r>
              <a:rPr lang="en-US" sz="2400" b="1">
                <a:solidFill>
                  <a:srgbClr val="000099"/>
                </a:solidFill>
              </a:rPr>
              <a:t> injuries eg: burns, bacterial infections -</a:t>
            </a:r>
            <a:r>
              <a:rPr lang="en-US" sz="2800" b="1">
                <a:solidFill>
                  <a:srgbClr val="000099"/>
                </a:solidFill>
              </a:rPr>
              <a:t> </a:t>
            </a:r>
            <a:r>
              <a:rPr lang="en-US" sz="2400" b="1">
                <a:solidFill>
                  <a:srgbClr val="000099"/>
                </a:solidFill>
              </a:rPr>
              <a:t>neutrophils </a:t>
            </a:r>
            <a:r>
              <a:rPr lang="en-US" sz="2400" b="1">
                <a:solidFill>
                  <a:srgbClr val="FF0000"/>
                </a:solidFill>
              </a:rPr>
              <a:t>injure endothelial cells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FF0000"/>
                </a:solidFill>
              </a:rPr>
              <a:t>We have </a:t>
            </a:r>
            <a:r>
              <a:rPr lang="en-US" b="1">
                <a:solidFill>
                  <a:srgbClr val="FF0000"/>
                </a:solidFill>
              </a:rPr>
              <a:t>exudation because of that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endParaRPr lang="en-US" sz="4000" b="1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endParaRPr lang="en-US" sz="2400" b="1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endParaRPr lang="en-US" sz="2400" b="1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INCREASED VASCULAR PERMEABILITY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None/>
            </a:pPr>
            <a:endParaRPr lang="en-US" sz="2800" b="1"/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b="1">
                <a:solidFill>
                  <a:srgbClr val="FF0000"/>
                </a:solidFill>
              </a:rPr>
              <a:t>DELAYED</a:t>
            </a:r>
            <a:r>
              <a:rPr lang="en-US" b="1"/>
              <a:t>, PROLONGED RESPONSE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00099"/>
                </a:solidFill>
              </a:rPr>
              <a:t>Increased permeability begins after a delay and lasts for hours - days 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00099"/>
                </a:solidFill>
              </a:rPr>
              <a:t>Thermal injury, radiation, </a:t>
            </a:r>
            <a:r>
              <a:rPr lang="en-US" b="1">
                <a:solidFill>
                  <a:srgbClr val="FF0000"/>
                </a:solidFill>
              </a:rPr>
              <a:t>sunburn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endParaRPr lang="en-US" b="1">
              <a:solidFill>
                <a:srgbClr val="000099"/>
              </a:solidFill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sz="3600" b="1"/>
              <a:t>INCREASED VASCULAR PERMEABILITY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FF0000"/>
                </a:solidFill>
              </a:rPr>
              <a:t>Leukocyte</a:t>
            </a:r>
            <a:r>
              <a:rPr lang="en-US" sz="2800" b="1">
                <a:solidFill>
                  <a:srgbClr val="000099"/>
                </a:solidFill>
              </a:rPr>
              <a:t> mediated endothelial injury 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Leakage from </a:t>
            </a:r>
            <a:r>
              <a:rPr lang="en-US" sz="2800" b="1">
                <a:solidFill>
                  <a:srgbClr val="FF0000"/>
                </a:solidFill>
              </a:rPr>
              <a:t>new</a:t>
            </a:r>
            <a:r>
              <a:rPr lang="en-US" sz="2800" b="1">
                <a:solidFill>
                  <a:srgbClr val="000099"/>
                </a:solidFill>
              </a:rPr>
              <a:t> blood vessels weak fragile so we can get leakage from BV 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/>
              <a:t>Early phase</a:t>
            </a:r>
            <a:r>
              <a:rPr lang="en-US" sz="2800" b="1">
                <a:solidFill>
                  <a:srgbClr val="000099"/>
                </a:solidFill>
              </a:rPr>
              <a:t> of increased vascular permeability - ↑ hydrostatic pressure – ↑ interstitial fluid –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    </a:t>
            </a:r>
            <a:r>
              <a:rPr lang="en-US" sz="2800" b="1">
                <a:solidFill>
                  <a:srgbClr val="FF0000"/>
                </a:solidFill>
              </a:rPr>
              <a:t>TRANSUDATE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/>
              <a:t>Later phase</a:t>
            </a:r>
            <a:r>
              <a:rPr lang="en-US" sz="2800" b="1">
                <a:solidFill>
                  <a:srgbClr val="000099"/>
                </a:solidFill>
              </a:rPr>
              <a:t> – exudation of </a:t>
            </a:r>
            <a:r>
              <a:rPr lang="en-US" sz="2800" b="1">
                <a:solidFill>
                  <a:srgbClr val="FF0000"/>
                </a:solidFill>
              </a:rPr>
              <a:t>protein-rich</a:t>
            </a:r>
            <a:r>
              <a:rPr lang="en-US" sz="2800" b="1">
                <a:solidFill>
                  <a:srgbClr val="000099"/>
                </a:solidFill>
              </a:rPr>
              <a:t> fluid -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     </a:t>
            </a:r>
            <a:r>
              <a:rPr lang="en-US" sz="2800" b="1">
                <a:solidFill>
                  <a:srgbClr val="FF0000"/>
                </a:solidFill>
              </a:rPr>
              <a:t>EXUDATE</a:t>
            </a:r>
            <a:r>
              <a:rPr lang="en-US" sz="2800" b="1"/>
              <a:t> – </a:t>
            </a:r>
            <a:r>
              <a:rPr lang="en-US" sz="2800" b="1">
                <a:solidFill>
                  <a:srgbClr val="FF0000"/>
                </a:solidFill>
              </a:rPr>
              <a:t>EDEMA</a:t>
            </a:r>
            <a:r>
              <a:rPr lang="en-US" sz="2800" b="1">
                <a:solidFill>
                  <a:srgbClr val="000099"/>
                </a:solidFill>
              </a:rPr>
              <a:t> (tumor)</a:t>
            </a:r>
          </a:p>
          <a:p>
            <a:endParaRPr lang="en-US" sz="280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40" name="Picture 8" descr="Picture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228600"/>
            <a:ext cx="4038600" cy="3667125"/>
          </a:xfrm>
          <a:ln w="28575">
            <a:solidFill>
              <a:srgbClr val="990000"/>
            </a:solidFill>
          </a:ln>
        </p:spPr>
      </p:pic>
      <p:pic>
        <p:nvPicPr>
          <p:cNvPr id="18441" name="Picture 9" descr="Picture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2693988"/>
            <a:ext cx="4191000" cy="3827462"/>
          </a:xfrm>
          <a:noFill/>
          <a:ln w="28575">
            <a:solidFill>
              <a:srgbClr val="990000"/>
            </a:solidFill>
          </a:ln>
        </p:spPr>
      </p:pic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632325" y="954088"/>
            <a:ext cx="4468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99"/>
                </a:solidFill>
              </a:rPr>
              <a:t>↑ VASCULAR PERMEABILITY</a:t>
            </a:r>
          </a:p>
          <a:p>
            <a:r>
              <a:rPr lang="en-US" sz="2400" b="1">
                <a:solidFill>
                  <a:srgbClr val="000099"/>
                </a:solidFill>
              </a:rPr>
              <a:t> - EDEMA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924800" cy="76200"/>
          </a:xfrm>
        </p:spPr>
        <p:txBody>
          <a:bodyPr/>
          <a:lstStyle/>
          <a:p>
            <a:r>
              <a:rPr lang="en-US" sz="3600" b="1">
                <a:solidFill>
                  <a:schemeClr val="tx1"/>
                </a:solidFill>
              </a:rPr>
              <a:t>EXUDATE VERSUS </a:t>
            </a:r>
            <a:br>
              <a:rPr lang="en-US" sz="3600" b="1">
                <a:solidFill>
                  <a:schemeClr val="tx1"/>
                </a:solidFill>
              </a:rPr>
            </a:br>
            <a:r>
              <a:rPr lang="en-US" sz="3600" b="1">
                <a:solidFill>
                  <a:schemeClr val="tx1"/>
                </a:solidFill>
              </a:rPr>
              <a:t>TRANSUDATE</a:t>
            </a:r>
          </a:p>
        </p:txBody>
      </p:sp>
      <p:graphicFrame>
        <p:nvGraphicFramePr>
          <p:cNvPr id="26739" name="Group 115"/>
          <p:cNvGraphicFramePr>
            <a:graphicFrameLocks noGrp="1"/>
          </p:cNvGraphicFramePr>
          <p:nvPr>
            <p:ph idx="1"/>
          </p:nvPr>
        </p:nvGraphicFramePr>
        <p:xfrm>
          <a:off x="838200" y="1371600"/>
          <a:ext cx="7924800" cy="5278628"/>
        </p:xfrm>
        <a:graphic>
          <a:graphicData uri="http://schemas.openxmlformats.org/drawingml/2006/table">
            <a:tbl>
              <a:tblPr/>
              <a:tblGrid>
                <a:gridCol w="2514600"/>
                <a:gridCol w="2819400"/>
                <a:gridCol w="2590800"/>
              </a:tblGrid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TRANSUDATE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EXUDATE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Transparent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Opaque (dense)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Protein content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2.5 Gm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3.5 Gm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Fibrinogen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Albumin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mostly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+++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++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9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Specific gravity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Lymphocytes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Neutrophils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CELLULAR EVENTS</a:t>
            </a:r>
            <a:r>
              <a:rPr lang="en-US" sz="36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Margination:</a:t>
            </a:r>
            <a:r>
              <a:rPr lang="en-US" sz="2800" b="1">
                <a:solidFill>
                  <a:srgbClr val="000099"/>
                </a:solidFill>
              </a:rPr>
              <a:t> WBCs assume a peripheral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	position </a:t>
            </a:r>
            <a:r>
              <a:rPr lang="en-US" sz="2800" b="1">
                <a:solidFill>
                  <a:srgbClr val="FF0000"/>
                </a:solidFill>
              </a:rPr>
              <a:t>along the endothelial surface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Rolling:</a:t>
            </a:r>
            <a:r>
              <a:rPr lang="en-US" sz="2800" b="1">
                <a:solidFill>
                  <a:srgbClr val="000099"/>
                </a:solidFill>
              </a:rPr>
              <a:t> After margination, individual and then rows of leukocytes tumble slowly along the endothelium and adhere transiently</a:t>
            </a:r>
          </a:p>
          <a:p>
            <a:r>
              <a:rPr lang="en-US" sz="2800" b="1"/>
              <a:t>Adhesion:</a:t>
            </a:r>
            <a:r>
              <a:rPr lang="en-US" sz="2800" b="1">
                <a:solidFill>
                  <a:srgbClr val="000099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cells adhere to activated endothelium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Transmigration</a:t>
            </a:r>
            <a:r>
              <a:rPr lang="en-US" sz="2800" b="1">
                <a:solidFill>
                  <a:schemeClr val="accent2"/>
                </a:solidFill>
              </a:rPr>
              <a:t> </a:t>
            </a:r>
            <a:r>
              <a:rPr lang="en-US" sz="2800" b="1">
                <a:solidFill>
                  <a:srgbClr val="000099"/>
                </a:solidFill>
              </a:rPr>
              <a:t>between endothelial cells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Also known as </a:t>
            </a:r>
            <a:r>
              <a:rPr lang="en-US" sz="3600" b="1">
                <a:solidFill>
                  <a:srgbClr val="FF0000"/>
                </a:solidFill>
              </a:rPr>
              <a:t>daipadeses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CELLULAR EVENTS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Diapedesis:</a:t>
            </a:r>
            <a:r>
              <a:rPr lang="en-US" sz="2800" b="1">
                <a:solidFill>
                  <a:schemeClr val="accent2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Transmigration</a:t>
            </a:r>
            <a:r>
              <a:rPr lang="en-US" sz="2800" b="1">
                <a:solidFill>
                  <a:srgbClr val="000099"/>
                </a:solidFill>
              </a:rPr>
              <a:t> across the endothelium. Insert pseudopods in between endothelial junctions. 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Migration</a:t>
            </a:r>
            <a:r>
              <a:rPr lang="en-US" sz="2800" b="1">
                <a:solidFill>
                  <a:schemeClr val="accent2"/>
                </a:solidFill>
              </a:rPr>
              <a:t> </a:t>
            </a:r>
            <a:r>
              <a:rPr lang="en-US" sz="2800" b="1">
                <a:solidFill>
                  <a:srgbClr val="000099"/>
                </a:solidFill>
              </a:rPr>
              <a:t>in interstitial tissues towards chemotactic stimulus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Killing</a:t>
            </a:r>
            <a:r>
              <a:rPr lang="en-US" sz="2800" b="1">
                <a:solidFill>
                  <a:schemeClr val="accent2"/>
                </a:solidFill>
              </a:rPr>
              <a:t> </a:t>
            </a:r>
            <a:r>
              <a:rPr lang="en-US" sz="2800" b="1">
                <a:solidFill>
                  <a:srgbClr val="000099"/>
                </a:solidFill>
              </a:rPr>
              <a:t>the offending agent</a:t>
            </a:r>
          </a:p>
          <a:p>
            <a:endParaRPr lang="en-US" sz="3600">
              <a:solidFill>
                <a:srgbClr val="000099"/>
              </a:solidFill>
            </a:endParaRPr>
          </a:p>
          <a:p>
            <a:endParaRPr lang="en-US"/>
          </a:p>
        </p:txBody>
      </p:sp>
      <p:pic>
        <p:nvPicPr>
          <p:cNvPr id="84996" name="Picture 4" descr="u2fg22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702050"/>
            <a:ext cx="3124200" cy="296545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CELLULAR EVENTS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4678363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800" b="1"/>
              <a:t>Events are regulated by binding of</a:t>
            </a:r>
          </a:p>
          <a:p>
            <a:pPr>
              <a:buFontTx/>
              <a:buNone/>
            </a:pPr>
            <a:r>
              <a:rPr lang="en-US" sz="2800" b="1"/>
              <a:t>complementary adhesion molecules on</a:t>
            </a:r>
          </a:p>
          <a:p>
            <a:pPr>
              <a:buFontTx/>
              <a:buNone/>
            </a:pPr>
            <a:r>
              <a:rPr lang="en-US" sz="2800" b="1"/>
              <a:t>leukocyte and endothelium </a:t>
            </a:r>
            <a:r>
              <a:rPr lang="en-US" sz="2800" b="1">
                <a:solidFill>
                  <a:srgbClr val="FF0000"/>
                </a:solidFill>
              </a:rPr>
              <a:t>complementary adhesion molecules</a:t>
            </a:r>
            <a:r>
              <a:rPr lang="en-US" b="1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SELECTINS – </a:t>
            </a:r>
            <a:r>
              <a:rPr lang="en-US" sz="2800" b="1">
                <a:solidFill>
                  <a:srgbClr val="FF0000"/>
                </a:solidFill>
              </a:rPr>
              <a:t>E</a:t>
            </a:r>
            <a:r>
              <a:rPr lang="en-US" sz="2800" b="1">
                <a:solidFill>
                  <a:srgbClr val="000099"/>
                </a:solidFill>
              </a:rPr>
              <a:t> – selectin, (endothelial cells), </a:t>
            </a:r>
            <a:r>
              <a:rPr lang="en-US" sz="2800" b="1">
                <a:solidFill>
                  <a:srgbClr val="FF0000"/>
                </a:solidFill>
              </a:rPr>
              <a:t>P-</a:t>
            </a:r>
            <a:r>
              <a:rPr lang="en-US" sz="2800" b="1">
                <a:solidFill>
                  <a:srgbClr val="000099"/>
                </a:solidFill>
              </a:rPr>
              <a:t> selectin (endothelium &amp; platelets) 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INTEGRINS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IMMUNOGLOBULIN FAMILY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MUCIN-LIKE GLYCOPROTEINS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endParaRPr lang="en-US" sz="2800" b="1">
              <a:solidFill>
                <a:srgbClr val="000099"/>
              </a:solidFill>
            </a:endParaRPr>
          </a:p>
          <a:p>
            <a:pPr>
              <a:buFontTx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077200" cy="76200"/>
          </a:xfrm>
        </p:spPr>
        <p:txBody>
          <a:bodyPr/>
          <a:lstStyle/>
          <a:p>
            <a:r>
              <a:rPr lang="en-US" sz="3600" b="1">
                <a:solidFill>
                  <a:schemeClr val="tx1"/>
                </a:solidFill>
              </a:rPr>
              <a:t>IMMUNOGLOBULIN FAMILY MOLECULES</a:t>
            </a:r>
            <a:r>
              <a:rPr lang="en-US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/>
              <a:t> </a:t>
            </a:r>
            <a:r>
              <a:rPr lang="en-US" sz="2800" b="1">
                <a:solidFill>
                  <a:srgbClr val="000099"/>
                </a:solidFill>
              </a:rPr>
              <a:t>ICAM-1 and VCAM-1</a:t>
            </a:r>
          </a:p>
          <a:p>
            <a:pPr lvl="1"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</a:rPr>
              <a:t>	 These bind integrins on leukocytes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ICAM-1 intercellular cellular adhesion molecules:</a:t>
            </a:r>
            <a:r>
              <a:rPr lang="en-US" sz="2800" b="1">
                <a:solidFill>
                  <a:srgbClr val="000099"/>
                </a:solidFill>
              </a:rPr>
              <a:t> </a:t>
            </a:r>
            <a:r>
              <a:rPr lang="en-US" sz="4000" b="1">
                <a:solidFill>
                  <a:srgbClr val="000099"/>
                </a:solidFill>
              </a:rPr>
              <a:t>Adhesion</a:t>
            </a:r>
            <a:r>
              <a:rPr lang="en-US" sz="2800" b="1">
                <a:solidFill>
                  <a:srgbClr val="000099"/>
                </a:solidFill>
              </a:rPr>
              <a:t>, arrest and transmigration of             </a:t>
            </a:r>
            <a:r>
              <a:rPr lang="en-US" b="1">
                <a:solidFill>
                  <a:srgbClr val="FF0000"/>
                </a:solidFill>
              </a:rPr>
              <a:t>leukocytes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VCAM-1 vascular:</a:t>
            </a:r>
            <a:r>
              <a:rPr lang="en-US" sz="4000" b="1">
                <a:solidFill>
                  <a:srgbClr val="000099"/>
                </a:solidFill>
              </a:rPr>
              <a:t> Adhesion</a:t>
            </a:r>
            <a:r>
              <a:rPr lang="en-US" sz="2800" b="1">
                <a:solidFill>
                  <a:srgbClr val="000099"/>
                </a:solidFill>
              </a:rPr>
              <a:t> of </a:t>
            </a:r>
            <a:r>
              <a:rPr lang="en-US" b="1">
                <a:solidFill>
                  <a:srgbClr val="FF0000"/>
                </a:solidFill>
              </a:rPr>
              <a:t>eosinophils, monocytes, lymphocytes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PECAM (CD31):</a:t>
            </a:r>
            <a:r>
              <a:rPr lang="en-US" sz="2800" b="1">
                <a:solidFill>
                  <a:srgbClr val="000099"/>
                </a:solidFill>
              </a:rPr>
              <a:t> Leucocyte </a:t>
            </a:r>
            <a:r>
              <a:rPr lang="en-US" sz="4000" b="1">
                <a:solidFill>
                  <a:srgbClr val="FF0000"/>
                </a:solidFill>
              </a:rPr>
              <a:t>migration</a:t>
            </a:r>
            <a:r>
              <a:rPr lang="en-US" sz="2800" b="1">
                <a:solidFill>
                  <a:srgbClr val="000099"/>
                </a:solidFill>
              </a:rPr>
              <a:t> through endothelium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	AT THE END OF LECTURE STUDENT SHOULD BE ABLE TO ANSWER THE FOLLOWING QUESTIONS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MECHANISMS OF </a:t>
            </a:r>
            <a:r>
              <a:rPr lang="en-US" b="1" dirty="0" smtClean="0"/>
              <a:t>Acute Inflammation Vascular And Cellular Events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EXAMPLES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763000" cy="3048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ENDOTHELIAL/LEUKOCYTE ADHESION MOLECULES</a:t>
            </a:r>
            <a:r>
              <a:rPr lang="en-US" sz="4000"/>
              <a:t> </a:t>
            </a:r>
          </a:p>
        </p:txBody>
      </p:sp>
      <p:graphicFrame>
        <p:nvGraphicFramePr>
          <p:cNvPr id="53402" name="Group 154"/>
          <p:cNvGraphicFramePr>
            <a:graphicFrameLocks noGrp="1"/>
          </p:cNvGraphicFramePr>
          <p:nvPr>
            <p:ph idx="4294967295"/>
          </p:nvPr>
        </p:nvGraphicFramePr>
        <p:xfrm>
          <a:off x="228600" y="762000"/>
          <a:ext cx="8458200" cy="6702553"/>
        </p:xfrm>
        <a:graphic>
          <a:graphicData uri="http://schemas.openxmlformats.org/drawingml/2006/table">
            <a:tbl>
              <a:tblPr/>
              <a:tblGrid>
                <a:gridCol w="2819400"/>
                <a:gridCol w="2819400"/>
                <a:gridCol w="2819400"/>
              </a:tblGrid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ENDOTHELIAL MOLECULE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LEUKOCYTE RECEPTOR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MAJOR ROLE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P-SELECTIN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Sialyl-Lewis X</a:t>
                      </a:r>
                      <a:b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PSGL-1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Rolling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3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E-SELECTIN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Sialyl-Lewis 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Rolling,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adhesion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activated endothelium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ICAM-1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INTEGRINS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Adhesion,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transmigration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VCAM-1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INTEGRINS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Chronic inflammation  </a:t>
                      </a:r>
                      <a:b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Adhesion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CD31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(PECAM)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CD31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Leukocyte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migration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through endothelium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Picture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76400"/>
            <a:ext cx="8534400" cy="48006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231900" y="304800"/>
            <a:ext cx="67008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THE JOURNEY OF LEUKOCYTES FROM THE</a:t>
            </a:r>
          </a:p>
          <a:p>
            <a:pPr algn="ctr"/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 VESSEL LUMEN</a:t>
            </a:r>
          </a:p>
          <a:p>
            <a:pPr algn="ctr"/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 TO THE INTERSTITIAL TISSUE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CELLULAR EVENTS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  <a:noFill/>
          <a:ln w="25400">
            <a:solidFill>
              <a:srgbClr val="9900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/>
              <a:t>CHEMOTAXIS chemical attractive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Transmigration of leukocytes between endothelial cells </a:t>
            </a:r>
            <a:r>
              <a:rPr lang="en-US" sz="2800" b="1"/>
              <a:t>(diapedesis)</a:t>
            </a:r>
            <a:r>
              <a:rPr lang="en-US" sz="2800" b="1">
                <a:solidFill>
                  <a:srgbClr val="000099"/>
                </a:solidFill>
              </a:rPr>
              <a:t> towards site of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	infection/injury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Chemotactic molecules – bacterial products, complement system (C5a), </a:t>
            </a:r>
            <a:r>
              <a:rPr lang="en-US" sz="2800" b="1">
                <a:solidFill>
                  <a:srgbClr val="FF0000"/>
                </a:solidFill>
              </a:rPr>
              <a:t>leukotriene</a:t>
            </a:r>
            <a:r>
              <a:rPr lang="en-US" sz="2800" b="1">
                <a:solidFill>
                  <a:srgbClr val="000099"/>
                </a:solidFill>
              </a:rPr>
              <a:t> B</a:t>
            </a:r>
            <a:r>
              <a:rPr lang="en-US" sz="2800" b="1" baseline="-25000">
                <a:solidFill>
                  <a:srgbClr val="000099"/>
                </a:solidFill>
              </a:rPr>
              <a:t>4 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 baseline="-25000">
                <a:solidFill>
                  <a:srgbClr val="000099"/>
                </a:solidFill>
              </a:rPr>
              <a:t>Archidonic acid pathway</a:t>
            </a:r>
            <a:endParaRPr lang="en-US" sz="2800" b="1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Chemotactic attractive molecules bind to cell surface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	receptors – influx of cytosolic calcium – </a:t>
            </a:r>
            <a:r>
              <a:rPr lang="en-US" sz="2800" b="1">
                <a:solidFill>
                  <a:srgbClr val="FF0000"/>
                </a:solidFill>
              </a:rPr>
              <a:t>pseudopod</a:t>
            </a:r>
            <a:r>
              <a:rPr lang="en-US" sz="2800" b="1">
                <a:solidFill>
                  <a:srgbClr val="000099"/>
                </a:solidFill>
              </a:rPr>
              <a:t> formation - movement of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LEUKOCYTE ACTIVATION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Production of </a:t>
            </a:r>
            <a:r>
              <a:rPr lang="en-US" sz="2800" b="1"/>
              <a:t>arachidonic acid metabolites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	from phospholipids leuktriens PGs 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Oxygenation pathway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Degranulation</a:t>
            </a:r>
            <a:r>
              <a:rPr lang="en-US" sz="2800" b="1">
                <a:solidFill>
                  <a:srgbClr val="000099"/>
                </a:solidFill>
              </a:rPr>
              <a:t> and secretion of lysosomal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	enzymes and activation of the oxidative burst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Secretion of </a:t>
            </a:r>
            <a:r>
              <a:rPr lang="en-US" sz="2800" b="1">
                <a:solidFill>
                  <a:srgbClr val="FF0000"/>
                </a:solidFill>
              </a:rPr>
              <a:t>cytokines</a:t>
            </a:r>
            <a:r>
              <a:rPr lang="en-US" sz="2800" b="1">
                <a:solidFill>
                  <a:srgbClr val="000099"/>
                </a:solidFill>
              </a:rPr>
              <a:t>, which </a:t>
            </a:r>
            <a:r>
              <a:rPr lang="en-US" sz="2800" b="1"/>
              <a:t>amplify </a:t>
            </a:r>
            <a:r>
              <a:rPr lang="en-US" sz="2800" b="1">
                <a:solidFill>
                  <a:srgbClr val="000099"/>
                </a:solidFill>
              </a:rPr>
              <a:t>and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	</a:t>
            </a:r>
            <a:r>
              <a:rPr lang="en-US" sz="2800" b="1">
                <a:solidFill>
                  <a:srgbClr val="FF0000"/>
                </a:solidFill>
              </a:rPr>
              <a:t>regulate</a:t>
            </a:r>
            <a:r>
              <a:rPr lang="en-US" sz="2800" b="1">
                <a:solidFill>
                  <a:srgbClr val="000099"/>
                </a:solidFill>
              </a:rPr>
              <a:t> inflammatory reactions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CELLULAR EVENTS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/>
              <a:t>PHAGOCYTOSIS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Recognition &amp; attachment of </a:t>
            </a:r>
            <a:r>
              <a:rPr lang="en-US" sz="2800" b="1">
                <a:solidFill>
                  <a:srgbClr val="FF0000"/>
                </a:solidFill>
              </a:rPr>
              <a:t>the particle to the ingesting leukocyte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Engulfment – formation of </a:t>
            </a:r>
            <a:r>
              <a:rPr lang="en-US" sz="2800" b="1">
                <a:solidFill>
                  <a:srgbClr val="FF0000"/>
                </a:solidFill>
              </a:rPr>
              <a:t>phagocytic vacuole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Killing &amp; degradation of ingested material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/>
              <a:t>OPSONIZATION</a:t>
            </a:r>
            <a:r>
              <a:rPr lang="en-US" sz="2800" b="1">
                <a:solidFill>
                  <a:srgbClr val="000099"/>
                </a:solidFill>
              </a:rPr>
              <a:t> – host proteins (</a:t>
            </a:r>
            <a:r>
              <a:rPr lang="en-US" sz="4800" b="1">
                <a:solidFill>
                  <a:srgbClr val="FF0000"/>
                </a:solidFill>
              </a:rPr>
              <a:t>C3b</a:t>
            </a:r>
            <a:r>
              <a:rPr lang="en-US" sz="2800" b="1">
                <a:solidFill>
                  <a:srgbClr val="000099"/>
                </a:solidFill>
              </a:rPr>
              <a:t>) coats microbes – </a:t>
            </a:r>
            <a:r>
              <a:rPr lang="en-US" sz="2800" b="1">
                <a:solidFill>
                  <a:srgbClr val="FF0000"/>
                </a:solidFill>
              </a:rPr>
              <a:t>microbes recognized by leukocytes - phagocytosis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CELLULAR EVENTS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endParaRPr lang="en-US" b="1"/>
          </a:p>
          <a:p>
            <a:pPr>
              <a:buFontTx/>
              <a:buNone/>
            </a:pPr>
            <a:r>
              <a:rPr lang="en-US" b="1"/>
              <a:t>PHAGOCYTOSIS</a:t>
            </a:r>
          </a:p>
          <a:p>
            <a:pPr>
              <a:buFontTx/>
              <a:buNone/>
            </a:pPr>
            <a:r>
              <a:rPr lang="en-US" sz="2800" b="1">
                <a:solidFill>
                  <a:srgbClr val="000099"/>
                </a:solidFill>
              </a:rPr>
              <a:t>Opsonized particles bind to leukocyte</a:t>
            </a:r>
          </a:p>
          <a:p>
            <a:pPr>
              <a:buFontTx/>
              <a:buNone/>
            </a:pPr>
            <a:r>
              <a:rPr lang="en-US" sz="2800" b="1">
                <a:solidFill>
                  <a:srgbClr val="000099"/>
                </a:solidFill>
              </a:rPr>
              <a:t>receptors – pseudopods around</a:t>
            </a:r>
          </a:p>
          <a:p>
            <a:pPr>
              <a:buFontTx/>
              <a:buNone/>
            </a:pPr>
            <a:r>
              <a:rPr lang="en-US" sz="2800" b="1">
                <a:solidFill>
                  <a:srgbClr val="000099"/>
                </a:solidFill>
              </a:rPr>
              <a:t>the object – </a:t>
            </a:r>
            <a:r>
              <a:rPr lang="en-US" sz="2800" b="1"/>
              <a:t>phagocytic vacuole</a:t>
            </a:r>
            <a:r>
              <a:rPr lang="en-US" sz="2800" b="1">
                <a:solidFill>
                  <a:srgbClr val="000099"/>
                </a:solidFill>
              </a:rPr>
              <a:t> – fuses with</a:t>
            </a:r>
          </a:p>
          <a:p>
            <a:pPr>
              <a:buFontTx/>
              <a:buNone/>
            </a:pPr>
            <a:r>
              <a:rPr lang="en-US" sz="2800" b="1">
                <a:solidFill>
                  <a:srgbClr val="000099"/>
                </a:solidFill>
              </a:rPr>
              <a:t>membrane of a lysosomal granule – discharge</a:t>
            </a:r>
          </a:p>
          <a:p>
            <a:pPr>
              <a:buFontTx/>
              <a:buNone/>
            </a:pPr>
            <a:r>
              <a:rPr lang="en-US" sz="2800" b="1">
                <a:solidFill>
                  <a:srgbClr val="000099"/>
                </a:solidFill>
              </a:rPr>
              <a:t>of granule contents – </a:t>
            </a:r>
            <a:r>
              <a:rPr lang="en-US" sz="2800" b="1"/>
              <a:t>phagolysosome</a:t>
            </a:r>
          </a:p>
          <a:p>
            <a:pPr>
              <a:buFontTx/>
              <a:buNone/>
            </a:pPr>
            <a:endParaRPr lang="en-US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CELLULAR EVENTS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b="1">
                <a:solidFill>
                  <a:srgbClr val="FF0000"/>
                </a:solidFill>
              </a:rPr>
              <a:t>KILLING</a:t>
            </a:r>
            <a:r>
              <a:rPr lang="en-US" b="1"/>
              <a:t> &amp; DEGRADATION OF</a:t>
            </a:r>
          </a:p>
          <a:p>
            <a:pPr>
              <a:buFontTx/>
              <a:buNone/>
            </a:pPr>
            <a:r>
              <a:rPr lang="en-US" b="1"/>
              <a:t>MICROBES</a:t>
            </a:r>
          </a:p>
          <a:p>
            <a:pPr>
              <a:buClr>
                <a:srgbClr val="990000"/>
              </a:buClr>
              <a:buFont typeface="Wingdings" pitchFamily="2" charset="2"/>
              <a:buChar char="Ø"/>
            </a:pPr>
            <a:r>
              <a:rPr lang="en-US" b="1">
                <a:solidFill>
                  <a:srgbClr val="000099"/>
                </a:solidFill>
              </a:rPr>
              <a:t>Microbicidal substances – reactive oxygen species (</a:t>
            </a:r>
            <a:r>
              <a:rPr lang="en-US" b="1">
                <a:solidFill>
                  <a:srgbClr val="FF0000"/>
                </a:solidFill>
              </a:rPr>
              <a:t>superoxide</a:t>
            </a:r>
            <a:r>
              <a:rPr lang="en-US" b="1">
                <a:solidFill>
                  <a:srgbClr val="000099"/>
                </a:solidFill>
              </a:rPr>
              <a:t>, </a:t>
            </a:r>
            <a:r>
              <a:rPr lang="en-US" b="1">
                <a:solidFill>
                  <a:srgbClr val="FF0000"/>
                </a:solidFill>
              </a:rPr>
              <a:t>H</a:t>
            </a:r>
            <a:r>
              <a:rPr lang="en-US" sz="1600" b="1">
                <a:solidFill>
                  <a:srgbClr val="FF0000"/>
                </a:solidFill>
              </a:rPr>
              <a:t>2</a:t>
            </a:r>
            <a:r>
              <a:rPr lang="en-US" b="1">
                <a:solidFill>
                  <a:srgbClr val="FF0000"/>
                </a:solidFill>
              </a:rPr>
              <a:t>o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  <a:r>
              <a:rPr lang="en-US" b="1" baseline="-25000">
                <a:solidFill>
                  <a:srgbClr val="000099"/>
                </a:solidFill>
              </a:rPr>
              <a:t>, </a:t>
            </a:r>
            <a:r>
              <a:rPr lang="en-US" b="1">
                <a:solidFill>
                  <a:srgbClr val="000099"/>
                </a:solidFill>
              </a:rPr>
              <a:t>hydroxyl ion), elastases, </a:t>
            </a:r>
            <a:r>
              <a:rPr lang="en-US" b="1">
                <a:solidFill>
                  <a:srgbClr val="FF0000"/>
                </a:solidFill>
              </a:rPr>
              <a:t>major basic protein</a:t>
            </a:r>
            <a:r>
              <a:rPr lang="en-US" b="1">
                <a:solidFill>
                  <a:srgbClr val="000099"/>
                </a:solidFill>
              </a:rPr>
              <a:t> (MBP)</a:t>
            </a:r>
          </a:p>
          <a:p>
            <a:pPr>
              <a:buClr>
                <a:srgbClr val="990000"/>
              </a:buClr>
              <a:buFont typeface="Wingdings" pitchFamily="2" charset="2"/>
              <a:buChar char="Ø"/>
            </a:pPr>
            <a:r>
              <a:rPr lang="en-US" b="1">
                <a:solidFill>
                  <a:srgbClr val="000099"/>
                </a:solidFill>
              </a:rPr>
              <a:t>Neutrophils undergo </a:t>
            </a:r>
            <a:r>
              <a:rPr lang="en-US" b="1">
                <a:solidFill>
                  <a:srgbClr val="FF0000"/>
                </a:solidFill>
              </a:rPr>
              <a:t>apoptotic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Pictur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008938" cy="604202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381000"/>
          </a:xfrm>
        </p:spPr>
        <p:txBody>
          <a:bodyPr/>
          <a:lstStyle/>
          <a:p>
            <a:r>
              <a:rPr lang="en-US" sz="3600" b="1">
                <a:solidFill>
                  <a:schemeClr val="tx1"/>
                </a:solidFill>
              </a:rPr>
              <a:t>LEUKOCYTE DEFECTS AND DISEASES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77200" cy="495300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/>
              <a:t>GENETIC CAUSES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/>
              <a:t>CHRONIC GRANULOMATOUS DISEASE</a:t>
            </a:r>
            <a:r>
              <a:rPr lang="en-US" sz="2400" b="1">
                <a:solidFill>
                  <a:srgbClr val="000099"/>
                </a:solidFill>
              </a:rPr>
              <a:t>:</a:t>
            </a:r>
            <a:r>
              <a:rPr lang="en-US" sz="2800" b="1">
                <a:solidFill>
                  <a:srgbClr val="000099"/>
                </a:solidFill>
              </a:rPr>
              <a:t> </a:t>
            </a:r>
          </a:p>
          <a:p>
            <a:pPr lvl="1">
              <a:lnSpc>
                <a:spcPct val="8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000099"/>
                </a:solidFill>
              </a:rPr>
              <a:t>x linked, decreased oxidative burst</a:t>
            </a:r>
          </a:p>
          <a:p>
            <a:pPr lvl="1">
              <a:lnSpc>
                <a:spcPct val="8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FF0000"/>
                </a:solidFill>
              </a:rPr>
              <a:t>NADPH oxidase</a:t>
            </a:r>
            <a:r>
              <a:rPr lang="en-US" sz="2400" b="1">
                <a:solidFill>
                  <a:srgbClr val="000099"/>
                </a:solidFill>
              </a:rPr>
              <a:t> coding gene defect</a:t>
            </a:r>
          </a:p>
          <a:p>
            <a:pPr lvl="1">
              <a:lnSpc>
                <a:spcPct val="8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400" b="1"/>
              <a:t>CHEDIAK-HIGASHI SYNDROME CHS</a:t>
            </a:r>
          </a:p>
          <a:p>
            <a:pPr lvl="1">
              <a:lnSpc>
                <a:spcPct val="8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FF0000"/>
                </a:solidFill>
              </a:rPr>
              <a:t>autosomal recessive</a:t>
            </a:r>
            <a:r>
              <a:rPr lang="en-US" sz="2400" b="1">
                <a:solidFill>
                  <a:srgbClr val="000099"/>
                </a:solidFill>
              </a:rPr>
              <a:t>, giant granules </a:t>
            </a:r>
          </a:p>
          <a:p>
            <a:pPr lvl="1">
              <a:lnSpc>
                <a:spcPct val="8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000099"/>
                </a:solidFill>
              </a:rPr>
              <a:t>protein involved in organelle membrane docking and fusion</a:t>
            </a:r>
          </a:p>
          <a:p>
            <a:pPr lvl="1">
              <a:lnSpc>
                <a:spcPct val="8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000099"/>
                </a:solidFill>
              </a:rPr>
              <a:t>Reduce </a:t>
            </a:r>
            <a:r>
              <a:rPr lang="en-US" sz="3600" b="1">
                <a:solidFill>
                  <a:srgbClr val="FF0000"/>
                </a:solidFill>
              </a:rPr>
              <a:t>lysosomes</a:t>
            </a:r>
            <a:r>
              <a:rPr lang="en-US" sz="2400" b="1">
                <a:solidFill>
                  <a:srgbClr val="000099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not combined with phagocytic particles</a:t>
            </a:r>
          </a:p>
          <a:p>
            <a:pPr lvl="1">
              <a:lnSpc>
                <a:spcPct val="80000"/>
              </a:lnSpc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000099"/>
                </a:solidFill>
              </a:rPr>
              <a:t>albinism (</a:t>
            </a:r>
            <a:r>
              <a:rPr lang="en-US" sz="2400" b="1">
                <a:solidFill>
                  <a:srgbClr val="FF0000"/>
                </a:solidFill>
              </a:rPr>
              <a:t>reduced transfer of lysosomes to phagosomes</a:t>
            </a:r>
            <a:r>
              <a:rPr lang="en-US" sz="2400" b="1">
                <a:solidFill>
                  <a:srgbClr val="000099"/>
                </a:solidFill>
              </a:rPr>
              <a:t>) </a:t>
            </a:r>
          </a:p>
          <a:p>
            <a:pPr>
              <a:lnSpc>
                <a:spcPct val="80000"/>
              </a:lnSpc>
            </a:pPr>
            <a:endParaRPr lang="en-US" sz="2800" b="1">
              <a:solidFill>
                <a:srgbClr val="000099"/>
              </a:solidFill>
            </a:endParaRPr>
          </a:p>
          <a:p>
            <a:pPr lvl="1">
              <a:lnSpc>
                <a:spcPct val="80000"/>
              </a:lnSpc>
              <a:buClr>
                <a:srgbClr val="990000"/>
              </a:buClr>
              <a:buFont typeface="Wingdings" pitchFamily="2" charset="2"/>
              <a:buNone/>
            </a:pPr>
            <a:endParaRPr lang="en-US" sz="2400" b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chemeClr val="tx1"/>
                </a:solidFill>
              </a:rPr>
              <a:t>LEUKOCYTE DEFECTS AND DISEASES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b="1"/>
              <a:t>ACQUIRED</a:t>
            </a:r>
          </a:p>
          <a:p>
            <a:pPr lvl="1">
              <a:buFontTx/>
              <a:buNone/>
            </a:pPr>
            <a:r>
              <a:rPr lang="en-US" sz="3200" b="1">
                <a:solidFill>
                  <a:srgbClr val="000099"/>
                </a:solidFill>
              </a:rPr>
              <a:t>Thermal injury</a:t>
            </a:r>
          </a:p>
          <a:p>
            <a:pPr lvl="1">
              <a:buFontTx/>
              <a:buNone/>
            </a:pPr>
            <a:r>
              <a:rPr lang="en-US" sz="3200" b="1">
                <a:solidFill>
                  <a:srgbClr val="FF0000"/>
                </a:solidFill>
              </a:rPr>
              <a:t>Diabetes</a:t>
            </a:r>
          </a:p>
          <a:p>
            <a:pPr lvl="1">
              <a:buFontTx/>
              <a:buNone/>
            </a:pPr>
            <a:r>
              <a:rPr lang="en-US" sz="3200" b="1">
                <a:solidFill>
                  <a:srgbClr val="000099"/>
                </a:solidFill>
              </a:rPr>
              <a:t>Malignancy</a:t>
            </a:r>
          </a:p>
          <a:p>
            <a:pPr lvl="1">
              <a:buFontTx/>
              <a:buNone/>
            </a:pPr>
            <a:r>
              <a:rPr lang="en-US" sz="3200" b="1">
                <a:solidFill>
                  <a:srgbClr val="000099"/>
                </a:solidFill>
              </a:rPr>
              <a:t>Sepsis</a:t>
            </a:r>
          </a:p>
          <a:p>
            <a:pPr lvl="1">
              <a:buFontTx/>
              <a:buNone/>
            </a:pPr>
            <a:r>
              <a:rPr lang="en-US" sz="3200" b="1">
                <a:solidFill>
                  <a:srgbClr val="000099"/>
                </a:solidFill>
              </a:rPr>
              <a:t>Immunodeficiencies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INFLAMMATION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Inflammation is a complex reaction to injurious agents or a local physiological response to cell injury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Cell injury: </a:t>
            </a:r>
          </a:p>
          <a:p>
            <a:pPr lvl="1">
              <a:buClr>
                <a:srgbClr val="990000"/>
              </a:buCl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</a:rPr>
              <a:t>	Exogenous stimuli</a:t>
            </a:r>
          </a:p>
          <a:p>
            <a:pPr lvl="1">
              <a:buClr>
                <a:srgbClr val="990000"/>
              </a:buCl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</a:rPr>
              <a:t>	Endogenous stimuli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In vascularized tissues, the stimuli provoke a host response ----inflammation</a:t>
            </a:r>
          </a:p>
          <a:p>
            <a:pPr>
              <a:buFontTx/>
              <a:buNone/>
            </a:pPr>
            <a:r>
              <a:rPr lang="en-US"/>
              <a:t> 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2700" y="1052736"/>
          <a:ext cx="9156700" cy="7682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316"/>
                <a:gridCol w="864096"/>
                <a:gridCol w="2520280"/>
                <a:gridCol w="2304256"/>
                <a:gridCol w="2339752"/>
              </a:tblGrid>
              <a:tr h="7331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NAME OF AUTHOR</a:t>
                      </a:r>
                      <a:endParaRPr lang="en-US" sz="1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TITLE OF STUDY &amp; DESIGN</a:t>
                      </a:r>
                      <a:endParaRPr lang="en-US" sz="1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AIM</a:t>
                      </a:r>
                      <a:endParaRPr lang="en-US" sz="1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RESULT</a:t>
                      </a:r>
                      <a:endParaRPr lang="en-US" sz="1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CONCLUSION</a:t>
                      </a:r>
                      <a:endParaRPr lang="en-US" sz="1000" dirty="0"/>
                    </a:p>
                  </a:txBody>
                  <a:tcPr marT="45724" marB="45724"/>
                </a:tc>
              </a:tr>
              <a:tr h="524931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Susan L. Fink1 and Brad T. Cookson2</a:t>
                      </a:r>
                      <a:endParaRPr lang="en-US" sz="1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Apoptosis, </a:t>
                      </a:r>
                      <a:r>
                        <a:rPr lang="en-US" sz="1000" b="1" dirty="0" err="1" smtClean="0"/>
                        <a:t>Pyroptosis</a:t>
                      </a:r>
                      <a:r>
                        <a:rPr lang="en-US" sz="1000" b="1" dirty="0" smtClean="0"/>
                        <a:t>, and Necrosis: Mechanistic Description of Dead</a:t>
                      </a:r>
                    </a:p>
                    <a:p>
                      <a:r>
                        <a:rPr lang="en-US" sz="1000" b="1" dirty="0" smtClean="0"/>
                        <a:t>and Dying Eukaryotic Cells</a:t>
                      </a:r>
                    </a:p>
                    <a:p>
                      <a:endParaRPr lang="en-IN" sz="1000" b="1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000" b="1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LEVEL 3 </a:t>
                      </a:r>
                      <a:endParaRPr lang="en-IN" sz="1000" b="1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 variety of pathogenic microorganisms have been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demonstrated to cause eukaryotic cell death, either as a consequence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infecting host cells or by producing toxic products.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Pathogen-induced host cell death has been characterized as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apoptosis in many of these systems. It is increasingly being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recognized that cell death with some of the features of apoptosis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result from a variety of molecular pathways and that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experimental techniques used to identify cell death often do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distinguish among these mechanisms. We propose that a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clear understanding of the diversity of processes mediating cell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death has been obscured by the simplicity of the nomenclature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commonly employed to describe eukaryotic cell death.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review presents a perspective on eukaryotic cell death and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discusses experimental techniques used to study these processes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study of pathogen-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induced host cell death has gained attention with the recognition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 this phenomenon may not be merely an incidental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finding during infection but, rather, a controlled and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modifiable process with significant implications for disease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pathogenesis (37). Host cell death may impair normal organ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 and lead to associated signs and symptoms of disease.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Microbial pathogens may improve their ability to persist in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infected hosts by causing the death of cells required for host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defense (147). Although some intracellular pathogens may employ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strategies to prevent cell death during pathogen replication,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escape and dissemination to new host cells may eventually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cell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lysis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0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Despite the widespread use of the apoptosis and necrosis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paradigm, a substantial body of literature indicates that the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 biological spectrum of cell deaths is much more diverse.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Apoptosis is a form of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caspase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-mediated cell death with particular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morphological features and an anti-inflammatory outcome.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Necrosis describes the postmortem observation of dead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cells that have come to equilibrium with their environment.</a:t>
                      </a:r>
                    </a:p>
                    <a:p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Oncosis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the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prelethal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process that occurs in ATP-depleted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cells that manifest the morphological changes of swelling and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eventual membrane permeability.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Autophagy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involves degradation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intracellular components within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autophagic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vacuoles.</a:t>
                      </a:r>
                    </a:p>
                    <a:p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Pyroptosis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a pathway of cell death that inherently results in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inflammation.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Many techniques have been used to measure specific characteristics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associated with cell death. Reporting experimental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results in terms of the techniques used rather than as percent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apoptosis or cell death will clearly indicate the particular feature of death being measured. By carefully examining the molecular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processes that occur in dying cells and paying heed to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outcomes of cell death that influence inflammation and the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immune responses, we will better characterize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novel pathways of cell death and further our understanding of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pathologies underlying a variety of human health problems.</a:t>
                      </a:r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-152399"/>
            <a:ext cx="9144000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600" dirty="0" smtClean="0"/>
          </a:p>
          <a:p>
            <a:r>
              <a:rPr lang="en-US" sz="1100" b="1" dirty="0" smtClean="0"/>
              <a:t>Apoptosis, </a:t>
            </a:r>
            <a:r>
              <a:rPr lang="en-US" sz="1100" b="1" dirty="0" err="1" smtClean="0"/>
              <a:t>Pyroptosis</a:t>
            </a:r>
            <a:r>
              <a:rPr lang="en-US" sz="1100" b="1" dirty="0" smtClean="0"/>
              <a:t>, and Necrosis: Mechanistic Description of Dead</a:t>
            </a:r>
          </a:p>
          <a:p>
            <a:r>
              <a:rPr lang="en-US" sz="1100" b="1" dirty="0" smtClean="0"/>
              <a:t>and Dying Eukaryotic Cells</a:t>
            </a:r>
          </a:p>
          <a:p>
            <a:r>
              <a:rPr lang="en-US" sz="1100" b="1" dirty="0" smtClean="0"/>
              <a:t>Susan L. Fink1 and Brad T. Cookson2*</a:t>
            </a:r>
          </a:p>
          <a:p>
            <a:r>
              <a:rPr lang="en-US" sz="1100" b="1" i="1" dirty="0" smtClean="0"/>
              <a:t>Molecular and Cellular Biology Program1 and Departments of Laboratory Medicine and Microbiology,2</a:t>
            </a:r>
          </a:p>
          <a:p>
            <a:r>
              <a:rPr lang="en-US" sz="1100" b="1" i="1" dirty="0" smtClean="0"/>
              <a:t>University of Washington, Seattle, Washington</a:t>
            </a:r>
            <a:endParaRPr lang="en-US" sz="1100" b="1" dirty="0" smtClean="0"/>
          </a:p>
          <a:p>
            <a:pPr>
              <a:defRPr/>
            </a:pPr>
            <a:endParaRPr lang="en-US" sz="16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Mcqs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The anti-inflammatory properties of aspirin affects?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Vasodilatation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Chemotaxis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Phagocytosis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Leucocyte</a:t>
            </a:r>
            <a:r>
              <a:rPr lang="en-US" dirty="0" smtClean="0"/>
              <a:t> emigration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Release of leukocytes from the bone marrow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Leucocyte</a:t>
            </a:r>
            <a:r>
              <a:rPr lang="en-US" dirty="0" smtClean="0"/>
              <a:t> emigration from </a:t>
            </a:r>
            <a:r>
              <a:rPr lang="en-US" dirty="0" err="1" smtClean="0"/>
              <a:t>venules</a:t>
            </a:r>
            <a:r>
              <a:rPr lang="en-US" dirty="0" smtClean="0"/>
              <a:t> is influenced by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Selectins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Integrins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Chemokines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Complement C3a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Prostaglandins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cause pain in acute inflammation?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C3a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C5a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LTB4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Bradykinin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r>
              <a:rPr lang="en-US" sz="2800" dirty="0" smtClean="0"/>
              <a:t>During acute inflammation, there is a ‘burst’ of oxygen consumption (respiratory burst) in </a:t>
            </a:r>
            <a:r>
              <a:rPr lang="en-US" sz="2800" dirty="0" err="1" smtClean="0"/>
              <a:t>neutrophils</a:t>
            </a:r>
            <a:r>
              <a:rPr lang="en-US" sz="2800" dirty="0" smtClean="0"/>
              <a:t>. This is an essential step for which of the following events?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Increased </a:t>
            </a:r>
            <a:r>
              <a:rPr lang="en-US" sz="2800" dirty="0" err="1" smtClean="0"/>
              <a:t>neutrophil</a:t>
            </a:r>
            <a:r>
              <a:rPr lang="en-US" sz="2800" dirty="0" smtClean="0"/>
              <a:t> production in the bone marrow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Attachment to the endothelial cells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Opsonization</a:t>
            </a:r>
            <a:r>
              <a:rPr lang="en-US" sz="2800" dirty="0" smtClean="0"/>
              <a:t> of bacteria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Phagocytosis</a:t>
            </a:r>
            <a:r>
              <a:rPr lang="en-US" sz="2800" dirty="0" smtClean="0"/>
              <a:t> of bacteria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Generation of </a:t>
            </a:r>
            <a:r>
              <a:rPr lang="en-US" sz="2800" dirty="0" err="1" smtClean="0"/>
              <a:t>microbicidal</a:t>
            </a:r>
            <a:r>
              <a:rPr lang="en-US" sz="2800" dirty="0" smtClean="0"/>
              <a:t> activity</a:t>
            </a:r>
            <a:endParaRPr lang="en-US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Complement products are involved 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Chemotaxis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Increased vascular permeability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Neutrophil</a:t>
            </a:r>
            <a:r>
              <a:rPr lang="en-US" dirty="0" smtClean="0"/>
              <a:t> activation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Phagocytosis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Killing of bacteria in the </a:t>
            </a:r>
            <a:r>
              <a:rPr lang="en-US" dirty="0" err="1" smtClean="0"/>
              <a:t>phagocytic</a:t>
            </a:r>
            <a:r>
              <a:rPr lang="en-US" dirty="0" smtClean="0"/>
              <a:t> </a:t>
            </a:r>
            <a:r>
              <a:rPr lang="en-US" dirty="0" err="1" smtClean="0"/>
              <a:t>vacuol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emigration from blood vessels, </a:t>
            </a:r>
            <a:r>
              <a:rPr lang="en-US" dirty="0" err="1" smtClean="0"/>
              <a:t>leucocyte</a:t>
            </a:r>
            <a:r>
              <a:rPr lang="en-US" dirty="0" smtClean="0"/>
              <a:t> migration to the site of infection or injury is mediated by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Bradykinin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Chemokines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Complement C5a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Histamine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Prostaglandins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9600" dirty="0" smtClean="0"/>
              <a:t>Thank you </a:t>
            </a:r>
            <a:endParaRPr lang="en-US" sz="9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676400"/>
          </a:xfrm>
        </p:spPr>
        <p:txBody>
          <a:bodyPr/>
          <a:lstStyle/>
          <a:p>
            <a:r>
              <a:rPr lang="en-US" sz="3600" b="1">
                <a:solidFill>
                  <a:schemeClr val="tx1"/>
                </a:solidFill>
              </a:rPr>
              <a:t>“CARDINAL SIGNS" OF INFLAMMATION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752600"/>
            <a:ext cx="8534400" cy="487680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Described by </a:t>
            </a:r>
            <a:r>
              <a:rPr lang="en-US" sz="2800" b="1">
                <a:solidFill>
                  <a:srgbClr val="FF0000"/>
                </a:solidFill>
              </a:rPr>
              <a:t>CELSUS 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Ø"/>
            </a:pPr>
            <a:r>
              <a:rPr lang="en-US" sz="2800" b="1">
                <a:solidFill>
                  <a:srgbClr val="000099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R</a:t>
            </a:r>
            <a:r>
              <a:rPr lang="en-US" sz="2800" b="1">
                <a:solidFill>
                  <a:srgbClr val="000099"/>
                </a:solidFill>
              </a:rPr>
              <a:t>ubor – redness   </a:t>
            </a:r>
            <a:r>
              <a:rPr lang="en-US" sz="2800" b="1"/>
              <a:t>histamine, serotonin, </a:t>
            </a:r>
            <a:r>
              <a:rPr lang="en-US" sz="3600" b="1">
                <a:solidFill>
                  <a:srgbClr val="FF0000"/>
                </a:solidFill>
              </a:rPr>
              <a:t>C3a</a:t>
            </a:r>
            <a:r>
              <a:rPr lang="en-US" sz="2800" b="1"/>
              <a:t>,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Ø"/>
            </a:pPr>
            <a:r>
              <a:rPr lang="en-US" sz="2800" b="1"/>
              <a:t> </a:t>
            </a:r>
            <a:r>
              <a:rPr lang="en-US" sz="2800" b="1">
                <a:solidFill>
                  <a:srgbClr val="FF0000"/>
                </a:solidFill>
              </a:rPr>
              <a:t>C</a:t>
            </a:r>
            <a:r>
              <a:rPr lang="en-US" sz="2800" b="1">
                <a:solidFill>
                  <a:srgbClr val="000099"/>
                </a:solidFill>
              </a:rPr>
              <a:t>alor – heat           </a:t>
            </a:r>
            <a:r>
              <a:rPr lang="en-US" sz="3600" b="1">
                <a:solidFill>
                  <a:srgbClr val="FF0000"/>
                </a:solidFill>
              </a:rPr>
              <a:t>C5a</a:t>
            </a:r>
            <a:r>
              <a:rPr lang="en-US" sz="2800" b="1"/>
              <a:t>, PGI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Ø"/>
            </a:pPr>
            <a:r>
              <a:rPr lang="en-US" sz="2800" b="1">
                <a:solidFill>
                  <a:srgbClr val="000099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T</a:t>
            </a:r>
            <a:r>
              <a:rPr lang="en-US" sz="2800" b="1">
                <a:solidFill>
                  <a:srgbClr val="000099"/>
                </a:solidFill>
              </a:rPr>
              <a:t>umor- swelling - </a:t>
            </a:r>
            <a:r>
              <a:rPr lang="en-US" sz="2800" b="1">
                <a:solidFill>
                  <a:srgbClr val="FF0000"/>
                </a:solidFill>
              </a:rPr>
              <a:t>h</a:t>
            </a:r>
            <a:r>
              <a:rPr lang="en-US" sz="2800" b="1"/>
              <a:t>istamine, </a:t>
            </a:r>
            <a:r>
              <a:rPr lang="en-US" sz="2800" b="1">
                <a:solidFill>
                  <a:srgbClr val="FF0000"/>
                </a:solidFill>
              </a:rPr>
              <a:t>b</a:t>
            </a:r>
            <a:r>
              <a:rPr lang="en-US" sz="2800" b="1"/>
              <a:t>radykinin, </a:t>
            </a:r>
            <a:r>
              <a:rPr lang="en-US" sz="2800" b="1">
                <a:solidFill>
                  <a:srgbClr val="FF0000"/>
                </a:solidFill>
              </a:rPr>
              <a:t>PG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Char char="Ø"/>
            </a:pPr>
            <a:r>
              <a:rPr lang="en-US" sz="2800" b="1">
                <a:solidFill>
                  <a:srgbClr val="000099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D</a:t>
            </a:r>
            <a:r>
              <a:rPr lang="en-US" sz="2800" b="1">
                <a:solidFill>
                  <a:srgbClr val="000099"/>
                </a:solidFill>
              </a:rPr>
              <a:t>olor-pain – </a:t>
            </a:r>
            <a:r>
              <a:rPr lang="en-US" sz="2800" b="1">
                <a:solidFill>
                  <a:srgbClr val="FF0000"/>
                </a:solidFill>
              </a:rPr>
              <a:t>PG  </a:t>
            </a:r>
            <a:r>
              <a:rPr lang="en-US" sz="2800" b="1"/>
              <a:t>, </a:t>
            </a:r>
            <a:r>
              <a:rPr lang="en-US" sz="2800" b="1">
                <a:solidFill>
                  <a:srgbClr val="FF0000"/>
                </a:solidFill>
              </a:rPr>
              <a:t>b</a:t>
            </a:r>
            <a:r>
              <a:rPr lang="en-US" sz="2800" b="1"/>
              <a:t>radykinins   , substance</a:t>
            </a:r>
            <a:r>
              <a:rPr lang="en-US" sz="2800" b="1">
                <a:solidFill>
                  <a:srgbClr val="000099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P</a:t>
            </a:r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endParaRPr lang="en-US" sz="2800" b="1"/>
          </a:p>
          <a:p>
            <a:pPr>
              <a:lnSpc>
                <a:spcPct val="90000"/>
              </a:lnSpc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Functio laesa </a:t>
            </a:r>
            <a:r>
              <a:rPr lang="en-US" sz="2800" b="1">
                <a:solidFill>
                  <a:srgbClr val="FF0000"/>
                </a:solidFill>
              </a:rPr>
              <a:t>(Virchow)          loss of function</a:t>
            </a:r>
          </a:p>
        </p:txBody>
      </p:sp>
      <p:sp>
        <p:nvSpPr>
          <p:cNvPr id="17412" name="AutoShape 4"/>
          <p:cNvSpPr>
            <a:spLocks/>
          </p:cNvSpPr>
          <p:nvPr/>
        </p:nvSpPr>
        <p:spPr bwMode="auto">
          <a:xfrm>
            <a:off x="3733800" y="24384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HISTORY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Celsus</a:t>
            </a:r>
            <a:r>
              <a:rPr lang="en-US" sz="2800" b="1">
                <a:solidFill>
                  <a:srgbClr val="000099"/>
                </a:solidFill>
              </a:rPr>
              <a:t> – described 4 clinical features of inflammation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Virchow</a:t>
            </a:r>
            <a:r>
              <a:rPr lang="en-US" sz="2800" b="1">
                <a:solidFill>
                  <a:srgbClr val="000099"/>
                </a:solidFill>
              </a:rPr>
              <a:t> – described functio laesa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5400" b="1">
                <a:solidFill>
                  <a:srgbClr val="FF0000"/>
                </a:solidFill>
              </a:rPr>
              <a:t>Elie Metchnikoff</a:t>
            </a:r>
            <a:r>
              <a:rPr lang="en-US" sz="2800" b="1">
                <a:solidFill>
                  <a:srgbClr val="000099"/>
                </a:solidFill>
              </a:rPr>
              <a:t> 1880 - phagocytosis**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5400" b="1">
                <a:solidFill>
                  <a:srgbClr val="FF0000"/>
                </a:solidFill>
              </a:rPr>
              <a:t>Paul Ehrlich</a:t>
            </a:r>
            <a:r>
              <a:rPr lang="en-US" sz="2800" b="1">
                <a:solidFill>
                  <a:srgbClr val="000099"/>
                </a:solidFill>
              </a:rPr>
              <a:t> – humoral theory**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/>
              <a:t>** In 1908 Nobel Prize for describing the features of inflammmation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534400" cy="762000"/>
          </a:xfrm>
        </p:spPr>
        <p:txBody>
          <a:bodyPr/>
          <a:lstStyle/>
          <a:p>
            <a:r>
              <a:rPr lang="en-US" sz="3600" b="1">
                <a:solidFill>
                  <a:schemeClr val="tx1"/>
                </a:solidFill>
              </a:rPr>
              <a:t>STIMULI FOR ACUTE </a:t>
            </a:r>
            <a:br>
              <a:rPr lang="en-US" sz="3600" b="1">
                <a:solidFill>
                  <a:schemeClr val="tx1"/>
                </a:solidFill>
              </a:rPr>
            </a:br>
            <a:r>
              <a:rPr lang="en-US" sz="3600" b="1">
                <a:solidFill>
                  <a:schemeClr val="tx1"/>
                </a:solidFill>
              </a:rPr>
              <a:t>INFLAMMATION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Infections- bacterial, viral, parasitic etc 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Trauma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Physical and chemical agents-burns, frost bite, irradiation, chemical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Tissue necrosis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Foreign bodies- sutures, splinters, dirt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Immune reactions- hypersensitivity reactions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INFLAMMATION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95300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BENEFICIAL EFFECTS</a:t>
            </a:r>
            <a:r>
              <a:rPr lang="en-US" sz="2800" b="1">
                <a:solidFill>
                  <a:srgbClr val="000099"/>
                </a:solidFill>
              </a:rPr>
              <a:t> – prevents spread of infection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/>
              <a:t>HARMFUL EFFECT</a:t>
            </a:r>
            <a:r>
              <a:rPr lang="en-US" sz="2800" b="1">
                <a:solidFill>
                  <a:srgbClr val="000099"/>
                </a:solidFill>
              </a:rPr>
              <a:t> – eg: abscess – SOL in brain – compresses vital structures, fibrosis in chronic inflammation distorts tissue,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sz="2800" b="1">
                <a:solidFill>
                  <a:srgbClr val="000099"/>
                </a:solidFill>
              </a:rPr>
              <a:t>	hypersensitivity reactions </a:t>
            </a:r>
          </a:p>
          <a:p>
            <a:pPr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000099"/>
                </a:solidFill>
              </a:rPr>
              <a:t>Inflammation – 3 components</a:t>
            </a:r>
          </a:p>
          <a:p>
            <a:pPr lvl="1">
              <a:buClr>
                <a:srgbClr val="990000"/>
              </a:buClr>
              <a:buFont typeface="Wingdings" pitchFamily="2" charset="2"/>
              <a:buChar char="§"/>
            </a:pPr>
            <a:r>
              <a:rPr lang="en-US" b="1" i="1">
                <a:solidFill>
                  <a:srgbClr val="000099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vascular </a:t>
            </a:r>
            <a:r>
              <a:rPr lang="en-US" b="1">
                <a:solidFill>
                  <a:srgbClr val="000099"/>
                </a:solidFill>
              </a:rPr>
              <a:t>responses</a:t>
            </a:r>
          </a:p>
          <a:p>
            <a:pPr lvl="1">
              <a:buClr>
                <a:srgbClr val="99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00099"/>
                </a:solidFill>
              </a:rPr>
              <a:t> migration and activation of </a:t>
            </a:r>
            <a:r>
              <a:rPr lang="en-US" b="1">
                <a:solidFill>
                  <a:srgbClr val="FF0000"/>
                </a:solidFill>
              </a:rPr>
              <a:t>leukocytes</a:t>
            </a:r>
          </a:p>
          <a:p>
            <a:pPr lvl="1">
              <a:buClr>
                <a:srgbClr val="99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00099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systemic</a:t>
            </a:r>
            <a:r>
              <a:rPr lang="en-US" b="1">
                <a:solidFill>
                  <a:srgbClr val="000099"/>
                </a:solidFill>
              </a:rPr>
              <a:t> reaction</a:t>
            </a:r>
          </a:p>
          <a:p>
            <a:pPr lvl="1"/>
            <a:endParaRPr lang="en-US" b="1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ACUTE INFLAMMATION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Char char="Ø"/>
            </a:pPr>
            <a:r>
              <a:rPr lang="en-US" sz="2800" b="1"/>
              <a:t>VASCULAR CHANGES:</a:t>
            </a:r>
          </a:p>
          <a:p>
            <a:pPr lvl="1">
              <a:buClr>
                <a:srgbClr val="990000"/>
              </a:buCl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</a:rPr>
              <a:t>	Alteration in caliber &amp; flow - </a:t>
            </a:r>
            <a:r>
              <a:rPr lang="en-US" b="1">
                <a:solidFill>
                  <a:srgbClr val="FF0000"/>
                </a:solidFill>
              </a:rPr>
              <a:t>vasodilatation</a:t>
            </a:r>
          </a:p>
          <a:p>
            <a:pPr lvl="1">
              <a:buClr>
                <a:srgbClr val="990000"/>
              </a:buCl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</a:rPr>
              <a:t>	Structural changes -  </a:t>
            </a:r>
            <a:r>
              <a:rPr lang="en-US" b="1">
                <a:solidFill>
                  <a:srgbClr val="FF0000"/>
                </a:solidFill>
              </a:rPr>
              <a:t>increased vascular permeability</a:t>
            </a:r>
          </a:p>
          <a:p>
            <a:pPr>
              <a:buClr>
                <a:srgbClr val="990000"/>
              </a:buClr>
              <a:buFont typeface="Wingdings" pitchFamily="2" charset="2"/>
              <a:buChar char="Ø"/>
            </a:pPr>
            <a:r>
              <a:rPr lang="en-US" sz="2800" b="1"/>
              <a:t>CELLULAR EVENTS:</a:t>
            </a:r>
          </a:p>
          <a:p>
            <a:pPr lvl="1">
              <a:buClr>
                <a:srgbClr val="990000"/>
              </a:buCl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</a:rPr>
              <a:t>	Emigration of leukocytes</a:t>
            </a:r>
          </a:p>
          <a:p>
            <a:pPr lvl="1">
              <a:buClr>
                <a:srgbClr val="990000"/>
              </a:buClr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</a:rPr>
              <a:t>	Activation</a:t>
            </a:r>
          </a:p>
          <a:p>
            <a:pPr lvl="1">
              <a:buClr>
                <a:srgbClr val="990000"/>
              </a:buClr>
              <a:buFont typeface="Wingdings" pitchFamily="2" charset="2"/>
              <a:buNone/>
            </a:pPr>
            <a:endParaRPr lang="en-US" b="1">
              <a:solidFill>
                <a:srgbClr val="000099"/>
              </a:solidFill>
            </a:endParaRPr>
          </a:p>
          <a:p>
            <a:endParaRPr lang="en-US" sz="2800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en-US" sz="3600" b="1"/>
              <a:t>VASCULAR EVENTS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  <a:noFill/>
          <a:ln w="25400">
            <a:solidFill>
              <a:srgbClr val="800000"/>
            </a:solidFill>
          </a:ln>
        </p:spPr>
        <p:txBody>
          <a:bodyPr/>
          <a:lstStyle/>
          <a:p>
            <a:pPr>
              <a:buClr>
                <a:srgbClr val="990000"/>
              </a:buClr>
              <a:buFont typeface="Wingdings" pitchFamily="2" charset="2"/>
              <a:buNone/>
            </a:pPr>
            <a:r>
              <a:rPr lang="en-US" b="1"/>
              <a:t>VASODILATATION </a:t>
            </a:r>
          </a:p>
          <a:p>
            <a:pPr lvl="1"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3200" b="1">
                <a:solidFill>
                  <a:srgbClr val="000099"/>
                </a:solidFill>
              </a:rPr>
              <a:t>earliest manifestations of acute inflammation </a:t>
            </a:r>
          </a:p>
          <a:p>
            <a:pPr lvl="1"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3200" b="1">
                <a:solidFill>
                  <a:srgbClr val="000099"/>
                </a:solidFill>
              </a:rPr>
              <a:t>increased blood flow – </a:t>
            </a:r>
            <a:r>
              <a:rPr lang="en-US" sz="3200" b="1"/>
              <a:t>heat and redness</a:t>
            </a:r>
            <a:r>
              <a:rPr lang="en-US" sz="3200" b="1">
                <a:solidFill>
                  <a:srgbClr val="000099"/>
                </a:solidFill>
              </a:rPr>
              <a:t> </a:t>
            </a:r>
          </a:p>
          <a:p>
            <a:pPr lvl="1">
              <a:buClr>
                <a:srgbClr val="990000"/>
              </a:buClr>
              <a:buFont typeface="Wingdings" pitchFamily="2" charset="2"/>
              <a:buChar char="§"/>
            </a:pPr>
            <a:r>
              <a:rPr lang="en-US" sz="3200" b="1">
                <a:solidFill>
                  <a:srgbClr val="000099"/>
                </a:solidFill>
              </a:rPr>
              <a:t>induced by the action of several mediators on vascular smooth muscle - </a:t>
            </a:r>
            <a:r>
              <a:rPr lang="en-US" sz="3200" b="1">
                <a:solidFill>
                  <a:srgbClr val="FF0000"/>
                </a:solidFill>
              </a:rPr>
              <a:t>histamine</a:t>
            </a:r>
            <a:r>
              <a:rPr lang="en-US" sz="3200" b="1"/>
              <a:t> and nitric oxide (</a:t>
            </a:r>
            <a:r>
              <a:rPr lang="en-US" sz="3200" b="1">
                <a:solidFill>
                  <a:srgbClr val="FF0000"/>
                </a:solidFill>
              </a:rPr>
              <a:t>NO</a:t>
            </a:r>
            <a:r>
              <a:rPr lang="en-US" sz="3200" b="1"/>
              <a:t>)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</TotalTime>
  <Words>1373</Words>
  <Application>Microsoft PowerPoint</Application>
  <PresentationFormat>On-screen Show (4:3)</PresentationFormat>
  <Paragraphs>309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Design</vt:lpstr>
      <vt:lpstr>Acute Inflammation Vascular And Cellular Events </vt:lpstr>
      <vt:lpstr>OBJECTIVES</vt:lpstr>
      <vt:lpstr>INFLAMMATION</vt:lpstr>
      <vt:lpstr>“CARDINAL SIGNS" OF INFLAMMATION</vt:lpstr>
      <vt:lpstr>HISTORY</vt:lpstr>
      <vt:lpstr>STIMULI FOR ACUTE  INFLAMMATION</vt:lpstr>
      <vt:lpstr>INFLAMMATION</vt:lpstr>
      <vt:lpstr>ACUTE INFLAMMATION</vt:lpstr>
      <vt:lpstr>VASCULAR EVENTS</vt:lpstr>
      <vt:lpstr>Slide 10</vt:lpstr>
      <vt:lpstr>INCREASED VASCULAR PERMEABILITY</vt:lpstr>
      <vt:lpstr>INCREASED VASCULAR PERMEABILITY</vt:lpstr>
      <vt:lpstr>INCREASED VASCULAR PERMEABILITY</vt:lpstr>
      <vt:lpstr>Slide 14</vt:lpstr>
      <vt:lpstr>EXUDATE VERSUS  TRANSUDATE</vt:lpstr>
      <vt:lpstr>CELLULAR EVENTS </vt:lpstr>
      <vt:lpstr>CELLULAR EVENTS</vt:lpstr>
      <vt:lpstr>CELLULAR EVENTS</vt:lpstr>
      <vt:lpstr>IMMUNOGLOBULIN FAMILY MOLECULES </vt:lpstr>
      <vt:lpstr>ENDOTHELIAL/LEUKOCYTE ADHESION MOLECULES </vt:lpstr>
      <vt:lpstr>Slide 21</vt:lpstr>
      <vt:lpstr>CELLULAR EVENTS</vt:lpstr>
      <vt:lpstr>LEUKOCYTE ACTIVATION</vt:lpstr>
      <vt:lpstr>CELLULAR EVENTS</vt:lpstr>
      <vt:lpstr>CELLULAR EVENTS</vt:lpstr>
      <vt:lpstr>CELLULAR EVENTS</vt:lpstr>
      <vt:lpstr>Slide 27</vt:lpstr>
      <vt:lpstr>LEUKOCYTE DEFECTS AND DISEASES</vt:lpstr>
      <vt:lpstr>LEUKOCYTE DEFECTS AND DISEASES</vt:lpstr>
      <vt:lpstr>Slide 30</vt:lpstr>
      <vt:lpstr>Slide 31</vt:lpstr>
      <vt:lpstr>Mcqs </vt:lpstr>
      <vt:lpstr>Slide 33</vt:lpstr>
      <vt:lpstr>Slide 34</vt:lpstr>
      <vt:lpstr>Slide 35</vt:lpstr>
      <vt:lpstr>Slide 36</vt:lpstr>
      <vt:lpstr>Slide 37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Dr.Prasanna</dc:creator>
  <cp:lastModifiedBy>centrallab2</cp:lastModifiedBy>
  <cp:revision>116</cp:revision>
  <cp:lastPrinted>1601-01-01T00:00:00Z</cp:lastPrinted>
  <dcterms:created xsi:type="dcterms:W3CDTF">2008-10-05T04:49:05Z</dcterms:created>
  <dcterms:modified xsi:type="dcterms:W3CDTF">2014-04-05T07:16:24Z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