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9" r:id="rId2"/>
    <p:sldId id="302" r:id="rId3"/>
    <p:sldId id="301" r:id="rId4"/>
    <p:sldId id="297" r:id="rId5"/>
    <p:sldId id="299" r:id="rId6"/>
    <p:sldId id="318" r:id="rId7"/>
    <p:sldId id="319" r:id="rId8"/>
    <p:sldId id="321" r:id="rId9"/>
    <p:sldId id="323" r:id="rId10"/>
    <p:sldId id="325" r:id="rId11"/>
    <p:sldId id="327" r:id="rId12"/>
    <p:sldId id="320" r:id="rId13"/>
    <p:sldId id="322" r:id="rId14"/>
    <p:sldId id="324" r:id="rId15"/>
    <p:sldId id="326" r:id="rId16"/>
    <p:sldId id="328" r:id="rId17"/>
  </p:sldIdLst>
  <p:sldSz cx="9144000" cy="6858000" type="screen4x3"/>
  <p:notesSz cx="6858000" cy="91440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CC"/>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76" autoAdjust="0"/>
    <p:restoredTop sz="85889" autoAdjust="0"/>
  </p:normalViewPr>
  <p:slideViewPr>
    <p:cSldViewPr>
      <p:cViewPr varScale="1">
        <p:scale>
          <a:sx n="62" d="100"/>
          <a:sy n="62" d="100"/>
        </p:scale>
        <p:origin x="-157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5B4A4FA-AF7D-403D-93F1-647FEDCF51DB}" type="slidenum">
              <a:rPr lang="en-US"/>
              <a:pPr>
                <a:defRPr/>
              </a:pPr>
              <a:t>‹#›</a:t>
            </a:fld>
            <a:endParaRPr lang="en-US"/>
          </a:p>
        </p:txBody>
      </p:sp>
    </p:spTree>
    <p:extLst>
      <p:ext uri="{BB962C8B-B14F-4D97-AF65-F5344CB8AC3E}">
        <p14:creationId xmlns:p14="http://schemas.microsoft.com/office/powerpoint/2010/main" xmlns="" val="658994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B313C73-4E4B-4EC5-959A-06E4E80C7A65}" type="slidenum">
              <a:rPr lang="en-US" smtClean="0"/>
              <a:pPr/>
              <a:t>3</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FIGURE 1–24   Mechanisms of apoptosis. The two pathways of apoptosis differ in their induction and regulation, and both culminate in the activation of “executioner” caspases. The induction of apoptosis by the mitochondrial pathway involves the action of sensors and effectors of the Bcl-2 family, which induce leakage of mitochondrial proteins. Also shown are some of the anti-apoptotic proteins (“regulators”) that inhibit mitochondrial leakiness and cytochrome c–dependent caspase activation in the mitochondrial pathway. In the death receptor pathway engagement of death receptors leads directly to caspase activation. The regulators of death receptor–mediated caspase activation are not shown. ER, endoplasmic reticulum; TNF, tumor necrosis factor.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8AFEB777-059D-4890-BEE8-BBFAF0EEF454}" type="slidenum">
              <a:rPr lang="en-US" smtClean="0"/>
              <a:pPr/>
              <a:t>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http://library.med.utah.edu/WebPath/CINJHTML/CINJ014.html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7FF871F-AD62-4D1F-8C3D-C39BEBF42D33}" type="slidenum">
              <a:rPr lang="en-US" smtClean="0"/>
              <a:pPr/>
              <a:t>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http://library.med.utah.edu/WebPath/CINJHTML/CINJ054.html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CCE6EB-04E9-4D82-9542-FF2D8BE08F3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4E5A0F-097B-413D-BA5F-811F448D47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E0E114-ADB8-479D-B59A-E95FE45676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7049CE-476C-469C-8DC6-61DC484885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B65956-170E-427D-86B1-5B4ADF0A90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E9055B-5FC4-4233-A59D-2DE8899E72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4AD640-4AF7-4369-A107-7583703C88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493CF4-6326-42D3-A4C4-2A14CD6883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75A6DA-10F0-432E-B7BA-3598D3F9E8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A536B5-8012-491E-B959-885F6EDA95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E808F0-09CD-4EF6-9DE5-CC1F4021C9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fld id="{004E25D8-4484-40E4-BC9E-B8222B3A5D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152400"/>
            <a:ext cx="8229600" cy="838200"/>
          </a:xfrm>
        </p:spPr>
        <p:txBody>
          <a:bodyPr/>
          <a:lstStyle/>
          <a:p>
            <a:pPr eaLnBrk="1" hangingPunct="1"/>
            <a:r>
              <a:rPr lang="en-US" b="1" smtClean="0"/>
              <a:t>Apoptosis</a:t>
            </a:r>
          </a:p>
        </p:txBody>
      </p:sp>
      <p:sp>
        <p:nvSpPr>
          <p:cNvPr id="40963" name="Rectangle 3"/>
          <p:cNvSpPr>
            <a:spLocks noGrp="1" noChangeArrowheads="1"/>
          </p:cNvSpPr>
          <p:nvPr>
            <p:ph type="body" idx="1"/>
          </p:nvPr>
        </p:nvSpPr>
        <p:spPr>
          <a:xfrm>
            <a:off x="381000" y="1143000"/>
            <a:ext cx="8458200" cy="5410200"/>
          </a:xfrm>
        </p:spPr>
        <p:txBody>
          <a:bodyPr/>
          <a:lstStyle/>
          <a:p>
            <a:pPr eaLnBrk="1" hangingPunct="1"/>
            <a:r>
              <a:rPr lang="en-US" smtClean="0"/>
              <a:t>Programmed cell death</a:t>
            </a:r>
          </a:p>
          <a:p>
            <a:pPr lvl="1" eaLnBrk="1" hangingPunct="1"/>
            <a:r>
              <a:rPr lang="en-US" smtClean="0"/>
              <a:t>Especially during fetal development</a:t>
            </a:r>
          </a:p>
          <a:p>
            <a:pPr lvl="1" eaLnBrk="1" hangingPunct="1"/>
            <a:r>
              <a:rPr lang="en-US" smtClean="0"/>
              <a:t>In response to hormonal cycles (e.g. endometrium)</a:t>
            </a:r>
          </a:p>
          <a:p>
            <a:pPr lvl="1" eaLnBrk="1" hangingPunct="1"/>
            <a:r>
              <a:rPr lang="en-US" smtClean="0"/>
              <a:t>Normal turnover in proliferating tissues (e.g. intestinal epithelium)</a:t>
            </a:r>
          </a:p>
          <a:p>
            <a:pPr eaLnBrk="1" hangingPunct="1"/>
            <a:r>
              <a:rPr lang="en-US" smtClean="0"/>
              <a:t>Cells shrink, not swell</a:t>
            </a:r>
          </a:p>
          <a:p>
            <a:pPr eaLnBrk="1" hangingPunct="1"/>
            <a:r>
              <a:rPr lang="en-US" smtClean="0"/>
              <a:t>Nuclei condense and DNA fragments</a:t>
            </a:r>
          </a:p>
          <a:p>
            <a:pPr eaLnBrk="1" hangingPunct="1"/>
            <a:r>
              <a:rPr lang="en-US" smtClean="0"/>
              <a:t>Cells fragment into membrane-bound bits</a:t>
            </a:r>
          </a:p>
          <a:p>
            <a:pPr eaLnBrk="1" hangingPunct="1"/>
            <a:r>
              <a:rPr lang="en-US" smtClean="0"/>
              <a:t>Bits are phagocytosed by macrophages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buNone/>
            </a:pPr>
            <a:r>
              <a:rPr lang="en-IN" dirty="0" smtClean="0"/>
              <a:t>4.	What is the starting point of apoptosis for programme cell death is?</a:t>
            </a:r>
          </a:p>
          <a:p>
            <a:pPr>
              <a:buNone/>
            </a:pPr>
            <a:r>
              <a:rPr lang="en-IN" dirty="0" smtClean="0"/>
              <a:t>	a)Activation of </a:t>
            </a:r>
            <a:r>
              <a:rPr lang="en-IN" dirty="0" err="1" smtClean="0"/>
              <a:t>endonuclease</a:t>
            </a:r>
            <a:r>
              <a:rPr lang="en-IN" dirty="0" smtClean="0"/>
              <a:t> </a:t>
            </a:r>
            <a:br>
              <a:rPr lang="en-IN" dirty="0" smtClean="0"/>
            </a:br>
            <a:r>
              <a:rPr lang="en-IN" dirty="0" smtClean="0"/>
              <a:t>b)Release of enzyme </a:t>
            </a:r>
            <a:br>
              <a:rPr lang="en-IN" dirty="0" smtClean="0"/>
            </a:br>
            <a:r>
              <a:rPr lang="en-IN" dirty="0" smtClean="0"/>
              <a:t>c)Accumulation of calcium </a:t>
            </a:r>
            <a:br>
              <a:rPr lang="en-IN" dirty="0" smtClean="0"/>
            </a:br>
            <a:r>
              <a:rPr lang="en-IN" dirty="0" smtClean="0"/>
              <a:t>d)Destruction by macrophages</a:t>
            </a:r>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buNone/>
            </a:pPr>
            <a:r>
              <a:rPr lang="en-IN" b="1" dirty="0" smtClean="0"/>
              <a:t>5. All of the following are features of </a:t>
            </a:r>
            <a:r>
              <a:rPr lang="en-IN" b="1" dirty="0" err="1" smtClean="0"/>
              <a:t>Apoptosis,Except</a:t>
            </a:r>
            <a:r>
              <a:rPr lang="en-IN" dirty="0" smtClean="0"/>
              <a:t/>
            </a:r>
            <a:br>
              <a:rPr lang="en-IN" dirty="0" smtClean="0"/>
            </a:br>
            <a:r>
              <a:rPr lang="en-IN" b="1" dirty="0" smtClean="0"/>
              <a:t>[A].</a:t>
            </a:r>
            <a:r>
              <a:rPr lang="en-IN" dirty="0" smtClean="0"/>
              <a:t> Cellular swelling</a:t>
            </a:r>
            <a:br>
              <a:rPr lang="en-IN" dirty="0" smtClean="0"/>
            </a:br>
            <a:r>
              <a:rPr lang="en-IN" b="1" dirty="0" smtClean="0"/>
              <a:t>[B].</a:t>
            </a:r>
            <a:r>
              <a:rPr lang="en-IN" dirty="0" smtClean="0"/>
              <a:t> Nuclear compaction</a:t>
            </a:r>
            <a:br>
              <a:rPr lang="en-IN" dirty="0" smtClean="0"/>
            </a:br>
            <a:r>
              <a:rPr lang="en-IN" b="1" dirty="0" smtClean="0"/>
              <a:t>[C].</a:t>
            </a:r>
            <a:r>
              <a:rPr lang="en-IN" dirty="0" smtClean="0"/>
              <a:t> Intact cell membrane</a:t>
            </a:r>
            <a:br>
              <a:rPr lang="en-IN" dirty="0" smtClean="0"/>
            </a:br>
            <a:r>
              <a:rPr lang="en-IN" b="1" dirty="0" smtClean="0"/>
              <a:t>[D].</a:t>
            </a:r>
            <a:r>
              <a:rPr lang="en-IN" dirty="0" smtClean="0"/>
              <a:t> </a:t>
            </a:r>
            <a:r>
              <a:rPr lang="en-IN" dirty="0" err="1" smtClean="0"/>
              <a:t>Cytoplasmic</a:t>
            </a:r>
            <a:r>
              <a:rPr lang="en-IN" dirty="0" smtClean="0"/>
              <a:t> </a:t>
            </a:r>
            <a:r>
              <a:rPr lang="en-IN" dirty="0" err="1" smtClean="0"/>
              <a:t>eosiophilia</a:t>
            </a:r>
            <a:r>
              <a:rPr lang="en-IN" dirty="0" smtClean="0"/>
              <a:t/>
            </a:r>
            <a:br>
              <a:rPr lang="en-IN" dirty="0" smtClean="0"/>
            </a:b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1.True about Apoptosis are all except :</a:t>
            </a:r>
            <a:endParaRPr lang="en-IN" dirty="0"/>
          </a:p>
        </p:txBody>
      </p:sp>
      <p:sp>
        <p:nvSpPr>
          <p:cNvPr id="3" name="Content Placeholder 2"/>
          <p:cNvSpPr>
            <a:spLocks noGrp="1"/>
          </p:cNvSpPr>
          <p:nvPr>
            <p:ph idx="1"/>
          </p:nvPr>
        </p:nvSpPr>
        <p:spPr/>
        <p:txBody>
          <a:bodyPr/>
          <a:lstStyle/>
          <a:p>
            <a:r>
              <a:rPr lang="en-US" dirty="0" smtClean="0"/>
              <a:t>Answer: A</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r>
              <a:rPr lang="en-US" dirty="0" smtClean="0"/>
              <a:t>2. 	Apoptosis refers to cell death and </a:t>
            </a:r>
            <a:endParaRPr lang="en-IN" dirty="0" smtClean="0"/>
          </a:p>
          <a:p>
            <a:r>
              <a:rPr lang="en-US" dirty="0" smtClean="0"/>
              <a:t>Answer: C</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r>
              <a:rPr lang="en-US" dirty="0" smtClean="0"/>
              <a:t>3.		Apoptosis </a:t>
            </a:r>
            <a:endParaRPr lang="en-IN" dirty="0" smtClean="0"/>
          </a:p>
          <a:p>
            <a:r>
              <a:rPr lang="en-US" dirty="0" err="1" smtClean="0"/>
              <a:t>Answer:D</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lstStyle/>
          <a:p>
            <a:r>
              <a:rPr lang="en-IN" dirty="0" smtClean="0"/>
              <a:t>4.	What is the starting point of apoptosis for programme cell death is?</a:t>
            </a:r>
          </a:p>
          <a:p>
            <a:r>
              <a:rPr lang="en-US" dirty="0" smtClean="0"/>
              <a:t>Answer: A</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5840435"/>
          </a:xfrm>
        </p:spPr>
        <p:txBody>
          <a:bodyPr/>
          <a:lstStyle/>
          <a:p>
            <a:r>
              <a:rPr lang="en-IN" b="1" dirty="0" smtClean="0"/>
              <a:t>5. All of the following are features of </a:t>
            </a:r>
            <a:r>
              <a:rPr lang="en-IN" b="1" dirty="0" err="1" smtClean="0"/>
              <a:t>Apoptosis,Except</a:t>
            </a:r>
            <a:endParaRPr lang="en-IN" b="1" dirty="0" smtClean="0"/>
          </a:p>
          <a:p>
            <a:r>
              <a:rPr lang="en-US" b="1" smtClean="0"/>
              <a:t>Answer: A</a:t>
            </a:r>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838200"/>
          </a:xfrm>
        </p:spPr>
        <p:txBody>
          <a:bodyPr/>
          <a:lstStyle/>
          <a:p>
            <a:pPr eaLnBrk="1" hangingPunct="1"/>
            <a:r>
              <a:rPr lang="en-US" sz="3600" b="1" smtClean="0"/>
              <a:t>Apoptosis—mitochondrial activation</a:t>
            </a:r>
          </a:p>
        </p:txBody>
      </p:sp>
      <p:sp>
        <p:nvSpPr>
          <p:cNvPr id="41987" name="Rectangle 3"/>
          <p:cNvSpPr>
            <a:spLocks noGrp="1" noChangeArrowheads="1"/>
          </p:cNvSpPr>
          <p:nvPr>
            <p:ph type="body" idx="1"/>
          </p:nvPr>
        </p:nvSpPr>
        <p:spPr>
          <a:xfrm>
            <a:off x="381000" y="990600"/>
            <a:ext cx="8458200" cy="5562600"/>
          </a:xfrm>
        </p:spPr>
        <p:txBody>
          <a:bodyPr/>
          <a:lstStyle/>
          <a:p>
            <a:pPr eaLnBrk="1" hangingPunct="1">
              <a:lnSpc>
                <a:spcPct val="90000"/>
              </a:lnSpc>
            </a:pPr>
            <a:r>
              <a:rPr lang="en-US" sz="2800" smtClean="0"/>
              <a:t>Initiated by cellular damage or viral infection</a:t>
            </a:r>
          </a:p>
          <a:p>
            <a:pPr eaLnBrk="1" hangingPunct="1">
              <a:lnSpc>
                <a:spcPct val="90000"/>
              </a:lnSpc>
            </a:pPr>
            <a:r>
              <a:rPr lang="en-US" sz="2800" smtClean="0"/>
              <a:t>Mitochondrial membrane permeability regulated by Bcl-2, Bcl-x, Mcl-1 </a:t>
            </a:r>
          </a:p>
          <a:p>
            <a:pPr eaLnBrk="1" hangingPunct="1">
              <a:lnSpc>
                <a:spcPct val="90000"/>
              </a:lnSpc>
            </a:pPr>
            <a:r>
              <a:rPr lang="en-US" sz="2800" smtClean="0"/>
              <a:t>Activated by BH3-only proteins which create Bax/Bak channels</a:t>
            </a:r>
          </a:p>
          <a:p>
            <a:pPr eaLnBrk="1" hangingPunct="1">
              <a:lnSpc>
                <a:spcPct val="90000"/>
              </a:lnSpc>
            </a:pPr>
            <a:r>
              <a:rPr lang="en-US" sz="2800" smtClean="0"/>
              <a:t>Cytochrome C released to cytosol</a:t>
            </a:r>
          </a:p>
          <a:p>
            <a:pPr eaLnBrk="1" hangingPunct="1">
              <a:lnSpc>
                <a:spcPct val="90000"/>
              </a:lnSpc>
            </a:pPr>
            <a:r>
              <a:rPr lang="en-US" sz="2800" smtClean="0"/>
              <a:t>CytC binds Apaf-1and activates caspase-9</a:t>
            </a:r>
          </a:p>
          <a:p>
            <a:pPr eaLnBrk="1" hangingPunct="1">
              <a:lnSpc>
                <a:spcPct val="90000"/>
              </a:lnSpc>
            </a:pPr>
            <a:r>
              <a:rPr lang="en-US" sz="2800" smtClean="0"/>
              <a:t>Caspases (cysteine proteases that cleave after aspartate residues) activate a cascade of lytic enzymes</a:t>
            </a:r>
          </a:p>
          <a:p>
            <a:pPr eaLnBrk="1" hangingPunct="1">
              <a:lnSpc>
                <a:spcPct val="90000"/>
              </a:lnSpc>
            </a:pPr>
            <a:r>
              <a:rPr lang="en-US" sz="2800" smtClean="0"/>
              <a:t>Cellular and nucleosomal fragmentation occurs</a:t>
            </a:r>
          </a:p>
          <a:p>
            <a:pPr eaLnBrk="1" hangingPunct="1">
              <a:lnSpc>
                <a:spcPct val="90000"/>
              </a:lnSpc>
            </a:pPr>
            <a:r>
              <a:rPr lang="en-US" sz="2800" smtClean="0"/>
              <a:t>Dead cell fragments removed by phagocytes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3"/>
          <a:srcRect/>
          <a:stretch>
            <a:fillRect/>
          </a:stretch>
        </p:blipFill>
        <p:spPr bwMode="auto">
          <a:xfrm>
            <a:off x="762000" y="1104900"/>
            <a:ext cx="7620000" cy="4648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457200" y="152400"/>
            <a:ext cx="8229600" cy="685800"/>
          </a:xfrm>
        </p:spPr>
        <p:txBody>
          <a:bodyPr/>
          <a:lstStyle/>
          <a:p>
            <a:pPr eaLnBrk="1" hangingPunct="1"/>
            <a:r>
              <a:rPr lang="en-US" sz="4000" b="1" smtClean="0"/>
              <a:t>Apoptotic liver</a:t>
            </a:r>
          </a:p>
        </p:txBody>
      </p:sp>
      <p:pic>
        <p:nvPicPr>
          <p:cNvPr id="44035" name="Picture 8"/>
          <p:cNvPicPr>
            <a:picLocks noChangeAspect="1" noChangeArrowheads="1"/>
          </p:cNvPicPr>
          <p:nvPr/>
        </p:nvPicPr>
        <p:blipFill>
          <a:blip r:embed="rId3"/>
          <a:srcRect/>
          <a:stretch>
            <a:fillRect/>
          </a:stretch>
        </p:blipFill>
        <p:spPr bwMode="auto">
          <a:xfrm>
            <a:off x="762000" y="990600"/>
            <a:ext cx="3652838" cy="5562600"/>
          </a:xfrm>
          <a:prstGeom prst="rect">
            <a:avLst/>
          </a:prstGeom>
          <a:noFill/>
          <a:ln w="9525">
            <a:noFill/>
            <a:miter lim="800000"/>
            <a:headEnd/>
            <a:tailEnd/>
          </a:ln>
        </p:spPr>
      </p:pic>
      <p:sp>
        <p:nvSpPr>
          <p:cNvPr id="44036" name="Text Box 11"/>
          <p:cNvSpPr txBox="1">
            <a:spLocks noChangeArrowheads="1"/>
          </p:cNvSpPr>
          <p:nvPr/>
        </p:nvSpPr>
        <p:spPr bwMode="auto">
          <a:xfrm>
            <a:off x="4648200" y="990600"/>
            <a:ext cx="4191000" cy="3662363"/>
          </a:xfrm>
          <a:prstGeom prst="rect">
            <a:avLst/>
          </a:prstGeom>
          <a:noFill/>
          <a:ln w="9525">
            <a:noFill/>
            <a:miter lim="800000"/>
            <a:headEnd/>
            <a:tailEnd/>
          </a:ln>
        </p:spPr>
        <p:txBody>
          <a:bodyPr>
            <a:spAutoFit/>
          </a:bodyPr>
          <a:lstStyle/>
          <a:p>
            <a:r>
              <a:rPr lang="en-US" sz="1800"/>
              <a:t>Apoptosis is a more orderly process of cell death. Apoptosis is individual cell necrosis, not simultaneous localized necrosis of large numbers of cells. In this example, hepatocytes are dying individually (arrows) from injury through infection by viral hepatitis. The apoptotic cells are enlarged, pink from loss of cytoplasmic detail, and without nuclei. The cell nucleus and cytoplasm become fragmented as enzymes such as caspases destroy cellular components.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229600" cy="685800"/>
          </a:xfrm>
        </p:spPr>
        <p:txBody>
          <a:bodyPr/>
          <a:lstStyle/>
          <a:p>
            <a:pPr eaLnBrk="1" hangingPunct="1"/>
            <a:r>
              <a:rPr lang="en-US" sz="4000" b="1" smtClean="0"/>
              <a:t>Apoptotic fetal thymus</a:t>
            </a:r>
          </a:p>
        </p:txBody>
      </p:sp>
      <p:sp>
        <p:nvSpPr>
          <p:cNvPr id="45059" name="Text Box 4"/>
          <p:cNvSpPr txBox="1">
            <a:spLocks noChangeArrowheads="1"/>
          </p:cNvSpPr>
          <p:nvPr/>
        </p:nvSpPr>
        <p:spPr bwMode="auto">
          <a:xfrm>
            <a:off x="4648200" y="990600"/>
            <a:ext cx="4191000" cy="3937000"/>
          </a:xfrm>
          <a:prstGeom prst="rect">
            <a:avLst/>
          </a:prstGeom>
          <a:noFill/>
          <a:ln w="9525">
            <a:noFill/>
            <a:miter lim="800000"/>
            <a:headEnd/>
            <a:tailEnd/>
          </a:ln>
        </p:spPr>
        <p:txBody>
          <a:bodyPr>
            <a:spAutoFit/>
          </a:bodyPr>
          <a:lstStyle/>
          <a:p>
            <a:r>
              <a:rPr lang="en-US" sz="1800" dirty="0"/>
              <a:t>In this fetal thymus there is involution of </a:t>
            </a:r>
            <a:r>
              <a:rPr lang="en-US" sz="1800" dirty="0" err="1"/>
              <a:t>thymic</a:t>
            </a:r>
            <a:r>
              <a:rPr lang="en-US" sz="1800" dirty="0"/>
              <a:t> lymphocytes by the mechanism of apoptosis. In this case, it is an orderly process and part of normal immune system maturation. Individual cells fragment and are consumed by phagocytes to give the appearance of clear spaces filled with cellular debris. Apoptosis is controlled by many mechanisms. Genes such as BCL-2 are turned off and </a:t>
            </a:r>
            <a:r>
              <a:rPr lang="en-US" sz="1800" dirty="0" err="1"/>
              <a:t>Bax</a:t>
            </a:r>
            <a:r>
              <a:rPr lang="en-US" sz="1800" dirty="0"/>
              <a:t> genes turned on. Intracellular </a:t>
            </a:r>
            <a:r>
              <a:rPr lang="en-US" sz="1800" dirty="0" err="1"/>
              <a:t>proteolytic</a:t>
            </a:r>
            <a:r>
              <a:rPr lang="en-US" sz="1800" dirty="0"/>
              <a:t> enzymes called </a:t>
            </a:r>
            <a:r>
              <a:rPr lang="en-US" sz="1800" dirty="0" err="1"/>
              <a:t>caspases</a:t>
            </a:r>
            <a:r>
              <a:rPr lang="en-US" sz="1800" dirty="0"/>
              <a:t> produce much cellular breakdown.</a:t>
            </a:r>
          </a:p>
        </p:txBody>
      </p:sp>
      <p:pic>
        <p:nvPicPr>
          <p:cNvPr id="45060" name="Picture 5"/>
          <p:cNvPicPr>
            <a:picLocks noChangeAspect="1" noChangeArrowheads="1"/>
          </p:cNvPicPr>
          <p:nvPr/>
        </p:nvPicPr>
        <p:blipFill>
          <a:blip r:embed="rId3"/>
          <a:srcRect/>
          <a:stretch>
            <a:fillRect/>
          </a:stretch>
        </p:blipFill>
        <p:spPr bwMode="auto">
          <a:xfrm>
            <a:off x="685800" y="838200"/>
            <a:ext cx="3752850" cy="5715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700" y="1052736"/>
          <a:ext cx="9156700" cy="8077216"/>
        </p:xfrm>
        <a:graphic>
          <a:graphicData uri="http://schemas.openxmlformats.org/drawingml/2006/table">
            <a:tbl>
              <a:tblPr firstRow="1" bandRow="1">
                <a:tableStyleId>{5C22544A-7EE6-4342-B048-85BDC9FD1C3A}</a:tableStyleId>
              </a:tblPr>
              <a:tblGrid>
                <a:gridCol w="1128316"/>
                <a:gridCol w="864096"/>
                <a:gridCol w="2520280"/>
                <a:gridCol w="2304256"/>
                <a:gridCol w="2339752"/>
              </a:tblGrid>
              <a:tr h="733190">
                <a:tc>
                  <a:txBody>
                    <a:bodyPr/>
                    <a:lstStyle/>
                    <a:p>
                      <a:r>
                        <a:rPr lang="en-US" sz="1400" dirty="0" smtClean="0"/>
                        <a:t>NAME OF AUTHOR</a:t>
                      </a:r>
                      <a:endParaRPr lang="en-US" sz="1400" dirty="0"/>
                    </a:p>
                  </a:txBody>
                  <a:tcPr marT="45724" marB="45724"/>
                </a:tc>
                <a:tc>
                  <a:txBody>
                    <a:bodyPr/>
                    <a:lstStyle/>
                    <a:p>
                      <a:r>
                        <a:rPr lang="en-US" sz="1400" dirty="0" smtClean="0"/>
                        <a:t>TITLE OF STUDY &amp; DESIGN</a:t>
                      </a:r>
                      <a:endParaRPr lang="en-US" sz="1400" dirty="0"/>
                    </a:p>
                  </a:txBody>
                  <a:tcPr marT="45724" marB="45724"/>
                </a:tc>
                <a:tc>
                  <a:txBody>
                    <a:bodyPr/>
                    <a:lstStyle/>
                    <a:p>
                      <a:r>
                        <a:rPr lang="en-US" sz="1400" dirty="0" smtClean="0"/>
                        <a:t>AIM</a:t>
                      </a:r>
                      <a:endParaRPr lang="en-US" sz="1400" dirty="0"/>
                    </a:p>
                  </a:txBody>
                  <a:tcPr marT="45724" marB="45724"/>
                </a:tc>
                <a:tc>
                  <a:txBody>
                    <a:bodyPr/>
                    <a:lstStyle/>
                    <a:p>
                      <a:r>
                        <a:rPr lang="en-US" sz="1400" dirty="0" smtClean="0"/>
                        <a:t>RESULT</a:t>
                      </a:r>
                      <a:endParaRPr lang="en-US" sz="1400" dirty="0"/>
                    </a:p>
                  </a:txBody>
                  <a:tcPr marT="45724" marB="45724"/>
                </a:tc>
                <a:tc>
                  <a:txBody>
                    <a:bodyPr/>
                    <a:lstStyle/>
                    <a:p>
                      <a:r>
                        <a:rPr lang="en-US" sz="1400" dirty="0" smtClean="0"/>
                        <a:t>CONCLUSION</a:t>
                      </a:r>
                      <a:endParaRPr lang="en-US" sz="1400" dirty="0"/>
                    </a:p>
                  </a:txBody>
                  <a:tcPr marT="45724" marB="45724"/>
                </a:tc>
              </a:tr>
              <a:tr h="52493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Rivera-Chavez, Fernando A. MD*; Wheeler, Herbert </a:t>
                      </a:r>
                      <a:r>
                        <a:rPr lang="en-US" sz="1400" dirty="0" err="1" smtClean="0"/>
                        <a:t>BSc</a:t>
                      </a:r>
                      <a:r>
                        <a:rPr lang="en-US" sz="1400" dirty="0" smtClean="0"/>
                        <a:t>*; Lindberg, Guy MD§; Munford, Robert S. MD†‡; O’Keefe, Grant E. MD*</a:t>
                      </a:r>
                    </a:p>
                    <a:p>
                      <a:endParaRPr lang="en-US" sz="1400" dirty="0"/>
                    </a:p>
                  </a:txBody>
                  <a:tcPr marT="45724" marB="45724"/>
                </a:tc>
                <a:tc>
                  <a:txBody>
                    <a:bodyPr/>
                    <a:lstStyle/>
                    <a:p>
                      <a:endParaRPr lang="en-IN" sz="1400" b="1" i="0" kern="1200" dirty="0" smtClean="0">
                        <a:solidFill>
                          <a:srgbClr val="0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Regional and Systemic Cytokine Responses to Acute Inflammation of the Vermiform Appendix</a:t>
                      </a:r>
                    </a:p>
                    <a:p>
                      <a:endParaRPr lang="en-US" sz="1400" dirty="0" smtClean="0"/>
                    </a:p>
                    <a:p>
                      <a:r>
                        <a:rPr lang="en-US" sz="1400" dirty="0" smtClean="0"/>
                        <a:t>LEVEL  2 </a:t>
                      </a:r>
                      <a:endParaRPr lang="en-US" sz="1400" dirty="0"/>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To measure local (peritoneal fluid) and systemic (plasma) cytokine profiles in patients with infection-inflammation of the vermiform appendix, a relatively mild, localized inflammatory process</a:t>
                      </a:r>
                      <a:endParaRPr lang="en-US" sz="1400" kern="1200" dirty="0">
                        <a:solidFill>
                          <a:schemeClr val="dk1"/>
                        </a:solidFill>
                        <a:latin typeface="+mn-lt"/>
                        <a:ea typeface="+mn-ea"/>
                        <a:cs typeface="+mn-cs"/>
                      </a:endParaRPr>
                    </a:p>
                  </a:txBody>
                  <a:tcPr marT="45724" marB="45724"/>
                </a:tc>
                <a:tc>
                  <a:txBody>
                    <a:bodyPr/>
                    <a:lstStyle/>
                    <a:p>
                      <a:pPr algn="just"/>
                      <a:r>
                        <a:rPr kumimoji="0" lang="en-US" sz="1400" kern="1200" dirty="0" smtClean="0">
                          <a:solidFill>
                            <a:schemeClr val="dk1"/>
                          </a:solidFill>
                          <a:latin typeface="+mn-lt"/>
                          <a:ea typeface="+mn-ea"/>
                          <a:cs typeface="+mn-cs"/>
                        </a:rPr>
                        <a:t>Of the </a:t>
                      </a:r>
                      <a:r>
                        <a:rPr kumimoji="0" lang="en-US" sz="1400" kern="1200" dirty="0" err="1" smtClean="0">
                          <a:solidFill>
                            <a:schemeClr val="dk1"/>
                          </a:solidFill>
                          <a:latin typeface="+mn-lt"/>
                          <a:ea typeface="+mn-ea"/>
                          <a:cs typeface="+mn-cs"/>
                        </a:rPr>
                        <a:t>proinflammatory</a:t>
                      </a:r>
                      <a:r>
                        <a:rPr kumimoji="0" lang="en-US" sz="1400" kern="1200" dirty="0" smtClean="0">
                          <a:solidFill>
                            <a:schemeClr val="dk1"/>
                          </a:solidFill>
                          <a:latin typeface="+mn-lt"/>
                          <a:ea typeface="+mn-ea"/>
                          <a:cs typeface="+mn-cs"/>
                        </a:rPr>
                        <a:t> cytokines</a:t>
                      </a:r>
                      <a:r>
                        <a:rPr kumimoji="0" lang="en-US" sz="1400" kern="1200" baseline="0" dirty="0" smtClean="0">
                          <a:solidFill>
                            <a:schemeClr val="dk1"/>
                          </a:solidFill>
                          <a:latin typeface="+mn-lt"/>
                          <a:ea typeface="+mn-ea"/>
                          <a:cs typeface="+mn-cs"/>
                        </a:rPr>
                        <a:t> </a:t>
                      </a:r>
                      <a:r>
                        <a:rPr kumimoji="0" lang="en-US" sz="1400" kern="1200" dirty="0" smtClean="0">
                          <a:solidFill>
                            <a:schemeClr val="dk1"/>
                          </a:solidFill>
                          <a:latin typeface="+mn-lt"/>
                          <a:ea typeface="+mn-ea"/>
                          <a:cs typeface="+mn-cs"/>
                        </a:rPr>
                        <a:t>tumor necrosis</a:t>
                      </a:r>
                      <a:r>
                        <a:rPr kumimoji="0" lang="en-US" sz="1400" kern="1200" baseline="0" dirty="0" smtClean="0">
                          <a:solidFill>
                            <a:schemeClr val="dk1"/>
                          </a:solidFill>
                          <a:latin typeface="+mn-lt"/>
                          <a:ea typeface="+mn-ea"/>
                          <a:cs typeface="+mn-cs"/>
                        </a:rPr>
                        <a:t> </a:t>
                      </a:r>
                      <a:r>
                        <a:rPr kumimoji="0" lang="en-US" sz="1400" kern="1200" dirty="0" smtClean="0">
                          <a:solidFill>
                            <a:schemeClr val="dk1"/>
                          </a:solidFill>
                          <a:latin typeface="+mn-lt"/>
                          <a:ea typeface="+mn-ea"/>
                          <a:cs typeface="+mn-cs"/>
                        </a:rPr>
                        <a:t>factor-alpha was present in PF but not in plasma, interleukin (IL)-1β and interferon-γ were found in low concentrations in both PF and plasma, and IL-12 (p70) was detectable in plasma but not PF. In contrast, IL-6 and IL-1 receptor antagonist (IL-1ra) were the most abundant cytokines in the PF and plasma, and the concentrations of IL-4 and IL-10 were also elevated in both compartments. Patients with more severe appendicitis had higher plasma levels of IL-6 and IL-10 and lower plasma levels of IL-12 and interferon-γ than did those with uncomplicated disease. Patient plasma inhibited LPS-induced stimulation of a </a:t>
                      </a:r>
                      <a:r>
                        <a:rPr kumimoji="0" lang="en-US" sz="1400" kern="1200" dirty="0" err="1" smtClean="0">
                          <a:solidFill>
                            <a:schemeClr val="dk1"/>
                          </a:solidFill>
                          <a:latin typeface="+mn-lt"/>
                          <a:ea typeface="+mn-ea"/>
                          <a:cs typeface="+mn-cs"/>
                        </a:rPr>
                        <a:t>monocyte</a:t>
                      </a:r>
                      <a:r>
                        <a:rPr kumimoji="0" lang="en-US" sz="1400" kern="1200" dirty="0" smtClean="0">
                          <a:solidFill>
                            <a:schemeClr val="dk1"/>
                          </a:solidFill>
                          <a:latin typeface="+mn-lt"/>
                          <a:ea typeface="+mn-ea"/>
                          <a:cs typeface="+mn-cs"/>
                        </a:rPr>
                        <a:t> cell line, and this inhibition was accentuated by complicated disease</a:t>
                      </a:r>
                      <a:endParaRPr lang="en-US" sz="1400" b="0" dirty="0">
                        <a:solidFill>
                          <a:schemeClr val="accent6">
                            <a:lumMod val="50000"/>
                          </a:schemeClr>
                        </a:solidFill>
                      </a:endParaRP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mn-lt"/>
                          <a:ea typeface="+mn-ea"/>
                          <a:cs typeface="+mn-cs"/>
                        </a:rPr>
                        <a:t>As judged from the pattern of soluble cytokines in plasma and the effect of the plasma on </a:t>
                      </a:r>
                      <a:r>
                        <a:rPr kumimoji="0" lang="en-US" sz="1400" kern="1200" dirty="0" err="1" smtClean="0">
                          <a:solidFill>
                            <a:schemeClr val="dk1"/>
                          </a:solidFill>
                          <a:latin typeface="+mn-lt"/>
                          <a:ea typeface="+mn-ea"/>
                          <a:cs typeface="+mn-cs"/>
                        </a:rPr>
                        <a:t>monocyte</a:t>
                      </a:r>
                      <a:r>
                        <a:rPr kumimoji="0" lang="en-US" sz="1400" kern="1200" dirty="0" smtClean="0">
                          <a:solidFill>
                            <a:schemeClr val="dk1"/>
                          </a:solidFill>
                          <a:latin typeface="+mn-lt"/>
                          <a:ea typeface="+mn-ea"/>
                          <a:cs typeface="+mn-cs"/>
                        </a:rPr>
                        <a:t> activation by LPS, mild, localized infection can induce a systemic response that is predominantly anti-inflammatory.</a:t>
                      </a:r>
                    </a:p>
                    <a:p>
                      <a:pPr rtl="0"/>
                      <a:endParaRPr lang="en-US" sz="1400" kern="1200" dirty="0" smtClean="0">
                        <a:solidFill>
                          <a:schemeClr val="dk1"/>
                        </a:solidFill>
                        <a:latin typeface="+mn-lt"/>
                        <a:ea typeface="+mn-ea"/>
                        <a:cs typeface="+mn-cs"/>
                      </a:endParaRPr>
                    </a:p>
                  </a:txBody>
                  <a:tcPr marT="45724" marB="45724"/>
                </a:tc>
              </a:tr>
            </a:tbl>
          </a:graphicData>
        </a:graphic>
      </p:graphicFrame>
      <p:sp>
        <p:nvSpPr>
          <p:cNvPr id="3" name="TextBox 2"/>
          <p:cNvSpPr txBox="1"/>
          <p:nvPr/>
        </p:nvSpPr>
        <p:spPr>
          <a:xfrm>
            <a:off x="0" y="0"/>
            <a:ext cx="9144000" cy="1569660"/>
          </a:xfrm>
          <a:prstGeom prst="rect">
            <a:avLst/>
          </a:prstGeom>
          <a:noFill/>
        </p:spPr>
        <p:txBody>
          <a:bodyPr wrap="square">
            <a:spAutoFit/>
          </a:bodyPr>
          <a:lstStyle/>
          <a:p>
            <a:r>
              <a:rPr lang="en-US" sz="1600" dirty="0" smtClean="0"/>
              <a:t>Regional and Systemic Cytokine Responses to Acute Inflammation of the Vermiform Appendix</a:t>
            </a:r>
          </a:p>
          <a:p>
            <a:r>
              <a:rPr lang="en-US" sz="1600" dirty="0" smtClean="0"/>
              <a:t>Rivera-Chavez, Fernando A. MD*; Wheeler, Herbert </a:t>
            </a:r>
            <a:r>
              <a:rPr lang="en-US" sz="1600" dirty="0" err="1" smtClean="0"/>
              <a:t>BSc</a:t>
            </a:r>
            <a:r>
              <a:rPr lang="en-US" sz="1600" dirty="0" smtClean="0"/>
              <a:t>*; Lindberg, Guy MD§; Munford, Robert S. MD†‡; O’Keefe, Grant E. MD*</a:t>
            </a:r>
          </a:p>
          <a:p>
            <a:endParaRPr lang="en-US" sz="1600" dirty="0" smtClean="0"/>
          </a:p>
          <a:p>
            <a:pPr>
              <a:defRPr/>
            </a:pPr>
            <a:endParaRPr lang="en-US" sz="1600" dirty="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IN" dirty="0" smtClean="0"/>
              <a:t>1.True about Apoptosis are all except :</a:t>
            </a:r>
            <a:br>
              <a:rPr lang="en-IN" dirty="0" smtClean="0"/>
            </a:br>
            <a:r>
              <a:rPr lang="en-IN" dirty="0" smtClean="0"/>
              <a:t>a) Inflammation is present</a:t>
            </a:r>
            <a:br>
              <a:rPr lang="en-IN" dirty="0" smtClean="0"/>
            </a:br>
            <a:r>
              <a:rPr lang="en-IN" dirty="0" smtClean="0"/>
              <a:t>b) Chromosomal breakage</a:t>
            </a:r>
            <a:br>
              <a:rPr lang="en-IN" dirty="0" smtClean="0"/>
            </a:br>
            <a:r>
              <a:rPr lang="en-IN" dirty="0" smtClean="0"/>
              <a:t>c) Clumping of chromatin</a:t>
            </a:r>
            <a:br>
              <a:rPr lang="en-IN" dirty="0" smtClean="0"/>
            </a:br>
            <a:r>
              <a:rPr lang="en-IN" dirty="0" smtClean="0"/>
              <a:t>d) Cell shrinkage</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lstStyle/>
          <a:p>
            <a:pPr>
              <a:buNone/>
            </a:pPr>
            <a:r>
              <a:rPr lang="en-US" dirty="0" smtClean="0"/>
              <a:t>2. 	Apoptosis refers to cell death and </a:t>
            </a:r>
            <a:endParaRPr lang="en-IN" dirty="0" smtClean="0"/>
          </a:p>
          <a:p>
            <a:r>
              <a:rPr lang="en-US" dirty="0" smtClean="0"/>
              <a:t>	A)	is always biologically detrimental 	to an organism. </a:t>
            </a:r>
            <a:endParaRPr lang="en-IN" dirty="0" smtClean="0"/>
          </a:p>
          <a:p>
            <a:r>
              <a:rPr lang="en-US" dirty="0" smtClean="0"/>
              <a:t>	B)	is merely the accumulation of 	genetic errors. </a:t>
            </a:r>
            <a:endParaRPr lang="en-IN" dirty="0" smtClean="0"/>
          </a:p>
          <a:p>
            <a:r>
              <a:rPr lang="en-US" dirty="0" smtClean="0"/>
              <a:t>	C)	can be programmed and is 	essential to normal development. </a:t>
            </a:r>
            <a:endParaRPr lang="en-IN" dirty="0" smtClean="0"/>
          </a:p>
          <a:p>
            <a:r>
              <a:rPr lang="en-US" dirty="0" smtClean="0"/>
              <a:t>	D)	is a failure in the translation or 	transcription mechanism. </a:t>
            </a:r>
            <a:endParaRPr lang="en-IN" dirty="0" smtClean="0"/>
          </a:p>
          <a:p>
            <a:r>
              <a:rPr lang="en-US" dirty="0" smtClean="0"/>
              <a:t>	</a:t>
            </a:r>
            <a:endParaRPr lang="en-IN" dirty="0" smtClean="0"/>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buNone/>
            </a:pPr>
            <a:r>
              <a:rPr lang="en-US" dirty="0" smtClean="0"/>
              <a:t>3.		Apoptosis </a:t>
            </a:r>
            <a:endParaRPr lang="en-IN" dirty="0" smtClean="0"/>
          </a:p>
          <a:p>
            <a:r>
              <a:rPr lang="en-US" dirty="0" smtClean="0"/>
              <a:t>	A)	is programmed cell death. </a:t>
            </a:r>
            <a:endParaRPr lang="en-IN" dirty="0" smtClean="0"/>
          </a:p>
          <a:p>
            <a:r>
              <a:rPr lang="en-US" dirty="0" smtClean="0"/>
              <a:t>	B)	is a process that acts to decrease 	the number of somatic cells. </a:t>
            </a:r>
            <a:endParaRPr lang="en-IN" dirty="0" smtClean="0"/>
          </a:p>
          <a:p>
            <a:r>
              <a:rPr lang="en-US" dirty="0" smtClean="0"/>
              <a:t>	C)	works to oppose the effects of 	mitosis. </a:t>
            </a:r>
            <a:endParaRPr lang="en-IN" dirty="0" smtClean="0"/>
          </a:p>
          <a:p>
            <a:r>
              <a:rPr lang="en-US" dirty="0" smtClean="0"/>
              <a:t>	D)	</a:t>
            </a:r>
            <a:r>
              <a:rPr lang="en-US" dirty="0" smtClean="0"/>
              <a:t>All </a:t>
            </a:r>
            <a:r>
              <a:rPr lang="en-US" smtClean="0"/>
              <a:t>of the above </a:t>
            </a:r>
            <a:endParaRPr lang="en-IN" dirty="0" smtClean="0"/>
          </a:p>
          <a:p>
            <a:endParaRPr lang="en-IN"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1745</TotalTime>
  <Words>754</Words>
  <Application>Microsoft Office PowerPoint</Application>
  <PresentationFormat>On-screen Show (4:3)</PresentationFormat>
  <Paragraphs>68</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Apoptosis</vt:lpstr>
      <vt:lpstr>Apoptosis—mitochondrial activation</vt:lpstr>
      <vt:lpstr>Slide 3</vt:lpstr>
      <vt:lpstr>Apoptotic liver</vt:lpstr>
      <vt:lpstr>Apoptotic fetal thymus</vt:lpstr>
      <vt:lpstr>Slide 6</vt:lpstr>
      <vt:lpstr>Slide 7</vt:lpstr>
      <vt:lpstr>Slide 8</vt:lpstr>
      <vt:lpstr>Slide 9</vt:lpstr>
      <vt:lpstr>Slide 10</vt:lpstr>
      <vt:lpstr>Slide 11</vt:lpstr>
      <vt:lpstr>1.True about Apoptosis are all except :</vt:lpstr>
      <vt:lpstr>Slide 13</vt:lpstr>
      <vt:lpstr>Slide 14</vt:lpstr>
      <vt:lpstr>Slide 15</vt:lpstr>
      <vt:lpstr>Slide 16</vt:lpstr>
    </vt:vector>
  </TitlesOfParts>
  <Company>NCSA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Injury,  Necrosis, Apoptosis</dc:title>
  <dc:creator>Leslie Klis McNeil</dc:creator>
  <cp:lastModifiedBy>Hp</cp:lastModifiedBy>
  <cp:revision>90</cp:revision>
  <dcterms:created xsi:type="dcterms:W3CDTF">2010-08-17T20:59:52Z</dcterms:created>
  <dcterms:modified xsi:type="dcterms:W3CDTF">2015-07-11T04:04:36Z</dcterms:modified>
</cp:coreProperties>
</file>