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12" r:id="rId2"/>
    <p:sldId id="313" r:id="rId3"/>
    <p:sldId id="31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309" r:id="rId46"/>
    <p:sldId id="300" r:id="rId47"/>
    <p:sldId id="301" r:id="rId48"/>
    <p:sldId id="302" r:id="rId49"/>
    <p:sldId id="303" r:id="rId50"/>
    <p:sldId id="30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C1D6AE-2596-4563-9449-14942C31396D}" type="datetimeFigureOut">
              <a:rPr lang="en-US" smtClean="0"/>
              <a:pPr/>
              <a:t>4/15/2014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408678-EAF5-46AE-8775-7C4A19B091D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07A8A9-70A4-488E-A64D-CEE754F431E0}" type="slidenum">
              <a:rPr lang="en-US" smtClean="0"/>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07A8A9-70A4-488E-A64D-CEE754F431E0}" type="slidenum">
              <a:rPr lang="en-US" smtClean="0"/>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A289192-DF6B-454D-BCAF-D13D3A5A7584}" type="slidenum">
              <a:rPr lang="en-US" smtClean="0"/>
              <a:pPr/>
              <a:t>38</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dirty="0" smtClean="0"/>
              <a:t>When blood cannot easily pass in the liver blood remains in the spleen. In this case the diminished outflow leads to a capillary bed swollen with deoxygenated venous blood and cyanosis.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07A8A9-70A4-488E-A64D-CEE754F431E0}" type="slidenum">
              <a:rPr lang="en-US" smtClean="0"/>
              <a:pPr/>
              <a:t>42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Fibrocongestive</a:t>
            </a:r>
            <a:r>
              <a:rPr lang="en-US" dirty="0" smtClean="0"/>
              <a:t> spleen in cirrhosis</a:t>
            </a:r>
            <a:r>
              <a:rPr lang="en-US" baseline="0" dirty="0" smtClean="0"/>
              <a:t> of liver </a:t>
            </a:r>
            <a:r>
              <a:rPr lang="en-US" baseline="0" dirty="0" smtClean="0">
                <a:sym typeface="Wingdings" pitchFamily="2" charset="2"/>
              </a:rPr>
              <a:t> </a:t>
            </a:r>
            <a:r>
              <a:rPr lang="en-US" baseline="0" dirty="0" err="1" smtClean="0">
                <a:sym typeface="Wingdings" pitchFamily="2" charset="2"/>
              </a:rPr>
              <a:t>Gamna</a:t>
            </a:r>
            <a:r>
              <a:rPr lang="en-US" baseline="0" dirty="0" smtClean="0">
                <a:sym typeface="Wingdings" pitchFamily="2" charset="2"/>
              </a:rPr>
              <a:t> Gandy bodies later</a:t>
            </a:r>
            <a:endParaRPr lang="en-US" dirty="0"/>
          </a:p>
        </p:txBody>
      </p:sp>
      <p:sp>
        <p:nvSpPr>
          <p:cNvPr id="4" name="Slide Number Placeholder 3"/>
          <p:cNvSpPr>
            <a:spLocks noGrp="1"/>
          </p:cNvSpPr>
          <p:nvPr>
            <p:ph type="sldNum" sz="quarter" idx="10"/>
          </p:nvPr>
        </p:nvSpPr>
        <p:spPr/>
        <p:txBody>
          <a:bodyPr/>
          <a:lstStyle/>
          <a:p>
            <a:fld id="{5107A8A9-70A4-488E-A64D-CEE754F431E0}" type="slidenum">
              <a:rPr lang="en-US" smtClean="0"/>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07A8A9-70A4-488E-A64D-CEE754F431E0}"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4B5CC58C-6F5D-4BCE-A0F7-9072D35E5BE0}" type="slidenum">
              <a:rPr lang="en-US" smtClean="0"/>
              <a:pPr/>
              <a:t>17</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dirty="0" smtClean="0"/>
              <a:t>Patients who have heart failure develop pulmonary congestion and the gross cut surfaces are hemorrhagic and wet.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Haemorrhagic</a:t>
            </a:r>
            <a:r>
              <a:rPr lang="en-US" dirty="0" smtClean="0"/>
              <a:t> necrosis of liver in </a:t>
            </a:r>
            <a:r>
              <a:rPr lang="en-US" sz="1200" b="1" dirty="0" smtClean="0"/>
              <a:t>due to Ac. Severe passive congestion in CCF</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107A8A9-70A4-488E-A64D-CEE754F431E0}" type="slidenum">
              <a:rPr lang="en-US" smtClean="0"/>
              <a:pPr/>
              <a:t>20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5107A8A9-70A4-488E-A64D-CEE754F431E0}" type="slidenum">
              <a:rPr lang="en-US" smtClean="0"/>
              <a:pPr/>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6B32F68A-D8F4-490F-A33A-F8B1193285A8}" type="slidenum">
              <a:rPr lang="en-IN" smtClean="0"/>
              <a:pPr/>
              <a:t>22</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DF236853-5D2D-4B96-AC6B-18DB39194E7B}" type="slidenum">
              <a:rPr lang="en-US" smtClean="0"/>
              <a:pPr/>
              <a:t>25</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US" smtClean="0"/>
              <a:t>In chronic pulmonary congestion the septa are much thickened and fibrotic and the alveolar spaces contain numerous hemosiderin laden macrophages due breakdown of red blood cells that extravasated into the alveolar spaces.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893A9D6-BD99-473E-8740-79EB8212FAFF}" type="slidenum">
              <a:rPr lang="en-US" smtClean="0"/>
              <a:pPr/>
              <a:t>27</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dirty="0" smtClean="0"/>
              <a:t>Thickened septa prominent </a:t>
            </a:r>
            <a:r>
              <a:rPr lang="en-US" dirty="0" err="1" smtClean="0"/>
              <a:t>septal</a:t>
            </a:r>
            <a:r>
              <a:rPr lang="en-US" dirty="0" smtClean="0"/>
              <a:t> vessels, heart failure cells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Nutmeg liver</a:t>
            </a:r>
            <a:endParaRPr lang="en-US" dirty="0"/>
          </a:p>
        </p:txBody>
      </p:sp>
      <p:sp>
        <p:nvSpPr>
          <p:cNvPr id="4" name="Slide Number Placeholder 3"/>
          <p:cNvSpPr>
            <a:spLocks noGrp="1"/>
          </p:cNvSpPr>
          <p:nvPr>
            <p:ph type="sldNum" sz="quarter" idx="10"/>
          </p:nvPr>
        </p:nvSpPr>
        <p:spPr/>
        <p:txBody>
          <a:bodyPr/>
          <a:lstStyle/>
          <a:p>
            <a:fld id="{5107A8A9-70A4-488E-A64D-CEE754F431E0}"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B5890F-D2E3-44F3-AD83-6D2AAA1F85AF}" type="datetimeFigureOut">
              <a:rPr lang="en-US" smtClean="0"/>
              <a:pPr/>
              <a:t>4/15/2014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B3954-9CAF-4B16-97D3-E8EF5AE349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5890F-D2E3-44F3-AD83-6D2AAA1F85AF}" type="datetimeFigureOut">
              <a:rPr lang="en-US" smtClean="0"/>
              <a:pPr/>
              <a:t>4/15/2014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B3954-9CAF-4B16-97D3-E8EF5AE349F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5890F-D2E3-44F3-AD83-6D2AAA1F85AF}" type="datetimeFigureOut">
              <a:rPr lang="en-US" smtClean="0"/>
              <a:pPr/>
              <a:t>4/15/2014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B3954-9CAF-4B16-97D3-E8EF5AE349F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5890F-D2E3-44F3-AD83-6D2AAA1F85AF}" type="datetimeFigureOut">
              <a:rPr lang="en-US" smtClean="0"/>
              <a:pPr/>
              <a:t>4/15/2014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B3954-9CAF-4B16-97D3-E8EF5AE349F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B5890F-D2E3-44F3-AD83-6D2AAA1F85AF}" type="datetimeFigureOut">
              <a:rPr lang="en-US" smtClean="0"/>
              <a:pPr/>
              <a:t>4/15/2014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B3954-9CAF-4B16-97D3-E8EF5AE349F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B5890F-D2E3-44F3-AD83-6D2AAA1F85AF}" type="datetimeFigureOut">
              <a:rPr lang="en-US" smtClean="0"/>
              <a:pPr/>
              <a:t>4/15/2014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B3954-9CAF-4B16-97D3-E8EF5AE349F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B5890F-D2E3-44F3-AD83-6D2AAA1F85AF}" type="datetimeFigureOut">
              <a:rPr lang="en-US" smtClean="0"/>
              <a:pPr/>
              <a:t>4/15/2014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BB3954-9CAF-4B16-97D3-E8EF5AE349F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B5890F-D2E3-44F3-AD83-6D2AAA1F85AF}" type="datetimeFigureOut">
              <a:rPr lang="en-US" smtClean="0"/>
              <a:pPr/>
              <a:t>4/15/2014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BB3954-9CAF-4B16-97D3-E8EF5AE349F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B5890F-D2E3-44F3-AD83-6D2AAA1F85AF}" type="datetimeFigureOut">
              <a:rPr lang="en-US" smtClean="0"/>
              <a:pPr/>
              <a:t>4/15/2014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BB3954-9CAF-4B16-97D3-E8EF5AE349F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B5890F-D2E3-44F3-AD83-6D2AAA1F85AF}" type="datetimeFigureOut">
              <a:rPr lang="en-US" smtClean="0"/>
              <a:pPr/>
              <a:t>4/15/2014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B3954-9CAF-4B16-97D3-E8EF5AE349F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B5890F-D2E3-44F3-AD83-6D2AAA1F85AF}" type="datetimeFigureOut">
              <a:rPr lang="en-US" smtClean="0"/>
              <a:pPr/>
              <a:t>4/15/2014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B3954-9CAF-4B16-97D3-E8EF5AE349F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5890F-D2E3-44F3-AD83-6D2AAA1F85AF}" type="datetimeFigureOut">
              <a:rPr lang="en-US" smtClean="0"/>
              <a:pPr/>
              <a:t>4/15/2014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B3954-9CAF-4B16-97D3-E8EF5AE349F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www.ncbi.nlm.nih.gov/pubmed?term=Gargani%20L%5bAuthor%5d&amp;cauthor=true&amp;cauthor_uid=23449536" TargetMode="External"/><Relationship Id="rId3" Type="http://schemas.openxmlformats.org/officeDocument/2006/relationships/hyperlink" Target="http://www.ncbi.nlm.nih.gov/pubmed?term=Torino%20C%5bAuthor%5d&amp;cauthor=true&amp;cauthor_uid=23449536" TargetMode="External"/><Relationship Id="rId7" Type="http://schemas.openxmlformats.org/officeDocument/2006/relationships/hyperlink" Target="http://www.ncbi.nlm.nih.gov/pubmed?term=Postorino%20M%5bAuthor%5d&amp;cauthor=true&amp;cauthor_uid=23449536" TargetMode="External"/><Relationship Id="rId12" Type="http://schemas.openxmlformats.org/officeDocument/2006/relationships/hyperlink" Target="http://www.ncbi.nlm.nih.gov/pubmed?term=Lung%20US%20in%20CKD%20Working%20Group%5bCorporate%20Author%5d" TargetMode="External"/><Relationship Id="rId2" Type="http://schemas.openxmlformats.org/officeDocument/2006/relationships/hyperlink" Target="http://www.ncbi.nlm.nih.gov/pubmed?term=Zoccali%20C%5bAuthor%5d&amp;cauthor=true&amp;cauthor_uid=23449536" TargetMode="External"/><Relationship Id="rId1" Type="http://schemas.openxmlformats.org/officeDocument/2006/relationships/slideLayout" Target="../slideLayouts/slideLayout2.xml"/><Relationship Id="rId6" Type="http://schemas.openxmlformats.org/officeDocument/2006/relationships/hyperlink" Target="http://www.ncbi.nlm.nih.gov/pubmed?term=D'Arrigo%20G%5bAuthor%5d&amp;cauthor=true&amp;cauthor_uid=23449536" TargetMode="External"/><Relationship Id="rId11" Type="http://schemas.openxmlformats.org/officeDocument/2006/relationships/hyperlink" Target="http://www.ncbi.nlm.nih.gov/pubmed?term=Mallamaci%20F%5bAuthor%5d&amp;cauthor=true&amp;cauthor_uid=23449536" TargetMode="External"/><Relationship Id="rId5" Type="http://schemas.openxmlformats.org/officeDocument/2006/relationships/hyperlink" Target="http://www.ncbi.nlm.nih.gov/pubmed?term=Tripepi%20G%5bAuthor%5d&amp;cauthor=true&amp;cauthor_uid=23449536" TargetMode="External"/><Relationship Id="rId10" Type="http://schemas.openxmlformats.org/officeDocument/2006/relationships/hyperlink" Target="http://www.ncbi.nlm.nih.gov/pubmed?term=Picano%20E%5bAuthor%5d&amp;cauthor=true&amp;cauthor_uid=23449536" TargetMode="External"/><Relationship Id="rId4" Type="http://schemas.openxmlformats.org/officeDocument/2006/relationships/hyperlink" Target="http://www.ncbi.nlm.nih.gov/pubmed?term=Tripepi%20R%5bAuthor%5d&amp;cauthor=true&amp;cauthor_uid=23449536" TargetMode="External"/><Relationship Id="rId9" Type="http://schemas.openxmlformats.org/officeDocument/2006/relationships/hyperlink" Target="http://www.ncbi.nlm.nih.gov/pubmed?term=Sicari%20R%5bAuthor%5d&amp;cauthor=true&amp;cauthor_uid=23449536"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Hyperemia and congestion objectives</a:t>
            </a:r>
            <a:endParaRPr lang="en-IN" dirty="0"/>
          </a:p>
        </p:txBody>
      </p:sp>
      <p:sp>
        <p:nvSpPr>
          <p:cNvPr id="3" name="Content Placeholder 2"/>
          <p:cNvSpPr>
            <a:spLocks noGrp="1"/>
          </p:cNvSpPr>
          <p:nvPr>
            <p:ph idx="1"/>
          </p:nvPr>
        </p:nvSpPr>
        <p:spPr/>
        <p:txBody>
          <a:bodyPr/>
          <a:lstStyle/>
          <a:p>
            <a:r>
              <a:rPr lang="en-US" dirty="0" smtClean="0"/>
              <a:t>To know the etiology of hyperemia</a:t>
            </a:r>
          </a:p>
          <a:p>
            <a:endParaRPr lang="en-US" dirty="0" smtClean="0"/>
          </a:p>
          <a:p>
            <a:r>
              <a:rPr lang="en-US" dirty="0" smtClean="0"/>
              <a:t>To know the basic mechanism </a:t>
            </a:r>
          </a:p>
          <a:p>
            <a:endParaRPr lang="en-US" dirty="0" smtClean="0"/>
          </a:p>
          <a:p>
            <a:r>
              <a:rPr lang="en-US" dirty="0" smtClean="0"/>
              <a:t>To know </a:t>
            </a:r>
            <a:r>
              <a:rPr lang="en-US" dirty="0" err="1" smtClean="0"/>
              <a:t>pathophysiology</a:t>
            </a:r>
            <a:r>
              <a:rPr lang="en-US" dirty="0" smtClean="0"/>
              <a:t> behind hyperemia and congestion</a:t>
            </a:r>
            <a:endParaRPr lang="en-I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76200"/>
            <a:ext cx="8839200" cy="1017588"/>
          </a:xfrm>
          <a:ln w="57150">
            <a:solidFill>
              <a:schemeClr val="bg1"/>
            </a:solidFill>
          </a:ln>
        </p:spPr>
        <p:txBody>
          <a:bodyPr>
            <a:normAutofit/>
          </a:bodyPr>
          <a:lstStyle/>
          <a:p>
            <a:pPr algn="l"/>
            <a:r>
              <a:rPr lang="en-US" sz="5300" b="1" dirty="0" smtClean="0">
                <a:solidFill>
                  <a:srgbClr val="C00000"/>
                </a:solidFill>
              </a:rPr>
              <a:t>              </a:t>
            </a:r>
            <a:endParaRPr lang="en-GB" sz="3600" b="1" dirty="0" smtClean="0">
              <a:solidFill>
                <a:srgbClr val="C00000"/>
              </a:solidFill>
            </a:endParaRPr>
          </a:p>
        </p:txBody>
      </p:sp>
      <p:sp>
        <p:nvSpPr>
          <p:cNvPr id="215043" name="Rectangle 3"/>
          <p:cNvSpPr>
            <a:spLocks noGrp="1" noChangeArrowheads="1"/>
          </p:cNvSpPr>
          <p:nvPr>
            <p:ph idx="1"/>
          </p:nvPr>
        </p:nvSpPr>
        <p:spPr>
          <a:xfrm>
            <a:off x="304800" y="228600"/>
            <a:ext cx="8534400" cy="6629400"/>
          </a:xfrm>
        </p:spPr>
        <p:txBody>
          <a:bodyPr>
            <a:normAutofit/>
          </a:bodyPr>
          <a:lstStyle/>
          <a:p>
            <a:pPr>
              <a:buNone/>
            </a:pPr>
            <a:endParaRPr lang="en-US" sz="3600" b="1" dirty="0" smtClean="0">
              <a:solidFill>
                <a:srgbClr val="C00000"/>
              </a:solidFill>
            </a:endParaRPr>
          </a:p>
          <a:p>
            <a:pPr>
              <a:buNone/>
            </a:pPr>
            <a:r>
              <a:rPr lang="en-US" sz="3600" b="1" dirty="0" smtClean="0">
                <a:solidFill>
                  <a:srgbClr val="C00000"/>
                </a:solidFill>
              </a:rPr>
              <a:t> </a:t>
            </a:r>
            <a:r>
              <a:rPr lang="en-US" sz="3600" b="1" u="sng" dirty="0" smtClean="0">
                <a:solidFill>
                  <a:srgbClr val="C00000"/>
                </a:solidFill>
              </a:rPr>
              <a:t>Acute localized </a:t>
            </a:r>
            <a:r>
              <a:rPr lang="en-US" sz="3600" b="1" dirty="0" smtClean="0">
                <a:solidFill>
                  <a:srgbClr val="C00000"/>
                </a:solidFill>
              </a:rPr>
              <a:t>Venous congestion</a:t>
            </a:r>
            <a:r>
              <a:rPr lang="en-US" sz="2000" b="1" dirty="0" smtClean="0">
                <a:solidFill>
                  <a:srgbClr val="C00000"/>
                </a:solidFill>
              </a:rPr>
              <a:t> </a:t>
            </a:r>
            <a:endParaRPr lang="en-US" sz="3600" b="1" dirty="0" smtClean="0">
              <a:solidFill>
                <a:srgbClr val="C00000"/>
              </a:solidFill>
            </a:endParaRPr>
          </a:p>
          <a:p>
            <a:pPr>
              <a:buNone/>
            </a:pPr>
            <a:r>
              <a:rPr lang="en-US" b="1" dirty="0" smtClean="0">
                <a:solidFill>
                  <a:srgbClr val="C00000"/>
                </a:solidFill>
              </a:rPr>
              <a:t>  Sudden complete venous obstruction </a:t>
            </a:r>
            <a:r>
              <a:rPr lang="en-US" b="1" dirty="0" smtClean="0"/>
              <a:t>by: </a:t>
            </a:r>
          </a:p>
          <a:p>
            <a:pPr>
              <a:buNone/>
            </a:pPr>
            <a:r>
              <a:rPr lang="en-US" b="1" dirty="0" smtClean="0"/>
              <a:t>Thrombosis, ligature, strangulation, or twisting of the pedicle of a movable organ </a:t>
            </a:r>
            <a:r>
              <a:rPr lang="en-US" b="1" dirty="0" smtClean="0">
                <a:sym typeface="Wingdings" pitchFamily="2" charset="2"/>
              </a:rPr>
              <a:t></a:t>
            </a:r>
            <a:endParaRPr lang="en-US" b="1" dirty="0" smtClean="0"/>
          </a:p>
          <a:p>
            <a:pPr>
              <a:buFont typeface="Wingdings" pitchFamily="2" charset="2"/>
              <a:buNone/>
            </a:pPr>
            <a:endParaRPr lang="en-US" sz="1050" b="1" dirty="0" smtClean="0"/>
          </a:p>
          <a:p>
            <a:pPr>
              <a:buNone/>
            </a:pPr>
            <a:r>
              <a:rPr lang="en-US" sz="4000" b="1" dirty="0" smtClean="0">
                <a:solidFill>
                  <a:srgbClr val="C00000"/>
                </a:solidFill>
              </a:rPr>
              <a:t> </a:t>
            </a:r>
            <a:r>
              <a:rPr lang="en-US" b="1" dirty="0" smtClean="0"/>
              <a:t> 1- Rapid severe distention of the veins and capillaries which may rupture → </a:t>
            </a:r>
            <a:r>
              <a:rPr lang="en-US" b="1" dirty="0" smtClean="0">
                <a:solidFill>
                  <a:srgbClr val="C00000"/>
                </a:solidFill>
              </a:rPr>
              <a:t>hemorrhage. </a:t>
            </a:r>
          </a:p>
          <a:p>
            <a:pPr>
              <a:buFont typeface="Wingdings" pitchFamily="2" charset="2"/>
              <a:buNone/>
            </a:pPr>
            <a:r>
              <a:rPr lang="en-US" b="1" dirty="0" smtClean="0"/>
              <a:t>  2- </a:t>
            </a:r>
            <a:r>
              <a:rPr lang="en-US" b="1" dirty="0" err="1" smtClean="0">
                <a:solidFill>
                  <a:srgbClr val="C00000"/>
                </a:solidFill>
              </a:rPr>
              <a:t>Oedema</a:t>
            </a:r>
            <a:r>
              <a:rPr lang="en-US" b="1" dirty="0" smtClean="0">
                <a:solidFill>
                  <a:srgbClr val="C00000"/>
                </a:solidFill>
              </a:rPr>
              <a:t> </a:t>
            </a:r>
            <a:r>
              <a:rPr lang="en-US" b="1" dirty="0" smtClean="0"/>
              <a:t>occurs rapidly in the tissues.</a:t>
            </a:r>
          </a:p>
          <a:p>
            <a:pPr>
              <a:buFont typeface="Wingdings" pitchFamily="2" charset="2"/>
              <a:buNone/>
            </a:pPr>
            <a:r>
              <a:rPr lang="en-US" b="1" dirty="0" smtClean="0"/>
              <a:t>  3- In intestine: </a:t>
            </a:r>
            <a:r>
              <a:rPr lang="en-US" b="1" dirty="0" smtClean="0">
                <a:solidFill>
                  <a:srgbClr val="C00000"/>
                </a:solidFill>
              </a:rPr>
              <a:t>infarction &amp; gangrene </a:t>
            </a:r>
            <a:r>
              <a:rPr lang="en-US" b="1" dirty="0" smtClean="0"/>
              <a:t>may occur.</a:t>
            </a:r>
            <a:r>
              <a:rPr lang="en-US" sz="3600" b="1" dirty="0" smtClean="0"/>
              <a:t> </a:t>
            </a:r>
            <a:br>
              <a:rPr lang="en-US" sz="3600" b="1" dirty="0" smtClean="0"/>
            </a:br>
            <a:endParaRPr lang="en-US" sz="3600" b="1" dirty="0" smtClean="0"/>
          </a:p>
          <a:p>
            <a:endParaRPr lang="en-GB"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4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4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7" name="Rectangle 3"/>
          <p:cNvSpPr>
            <a:spLocks noGrp="1" noChangeArrowheads="1"/>
          </p:cNvSpPr>
          <p:nvPr>
            <p:ph idx="1"/>
          </p:nvPr>
        </p:nvSpPr>
        <p:spPr>
          <a:xfrm>
            <a:off x="304800" y="457200"/>
            <a:ext cx="8458200" cy="6248400"/>
          </a:xfrm>
        </p:spPr>
        <p:txBody>
          <a:bodyPr>
            <a:normAutofit/>
          </a:bodyPr>
          <a:lstStyle/>
          <a:p>
            <a:pPr>
              <a:buFont typeface="Wingdings" pitchFamily="2" charset="2"/>
              <a:buNone/>
            </a:pPr>
            <a:endParaRPr lang="en-US" b="1" dirty="0" smtClean="0">
              <a:solidFill>
                <a:srgbClr val="C00000"/>
              </a:solidFill>
            </a:endParaRPr>
          </a:p>
          <a:p>
            <a:pPr>
              <a:buFont typeface="Wingdings" pitchFamily="2" charset="2"/>
              <a:buNone/>
            </a:pPr>
            <a:r>
              <a:rPr lang="en-US" sz="3600" b="1" u="sng" dirty="0" smtClean="0">
                <a:solidFill>
                  <a:srgbClr val="C00000"/>
                </a:solidFill>
              </a:rPr>
              <a:t>Chronic localized </a:t>
            </a:r>
            <a:r>
              <a:rPr lang="en-US" sz="3600" b="1" dirty="0" smtClean="0">
                <a:solidFill>
                  <a:srgbClr val="C00000"/>
                </a:solidFill>
              </a:rPr>
              <a:t>venous congestion</a:t>
            </a:r>
          </a:p>
          <a:p>
            <a:pPr>
              <a:buFont typeface="Wingdings" pitchFamily="2" charset="2"/>
              <a:buNone/>
            </a:pPr>
            <a:r>
              <a:rPr lang="en-US" b="1" dirty="0" smtClean="0">
                <a:solidFill>
                  <a:srgbClr val="C00000"/>
                </a:solidFill>
              </a:rPr>
              <a:t>Gradual incomplete venous obstruction </a:t>
            </a:r>
            <a:r>
              <a:rPr lang="en-US" b="1" dirty="0" smtClean="0"/>
              <a:t>by:</a:t>
            </a:r>
          </a:p>
          <a:p>
            <a:pPr>
              <a:buFont typeface="Wingdings" pitchFamily="2" charset="2"/>
              <a:buNone/>
            </a:pPr>
            <a:endParaRPr lang="en-US" b="1" dirty="0" smtClean="0"/>
          </a:p>
          <a:p>
            <a:pPr>
              <a:lnSpc>
                <a:spcPct val="90000"/>
              </a:lnSpc>
              <a:buFont typeface="Wingdings" pitchFamily="2" charset="2"/>
              <a:buNone/>
            </a:pPr>
            <a:r>
              <a:rPr lang="en-US" dirty="0" smtClean="0"/>
              <a:t> </a:t>
            </a:r>
            <a:r>
              <a:rPr lang="en-US" b="1" dirty="0" smtClean="0"/>
              <a:t>1-Partial compression  of veins due to pressure from - tumor, enlarged lymph node or pregnant uterus. </a:t>
            </a:r>
          </a:p>
          <a:p>
            <a:pPr>
              <a:lnSpc>
                <a:spcPct val="90000"/>
              </a:lnSpc>
              <a:buFont typeface="Wingdings" pitchFamily="2" charset="2"/>
              <a:buNone/>
            </a:pPr>
            <a:r>
              <a:rPr lang="en-US" b="1" dirty="0" smtClean="0"/>
              <a:t> 2- Liver cirrhosis or fibrosis → congestion in mesenteric  &amp; </a:t>
            </a:r>
            <a:r>
              <a:rPr lang="en-US" b="1" dirty="0" err="1" smtClean="0"/>
              <a:t>splenic</a:t>
            </a:r>
            <a:r>
              <a:rPr lang="en-US" b="1" dirty="0" smtClean="0"/>
              <a:t> veins.</a:t>
            </a:r>
          </a:p>
          <a:p>
            <a:pPr>
              <a:lnSpc>
                <a:spcPct val="90000"/>
              </a:lnSpc>
              <a:buFont typeface="Wingdings" pitchFamily="2" charset="2"/>
              <a:buNone/>
            </a:pPr>
            <a:r>
              <a:rPr lang="en-US" b="1" dirty="0" smtClean="0"/>
              <a:t> 3- Chronic Left ventricular failure → congestion of pulmonary veins</a:t>
            </a:r>
            <a:endParaRPr lang="en-US" sz="3600" b="1" dirty="0" smtClean="0"/>
          </a:p>
          <a:p>
            <a:pPr>
              <a:buFont typeface="Wingdings" pitchFamily="2" charset="2"/>
              <a:buNone/>
            </a:pPr>
            <a:endParaRPr lang="en-US" sz="900" dirty="0" smtClean="0"/>
          </a:p>
          <a:p>
            <a:endParaRPr lang="en-GB"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0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6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606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606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60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2400" y="76200"/>
            <a:ext cx="8839200" cy="1017588"/>
          </a:xfrm>
          <a:ln w="57150">
            <a:solidFill>
              <a:schemeClr val="bg1"/>
            </a:solidFill>
          </a:ln>
        </p:spPr>
        <p:txBody>
          <a:bodyPr>
            <a:normAutofit/>
          </a:bodyPr>
          <a:lstStyle/>
          <a:p>
            <a:pPr algn="l"/>
            <a:r>
              <a:rPr lang="en-US" sz="5300" b="1" dirty="0" smtClean="0">
                <a:solidFill>
                  <a:srgbClr val="C00000"/>
                </a:solidFill>
              </a:rPr>
              <a:t>              </a:t>
            </a:r>
            <a:endParaRPr lang="en-GB" sz="3600" b="1" dirty="0" smtClean="0">
              <a:solidFill>
                <a:srgbClr val="C00000"/>
              </a:solidFill>
            </a:endParaRPr>
          </a:p>
        </p:txBody>
      </p:sp>
      <p:sp>
        <p:nvSpPr>
          <p:cNvPr id="215043" name="Rectangle 3"/>
          <p:cNvSpPr>
            <a:spLocks noGrp="1" noChangeArrowheads="1"/>
          </p:cNvSpPr>
          <p:nvPr>
            <p:ph idx="1"/>
          </p:nvPr>
        </p:nvSpPr>
        <p:spPr>
          <a:xfrm>
            <a:off x="304800" y="228600"/>
            <a:ext cx="8534400" cy="6629400"/>
          </a:xfrm>
        </p:spPr>
        <p:txBody>
          <a:bodyPr>
            <a:normAutofit/>
          </a:bodyPr>
          <a:lstStyle/>
          <a:p>
            <a:pPr>
              <a:buNone/>
            </a:pPr>
            <a:endParaRPr lang="en-US" sz="3600" b="1" dirty="0" smtClean="0">
              <a:solidFill>
                <a:srgbClr val="C00000"/>
              </a:solidFill>
            </a:endParaRPr>
          </a:p>
          <a:p>
            <a:pPr>
              <a:buNone/>
            </a:pPr>
            <a:r>
              <a:rPr lang="en-US" sz="3600" b="1" dirty="0" smtClean="0">
                <a:solidFill>
                  <a:srgbClr val="C00000"/>
                </a:solidFill>
              </a:rPr>
              <a:t> </a:t>
            </a:r>
            <a:r>
              <a:rPr lang="en-US" sz="3600" b="1" u="sng" dirty="0" smtClean="0">
                <a:solidFill>
                  <a:srgbClr val="C00000"/>
                </a:solidFill>
              </a:rPr>
              <a:t>Acute localized </a:t>
            </a:r>
            <a:r>
              <a:rPr lang="en-US" sz="3600" b="1" dirty="0" smtClean="0">
                <a:solidFill>
                  <a:srgbClr val="C00000"/>
                </a:solidFill>
              </a:rPr>
              <a:t>Venous congestion</a:t>
            </a:r>
            <a:r>
              <a:rPr lang="en-US" sz="2000" b="1" dirty="0" smtClean="0">
                <a:solidFill>
                  <a:srgbClr val="C00000"/>
                </a:solidFill>
              </a:rPr>
              <a:t> </a:t>
            </a:r>
            <a:endParaRPr lang="en-US" sz="3600" b="1" dirty="0" smtClean="0">
              <a:solidFill>
                <a:srgbClr val="C00000"/>
              </a:solidFill>
            </a:endParaRPr>
          </a:p>
          <a:p>
            <a:pPr>
              <a:buNone/>
            </a:pPr>
            <a:r>
              <a:rPr lang="en-US" b="1" dirty="0" smtClean="0">
                <a:solidFill>
                  <a:srgbClr val="C00000"/>
                </a:solidFill>
              </a:rPr>
              <a:t>  Sudden complete venous obstruction </a:t>
            </a:r>
            <a:r>
              <a:rPr lang="en-US" b="1" dirty="0" smtClean="0"/>
              <a:t>by: </a:t>
            </a:r>
          </a:p>
          <a:p>
            <a:pPr>
              <a:buNone/>
            </a:pPr>
            <a:r>
              <a:rPr lang="en-US" b="1" dirty="0" smtClean="0"/>
              <a:t>Thrombosis, ligature, strangulation, or twisting of the pedicle of a movable organ </a:t>
            </a:r>
            <a:r>
              <a:rPr lang="en-US" b="1" dirty="0" smtClean="0">
                <a:sym typeface="Wingdings" pitchFamily="2" charset="2"/>
              </a:rPr>
              <a:t></a:t>
            </a:r>
            <a:endParaRPr lang="en-US" b="1" dirty="0" smtClean="0"/>
          </a:p>
          <a:p>
            <a:pPr>
              <a:buFont typeface="Wingdings" pitchFamily="2" charset="2"/>
              <a:buNone/>
            </a:pPr>
            <a:endParaRPr lang="en-US" sz="1050" b="1" dirty="0" smtClean="0"/>
          </a:p>
          <a:p>
            <a:pPr>
              <a:buNone/>
            </a:pPr>
            <a:r>
              <a:rPr lang="en-US" sz="4000" b="1" dirty="0" smtClean="0">
                <a:solidFill>
                  <a:srgbClr val="C00000"/>
                </a:solidFill>
              </a:rPr>
              <a:t> </a:t>
            </a:r>
            <a:r>
              <a:rPr lang="en-US" b="1" dirty="0" smtClean="0"/>
              <a:t> 1- Rapid severe distention of the veins and capillaries which may rupture → </a:t>
            </a:r>
            <a:r>
              <a:rPr lang="en-US" b="1" dirty="0" smtClean="0">
                <a:solidFill>
                  <a:srgbClr val="C00000"/>
                </a:solidFill>
              </a:rPr>
              <a:t>hemorrhage. </a:t>
            </a:r>
          </a:p>
          <a:p>
            <a:pPr>
              <a:buFont typeface="Wingdings" pitchFamily="2" charset="2"/>
              <a:buNone/>
            </a:pPr>
            <a:r>
              <a:rPr lang="en-US" b="1" dirty="0" smtClean="0"/>
              <a:t>  2- </a:t>
            </a:r>
            <a:r>
              <a:rPr lang="en-US" b="1" dirty="0" err="1" smtClean="0">
                <a:solidFill>
                  <a:srgbClr val="C00000"/>
                </a:solidFill>
              </a:rPr>
              <a:t>Oedema</a:t>
            </a:r>
            <a:r>
              <a:rPr lang="en-US" b="1" dirty="0" smtClean="0">
                <a:solidFill>
                  <a:srgbClr val="C00000"/>
                </a:solidFill>
              </a:rPr>
              <a:t> </a:t>
            </a:r>
            <a:r>
              <a:rPr lang="en-US" b="1" dirty="0" smtClean="0"/>
              <a:t>occurs rapidly in the tissues.</a:t>
            </a:r>
          </a:p>
          <a:p>
            <a:pPr>
              <a:buFont typeface="Wingdings" pitchFamily="2" charset="2"/>
              <a:buNone/>
            </a:pPr>
            <a:r>
              <a:rPr lang="en-US" b="1" dirty="0" smtClean="0"/>
              <a:t>  3- In intestine: </a:t>
            </a:r>
            <a:r>
              <a:rPr lang="en-US" b="1" dirty="0" smtClean="0">
                <a:solidFill>
                  <a:srgbClr val="C00000"/>
                </a:solidFill>
              </a:rPr>
              <a:t>infarction &amp; gangrene </a:t>
            </a:r>
            <a:r>
              <a:rPr lang="en-US" b="1" dirty="0" smtClean="0"/>
              <a:t>may occur.</a:t>
            </a:r>
            <a:r>
              <a:rPr lang="en-US" sz="3600" b="1" dirty="0" smtClean="0"/>
              <a:t> </a:t>
            </a:r>
            <a:br>
              <a:rPr lang="en-US" sz="3600" b="1" dirty="0" smtClean="0"/>
            </a:br>
            <a:endParaRPr lang="en-US" sz="3600" b="1" dirty="0" smtClean="0"/>
          </a:p>
          <a:p>
            <a:endParaRPr lang="en-GB"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4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4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4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7" name="Rectangle 3"/>
          <p:cNvSpPr>
            <a:spLocks noGrp="1" noChangeArrowheads="1"/>
          </p:cNvSpPr>
          <p:nvPr>
            <p:ph idx="1"/>
          </p:nvPr>
        </p:nvSpPr>
        <p:spPr>
          <a:xfrm>
            <a:off x="304800" y="457200"/>
            <a:ext cx="8458200" cy="6248400"/>
          </a:xfrm>
        </p:spPr>
        <p:txBody>
          <a:bodyPr>
            <a:normAutofit/>
          </a:bodyPr>
          <a:lstStyle/>
          <a:p>
            <a:pPr>
              <a:buFont typeface="Wingdings" pitchFamily="2" charset="2"/>
              <a:buNone/>
            </a:pPr>
            <a:endParaRPr lang="en-US" b="1" dirty="0" smtClean="0">
              <a:solidFill>
                <a:srgbClr val="C00000"/>
              </a:solidFill>
            </a:endParaRPr>
          </a:p>
          <a:p>
            <a:pPr>
              <a:buFont typeface="Wingdings" pitchFamily="2" charset="2"/>
              <a:buNone/>
            </a:pPr>
            <a:r>
              <a:rPr lang="en-US" sz="3600" b="1" u="sng" dirty="0" smtClean="0">
                <a:solidFill>
                  <a:srgbClr val="C00000"/>
                </a:solidFill>
              </a:rPr>
              <a:t>Chronic localized </a:t>
            </a:r>
            <a:r>
              <a:rPr lang="en-US" sz="3600" b="1" dirty="0" smtClean="0">
                <a:solidFill>
                  <a:srgbClr val="C00000"/>
                </a:solidFill>
              </a:rPr>
              <a:t>venous congestion</a:t>
            </a:r>
          </a:p>
          <a:p>
            <a:pPr>
              <a:buFont typeface="Wingdings" pitchFamily="2" charset="2"/>
              <a:buNone/>
            </a:pPr>
            <a:r>
              <a:rPr lang="en-US" b="1" dirty="0" smtClean="0">
                <a:solidFill>
                  <a:srgbClr val="C00000"/>
                </a:solidFill>
              </a:rPr>
              <a:t>Gradual incomplete venous obstruction </a:t>
            </a:r>
            <a:r>
              <a:rPr lang="en-US" b="1" dirty="0" smtClean="0"/>
              <a:t>by:</a:t>
            </a:r>
          </a:p>
          <a:p>
            <a:pPr>
              <a:buFont typeface="Wingdings" pitchFamily="2" charset="2"/>
              <a:buNone/>
            </a:pPr>
            <a:endParaRPr lang="en-US" b="1" dirty="0" smtClean="0"/>
          </a:p>
          <a:p>
            <a:pPr>
              <a:lnSpc>
                <a:spcPct val="90000"/>
              </a:lnSpc>
              <a:buFont typeface="Wingdings" pitchFamily="2" charset="2"/>
              <a:buNone/>
            </a:pPr>
            <a:r>
              <a:rPr lang="en-US" dirty="0" smtClean="0"/>
              <a:t> </a:t>
            </a:r>
            <a:r>
              <a:rPr lang="en-US" b="1" dirty="0" smtClean="0"/>
              <a:t>1-Partial compression  of veins due to pressure from - tumor, enlarged lymph node or pregnant uterus. </a:t>
            </a:r>
          </a:p>
          <a:p>
            <a:pPr>
              <a:lnSpc>
                <a:spcPct val="90000"/>
              </a:lnSpc>
              <a:buFont typeface="Wingdings" pitchFamily="2" charset="2"/>
              <a:buNone/>
            </a:pPr>
            <a:r>
              <a:rPr lang="en-US" b="1" dirty="0" smtClean="0"/>
              <a:t> 2- Liver cirrhosis or fibrosis → congestion in mesenteric  &amp; </a:t>
            </a:r>
            <a:r>
              <a:rPr lang="en-US" b="1" dirty="0" err="1" smtClean="0"/>
              <a:t>splenic</a:t>
            </a:r>
            <a:r>
              <a:rPr lang="en-US" b="1" dirty="0" smtClean="0"/>
              <a:t> veins.</a:t>
            </a:r>
          </a:p>
          <a:p>
            <a:pPr>
              <a:lnSpc>
                <a:spcPct val="90000"/>
              </a:lnSpc>
              <a:buFont typeface="Wingdings" pitchFamily="2" charset="2"/>
              <a:buNone/>
            </a:pPr>
            <a:r>
              <a:rPr lang="en-US" b="1" dirty="0" smtClean="0"/>
              <a:t> 3- Chronic Left ventricular failure → congestion of pulmonary veins</a:t>
            </a:r>
            <a:endParaRPr lang="en-US" sz="3600" b="1" dirty="0" smtClean="0"/>
          </a:p>
          <a:p>
            <a:pPr>
              <a:buFont typeface="Wingdings" pitchFamily="2" charset="2"/>
              <a:buNone/>
            </a:pPr>
            <a:endParaRPr lang="en-US" sz="900" dirty="0" smtClean="0"/>
          </a:p>
          <a:p>
            <a:endParaRPr lang="en-GB"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0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6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606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606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60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457200" y="304800"/>
            <a:ext cx="8229600" cy="6553200"/>
          </a:xfrm>
        </p:spPr>
        <p:txBody>
          <a:bodyPr/>
          <a:lstStyle/>
          <a:p>
            <a:pPr>
              <a:buFont typeface="Arial" charset="0"/>
              <a:buNone/>
            </a:pPr>
            <a:r>
              <a:rPr lang="en-US" sz="4400" b="1" i="1" dirty="0" smtClean="0">
                <a:solidFill>
                  <a:srgbClr val="C00000"/>
                </a:solidFill>
              </a:rPr>
              <a:t> </a:t>
            </a:r>
            <a:r>
              <a:rPr lang="en-US" sz="3600" b="1" dirty="0" smtClean="0">
                <a:solidFill>
                  <a:srgbClr val="C00000"/>
                </a:solidFill>
              </a:rPr>
              <a:t>Effects</a:t>
            </a:r>
            <a:r>
              <a:rPr lang="en-US" sz="4000" b="1" dirty="0" smtClean="0">
                <a:solidFill>
                  <a:srgbClr val="C00000"/>
                </a:solidFill>
              </a:rPr>
              <a:t>:</a:t>
            </a:r>
            <a:r>
              <a:rPr lang="en-US" b="1" dirty="0" smtClean="0">
                <a:solidFill>
                  <a:srgbClr val="C00000"/>
                </a:solidFill>
              </a:rPr>
              <a:t>  </a:t>
            </a:r>
          </a:p>
          <a:p>
            <a:pPr>
              <a:buFont typeface="Arial" charset="0"/>
              <a:buNone/>
            </a:pPr>
            <a:r>
              <a:rPr lang="en-US" b="1" dirty="0" smtClean="0">
                <a:solidFill>
                  <a:srgbClr val="C00000"/>
                </a:solidFill>
              </a:rPr>
              <a:t>  Chronic dilatation of the veins, </a:t>
            </a:r>
            <a:r>
              <a:rPr lang="en-US" b="1" dirty="0" err="1" smtClean="0">
                <a:solidFill>
                  <a:srgbClr val="C00000"/>
                </a:solidFill>
              </a:rPr>
              <a:t>venules</a:t>
            </a:r>
            <a:r>
              <a:rPr lang="en-US" b="1" dirty="0" smtClean="0">
                <a:solidFill>
                  <a:srgbClr val="C00000"/>
                </a:solidFill>
              </a:rPr>
              <a:t> and capillaries proximal to the obstruction </a:t>
            </a:r>
            <a:r>
              <a:rPr lang="en-US" b="1" dirty="0" smtClean="0">
                <a:solidFill>
                  <a:srgbClr val="C00000"/>
                </a:solidFill>
                <a:sym typeface="Wingdings" pitchFamily="2" charset="2"/>
              </a:rPr>
              <a:t></a:t>
            </a:r>
          </a:p>
          <a:p>
            <a:pPr>
              <a:buFont typeface="Arial" charset="0"/>
              <a:buNone/>
            </a:pPr>
            <a:endParaRPr lang="en-US" sz="2800" dirty="0" smtClean="0"/>
          </a:p>
          <a:p>
            <a:pPr>
              <a:buFont typeface="Arial" charset="0"/>
              <a:buNone/>
            </a:pPr>
            <a:r>
              <a:rPr lang="en-US" sz="2800" dirty="0" smtClean="0"/>
              <a:t> </a:t>
            </a:r>
            <a:r>
              <a:rPr lang="en-US" b="1" dirty="0" smtClean="0"/>
              <a:t>1- Edema.                     </a:t>
            </a:r>
          </a:p>
          <a:p>
            <a:pPr>
              <a:buFont typeface="Arial" charset="0"/>
              <a:buNone/>
            </a:pPr>
            <a:r>
              <a:rPr lang="en-US" b="1" dirty="0" smtClean="0"/>
              <a:t> 2- Stasis </a:t>
            </a:r>
            <a:r>
              <a:rPr lang="en-US" b="1" dirty="0" smtClean="0">
                <a:sym typeface="Wingdings" pitchFamily="2" charset="2"/>
              </a:rPr>
              <a:t></a:t>
            </a:r>
            <a:r>
              <a:rPr lang="en-US" b="1" dirty="0" smtClean="0"/>
              <a:t> predisposes to thrombosis</a:t>
            </a:r>
          </a:p>
          <a:p>
            <a:pPr>
              <a:buFont typeface="Arial" charset="0"/>
              <a:buNone/>
            </a:pPr>
            <a:r>
              <a:rPr lang="en-US" b="1" dirty="0" smtClean="0"/>
              <a:t> 3- Gradual opening of the collateral veins.  </a:t>
            </a:r>
          </a:p>
          <a:p>
            <a:pPr>
              <a:buFont typeface="Arial" charset="0"/>
              <a:buNone/>
            </a:pPr>
            <a:r>
              <a:rPr lang="en-US" b="1" dirty="0" smtClean="0"/>
              <a:t> 4- Development of </a:t>
            </a:r>
            <a:r>
              <a:rPr lang="en-US" b="1" dirty="0" err="1" smtClean="0"/>
              <a:t>varicoses</a:t>
            </a:r>
            <a:r>
              <a:rPr lang="en-US" b="1" dirty="0" smtClean="0"/>
              <a:t> (e.g. </a:t>
            </a:r>
            <a:r>
              <a:rPr lang="en-US" b="1" dirty="0" err="1" smtClean="0"/>
              <a:t>oesophageal</a:t>
            </a:r>
            <a:r>
              <a:rPr lang="en-US" b="1" dirty="0" smtClean="0"/>
              <a:t> </a:t>
            </a:r>
            <a:r>
              <a:rPr lang="en-US" b="1" dirty="0" err="1" smtClean="0"/>
              <a:t>varices</a:t>
            </a:r>
            <a:r>
              <a:rPr lang="en-US" b="1" dirty="0" smtClean="0"/>
              <a:t>, varicose veins of the leg)</a:t>
            </a:r>
          </a:p>
          <a:p>
            <a:endParaRPr lang="en-US" sz="360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172200"/>
          </a:xfrm>
        </p:spPr>
        <p:txBody>
          <a:bodyPr>
            <a:normAutofit fontScale="85000" lnSpcReduction="10000"/>
          </a:bodyPr>
          <a:lstStyle/>
          <a:p>
            <a:pPr>
              <a:buFontTx/>
              <a:buChar char="-"/>
            </a:pPr>
            <a:r>
              <a:rPr lang="en-US" sz="4400" b="1" u="sng" dirty="0" smtClean="0">
                <a:solidFill>
                  <a:srgbClr val="C00000"/>
                </a:solidFill>
              </a:rPr>
              <a:t>Acute generalized </a:t>
            </a:r>
            <a:r>
              <a:rPr lang="en-US" sz="4400" b="1" dirty="0" smtClean="0">
                <a:solidFill>
                  <a:srgbClr val="C00000"/>
                </a:solidFill>
              </a:rPr>
              <a:t>venous congestion </a:t>
            </a:r>
          </a:p>
          <a:p>
            <a:pPr>
              <a:buNone/>
            </a:pPr>
            <a:endParaRPr lang="en-US" sz="3800" b="1" dirty="0" smtClean="0"/>
          </a:p>
          <a:p>
            <a:pPr>
              <a:buNone/>
            </a:pPr>
            <a:r>
              <a:rPr lang="en-US" sz="3800" b="1" dirty="0" smtClean="0"/>
              <a:t>Rapid Generalized Congestion - All viscera show </a:t>
            </a:r>
          </a:p>
          <a:p>
            <a:pPr>
              <a:buNone/>
            </a:pPr>
            <a:r>
              <a:rPr lang="en-US" sz="3800" b="1" dirty="0" smtClean="0"/>
              <a:t>acute congestion</a:t>
            </a:r>
            <a:r>
              <a:rPr lang="en-US" sz="3800" b="1" i="1" u="sng" dirty="0" smtClean="0">
                <a:solidFill>
                  <a:srgbClr val="FFFF00"/>
                </a:solidFill>
              </a:rPr>
              <a:t> </a:t>
            </a:r>
            <a:endParaRPr lang="en-US" sz="3800" b="1" dirty="0" smtClean="0"/>
          </a:p>
          <a:p>
            <a:pPr>
              <a:buNone/>
            </a:pPr>
            <a:r>
              <a:rPr lang="en-US" sz="3800" b="1" dirty="0" smtClean="0">
                <a:solidFill>
                  <a:srgbClr val="C00000"/>
                </a:solidFill>
              </a:rPr>
              <a:t>Cause:</a:t>
            </a:r>
            <a:r>
              <a:rPr lang="en-US" sz="3800" b="1" dirty="0" smtClean="0"/>
              <a:t>  occurs in </a:t>
            </a:r>
            <a:r>
              <a:rPr lang="en-US" sz="3800" b="1" u="sng" dirty="0" smtClean="0">
                <a:solidFill>
                  <a:srgbClr val="C00000"/>
                </a:solidFill>
              </a:rPr>
              <a:t>acute</a:t>
            </a:r>
            <a:r>
              <a:rPr lang="en-US" sz="3800" b="1" dirty="0" smtClean="0">
                <a:solidFill>
                  <a:srgbClr val="C00000"/>
                </a:solidFill>
              </a:rPr>
              <a:t> heart failure</a:t>
            </a:r>
          </a:p>
          <a:p>
            <a:pPr>
              <a:buNone/>
            </a:pPr>
            <a:r>
              <a:rPr lang="en-US" sz="3800" b="1" dirty="0" smtClean="0">
                <a:solidFill>
                  <a:srgbClr val="C00000"/>
                </a:solidFill>
              </a:rPr>
              <a:t> </a:t>
            </a:r>
          </a:p>
          <a:p>
            <a:pPr>
              <a:buFontTx/>
              <a:buChar char="-"/>
            </a:pPr>
            <a:r>
              <a:rPr lang="en-US" sz="4400" b="1" u="sng" dirty="0" smtClean="0">
                <a:solidFill>
                  <a:srgbClr val="C00000"/>
                </a:solidFill>
              </a:rPr>
              <a:t>Chronic generalized </a:t>
            </a:r>
            <a:r>
              <a:rPr lang="en-US" sz="4400" b="1" dirty="0" smtClean="0">
                <a:solidFill>
                  <a:srgbClr val="C00000"/>
                </a:solidFill>
              </a:rPr>
              <a:t>venous congestion</a:t>
            </a:r>
            <a:r>
              <a:rPr lang="en-US" sz="4400" b="1" i="1" u="sng" dirty="0" smtClean="0">
                <a:solidFill>
                  <a:srgbClr val="FFFF00"/>
                </a:solidFill>
              </a:rPr>
              <a:t> </a:t>
            </a:r>
          </a:p>
          <a:p>
            <a:pPr>
              <a:buNone/>
            </a:pPr>
            <a:endParaRPr lang="en-US" sz="3800" b="1" dirty="0" smtClean="0"/>
          </a:p>
          <a:p>
            <a:pPr>
              <a:buNone/>
            </a:pPr>
            <a:r>
              <a:rPr lang="en-US" sz="3800" b="1" dirty="0" smtClean="0"/>
              <a:t>Gradually progressive congestion affecting the whole venous system in the body.</a:t>
            </a:r>
            <a:endParaRPr lang="en-US" sz="3800" b="1" i="1" u="sng" dirty="0" smtClean="0">
              <a:solidFill>
                <a:srgbClr val="FFFF00"/>
              </a:solidFill>
            </a:endParaRPr>
          </a:p>
          <a:p>
            <a:pPr>
              <a:buNone/>
            </a:pPr>
            <a:r>
              <a:rPr lang="en-US" sz="3800" b="1" dirty="0" smtClean="0">
                <a:solidFill>
                  <a:srgbClr val="C00000"/>
                </a:solidFill>
              </a:rPr>
              <a:t>Cause:  </a:t>
            </a:r>
            <a:r>
              <a:rPr lang="en-US" sz="3800" b="1" dirty="0" smtClean="0"/>
              <a:t>Right sided heart failure /  </a:t>
            </a:r>
            <a:r>
              <a:rPr lang="en-US" sz="3800" b="1" u="sng" dirty="0" smtClean="0"/>
              <a:t>chronic </a:t>
            </a:r>
            <a:r>
              <a:rPr lang="en-US" sz="3800" b="1" dirty="0" smtClean="0"/>
              <a:t> CCF</a:t>
            </a:r>
          </a:p>
          <a:p>
            <a:pPr>
              <a:buNone/>
            </a:pP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60648"/>
            <a:ext cx="8534400" cy="646331"/>
          </a:xfrm>
          <a:prstGeom prst="rect">
            <a:avLst/>
          </a:prstGeom>
          <a:noFill/>
        </p:spPr>
        <p:txBody>
          <a:bodyPr wrap="square" rtlCol="0">
            <a:spAutoFit/>
          </a:bodyPr>
          <a:lstStyle/>
          <a:p>
            <a:r>
              <a:rPr lang="en-US" sz="3600" b="1" dirty="0" smtClean="0">
                <a:solidFill>
                  <a:srgbClr val="C00000"/>
                </a:solidFill>
                <a:latin typeface="+mj-lt"/>
              </a:rPr>
              <a:t> Heart Failure </a:t>
            </a:r>
            <a:r>
              <a:rPr lang="en-US" sz="3600" b="1" dirty="0" smtClean="0">
                <a:solidFill>
                  <a:srgbClr val="C00000"/>
                </a:solidFill>
                <a:latin typeface="+mj-lt"/>
                <a:sym typeface="Wingdings" pitchFamily="2" charset="2"/>
              </a:rPr>
              <a:t> </a:t>
            </a:r>
            <a:r>
              <a:rPr lang="en-US" sz="3600" b="1" dirty="0" smtClean="0">
                <a:solidFill>
                  <a:srgbClr val="C00000"/>
                </a:solidFill>
                <a:latin typeface="+mj-lt"/>
              </a:rPr>
              <a:t>CVC of different organs:</a:t>
            </a:r>
            <a:endParaRPr lang="en-IN" sz="3600" dirty="0">
              <a:solidFill>
                <a:srgbClr val="C00000"/>
              </a:solidFill>
              <a:latin typeface="+mj-lt"/>
            </a:endParaRPr>
          </a:p>
        </p:txBody>
      </p:sp>
      <p:sp>
        <p:nvSpPr>
          <p:cNvPr id="5" name="TextBox 4"/>
          <p:cNvSpPr txBox="1"/>
          <p:nvPr/>
        </p:nvSpPr>
        <p:spPr>
          <a:xfrm>
            <a:off x="3200400" y="914400"/>
            <a:ext cx="2384179" cy="584775"/>
          </a:xfrm>
          <a:prstGeom prst="rect">
            <a:avLst/>
          </a:prstGeom>
          <a:solidFill>
            <a:schemeClr val="bg1"/>
          </a:solidFill>
        </p:spPr>
        <p:txBody>
          <a:bodyPr wrap="none" rtlCol="0">
            <a:spAutoFit/>
          </a:bodyPr>
          <a:lstStyle/>
          <a:p>
            <a:r>
              <a:rPr lang="en-US" sz="3200" b="1" dirty="0" smtClean="0"/>
              <a:t>Heart Failure</a:t>
            </a:r>
          </a:p>
        </p:txBody>
      </p:sp>
      <p:sp>
        <p:nvSpPr>
          <p:cNvPr id="11" name="TextBox 10"/>
          <p:cNvSpPr txBox="1"/>
          <p:nvPr/>
        </p:nvSpPr>
        <p:spPr>
          <a:xfrm>
            <a:off x="914400" y="1524000"/>
            <a:ext cx="3810000" cy="584775"/>
          </a:xfrm>
          <a:prstGeom prst="rect">
            <a:avLst/>
          </a:prstGeom>
          <a:solidFill>
            <a:schemeClr val="bg1"/>
          </a:solidFill>
        </p:spPr>
        <p:txBody>
          <a:bodyPr wrap="square" rtlCol="0">
            <a:spAutoFit/>
          </a:bodyPr>
          <a:lstStyle/>
          <a:p>
            <a:r>
              <a:rPr lang="en-US" sz="3200" b="1" dirty="0" smtClean="0"/>
              <a:t>Right-sided failure</a:t>
            </a:r>
            <a:endParaRPr lang="en-IN" sz="3200" b="1" dirty="0"/>
          </a:p>
        </p:txBody>
      </p:sp>
      <p:sp>
        <p:nvSpPr>
          <p:cNvPr id="16" name="TextBox 15"/>
          <p:cNvSpPr txBox="1"/>
          <p:nvPr/>
        </p:nvSpPr>
        <p:spPr>
          <a:xfrm>
            <a:off x="4572000" y="1447800"/>
            <a:ext cx="3055837" cy="584775"/>
          </a:xfrm>
          <a:prstGeom prst="rect">
            <a:avLst/>
          </a:prstGeom>
          <a:solidFill>
            <a:schemeClr val="bg1"/>
          </a:solidFill>
        </p:spPr>
        <p:txBody>
          <a:bodyPr wrap="none" rtlCol="0">
            <a:spAutoFit/>
          </a:bodyPr>
          <a:lstStyle/>
          <a:p>
            <a:r>
              <a:rPr lang="en-US" sz="3200" b="1" dirty="0" smtClean="0"/>
              <a:t>Left Sided failure</a:t>
            </a:r>
            <a:endParaRPr lang="en-IN" sz="3200" b="1" dirty="0"/>
          </a:p>
        </p:txBody>
      </p:sp>
      <p:sp>
        <p:nvSpPr>
          <p:cNvPr id="19" name="TextBox 18"/>
          <p:cNvSpPr txBox="1"/>
          <p:nvPr/>
        </p:nvSpPr>
        <p:spPr>
          <a:xfrm>
            <a:off x="0" y="2286000"/>
            <a:ext cx="4244279" cy="1077218"/>
          </a:xfrm>
          <a:prstGeom prst="rect">
            <a:avLst/>
          </a:prstGeom>
          <a:solidFill>
            <a:schemeClr val="bg1"/>
          </a:solidFill>
        </p:spPr>
        <p:txBody>
          <a:bodyPr wrap="square" rtlCol="0">
            <a:spAutoFit/>
          </a:bodyPr>
          <a:lstStyle/>
          <a:p>
            <a:r>
              <a:rPr lang="en-US" sz="3200" b="1" dirty="0" smtClean="0"/>
              <a:t>Pressure transmitted upstream of right heart</a:t>
            </a:r>
            <a:endParaRPr lang="en-IN" sz="3200" b="1" dirty="0"/>
          </a:p>
        </p:txBody>
      </p:sp>
      <p:sp>
        <p:nvSpPr>
          <p:cNvPr id="22" name="TextBox 21"/>
          <p:cNvSpPr txBox="1"/>
          <p:nvPr/>
        </p:nvSpPr>
        <p:spPr>
          <a:xfrm>
            <a:off x="4572000" y="2286000"/>
            <a:ext cx="4190999" cy="1077218"/>
          </a:xfrm>
          <a:prstGeom prst="rect">
            <a:avLst/>
          </a:prstGeom>
          <a:solidFill>
            <a:schemeClr val="bg1"/>
          </a:solidFill>
        </p:spPr>
        <p:txBody>
          <a:bodyPr wrap="square" rtlCol="0">
            <a:spAutoFit/>
          </a:bodyPr>
          <a:lstStyle/>
          <a:p>
            <a:r>
              <a:rPr lang="en-US" sz="3200" b="1" dirty="0" smtClean="0"/>
              <a:t>Pressure transmitted upstream of left heart</a:t>
            </a:r>
            <a:endParaRPr lang="en-IN" sz="3200" b="1" dirty="0"/>
          </a:p>
        </p:txBody>
      </p:sp>
      <p:sp>
        <p:nvSpPr>
          <p:cNvPr id="25" name="TextBox 24"/>
          <p:cNvSpPr txBox="1"/>
          <p:nvPr/>
        </p:nvSpPr>
        <p:spPr>
          <a:xfrm>
            <a:off x="228601" y="3573016"/>
            <a:ext cx="4343399" cy="1077218"/>
          </a:xfrm>
          <a:prstGeom prst="rect">
            <a:avLst/>
          </a:prstGeom>
          <a:solidFill>
            <a:schemeClr val="bg1"/>
          </a:solidFill>
        </p:spPr>
        <p:txBody>
          <a:bodyPr wrap="square" rtlCol="0">
            <a:spAutoFit/>
          </a:bodyPr>
          <a:lstStyle/>
          <a:p>
            <a:r>
              <a:rPr lang="en-US" sz="3200" b="1" dirty="0" smtClean="0"/>
              <a:t>Systemic Venous Congestion</a:t>
            </a:r>
            <a:endParaRPr lang="en-IN" sz="3200" b="1" dirty="0"/>
          </a:p>
        </p:txBody>
      </p:sp>
      <p:sp>
        <p:nvSpPr>
          <p:cNvPr id="28" name="TextBox 27"/>
          <p:cNvSpPr txBox="1"/>
          <p:nvPr/>
        </p:nvSpPr>
        <p:spPr>
          <a:xfrm>
            <a:off x="6477000" y="3505200"/>
            <a:ext cx="2286000" cy="1077218"/>
          </a:xfrm>
          <a:prstGeom prst="rect">
            <a:avLst/>
          </a:prstGeom>
          <a:solidFill>
            <a:schemeClr val="bg1"/>
          </a:solidFill>
        </p:spPr>
        <p:txBody>
          <a:bodyPr wrap="square" rtlCol="0">
            <a:spAutoFit/>
          </a:bodyPr>
          <a:lstStyle/>
          <a:p>
            <a:r>
              <a:rPr lang="en-US" sz="3200" b="1" dirty="0" smtClean="0"/>
              <a:t>Pulmonary congestion</a:t>
            </a:r>
            <a:endParaRPr lang="en-IN" sz="3200" b="1" dirty="0"/>
          </a:p>
        </p:txBody>
      </p:sp>
      <p:sp>
        <p:nvSpPr>
          <p:cNvPr id="31" name="TextBox 30"/>
          <p:cNvSpPr txBox="1"/>
          <p:nvPr/>
        </p:nvSpPr>
        <p:spPr>
          <a:xfrm>
            <a:off x="6934200" y="5257800"/>
            <a:ext cx="1641668" cy="461665"/>
          </a:xfrm>
          <a:prstGeom prst="rect">
            <a:avLst/>
          </a:prstGeom>
          <a:solidFill>
            <a:schemeClr val="bg1"/>
          </a:solidFill>
        </p:spPr>
        <p:txBody>
          <a:bodyPr wrap="none" rtlCol="0">
            <a:spAutoFit/>
          </a:bodyPr>
          <a:lstStyle/>
          <a:p>
            <a:r>
              <a:rPr lang="en-US" sz="2400" b="1" dirty="0" smtClean="0">
                <a:solidFill>
                  <a:srgbClr val="C00000"/>
                </a:solidFill>
              </a:rPr>
              <a:t>CVC of lung</a:t>
            </a:r>
            <a:endParaRPr lang="en-IN" sz="2400" b="1" dirty="0">
              <a:solidFill>
                <a:srgbClr val="C00000"/>
              </a:solidFill>
            </a:endParaRPr>
          </a:p>
        </p:txBody>
      </p:sp>
      <p:cxnSp>
        <p:nvCxnSpPr>
          <p:cNvPr id="35" name="Straight Connector 34"/>
          <p:cNvCxnSpPr/>
          <p:nvPr/>
        </p:nvCxnSpPr>
        <p:spPr>
          <a:xfrm>
            <a:off x="685800" y="4572000"/>
            <a:ext cx="4174232" cy="133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0" y="5029200"/>
            <a:ext cx="1506053" cy="523220"/>
          </a:xfrm>
          <a:prstGeom prst="rect">
            <a:avLst/>
          </a:prstGeom>
          <a:solidFill>
            <a:schemeClr val="bg1"/>
          </a:solidFill>
        </p:spPr>
        <p:txBody>
          <a:bodyPr wrap="none" rtlCol="0">
            <a:spAutoFit/>
          </a:bodyPr>
          <a:lstStyle/>
          <a:p>
            <a:r>
              <a:rPr lang="en-US" sz="2800" b="1" dirty="0" smtClean="0">
                <a:solidFill>
                  <a:srgbClr val="C00000"/>
                </a:solidFill>
              </a:rPr>
              <a:t>CVC liver</a:t>
            </a:r>
            <a:endParaRPr lang="en-IN" sz="2800" b="1" dirty="0">
              <a:solidFill>
                <a:srgbClr val="C00000"/>
              </a:solidFill>
            </a:endParaRPr>
          </a:p>
        </p:txBody>
      </p:sp>
      <p:sp>
        <p:nvSpPr>
          <p:cNvPr id="42" name="TextBox 41"/>
          <p:cNvSpPr txBox="1"/>
          <p:nvPr/>
        </p:nvSpPr>
        <p:spPr>
          <a:xfrm rot="10800000" flipV="1">
            <a:off x="990600" y="5668090"/>
            <a:ext cx="1611978" cy="954107"/>
          </a:xfrm>
          <a:prstGeom prst="rect">
            <a:avLst/>
          </a:prstGeom>
          <a:solidFill>
            <a:schemeClr val="bg1"/>
          </a:solidFill>
        </p:spPr>
        <p:txBody>
          <a:bodyPr wrap="square" rtlCol="0">
            <a:spAutoFit/>
          </a:bodyPr>
          <a:lstStyle/>
          <a:p>
            <a:r>
              <a:rPr lang="en-US" sz="2400" b="1" dirty="0" smtClean="0">
                <a:solidFill>
                  <a:srgbClr val="C00000"/>
                </a:solidFill>
              </a:rPr>
              <a:t>       </a:t>
            </a:r>
            <a:r>
              <a:rPr lang="en-US" sz="2800" b="1" dirty="0" smtClean="0">
                <a:solidFill>
                  <a:srgbClr val="C00000"/>
                </a:solidFill>
              </a:rPr>
              <a:t>CVC      </a:t>
            </a:r>
          </a:p>
          <a:p>
            <a:r>
              <a:rPr lang="en-US" sz="2800" b="1" dirty="0" smtClean="0">
                <a:solidFill>
                  <a:srgbClr val="C00000"/>
                </a:solidFill>
              </a:rPr>
              <a:t>     spleen</a:t>
            </a:r>
            <a:endParaRPr lang="en-IN" sz="2800" b="1" dirty="0">
              <a:solidFill>
                <a:srgbClr val="C00000"/>
              </a:solidFill>
            </a:endParaRPr>
          </a:p>
        </p:txBody>
      </p:sp>
      <p:sp>
        <p:nvSpPr>
          <p:cNvPr id="45" name="TextBox 44"/>
          <p:cNvSpPr txBox="1"/>
          <p:nvPr/>
        </p:nvSpPr>
        <p:spPr>
          <a:xfrm>
            <a:off x="2483768" y="4941168"/>
            <a:ext cx="1326232" cy="954107"/>
          </a:xfrm>
          <a:prstGeom prst="rect">
            <a:avLst/>
          </a:prstGeom>
          <a:solidFill>
            <a:schemeClr val="bg1"/>
          </a:solidFill>
        </p:spPr>
        <p:txBody>
          <a:bodyPr wrap="square" rtlCol="0">
            <a:spAutoFit/>
          </a:bodyPr>
          <a:lstStyle/>
          <a:p>
            <a:r>
              <a:rPr lang="en-US" sz="2800" b="1" dirty="0" smtClean="0">
                <a:solidFill>
                  <a:srgbClr val="C00000"/>
                </a:solidFill>
              </a:rPr>
              <a:t>CVC kidney</a:t>
            </a:r>
            <a:endParaRPr lang="en-IN" sz="2800" b="1" dirty="0">
              <a:solidFill>
                <a:srgbClr val="C00000"/>
              </a:solidFill>
            </a:endParaRPr>
          </a:p>
        </p:txBody>
      </p:sp>
      <p:sp>
        <p:nvSpPr>
          <p:cNvPr id="52" name="TextBox 51"/>
          <p:cNvSpPr txBox="1"/>
          <p:nvPr/>
        </p:nvSpPr>
        <p:spPr>
          <a:xfrm>
            <a:off x="3886200" y="5410200"/>
            <a:ext cx="1786880" cy="1384995"/>
          </a:xfrm>
          <a:prstGeom prst="rect">
            <a:avLst/>
          </a:prstGeom>
          <a:solidFill>
            <a:schemeClr val="bg1"/>
          </a:solidFill>
        </p:spPr>
        <p:txBody>
          <a:bodyPr wrap="square" rtlCol="0">
            <a:spAutoFit/>
          </a:bodyPr>
          <a:lstStyle/>
          <a:p>
            <a:r>
              <a:rPr lang="en-US" sz="2800" b="1" dirty="0" smtClean="0">
                <a:solidFill>
                  <a:srgbClr val="C00000"/>
                </a:solidFill>
              </a:rPr>
              <a:t>Congested Leg</a:t>
            </a:r>
          </a:p>
          <a:p>
            <a:r>
              <a:rPr lang="en-US" sz="2800" b="1" dirty="0" smtClean="0">
                <a:solidFill>
                  <a:srgbClr val="C00000"/>
                </a:solidFill>
              </a:rPr>
              <a:t> Veins</a:t>
            </a:r>
            <a:endParaRPr lang="en-IN" sz="2800" b="1" dirty="0">
              <a:solidFill>
                <a:srgbClr val="C00000"/>
              </a:solidFill>
            </a:endParaRPr>
          </a:p>
        </p:txBody>
      </p:sp>
      <p:sp>
        <p:nvSpPr>
          <p:cNvPr id="29" name="Down Arrow 28"/>
          <p:cNvSpPr/>
          <p:nvPr/>
        </p:nvSpPr>
        <p:spPr>
          <a:xfrm>
            <a:off x="1752600" y="1981200"/>
            <a:ext cx="304800" cy="4450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1752600" y="3276600"/>
            <a:ext cx="304800" cy="4450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7010400" y="1981200"/>
            <a:ext cx="304800" cy="4450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a:off x="7010400" y="3200400"/>
            <a:ext cx="304800" cy="4450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a:off x="4724400" y="4572000"/>
            <a:ext cx="152400" cy="914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p:cNvSpPr/>
          <p:nvPr/>
        </p:nvSpPr>
        <p:spPr>
          <a:xfrm>
            <a:off x="2667000" y="4572000"/>
            <a:ext cx="152400" cy="4450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p:cNvSpPr/>
          <p:nvPr/>
        </p:nvSpPr>
        <p:spPr>
          <a:xfrm>
            <a:off x="1752600" y="4572000"/>
            <a:ext cx="152400" cy="1143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609600" y="4572000"/>
            <a:ext cx="152400" cy="381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7086600" y="4572000"/>
            <a:ext cx="228600" cy="685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a:off x="3276600" y="1371600"/>
            <a:ext cx="228600" cy="2926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own Arrow 49"/>
          <p:cNvSpPr/>
          <p:nvPr/>
        </p:nvSpPr>
        <p:spPr>
          <a:xfrm>
            <a:off x="5181600" y="1371600"/>
            <a:ext cx="228600" cy="304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
                                        </p:tgtEl>
                                        <p:attrNameLst>
                                          <p:attrName>style.visibility</p:attrName>
                                        </p:attrNameLst>
                                      </p:cBhvr>
                                      <p:to>
                                        <p:strVal val="visible"/>
                                      </p:to>
                                    </p:set>
                                    <p:anim calcmode="discrete" valueType="clr">
                                      <p:cBhvr override="childStyle">
                                        <p:cTn id="1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
                                        </p:tgtEl>
                                        <p:attrNameLst>
                                          <p:attrName>fillcolor</p:attrName>
                                        </p:attrNameLst>
                                      </p:cBhvr>
                                      <p:tavLst>
                                        <p:tav tm="0">
                                          <p:val>
                                            <p:clrVal>
                                              <a:schemeClr val="accent2"/>
                                            </p:clrVal>
                                          </p:val>
                                        </p:tav>
                                        <p:tav tm="50000">
                                          <p:val>
                                            <p:clrVal>
                                              <a:schemeClr val="hlink"/>
                                            </p:clrVal>
                                          </p:val>
                                        </p:tav>
                                      </p:tavLst>
                                    </p:anim>
                                    <p:set>
                                      <p:cBhvr>
                                        <p:cTn id="21" dur="80"/>
                                        <p:tgtEl>
                                          <p:spTgt spid="11"/>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6"/>
                                        </p:tgtEl>
                                        <p:attrNameLst>
                                          <p:attrName>style.visibility</p:attrName>
                                        </p:attrNameLst>
                                      </p:cBhvr>
                                      <p:to>
                                        <p:strVal val="visible"/>
                                      </p:to>
                                    </p:set>
                                    <p:anim calcmode="discrete" valueType="clr">
                                      <p:cBhvr override="childStyle">
                                        <p:cTn id="26"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6"/>
                                        </p:tgtEl>
                                        <p:attrNameLst>
                                          <p:attrName>fillcolor</p:attrName>
                                        </p:attrNameLst>
                                      </p:cBhvr>
                                      <p:tavLst>
                                        <p:tav tm="0">
                                          <p:val>
                                            <p:clrVal>
                                              <a:schemeClr val="accent2"/>
                                            </p:clrVal>
                                          </p:val>
                                        </p:tav>
                                        <p:tav tm="50000">
                                          <p:val>
                                            <p:clrVal>
                                              <a:schemeClr val="hlink"/>
                                            </p:clrVal>
                                          </p:val>
                                        </p:tav>
                                      </p:tavLst>
                                    </p:anim>
                                    <p:set>
                                      <p:cBhvr>
                                        <p:cTn id="28" dur="80"/>
                                        <p:tgtEl>
                                          <p:spTgt spid="16"/>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ox(i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ox(i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amond(in)">
                                      <p:cBhvr>
                                        <p:cTn id="43" dur="20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diamond(in)">
                                      <p:cBhvr>
                                        <p:cTn id="48" dur="20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5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checkerboard(across)">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checkerboard(across)">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checkerboard(across)">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checkerboard(across)">
                                      <p:cBhvr>
                                        <p:cTn id="73" dur="500"/>
                                        <p:tgtEl>
                                          <p:spTgt spid="52"/>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checkerboard(across)">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1" grpId="0" animBg="1"/>
      <p:bldP spid="16" grpId="0" animBg="1"/>
      <p:bldP spid="19" grpId="0" animBg="1"/>
      <p:bldP spid="22" grpId="0" animBg="1"/>
      <p:bldP spid="25" grpId="0" animBg="1"/>
      <p:bldP spid="28" grpId="0" animBg="1"/>
      <p:bldP spid="31" grpId="0" animBg="1"/>
      <p:bldP spid="39" grpId="0" animBg="1"/>
      <p:bldP spid="42" grpId="0" animBg="1"/>
      <p:bldP spid="45" grpId="0" animBg="1"/>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13"/>
          <p:cNvPicPr>
            <a:picLocks noChangeAspect="1" noChangeArrowheads="1"/>
          </p:cNvPicPr>
          <p:nvPr/>
        </p:nvPicPr>
        <p:blipFill>
          <a:blip r:embed="rId3" cstate="print">
            <a:lum bright="20000" contrast="10000"/>
          </a:blip>
          <a:srcRect/>
          <a:stretch>
            <a:fillRect/>
          </a:stretch>
        </p:blipFill>
        <p:spPr bwMode="auto">
          <a:xfrm>
            <a:off x="228600" y="228600"/>
            <a:ext cx="4419600" cy="6172200"/>
          </a:xfrm>
          <a:prstGeom prst="rect">
            <a:avLst/>
          </a:prstGeom>
          <a:noFill/>
          <a:ln w="9525">
            <a:noFill/>
            <a:miter lim="800000"/>
            <a:headEnd/>
            <a:tailEnd/>
          </a:ln>
        </p:spPr>
      </p:pic>
      <p:sp>
        <p:nvSpPr>
          <p:cNvPr id="5" name="Rectangle 4"/>
          <p:cNvSpPr/>
          <p:nvPr/>
        </p:nvSpPr>
        <p:spPr>
          <a:xfrm>
            <a:off x="4648200" y="685800"/>
            <a:ext cx="4495800" cy="3970318"/>
          </a:xfrm>
          <a:prstGeom prst="rect">
            <a:avLst/>
          </a:prstGeom>
        </p:spPr>
        <p:txBody>
          <a:bodyPr wrap="square">
            <a:spAutoFit/>
          </a:bodyPr>
          <a:lstStyle/>
          <a:p>
            <a:r>
              <a:rPr lang="en-US" sz="3600" b="1" dirty="0" smtClean="0"/>
              <a:t>Patients who have Lt heart failure develop acute pulmonary congestion. On gross examination the cut surface is hemorrhagic and wet.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
          <p:cNvPicPr>
            <a:picLocks noChangeAspect="1" noChangeArrowheads="1"/>
          </p:cNvPicPr>
          <p:nvPr/>
        </p:nvPicPr>
        <p:blipFill>
          <a:blip r:embed="rId2" cstate="print">
            <a:lum contrast="18000"/>
          </a:blip>
          <a:srcRect/>
          <a:stretch>
            <a:fillRect/>
          </a:stretch>
        </p:blipFill>
        <p:spPr bwMode="auto">
          <a:xfrm>
            <a:off x="457200" y="533400"/>
            <a:ext cx="4724400" cy="5181600"/>
          </a:xfrm>
          <a:prstGeom prst="rect">
            <a:avLst/>
          </a:prstGeom>
          <a:noFill/>
          <a:ln w="9525">
            <a:noFill/>
            <a:miter lim="800000"/>
            <a:headEnd/>
            <a:tailEnd/>
          </a:ln>
        </p:spPr>
      </p:pic>
      <p:sp>
        <p:nvSpPr>
          <p:cNvPr id="21507" name="Rectangle 5"/>
          <p:cNvSpPr>
            <a:spLocks noChangeArrowheads="1"/>
          </p:cNvSpPr>
          <p:nvPr/>
        </p:nvSpPr>
        <p:spPr bwMode="auto">
          <a:xfrm>
            <a:off x="228600" y="6096000"/>
            <a:ext cx="8534400" cy="523875"/>
          </a:xfrm>
          <a:prstGeom prst="rect">
            <a:avLst/>
          </a:prstGeom>
          <a:noFill/>
          <a:ln w="9525">
            <a:noFill/>
            <a:miter lim="800000"/>
            <a:headEnd/>
            <a:tailEnd/>
          </a:ln>
        </p:spPr>
        <p:txBody>
          <a:bodyPr>
            <a:spAutoFit/>
          </a:bodyPr>
          <a:lstStyle/>
          <a:p>
            <a:r>
              <a:rPr lang="en-US" sz="2800" b="1" dirty="0" smtClean="0">
                <a:solidFill>
                  <a:srgbClr val="C00000"/>
                </a:solidFill>
              </a:rPr>
              <a:t>AC. CONGESTION &amp; OEDEMA OF THE LUNG</a:t>
            </a:r>
            <a:endParaRPr lang="en-US" sz="2800" b="1" dirty="0">
              <a:solidFill>
                <a:srgbClr val="C00000"/>
              </a:solidFill>
            </a:endParaRPr>
          </a:p>
        </p:txBody>
      </p:sp>
      <p:sp>
        <p:nvSpPr>
          <p:cNvPr id="21508" name="Text Box 6"/>
          <p:cNvSpPr txBox="1">
            <a:spLocks noChangeArrowheads="1"/>
          </p:cNvSpPr>
          <p:nvPr/>
        </p:nvSpPr>
        <p:spPr bwMode="auto">
          <a:xfrm>
            <a:off x="5257800" y="0"/>
            <a:ext cx="3886200" cy="6555643"/>
          </a:xfrm>
          <a:prstGeom prst="rect">
            <a:avLst/>
          </a:prstGeom>
          <a:noFill/>
          <a:ln w="9525">
            <a:noFill/>
            <a:miter lim="800000"/>
            <a:headEnd/>
            <a:tailEnd/>
          </a:ln>
        </p:spPr>
        <p:txBody>
          <a:bodyPr wrap="square">
            <a:spAutoFit/>
          </a:bodyPr>
          <a:lstStyle/>
          <a:p>
            <a:r>
              <a:rPr lang="en-US" sz="2800" b="1" dirty="0"/>
              <a:t>1. </a:t>
            </a:r>
            <a:r>
              <a:rPr lang="en-US" sz="2800" b="1" dirty="0" smtClean="0"/>
              <a:t>Alveolar capillaries are distended &amp; engorged with blood </a:t>
            </a:r>
            <a:endParaRPr lang="en-US" sz="2800" b="1" dirty="0"/>
          </a:p>
          <a:p>
            <a:endParaRPr lang="en-US" sz="2800" b="1" dirty="0" smtClean="0"/>
          </a:p>
          <a:p>
            <a:r>
              <a:rPr lang="en-US" sz="2800" b="1" dirty="0" smtClean="0"/>
              <a:t>2. Pale pink homogenous </a:t>
            </a:r>
            <a:r>
              <a:rPr lang="en-US" sz="2800" b="1" dirty="0" err="1" smtClean="0"/>
              <a:t>oedema</a:t>
            </a:r>
            <a:r>
              <a:rPr lang="en-US" sz="2800" b="1" dirty="0" smtClean="0"/>
              <a:t> fluid in the alveoli</a:t>
            </a:r>
            <a:endParaRPr lang="en-US" sz="2800" b="1" dirty="0"/>
          </a:p>
          <a:p>
            <a:endParaRPr lang="en-US" sz="2800" b="1" dirty="0"/>
          </a:p>
          <a:p>
            <a:r>
              <a:rPr lang="en-US" sz="2800" b="1" dirty="0"/>
              <a:t>3. R.B.Cs &amp; the </a:t>
            </a:r>
            <a:r>
              <a:rPr lang="en-US" sz="2800" b="1" dirty="0" smtClean="0"/>
              <a:t>so called </a:t>
            </a:r>
            <a:r>
              <a:rPr lang="en-US" sz="2800" b="1" dirty="0"/>
              <a:t>heart failure cells (macrophages with </a:t>
            </a:r>
            <a:r>
              <a:rPr lang="en-US" sz="2800" b="1" dirty="0" err="1"/>
              <a:t>hemosiderin</a:t>
            </a:r>
            <a:r>
              <a:rPr lang="en-US" sz="2800" b="1" dirty="0"/>
              <a:t> from broken down RBCs) in the alveolar lumen</a:t>
            </a:r>
          </a:p>
          <a:p>
            <a:r>
              <a:rPr lang="en-US" sz="2800" dirty="0"/>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C00000"/>
                </a:solidFill>
              </a:rPr>
              <a:t>Ac. Passive congestion of liver due to increase in central venous pressure</a:t>
            </a:r>
            <a:endParaRPr lang="en-US" sz="3600" b="1" dirty="0">
              <a:solidFill>
                <a:srgbClr val="C00000"/>
              </a:solidFill>
            </a:endParaRPr>
          </a:p>
        </p:txBody>
      </p:sp>
      <p:pic>
        <p:nvPicPr>
          <p:cNvPr id="6146" name="Picture 2"/>
          <p:cNvPicPr>
            <a:picLocks noGrp="1" noChangeAspect="1" noChangeArrowheads="1"/>
          </p:cNvPicPr>
          <p:nvPr>
            <p:ph idx="1"/>
          </p:nvPr>
        </p:nvPicPr>
        <p:blipFill>
          <a:blip r:embed="rId2" cstate="print"/>
          <a:srcRect/>
          <a:stretch>
            <a:fillRect/>
          </a:stretch>
        </p:blipFill>
        <p:spPr bwMode="auto">
          <a:xfrm>
            <a:off x="685800" y="1447800"/>
            <a:ext cx="7719854" cy="5069983"/>
          </a:xfrm>
          <a:prstGeom prst="rect">
            <a:avLst/>
          </a:prstGeom>
          <a:noFill/>
          <a:ln w="9525">
            <a:noFill/>
            <a:miter lim="800000"/>
            <a:headEnd/>
            <a:tailEnd/>
          </a:ln>
          <a:effectLst/>
        </p:spPr>
      </p:pic>
      <p:sp>
        <p:nvSpPr>
          <p:cNvPr id="5" name="Right Arrow 4"/>
          <p:cNvSpPr/>
          <p:nvPr/>
        </p:nvSpPr>
        <p:spPr>
          <a:xfrm rot="16200000">
            <a:off x="6096000" y="4724400"/>
            <a:ext cx="381000" cy="256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6200000">
            <a:off x="851916" y="3186684"/>
            <a:ext cx="381000" cy="256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6200000">
            <a:off x="6643116" y="2272284"/>
            <a:ext cx="381000" cy="256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6200000">
            <a:off x="3518916" y="5167884"/>
            <a:ext cx="381000" cy="256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rot="16200000">
            <a:off x="7328916" y="5320284"/>
            <a:ext cx="381000" cy="256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86400" y="3352800"/>
            <a:ext cx="685800" cy="228600"/>
          </a:xfrm>
          <a:prstGeom prst="rect">
            <a:avLst/>
          </a:prstGeom>
          <a:solidFill>
            <a:srgbClr val="B64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C00000"/>
                </a:solidFill>
              </a:rPr>
              <a:t>Hyperemia &amp; Congestion objectives</a:t>
            </a:r>
            <a:endParaRPr lang="en-IN" dirty="0"/>
          </a:p>
        </p:txBody>
      </p:sp>
      <p:sp>
        <p:nvSpPr>
          <p:cNvPr id="3" name="Content Placeholder 2"/>
          <p:cNvSpPr>
            <a:spLocks noGrp="1"/>
          </p:cNvSpPr>
          <p:nvPr>
            <p:ph idx="1"/>
          </p:nvPr>
        </p:nvSpPr>
        <p:spPr/>
        <p:txBody>
          <a:bodyPr/>
          <a:lstStyle/>
          <a:p>
            <a:r>
              <a:rPr lang="en-US" dirty="0" smtClean="0"/>
              <a:t>To know the basic mechanism of hyperemia and congestion</a:t>
            </a:r>
          </a:p>
          <a:p>
            <a:endParaRPr lang="en-US" dirty="0" smtClean="0"/>
          </a:p>
          <a:p>
            <a:r>
              <a:rPr lang="en-US" dirty="0" smtClean="0"/>
              <a:t>To know different causes of hyperemia</a:t>
            </a:r>
          </a:p>
          <a:p>
            <a:endParaRPr lang="en-US" dirty="0" smtClean="0"/>
          </a:p>
          <a:p>
            <a:r>
              <a:rPr lang="en-US" dirty="0" smtClean="0"/>
              <a:t>To know pathogenesis of hyperemia</a:t>
            </a:r>
            <a:endParaRPr lang="en-I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7400"/>
            <a:ext cx="4876800" cy="1143000"/>
          </a:xfrm>
        </p:spPr>
        <p:txBody>
          <a:bodyPr>
            <a:noAutofit/>
          </a:bodyPr>
          <a:lstStyle/>
          <a:p>
            <a:pPr algn="l"/>
            <a:r>
              <a:rPr lang="en-US" sz="2400" b="1" dirty="0" err="1" smtClean="0">
                <a:solidFill>
                  <a:srgbClr val="C00000"/>
                </a:solidFill>
              </a:rPr>
              <a:t>Centrizonal</a:t>
            </a:r>
            <a:r>
              <a:rPr lang="en-US" sz="2400" b="1" dirty="0" smtClean="0">
                <a:solidFill>
                  <a:srgbClr val="C00000"/>
                </a:solidFill>
              </a:rPr>
              <a:t> hepatic cell necrosis due to Ac. Severe passive congestion in CCF</a:t>
            </a:r>
            <a:endParaRPr lang="en-US" sz="2400" b="1" dirty="0">
              <a:solidFill>
                <a:srgbClr val="C00000"/>
              </a:solidFill>
            </a:endParaRPr>
          </a:p>
        </p:txBody>
      </p:sp>
      <p:pic>
        <p:nvPicPr>
          <p:cNvPr id="7170" name="Picture 2"/>
          <p:cNvPicPr>
            <a:picLocks noGrp="1" noChangeAspect="1" noChangeArrowheads="1"/>
          </p:cNvPicPr>
          <p:nvPr>
            <p:ph idx="1"/>
          </p:nvPr>
        </p:nvPicPr>
        <p:blipFill>
          <a:blip r:embed="rId3" cstate="print"/>
          <a:srcRect t="621" r="21495"/>
          <a:stretch>
            <a:fillRect/>
          </a:stretch>
        </p:blipFill>
        <p:spPr bwMode="auto">
          <a:xfrm>
            <a:off x="533400" y="1170214"/>
            <a:ext cx="8305800" cy="5382986"/>
          </a:xfrm>
          <a:prstGeom prst="rect">
            <a:avLst/>
          </a:prstGeom>
          <a:noFill/>
          <a:ln w="9525">
            <a:noFill/>
            <a:miter lim="800000"/>
            <a:headEnd/>
            <a:tailEnd/>
          </a:ln>
          <a:effectLst/>
        </p:spPr>
      </p:pic>
      <p:sp>
        <p:nvSpPr>
          <p:cNvPr id="5" name="Arc 4"/>
          <p:cNvSpPr/>
          <p:nvPr/>
        </p:nvSpPr>
        <p:spPr>
          <a:xfrm rot="10456224">
            <a:off x="1958232" y="1171097"/>
            <a:ext cx="6938610" cy="5387141"/>
          </a:xfrm>
          <a:prstGeom prst="arc">
            <a:avLst>
              <a:gd name="adj1" fmla="val 16078720"/>
              <a:gd name="adj2" fmla="val 15571493"/>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ectangle 5"/>
          <p:cNvSpPr/>
          <p:nvPr/>
        </p:nvSpPr>
        <p:spPr>
          <a:xfrm>
            <a:off x="5562600" y="4724400"/>
            <a:ext cx="1711046" cy="461665"/>
          </a:xfrm>
          <a:prstGeom prst="rect">
            <a:avLst/>
          </a:prstGeom>
          <a:solidFill>
            <a:schemeClr val="bg1"/>
          </a:solidFill>
        </p:spPr>
        <p:txBody>
          <a:bodyPr wrap="none">
            <a:spAutoFit/>
          </a:bodyPr>
          <a:lstStyle/>
          <a:p>
            <a:r>
              <a:rPr lang="en-US" sz="2400" b="1" dirty="0" smtClean="0"/>
              <a:t>Central vein</a:t>
            </a:r>
            <a:endParaRPr lang="en-US" sz="2400" b="1" dirty="0"/>
          </a:p>
        </p:txBody>
      </p:sp>
      <p:sp>
        <p:nvSpPr>
          <p:cNvPr id="9" name="Rectangle 8"/>
          <p:cNvSpPr/>
          <p:nvPr/>
        </p:nvSpPr>
        <p:spPr>
          <a:xfrm>
            <a:off x="2590800" y="2590800"/>
            <a:ext cx="5257800" cy="400110"/>
          </a:xfrm>
          <a:prstGeom prst="rect">
            <a:avLst/>
          </a:prstGeom>
          <a:solidFill>
            <a:schemeClr val="bg1"/>
          </a:solidFill>
        </p:spPr>
        <p:txBody>
          <a:bodyPr wrap="square">
            <a:spAutoFit/>
          </a:bodyPr>
          <a:lstStyle/>
          <a:p>
            <a:r>
              <a:rPr lang="en-US" sz="2000" b="1" dirty="0" err="1" smtClean="0"/>
              <a:t>Centrizonal</a:t>
            </a:r>
            <a:r>
              <a:rPr lang="en-US" sz="2000" b="1" dirty="0" smtClean="0"/>
              <a:t> hepatic cell necrosis</a:t>
            </a:r>
            <a:endParaRPr lang="en-US" sz="2000" dirty="0"/>
          </a:p>
        </p:txBody>
      </p:sp>
      <p:sp>
        <p:nvSpPr>
          <p:cNvPr id="10" name="Rectangle 9"/>
          <p:cNvSpPr/>
          <p:nvPr/>
        </p:nvSpPr>
        <p:spPr>
          <a:xfrm>
            <a:off x="228600" y="152400"/>
            <a:ext cx="8763000" cy="954107"/>
          </a:xfrm>
          <a:prstGeom prst="rect">
            <a:avLst/>
          </a:prstGeom>
        </p:spPr>
        <p:txBody>
          <a:bodyPr wrap="square">
            <a:spAutoFit/>
          </a:bodyPr>
          <a:lstStyle/>
          <a:p>
            <a:r>
              <a:rPr lang="en-US" sz="2800" b="1" dirty="0" err="1" smtClean="0">
                <a:solidFill>
                  <a:srgbClr val="C00000"/>
                </a:solidFill>
              </a:rPr>
              <a:t>Haemorrhagic</a:t>
            </a:r>
            <a:r>
              <a:rPr lang="en-US" sz="2800" b="1" dirty="0" smtClean="0">
                <a:solidFill>
                  <a:srgbClr val="C00000"/>
                </a:solidFill>
              </a:rPr>
              <a:t> necrosis of liver in due to Ac. Severe passive congestion in Acute heart failure</a:t>
            </a:r>
            <a:endParaRPr lang="en-US" sz="2800" b="1" dirty="0">
              <a:solidFill>
                <a:srgbClr val="C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Autofit/>
          </a:bodyPr>
          <a:lstStyle/>
          <a:p>
            <a:r>
              <a:rPr lang="en-US" sz="3600" b="1" dirty="0" smtClean="0">
                <a:solidFill>
                  <a:srgbClr val="C00000"/>
                </a:solidFill>
              </a:rPr>
              <a:t>Acute congestion of spleen in portal vein occlusion</a:t>
            </a:r>
            <a:endParaRPr lang="en-US" sz="3600" b="1" dirty="0">
              <a:solidFill>
                <a:srgbClr val="C00000"/>
              </a:solidFill>
            </a:endParaRPr>
          </a:p>
        </p:txBody>
      </p:sp>
      <p:pic>
        <p:nvPicPr>
          <p:cNvPr id="9218" name="Picture 2"/>
          <p:cNvPicPr>
            <a:picLocks noGrp="1" noChangeAspect="1" noChangeArrowheads="1"/>
          </p:cNvPicPr>
          <p:nvPr>
            <p:ph idx="1"/>
          </p:nvPr>
        </p:nvPicPr>
        <p:blipFill>
          <a:blip r:embed="rId3" cstate="print"/>
          <a:srcRect/>
          <a:stretch>
            <a:fillRect/>
          </a:stretch>
        </p:blipFill>
        <p:spPr bwMode="auto">
          <a:xfrm>
            <a:off x="505776" y="990600"/>
            <a:ext cx="8638224" cy="5520720"/>
          </a:xfrm>
          <a:prstGeom prst="rect">
            <a:avLst/>
          </a:prstGeom>
          <a:solidFill>
            <a:schemeClr val="tx1"/>
          </a:solidFill>
          <a:ln w="9525">
            <a:noFill/>
            <a:miter lim="800000"/>
            <a:headEnd/>
            <a:tailEnd/>
          </a:ln>
          <a:effectLst/>
        </p:spPr>
      </p:pic>
      <p:sp>
        <p:nvSpPr>
          <p:cNvPr id="6" name="Rectangle 5"/>
          <p:cNvSpPr/>
          <p:nvPr/>
        </p:nvSpPr>
        <p:spPr>
          <a:xfrm>
            <a:off x="5715000" y="3429000"/>
            <a:ext cx="3429000" cy="830997"/>
          </a:xfrm>
          <a:prstGeom prst="rect">
            <a:avLst/>
          </a:prstGeom>
          <a:solidFill>
            <a:schemeClr val="bg1"/>
          </a:solidFill>
        </p:spPr>
        <p:txBody>
          <a:bodyPr wrap="square">
            <a:spAutoFit/>
          </a:bodyPr>
          <a:lstStyle/>
          <a:p>
            <a:r>
              <a:rPr lang="en-US" sz="2400" b="1" dirty="0" err="1" smtClean="0"/>
              <a:t>Malphighian</a:t>
            </a:r>
            <a:r>
              <a:rPr lang="en-US" sz="2400" b="1" dirty="0" smtClean="0"/>
              <a:t> corpuscle (white pulp</a:t>
            </a:r>
            <a:r>
              <a:rPr lang="en-US" dirty="0" smtClean="0"/>
              <a:t>)</a:t>
            </a:r>
            <a:endParaRPr lang="en-US" dirty="0"/>
          </a:p>
        </p:txBody>
      </p:sp>
      <p:sp>
        <p:nvSpPr>
          <p:cNvPr id="8" name="Rectangle 7"/>
          <p:cNvSpPr/>
          <p:nvPr/>
        </p:nvSpPr>
        <p:spPr>
          <a:xfrm>
            <a:off x="3810000" y="6172200"/>
            <a:ext cx="1895134" cy="400110"/>
          </a:xfrm>
          <a:prstGeom prst="rect">
            <a:avLst/>
          </a:prstGeom>
          <a:solidFill>
            <a:schemeClr val="bg1"/>
          </a:solidFill>
        </p:spPr>
        <p:txBody>
          <a:bodyPr wrap="none">
            <a:spAutoFit/>
          </a:bodyPr>
          <a:lstStyle/>
          <a:p>
            <a:r>
              <a:rPr lang="en-US" sz="2000" b="1" dirty="0" smtClean="0"/>
              <a:t>central arteriole</a:t>
            </a:r>
            <a:endParaRPr lang="en-US" sz="2000" b="1" dirty="0"/>
          </a:p>
        </p:txBody>
      </p:sp>
      <p:sp>
        <p:nvSpPr>
          <p:cNvPr id="10" name="Up Arrow 9"/>
          <p:cNvSpPr/>
          <p:nvPr/>
        </p:nvSpPr>
        <p:spPr>
          <a:xfrm>
            <a:off x="4572000" y="3886200"/>
            <a:ext cx="152400" cy="2286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53201" y="1676400"/>
            <a:ext cx="2590800" cy="707886"/>
          </a:xfrm>
          <a:prstGeom prst="rect">
            <a:avLst/>
          </a:prstGeom>
          <a:solidFill>
            <a:schemeClr val="bg1"/>
          </a:solidFill>
        </p:spPr>
        <p:txBody>
          <a:bodyPr wrap="square">
            <a:spAutoFit/>
          </a:bodyPr>
          <a:lstStyle/>
          <a:p>
            <a:r>
              <a:rPr lang="en-US" sz="2000" b="1" dirty="0" smtClean="0"/>
              <a:t>congested sinusoids (red pulp)</a:t>
            </a:r>
            <a:endParaRPr lang="en-US" sz="2000" b="1" dirty="0"/>
          </a:p>
        </p:txBody>
      </p:sp>
      <p:sp>
        <p:nvSpPr>
          <p:cNvPr id="14" name="Block Arc 13"/>
          <p:cNvSpPr/>
          <p:nvPr/>
        </p:nvSpPr>
        <p:spPr>
          <a:xfrm rot="9866789">
            <a:off x="5356177" y="704275"/>
            <a:ext cx="3849247" cy="2205923"/>
          </a:xfrm>
          <a:prstGeom prst="blockArc">
            <a:avLst>
              <a:gd name="adj1" fmla="val 9829935"/>
              <a:gd name="adj2" fmla="val 18853656"/>
              <a:gd name="adj3" fmla="val 536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lock Arc 15"/>
          <p:cNvSpPr/>
          <p:nvPr/>
        </p:nvSpPr>
        <p:spPr>
          <a:xfrm rot="1576967">
            <a:off x="2712947" y="2195111"/>
            <a:ext cx="3849247" cy="1794550"/>
          </a:xfrm>
          <a:prstGeom prst="blockArc">
            <a:avLst>
              <a:gd name="adj1" fmla="val 11463728"/>
              <a:gd name="adj2" fmla="val 20964684"/>
              <a:gd name="adj3" fmla="val 637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251520" y="381000"/>
            <a:ext cx="8712968" cy="7315200"/>
          </a:xfrm>
        </p:spPr>
        <p:txBody>
          <a:bodyPr>
            <a:normAutofit fontScale="92500" lnSpcReduction="20000"/>
          </a:bodyPr>
          <a:lstStyle/>
          <a:p>
            <a:pPr>
              <a:buNone/>
            </a:pPr>
            <a:r>
              <a:rPr lang="en-US" sz="3600" b="1" dirty="0" smtClean="0">
                <a:solidFill>
                  <a:srgbClr val="C00000"/>
                </a:solidFill>
                <a:latin typeface="Calibri" pitchFamily="34" charset="0"/>
              </a:rPr>
              <a:t> </a:t>
            </a:r>
            <a:r>
              <a:rPr lang="en-US" sz="4600" b="1" dirty="0" smtClean="0">
                <a:solidFill>
                  <a:srgbClr val="C00000"/>
                </a:solidFill>
                <a:latin typeface="Calibri" pitchFamily="34" charset="0"/>
              </a:rPr>
              <a:t>CVC OF LUNG – </a:t>
            </a:r>
            <a:r>
              <a:rPr lang="en-US" sz="3900" b="1" dirty="0" smtClean="0">
                <a:solidFill>
                  <a:srgbClr val="C00000"/>
                </a:solidFill>
                <a:latin typeface="Calibri" pitchFamily="34" charset="0"/>
              </a:rPr>
              <a:t>Brown </a:t>
            </a:r>
            <a:r>
              <a:rPr lang="en-US" sz="3900" b="1" dirty="0" err="1" smtClean="0">
                <a:solidFill>
                  <a:srgbClr val="C00000"/>
                </a:solidFill>
                <a:latin typeface="Calibri" pitchFamily="34" charset="0"/>
              </a:rPr>
              <a:t>induration</a:t>
            </a:r>
            <a:r>
              <a:rPr lang="en-US" sz="3900" b="1" dirty="0" smtClean="0">
                <a:solidFill>
                  <a:srgbClr val="C00000"/>
                </a:solidFill>
                <a:latin typeface="Calibri" pitchFamily="34" charset="0"/>
              </a:rPr>
              <a:t> of lung</a:t>
            </a:r>
            <a:endParaRPr lang="en-US" sz="4000" b="1" dirty="0" smtClean="0">
              <a:solidFill>
                <a:srgbClr val="C00000"/>
              </a:solidFill>
            </a:endParaRPr>
          </a:p>
          <a:p>
            <a:pPr>
              <a:buFont typeface="Wingdings" pitchFamily="2" charset="2"/>
              <a:buChar char="Ø"/>
            </a:pPr>
            <a:endParaRPr lang="en-US" sz="3600" b="1" dirty="0" smtClean="0">
              <a:solidFill>
                <a:srgbClr val="C00000"/>
              </a:solidFill>
            </a:endParaRPr>
          </a:p>
          <a:p>
            <a:pPr>
              <a:buFont typeface="Wingdings" pitchFamily="2" charset="2"/>
              <a:buChar char="Ø"/>
            </a:pPr>
            <a:r>
              <a:rPr lang="en-US" sz="3600" b="1" dirty="0" smtClean="0">
                <a:solidFill>
                  <a:srgbClr val="C00000"/>
                </a:solidFill>
              </a:rPr>
              <a:t>CAUSE: </a:t>
            </a:r>
          </a:p>
          <a:p>
            <a:pPr>
              <a:buNone/>
            </a:pPr>
            <a:endParaRPr lang="en-US" sz="3600" b="1" dirty="0" smtClean="0">
              <a:solidFill>
                <a:srgbClr val="C00000"/>
              </a:solidFill>
            </a:endParaRPr>
          </a:p>
          <a:p>
            <a:pPr>
              <a:buFont typeface="Wingdings" pitchFamily="2" charset="2"/>
              <a:buChar char="§"/>
            </a:pPr>
            <a:r>
              <a:rPr lang="en-US" sz="3600" b="1" dirty="0" smtClean="0"/>
              <a:t>Chronic Left Heart Failure, </a:t>
            </a:r>
            <a:r>
              <a:rPr lang="en-US" sz="3600" b="1" dirty="0" err="1" smtClean="0"/>
              <a:t>eg</a:t>
            </a:r>
            <a:r>
              <a:rPr lang="en-US" sz="3600" b="1" dirty="0" smtClean="0"/>
              <a:t>., in rheumatic mitral </a:t>
            </a:r>
            <a:r>
              <a:rPr lang="en-US" sz="3600" b="1" dirty="0" err="1" smtClean="0"/>
              <a:t>stenosis</a:t>
            </a:r>
            <a:r>
              <a:rPr lang="en-US" sz="3600" b="1" dirty="0" smtClean="0"/>
              <a:t>, mitral incompetence, MI, ventricular aneurysm, rare obstructive pathology in pulmonary vein  </a:t>
            </a:r>
          </a:p>
          <a:p>
            <a:pPr>
              <a:buFont typeface="Wingdings" pitchFamily="2" charset="2"/>
              <a:buChar char="§"/>
            </a:pPr>
            <a:r>
              <a:rPr lang="en-US" sz="3600" b="1" dirty="0" smtClean="0">
                <a:sym typeface="Wingdings" pitchFamily="2" charset="2"/>
              </a:rPr>
              <a:t>long standing</a:t>
            </a:r>
            <a:r>
              <a:rPr lang="en-US" sz="3600" b="1" dirty="0" smtClean="0"/>
              <a:t>     blood volume in the pulmonary veins </a:t>
            </a:r>
            <a:r>
              <a:rPr lang="en-US" sz="3600" b="1" dirty="0" smtClean="0">
                <a:sym typeface="Wingdings" pitchFamily="2" charset="2"/>
              </a:rPr>
              <a:t> pulmonary hypertension  worsening of cardiac situation</a:t>
            </a:r>
            <a:endParaRPr lang="en-US" sz="3600" b="1" dirty="0" smtClean="0"/>
          </a:p>
          <a:p>
            <a:pPr>
              <a:buFont typeface="Wingdings" pitchFamily="2" charset="2"/>
              <a:buChar char="Ø"/>
            </a:pPr>
            <a:endParaRPr lang="en-US" sz="3600" b="1" dirty="0" smtClean="0">
              <a:solidFill>
                <a:srgbClr val="C00000"/>
              </a:solidFill>
            </a:endParaRPr>
          </a:p>
          <a:p>
            <a:pPr>
              <a:buNone/>
            </a:pPr>
            <a:endParaRPr lang="en-US" sz="3600" b="1" dirty="0" smtClean="0"/>
          </a:p>
          <a:p>
            <a:pPr>
              <a:buNone/>
            </a:pPr>
            <a:r>
              <a:rPr lang="en-US" sz="3600" b="1" dirty="0" smtClean="0">
                <a:solidFill>
                  <a:srgbClr val="C00000"/>
                </a:solidFill>
                <a:latin typeface="Calibri" pitchFamily="34" charset="0"/>
              </a:rPr>
              <a:t>                             </a:t>
            </a:r>
            <a:endParaRPr lang="en-US" b="1" dirty="0" smtClean="0"/>
          </a:p>
          <a:p>
            <a:pPr>
              <a:buFont typeface="Wingdings" pitchFamily="2" charset="2"/>
              <a:buChar char="Ø"/>
            </a:pPr>
            <a:endParaRPr lang="en-US" b="1" dirty="0" smtClean="0"/>
          </a:p>
          <a:p>
            <a:pPr>
              <a:buFont typeface="Wingdings" pitchFamily="2" charset="2"/>
              <a:buChar char="§"/>
            </a:pPr>
            <a:endParaRPr lang="en-IN" dirty="0"/>
          </a:p>
        </p:txBody>
      </p:sp>
      <p:sp>
        <p:nvSpPr>
          <p:cNvPr id="5" name="Down Arrow 4"/>
          <p:cNvSpPr/>
          <p:nvPr/>
        </p:nvSpPr>
        <p:spPr>
          <a:xfrm rot="10800000">
            <a:off x="3657600" y="4267200"/>
            <a:ext cx="152400" cy="304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 y="228601"/>
            <a:ext cx="8915400" cy="954107"/>
          </a:xfrm>
          <a:prstGeom prst="rect">
            <a:avLst/>
          </a:prstGeom>
        </p:spPr>
        <p:txBody>
          <a:bodyPr wrap="square">
            <a:spAutoFit/>
          </a:bodyPr>
          <a:lstStyle/>
          <a:p>
            <a:pPr>
              <a:buNone/>
            </a:pPr>
            <a:endParaRPr lang="en-US" sz="2000" b="1" dirty="0" smtClean="0">
              <a:solidFill>
                <a:srgbClr val="C00000"/>
              </a:solidFill>
              <a:latin typeface="Calibri" pitchFamily="34" charset="0"/>
            </a:endParaRPr>
          </a:p>
          <a:p>
            <a:pPr>
              <a:buFont typeface="Wingdings" pitchFamily="2" charset="2"/>
              <a:buChar char="§"/>
            </a:pPr>
            <a:endParaRPr lang="en-US" b="1" dirty="0" smtClean="0"/>
          </a:p>
          <a:p>
            <a:pPr>
              <a:buNone/>
            </a:pPr>
            <a:r>
              <a:rPr lang="en-US" b="1"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4">
                                            <p:txEl>
                                              <p:pRg st="2" end="2"/>
                                            </p:txEl>
                                          </p:spTgt>
                                        </p:tgtEl>
                                        <p:attrNameLst>
                                          <p:attrName>style.visibility</p:attrName>
                                        </p:attrNameLst>
                                      </p:cBhvr>
                                      <p:to>
                                        <p:strVal val="visible"/>
                                      </p:to>
                                    </p:set>
                                    <p:anim calcmode="discrete" valueType="clr">
                                      <p:cBhvr override="childStyle">
                                        <p:cTn id="14" dur="80"/>
                                        <p:tgtEl>
                                          <p:spTgt spid="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4">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4">
                                            <p:txEl>
                                              <p:pRg st="4" end="4"/>
                                            </p:txEl>
                                          </p:spTgt>
                                        </p:tgtEl>
                                        <p:attrNameLst>
                                          <p:attrName>style.visibility</p:attrName>
                                        </p:attrNameLst>
                                      </p:cBhvr>
                                      <p:to>
                                        <p:strVal val="visible"/>
                                      </p:to>
                                    </p:set>
                                    <p:anim calcmode="discrete" valueType="clr">
                                      <p:cBhvr override="childStyle">
                                        <p:cTn id="21" dur="80"/>
                                        <p:tgtEl>
                                          <p:spTgt spid="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
                                            <p:txEl>
                                              <p:pRg st="4" end="4"/>
                                            </p:txEl>
                                          </p:spTgt>
                                        </p:tgtEl>
                                        <p:attrNameLst>
                                          <p:attrName>fillcolor</p:attrName>
                                        </p:attrNameLst>
                                      </p:cBhvr>
                                      <p:tavLst>
                                        <p:tav tm="0">
                                          <p:val>
                                            <p:clrVal>
                                              <a:schemeClr val="accent2"/>
                                            </p:clrVal>
                                          </p:val>
                                        </p:tav>
                                        <p:tav tm="50000">
                                          <p:val>
                                            <p:clrVal>
                                              <a:schemeClr val="hlink"/>
                                            </p:clrVal>
                                          </p:val>
                                        </p:tav>
                                      </p:tavLst>
                                    </p:anim>
                                    <p:set>
                                      <p:cBhvr>
                                        <p:cTn id="23" dur="80"/>
                                        <p:tgtEl>
                                          <p:spTgt spid="4">
                                            <p:txEl>
                                              <p:pRg st="4" end="4"/>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4">
                                            <p:txEl>
                                              <p:pRg st="5" end="5"/>
                                            </p:txEl>
                                          </p:spTgt>
                                        </p:tgtEl>
                                        <p:attrNameLst>
                                          <p:attrName>style.visibility</p:attrName>
                                        </p:attrNameLst>
                                      </p:cBhvr>
                                      <p:to>
                                        <p:strVal val="visible"/>
                                      </p:to>
                                    </p:set>
                                    <p:anim calcmode="discrete" valueType="clr">
                                      <p:cBhvr override="childStyle">
                                        <p:cTn id="28" dur="80"/>
                                        <p:tgtEl>
                                          <p:spTgt spid="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
                                            <p:txEl>
                                              <p:pRg st="5" end="5"/>
                                            </p:txEl>
                                          </p:spTgt>
                                        </p:tgtEl>
                                        <p:attrNameLst>
                                          <p:attrName>fillcolor</p:attrName>
                                        </p:attrNameLst>
                                      </p:cBhvr>
                                      <p:tavLst>
                                        <p:tav tm="0">
                                          <p:val>
                                            <p:clrVal>
                                              <a:schemeClr val="accent2"/>
                                            </p:clrVal>
                                          </p:val>
                                        </p:tav>
                                        <p:tav tm="50000">
                                          <p:val>
                                            <p:clrVal>
                                              <a:schemeClr val="hlink"/>
                                            </p:clrVal>
                                          </p:val>
                                        </p:tav>
                                      </p:tavLst>
                                    </p:anim>
                                    <p:set>
                                      <p:cBhvr>
                                        <p:cTn id="30" dur="80"/>
                                        <p:tgtEl>
                                          <p:spTgt spid="4">
                                            <p:txEl>
                                              <p:pRg st="5" end="5"/>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4">
                                            <p:txEl>
                                              <p:pRg st="8" end="8"/>
                                            </p:txEl>
                                          </p:spTgt>
                                        </p:tgtEl>
                                        <p:attrNameLst>
                                          <p:attrName>style.visibility</p:attrName>
                                        </p:attrNameLst>
                                      </p:cBhvr>
                                      <p:to>
                                        <p:strVal val="visible"/>
                                      </p:to>
                                    </p:set>
                                    <p:anim calcmode="discrete" valueType="clr">
                                      <p:cBhvr override="childStyle">
                                        <p:cTn id="35" dur="80"/>
                                        <p:tgtEl>
                                          <p:spTgt spid="4">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
                                            <p:txEl>
                                              <p:pRg st="8" end="8"/>
                                            </p:txEl>
                                          </p:spTgt>
                                        </p:tgtEl>
                                        <p:attrNameLst>
                                          <p:attrName>fillcolor</p:attrName>
                                        </p:attrNameLst>
                                      </p:cBhvr>
                                      <p:tavLst>
                                        <p:tav tm="0">
                                          <p:val>
                                            <p:clrVal>
                                              <a:schemeClr val="accent2"/>
                                            </p:clrVal>
                                          </p:val>
                                        </p:tav>
                                        <p:tav tm="50000">
                                          <p:val>
                                            <p:clrVal>
                                              <a:schemeClr val="hlink"/>
                                            </p:clrVal>
                                          </p:val>
                                        </p:tav>
                                      </p:tavLst>
                                    </p:anim>
                                    <p:set>
                                      <p:cBhvr>
                                        <p:cTn id="37" dur="80"/>
                                        <p:tgtEl>
                                          <p:spTgt spid="4">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aurav\Pictures\LUNG002.jpg"/>
          <p:cNvPicPr>
            <a:picLocks noChangeAspect="1" noChangeArrowheads="1"/>
          </p:cNvPicPr>
          <p:nvPr/>
        </p:nvPicPr>
        <p:blipFill>
          <a:blip r:embed="rId2" cstate="print"/>
          <a:srcRect/>
          <a:stretch>
            <a:fillRect/>
          </a:stretch>
        </p:blipFill>
        <p:spPr bwMode="auto">
          <a:xfrm>
            <a:off x="251520" y="609600"/>
            <a:ext cx="3177480" cy="5843736"/>
          </a:xfrm>
          <a:prstGeom prst="rect">
            <a:avLst/>
          </a:prstGeom>
          <a:noFill/>
        </p:spPr>
      </p:pic>
      <p:sp>
        <p:nvSpPr>
          <p:cNvPr id="4" name="Rectangle 3"/>
          <p:cNvSpPr/>
          <p:nvPr/>
        </p:nvSpPr>
        <p:spPr>
          <a:xfrm>
            <a:off x="3733800" y="304800"/>
            <a:ext cx="5105400" cy="6001643"/>
          </a:xfrm>
          <a:prstGeom prst="rect">
            <a:avLst/>
          </a:prstGeom>
        </p:spPr>
        <p:txBody>
          <a:bodyPr wrap="square">
            <a:spAutoFit/>
          </a:bodyPr>
          <a:lstStyle/>
          <a:p>
            <a:pPr>
              <a:buFont typeface="Wingdings" pitchFamily="2" charset="2"/>
              <a:buChar char="Ø"/>
            </a:pPr>
            <a:r>
              <a:rPr lang="en-US" sz="3200" b="1" dirty="0" smtClean="0">
                <a:solidFill>
                  <a:srgbClr val="C00000"/>
                </a:solidFill>
              </a:rPr>
              <a:t>GROSS APPEARANCE:</a:t>
            </a:r>
          </a:p>
          <a:p>
            <a:pPr>
              <a:buFont typeface="Wingdings" pitchFamily="2" charset="2"/>
              <a:buChar char="§"/>
            </a:pPr>
            <a:endParaRPr lang="en-US" sz="3200" b="1" dirty="0" smtClean="0"/>
          </a:p>
          <a:p>
            <a:pPr>
              <a:buFont typeface="Wingdings" pitchFamily="2" charset="2"/>
              <a:buChar char="§"/>
            </a:pPr>
            <a:r>
              <a:rPr lang="en-US" sz="3200" b="1" dirty="0" smtClean="0"/>
              <a:t>Lungs are heavy and firm in consistency.</a:t>
            </a:r>
          </a:p>
          <a:p>
            <a:pPr>
              <a:buFont typeface="Wingdings" pitchFamily="2" charset="2"/>
              <a:buChar char="§"/>
            </a:pPr>
            <a:r>
              <a:rPr lang="en-US" sz="3200" b="1" dirty="0" smtClean="0"/>
              <a:t>Sectioned surface is rusty brown in color due release of iron containing </a:t>
            </a:r>
            <a:r>
              <a:rPr lang="en-US" sz="3200" b="1" dirty="0" err="1" smtClean="0"/>
              <a:t>haemoglobin</a:t>
            </a:r>
            <a:r>
              <a:rPr lang="en-US" sz="3200" b="1" dirty="0" smtClean="0"/>
              <a:t> from red cells </a:t>
            </a:r>
            <a:r>
              <a:rPr lang="en-US" sz="3200" b="1" dirty="0" smtClean="0">
                <a:sym typeface="Wingdings" pitchFamily="2" charset="2"/>
              </a:rPr>
              <a:t> </a:t>
            </a:r>
            <a:r>
              <a:rPr lang="en-US" sz="3200" b="1" dirty="0" err="1" smtClean="0">
                <a:sym typeface="Wingdings" pitchFamily="2" charset="2"/>
              </a:rPr>
              <a:t>haemosiderin</a:t>
            </a:r>
            <a:r>
              <a:rPr lang="en-US" sz="3200" b="1" dirty="0" smtClean="0">
                <a:sym typeface="Wingdings" pitchFamily="2" charset="2"/>
              </a:rPr>
              <a:t> </a:t>
            </a:r>
            <a:r>
              <a:rPr lang="en-US" sz="3200" b="1" dirty="0" smtClean="0"/>
              <a:t> “brown </a:t>
            </a:r>
            <a:r>
              <a:rPr lang="en-US" sz="3200" b="1" dirty="0" err="1" smtClean="0"/>
              <a:t>induration</a:t>
            </a:r>
            <a:r>
              <a:rPr lang="en-US" sz="3200" b="1" dirty="0" smtClean="0"/>
              <a:t>” of lungs.</a:t>
            </a:r>
          </a:p>
          <a:p>
            <a:pPr>
              <a:buFont typeface="Wingdings" pitchFamily="2" charset="2"/>
              <a:buChar char="§"/>
            </a:pPr>
            <a:r>
              <a:rPr lang="en-US" sz="3200" b="1" dirty="0" smtClean="0"/>
              <a:t>Brown </a:t>
            </a:r>
            <a:r>
              <a:rPr lang="en-US" sz="3200" b="1" dirty="0" err="1" smtClean="0"/>
              <a:t>induration</a:t>
            </a:r>
            <a:r>
              <a:rPr lang="en-US" sz="3200" b="1" dirty="0" smtClean="0"/>
              <a:t> is due to pigmentation and fibrosis</a:t>
            </a:r>
            <a:endParaRPr lang="en-US"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179512" y="0"/>
            <a:ext cx="8964488" cy="7010400"/>
          </a:xfrm>
        </p:spPr>
        <p:txBody>
          <a:bodyPr>
            <a:noAutofit/>
          </a:bodyPr>
          <a:lstStyle/>
          <a:p>
            <a:pPr>
              <a:buNone/>
            </a:pPr>
            <a:r>
              <a:rPr lang="en-US" sz="3600" b="1" dirty="0" smtClean="0">
                <a:solidFill>
                  <a:srgbClr val="C00000"/>
                </a:solidFill>
                <a:latin typeface="Calibri" pitchFamily="34" charset="0"/>
              </a:rPr>
              <a:t>  HISTOLOGY OF CVC LUNG</a:t>
            </a:r>
          </a:p>
          <a:p>
            <a:pPr>
              <a:buFont typeface="Wingdings" pitchFamily="2" charset="2"/>
              <a:buChar char="§"/>
            </a:pPr>
            <a:r>
              <a:rPr lang="en-US" b="1" dirty="0" smtClean="0"/>
              <a:t>Dilatation &amp; congestion of capillaries and interstitial edema.</a:t>
            </a:r>
          </a:p>
          <a:p>
            <a:pPr>
              <a:buFont typeface="Wingdings" pitchFamily="2" charset="2"/>
              <a:buChar char="§"/>
            </a:pPr>
            <a:r>
              <a:rPr lang="en-US" b="1" dirty="0" smtClean="0"/>
              <a:t>Widening of the alveolar septa due to edema, dilated vessels, thickening &amp; fibrosis of septa.</a:t>
            </a:r>
          </a:p>
          <a:p>
            <a:pPr>
              <a:buFont typeface="Wingdings" pitchFamily="2" charset="2"/>
              <a:buChar char="§"/>
            </a:pPr>
            <a:r>
              <a:rPr lang="en-US" b="1" dirty="0" smtClean="0"/>
              <a:t>Intra-alveolar hemorrhages due to rupture of dilated and congested capillaries.</a:t>
            </a:r>
          </a:p>
          <a:p>
            <a:pPr>
              <a:buFont typeface="Wingdings" pitchFamily="2" charset="2"/>
              <a:buChar char="§"/>
            </a:pPr>
            <a:r>
              <a:rPr lang="en-US" b="1" dirty="0" err="1" smtClean="0"/>
              <a:t>Hemosiderin</a:t>
            </a:r>
            <a:r>
              <a:rPr lang="en-US" b="1" dirty="0" smtClean="0"/>
              <a:t> pigment released from breakdown of erythrocytes is taken up by alveolar macrophages  -“Heart Failure Cells”, </a:t>
            </a:r>
          </a:p>
          <a:p>
            <a:pPr>
              <a:buFont typeface="Wingdings" pitchFamily="2" charset="2"/>
              <a:buChar char="§"/>
              <a:defRPr/>
            </a:pPr>
            <a:r>
              <a:rPr lang="en-US" b="1" spc="-150" dirty="0" smtClean="0"/>
              <a:t>Increased pressure stimulates </a:t>
            </a:r>
            <a:r>
              <a:rPr lang="en-US" b="1" spc="-150" dirty="0" smtClean="0">
                <a:solidFill>
                  <a:srgbClr val="C00000"/>
                </a:solidFill>
              </a:rPr>
              <a:t>fibrosis </a:t>
            </a:r>
            <a:r>
              <a:rPr lang="en-US" b="1" spc="-150" dirty="0" smtClean="0">
                <a:solidFill>
                  <a:srgbClr val="C00000"/>
                </a:solidFill>
                <a:sym typeface="Wingdings" pitchFamily="2" charset="2"/>
              </a:rPr>
              <a:t></a:t>
            </a:r>
            <a:r>
              <a:rPr lang="en-US" b="1" spc="-150" dirty="0" smtClean="0">
                <a:sym typeface="Wingdings" pitchFamily="2" charset="2"/>
              </a:rPr>
              <a:t> </a:t>
            </a:r>
            <a:r>
              <a:rPr lang="en-US" b="1" spc="-150" dirty="0" smtClean="0">
                <a:solidFill>
                  <a:srgbClr val="C00000"/>
                </a:solidFill>
              </a:rPr>
              <a:t>pulmonary hypertension.</a:t>
            </a:r>
          </a:p>
          <a:p>
            <a:pPr>
              <a:buFont typeface="Wingdings" pitchFamily="2" charset="2"/>
              <a:buChar char="§"/>
            </a:pPr>
            <a:endParaRPr lang="en-US" sz="3600" b="1" dirty="0" smtClean="0"/>
          </a:p>
          <a:p>
            <a:pPr>
              <a:buFont typeface="Wingdings" pitchFamily="2" charset="2"/>
              <a:buChar char="§"/>
            </a:pPr>
            <a:endParaRPr lang="en-US" sz="3600" dirty="0" smtClean="0">
              <a:latin typeface="Monotype Corsiva"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971800" y="152400"/>
            <a:ext cx="2590800" cy="609600"/>
          </a:xfrm>
        </p:spPr>
        <p:txBody>
          <a:bodyPr>
            <a:normAutofit fontScale="90000"/>
          </a:bodyPr>
          <a:lstStyle/>
          <a:p>
            <a:pPr eaLnBrk="1" hangingPunct="1"/>
            <a:r>
              <a:rPr lang="en-US" sz="4000" b="1" dirty="0" smtClean="0">
                <a:solidFill>
                  <a:srgbClr val="C00000"/>
                </a:solidFill>
              </a:rPr>
              <a:t>CVC LUNG</a:t>
            </a:r>
          </a:p>
        </p:txBody>
      </p:sp>
      <p:pic>
        <p:nvPicPr>
          <p:cNvPr id="22531" name="Picture 3" descr="15"/>
          <p:cNvPicPr>
            <a:picLocks noChangeAspect="1" noChangeArrowheads="1"/>
          </p:cNvPicPr>
          <p:nvPr/>
        </p:nvPicPr>
        <p:blipFill>
          <a:blip r:embed="rId3" cstate="print"/>
          <a:srcRect/>
          <a:stretch>
            <a:fillRect/>
          </a:stretch>
        </p:blipFill>
        <p:spPr bwMode="auto">
          <a:xfrm>
            <a:off x="2971800" y="1066800"/>
            <a:ext cx="5943600" cy="5272088"/>
          </a:xfrm>
          <a:prstGeom prst="rect">
            <a:avLst/>
          </a:prstGeom>
          <a:noFill/>
          <a:ln w="9525">
            <a:noFill/>
            <a:miter lim="800000"/>
            <a:headEnd/>
            <a:tailEnd/>
          </a:ln>
        </p:spPr>
      </p:pic>
      <p:sp>
        <p:nvSpPr>
          <p:cNvPr id="4" name="Rectangle 3"/>
          <p:cNvSpPr/>
          <p:nvPr/>
        </p:nvSpPr>
        <p:spPr>
          <a:xfrm>
            <a:off x="0" y="2057400"/>
            <a:ext cx="2895600" cy="3416320"/>
          </a:xfrm>
          <a:prstGeom prst="rect">
            <a:avLst/>
          </a:prstGeom>
        </p:spPr>
        <p:txBody>
          <a:bodyPr wrap="square">
            <a:spAutoFit/>
          </a:bodyPr>
          <a:lstStyle/>
          <a:p>
            <a:r>
              <a:rPr lang="en-US" sz="3600" b="1" dirty="0" smtClean="0">
                <a:solidFill>
                  <a:srgbClr val="C00000"/>
                </a:solidFill>
              </a:rPr>
              <a:t>Thickened alveolar septa prominent </a:t>
            </a:r>
            <a:r>
              <a:rPr lang="en-US" sz="3600" b="1" dirty="0" err="1" smtClean="0">
                <a:solidFill>
                  <a:srgbClr val="C00000"/>
                </a:solidFill>
              </a:rPr>
              <a:t>septal</a:t>
            </a:r>
            <a:r>
              <a:rPr lang="en-US" sz="3600" b="1" dirty="0" smtClean="0">
                <a:solidFill>
                  <a:srgbClr val="C00000"/>
                </a:solidFill>
              </a:rPr>
              <a:t> vessels, heart failure cells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
          <p:cNvPicPr>
            <a:picLocks noChangeAspect="1" noChangeArrowheads="1"/>
          </p:cNvPicPr>
          <p:nvPr/>
        </p:nvPicPr>
        <p:blipFill>
          <a:blip r:embed="rId2" cstate="print">
            <a:lum contrast="18000"/>
          </a:blip>
          <a:srcRect/>
          <a:stretch>
            <a:fillRect/>
          </a:stretch>
        </p:blipFill>
        <p:spPr bwMode="auto">
          <a:xfrm>
            <a:off x="457200" y="533400"/>
            <a:ext cx="4724400" cy="5181600"/>
          </a:xfrm>
          <a:prstGeom prst="rect">
            <a:avLst/>
          </a:prstGeom>
          <a:noFill/>
          <a:ln w="9525">
            <a:noFill/>
            <a:miter lim="800000"/>
            <a:headEnd/>
            <a:tailEnd/>
          </a:ln>
        </p:spPr>
      </p:pic>
      <p:sp>
        <p:nvSpPr>
          <p:cNvPr id="21507" name="Rectangle 5"/>
          <p:cNvSpPr>
            <a:spLocks noChangeArrowheads="1"/>
          </p:cNvSpPr>
          <p:nvPr/>
        </p:nvSpPr>
        <p:spPr bwMode="auto">
          <a:xfrm>
            <a:off x="228600" y="6096000"/>
            <a:ext cx="8534400" cy="523875"/>
          </a:xfrm>
          <a:prstGeom prst="rect">
            <a:avLst/>
          </a:prstGeom>
          <a:noFill/>
          <a:ln w="9525">
            <a:noFill/>
            <a:miter lim="800000"/>
            <a:headEnd/>
            <a:tailEnd/>
          </a:ln>
        </p:spPr>
        <p:txBody>
          <a:bodyPr>
            <a:spAutoFit/>
          </a:bodyPr>
          <a:lstStyle/>
          <a:p>
            <a:r>
              <a:rPr lang="en-US" sz="2800" b="1" dirty="0" smtClean="0">
                <a:solidFill>
                  <a:srgbClr val="C00000"/>
                </a:solidFill>
              </a:rPr>
              <a:t>AC. CONGESTION &amp; OEDEMA OF THE LUNG</a:t>
            </a:r>
            <a:endParaRPr lang="en-US" sz="2800" b="1" dirty="0">
              <a:solidFill>
                <a:srgbClr val="C00000"/>
              </a:solidFill>
            </a:endParaRPr>
          </a:p>
        </p:txBody>
      </p:sp>
      <p:sp>
        <p:nvSpPr>
          <p:cNvPr id="21508" name="Text Box 6"/>
          <p:cNvSpPr txBox="1">
            <a:spLocks noChangeArrowheads="1"/>
          </p:cNvSpPr>
          <p:nvPr/>
        </p:nvSpPr>
        <p:spPr bwMode="auto">
          <a:xfrm>
            <a:off x="5257800" y="0"/>
            <a:ext cx="3886200" cy="6555643"/>
          </a:xfrm>
          <a:prstGeom prst="rect">
            <a:avLst/>
          </a:prstGeom>
          <a:noFill/>
          <a:ln w="9525">
            <a:noFill/>
            <a:miter lim="800000"/>
            <a:headEnd/>
            <a:tailEnd/>
          </a:ln>
        </p:spPr>
        <p:txBody>
          <a:bodyPr wrap="square">
            <a:spAutoFit/>
          </a:bodyPr>
          <a:lstStyle/>
          <a:p>
            <a:r>
              <a:rPr lang="en-US" sz="2800" b="1" dirty="0"/>
              <a:t>1. </a:t>
            </a:r>
            <a:r>
              <a:rPr lang="en-US" sz="2800" b="1" dirty="0" smtClean="0"/>
              <a:t>Alveolar capillaries &amp; distended &amp; engorged with blood </a:t>
            </a:r>
            <a:endParaRPr lang="en-US" sz="2800" b="1" dirty="0"/>
          </a:p>
          <a:p>
            <a:endParaRPr lang="en-US" sz="2800" b="1" dirty="0" smtClean="0"/>
          </a:p>
          <a:p>
            <a:r>
              <a:rPr lang="en-US" sz="2800" b="1" dirty="0" smtClean="0"/>
              <a:t>2. Pale pink homogenous </a:t>
            </a:r>
            <a:r>
              <a:rPr lang="en-US" sz="2800" b="1" dirty="0" err="1" smtClean="0"/>
              <a:t>oedema</a:t>
            </a:r>
            <a:r>
              <a:rPr lang="en-US" sz="2800" b="1" dirty="0" smtClean="0"/>
              <a:t> fluid in the alveoli</a:t>
            </a:r>
            <a:endParaRPr lang="en-US" sz="2800" b="1" dirty="0"/>
          </a:p>
          <a:p>
            <a:endParaRPr lang="en-US" sz="2800" b="1" dirty="0"/>
          </a:p>
          <a:p>
            <a:r>
              <a:rPr lang="en-US" sz="2800" b="1" dirty="0"/>
              <a:t>3. R.B.Cs &amp; the </a:t>
            </a:r>
            <a:r>
              <a:rPr lang="en-US" sz="2800" b="1" dirty="0" err="1"/>
              <a:t>socalled</a:t>
            </a:r>
            <a:r>
              <a:rPr lang="en-US" sz="2800" b="1" dirty="0"/>
              <a:t> heart failure cells (macrophages with </a:t>
            </a:r>
            <a:r>
              <a:rPr lang="en-US" sz="2800" b="1" dirty="0" err="1"/>
              <a:t>hemosiderin</a:t>
            </a:r>
            <a:r>
              <a:rPr lang="en-US" sz="2800" b="1" dirty="0"/>
              <a:t> from broken down RBCs) in the alveolar lumen</a:t>
            </a:r>
          </a:p>
          <a:p>
            <a:r>
              <a:rPr lang="en-US" sz="2800" dirty="0"/>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381000"/>
            <a:ext cx="8839200" cy="533400"/>
          </a:xfrm>
        </p:spPr>
        <p:txBody>
          <a:bodyPr>
            <a:normAutofit fontScale="90000"/>
          </a:bodyPr>
          <a:lstStyle/>
          <a:p>
            <a:pPr eaLnBrk="1" hangingPunct="1"/>
            <a:r>
              <a:rPr lang="en-US" b="1" dirty="0" smtClean="0">
                <a:solidFill>
                  <a:srgbClr val="C00000"/>
                </a:solidFill>
              </a:rPr>
              <a:t>CVC LUNG</a:t>
            </a:r>
          </a:p>
        </p:txBody>
      </p:sp>
      <p:pic>
        <p:nvPicPr>
          <p:cNvPr id="23555" name="Picture 3" descr="16"/>
          <p:cNvPicPr>
            <a:picLocks noChangeAspect="1" noChangeArrowheads="1"/>
          </p:cNvPicPr>
          <p:nvPr/>
        </p:nvPicPr>
        <p:blipFill>
          <a:blip r:embed="rId3" cstate="print"/>
          <a:srcRect/>
          <a:stretch>
            <a:fillRect/>
          </a:stretch>
        </p:blipFill>
        <p:spPr bwMode="auto">
          <a:xfrm>
            <a:off x="304800" y="990600"/>
            <a:ext cx="5257800" cy="5143500"/>
          </a:xfrm>
          <a:prstGeom prst="rect">
            <a:avLst/>
          </a:prstGeom>
          <a:noFill/>
          <a:ln w="9525">
            <a:noFill/>
            <a:miter lim="800000"/>
            <a:headEnd/>
            <a:tailEnd/>
          </a:ln>
        </p:spPr>
      </p:pic>
      <p:sp>
        <p:nvSpPr>
          <p:cNvPr id="4" name="Rectangle 3"/>
          <p:cNvSpPr/>
          <p:nvPr/>
        </p:nvSpPr>
        <p:spPr>
          <a:xfrm>
            <a:off x="5867400" y="1600200"/>
            <a:ext cx="2971800" cy="3416320"/>
          </a:xfrm>
          <a:prstGeom prst="rect">
            <a:avLst/>
          </a:prstGeom>
        </p:spPr>
        <p:txBody>
          <a:bodyPr wrap="square">
            <a:spAutoFit/>
          </a:bodyPr>
          <a:lstStyle/>
          <a:p>
            <a:r>
              <a:rPr lang="en-US" sz="3600" b="1" dirty="0" smtClean="0">
                <a:solidFill>
                  <a:srgbClr val="C00000"/>
                </a:solidFill>
              </a:rPr>
              <a:t>Thickened alveolar septa prominent </a:t>
            </a:r>
            <a:r>
              <a:rPr lang="en-US" sz="3600" b="1" dirty="0" err="1" smtClean="0">
                <a:solidFill>
                  <a:srgbClr val="C00000"/>
                </a:solidFill>
              </a:rPr>
              <a:t>septal</a:t>
            </a:r>
            <a:r>
              <a:rPr lang="en-US" sz="3600" b="1" dirty="0" smtClean="0">
                <a:solidFill>
                  <a:srgbClr val="C00000"/>
                </a:solidFill>
              </a:rPr>
              <a:t> vessels, heart failure cells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458200" cy="1143000"/>
          </a:xfrm>
        </p:spPr>
        <p:txBody>
          <a:bodyPr rtlCol="0">
            <a:normAutofit fontScale="90000"/>
          </a:bodyPr>
          <a:lstStyle/>
          <a:p>
            <a:pPr fontAlgn="auto">
              <a:spcAft>
                <a:spcPts val="0"/>
              </a:spcAft>
              <a:defRPr/>
            </a:pPr>
            <a:r>
              <a:rPr lang="en-US" b="1" dirty="0" smtClean="0">
                <a:solidFill>
                  <a:srgbClr val="C00000"/>
                </a:solidFill>
              </a:rPr>
              <a:t>“Heart Failure Cells”</a:t>
            </a:r>
            <a:br>
              <a:rPr lang="en-US" b="1" dirty="0" smtClean="0">
                <a:solidFill>
                  <a:srgbClr val="C00000"/>
                </a:solidFill>
              </a:rPr>
            </a:br>
            <a:r>
              <a:rPr lang="en-US" b="1" dirty="0" smtClean="0">
                <a:solidFill>
                  <a:srgbClr val="C00000"/>
                </a:solidFill>
              </a:rPr>
              <a:t>(</a:t>
            </a:r>
            <a:r>
              <a:rPr lang="en-US" b="1" dirty="0" err="1" smtClean="0">
                <a:solidFill>
                  <a:srgbClr val="C00000"/>
                </a:solidFill>
              </a:rPr>
              <a:t>Haemosiderin</a:t>
            </a:r>
            <a:r>
              <a:rPr lang="en-US" b="1" dirty="0" smtClean="0">
                <a:solidFill>
                  <a:srgbClr val="C00000"/>
                </a:solidFill>
              </a:rPr>
              <a:t> - Laden Macrophages)</a:t>
            </a:r>
          </a:p>
        </p:txBody>
      </p:sp>
      <p:pic>
        <p:nvPicPr>
          <p:cNvPr id="23555" name="Picture 4" descr="Hemosid7.jpg                                                   00000010Macintosh HD                   ABA78158:"/>
          <p:cNvPicPr>
            <a:picLocks noChangeAspect="1" noChangeArrowheads="1"/>
          </p:cNvPicPr>
          <p:nvPr/>
        </p:nvPicPr>
        <p:blipFill>
          <a:blip r:embed="rId2" cstate="print">
            <a:lum contrast="6000"/>
          </a:blip>
          <a:srcRect/>
          <a:stretch>
            <a:fillRect/>
          </a:stretch>
        </p:blipFill>
        <p:spPr bwMode="auto">
          <a:xfrm>
            <a:off x="1828800" y="2057400"/>
            <a:ext cx="5416550" cy="4360863"/>
          </a:xfrm>
          <a:prstGeom prst="rect">
            <a:avLst/>
          </a:prstGeom>
          <a:noFill/>
          <a:ln w="9525">
            <a:noFill/>
            <a:miter lim="800000"/>
            <a:headEnd/>
            <a:tailEnd/>
          </a:ln>
        </p:spPr>
      </p:pic>
      <p:sp>
        <p:nvSpPr>
          <p:cNvPr id="23556" name="AutoShape 5"/>
          <p:cNvSpPr>
            <a:spLocks noChangeArrowheads="1"/>
          </p:cNvSpPr>
          <p:nvPr/>
        </p:nvSpPr>
        <p:spPr bwMode="auto">
          <a:xfrm>
            <a:off x="1295400" y="464820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a:p>
        </p:txBody>
      </p:sp>
      <p:sp>
        <p:nvSpPr>
          <p:cNvPr id="23557" name="Text Box 6"/>
          <p:cNvSpPr txBox="1">
            <a:spLocks noChangeArrowheads="1"/>
          </p:cNvSpPr>
          <p:nvPr/>
        </p:nvSpPr>
        <p:spPr bwMode="auto">
          <a:xfrm>
            <a:off x="304800" y="3200400"/>
            <a:ext cx="1676400" cy="1187450"/>
          </a:xfrm>
          <a:prstGeom prst="rect">
            <a:avLst/>
          </a:prstGeom>
          <a:noFill/>
          <a:ln w="9525">
            <a:noFill/>
            <a:miter lim="800000"/>
            <a:headEnd/>
            <a:tailEnd/>
          </a:ln>
        </p:spPr>
        <p:txBody>
          <a:bodyPr>
            <a:spAutoFit/>
          </a:bodyPr>
          <a:lstStyle/>
          <a:p>
            <a:pPr eaLnBrk="0" hangingPunct="0">
              <a:spcBef>
                <a:spcPct val="50000"/>
              </a:spcBef>
            </a:pPr>
            <a:r>
              <a:rPr lang="en-US" sz="2400" b="1">
                <a:latin typeface="Times" pitchFamily="18" charset="0"/>
              </a:rPr>
              <a:t>Prussian Blue Stain for Iron…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179512" y="381000"/>
            <a:ext cx="8784976" cy="6216352"/>
          </a:xfrm>
        </p:spPr>
        <p:txBody>
          <a:bodyPr>
            <a:noAutofit/>
          </a:bodyPr>
          <a:lstStyle/>
          <a:p>
            <a:pPr>
              <a:buNone/>
            </a:pPr>
            <a:r>
              <a:rPr lang="en-US" sz="3600" b="1" dirty="0" smtClean="0">
                <a:solidFill>
                  <a:srgbClr val="C00000"/>
                </a:solidFill>
              </a:rPr>
              <a:t>   </a:t>
            </a:r>
            <a:r>
              <a:rPr lang="en-US" sz="4000" b="1" dirty="0" smtClean="0">
                <a:solidFill>
                  <a:srgbClr val="C00000"/>
                </a:solidFill>
              </a:rPr>
              <a:t>CVC LIVER</a:t>
            </a:r>
          </a:p>
          <a:p>
            <a:pPr>
              <a:buNone/>
            </a:pPr>
            <a:r>
              <a:rPr lang="en-US" sz="4000" b="1" dirty="0" smtClean="0">
                <a:solidFill>
                  <a:srgbClr val="C00000"/>
                </a:solidFill>
              </a:rPr>
              <a:t>    </a:t>
            </a:r>
          </a:p>
          <a:p>
            <a:pPr>
              <a:buNone/>
            </a:pPr>
            <a:r>
              <a:rPr lang="en-US" sz="4000" b="1" dirty="0" smtClean="0">
                <a:solidFill>
                  <a:srgbClr val="C00000"/>
                </a:solidFill>
              </a:rPr>
              <a:t>  </a:t>
            </a:r>
            <a:r>
              <a:rPr lang="en-US" sz="3600" b="1" dirty="0" smtClean="0"/>
              <a:t>Nutmeg Liver </a:t>
            </a:r>
            <a:endParaRPr lang="en-US" sz="3600" b="1" dirty="0" smtClean="0">
              <a:solidFill>
                <a:srgbClr val="C00000"/>
              </a:solidFill>
            </a:endParaRPr>
          </a:p>
          <a:p>
            <a:pPr>
              <a:buNone/>
            </a:pPr>
            <a:endParaRPr lang="en-US" sz="2800" b="1" dirty="0" smtClean="0"/>
          </a:p>
          <a:p>
            <a:pPr>
              <a:buFont typeface="Wingdings" pitchFamily="2" charset="2"/>
              <a:buChar char="§"/>
            </a:pPr>
            <a:r>
              <a:rPr lang="en-US" b="1" dirty="0" smtClean="0"/>
              <a:t>Occurs mainly due to right heart failure and sometimes due to occlusion of Inferior Venacava and Hepatic Vein .</a:t>
            </a:r>
          </a:p>
          <a:p>
            <a:pPr>
              <a:buFont typeface="Wingdings" pitchFamily="2" charset="2"/>
              <a:buChar char="§"/>
            </a:pPr>
            <a:endParaRPr lang="en-US" sz="3600" b="1" dirty="0" smtClean="0"/>
          </a:p>
          <a:p>
            <a:pPr>
              <a:buFont typeface="Wingdings" pitchFamily="2" charset="2"/>
              <a:buChar char="Ø"/>
            </a:pPr>
            <a:endParaRPr lang="en-US" sz="3600" b="1" dirty="0" smtClean="0"/>
          </a:p>
          <a:p>
            <a:pPr>
              <a:buFont typeface="Wingdings" pitchFamily="2" charset="2"/>
              <a:buChar char="Ø"/>
            </a:pPr>
            <a:endParaRPr lang="en-US" sz="36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 calcmode="lin" valueType="num">
                                      <p:cBhvr additive="base">
                                        <p:cTn id="2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 y="0"/>
            <a:ext cx="8686800" cy="1143000"/>
          </a:xfrm>
        </p:spPr>
        <p:txBody>
          <a:bodyPr/>
          <a:lstStyle/>
          <a:p>
            <a:r>
              <a:rPr lang="en-US" b="1" dirty="0" smtClean="0">
                <a:solidFill>
                  <a:srgbClr val="C00000"/>
                </a:solidFill>
              </a:rPr>
              <a:t>Hyperemia &amp; Congestion</a:t>
            </a:r>
            <a:endParaRPr lang="en-GB" b="1" dirty="0" smtClean="0">
              <a:solidFill>
                <a:srgbClr val="C00000"/>
              </a:solidFill>
            </a:endParaRPr>
          </a:p>
        </p:txBody>
      </p:sp>
      <p:sp>
        <p:nvSpPr>
          <p:cNvPr id="120835" name="Rectangle 3"/>
          <p:cNvSpPr>
            <a:spLocks noGrp="1" noChangeArrowheads="1"/>
          </p:cNvSpPr>
          <p:nvPr>
            <p:ph idx="1"/>
          </p:nvPr>
        </p:nvSpPr>
        <p:spPr>
          <a:xfrm>
            <a:off x="381000" y="1219200"/>
            <a:ext cx="8534400" cy="5105400"/>
          </a:xfrm>
        </p:spPr>
        <p:txBody>
          <a:bodyPr>
            <a:normAutofit/>
          </a:bodyPr>
          <a:lstStyle/>
          <a:p>
            <a:pPr>
              <a:lnSpc>
                <a:spcPct val="95000"/>
              </a:lnSpc>
              <a:buNone/>
            </a:pPr>
            <a:endParaRPr lang="en-US" sz="4000" b="1" dirty="0" smtClean="0"/>
          </a:p>
          <a:p>
            <a:pPr>
              <a:lnSpc>
                <a:spcPct val="95000"/>
              </a:lnSpc>
              <a:buNone/>
            </a:pPr>
            <a:r>
              <a:rPr lang="en-US" sz="3600" b="1" dirty="0" smtClean="0"/>
              <a:t>Hyperemia &amp; Congestion both indicate: </a:t>
            </a:r>
          </a:p>
          <a:p>
            <a:pPr>
              <a:lnSpc>
                <a:spcPct val="95000"/>
              </a:lnSpc>
              <a:buFont typeface="Wingdings" pitchFamily="2" charset="2"/>
              <a:buNone/>
            </a:pPr>
            <a:r>
              <a:rPr lang="en-US" sz="3600" b="1" dirty="0" smtClean="0"/>
              <a:t>  </a:t>
            </a:r>
            <a:endParaRPr lang="en-US" sz="3600" b="1" dirty="0" smtClean="0">
              <a:solidFill>
                <a:srgbClr val="C00000"/>
              </a:solidFill>
            </a:endParaRPr>
          </a:p>
          <a:p>
            <a:pPr>
              <a:lnSpc>
                <a:spcPct val="95000"/>
              </a:lnSpc>
              <a:buFont typeface="Wingdings" pitchFamily="2" charset="2"/>
              <a:buNone/>
            </a:pPr>
            <a:r>
              <a:rPr lang="en-US" sz="3600" b="1" dirty="0" smtClean="0">
                <a:solidFill>
                  <a:srgbClr val="C00000"/>
                </a:solidFill>
              </a:rPr>
              <a:t>- A local increase in volume of blood </a:t>
            </a:r>
            <a:r>
              <a:rPr lang="en-US" sz="4800" b="1" dirty="0" smtClean="0">
                <a:solidFill>
                  <a:srgbClr val="C00000"/>
                </a:solidFill>
              </a:rPr>
              <a:t>within the BV </a:t>
            </a:r>
            <a:r>
              <a:rPr lang="en-US" sz="3600" b="1" dirty="0" smtClean="0">
                <a:solidFill>
                  <a:srgbClr val="C00000"/>
                </a:solidFill>
              </a:rPr>
              <a:t>of a particular tissue. </a:t>
            </a:r>
          </a:p>
          <a:p>
            <a:pPr>
              <a:lnSpc>
                <a:spcPct val="95000"/>
              </a:lnSpc>
              <a:buFont typeface="Wingdings" pitchFamily="2" charset="2"/>
              <a:buNone/>
            </a:pPr>
            <a:r>
              <a:rPr lang="en-US" sz="3600" b="1" dirty="0" smtClean="0">
                <a:solidFill>
                  <a:srgbClr val="C00000"/>
                </a:solidFill>
              </a:rPr>
              <a:t>- </a:t>
            </a:r>
            <a:r>
              <a:rPr lang="en-US" sz="3600" b="1" dirty="0" smtClean="0"/>
              <a:t>Is usually associated with </a:t>
            </a:r>
            <a:r>
              <a:rPr lang="en-US" sz="3600" b="1" dirty="0" smtClean="0">
                <a:solidFill>
                  <a:srgbClr val="C00000"/>
                </a:solidFill>
              </a:rPr>
              <a:t>– </a:t>
            </a:r>
            <a:r>
              <a:rPr lang="en-US" sz="3600" b="1" dirty="0" err="1" smtClean="0">
                <a:solidFill>
                  <a:srgbClr val="C00000"/>
                </a:solidFill>
              </a:rPr>
              <a:t>Oedema</a:t>
            </a:r>
            <a:r>
              <a:rPr lang="en-US" sz="3600" b="1" dirty="0" smtClean="0">
                <a:solidFill>
                  <a:srgbClr val="C00000"/>
                </a:solidFill>
              </a:rPr>
              <a:t> -</a:t>
            </a:r>
            <a:r>
              <a:rPr lang="en-US" sz="3600" b="1" dirty="0" smtClean="0"/>
              <a:t>escape of fluid into the interstitial tissue space</a:t>
            </a:r>
            <a:endParaRPr lang="en-US" sz="3600" b="1" dirty="0" smtClean="0">
              <a:solidFill>
                <a:srgbClr val="C00000"/>
              </a:solidFill>
            </a:endParaRPr>
          </a:p>
          <a:p>
            <a:pPr>
              <a:lnSpc>
                <a:spcPct val="95000"/>
              </a:lnSpc>
              <a:buFont typeface="Wingdings" pitchFamily="2" charset="2"/>
              <a:buNone/>
            </a:pPr>
            <a:endParaRPr lang="en-US" sz="4000" b="1" dirty="0" smtClean="0"/>
          </a:p>
          <a:p>
            <a:pPr>
              <a:lnSpc>
                <a:spcPct val="95000"/>
              </a:lnSpc>
            </a:pPr>
            <a:endParaRPr lang="en-US" sz="3600" b="1" dirty="0" smtClean="0"/>
          </a:p>
          <a:p>
            <a:pPr>
              <a:lnSpc>
                <a:spcPct val="95000"/>
              </a:lnSpc>
            </a:pPr>
            <a:endParaRPr lang="en-US" sz="2800" b="1" dirty="0" smtClean="0"/>
          </a:p>
          <a:p>
            <a:pPr>
              <a:lnSpc>
                <a:spcPct val="95000"/>
              </a:lnSpc>
            </a:pPr>
            <a:endParaRPr lang="en-US" sz="2800" b="1" dirty="0" smtClean="0"/>
          </a:p>
          <a:p>
            <a:pPr>
              <a:lnSpc>
                <a:spcPct val="95000"/>
              </a:lnSpc>
              <a:buFont typeface="Wingdings" pitchFamily="2" charset="2"/>
              <a:buNone/>
            </a:pPr>
            <a:endParaRPr lang="en-US" sz="10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8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r Prema SBKS Dept\1010  Lectrure matrl\Harshmohan Photos\6-3.tif"/>
          <p:cNvPicPr>
            <a:picLocks noChangeAspect="1" noChangeArrowheads="1"/>
          </p:cNvPicPr>
          <p:nvPr/>
        </p:nvPicPr>
        <p:blipFill>
          <a:blip r:embed="rId3" cstate="print"/>
          <a:srcRect/>
          <a:stretch>
            <a:fillRect/>
          </a:stretch>
        </p:blipFill>
        <p:spPr bwMode="auto">
          <a:xfrm rot="16200000">
            <a:off x="-834217" y="1329517"/>
            <a:ext cx="6515100" cy="4389466"/>
          </a:xfrm>
          <a:prstGeom prst="rect">
            <a:avLst/>
          </a:prstGeom>
          <a:noFill/>
        </p:spPr>
      </p:pic>
      <p:sp>
        <p:nvSpPr>
          <p:cNvPr id="6" name="Rectangle 5"/>
          <p:cNvSpPr/>
          <p:nvPr/>
        </p:nvSpPr>
        <p:spPr>
          <a:xfrm>
            <a:off x="4572000" y="304800"/>
            <a:ext cx="4572000" cy="5386090"/>
          </a:xfrm>
          <a:prstGeom prst="rect">
            <a:avLst/>
          </a:prstGeom>
        </p:spPr>
        <p:txBody>
          <a:bodyPr>
            <a:spAutoFit/>
          </a:bodyPr>
          <a:lstStyle/>
          <a:p>
            <a:pPr>
              <a:buFont typeface="Wingdings" pitchFamily="2" charset="2"/>
              <a:buChar char="Ø"/>
            </a:pPr>
            <a:r>
              <a:rPr lang="en-US" sz="2800" b="1" dirty="0" smtClean="0">
                <a:solidFill>
                  <a:srgbClr val="C00000"/>
                </a:solidFill>
              </a:rPr>
              <a:t>GROSS APPEARANCE OF LIVER IN CVC :</a:t>
            </a:r>
          </a:p>
          <a:p>
            <a:pPr>
              <a:buFont typeface="Wingdings" pitchFamily="2" charset="2"/>
              <a:buChar char="§"/>
            </a:pPr>
            <a:r>
              <a:rPr lang="en-US" sz="3200" b="1" dirty="0" smtClean="0"/>
              <a:t>The liver is enlarged</a:t>
            </a:r>
          </a:p>
          <a:p>
            <a:pPr>
              <a:buFont typeface="Wingdings" pitchFamily="2" charset="2"/>
              <a:buChar char="§"/>
            </a:pPr>
            <a:r>
              <a:rPr lang="en-US" sz="3200" b="1" dirty="0" smtClean="0"/>
              <a:t>C/S shows characteristic red and yellow mottled appearance due to congested centre of lobules and fatty peripheral zone – reminiscent of C/S  of a nutmeg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livconggross"/>
          <p:cNvPicPr>
            <a:picLocks noGrp="1" noChangeAspect="1" noChangeArrowheads="1"/>
          </p:cNvPicPr>
          <p:nvPr>
            <p:ph idx="1"/>
          </p:nvPr>
        </p:nvPicPr>
        <p:blipFill>
          <a:blip r:embed="rId2" cstate="print"/>
          <a:srcRect/>
          <a:stretch>
            <a:fillRect/>
          </a:stretch>
        </p:blipFill>
        <p:spPr>
          <a:xfrm>
            <a:off x="369268" y="146668"/>
            <a:ext cx="5469741" cy="5257800"/>
          </a:xfrm>
          <a:noFill/>
          <a:ln/>
        </p:spPr>
      </p:pic>
      <p:sp>
        <p:nvSpPr>
          <p:cNvPr id="3" name="Rectangle 2"/>
          <p:cNvSpPr/>
          <p:nvPr/>
        </p:nvSpPr>
        <p:spPr>
          <a:xfrm>
            <a:off x="381000" y="5486400"/>
            <a:ext cx="8458200" cy="1323439"/>
          </a:xfrm>
          <a:prstGeom prst="rect">
            <a:avLst/>
          </a:prstGeom>
        </p:spPr>
        <p:txBody>
          <a:bodyPr wrap="square">
            <a:spAutoFit/>
          </a:bodyPr>
          <a:lstStyle/>
          <a:p>
            <a:r>
              <a:rPr lang="en-US" sz="4000" b="1" dirty="0" smtClean="0">
                <a:solidFill>
                  <a:srgbClr val="C00000"/>
                </a:solidFill>
              </a:rPr>
              <a:t>Chronic Passive Congestion of liver in </a:t>
            </a:r>
            <a:r>
              <a:rPr lang="en-US" sz="4000" b="1" dirty="0" err="1" smtClean="0">
                <a:solidFill>
                  <a:srgbClr val="C00000"/>
                </a:solidFill>
              </a:rPr>
              <a:t>Rt</a:t>
            </a:r>
            <a:r>
              <a:rPr lang="en-US" sz="4000" b="1" dirty="0" smtClean="0">
                <a:solidFill>
                  <a:srgbClr val="C00000"/>
                </a:solidFill>
              </a:rPr>
              <a:t> heart failure/CCF  - Nutmeg liver  </a:t>
            </a:r>
            <a:endParaRPr lang="en-US" sz="4000" b="1" dirty="0">
              <a:solidFill>
                <a:srgbClr val="C00000"/>
              </a:solidFill>
            </a:endParaRPr>
          </a:p>
        </p:txBody>
      </p:sp>
      <p:sp>
        <p:nvSpPr>
          <p:cNvPr id="5" name="Rectangle 4"/>
          <p:cNvSpPr/>
          <p:nvPr/>
        </p:nvSpPr>
        <p:spPr>
          <a:xfrm>
            <a:off x="5867400" y="228600"/>
            <a:ext cx="3048000" cy="5016758"/>
          </a:xfrm>
          <a:prstGeom prst="rect">
            <a:avLst/>
          </a:prstGeom>
        </p:spPr>
        <p:txBody>
          <a:bodyPr wrap="square">
            <a:spAutoFit/>
          </a:bodyPr>
          <a:lstStyle/>
          <a:p>
            <a:r>
              <a:rPr lang="en-US" sz="3200" b="1" dirty="0" smtClean="0"/>
              <a:t>characteristic red and yellow mottled appearance due to congested centre of lobules and fatty peripheral zone – reminiscent of C/S  of a nutmeg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0" y="152400"/>
            <a:ext cx="8964488" cy="6372944"/>
          </a:xfrm>
        </p:spPr>
        <p:txBody>
          <a:bodyPr>
            <a:noAutofit/>
          </a:bodyPr>
          <a:lstStyle/>
          <a:p>
            <a:pPr>
              <a:buNone/>
            </a:pPr>
            <a:r>
              <a:rPr lang="en-US" sz="2800" b="1" dirty="0" smtClean="0">
                <a:solidFill>
                  <a:srgbClr val="C00000"/>
                </a:solidFill>
                <a:latin typeface="Calibri" pitchFamily="34" charset="0"/>
              </a:rPr>
              <a:t>    HISTOLOGY OF CVC LIVER</a:t>
            </a:r>
          </a:p>
          <a:p>
            <a:pPr>
              <a:buFont typeface="Wingdings" pitchFamily="2" charset="2"/>
              <a:buChar char="§"/>
            </a:pPr>
            <a:r>
              <a:rPr lang="en-US" sz="2800" b="1" dirty="0" smtClean="0"/>
              <a:t>Central vein is thick walled, distended with blood</a:t>
            </a:r>
          </a:p>
          <a:p>
            <a:pPr>
              <a:buFont typeface="Wingdings" pitchFamily="2" charset="2"/>
              <a:buChar char="§"/>
            </a:pPr>
            <a:r>
              <a:rPr lang="en-US" sz="2800" b="1" dirty="0" err="1" smtClean="0"/>
              <a:t>Centrizonal</a:t>
            </a:r>
            <a:r>
              <a:rPr lang="en-US" sz="2800" b="1" dirty="0" smtClean="0"/>
              <a:t>  sinusoids show widening, endothelial cells &amp; </a:t>
            </a:r>
            <a:r>
              <a:rPr lang="en-US" sz="2800" b="1" dirty="0" err="1" smtClean="0"/>
              <a:t>Kupffer</a:t>
            </a:r>
            <a:r>
              <a:rPr lang="en-US" sz="2800" b="1" dirty="0" smtClean="0"/>
              <a:t> cells show hyperplasia.</a:t>
            </a:r>
          </a:p>
          <a:p>
            <a:pPr>
              <a:buFont typeface="Wingdings" pitchFamily="2" charset="2"/>
              <a:buChar char="§"/>
            </a:pPr>
            <a:r>
              <a:rPr lang="en-US" sz="2800" b="1" dirty="0" smtClean="0"/>
              <a:t>The centrilobular </a:t>
            </a:r>
            <a:r>
              <a:rPr lang="en-US" sz="2800" b="1" dirty="0" err="1" smtClean="0"/>
              <a:t>hepatocytes</a:t>
            </a:r>
            <a:r>
              <a:rPr lang="en-US" sz="2800" b="1" dirty="0" smtClean="0"/>
              <a:t> become atrophic  due to pressure from distended sinusoids &amp; due to hypoxia and eventually disappear.</a:t>
            </a:r>
          </a:p>
          <a:p>
            <a:pPr>
              <a:buFont typeface="Wingdings" pitchFamily="2" charset="2"/>
              <a:buChar char="§"/>
            </a:pPr>
            <a:r>
              <a:rPr lang="en-US" sz="2800" b="1" dirty="0" smtClean="0"/>
              <a:t>Changes are more marked in the </a:t>
            </a:r>
            <a:r>
              <a:rPr lang="en-US" sz="2800" b="1" dirty="0" err="1" smtClean="0">
                <a:solidFill>
                  <a:srgbClr val="C00000"/>
                </a:solidFill>
              </a:rPr>
              <a:t>centrilobular</a:t>
            </a:r>
            <a:r>
              <a:rPr lang="en-US" sz="2800" b="1" dirty="0" smtClean="0">
                <a:solidFill>
                  <a:srgbClr val="C00000"/>
                </a:solidFill>
              </a:rPr>
              <a:t> zone </a:t>
            </a:r>
            <a:r>
              <a:rPr lang="en-US" sz="2800" b="1" dirty="0" smtClean="0"/>
              <a:t>due to severe hypoxia than in the periphery.</a:t>
            </a:r>
          </a:p>
          <a:p>
            <a:pPr>
              <a:buFont typeface="Wingdings" pitchFamily="2" charset="2"/>
              <a:buChar char="§"/>
            </a:pPr>
            <a:r>
              <a:rPr lang="en-US" sz="2800" b="1" dirty="0" smtClean="0"/>
              <a:t>The peripheral zone of the lobule is less severely affected by chronic hypoxia and shows some fatty change in the </a:t>
            </a:r>
            <a:r>
              <a:rPr lang="en-US" sz="2800" b="1" dirty="0" err="1" smtClean="0"/>
              <a:t>hepatocytes</a:t>
            </a:r>
            <a:endParaRPr lang="en-US" sz="2800" b="1" dirty="0" smtClean="0"/>
          </a:p>
          <a:p>
            <a:pPr>
              <a:buFont typeface="Wingdings" pitchFamily="2" charset="2"/>
              <a:buChar char="§"/>
            </a:pPr>
            <a:r>
              <a:rPr lang="en-US" sz="2800" b="1" dirty="0" smtClean="0"/>
              <a:t>Fibrosis occurs radiating from central vein progressing to invade &amp; distort the hepatic lobules </a:t>
            </a:r>
            <a:r>
              <a:rPr lang="en-US" sz="2800" b="1" dirty="0" smtClean="0">
                <a:sym typeface="Wingdings" pitchFamily="2" charset="2"/>
              </a:rPr>
              <a:t> cardiac cirrhosis</a:t>
            </a:r>
          </a:p>
          <a:p>
            <a:pPr>
              <a:buFont typeface="Wingdings" pitchFamily="2" charset="2"/>
              <a:buChar char="§"/>
            </a:pPr>
            <a:r>
              <a:rPr lang="en-US" sz="2800" b="1" dirty="0" smtClean="0"/>
              <a:t>.</a:t>
            </a:r>
          </a:p>
          <a:p>
            <a:pPr>
              <a:buFont typeface="Wingdings" pitchFamily="2" charset="2"/>
              <a:buChar char="§"/>
            </a:pPr>
            <a:endParaRPr lang="en-US"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amond(in)">
                                      <p:cBhvr>
                                        <p:cTn id="10" dur="2000"/>
                                        <p:tgtEl>
                                          <p:spTgt spid="6">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amond(in)">
                                      <p:cBhvr>
                                        <p:cTn id="13" dur="2000"/>
                                        <p:tgtEl>
                                          <p:spTgt spid="6">
                                            <p:txEl>
                                              <p:pRg st="2" end="2"/>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amond(in)">
                                      <p:cBhvr>
                                        <p:cTn id="16" dur="2000"/>
                                        <p:tgtEl>
                                          <p:spTgt spid="6">
                                            <p:txEl>
                                              <p:pRg st="3" end="3"/>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Effect transition="in" filter="diamond(in)">
                                      <p:cBhvr>
                                        <p:cTn id="19" dur="2000"/>
                                        <p:tgtEl>
                                          <p:spTgt spid="6">
                                            <p:txEl>
                                              <p:pRg st="6" end="6"/>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diamond(in)">
                                      <p:cBhvr>
                                        <p:cTn id="22" dur="2000"/>
                                        <p:tgtEl>
                                          <p:spTgt spid="6">
                                            <p:txEl>
                                              <p:pRg st="4" end="4"/>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diamond(in)">
                                      <p:cBhvr>
                                        <p:cTn id="25" dur="2000"/>
                                        <p:tgtEl>
                                          <p:spTgt spid="6">
                                            <p:txEl>
                                              <p:pRg st="5" end="5"/>
                                            </p:txEl>
                                          </p:spTgt>
                                        </p:tgtEl>
                                      </p:cBhvr>
                                    </p:animEffect>
                                  </p:childTnLst>
                                </p:cTn>
                              </p:par>
                              <p:par>
                                <p:cTn id="26" presetID="8" presetClass="entr" presetSubtype="16"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diamond(in)">
                                      <p:cBhvr>
                                        <p:cTn id="28"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Autofit/>
          </a:bodyPr>
          <a:lstStyle/>
          <a:p>
            <a:pPr algn="l"/>
            <a:r>
              <a:rPr lang="en-US" sz="3200" b="1" dirty="0" smtClean="0">
                <a:solidFill>
                  <a:srgbClr val="C00000"/>
                </a:solidFill>
              </a:rPr>
              <a:t>CVC  LIVER</a:t>
            </a:r>
            <a:endParaRPr lang="en-US" sz="3200" b="1" dirty="0">
              <a:solidFill>
                <a:srgbClr val="C00000"/>
              </a:solidFill>
            </a:endParaRPr>
          </a:p>
        </p:txBody>
      </p:sp>
      <p:pic>
        <p:nvPicPr>
          <p:cNvPr id="5" name="Content Placeholder 4" descr="54"/>
          <p:cNvPicPr>
            <a:picLocks noGrp="1" noChangeAspect="1" noChangeArrowheads="1"/>
          </p:cNvPicPr>
          <p:nvPr>
            <p:ph idx="1"/>
          </p:nvPr>
        </p:nvPicPr>
        <p:blipFill>
          <a:blip r:embed="rId3" cstate="print"/>
          <a:srcRect/>
          <a:stretch>
            <a:fillRect/>
          </a:stretch>
        </p:blipFill>
        <p:spPr bwMode="auto">
          <a:xfrm>
            <a:off x="381000" y="685800"/>
            <a:ext cx="8153400" cy="5105400"/>
          </a:xfrm>
          <a:prstGeom prst="rect">
            <a:avLst/>
          </a:prstGeom>
          <a:noFill/>
          <a:ln w="9525">
            <a:noFill/>
            <a:miter lim="800000"/>
            <a:headEnd/>
            <a:tailEnd/>
          </a:ln>
        </p:spPr>
      </p:pic>
      <p:sp>
        <p:nvSpPr>
          <p:cNvPr id="4" name="Rectangle 3"/>
          <p:cNvSpPr/>
          <p:nvPr/>
        </p:nvSpPr>
        <p:spPr>
          <a:xfrm>
            <a:off x="228600" y="5473005"/>
            <a:ext cx="8382000" cy="1384995"/>
          </a:xfrm>
          <a:prstGeom prst="rect">
            <a:avLst/>
          </a:prstGeom>
          <a:solidFill>
            <a:schemeClr val="bg1"/>
          </a:solidFill>
        </p:spPr>
        <p:txBody>
          <a:bodyPr wrap="square">
            <a:spAutoFit/>
          </a:bodyPr>
          <a:lstStyle/>
          <a:p>
            <a:r>
              <a:rPr lang="en-US" sz="2800" b="1" dirty="0" err="1" smtClean="0">
                <a:solidFill>
                  <a:srgbClr val="C00000"/>
                </a:solidFill>
              </a:rPr>
              <a:t>centrizonal</a:t>
            </a:r>
            <a:r>
              <a:rPr lang="en-US" sz="2800" b="1" dirty="0" smtClean="0">
                <a:solidFill>
                  <a:srgbClr val="C00000"/>
                </a:solidFill>
              </a:rPr>
              <a:t> atrophic liver cells </a:t>
            </a:r>
            <a:r>
              <a:rPr lang="en-US" sz="2800" b="1" dirty="0" smtClean="0">
                <a:solidFill>
                  <a:srgbClr val="C00000"/>
                </a:solidFill>
                <a:sym typeface="Wingdings" pitchFamily="2" charset="2"/>
              </a:rPr>
              <a:t>have disappeared leaving behind </a:t>
            </a:r>
            <a:r>
              <a:rPr lang="en-US" sz="2800" b="1" dirty="0" err="1" smtClean="0">
                <a:solidFill>
                  <a:srgbClr val="C00000"/>
                </a:solidFill>
                <a:sym typeface="Wingdings" pitchFamily="2" charset="2"/>
              </a:rPr>
              <a:t>conn</a:t>
            </a:r>
            <a:r>
              <a:rPr lang="en-US" sz="2800" b="1" dirty="0" smtClean="0">
                <a:solidFill>
                  <a:srgbClr val="C00000"/>
                </a:solidFill>
                <a:sym typeface="Wingdings" pitchFamily="2" charset="2"/>
              </a:rPr>
              <a:t>. tissue framework. This   progressive fibrosis  </a:t>
            </a:r>
            <a:r>
              <a:rPr lang="en-US" sz="2800" b="1" dirty="0" err="1" smtClean="0">
                <a:solidFill>
                  <a:srgbClr val="C00000"/>
                </a:solidFill>
                <a:sym typeface="Wingdings" pitchFamily="2" charset="2"/>
              </a:rPr>
              <a:t>cirhhosis</a:t>
            </a:r>
            <a:r>
              <a:rPr lang="en-US" sz="2800" b="1" dirty="0" smtClean="0">
                <a:solidFill>
                  <a:srgbClr val="C00000"/>
                </a:solidFill>
              </a:rPr>
              <a:t> </a:t>
            </a:r>
            <a:endParaRPr lang="en-US" sz="2800" b="1" dirty="0">
              <a:solidFill>
                <a:srgbClr val="C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228600" y="228600"/>
            <a:ext cx="8610599" cy="6248400"/>
          </a:xfrm>
          <a:prstGeom prst="rect">
            <a:avLst/>
          </a:prstGeom>
          <a:solidFill>
            <a:schemeClr val="tx1"/>
          </a:solidFill>
          <a:ln w="9525">
            <a:solidFill>
              <a:schemeClr val="tx1"/>
            </a:solidFill>
            <a:miter lim="800000"/>
            <a:headEnd/>
            <a:tailEnd/>
          </a:ln>
          <a:effectLst/>
        </p:spPr>
      </p:pic>
      <p:sp>
        <p:nvSpPr>
          <p:cNvPr id="5" name="Down Arrow 4"/>
          <p:cNvSpPr/>
          <p:nvPr/>
        </p:nvSpPr>
        <p:spPr>
          <a:xfrm rot="10800000">
            <a:off x="4495800" y="4648200"/>
            <a:ext cx="228600" cy="6736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0800000">
            <a:off x="4495800" y="2590800"/>
            <a:ext cx="152400" cy="3688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0800000">
            <a:off x="5105400" y="2819400"/>
            <a:ext cx="152400" cy="3688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0800000">
            <a:off x="5410200" y="2286000"/>
            <a:ext cx="152400" cy="36880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1" y="0"/>
            <a:ext cx="9144000" cy="72780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536" y="116632"/>
            <a:ext cx="8424936" cy="576064"/>
          </a:xfrm>
        </p:spPr>
        <p:txBody>
          <a:bodyPr>
            <a:noAutofit/>
          </a:bodyPr>
          <a:lstStyle/>
          <a:p>
            <a:pPr algn="ctr"/>
            <a:r>
              <a:rPr lang="en-US" sz="3600" b="1" dirty="0" smtClean="0">
                <a:solidFill>
                  <a:srgbClr val="C00000"/>
                </a:solidFill>
              </a:rPr>
              <a:t>CVC OF SPLEEN</a:t>
            </a:r>
            <a:endParaRPr lang="en-IN" sz="3600" b="1" dirty="0">
              <a:solidFill>
                <a:srgbClr val="C00000"/>
              </a:solidFill>
            </a:endParaRPr>
          </a:p>
        </p:txBody>
      </p:sp>
      <p:sp>
        <p:nvSpPr>
          <p:cNvPr id="6" name="Content Placeholder 5"/>
          <p:cNvSpPr>
            <a:spLocks noGrp="1"/>
          </p:cNvSpPr>
          <p:nvPr>
            <p:ph sz="quarter" idx="1"/>
          </p:nvPr>
        </p:nvSpPr>
        <p:spPr>
          <a:xfrm>
            <a:off x="251520" y="838200"/>
            <a:ext cx="8712968" cy="5759152"/>
          </a:xfrm>
        </p:spPr>
        <p:txBody>
          <a:bodyPr>
            <a:normAutofit/>
          </a:bodyPr>
          <a:lstStyle/>
          <a:p>
            <a:pPr>
              <a:buFont typeface="Wingdings" pitchFamily="2" charset="2"/>
              <a:buChar char="Ø"/>
            </a:pPr>
            <a:endParaRPr lang="en-US" sz="3500" b="1" dirty="0" smtClean="0">
              <a:solidFill>
                <a:srgbClr val="C00000"/>
              </a:solidFill>
            </a:endParaRPr>
          </a:p>
          <a:p>
            <a:pPr>
              <a:buFont typeface="Wingdings" pitchFamily="2" charset="2"/>
              <a:buChar char="Ø"/>
            </a:pPr>
            <a:r>
              <a:rPr lang="en-US" sz="3500" b="1" dirty="0" smtClean="0">
                <a:solidFill>
                  <a:srgbClr val="C00000"/>
                </a:solidFill>
              </a:rPr>
              <a:t>CAUSE:</a:t>
            </a:r>
          </a:p>
          <a:p>
            <a:pPr>
              <a:buFont typeface="Wingdings" pitchFamily="2" charset="2"/>
              <a:buChar char="§"/>
            </a:pPr>
            <a:r>
              <a:rPr lang="en-US" sz="3600" b="1" dirty="0" smtClean="0">
                <a:latin typeface="+mj-lt"/>
              </a:rPr>
              <a:t>Can occur due to right heart failure and in portal hypertension  due  to obstructive pathology in portal vein,  Budd </a:t>
            </a:r>
            <a:r>
              <a:rPr lang="en-US" sz="3600" b="1" dirty="0" err="1" smtClean="0">
                <a:latin typeface="+mj-lt"/>
              </a:rPr>
              <a:t>Chiari</a:t>
            </a:r>
            <a:r>
              <a:rPr lang="en-US" sz="3600" b="1" dirty="0" smtClean="0">
                <a:latin typeface="+mj-lt"/>
              </a:rPr>
              <a:t> Syndrome (hepatic vein thrombosis), cirrhosis of liver &amp; massive </a:t>
            </a:r>
            <a:r>
              <a:rPr lang="en-US" sz="3600" b="1" dirty="0" err="1" smtClean="0">
                <a:latin typeface="+mj-lt"/>
              </a:rPr>
              <a:t>splenomegaly</a:t>
            </a:r>
            <a:r>
              <a:rPr lang="en-US" sz="3600" b="1" dirty="0" smtClean="0">
                <a:latin typeface="+mj-lt"/>
              </a:rPr>
              <a:t>  due to Chronic malaria, Sickle cell disease, </a:t>
            </a:r>
            <a:r>
              <a:rPr lang="en-US" sz="3600" b="1" dirty="0" err="1" smtClean="0">
                <a:latin typeface="+mj-lt"/>
              </a:rPr>
              <a:t>hypersplenism</a:t>
            </a:r>
            <a:endParaRPr lang="en-US" sz="3600" b="1" dirty="0" smtClean="0">
              <a:latin typeface="+mj-lt"/>
            </a:endParaRPr>
          </a:p>
          <a:p>
            <a:pPr>
              <a:buFont typeface="Wingdings" pitchFamily="2" charset="2"/>
              <a:buChar char="ü"/>
            </a:pPr>
            <a:endParaRPr lang="en-US" b="1" dirty="0" smtClean="0">
              <a:latin typeface="+mj-lt"/>
            </a:endParaRPr>
          </a:p>
          <a:p>
            <a:pPr>
              <a:buFont typeface="Wingdings" pitchFamily="2" charset="2"/>
              <a:buChar char="ü"/>
            </a:pPr>
            <a:endParaRPr lang="en-US" dirty="0" smtClean="0"/>
          </a:p>
          <a:p>
            <a:pPr>
              <a:buFont typeface="Wingdings" pitchFamily="2" charset="2"/>
              <a:buChar char="ü"/>
            </a:pPr>
            <a:endParaRPr lang="en-US" dirty="0" smtClean="0"/>
          </a:p>
          <a:p>
            <a:pPr>
              <a:buFont typeface="Wingdings" pitchFamily="2" charset="2"/>
              <a:buChar char="ü"/>
            </a:pPr>
            <a:endParaRPr lang="en-US" dirty="0" smtClean="0"/>
          </a:p>
          <a:p>
            <a:pPr>
              <a:buFont typeface="Wingdings" pitchFamily="2" charset="2"/>
              <a:buChar char="ü"/>
            </a:pPr>
            <a:endParaRPr lang="en-I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diamond(in)">
                                      <p:cBhvr>
                                        <p:cTn id="14" dur="20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ox(in)">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867400"/>
          </a:xfrm>
        </p:spPr>
        <p:txBody>
          <a:bodyPr>
            <a:normAutofit/>
          </a:bodyPr>
          <a:lstStyle/>
          <a:p>
            <a:pPr>
              <a:buFont typeface="Wingdings" pitchFamily="2" charset="2"/>
              <a:buChar char="Ø"/>
            </a:pPr>
            <a:r>
              <a:rPr lang="en-US" sz="3500" b="1" dirty="0" smtClean="0">
                <a:solidFill>
                  <a:srgbClr val="C00000"/>
                </a:solidFill>
              </a:rPr>
              <a:t>GROSS APPEARANCE:</a:t>
            </a:r>
          </a:p>
          <a:p>
            <a:pPr>
              <a:buFont typeface="Wingdings" pitchFamily="2" charset="2"/>
              <a:buChar char="§"/>
            </a:pPr>
            <a:r>
              <a:rPr lang="en-US" b="1" dirty="0" smtClean="0"/>
              <a:t>Spleen is moderately enlarged(up to 250g as compared to normal 150g.) in early stages.</a:t>
            </a:r>
          </a:p>
          <a:p>
            <a:pPr>
              <a:buFont typeface="Wingdings" pitchFamily="2" charset="2"/>
              <a:buChar char="§"/>
            </a:pPr>
            <a:r>
              <a:rPr lang="en-US" b="1" dirty="0" smtClean="0"/>
              <a:t>In long standing cases there is progressive enlargement and may weigh up to 500 to 1000g.</a:t>
            </a:r>
          </a:p>
          <a:p>
            <a:pPr>
              <a:buFont typeface="Wingdings" pitchFamily="2" charset="2"/>
              <a:buChar char="§"/>
            </a:pPr>
            <a:r>
              <a:rPr lang="en-US" b="1" dirty="0" smtClean="0"/>
              <a:t>The organ is deeply congested, tense and cyanotic.</a:t>
            </a:r>
          </a:p>
          <a:p>
            <a:pPr>
              <a:buFont typeface="Wingdings" pitchFamily="2" charset="2"/>
              <a:buChar char="§"/>
            </a:pPr>
            <a:r>
              <a:rPr lang="en-US" b="1" dirty="0" smtClean="0"/>
              <a:t>Sectioned surface is gray tan.</a:t>
            </a:r>
          </a:p>
          <a:p>
            <a:pPr>
              <a:buFont typeface="Wingdings" pitchFamily="2" charset="2"/>
              <a:buChar char="§"/>
            </a:pPr>
            <a:r>
              <a:rPr lang="en-US" b="1" dirty="0" smtClean="0"/>
              <a:t>The capsule is thickened &amp; fibrous</a:t>
            </a:r>
          </a:p>
          <a:p>
            <a:pPr>
              <a:buFont typeface="Wingdings" pitchFamily="2" charset="2"/>
              <a:buChar char="ü"/>
            </a:pPr>
            <a:endParaRPr lang="en-US" dirty="0" smtClean="0"/>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762000"/>
          </a:xfrm>
        </p:spPr>
        <p:txBody>
          <a:bodyPr/>
          <a:lstStyle/>
          <a:p>
            <a:pPr eaLnBrk="1" hangingPunct="1"/>
            <a:r>
              <a:rPr lang="en-US" b="1" dirty="0" smtClean="0">
                <a:solidFill>
                  <a:srgbClr val="C00000"/>
                </a:solidFill>
              </a:rPr>
              <a:t>Congested and Enlarged Spleen</a:t>
            </a:r>
          </a:p>
        </p:txBody>
      </p:sp>
      <p:pic>
        <p:nvPicPr>
          <p:cNvPr id="24579" name="Picture 3" descr="17"/>
          <p:cNvPicPr>
            <a:picLocks noChangeAspect="1" noChangeArrowheads="1"/>
          </p:cNvPicPr>
          <p:nvPr/>
        </p:nvPicPr>
        <p:blipFill>
          <a:blip r:embed="rId3" cstate="print">
            <a:lum bright="-20000" contrast="-20000"/>
          </a:blip>
          <a:srcRect/>
          <a:stretch>
            <a:fillRect/>
          </a:stretch>
        </p:blipFill>
        <p:spPr bwMode="auto">
          <a:xfrm>
            <a:off x="762000" y="1066801"/>
            <a:ext cx="5334000" cy="4038600"/>
          </a:xfrm>
          <a:prstGeom prst="rect">
            <a:avLst/>
          </a:prstGeom>
          <a:noFill/>
          <a:ln w="9525">
            <a:noFill/>
            <a:miter lim="800000"/>
            <a:headEnd/>
            <a:tailEnd/>
          </a:ln>
        </p:spPr>
      </p:pic>
      <p:sp>
        <p:nvSpPr>
          <p:cNvPr id="4" name="Rectangle 3"/>
          <p:cNvSpPr/>
          <p:nvPr/>
        </p:nvSpPr>
        <p:spPr>
          <a:xfrm>
            <a:off x="152400" y="5257800"/>
            <a:ext cx="8763000" cy="646331"/>
          </a:xfrm>
          <a:prstGeom prst="rect">
            <a:avLst/>
          </a:prstGeom>
        </p:spPr>
        <p:txBody>
          <a:bodyPr wrap="square">
            <a:spAutoFit/>
          </a:bodyPr>
          <a:lstStyle/>
          <a:p>
            <a:r>
              <a:rPr lang="en-US" sz="3600" b="1" dirty="0" smtClean="0">
                <a:solidFill>
                  <a:srgbClr val="C00000"/>
                </a:solidFill>
              </a:rPr>
              <a:t>Massively enlarged congested spleen </a:t>
            </a:r>
            <a:r>
              <a:rPr lang="en-US" sz="3600" b="1" dirty="0" err="1" smtClean="0">
                <a:solidFill>
                  <a:srgbClr val="C00000"/>
                </a:solidFill>
              </a:rPr>
              <a:t>insitu</a:t>
            </a:r>
            <a:endParaRPr lang="en-US" sz="3600" b="1" dirty="0">
              <a:solidFill>
                <a:srgbClr val="C00000"/>
              </a:solidFill>
            </a:endParaRPr>
          </a:p>
        </p:txBody>
      </p:sp>
      <p:sp>
        <p:nvSpPr>
          <p:cNvPr id="5" name="Rectangle 4"/>
          <p:cNvSpPr/>
          <p:nvPr/>
        </p:nvSpPr>
        <p:spPr>
          <a:xfrm>
            <a:off x="6477000" y="1447800"/>
            <a:ext cx="2362200" cy="3539430"/>
          </a:xfrm>
          <a:prstGeom prst="rect">
            <a:avLst/>
          </a:prstGeom>
        </p:spPr>
        <p:txBody>
          <a:bodyPr wrap="square">
            <a:spAutoFit/>
          </a:bodyPr>
          <a:lstStyle/>
          <a:p>
            <a:r>
              <a:rPr lang="en-US" sz="3200" b="1" dirty="0" smtClean="0"/>
              <a:t>The organ is markedly enlarged deeply congested, tense and cyanotic.</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tudy material\Study of Medicine(MBBS)\Pathology\IMG\IMAGE 9A.jpg"/>
          <p:cNvPicPr>
            <a:picLocks noChangeAspect="1" noChangeArrowheads="1"/>
          </p:cNvPicPr>
          <p:nvPr/>
        </p:nvPicPr>
        <p:blipFill>
          <a:blip r:embed="rId2" cstate="print">
            <a:lum contrast="-10000"/>
          </a:blip>
          <a:srcRect/>
          <a:stretch>
            <a:fillRect/>
          </a:stretch>
        </p:blipFill>
        <p:spPr bwMode="auto">
          <a:xfrm>
            <a:off x="228600" y="304801"/>
            <a:ext cx="4953000" cy="6324600"/>
          </a:xfrm>
          <a:prstGeom prst="rect">
            <a:avLst/>
          </a:prstGeom>
          <a:noFill/>
        </p:spPr>
      </p:pic>
      <p:sp>
        <p:nvSpPr>
          <p:cNvPr id="5" name="TextBox 4"/>
          <p:cNvSpPr txBox="1"/>
          <p:nvPr/>
        </p:nvSpPr>
        <p:spPr>
          <a:xfrm>
            <a:off x="5410200" y="838200"/>
            <a:ext cx="3429000" cy="5509200"/>
          </a:xfrm>
          <a:prstGeom prst="rect">
            <a:avLst/>
          </a:prstGeom>
          <a:noFill/>
        </p:spPr>
        <p:txBody>
          <a:bodyPr wrap="square" rtlCol="0">
            <a:spAutoFit/>
          </a:bodyPr>
          <a:lstStyle/>
          <a:p>
            <a:r>
              <a:rPr lang="en-US" sz="4000" b="1" dirty="0" smtClean="0"/>
              <a:t>Sectioned surface is gray tan.</a:t>
            </a:r>
          </a:p>
          <a:p>
            <a:pPr>
              <a:buFont typeface="Wingdings" pitchFamily="2" charset="2"/>
              <a:buChar char="§"/>
            </a:pPr>
            <a:endParaRPr lang="en-US" sz="4000" b="1" dirty="0" smtClean="0"/>
          </a:p>
          <a:p>
            <a:r>
              <a:rPr lang="en-US" sz="4000" b="1" dirty="0" smtClean="0"/>
              <a:t>The capsule is thickened &amp; fibrous</a:t>
            </a:r>
          </a:p>
          <a:p>
            <a:r>
              <a:rPr lang="en-US" dirty="0" smtClean="0">
                <a:solidFill>
                  <a:schemeClr val="bg1"/>
                </a:solidFill>
              </a:rPr>
              <a:t>e </a:t>
            </a:r>
          </a:p>
          <a:p>
            <a:r>
              <a:rPr lang="en-US" dirty="0" smtClean="0">
                <a:solidFill>
                  <a:schemeClr val="bg1"/>
                </a:solidFill>
              </a:rPr>
              <a:t>Of CVC spleen</a:t>
            </a:r>
          </a:p>
          <a:p>
            <a:r>
              <a:rPr lang="en-US" dirty="0" smtClean="0">
                <a:solidFill>
                  <a:schemeClr val="bg1"/>
                </a:solidFill>
              </a:rPr>
              <a:t>Deeply congested</a:t>
            </a:r>
          </a:p>
          <a:p>
            <a:r>
              <a:rPr lang="en-US" dirty="0" smtClean="0">
                <a:solidFill>
                  <a:schemeClr val="bg1"/>
                </a:solidFill>
              </a:rPr>
              <a:t>with thick fibrous capsule</a:t>
            </a:r>
            <a:endParaRPr lang="en-IN"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ScannedImage-8"/>
          <p:cNvPicPr>
            <a:picLocks noChangeAspect="1" noChangeArrowheads="1"/>
          </p:cNvPicPr>
          <p:nvPr/>
        </p:nvPicPr>
        <p:blipFill>
          <a:blip r:embed="rId2" cstate="print"/>
          <a:srcRect l="11265" t="2867" r="4147" b="35901"/>
          <a:stretch>
            <a:fillRect/>
          </a:stretch>
        </p:blipFill>
        <p:spPr bwMode="auto">
          <a:xfrm>
            <a:off x="304800" y="4038600"/>
            <a:ext cx="8382000" cy="2666999"/>
          </a:xfrm>
          <a:prstGeom prst="rect">
            <a:avLst/>
          </a:prstGeom>
          <a:noFill/>
          <a:ln w="9525">
            <a:noFill/>
            <a:miter lim="800000"/>
            <a:headEnd/>
            <a:tailEnd/>
          </a:ln>
        </p:spPr>
      </p:pic>
      <p:sp>
        <p:nvSpPr>
          <p:cNvPr id="3" name="Rectangle 2"/>
          <p:cNvSpPr/>
          <p:nvPr/>
        </p:nvSpPr>
        <p:spPr>
          <a:xfrm>
            <a:off x="228600" y="228600"/>
            <a:ext cx="8534400" cy="3776418"/>
          </a:xfrm>
          <a:prstGeom prst="rect">
            <a:avLst/>
          </a:prstGeom>
        </p:spPr>
        <p:txBody>
          <a:bodyPr wrap="square">
            <a:spAutoFit/>
          </a:bodyPr>
          <a:lstStyle/>
          <a:p>
            <a:pPr>
              <a:lnSpc>
                <a:spcPct val="95000"/>
              </a:lnSpc>
              <a:buFont typeface="Arial" pitchFamily="34" charset="0"/>
              <a:buChar char="•"/>
            </a:pPr>
            <a:r>
              <a:rPr lang="en-US" sz="3600" b="1" dirty="0" smtClean="0">
                <a:solidFill>
                  <a:srgbClr val="C00000"/>
                </a:solidFill>
              </a:rPr>
              <a:t>Active </a:t>
            </a:r>
            <a:r>
              <a:rPr lang="en-US" sz="3600" b="1" dirty="0" err="1" smtClean="0">
                <a:solidFill>
                  <a:srgbClr val="C00000"/>
                </a:solidFill>
              </a:rPr>
              <a:t>hyperaemia</a:t>
            </a:r>
            <a:r>
              <a:rPr lang="en-US" sz="3600" b="1" dirty="0" smtClean="0">
                <a:solidFill>
                  <a:srgbClr val="C00000"/>
                </a:solidFill>
              </a:rPr>
              <a:t> (Hyperemia)</a:t>
            </a:r>
          </a:p>
          <a:p>
            <a:pPr>
              <a:lnSpc>
                <a:spcPct val="95000"/>
              </a:lnSpc>
              <a:buNone/>
            </a:pPr>
            <a:r>
              <a:rPr lang="en-US" sz="3600" b="1" dirty="0" smtClean="0"/>
              <a:t>Increased arterial blood inflow -(active hyperemia). </a:t>
            </a:r>
            <a:r>
              <a:rPr lang="en-US" sz="3600" b="1" dirty="0" smtClean="0">
                <a:solidFill>
                  <a:srgbClr val="C00000"/>
                </a:solidFill>
              </a:rPr>
              <a:t>Is an active process </a:t>
            </a:r>
            <a:r>
              <a:rPr lang="en-US" sz="3600" b="1" dirty="0" smtClean="0"/>
              <a:t>involving change in the muscle tone of the arterioles  </a:t>
            </a:r>
            <a:r>
              <a:rPr lang="en-US" sz="3600" b="1" dirty="0" smtClean="0">
                <a:sym typeface="Wingdings" pitchFamily="2" charset="2"/>
              </a:rPr>
              <a:t></a:t>
            </a:r>
            <a:r>
              <a:rPr lang="en-US" sz="3600" b="1" dirty="0" smtClean="0"/>
              <a:t>  arteriolar dilatation. </a:t>
            </a:r>
          </a:p>
          <a:p>
            <a:pPr>
              <a:lnSpc>
                <a:spcPct val="95000"/>
              </a:lnSpc>
              <a:buNone/>
            </a:pPr>
            <a:r>
              <a:rPr lang="en-US" sz="3600" b="1" dirty="0" smtClean="0"/>
              <a:t>Usually it serves useful purpose - Inflammation</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99592" y="188640"/>
            <a:ext cx="7787208" cy="504056"/>
          </a:xfrm>
        </p:spPr>
        <p:txBody>
          <a:bodyPr>
            <a:noAutofit/>
          </a:bodyPr>
          <a:lstStyle/>
          <a:p>
            <a:pPr algn="ctr"/>
            <a:r>
              <a:rPr lang="en-US" sz="3600" b="1" dirty="0" smtClean="0">
                <a:solidFill>
                  <a:srgbClr val="C00000"/>
                </a:solidFill>
                <a:latin typeface="Calibri" pitchFamily="34" charset="0"/>
              </a:rPr>
              <a:t>HISTOLOGY OF CVC SPLEEN</a:t>
            </a:r>
            <a:endParaRPr lang="en-IN" sz="3600" b="1" dirty="0">
              <a:solidFill>
                <a:srgbClr val="C00000"/>
              </a:solidFill>
              <a:latin typeface="Calibri" pitchFamily="34" charset="0"/>
            </a:endParaRPr>
          </a:p>
        </p:txBody>
      </p:sp>
      <p:sp>
        <p:nvSpPr>
          <p:cNvPr id="6" name="Content Placeholder 5"/>
          <p:cNvSpPr>
            <a:spLocks noGrp="1"/>
          </p:cNvSpPr>
          <p:nvPr>
            <p:ph sz="quarter" idx="1"/>
          </p:nvPr>
        </p:nvSpPr>
        <p:spPr>
          <a:xfrm>
            <a:off x="179512" y="764704"/>
            <a:ext cx="8784976" cy="5832648"/>
          </a:xfrm>
        </p:spPr>
        <p:txBody>
          <a:bodyPr>
            <a:noAutofit/>
          </a:bodyPr>
          <a:lstStyle/>
          <a:p>
            <a:pPr>
              <a:buNone/>
            </a:pPr>
            <a:r>
              <a:rPr lang="en-US" sz="3600" b="1" dirty="0" smtClean="0"/>
              <a:t>   Red pulp shows </a:t>
            </a:r>
            <a:endParaRPr lang="en-US" sz="3600" b="1" dirty="0" smtClean="0">
              <a:latin typeface="Monotype Corsiva" pitchFamily="66" charset="0"/>
            </a:endParaRPr>
          </a:p>
          <a:p>
            <a:pPr>
              <a:buFont typeface="Wingdings" pitchFamily="2" charset="2"/>
              <a:buChar char="§"/>
            </a:pPr>
            <a:r>
              <a:rPr lang="en-US" sz="3600" b="1" dirty="0" smtClean="0"/>
              <a:t>Marked sinusoidal dilation &amp; </a:t>
            </a:r>
            <a:r>
              <a:rPr lang="en-US" sz="3600" b="1" dirty="0" err="1" smtClean="0"/>
              <a:t>engorgment</a:t>
            </a:r>
            <a:r>
              <a:rPr lang="en-US" sz="3600" b="1" dirty="0" smtClean="0"/>
              <a:t> with blood and widening. </a:t>
            </a:r>
          </a:p>
          <a:p>
            <a:pPr>
              <a:buFont typeface="Wingdings" pitchFamily="2" charset="2"/>
              <a:buChar char="§"/>
            </a:pPr>
            <a:r>
              <a:rPr lang="en-US" sz="3600" b="1" dirty="0" smtClean="0"/>
              <a:t>Hyperplasia of </a:t>
            </a:r>
            <a:r>
              <a:rPr lang="en-US" sz="3600" b="1" dirty="0" err="1" smtClean="0"/>
              <a:t>reticuloendothelial</a:t>
            </a:r>
            <a:r>
              <a:rPr lang="en-US" sz="3600" b="1" dirty="0" smtClean="0"/>
              <a:t> cells in the red pulp of the spleen( </a:t>
            </a:r>
            <a:r>
              <a:rPr lang="en-US" sz="3600" b="1" dirty="0" err="1" smtClean="0"/>
              <a:t>Splenic</a:t>
            </a:r>
            <a:r>
              <a:rPr lang="en-US" sz="3600" b="1" dirty="0" smtClean="0"/>
              <a:t> macrophages)</a:t>
            </a:r>
          </a:p>
          <a:p>
            <a:pPr>
              <a:buFont typeface="Wingdings" pitchFamily="2" charset="2"/>
              <a:buChar char="§"/>
            </a:pPr>
            <a:r>
              <a:rPr lang="en-US" sz="3600" b="1" dirty="0" smtClean="0"/>
              <a:t>Areas of new and old hemorrhages. </a:t>
            </a:r>
          </a:p>
          <a:p>
            <a:pPr>
              <a:buFont typeface="Wingdings" pitchFamily="2" charset="2"/>
              <a:buChar char="§"/>
            </a:pPr>
            <a:r>
              <a:rPr lang="en-US" sz="3600" b="1" dirty="0" smtClean="0"/>
              <a:t>Sinusoids may get converted to capillary (capillarisation of sinusoids).</a:t>
            </a:r>
          </a:p>
          <a:p>
            <a:pPr>
              <a:buNone/>
            </a:pPr>
            <a:endParaRPr lang="en-US" sz="36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p:cTn id="26"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 calcmode="lin" valueType="num">
                                      <p:cBhvr>
                                        <p:cTn id="3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3" end="3"/>
                                            </p:txEl>
                                          </p:spTgt>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 calcmode="lin" valueType="num">
                                      <p:cBhvr>
                                        <p:cTn id="36"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248400"/>
          </a:xfrm>
        </p:spPr>
        <p:txBody>
          <a:bodyPr>
            <a:normAutofit lnSpcReduction="10000"/>
          </a:bodyPr>
          <a:lstStyle/>
          <a:p>
            <a:pPr>
              <a:buFont typeface="Wingdings" pitchFamily="2" charset="2"/>
              <a:buChar char="§"/>
            </a:pPr>
            <a:r>
              <a:rPr lang="en-US" sz="3600" b="1" dirty="0" smtClean="0"/>
              <a:t>There is fibrous thickening of the capsule and the </a:t>
            </a:r>
            <a:r>
              <a:rPr lang="en-US" sz="3600" b="1" dirty="0" err="1" smtClean="0"/>
              <a:t>trabeculae</a:t>
            </a:r>
            <a:r>
              <a:rPr lang="en-US" sz="3600" b="1" dirty="0" smtClean="0"/>
              <a:t>.</a:t>
            </a:r>
          </a:p>
          <a:p>
            <a:pPr>
              <a:buFont typeface="Wingdings" pitchFamily="2" charset="2"/>
              <a:buChar char="§"/>
            </a:pPr>
            <a:r>
              <a:rPr lang="en-US" sz="3600" b="1" dirty="0" smtClean="0"/>
              <a:t>Some of the hemorrhages overlying fibrous tissue get deposits of the </a:t>
            </a:r>
            <a:r>
              <a:rPr lang="en-US" sz="3600" b="1" dirty="0" err="1" smtClean="0"/>
              <a:t>hemosiderin</a:t>
            </a:r>
            <a:r>
              <a:rPr lang="en-US" sz="3600" b="1" dirty="0" smtClean="0"/>
              <a:t> pigment and the calcium salts, these organized structures are called </a:t>
            </a:r>
            <a:r>
              <a:rPr lang="en-US" sz="3600" b="1" dirty="0" err="1" smtClean="0"/>
              <a:t>Gamna</a:t>
            </a:r>
            <a:r>
              <a:rPr lang="en-US" sz="3600" b="1" dirty="0" smtClean="0"/>
              <a:t> Gandy bodies or </a:t>
            </a:r>
            <a:r>
              <a:rPr lang="en-US" sz="3600" b="1" dirty="0" err="1" smtClean="0"/>
              <a:t>sidero</a:t>
            </a:r>
            <a:r>
              <a:rPr lang="en-US" sz="3600" b="1" dirty="0" smtClean="0"/>
              <a:t>-fibrotic  nodules.</a:t>
            </a:r>
          </a:p>
          <a:p>
            <a:pPr>
              <a:buFont typeface="Wingdings" pitchFamily="2" charset="2"/>
              <a:buChar char="§"/>
            </a:pPr>
            <a:r>
              <a:rPr lang="en-US" sz="3600" b="1" dirty="0" smtClean="0"/>
              <a:t>Firmness of spleen in advanced stage is seen more commonly in hepatic cirrhosis(Congestive </a:t>
            </a:r>
            <a:r>
              <a:rPr lang="en-US" sz="3600" b="1" dirty="0" err="1" smtClean="0"/>
              <a:t>splenomegaly</a:t>
            </a:r>
            <a:r>
              <a:rPr lang="en-US" sz="3600" b="1" dirty="0" smtClean="0"/>
              <a:t>) and is the most common cause of </a:t>
            </a:r>
            <a:r>
              <a:rPr lang="en-US" sz="3600" b="1" dirty="0" err="1" smtClean="0"/>
              <a:t>hypersplenism</a:t>
            </a:r>
            <a:r>
              <a:rPr lang="en-US" sz="3600" b="1" dirty="0" smtClean="0"/>
              <a:t>.</a:t>
            </a:r>
            <a:endParaRPr lang="en-IN" sz="3600" b="1" dirty="0" smtClean="0"/>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486400"/>
            <a:ext cx="8229600" cy="1143000"/>
          </a:xfrm>
        </p:spPr>
        <p:txBody>
          <a:bodyPr>
            <a:noAutofit/>
          </a:bodyPr>
          <a:lstStyle/>
          <a:p>
            <a:pPr algn="l"/>
            <a:r>
              <a:rPr lang="en-US" sz="3600" b="1" dirty="0" smtClean="0">
                <a:solidFill>
                  <a:srgbClr val="C00000"/>
                </a:solidFill>
              </a:rPr>
              <a:t>The sinusoids &amp; BV are distended &amp; filled with blood. The red pulp is congested</a:t>
            </a:r>
            <a:endParaRPr lang="en-US" sz="3600" b="1" dirty="0">
              <a:solidFill>
                <a:srgbClr val="C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228600" y="228600"/>
            <a:ext cx="8610600" cy="5181600"/>
          </a:xfrm>
          <a:prstGeom prst="rect">
            <a:avLst/>
          </a:prstGeom>
          <a:noFill/>
          <a:ln w="9525">
            <a:noFill/>
            <a:miter lim="800000"/>
            <a:headEnd/>
            <a:tailEnd/>
          </a:ln>
          <a:effectLst/>
        </p:spPr>
      </p:pic>
      <p:sp>
        <p:nvSpPr>
          <p:cNvPr id="5" name="Down Arrow 4"/>
          <p:cNvSpPr/>
          <p:nvPr/>
        </p:nvSpPr>
        <p:spPr>
          <a:xfrm rot="16405411" flipH="1" flipV="1">
            <a:off x="6861987" y="3100085"/>
            <a:ext cx="219585" cy="82760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2743200" y="3581400"/>
            <a:ext cx="228600" cy="2286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762000" y="5029200"/>
            <a:ext cx="228600" cy="2286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16405411" flipV="1">
            <a:off x="5614308" y="2288528"/>
            <a:ext cx="201385" cy="90398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52600" y="3124200"/>
            <a:ext cx="1388522" cy="461665"/>
          </a:xfrm>
          <a:prstGeom prst="rect">
            <a:avLst/>
          </a:prstGeom>
        </p:spPr>
        <p:txBody>
          <a:bodyPr wrap="none">
            <a:spAutoFit/>
          </a:bodyPr>
          <a:lstStyle/>
          <a:p>
            <a:r>
              <a:rPr lang="en-US" sz="2400" b="1" dirty="0" smtClean="0">
                <a:solidFill>
                  <a:schemeClr val="bg1"/>
                </a:solidFill>
              </a:rPr>
              <a:t>Sinusoids</a:t>
            </a:r>
            <a:endParaRPr lang="en-US" sz="2400" b="1" dirty="0">
              <a:solidFill>
                <a:schemeClr val="bg1"/>
              </a:solidFill>
            </a:endParaRPr>
          </a:p>
        </p:txBody>
      </p:sp>
      <p:sp>
        <p:nvSpPr>
          <p:cNvPr id="10" name="Rectangle 9"/>
          <p:cNvSpPr/>
          <p:nvPr/>
        </p:nvSpPr>
        <p:spPr>
          <a:xfrm>
            <a:off x="381000" y="4267200"/>
            <a:ext cx="1388522" cy="461665"/>
          </a:xfrm>
          <a:prstGeom prst="rect">
            <a:avLst/>
          </a:prstGeom>
        </p:spPr>
        <p:txBody>
          <a:bodyPr wrap="none">
            <a:spAutoFit/>
          </a:bodyPr>
          <a:lstStyle/>
          <a:p>
            <a:r>
              <a:rPr lang="en-US" sz="2400" b="1" dirty="0" smtClean="0">
                <a:solidFill>
                  <a:schemeClr val="bg1"/>
                </a:solidFill>
              </a:rPr>
              <a:t>Sinusoids</a:t>
            </a:r>
            <a:endParaRPr lang="en-US" sz="2400" b="1" dirty="0">
              <a:solidFill>
                <a:schemeClr val="bg1"/>
              </a:solidFill>
            </a:endParaRPr>
          </a:p>
        </p:txBody>
      </p:sp>
      <p:sp>
        <p:nvSpPr>
          <p:cNvPr id="11" name="Rectangle 10"/>
          <p:cNvSpPr/>
          <p:nvPr/>
        </p:nvSpPr>
        <p:spPr>
          <a:xfrm>
            <a:off x="6172200" y="2819400"/>
            <a:ext cx="1336328" cy="369332"/>
          </a:xfrm>
          <a:prstGeom prst="rect">
            <a:avLst/>
          </a:prstGeom>
        </p:spPr>
        <p:txBody>
          <a:bodyPr wrap="none">
            <a:spAutoFit/>
          </a:bodyPr>
          <a:lstStyle/>
          <a:p>
            <a:r>
              <a:rPr lang="en-US" b="1" dirty="0" smtClean="0">
                <a:solidFill>
                  <a:schemeClr val="bg1"/>
                </a:solidFill>
              </a:rPr>
              <a:t>larger veins </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564218"/>
            <a:ext cx="8229600" cy="1293782"/>
          </a:xfrm>
        </p:spPr>
        <p:txBody>
          <a:bodyPr>
            <a:normAutofit fontScale="90000"/>
          </a:bodyPr>
          <a:lstStyle/>
          <a:p>
            <a:r>
              <a:rPr lang="en-US" dirty="0" smtClean="0"/>
              <a:t>Dilated engorged blood vessels &amp; sinusoids</a:t>
            </a:r>
            <a:endParaRPr lang="en-US" dirty="0"/>
          </a:p>
        </p:txBody>
      </p:sp>
      <p:pic>
        <p:nvPicPr>
          <p:cNvPr id="2050" name="Picture 2"/>
          <p:cNvPicPr>
            <a:picLocks noChangeAspect="1" noChangeArrowheads="1"/>
          </p:cNvPicPr>
          <p:nvPr/>
        </p:nvPicPr>
        <p:blipFill>
          <a:blip r:embed="rId2" cstate="print"/>
          <a:srcRect l="3774" b="5556"/>
          <a:stretch>
            <a:fillRect/>
          </a:stretch>
        </p:blipFill>
        <p:spPr bwMode="auto">
          <a:xfrm>
            <a:off x="533400" y="381000"/>
            <a:ext cx="7772400" cy="5181600"/>
          </a:xfrm>
          <a:prstGeom prst="rect">
            <a:avLst/>
          </a:prstGeom>
          <a:noFill/>
          <a:ln w="9525">
            <a:noFill/>
            <a:miter lim="800000"/>
            <a:headEnd/>
            <a:tailEnd/>
          </a:ln>
          <a:effectLst/>
        </p:spPr>
      </p:pic>
      <p:sp>
        <p:nvSpPr>
          <p:cNvPr id="5" name="Isosceles Triangle 4"/>
          <p:cNvSpPr/>
          <p:nvPr/>
        </p:nvSpPr>
        <p:spPr>
          <a:xfrm>
            <a:off x="3048000" y="990600"/>
            <a:ext cx="304800" cy="3048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4648200" y="2819400"/>
            <a:ext cx="914400" cy="25603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62000" y="2590800"/>
            <a:ext cx="826008" cy="2286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6553200" y="2895600"/>
            <a:ext cx="304800" cy="3048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382000" cy="5897563"/>
          </a:xfrm>
        </p:spPr>
        <p:txBody>
          <a:bodyPr/>
          <a:lstStyle/>
          <a:p>
            <a:pPr>
              <a:buNone/>
            </a:pPr>
            <a:endParaRPr lang="en-US" dirty="0"/>
          </a:p>
        </p:txBody>
      </p:sp>
      <p:pic>
        <p:nvPicPr>
          <p:cNvPr id="2050" name="Picture 2" descr="C:\Documents and Settings\Default\Desktop\Gamna Gandi body spleen.jpg"/>
          <p:cNvPicPr>
            <a:picLocks noChangeAspect="1" noChangeArrowheads="1"/>
          </p:cNvPicPr>
          <p:nvPr/>
        </p:nvPicPr>
        <p:blipFill>
          <a:blip r:embed="rId3" cstate="print"/>
          <a:srcRect l="10714" b="11111"/>
          <a:stretch>
            <a:fillRect/>
          </a:stretch>
        </p:blipFill>
        <p:spPr bwMode="auto">
          <a:xfrm>
            <a:off x="228600" y="228600"/>
            <a:ext cx="8534400" cy="5334000"/>
          </a:xfrm>
          <a:prstGeom prst="rect">
            <a:avLst/>
          </a:prstGeom>
          <a:noFill/>
        </p:spPr>
      </p:pic>
      <p:sp>
        <p:nvSpPr>
          <p:cNvPr id="5" name="Rectangle 4"/>
          <p:cNvSpPr/>
          <p:nvPr/>
        </p:nvSpPr>
        <p:spPr>
          <a:xfrm>
            <a:off x="533400" y="5657671"/>
            <a:ext cx="8610600" cy="1200329"/>
          </a:xfrm>
          <a:prstGeom prst="rect">
            <a:avLst/>
          </a:prstGeom>
        </p:spPr>
        <p:txBody>
          <a:bodyPr wrap="square">
            <a:spAutoFit/>
          </a:bodyPr>
          <a:lstStyle/>
          <a:p>
            <a:r>
              <a:rPr lang="en-US" sz="3600" b="1" dirty="0" err="1" smtClean="0">
                <a:solidFill>
                  <a:srgbClr val="C00000"/>
                </a:solidFill>
              </a:rPr>
              <a:t>Fibrocongestive</a:t>
            </a:r>
            <a:r>
              <a:rPr lang="en-US" sz="3600" b="1" dirty="0" smtClean="0">
                <a:solidFill>
                  <a:srgbClr val="C00000"/>
                </a:solidFill>
              </a:rPr>
              <a:t> spleen in cirrhosis of liver </a:t>
            </a:r>
            <a:r>
              <a:rPr lang="en-US" sz="3600" b="1" dirty="0" smtClean="0">
                <a:solidFill>
                  <a:srgbClr val="C00000"/>
                </a:solidFill>
                <a:sym typeface="Wingdings" pitchFamily="2" charset="2"/>
              </a:rPr>
              <a:t> </a:t>
            </a:r>
            <a:r>
              <a:rPr lang="en-US" sz="3600" b="1" dirty="0" err="1" smtClean="0">
                <a:solidFill>
                  <a:srgbClr val="C00000"/>
                </a:solidFill>
                <a:sym typeface="Wingdings" pitchFamily="2" charset="2"/>
              </a:rPr>
              <a:t>Gamna</a:t>
            </a:r>
            <a:r>
              <a:rPr lang="en-US" sz="3600" b="1" dirty="0" smtClean="0">
                <a:solidFill>
                  <a:srgbClr val="C00000"/>
                </a:solidFill>
                <a:sym typeface="Wingdings" pitchFamily="2" charset="2"/>
              </a:rPr>
              <a:t> Gandy bodies later</a:t>
            </a:r>
            <a:endParaRPr lang="en-US" sz="3600" b="1" dirty="0">
              <a:solidFill>
                <a:srgbClr val="C0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410200"/>
          </a:xfrm>
        </p:spPr>
        <p:txBody>
          <a:bodyPr/>
          <a:lstStyle/>
          <a:p>
            <a:pPr eaLnBrk="1" hangingPunct="1">
              <a:buFontTx/>
              <a:buNone/>
              <a:defRPr/>
            </a:pPr>
            <a:endParaRPr lang="en-US" sz="6600" b="1" kern="10" dirty="0" smtClean="0">
              <a:ln w="63500">
                <a:solidFill>
                  <a:schemeClr val="tx1"/>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latin typeface="Arial Black"/>
            </a:endParaRPr>
          </a:p>
          <a:p>
            <a:pPr eaLnBrk="1" hangingPunct="1">
              <a:defRPr/>
            </a:pPr>
            <a:endParaRPr lang="en-US" dirty="0"/>
          </a:p>
        </p:txBody>
      </p:sp>
      <p:graphicFrame>
        <p:nvGraphicFramePr>
          <p:cNvPr id="4" name="Table 3"/>
          <p:cNvGraphicFramePr>
            <a:graphicFrameLocks noGrp="1"/>
          </p:cNvGraphicFramePr>
          <p:nvPr/>
        </p:nvGraphicFramePr>
        <p:xfrm>
          <a:off x="0" y="1143000"/>
          <a:ext cx="9144000" cy="31455360"/>
        </p:xfrm>
        <a:graphic>
          <a:graphicData uri="http://schemas.openxmlformats.org/drawingml/2006/table">
            <a:tbl>
              <a:tblPr firstRow="1" bandRow="1">
                <a:tableStyleId>{5C22544A-7EE6-4342-B048-85BDC9FD1C3A}</a:tableStyleId>
              </a:tblPr>
              <a:tblGrid>
                <a:gridCol w="1828800"/>
                <a:gridCol w="2243134"/>
                <a:gridCol w="1500198"/>
                <a:gridCol w="1785934"/>
                <a:gridCol w="1785934"/>
              </a:tblGrid>
              <a:tr h="642938">
                <a:tc>
                  <a:txBody>
                    <a:bodyPr/>
                    <a:lstStyle/>
                    <a:p>
                      <a:r>
                        <a:rPr lang="en-US" dirty="0" smtClean="0"/>
                        <a:t>Author</a:t>
                      </a:r>
                      <a:endParaRPr lang="en-US" dirty="0"/>
                    </a:p>
                  </a:txBody>
                  <a:tcPr/>
                </a:tc>
                <a:tc>
                  <a:txBody>
                    <a:bodyPr/>
                    <a:lstStyle/>
                    <a:p>
                      <a:r>
                        <a:rPr lang="en-US" dirty="0" smtClean="0"/>
                        <a:t>       Study</a:t>
                      </a:r>
                      <a:r>
                        <a:rPr lang="en-US" baseline="0" dirty="0" smtClean="0"/>
                        <a:t> name , design &amp; LEVEL OF EVIDENCE</a:t>
                      </a:r>
                      <a:endParaRPr lang="en-US" dirty="0"/>
                    </a:p>
                  </a:txBody>
                  <a:tcPr/>
                </a:tc>
                <a:tc>
                  <a:txBody>
                    <a:bodyPr/>
                    <a:lstStyle/>
                    <a:p>
                      <a:r>
                        <a:rPr lang="en-US" baseline="0" dirty="0" smtClean="0"/>
                        <a:t>         AIM</a:t>
                      </a:r>
                      <a:endParaRPr lang="en-US" dirty="0"/>
                    </a:p>
                  </a:txBody>
                  <a:tcPr/>
                </a:tc>
                <a:tc>
                  <a:txBody>
                    <a:bodyPr/>
                    <a:lstStyle/>
                    <a:p>
                      <a:r>
                        <a:rPr lang="en-US" dirty="0" smtClean="0"/>
                        <a:t>   RESULT</a:t>
                      </a:r>
                      <a:endParaRPr lang="en-US" dirty="0"/>
                    </a:p>
                  </a:txBody>
                  <a:tcPr/>
                </a:tc>
                <a:tc>
                  <a:txBody>
                    <a:bodyPr/>
                    <a:lstStyle/>
                    <a:p>
                      <a:r>
                        <a:rPr lang="en-US" dirty="0" smtClean="0"/>
                        <a:t>CONCLUSION</a:t>
                      </a:r>
                      <a:endParaRPr lang="en-US" dirty="0"/>
                    </a:p>
                  </a:txBody>
                  <a:tcPr/>
                </a:tc>
              </a:tr>
              <a:tr h="58046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b="1" kern="1200" dirty="0" smtClean="0">
                          <a:solidFill>
                            <a:schemeClr val="tx1"/>
                          </a:solidFill>
                          <a:latin typeface="+mn-lt"/>
                          <a:ea typeface="+mn-ea"/>
                          <a:cs typeface="+mn-cs"/>
                        </a:rPr>
                        <a:t>Pulmonary congestion predicts cardiac events and mortality in ESRD</a:t>
                      </a:r>
                    </a:p>
                    <a:p>
                      <a:pPr marL="0" marR="0" lvl="0" indent="0" algn="l" defTabSz="914400" rtl="0" eaLnBrk="1" fontAlgn="base" latinLnBrk="0" hangingPunct="1">
                        <a:lnSpc>
                          <a:spcPct val="100000"/>
                        </a:lnSpc>
                        <a:spcBef>
                          <a:spcPct val="0"/>
                        </a:spcBef>
                        <a:spcAft>
                          <a:spcPct val="0"/>
                        </a:spcAft>
                        <a:buClrTx/>
                        <a:buSzTx/>
                        <a:buFontTx/>
                        <a:buNone/>
                        <a:tabLst/>
                      </a:pPr>
                      <a:r>
                        <a:rPr lang="es-ES_tradnl" sz="1800" u="sng" kern="1200" dirty="0" err="1" smtClean="0">
                          <a:solidFill>
                            <a:schemeClr val="tx1"/>
                          </a:solidFill>
                          <a:latin typeface="+mn-lt"/>
                          <a:ea typeface="+mn-ea"/>
                          <a:cs typeface="+mn-cs"/>
                          <a:hlinkClick r:id="rId2"/>
                        </a:rPr>
                        <a:t>Zoccali</a:t>
                      </a:r>
                      <a:r>
                        <a:rPr lang="es-ES_tradnl" sz="1800" u="sng" kern="1200" dirty="0" smtClean="0">
                          <a:solidFill>
                            <a:schemeClr val="tx1"/>
                          </a:solidFill>
                          <a:latin typeface="+mn-lt"/>
                          <a:ea typeface="+mn-ea"/>
                          <a:cs typeface="+mn-cs"/>
                          <a:hlinkClick r:id="rId2"/>
                        </a:rPr>
                        <a:t> C, </a:t>
                      </a:r>
                      <a:r>
                        <a:rPr lang="es-ES_tradnl" sz="1800" u="sng" kern="1200" dirty="0" smtClean="0">
                          <a:solidFill>
                            <a:schemeClr val="tx1"/>
                          </a:solidFill>
                          <a:latin typeface="+mn-lt"/>
                          <a:ea typeface="+mn-ea"/>
                          <a:cs typeface="+mn-cs"/>
                          <a:hlinkClick r:id="rId3"/>
                        </a:rPr>
                        <a:t>Torino C, </a:t>
                      </a:r>
                      <a:r>
                        <a:rPr lang="es-ES_tradnl" sz="1800" u="sng" kern="1200" dirty="0" err="1" smtClean="0">
                          <a:solidFill>
                            <a:schemeClr val="tx1"/>
                          </a:solidFill>
                          <a:latin typeface="+mn-lt"/>
                          <a:ea typeface="+mn-ea"/>
                          <a:cs typeface="+mn-cs"/>
                          <a:hlinkClick r:id="rId4"/>
                        </a:rPr>
                        <a:t>Tripepi</a:t>
                      </a:r>
                      <a:r>
                        <a:rPr lang="es-ES_tradnl" sz="1800" u="sng" kern="1200" dirty="0" smtClean="0">
                          <a:solidFill>
                            <a:schemeClr val="tx1"/>
                          </a:solidFill>
                          <a:latin typeface="+mn-lt"/>
                          <a:ea typeface="+mn-ea"/>
                          <a:cs typeface="+mn-cs"/>
                          <a:hlinkClick r:id="rId4"/>
                        </a:rPr>
                        <a:t> R, </a:t>
                      </a:r>
                      <a:r>
                        <a:rPr lang="es-ES_tradnl" sz="1800" u="sng" kern="1200" dirty="0" err="1" smtClean="0">
                          <a:solidFill>
                            <a:schemeClr val="tx1"/>
                          </a:solidFill>
                          <a:latin typeface="+mn-lt"/>
                          <a:ea typeface="+mn-ea"/>
                          <a:cs typeface="+mn-cs"/>
                          <a:hlinkClick r:id="rId5"/>
                        </a:rPr>
                        <a:t>Tripepi</a:t>
                      </a:r>
                      <a:r>
                        <a:rPr lang="es-ES_tradnl" sz="1800" u="sng" kern="1200" dirty="0" smtClean="0">
                          <a:solidFill>
                            <a:schemeClr val="tx1"/>
                          </a:solidFill>
                          <a:latin typeface="+mn-lt"/>
                          <a:ea typeface="+mn-ea"/>
                          <a:cs typeface="+mn-cs"/>
                          <a:hlinkClick r:id="rId5"/>
                        </a:rPr>
                        <a:t> G, </a:t>
                      </a:r>
                      <a:r>
                        <a:rPr lang="es-ES_tradnl" sz="1800" u="sng" kern="1200" dirty="0" err="1" smtClean="0">
                          <a:solidFill>
                            <a:schemeClr val="tx1"/>
                          </a:solidFill>
                          <a:latin typeface="+mn-lt"/>
                          <a:ea typeface="+mn-ea"/>
                          <a:cs typeface="+mn-cs"/>
                          <a:hlinkClick r:id="rId6"/>
                        </a:rPr>
                        <a:t>D'Arrigo</a:t>
                      </a:r>
                      <a:r>
                        <a:rPr lang="es-ES_tradnl" sz="1800" u="sng" kern="1200" dirty="0" smtClean="0">
                          <a:solidFill>
                            <a:schemeClr val="tx1"/>
                          </a:solidFill>
                          <a:latin typeface="+mn-lt"/>
                          <a:ea typeface="+mn-ea"/>
                          <a:cs typeface="+mn-cs"/>
                          <a:hlinkClick r:id="rId6"/>
                        </a:rPr>
                        <a:t> G, </a:t>
                      </a:r>
                      <a:r>
                        <a:rPr lang="es-ES_tradnl" sz="1800" u="sng" kern="1200" dirty="0" err="1" smtClean="0">
                          <a:solidFill>
                            <a:schemeClr val="tx1"/>
                          </a:solidFill>
                          <a:latin typeface="+mn-lt"/>
                          <a:ea typeface="+mn-ea"/>
                          <a:cs typeface="+mn-cs"/>
                          <a:hlinkClick r:id="rId7"/>
                        </a:rPr>
                        <a:t>Postorino</a:t>
                      </a:r>
                      <a:r>
                        <a:rPr lang="es-ES_tradnl" sz="1800" u="sng" kern="1200" dirty="0" smtClean="0">
                          <a:solidFill>
                            <a:schemeClr val="tx1"/>
                          </a:solidFill>
                          <a:latin typeface="+mn-lt"/>
                          <a:ea typeface="+mn-ea"/>
                          <a:cs typeface="+mn-cs"/>
                          <a:hlinkClick r:id="rId7"/>
                        </a:rPr>
                        <a:t> M, </a:t>
                      </a:r>
                      <a:r>
                        <a:rPr lang="es-ES_tradnl" sz="1800" u="sng" kern="1200" dirty="0" err="1" smtClean="0">
                          <a:solidFill>
                            <a:schemeClr val="tx1"/>
                          </a:solidFill>
                          <a:latin typeface="+mn-lt"/>
                          <a:ea typeface="+mn-ea"/>
                          <a:cs typeface="+mn-cs"/>
                          <a:hlinkClick r:id="rId8"/>
                        </a:rPr>
                        <a:t>Gargani</a:t>
                      </a:r>
                      <a:r>
                        <a:rPr lang="es-ES_tradnl" sz="1800" u="sng" kern="1200" dirty="0" smtClean="0">
                          <a:solidFill>
                            <a:schemeClr val="tx1"/>
                          </a:solidFill>
                          <a:latin typeface="+mn-lt"/>
                          <a:ea typeface="+mn-ea"/>
                          <a:cs typeface="+mn-cs"/>
                          <a:hlinkClick r:id="rId8"/>
                        </a:rPr>
                        <a:t> L, </a:t>
                      </a:r>
                      <a:r>
                        <a:rPr lang="es-ES_tradnl" sz="1800" u="sng" kern="1200" dirty="0" err="1" smtClean="0">
                          <a:solidFill>
                            <a:schemeClr val="tx1"/>
                          </a:solidFill>
                          <a:latin typeface="+mn-lt"/>
                          <a:ea typeface="+mn-ea"/>
                          <a:cs typeface="+mn-cs"/>
                          <a:hlinkClick r:id="rId9"/>
                        </a:rPr>
                        <a:t>Sicari</a:t>
                      </a:r>
                      <a:r>
                        <a:rPr lang="es-ES_tradnl" sz="1800" u="sng" kern="1200" dirty="0" smtClean="0">
                          <a:solidFill>
                            <a:schemeClr val="tx1"/>
                          </a:solidFill>
                          <a:latin typeface="+mn-lt"/>
                          <a:ea typeface="+mn-ea"/>
                          <a:cs typeface="+mn-cs"/>
                          <a:hlinkClick r:id="rId9"/>
                        </a:rPr>
                        <a:t> R, </a:t>
                      </a:r>
                      <a:r>
                        <a:rPr lang="es-ES_tradnl" sz="1800" u="sng" kern="1200" dirty="0" err="1" smtClean="0">
                          <a:solidFill>
                            <a:schemeClr val="tx1"/>
                          </a:solidFill>
                          <a:latin typeface="+mn-lt"/>
                          <a:ea typeface="+mn-ea"/>
                          <a:cs typeface="+mn-cs"/>
                          <a:hlinkClick r:id="rId10"/>
                        </a:rPr>
                        <a:t>Picano</a:t>
                      </a:r>
                      <a:r>
                        <a:rPr lang="es-ES_tradnl" sz="1800" u="sng" kern="1200" dirty="0" smtClean="0">
                          <a:solidFill>
                            <a:schemeClr val="tx1"/>
                          </a:solidFill>
                          <a:latin typeface="+mn-lt"/>
                          <a:ea typeface="+mn-ea"/>
                          <a:cs typeface="+mn-cs"/>
                          <a:hlinkClick r:id="rId10"/>
                        </a:rPr>
                        <a:t> E, </a:t>
                      </a:r>
                      <a:r>
                        <a:rPr lang="es-ES_tradnl" sz="1800" u="sng" kern="1200" dirty="0" err="1" smtClean="0">
                          <a:solidFill>
                            <a:schemeClr val="tx1"/>
                          </a:solidFill>
                          <a:latin typeface="+mn-lt"/>
                          <a:ea typeface="+mn-ea"/>
                          <a:cs typeface="+mn-cs"/>
                          <a:hlinkClick r:id="rId11"/>
                        </a:rPr>
                        <a:t>Mallamaci</a:t>
                      </a:r>
                      <a:r>
                        <a:rPr lang="es-ES_tradnl" sz="1800" u="sng" kern="1200" dirty="0" smtClean="0">
                          <a:solidFill>
                            <a:schemeClr val="tx1"/>
                          </a:solidFill>
                          <a:latin typeface="+mn-lt"/>
                          <a:ea typeface="+mn-ea"/>
                          <a:cs typeface="+mn-cs"/>
                          <a:hlinkClick r:id="rId11"/>
                        </a:rPr>
                        <a:t> F; </a:t>
                      </a:r>
                      <a:r>
                        <a:rPr lang="es-ES_tradnl" sz="1800" u="sng" kern="1200" dirty="0" err="1" smtClean="0">
                          <a:solidFill>
                            <a:schemeClr val="tx1"/>
                          </a:solidFill>
                          <a:latin typeface="+mn-lt"/>
                          <a:ea typeface="+mn-ea"/>
                          <a:cs typeface="+mn-cs"/>
                          <a:hlinkClick r:id="rId12"/>
                        </a:rPr>
                        <a:t>Lung</a:t>
                      </a:r>
                      <a:r>
                        <a:rPr lang="es-ES_tradnl" sz="1800" u="sng" kern="1200" dirty="0" smtClean="0">
                          <a:solidFill>
                            <a:schemeClr val="tx1"/>
                          </a:solidFill>
                          <a:latin typeface="+mn-lt"/>
                          <a:ea typeface="+mn-ea"/>
                          <a:cs typeface="+mn-cs"/>
                          <a:hlinkClick r:id="rId12"/>
                        </a:rPr>
                        <a:t> US in CKD </a:t>
                      </a:r>
                      <a:r>
                        <a:rPr lang="es-ES_tradnl" sz="1800" u="sng" kern="1200" dirty="0" err="1" smtClean="0">
                          <a:solidFill>
                            <a:schemeClr val="tx1"/>
                          </a:solidFill>
                          <a:latin typeface="+mn-lt"/>
                          <a:ea typeface="+mn-ea"/>
                          <a:cs typeface="+mn-cs"/>
                          <a:hlinkClick r:id="rId12"/>
                        </a:rPr>
                        <a:t>Working</a:t>
                      </a:r>
                      <a:r>
                        <a:rPr lang="es-ES_tradnl" sz="1800" u="sng" kern="1200" dirty="0" smtClean="0">
                          <a:solidFill>
                            <a:schemeClr val="tx1"/>
                          </a:solidFill>
                          <a:latin typeface="+mn-lt"/>
                          <a:ea typeface="+mn-ea"/>
                          <a:cs typeface="+mn-cs"/>
                          <a:hlinkClick r:id="rId12"/>
                        </a:rPr>
                        <a:t> </a:t>
                      </a:r>
                      <a:r>
                        <a:rPr lang="es-ES_tradnl" sz="1800" u="sng" kern="1200" dirty="0" err="1" smtClean="0">
                          <a:solidFill>
                            <a:schemeClr val="tx1"/>
                          </a:solidFill>
                          <a:latin typeface="+mn-lt"/>
                          <a:ea typeface="+mn-ea"/>
                          <a:cs typeface="+mn-cs"/>
                          <a:hlinkClick r:id="rId12"/>
                        </a:rPr>
                        <a:t>Group</a:t>
                      </a:r>
                      <a:r>
                        <a:rPr lang="es-ES_tradnl" sz="1800" u="sng" kern="1200" dirty="0" smtClean="0">
                          <a:solidFill>
                            <a:schemeClr val="tx1"/>
                          </a:solidFill>
                          <a:latin typeface="+mn-lt"/>
                          <a:ea typeface="+mn-ea"/>
                          <a:cs typeface="+mn-cs"/>
                          <a:hlinkClick r:id="rId12"/>
                        </a:rPr>
                        <a:t>.</a:t>
                      </a:r>
                      <a:endParaRPr kumimoji="0" lang="en-US" sz="1800" b="1" i="0" u="none" strike="noStrike" cap="all" spc="0" normalizeH="0" baseline="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ea typeface="ＭＳ Ｐゴシック" charset="0"/>
                      </a:endParaRP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smtClean="0">
                          <a:solidFill>
                            <a:schemeClr val="tx1"/>
                          </a:solidFill>
                          <a:latin typeface="+mn-lt"/>
                          <a:ea typeface="+mn-ea"/>
                          <a:cs typeface="+mn-cs"/>
                        </a:rPr>
                        <a:t>Pulmonary congestion is highly prevalent and often asymptomatic among patients with ESRD treated with </a:t>
                      </a:r>
                      <a:r>
                        <a:rPr lang="en-US" sz="1800" kern="1200" dirty="0" err="1" smtClean="0">
                          <a:solidFill>
                            <a:schemeClr val="tx1"/>
                          </a:solidFill>
                          <a:latin typeface="+mn-lt"/>
                          <a:ea typeface="+mn-ea"/>
                          <a:cs typeface="+mn-cs"/>
                        </a:rPr>
                        <a:t>hemodialysis</a:t>
                      </a:r>
                      <a:r>
                        <a:rPr lang="en-US" sz="1800" kern="1200" dirty="0" smtClean="0">
                          <a:solidFill>
                            <a:schemeClr val="tx1"/>
                          </a:solidFill>
                          <a:latin typeface="+mn-lt"/>
                          <a:ea typeface="+mn-ea"/>
                          <a:cs typeface="+mn-cs"/>
                        </a:rPr>
                        <a:t>, but whether its presence predicts clinical outcomes is unknown</a:t>
                      </a:r>
                      <a:endParaRPr kumimoji="0" lang="en-US" sz="1800" b="1" i="0" u="none" strike="noStrike" cap="none" normalizeH="0" baseline="0" dirty="0">
                        <a:ln>
                          <a:noFill/>
                        </a:ln>
                        <a:solidFill>
                          <a:srgbClr val="000000"/>
                        </a:solidFill>
                        <a:effectLst/>
                        <a:latin typeface="Arial" charset="0"/>
                        <a:ea typeface="ＭＳ Ｐゴシック" charset="0"/>
                      </a:endParaRP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smtClean="0">
                          <a:solidFill>
                            <a:schemeClr val="dk1"/>
                          </a:solidFill>
                          <a:latin typeface="+mn-lt"/>
                          <a:ea typeface="+mn-ea"/>
                          <a:cs typeface="+mn-cs"/>
                        </a:rPr>
                        <a:t>Background: Considerable declines in </a:t>
                      </a:r>
                      <a:r>
                        <a:rPr lang="en-US" sz="1800" kern="1200" dirty="0" err="1" smtClean="0">
                          <a:solidFill>
                            <a:schemeClr val="dk1"/>
                          </a:solidFill>
                          <a:latin typeface="+mn-lt"/>
                          <a:ea typeface="+mn-ea"/>
                          <a:cs typeface="+mn-cs"/>
                        </a:rPr>
                        <a:t>mal</a:t>
                      </a:r>
                      <a:r>
                        <a:rPr lang="en-US" sz="1800" kern="1200" dirty="0" err="1" smtClean="0">
                          <a:solidFill>
                            <a:schemeClr val="tx1"/>
                          </a:solidFill>
                          <a:latin typeface="+mn-lt"/>
                          <a:ea typeface="+mn-ea"/>
                          <a:cs typeface="+mn-cs"/>
                        </a:rPr>
                        <a:t>Here</a:t>
                      </a:r>
                      <a:r>
                        <a:rPr lang="en-US" sz="1800" kern="1200" dirty="0" smtClean="0">
                          <a:solidFill>
                            <a:schemeClr val="tx1"/>
                          </a:solidFill>
                          <a:latin typeface="+mn-lt"/>
                          <a:ea typeface="+mn-ea"/>
                          <a:cs typeface="+mn-cs"/>
                        </a:rPr>
                        <a:t>, we tested the prognostic value of </a:t>
                      </a:r>
                      <a:r>
                        <a:rPr lang="en-US" sz="1800" kern="1200" dirty="0" err="1" smtClean="0">
                          <a:solidFill>
                            <a:schemeClr val="tx1"/>
                          </a:solidFill>
                          <a:latin typeface="+mn-lt"/>
                          <a:ea typeface="+mn-ea"/>
                          <a:cs typeface="+mn-cs"/>
                        </a:rPr>
                        <a:t>extravascular</a:t>
                      </a:r>
                      <a:r>
                        <a:rPr lang="en-US" sz="1800" kern="1200" dirty="0" smtClean="0">
                          <a:solidFill>
                            <a:schemeClr val="tx1"/>
                          </a:solidFill>
                          <a:latin typeface="+mn-lt"/>
                          <a:ea typeface="+mn-ea"/>
                          <a:cs typeface="+mn-cs"/>
                        </a:rPr>
                        <a:t> lung water measured by a simple, well validated ultrasound B-lines score (BL-US) in a multicenter study that enrolled 392 </a:t>
                      </a:r>
                      <a:r>
                        <a:rPr lang="en-US" sz="1800" kern="1200" dirty="0" err="1" smtClean="0">
                          <a:solidFill>
                            <a:schemeClr val="tx1"/>
                          </a:solidFill>
                          <a:latin typeface="+mn-lt"/>
                          <a:ea typeface="+mn-ea"/>
                          <a:cs typeface="+mn-cs"/>
                        </a:rPr>
                        <a:t>hemodialysis</a:t>
                      </a:r>
                      <a:r>
                        <a:rPr lang="en-US" sz="1800" kern="1200" dirty="0" smtClean="0">
                          <a:solidFill>
                            <a:schemeClr val="tx1"/>
                          </a:solidFill>
                          <a:latin typeface="+mn-lt"/>
                          <a:ea typeface="+mn-ea"/>
                          <a:cs typeface="+mn-cs"/>
                        </a:rPr>
                        <a:t> patients. We detected moderate-to-severe lung congestion in 45% and very severe congestion in 14% of the patients</a:t>
                      </a:r>
                    </a:p>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smtClean="0">
                          <a:solidFill>
                            <a:schemeClr val="tx1"/>
                          </a:solidFill>
                          <a:latin typeface="+mn-lt"/>
                          <a:ea typeface="+mn-ea"/>
                          <a:cs typeface="+mn-cs"/>
                        </a:rPr>
                        <a:t>compared with those patients having mild or no congestion, patients with very severe congestion had a 4.2-fold risk of death (HR=4.20, 95% CI=2.45-7.23) and a 3.2-fold risk of cardiac events (HR=3.20, 95% CI=1.75-5.88) adjusted for NYHA class and other risk factors.</a:t>
                      </a:r>
                      <a:endParaRPr kumimoji="0" lang="en-US" sz="1800" b="0" i="0" u="none" strike="noStrike" cap="none" normalizeH="0" baseline="0" dirty="0" smtClean="0">
                        <a:ln>
                          <a:noFill/>
                        </a:ln>
                        <a:solidFill>
                          <a:srgbClr val="000000"/>
                        </a:solidFill>
                        <a:effectLst/>
                        <a:latin typeface="Arial" charset="0"/>
                        <a:ea typeface="ＭＳ Ｐゴシック" charset="0"/>
                      </a:endParaRPr>
                    </a:p>
                    <a:p>
                      <a:r>
                        <a:rPr lang="en-US" sz="1800" kern="1200" dirty="0" smtClean="0">
                          <a:solidFill>
                            <a:schemeClr val="dk1"/>
                          </a:solidFill>
                          <a:latin typeface="+mn-lt"/>
                          <a:ea typeface="+mn-ea"/>
                          <a:cs typeface="+mn-cs"/>
                        </a:rPr>
                        <a:t>aria have accompanied increased funding for control since the year 2000, but historical failures to maintain gains against the disease underscore the fragility of these successes. Although malaria transmission can be suppressed by effective control measures, in the absence of active intervention malaria will return to an intrinsic equilibrium determined by factors related to ecology, efficiency of mosquito vectors, and socioeconomic characteristics. Understanding where and why resurgence has occurred historically can help current and future malaria control </a:t>
                      </a:r>
                      <a:r>
                        <a:rPr lang="en-US" sz="1800" kern="1200" dirty="0" err="1" smtClean="0">
                          <a:solidFill>
                            <a:schemeClr val="dk1"/>
                          </a:solidFill>
                          <a:latin typeface="+mn-lt"/>
                          <a:ea typeface="+mn-ea"/>
                          <a:cs typeface="+mn-cs"/>
                        </a:rPr>
                        <a:t>programmes</a:t>
                      </a:r>
                      <a:r>
                        <a:rPr lang="en-US" sz="1800" kern="1200" dirty="0" smtClean="0">
                          <a:solidFill>
                            <a:schemeClr val="dk1"/>
                          </a:solidFill>
                          <a:latin typeface="+mn-lt"/>
                          <a:ea typeface="+mn-ea"/>
                          <a:cs typeface="+mn-cs"/>
                        </a:rPr>
                        <a:t> avoid the mistakes of the past.</a:t>
                      </a:r>
                      <a:endParaRPr lang="en-IN" sz="1800" kern="1200" dirty="0" smtClean="0">
                        <a:solidFill>
                          <a:schemeClr val="dk1"/>
                        </a:solidFill>
                        <a:latin typeface="+mn-lt"/>
                        <a:ea typeface="+mn-ea"/>
                        <a:cs typeface="+mn-cs"/>
                      </a:endParaRPr>
                    </a:p>
                    <a:p>
                      <a:endParaRPr kumimoji="0" lang="en-US" sz="1800" kern="1200" dirty="0">
                        <a:solidFill>
                          <a:schemeClr val="dk1"/>
                        </a:solidFill>
                        <a:latin typeface="+mn-lt"/>
                        <a:ea typeface="+mn-ea"/>
                        <a:cs typeface="+mn-cs"/>
                      </a:endParaRPr>
                    </a:p>
                  </a:txBody>
                  <a:tcPr/>
                </a:tc>
                <a:tc>
                  <a:txBody>
                    <a:bodyPr/>
                    <a:lstStyle/>
                    <a:p>
                      <a:r>
                        <a:rPr lang="en-US" sz="1800" kern="1200" dirty="0" smtClean="0">
                          <a:solidFill>
                            <a:schemeClr val="dk1"/>
                          </a:solidFill>
                          <a:latin typeface="+mn-lt"/>
                          <a:ea typeface="+mn-ea"/>
                          <a:cs typeface="+mn-cs"/>
                        </a:rPr>
                        <a:t>LLE was diagnosed in 3.8% (n = 95) of the study population. The rate of LLE was 3-fold higher (χ(2) = 51.9, </a:t>
                      </a:r>
                      <a:r>
                        <a:rPr lang="en-US" sz="1800" kern="1200" dirty="0" err="1" smtClean="0">
                          <a:solidFill>
                            <a:schemeClr val="dk1"/>
                          </a:solidFill>
                          <a:latin typeface="+mn-lt"/>
                          <a:ea typeface="+mn-ea"/>
                          <a:cs typeface="+mn-cs"/>
                        </a:rPr>
                        <a:t>df</a:t>
                      </a:r>
                      <a:r>
                        <a:rPr lang="en-US" sz="1800" kern="1200" dirty="0" smtClean="0">
                          <a:solidFill>
                            <a:schemeClr val="dk1"/>
                          </a:solidFill>
                          <a:latin typeface="+mn-lt"/>
                          <a:ea typeface="+mn-ea"/>
                          <a:cs typeface="+mn-cs"/>
                        </a:rPr>
                        <a:t> = 2, p&lt;0.001) in patients admitted with a manic episode (n = 38; 10.4%) compared to patients admitted with a NAP episode (n = 41; 2.6%) and patients admitted with a depressive episode (n = 16; 2.7%). Manic episode was associated with an increased risk for LLE compared to depressive episode (OR 8.72, 95% CI: 3.53-21.52, p&lt;0.001) or NAP episode (OR 3.96, 95% CI: 2.16-7.26, p&lt;0.001) after controlling for relevant confounders</a:t>
                      </a:r>
                      <a:endParaRPr kumimoji="0"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latin typeface="+mn-lt"/>
                          <a:ea typeface="+mn-ea"/>
                          <a:cs typeface="+mn-cs"/>
                        </a:rPr>
                        <a:t>In summary, lung ultrasound can detect asymptomatic pulmonary congestion in </a:t>
                      </a:r>
                      <a:r>
                        <a:rPr lang="en-US" sz="1800" kern="1200" dirty="0" err="1" smtClean="0">
                          <a:solidFill>
                            <a:schemeClr val="tx1"/>
                          </a:solidFill>
                          <a:latin typeface="+mn-lt"/>
                          <a:ea typeface="+mn-ea"/>
                          <a:cs typeface="+mn-cs"/>
                        </a:rPr>
                        <a:t>hemodialysis</a:t>
                      </a:r>
                      <a:r>
                        <a:rPr lang="en-US" sz="1800" kern="1200" dirty="0" smtClean="0">
                          <a:solidFill>
                            <a:schemeClr val="tx1"/>
                          </a:solidFill>
                          <a:latin typeface="+mn-lt"/>
                          <a:ea typeface="+mn-ea"/>
                          <a:cs typeface="+mn-cs"/>
                        </a:rPr>
                        <a:t> patients, and the resulting BL-US score is a strong, independent predictor of death and cardiac events in this population.</a:t>
                      </a:r>
                      <a:endParaRPr kumimoji="0" lang="en-US" sz="1800" b="0" i="0" u="none" strike="noStrike" cap="none" normalizeH="0" baseline="0" dirty="0" smtClean="0">
                        <a:ln>
                          <a:noFill/>
                        </a:ln>
                        <a:solidFill>
                          <a:srgbClr val="000000"/>
                        </a:solidFill>
                        <a:effectLst/>
                        <a:latin typeface="Arial" charset="0"/>
                        <a:ea typeface="ＭＳ Ｐゴシック" charset="0"/>
                      </a:endParaRPr>
                    </a:p>
                    <a:p>
                      <a:endParaRPr kumimoji="0" lang="en-US" sz="1800" kern="1200" dirty="0">
                        <a:solidFill>
                          <a:schemeClr val="dk1"/>
                        </a:solidFill>
                        <a:latin typeface="+mn-lt"/>
                        <a:ea typeface="+mn-ea"/>
                        <a:cs typeface="+mn-cs"/>
                      </a:endParaRPr>
                    </a:p>
                  </a:txBody>
                  <a:tcPr/>
                </a:tc>
              </a:tr>
            </a:tbl>
          </a:graphicData>
        </a:graphic>
      </p:graphicFrame>
      <p:sp>
        <p:nvSpPr>
          <p:cNvPr id="5" name="Rectangle 4"/>
          <p:cNvSpPr/>
          <p:nvPr/>
        </p:nvSpPr>
        <p:spPr>
          <a:xfrm>
            <a:off x="0" y="0"/>
            <a:ext cx="8610600" cy="646331"/>
          </a:xfrm>
          <a:prstGeom prst="rect">
            <a:avLst/>
          </a:prstGeom>
        </p:spPr>
        <p:txBody>
          <a:bodyPr wrap="square">
            <a:spAutoFit/>
          </a:bodyPr>
          <a:lstStyle/>
          <a:p>
            <a:r>
              <a:rPr lang="en-US" u="sng" dirty="0" err="1" smtClean="0">
                <a:hlinkClick r:id="rId2"/>
              </a:rPr>
              <a:t>Zoccali</a:t>
            </a:r>
            <a:r>
              <a:rPr lang="en-US" u="sng" dirty="0" smtClean="0">
                <a:hlinkClick r:id="rId2"/>
              </a:rPr>
              <a:t> </a:t>
            </a:r>
            <a:r>
              <a:rPr lang="en-US" u="sng" dirty="0" smtClean="0">
                <a:hlinkClick r:id="rId2"/>
              </a:rPr>
              <a:t>C</a:t>
            </a:r>
            <a:r>
              <a:rPr lang="en-US" dirty="0" smtClean="0"/>
              <a:t>, </a:t>
            </a:r>
            <a:r>
              <a:rPr lang="en-US" u="sng" dirty="0" smtClean="0">
                <a:hlinkClick r:id="rId3"/>
              </a:rPr>
              <a:t>Torino C</a:t>
            </a:r>
            <a:r>
              <a:rPr lang="en-US" dirty="0" smtClean="0"/>
              <a:t>, </a:t>
            </a:r>
            <a:r>
              <a:rPr lang="en-US" u="sng" dirty="0" err="1" smtClean="0">
                <a:hlinkClick r:id="rId4"/>
              </a:rPr>
              <a:t>Tripepi</a:t>
            </a:r>
            <a:r>
              <a:rPr lang="en-US" u="sng" dirty="0" smtClean="0">
                <a:hlinkClick r:id="rId4"/>
              </a:rPr>
              <a:t> R</a:t>
            </a:r>
            <a:r>
              <a:rPr lang="en-US" dirty="0" smtClean="0"/>
              <a:t>, </a:t>
            </a:r>
            <a:r>
              <a:rPr lang="en-US" u="sng" dirty="0" err="1" smtClean="0">
                <a:hlinkClick r:id="rId5"/>
              </a:rPr>
              <a:t>Tripepi</a:t>
            </a:r>
            <a:r>
              <a:rPr lang="en-US" u="sng" dirty="0" smtClean="0">
                <a:hlinkClick r:id="rId5"/>
              </a:rPr>
              <a:t> G</a:t>
            </a:r>
            <a:r>
              <a:rPr lang="en-US" dirty="0" smtClean="0"/>
              <a:t>, </a:t>
            </a:r>
            <a:r>
              <a:rPr lang="en-US" u="sng" dirty="0" err="1" smtClean="0">
                <a:hlinkClick r:id="rId6"/>
              </a:rPr>
              <a:t>D'Arrigo</a:t>
            </a:r>
            <a:r>
              <a:rPr lang="en-US" u="sng" dirty="0" smtClean="0">
                <a:hlinkClick r:id="rId6"/>
              </a:rPr>
              <a:t> G</a:t>
            </a:r>
            <a:r>
              <a:rPr lang="en-US" dirty="0" smtClean="0"/>
              <a:t>, </a:t>
            </a:r>
            <a:r>
              <a:rPr lang="en-US" u="sng" dirty="0" err="1" smtClean="0">
                <a:hlinkClick r:id="rId7"/>
              </a:rPr>
              <a:t>Postorino</a:t>
            </a:r>
            <a:r>
              <a:rPr lang="en-US" u="sng" dirty="0" smtClean="0">
                <a:hlinkClick r:id="rId7"/>
              </a:rPr>
              <a:t> M</a:t>
            </a:r>
            <a:r>
              <a:rPr lang="en-US" dirty="0" smtClean="0"/>
              <a:t>, </a:t>
            </a:r>
            <a:r>
              <a:rPr lang="en-US" u="sng" dirty="0" err="1" smtClean="0">
                <a:hlinkClick r:id="rId8"/>
              </a:rPr>
              <a:t>Gargani</a:t>
            </a:r>
            <a:r>
              <a:rPr lang="en-US" u="sng" dirty="0" smtClean="0">
                <a:hlinkClick r:id="rId8"/>
              </a:rPr>
              <a:t> L</a:t>
            </a:r>
            <a:r>
              <a:rPr lang="en-US" dirty="0" smtClean="0"/>
              <a:t>, </a:t>
            </a:r>
            <a:r>
              <a:rPr lang="en-US" u="sng" dirty="0" err="1" smtClean="0">
                <a:hlinkClick r:id="rId9"/>
              </a:rPr>
              <a:t>Sicari</a:t>
            </a:r>
            <a:r>
              <a:rPr lang="en-US" u="sng" dirty="0" smtClean="0">
                <a:hlinkClick r:id="rId9"/>
              </a:rPr>
              <a:t> R</a:t>
            </a:r>
            <a:r>
              <a:rPr lang="en-US" dirty="0" smtClean="0"/>
              <a:t>, </a:t>
            </a:r>
            <a:r>
              <a:rPr lang="en-US" u="sng" dirty="0" err="1" smtClean="0">
                <a:hlinkClick r:id="rId10"/>
              </a:rPr>
              <a:t>Picano</a:t>
            </a:r>
            <a:r>
              <a:rPr lang="en-US" u="sng" dirty="0" smtClean="0">
                <a:hlinkClick r:id="rId10"/>
              </a:rPr>
              <a:t> E</a:t>
            </a:r>
            <a:r>
              <a:rPr lang="en-US" dirty="0" smtClean="0"/>
              <a:t>, </a:t>
            </a:r>
            <a:r>
              <a:rPr lang="en-US" u="sng" dirty="0" err="1" smtClean="0">
                <a:hlinkClick r:id="rId11"/>
              </a:rPr>
              <a:t>Mallamaci</a:t>
            </a:r>
            <a:r>
              <a:rPr lang="en-US" u="sng" dirty="0" smtClean="0">
                <a:hlinkClick r:id="rId11"/>
              </a:rPr>
              <a:t> </a:t>
            </a:r>
            <a:r>
              <a:rPr lang="en-US" u="sng" dirty="0" smtClean="0">
                <a:hlinkClick r:id="rId11"/>
              </a:rPr>
              <a:t>F</a:t>
            </a:r>
            <a:endParaRPr lang="en-IN" dirty="0"/>
          </a:p>
        </p:txBody>
      </p:sp>
      <p:sp>
        <p:nvSpPr>
          <p:cNvPr id="7" name="Rectangle 6"/>
          <p:cNvSpPr/>
          <p:nvPr/>
        </p:nvSpPr>
        <p:spPr>
          <a:xfrm>
            <a:off x="0" y="609600"/>
            <a:ext cx="6627755" cy="369332"/>
          </a:xfrm>
          <a:prstGeom prst="rect">
            <a:avLst/>
          </a:prstGeom>
        </p:spPr>
        <p:txBody>
          <a:bodyPr wrap="square">
            <a:spAutoFit/>
          </a:bodyPr>
          <a:lstStyle/>
          <a:p>
            <a:r>
              <a:rPr lang="en-US" u="sng" dirty="0" smtClean="0"/>
              <a:t>J Am Soc </a:t>
            </a:r>
            <a:r>
              <a:rPr lang="en-US" u="sng" dirty="0" err="1" smtClean="0"/>
              <a:t>Nephrol</a:t>
            </a:r>
            <a:r>
              <a:rPr lang="en-US" u="sng" dirty="0" smtClean="0"/>
              <a:t>.</a:t>
            </a:r>
            <a:r>
              <a:rPr lang="en-US" dirty="0" smtClean="0"/>
              <a:t> 2013 Mar;24(4):639-46</a:t>
            </a:r>
            <a:endParaRPr lang="en-IN"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Virchow’s triad includes all except?</a:t>
            </a:r>
            <a:br>
              <a:rPr lang="en-US" dirty="0" smtClean="0"/>
            </a:br>
            <a:endParaRPr lang="en-US" dirty="0"/>
          </a:p>
        </p:txBody>
      </p:sp>
      <p:sp>
        <p:nvSpPr>
          <p:cNvPr id="3" name="Content Placeholder 2"/>
          <p:cNvSpPr>
            <a:spLocks noGrp="1"/>
          </p:cNvSpPr>
          <p:nvPr>
            <p:ph idx="1"/>
          </p:nvPr>
        </p:nvSpPr>
        <p:spPr/>
        <p:txBody>
          <a:bodyPr/>
          <a:lstStyle/>
          <a:p>
            <a:r>
              <a:rPr lang="en-US" dirty="0" smtClean="0"/>
              <a:t> Injury to vein</a:t>
            </a:r>
          </a:p>
          <a:p>
            <a:r>
              <a:rPr lang="en-US" dirty="0" smtClean="0">
                <a:solidFill>
                  <a:srgbClr val="FF0000"/>
                </a:solidFill>
              </a:rPr>
              <a:t> Venous thrombosis</a:t>
            </a:r>
          </a:p>
          <a:p>
            <a:r>
              <a:rPr lang="en-US" dirty="0" smtClean="0"/>
              <a:t> Venous stasis</a:t>
            </a:r>
          </a:p>
          <a:p>
            <a:r>
              <a:rPr lang="en-US" dirty="0" err="1" smtClean="0"/>
              <a:t>Hypercoagualability</a:t>
            </a:r>
            <a:r>
              <a:rPr lang="en-US" dirty="0" smtClean="0"/>
              <a:t> of blood</a:t>
            </a:r>
          </a:p>
          <a:p>
            <a:endParaRPr lang="en-US" dirty="0" smtClean="0"/>
          </a:p>
          <a:p>
            <a:endParaRPr lang="en-US" dirty="0" smtClean="0"/>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2.</a:t>
            </a:r>
            <a:r>
              <a:rPr lang="en-US" dirty="0" smtClean="0"/>
              <a:t> Chronic general venous congestion develops in: </a:t>
            </a:r>
            <a:endParaRPr lang="en-US" dirty="0"/>
          </a:p>
        </p:txBody>
      </p:sp>
      <p:sp>
        <p:nvSpPr>
          <p:cNvPr id="4" name="Content Placeholder 3"/>
          <p:cNvSpPr>
            <a:spLocks noGrp="1"/>
          </p:cNvSpPr>
          <p:nvPr>
            <p:ph idx="1"/>
          </p:nvPr>
        </p:nvSpPr>
        <p:spPr/>
        <p:txBody>
          <a:bodyPr>
            <a:normAutofit fontScale="25000" lnSpcReduction="20000"/>
          </a:bodyPr>
          <a:lstStyle/>
          <a:p>
            <a:pPr>
              <a:buNone/>
            </a:pPr>
            <a:r>
              <a:rPr lang="en-US" dirty="0" smtClean="0"/>
              <a:t> </a:t>
            </a:r>
          </a:p>
          <a:p>
            <a:pPr>
              <a:buNone/>
            </a:pPr>
            <a:r>
              <a:rPr lang="en-US" dirty="0" smtClean="0"/>
              <a:t> </a:t>
            </a:r>
          </a:p>
          <a:p>
            <a:pPr marL="514350" indent="-514350">
              <a:buNone/>
            </a:pPr>
            <a:r>
              <a:rPr lang="en-US" sz="12800" dirty="0" smtClean="0"/>
              <a:t>   myocardial infarction</a:t>
            </a:r>
          </a:p>
          <a:p>
            <a:pPr marL="514350" indent="-514350">
              <a:buNone/>
            </a:pPr>
            <a:r>
              <a:rPr lang="en-US" sz="12800" dirty="0" smtClean="0"/>
              <a:t> </a:t>
            </a:r>
          </a:p>
          <a:p>
            <a:pPr marL="514350" indent="-514350">
              <a:buNone/>
            </a:pPr>
            <a:r>
              <a:rPr lang="en-US" sz="12800" dirty="0" smtClean="0"/>
              <a:t>    acute </a:t>
            </a:r>
            <a:r>
              <a:rPr lang="en-US" sz="12800" dirty="0" err="1" smtClean="0"/>
              <a:t>myocarditis</a:t>
            </a:r>
            <a:endParaRPr lang="en-US" sz="12800" dirty="0" smtClean="0"/>
          </a:p>
          <a:p>
            <a:pPr>
              <a:buNone/>
            </a:pPr>
            <a:endParaRPr lang="en-US" sz="12800" dirty="0" smtClean="0"/>
          </a:p>
          <a:p>
            <a:pPr>
              <a:buNone/>
            </a:pPr>
            <a:r>
              <a:rPr lang="en-US" sz="12800" dirty="0" smtClean="0"/>
              <a:t>   severe myocardial degeneration</a:t>
            </a:r>
          </a:p>
          <a:p>
            <a:pPr>
              <a:buNone/>
            </a:pPr>
            <a:endParaRPr lang="en-US" sz="12800" dirty="0" smtClean="0"/>
          </a:p>
          <a:p>
            <a:pPr>
              <a:buNone/>
            </a:pPr>
            <a:r>
              <a:rPr lang="en-US" sz="12800" dirty="0" smtClean="0"/>
              <a:t>    </a:t>
            </a:r>
            <a:r>
              <a:rPr lang="en-US" sz="12800" dirty="0" err="1" smtClean="0">
                <a:solidFill>
                  <a:srgbClr val="FF0000"/>
                </a:solidFill>
              </a:rPr>
              <a:t>cardiosclerosis</a:t>
            </a:r>
            <a:endParaRPr lang="en-US" sz="12800" dirty="0" smtClean="0">
              <a:solidFill>
                <a:srgbClr val="FF0000"/>
              </a:solidFill>
            </a:endParaRPr>
          </a:p>
          <a:p>
            <a:pPr>
              <a:buNone/>
            </a:pPr>
            <a:endParaRPr lang="en-US" sz="12800" dirty="0" smtClean="0"/>
          </a:p>
          <a:p>
            <a:pPr>
              <a:buNone/>
            </a:pPr>
            <a:r>
              <a:rPr lang="en-US" sz="12800" dirty="0" smtClean="0"/>
              <a:t>   acute heart aneurysm</a:t>
            </a:r>
          </a:p>
          <a:p>
            <a:pPr>
              <a:buNone/>
            </a:pPr>
            <a:r>
              <a:rPr lang="en-US" sz="12800" dirty="0" smtClean="0"/>
              <a:t> </a:t>
            </a:r>
          </a:p>
          <a:p>
            <a:pPr>
              <a:buNone/>
            </a:pPr>
            <a:endParaRPr lang="en-US" sz="12800" dirty="0" smtClean="0"/>
          </a:p>
          <a:p>
            <a:pPr>
              <a:buNone/>
            </a:pPr>
            <a:r>
              <a:rPr lang="en-US" sz="12800" dirty="0" smtClean="0"/>
              <a:t> </a:t>
            </a: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 3. Nutmeg Liver “is seen in ??</a:t>
            </a:r>
            <a:endParaRPr lang="en-US" sz="3200" dirty="0"/>
          </a:p>
        </p:txBody>
      </p:sp>
      <p:sp>
        <p:nvSpPr>
          <p:cNvPr id="3" name="Content Placeholder 2"/>
          <p:cNvSpPr>
            <a:spLocks noGrp="1"/>
          </p:cNvSpPr>
          <p:nvPr>
            <p:ph idx="1"/>
          </p:nvPr>
        </p:nvSpPr>
        <p:spPr/>
        <p:txBody>
          <a:bodyPr>
            <a:normAutofit lnSpcReduction="10000"/>
          </a:bodyPr>
          <a:lstStyle/>
          <a:p>
            <a:pPr>
              <a:buNone/>
            </a:pPr>
            <a:endParaRPr lang="en-US" dirty="0" smtClean="0"/>
          </a:p>
          <a:p>
            <a:pPr>
              <a:buNone/>
            </a:pPr>
            <a:endParaRPr lang="en-US" dirty="0" smtClean="0"/>
          </a:p>
          <a:p>
            <a:pPr lvl="0"/>
            <a:r>
              <a:rPr lang="en-US" dirty="0" smtClean="0"/>
              <a:t>Liver cirrhosis.</a:t>
            </a:r>
          </a:p>
          <a:p>
            <a:pPr lvl="0"/>
            <a:r>
              <a:rPr lang="en-US" dirty="0" smtClean="0"/>
              <a:t>Liver necrosis.</a:t>
            </a:r>
          </a:p>
          <a:p>
            <a:pPr lvl="0"/>
            <a:r>
              <a:rPr lang="en-US" dirty="0" smtClean="0">
                <a:solidFill>
                  <a:srgbClr val="FF0000"/>
                </a:solidFill>
              </a:rPr>
              <a:t>Chronic passive congestion</a:t>
            </a:r>
            <a:r>
              <a:rPr lang="en-US" dirty="0" smtClean="0"/>
              <a:t>.</a:t>
            </a:r>
          </a:p>
          <a:p>
            <a:pPr lvl="0"/>
            <a:r>
              <a:rPr lang="en-US" dirty="0" smtClean="0"/>
              <a:t>Thrombosis of the portal veins. </a:t>
            </a:r>
          </a:p>
          <a:p>
            <a:pPr lvl="0"/>
            <a:r>
              <a:rPr lang="en-US" dirty="0" smtClean="0"/>
              <a:t>Hemorrhage due to liver trauma.</a:t>
            </a:r>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676400"/>
          </a:xfrm>
        </p:spPr>
        <p:txBody>
          <a:bodyPr>
            <a:normAutofit fontScale="90000"/>
          </a:bodyPr>
          <a:lstStyle/>
          <a:p>
            <a:r>
              <a:rPr lang="en-US" dirty="0" smtClean="0"/>
              <a:t>  4.What does develop in tissues in acute venous congestion ?</a:t>
            </a:r>
            <a:br>
              <a:rPr lang="en-US" dirty="0" smtClean="0"/>
            </a:b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 sclerosis</a:t>
            </a:r>
          </a:p>
          <a:p>
            <a:r>
              <a:rPr lang="en-US" dirty="0" smtClean="0"/>
              <a:t> atrophy</a:t>
            </a:r>
          </a:p>
          <a:p>
            <a:r>
              <a:rPr lang="en-US" dirty="0" smtClean="0"/>
              <a:t> petrifaction</a:t>
            </a:r>
          </a:p>
          <a:p>
            <a:r>
              <a:rPr lang="en-US" dirty="0" smtClean="0"/>
              <a:t> </a:t>
            </a:r>
            <a:r>
              <a:rPr lang="en-US" dirty="0" smtClean="0">
                <a:solidFill>
                  <a:srgbClr val="FF0000"/>
                </a:solidFill>
              </a:rPr>
              <a:t>edema</a:t>
            </a:r>
          </a:p>
          <a:p>
            <a:r>
              <a:rPr lang="en-US" dirty="0" smtClean="0"/>
              <a:t> </a:t>
            </a:r>
            <a:r>
              <a:rPr lang="en-US" dirty="0" err="1" smtClean="0"/>
              <a:t>hyalinosis</a:t>
            </a:r>
            <a:r>
              <a:rPr lang="en-US" dirty="0" smtClean="0"/>
              <a: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91600" cy="6629400"/>
          </a:xfrm>
        </p:spPr>
        <p:txBody>
          <a:bodyPr>
            <a:normAutofit fontScale="92500"/>
          </a:bodyPr>
          <a:lstStyle/>
          <a:p>
            <a:pPr>
              <a:buNone/>
            </a:pPr>
            <a:r>
              <a:rPr lang="en-US" sz="3600" b="1" dirty="0" smtClean="0"/>
              <a:t> </a:t>
            </a:r>
            <a:r>
              <a:rPr lang="en-US" b="1" dirty="0" smtClean="0"/>
              <a:t>The affected tissue is </a:t>
            </a:r>
            <a:r>
              <a:rPr lang="en-US" b="1" dirty="0" err="1" smtClean="0">
                <a:solidFill>
                  <a:srgbClr val="C00000"/>
                </a:solidFill>
              </a:rPr>
              <a:t>Erythematous</a:t>
            </a:r>
            <a:r>
              <a:rPr lang="en-US" b="1" dirty="0" smtClean="0">
                <a:solidFill>
                  <a:srgbClr val="C00000"/>
                </a:solidFill>
              </a:rPr>
              <a:t> </a:t>
            </a:r>
            <a:r>
              <a:rPr lang="en-US" b="1" dirty="0" smtClean="0"/>
              <a:t>–</a:t>
            </a:r>
            <a:r>
              <a:rPr lang="en-US" b="1" dirty="0" smtClean="0">
                <a:solidFill>
                  <a:srgbClr val="C00000"/>
                </a:solidFill>
              </a:rPr>
              <a:t>red  </a:t>
            </a:r>
            <a:r>
              <a:rPr lang="en-US" b="1" dirty="0" smtClean="0"/>
              <a:t>because the blood vessels are engorged with oxygenated blood,</a:t>
            </a:r>
          </a:p>
          <a:p>
            <a:pPr>
              <a:buNone/>
            </a:pPr>
            <a:r>
              <a:rPr lang="en-US" b="1" dirty="0" smtClean="0"/>
              <a:t> </a:t>
            </a:r>
            <a:r>
              <a:rPr lang="en-US" b="1" dirty="0" smtClean="0">
                <a:solidFill>
                  <a:srgbClr val="C00000"/>
                </a:solidFill>
              </a:rPr>
              <a:t>Swollen </a:t>
            </a:r>
            <a:r>
              <a:rPr lang="en-US" b="1" dirty="0" smtClean="0"/>
              <a:t>because of increased local blood volume </a:t>
            </a:r>
            <a:r>
              <a:rPr lang="en-US" b="1" dirty="0" smtClean="0">
                <a:sym typeface="Wingdings" pitchFamily="2" charset="2"/>
              </a:rPr>
              <a:t></a:t>
            </a:r>
            <a:r>
              <a:rPr lang="en-US" b="1" dirty="0" smtClean="0"/>
              <a:t> </a:t>
            </a:r>
          </a:p>
          <a:p>
            <a:pPr>
              <a:buNone/>
            </a:pPr>
            <a:r>
              <a:rPr lang="en-US" b="1" dirty="0" smtClean="0">
                <a:sym typeface="Wingdings" pitchFamily="2" charset="2"/>
              </a:rPr>
              <a:t> Increased capillary hydrostatic  pressure  </a:t>
            </a:r>
            <a:r>
              <a:rPr lang="en-US" b="1" dirty="0" smtClean="0"/>
              <a:t> </a:t>
            </a:r>
            <a:r>
              <a:rPr lang="en-US" b="1" dirty="0" err="1" smtClean="0">
                <a:solidFill>
                  <a:srgbClr val="C00000"/>
                </a:solidFill>
                <a:sym typeface="Wingdings" pitchFamily="2" charset="2"/>
              </a:rPr>
              <a:t>oedema</a:t>
            </a:r>
            <a:r>
              <a:rPr lang="en-US" b="1" dirty="0" smtClean="0">
                <a:solidFill>
                  <a:srgbClr val="C00000"/>
                </a:solidFill>
                <a:sym typeface="Wingdings" pitchFamily="2" charset="2"/>
              </a:rPr>
              <a:t>.</a:t>
            </a:r>
            <a:endParaRPr lang="en-US" dirty="0" smtClean="0">
              <a:solidFill>
                <a:srgbClr val="C00000"/>
              </a:solidFill>
            </a:endParaRPr>
          </a:p>
          <a:p>
            <a:pPr>
              <a:buNone/>
            </a:pPr>
            <a:r>
              <a:rPr lang="en-US" b="1" dirty="0" smtClean="0">
                <a:solidFill>
                  <a:srgbClr val="C00000"/>
                </a:solidFill>
              </a:rPr>
              <a:t>Types:</a:t>
            </a:r>
          </a:p>
          <a:p>
            <a:pPr>
              <a:buClr>
                <a:schemeClr val="tx1"/>
              </a:buClr>
              <a:buFont typeface="Wingdings" pitchFamily="2" charset="2"/>
              <a:buNone/>
            </a:pPr>
            <a:r>
              <a:rPr lang="en-US" b="1" dirty="0" smtClean="0">
                <a:solidFill>
                  <a:srgbClr val="C00000"/>
                </a:solidFill>
              </a:rPr>
              <a:t>1- Physiological: </a:t>
            </a:r>
          </a:p>
          <a:p>
            <a:pPr>
              <a:buClr>
                <a:schemeClr val="tx1"/>
              </a:buClr>
              <a:buFont typeface="Wingdings" pitchFamily="2" charset="2"/>
              <a:buNone/>
            </a:pPr>
            <a:r>
              <a:rPr lang="en-US" b="1" dirty="0" smtClean="0"/>
              <a:t>   - hyperemia in skeletal muscles during exercise.</a:t>
            </a:r>
          </a:p>
          <a:p>
            <a:pPr>
              <a:buClr>
                <a:schemeClr val="tx1"/>
              </a:buClr>
              <a:buFont typeface="Wingdings" pitchFamily="2" charset="2"/>
              <a:buNone/>
            </a:pPr>
            <a:r>
              <a:rPr lang="en-US" b="1" dirty="0" smtClean="0"/>
              <a:t>   - hyperemia in the gut following a meal.</a:t>
            </a:r>
          </a:p>
          <a:p>
            <a:pPr>
              <a:buClr>
                <a:schemeClr val="tx1"/>
              </a:buClr>
              <a:buFont typeface="Wingdings" pitchFamily="2" charset="2"/>
              <a:buNone/>
            </a:pPr>
            <a:r>
              <a:rPr lang="en-US" b="1" dirty="0" smtClean="0">
                <a:solidFill>
                  <a:srgbClr val="C00000"/>
                </a:solidFill>
              </a:rPr>
              <a:t>2- Pathological: </a:t>
            </a:r>
          </a:p>
          <a:p>
            <a:pPr>
              <a:buClr>
                <a:schemeClr val="tx1"/>
              </a:buClr>
              <a:buNone/>
            </a:pPr>
            <a:r>
              <a:rPr lang="en-US" b="1" dirty="0" smtClean="0"/>
              <a:t>    - Acute inflammation </a:t>
            </a:r>
          </a:p>
          <a:p>
            <a:pPr>
              <a:buClr>
                <a:schemeClr val="tx1"/>
              </a:buClr>
              <a:buNone/>
            </a:pPr>
            <a:r>
              <a:rPr lang="en-US" b="1" dirty="0" smtClean="0"/>
              <a:t>    - Toxins.</a:t>
            </a:r>
          </a:p>
          <a:p>
            <a:pPr>
              <a:buClr>
                <a:schemeClr val="tx1"/>
              </a:buClr>
              <a:buNone/>
            </a:pPr>
            <a:r>
              <a:rPr lang="en-US" b="1" dirty="0" smtClean="0"/>
              <a:t>    - Hypoxia</a:t>
            </a:r>
            <a:endParaRPr lang="en-US" sz="4300" dirty="0" smtClean="0"/>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524000"/>
          </a:xfrm>
        </p:spPr>
        <p:txBody>
          <a:bodyPr>
            <a:normAutofit fontScale="90000"/>
          </a:bodyPr>
          <a:lstStyle/>
          <a:p>
            <a:r>
              <a:rPr lang="en-US" dirty="0" smtClean="0"/>
              <a:t>Accumulation of </a:t>
            </a:r>
            <a:r>
              <a:rPr lang="en-US" dirty="0" err="1" smtClean="0"/>
              <a:t>hemosiderin</a:t>
            </a:r>
            <a:r>
              <a:rPr lang="en-US" dirty="0" smtClean="0"/>
              <a:t> in lung is observed in ? </a:t>
            </a:r>
            <a:br>
              <a:rPr lang="en-US" dirty="0" smtClean="0"/>
            </a:br>
            <a:endParaRPr lang="en-US" dirty="0"/>
          </a:p>
        </p:txBody>
      </p:sp>
      <p:sp>
        <p:nvSpPr>
          <p:cNvPr id="3" name="Content Placeholder 2"/>
          <p:cNvSpPr>
            <a:spLocks noGrp="1"/>
          </p:cNvSpPr>
          <p:nvPr>
            <p:ph idx="1"/>
          </p:nvPr>
        </p:nvSpPr>
        <p:spPr>
          <a:xfrm>
            <a:off x="457200" y="1905000"/>
            <a:ext cx="8229600" cy="4221163"/>
          </a:xfrm>
        </p:spPr>
        <p:txBody>
          <a:bodyPr>
            <a:normAutofit/>
          </a:bodyPr>
          <a:lstStyle/>
          <a:p>
            <a:r>
              <a:rPr lang="en-US" dirty="0" smtClean="0"/>
              <a:t>acute venous congestion</a:t>
            </a:r>
          </a:p>
          <a:p>
            <a:r>
              <a:rPr lang="en-US" dirty="0" smtClean="0">
                <a:solidFill>
                  <a:srgbClr val="FF0000"/>
                </a:solidFill>
              </a:rPr>
              <a:t>chronic venous congestion</a:t>
            </a:r>
          </a:p>
          <a:p>
            <a:r>
              <a:rPr lang="en-US" dirty="0" smtClean="0"/>
              <a:t> acute pneumonia</a:t>
            </a:r>
          </a:p>
          <a:p>
            <a:r>
              <a:rPr lang="en-US" dirty="0" smtClean="0"/>
              <a:t> emphysema</a:t>
            </a:r>
          </a:p>
          <a:p>
            <a:r>
              <a:rPr lang="en-US" dirty="0" smtClean="0"/>
              <a:t>shock.</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91600" cy="6629400"/>
          </a:xfrm>
        </p:spPr>
        <p:txBody>
          <a:bodyPr>
            <a:normAutofit fontScale="92500"/>
          </a:bodyPr>
          <a:lstStyle/>
          <a:p>
            <a:pPr>
              <a:buNone/>
            </a:pPr>
            <a:r>
              <a:rPr lang="en-US" sz="3600" b="1" dirty="0" smtClean="0"/>
              <a:t> </a:t>
            </a:r>
            <a:r>
              <a:rPr lang="en-US" b="1" dirty="0" smtClean="0"/>
              <a:t>The affected tissue is </a:t>
            </a:r>
            <a:r>
              <a:rPr lang="en-US" b="1" dirty="0" err="1" smtClean="0">
                <a:solidFill>
                  <a:srgbClr val="C00000"/>
                </a:solidFill>
              </a:rPr>
              <a:t>Erythematous</a:t>
            </a:r>
            <a:r>
              <a:rPr lang="en-US" b="1" dirty="0" smtClean="0">
                <a:solidFill>
                  <a:srgbClr val="C00000"/>
                </a:solidFill>
              </a:rPr>
              <a:t> </a:t>
            </a:r>
            <a:r>
              <a:rPr lang="en-US" b="1" dirty="0" smtClean="0"/>
              <a:t>–</a:t>
            </a:r>
            <a:r>
              <a:rPr lang="en-US" b="1" dirty="0" smtClean="0">
                <a:solidFill>
                  <a:srgbClr val="C00000"/>
                </a:solidFill>
              </a:rPr>
              <a:t>red  </a:t>
            </a:r>
            <a:r>
              <a:rPr lang="en-US" b="1" dirty="0" smtClean="0"/>
              <a:t>because the blood vessels are engorged with oxygenated blood,</a:t>
            </a:r>
          </a:p>
          <a:p>
            <a:pPr>
              <a:buNone/>
            </a:pPr>
            <a:r>
              <a:rPr lang="en-US" b="1" dirty="0" smtClean="0"/>
              <a:t> </a:t>
            </a:r>
            <a:r>
              <a:rPr lang="en-US" b="1" dirty="0" smtClean="0">
                <a:solidFill>
                  <a:srgbClr val="C00000"/>
                </a:solidFill>
              </a:rPr>
              <a:t>Swollen </a:t>
            </a:r>
            <a:r>
              <a:rPr lang="en-US" b="1" dirty="0" smtClean="0"/>
              <a:t>because of increased local blood volume </a:t>
            </a:r>
            <a:r>
              <a:rPr lang="en-US" b="1" dirty="0" smtClean="0">
                <a:sym typeface="Wingdings" pitchFamily="2" charset="2"/>
              </a:rPr>
              <a:t></a:t>
            </a:r>
            <a:r>
              <a:rPr lang="en-US" b="1" dirty="0" smtClean="0"/>
              <a:t> </a:t>
            </a:r>
          </a:p>
          <a:p>
            <a:pPr>
              <a:buNone/>
            </a:pPr>
            <a:r>
              <a:rPr lang="en-US" b="1" dirty="0" smtClean="0">
                <a:sym typeface="Wingdings" pitchFamily="2" charset="2"/>
              </a:rPr>
              <a:t> Increased capillary hydrostatic  pressure  </a:t>
            </a:r>
            <a:r>
              <a:rPr lang="en-US" b="1" dirty="0" smtClean="0"/>
              <a:t> </a:t>
            </a:r>
            <a:r>
              <a:rPr lang="en-US" b="1" dirty="0" err="1" smtClean="0">
                <a:solidFill>
                  <a:srgbClr val="C00000"/>
                </a:solidFill>
                <a:sym typeface="Wingdings" pitchFamily="2" charset="2"/>
              </a:rPr>
              <a:t>oedema</a:t>
            </a:r>
            <a:r>
              <a:rPr lang="en-US" b="1" dirty="0" smtClean="0">
                <a:solidFill>
                  <a:srgbClr val="C00000"/>
                </a:solidFill>
                <a:sym typeface="Wingdings" pitchFamily="2" charset="2"/>
              </a:rPr>
              <a:t>.</a:t>
            </a:r>
            <a:endParaRPr lang="en-US" dirty="0" smtClean="0">
              <a:solidFill>
                <a:srgbClr val="C00000"/>
              </a:solidFill>
            </a:endParaRPr>
          </a:p>
          <a:p>
            <a:pPr>
              <a:buNone/>
            </a:pPr>
            <a:r>
              <a:rPr lang="en-US" b="1" dirty="0" smtClean="0">
                <a:solidFill>
                  <a:srgbClr val="C00000"/>
                </a:solidFill>
              </a:rPr>
              <a:t>Types:</a:t>
            </a:r>
          </a:p>
          <a:p>
            <a:pPr>
              <a:buClr>
                <a:schemeClr val="tx1"/>
              </a:buClr>
              <a:buFont typeface="Wingdings" pitchFamily="2" charset="2"/>
              <a:buNone/>
            </a:pPr>
            <a:r>
              <a:rPr lang="en-US" b="1" dirty="0" smtClean="0">
                <a:solidFill>
                  <a:srgbClr val="C00000"/>
                </a:solidFill>
              </a:rPr>
              <a:t>1- Physiological: </a:t>
            </a:r>
          </a:p>
          <a:p>
            <a:pPr>
              <a:buClr>
                <a:schemeClr val="tx1"/>
              </a:buClr>
              <a:buFont typeface="Wingdings" pitchFamily="2" charset="2"/>
              <a:buNone/>
            </a:pPr>
            <a:r>
              <a:rPr lang="en-US" b="1" dirty="0" smtClean="0"/>
              <a:t>   - hyperemia in skeletal muscles during exercise.</a:t>
            </a:r>
          </a:p>
          <a:p>
            <a:pPr>
              <a:buClr>
                <a:schemeClr val="tx1"/>
              </a:buClr>
              <a:buFont typeface="Wingdings" pitchFamily="2" charset="2"/>
              <a:buNone/>
            </a:pPr>
            <a:r>
              <a:rPr lang="en-US" b="1" dirty="0" smtClean="0"/>
              <a:t>   - hyperemia in the gut following a meal.</a:t>
            </a:r>
          </a:p>
          <a:p>
            <a:pPr>
              <a:buClr>
                <a:schemeClr val="tx1"/>
              </a:buClr>
              <a:buFont typeface="Wingdings" pitchFamily="2" charset="2"/>
              <a:buNone/>
            </a:pPr>
            <a:r>
              <a:rPr lang="en-US" b="1" dirty="0" smtClean="0">
                <a:solidFill>
                  <a:srgbClr val="C00000"/>
                </a:solidFill>
              </a:rPr>
              <a:t>2- Pathological: </a:t>
            </a:r>
          </a:p>
          <a:p>
            <a:pPr>
              <a:buClr>
                <a:schemeClr val="tx1"/>
              </a:buClr>
              <a:buNone/>
            </a:pPr>
            <a:r>
              <a:rPr lang="en-US" b="1" dirty="0" smtClean="0"/>
              <a:t>    - Acute inflammation </a:t>
            </a:r>
          </a:p>
          <a:p>
            <a:pPr>
              <a:buClr>
                <a:schemeClr val="tx1"/>
              </a:buClr>
              <a:buNone/>
            </a:pPr>
            <a:r>
              <a:rPr lang="en-US" b="1" dirty="0" smtClean="0"/>
              <a:t>    - Toxins.</a:t>
            </a:r>
          </a:p>
          <a:p>
            <a:pPr>
              <a:buClr>
                <a:schemeClr val="tx1"/>
              </a:buClr>
              <a:buNone/>
            </a:pPr>
            <a:r>
              <a:rPr lang="en-US" b="1" dirty="0" smtClean="0"/>
              <a:t>    - Hypoxia</a:t>
            </a:r>
            <a:endParaRPr lang="en-US" sz="4300"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p:nvPr/>
        </p:nvSpPr>
        <p:spPr>
          <a:xfrm rot="10800000">
            <a:off x="6705600" y="4648200"/>
            <a:ext cx="228600" cy="597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Grp="1" noChangeAspect="1" noChangeArrowheads="1"/>
          </p:cNvPicPr>
          <p:nvPr>
            <p:ph idx="1"/>
          </p:nvPr>
        </p:nvPicPr>
        <p:blipFill>
          <a:blip r:embed="rId3" cstate="print"/>
          <a:srcRect/>
          <a:stretch>
            <a:fillRect/>
          </a:stretch>
        </p:blipFill>
        <p:spPr bwMode="auto">
          <a:xfrm>
            <a:off x="304800" y="304800"/>
            <a:ext cx="8458200" cy="5334000"/>
          </a:xfrm>
          <a:prstGeom prst="rect">
            <a:avLst/>
          </a:prstGeom>
          <a:noFill/>
          <a:ln w="9525">
            <a:noFill/>
            <a:miter lim="800000"/>
            <a:headEnd/>
            <a:tailEnd/>
          </a:ln>
          <a:effectLst/>
        </p:spPr>
      </p:pic>
      <p:sp>
        <p:nvSpPr>
          <p:cNvPr id="13" name="Down Arrow 12"/>
          <p:cNvSpPr/>
          <p:nvPr/>
        </p:nvSpPr>
        <p:spPr>
          <a:xfrm rot="10800000">
            <a:off x="5799445" y="5580660"/>
            <a:ext cx="609600" cy="2926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0800000">
            <a:off x="6629400" y="533400"/>
            <a:ext cx="228600" cy="597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0800000">
            <a:off x="8382000" y="2514600"/>
            <a:ext cx="228600" cy="597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1000" y="5791200"/>
            <a:ext cx="8763000" cy="830997"/>
          </a:xfrm>
          <a:prstGeom prst="rect">
            <a:avLst/>
          </a:prstGeom>
        </p:spPr>
        <p:txBody>
          <a:bodyPr wrap="square">
            <a:spAutoFit/>
          </a:bodyPr>
          <a:lstStyle/>
          <a:p>
            <a:r>
              <a:rPr lang="en-US" sz="2400" b="1" dirty="0" smtClean="0">
                <a:solidFill>
                  <a:srgbClr val="C00000"/>
                </a:solidFill>
              </a:rPr>
              <a:t> </a:t>
            </a:r>
            <a:r>
              <a:rPr lang="en-US" sz="2400" b="1" dirty="0" err="1" smtClean="0">
                <a:solidFill>
                  <a:srgbClr val="C00000"/>
                </a:solidFill>
              </a:rPr>
              <a:t>hyperaemia</a:t>
            </a:r>
            <a:r>
              <a:rPr lang="en-US" sz="2400" b="1" dirty="0" smtClean="0">
                <a:solidFill>
                  <a:srgbClr val="C00000"/>
                </a:solidFill>
              </a:rPr>
              <a:t> in inflammation - Blood vessels are dilated &amp; engorged arterioles &amp; </a:t>
            </a:r>
            <a:r>
              <a:rPr lang="en-US" sz="2400" b="1" dirty="0" err="1" smtClean="0">
                <a:solidFill>
                  <a:srgbClr val="C00000"/>
                </a:solidFill>
              </a:rPr>
              <a:t>septal</a:t>
            </a:r>
            <a:r>
              <a:rPr lang="en-US" sz="2400" b="1" dirty="0" smtClean="0">
                <a:solidFill>
                  <a:srgbClr val="C00000"/>
                </a:solidFill>
              </a:rPr>
              <a:t> capillaries</a:t>
            </a:r>
            <a:endParaRPr lang="en-US" sz="2400" b="1" dirty="0">
              <a:solidFill>
                <a:srgbClr val="C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457200" y="274637"/>
            <a:ext cx="8229600" cy="6354763"/>
          </a:xfrm>
        </p:spPr>
        <p:txBody>
          <a:bodyPr/>
          <a:lstStyle/>
          <a:p>
            <a:pPr>
              <a:lnSpc>
                <a:spcPct val="95000"/>
              </a:lnSpc>
            </a:pPr>
            <a:r>
              <a:rPr lang="arn-CL" b="1" dirty="0" smtClean="0">
                <a:solidFill>
                  <a:srgbClr val="C00000"/>
                </a:solidFill>
              </a:rPr>
              <a:t>PASSIVE HYPEREMIA</a:t>
            </a:r>
            <a:r>
              <a:rPr lang="ar-SA" dirty="0" smtClean="0">
                <a:solidFill>
                  <a:srgbClr val="C00000"/>
                </a:solidFill>
              </a:rPr>
              <a:t> </a:t>
            </a:r>
            <a:r>
              <a:rPr lang="en-US" dirty="0" smtClean="0">
                <a:solidFill>
                  <a:srgbClr val="C00000"/>
                </a:solidFill>
              </a:rPr>
              <a:t>(</a:t>
            </a:r>
            <a:r>
              <a:rPr lang="en-US" b="1" dirty="0" smtClean="0">
                <a:solidFill>
                  <a:srgbClr val="C00000"/>
                </a:solidFill>
              </a:rPr>
              <a:t>CONGESTION)</a:t>
            </a:r>
          </a:p>
          <a:p>
            <a:pPr>
              <a:lnSpc>
                <a:spcPct val="95000"/>
              </a:lnSpc>
              <a:buNone/>
            </a:pPr>
            <a:r>
              <a:rPr lang="en-US" sz="3300" b="1" dirty="0" smtClean="0"/>
              <a:t>Decreased venous outflow from a tissue</a:t>
            </a:r>
            <a:r>
              <a:rPr lang="en-US" sz="3600" b="1" dirty="0" smtClean="0"/>
              <a:t>  </a:t>
            </a:r>
            <a:r>
              <a:rPr lang="en-US" sz="3600" b="1" dirty="0" smtClean="0">
                <a:sym typeface="Wingdings" pitchFamily="2" charset="2"/>
              </a:rPr>
              <a:t></a:t>
            </a:r>
            <a:r>
              <a:rPr lang="en-US" sz="3600" b="1" dirty="0" smtClean="0"/>
              <a:t> </a:t>
            </a:r>
            <a:r>
              <a:rPr lang="en-US" b="1" dirty="0" smtClean="0"/>
              <a:t>passive dilatation &amp; engorgement of the veins, </a:t>
            </a:r>
            <a:r>
              <a:rPr lang="en-US" b="1" dirty="0" err="1" smtClean="0"/>
              <a:t>venules</a:t>
            </a:r>
            <a:r>
              <a:rPr lang="en-US" b="1" dirty="0" smtClean="0"/>
              <a:t> &amp; capillaries in the organ </a:t>
            </a:r>
          </a:p>
          <a:p>
            <a:pPr>
              <a:lnSpc>
                <a:spcPct val="95000"/>
              </a:lnSpc>
              <a:buNone/>
            </a:pPr>
            <a:r>
              <a:rPr lang="en-US" b="1" dirty="0" smtClean="0">
                <a:solidFill>
                  <a:srgbClr val="C00000"/>
                </a:solidFill>
              </a:rPr>
              <a:t>Passive </a:t>
            </a:r>
            <a:r>
              <a:rPr lang="en-US" b="1" dirty="0" err="1" smtClean="0">
                <a:solidFill>
                  <a:srgbClr val="C00000"/>
                </a:solidFill>
              </a:rPr>
              <a:t>Hyperaemia</a:t>
            </a:r>
            <a:r>
              <a:rPr lang="en-US" b="1" dirty="0" smtClean="0">
                <a:solidFill>
                  <a:srgbClr val="C00000"/>
                </a:solidFill>
              </a:rPr>
              <a:t> is Usually known as Congestion</a:t>
            </a:r>
          </a:p>
          <a:p>
            <a:pPr>
              <a:lnSpc>
                <a:spcPct val="85000"/>
              </a:lnSpc>
              <a:buFontTx/>
              <a:buChar char="-"/>
            </a:pPr>
            <a:r>
              <a:rPr lang="en-US" b="1" dirty="0" smtClean="0"/>
              <a:t>Usually it is a reflection of a serious underlying disease.</a:t>
            </a:r>
          </a:p>
          <a:p>
            <a:endParaRPr lang="en-US" dirty="0" smtClean="0"/>
          </a:p>
        </p:txBody>
      </p:sp>
      <p:pic>
        <p:nvPicPr>
          <p:cNvPr id="10244" name="Picture 4" descr="ScannedImage-8"/>
          <p:cNvPicPr>
            <a:picLocks noChangeAspect="1" noChangeArrowheads="1"/>
          </p:cNvPicPr>
          <p:nvPr/>
        </p:nvPicPr>
        <p:blipFill>
          <a:blip r:embed="rId2" cstate="print"/>
          <a:srcRect l="11220" t="63886" r="1629" b="1883"/>
          <a:stretch>
            <a:fillRect/>
          </a:stretch>
        </p:blipFill>
        <p:spPr bwMode="auto">
          <a:xfrm>
            <a:off x="228600" y="4572000"/>
            <a:ext cx="8763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400800"/>
          </a:xfrm>
        </p:spPr>
        <p:txBody>
          <a:bodyPr>
            <a:normAutofit lnSpcReduction="10000"/>
          </a:bodyPr>
          <a:lstStyle/>
          <a:p>
            <a:pPr>
              <a:lnSpc>
                <a:spcPct val="85000"/>
              </a:lnSpc>
              <a:buFontTx/>
              <a:buChar char="-"/>
            </a:pPr>
            <a:endParaRPr lang="en-US" b="1" dirty="0" smtClean="0"/>
          </a:p>
          <a:p>
            <a:pPr>
              <a:lnSpc>
                <a:spcPct val="85000"/>
              </a:lnSpc>
              <a:buFontTx/>
              <a:buChar char="-"/>
            </a:pPr>
            <a:r>
              <a:rPr lang="en-US" b="1" dirty="0" smtClean="0"/>
              <a:t>There is excess blood in the tissue</a:t>
            </a:r>
          </a:p>
          <a:p>
            <a:pPr>
              <a:lnSpc>
                <a:spcPct val="85000"/>
              </a:lnSpc>
              <a:buFontTx/>
              <a:buChar char="-"/>
            </a:pPr>
            <a:r>
              <a:rPr lang="en-US" b="1" dirty="0" smtClean="0"/>
              <a:t>The tissue is swollen </a:t>
            </a:r>
          </a:p>
          <a:p>
            <a:pPr>
              <a:lnSpc>
                <a:spcPct val="85000"/>
              </a:lnSpc>
              <a:buFontTx/>
              <a:buChar char="-"/>
            </a:pPr>
            <a:r>
              <a:rPr lang="en-US" b="1" dirty="0" smtClean="0"/>
              <a:t>It has a </a:t>
            </a:r>
            <a:r>
              <a:rPr lang="en-US" b="1" dirty="0" smtClean="0">
                <a:solidFill>
                  <a:srgbClr val="C00000"/>
                </a:solidFill>
              </a:rPr>
              <a:t>red-blue color </a:t>
            </a:r>
            <a:r>
              <a:rPr lang="en-US" b="1" dirty="0" smtClean="0"/>
              <a:t>due to accumulation of </a:t>
            </a:r>
            <a:r>
              <a:rPr lang="en-US" b="1" dirty="0" smtClean="0">
                <a:solidFill>
                  <a:srgbClr val="C00000"/>
                </a:solidFill>
              </a:rPr>
              <a:t>deoxygenated blood</a:t>
            </a:r>
          </a:p>
          <a:p>
            <a:pPr>
              <a:lnSpc>
                <a:spcPct val="85000"/>
              </a:lnSpc>
              <a:buFontTx/>
              <a:buChar char="-"/>
            </a:pPr>
            <a:r>
              <a:rPr lang="en-US" b="1" dirty="0" smtClean="0"/>
              <a:t>Blood flow is slow or arrested – stasis </a:t>
            </a:r>
            <a:r>
              <a:rPr lang="en-US" b="1" dirty="0" smtClean="0">
                <a:sym typeface="Wingdings" pitchFamily="2" charset="2"/>
              </a:rPr>
              <a:t></a:t>
            </a:r>
            <a:endParaRPr lang="en-US" dirty="0" smtClean="0">
              <a:solidFill>
                <a:srgbClr val="C00000"/>
              </a:solidFill>
            </a:endParaRPr>
          </a:p>
          <a:p>
            <a:pPr>
              <a:lnSpc>
                <a:spcPct val="85000"/>
              </a:lnSpc>
              <a:buNone/>
            </a:pPr>
            <a:r>
              <a:rPr lang="en-US" b="1" dirty="0" smtClean="0">
                <a:sym typeface="Wingdings" pitchFamily="2" charset="2"/>
              </a:rPr>
              <a:t>    Increased Capillary hydrostatic pressure, increased capillary endothelial permeability </a:t>
            </a:r>
            <a:r>
              <a:rPr lang="en-US" b="1" dirty="0" smtClean="0">
                <a:solidFill>
                  <a:srgbClr val="C00000"/>
                </a:solidFill>
                <a:sym typeface="Wingdings" pitchFamily="2" charset="2"/>
              </a:rPr>
              <a:t>  </a:t>
            </a:r>
            <a:r>
              <a:rPr lang="en-US" b="1" dirty="0" err="1" smtClean="0">
                <a:solidFill>
                  <a:srgbClr val="C00000"/>
                </a:solidFill>
                <a:sym typeface="Wingdings" pitchFamily="2" charset="2"/>
              </a:rPr>
              <a:t>Oedema</a:t>
            </a:r>
            <a:r>
              <a:rPr lang="en-US" b="1" dirty="0" smtClean="0">
                <a:solidFill>
                  <a:srgbClr val="C00000"/>
                </a:solidFill>
                <a:sym typeface="Wingdings" pitchFamily="2" charset="2"/>
              </a:rPr>
              <a:t> which in turn </a:t>
            </a:r>
            <a:r>
              <a:rPr lang="en-US" b="1" dirty="0" smtClean="0">
                <a:sym typeface="Wingdings" pitchFamily="2" charset="2"/>
              </a:rPr>
              <a:t> increased tissue </a:t>
            </a:r>
            <a:r>
              <a:rPr lang="en-US" b="1" dirty="0" err="1" smtClean="0">
                <a:sym typeface="Wingdings" pitchFamily="2" charset="2"/>
              </a:rPr>
              <a:t>oncotic</a:t>
            </a:r>
            <a:r>
              <a:rPr lang="en-US" b="1" dirty="0" smtClean="0">
                <a:sym typeface="Wingdings" pitchFamily="2" charset="2"/>
              </a:rPr>
              <a:t> pressure   perpetuates </a:t>
            </a:r>
            <a:r>
              <a:rPr lang="en-US" b="1" dirty="0" err="1" smtClean="0">
                <a:solidFill>
                  <a:srgbClr val="C00000"/>
                </a:solidFill>
                <a:sym typeface="Wingdings" pitchFamily="2" charset="2"/>
              </a:rPr>
              <a:t>Oedema</a:t>
            </a:r>
            <a:endParaRPr lang="en-US" b="1" dirty="0" smtClean="0">
              <a:solidFill>
                <a:srgbClr val="C00000"/>
              </a:solidFill>
              <a:sym typeface="Wingdings" pitchFamily="2" charset="2"/>
            </a:endParaRPr>
          </a:p>
          <a:p>
            <a:pPr>
              <a:lnSpc>
                <a:spcPct val="85000"/>
              </a:lnSpc>
              <a:buFontTx/>
              <a:buChar char="-"/>
            </a:pPr>
            <a:r>
              <a:rPr lang="en-US" b="1" dirty="0" smtClean="0">
                <a:solidFill>
                  <a:srgbClr val="C00000"/>
                </a:solidFill>
              </a:rPr>
              <a:t>Types:</a:t>
            </a:r>
            <a:endParaRPr lang="en-US" b="1" dirty="0" smtClean="0"/>
          </a:p>
          <a:p>
            <a:pPr>
              <a:lnSpc>
                <a:spcPct val="80000"/>
              </a:lnSpc>
              <a:buFont typeface="Arial" charset="0"/>
              <a:buNone/>
            </a:pPr>
            <a:r>
              <a:rPr lang="en-US" b="1" dirty="0" smtClean="0">
                <a:solidFill>
                  <a:srgbClr val="FFFF00"/>
                </a:solidFill>
              </a:rPr>
              <a:t>  </a:t>
            </a:r>
          </a:p>
          <a:p>
            <a:pPr>
              <a:lnSpc>
                <a:spcPct val="80000"/>
              </a:lnSpc>
              <a:buFont typeface="Arial" charset="0"/>
              <a:buNone/>
            </a:pPr>
            <a:r>
              <a:rPr lang="en-US" b="1" dirty="0" smtClean="0">
                <a:solidFill>
                  <a:srgbClr val="C00000"/>
                </a:solidFill>
              </a:rPr>
              <a:t> </a:t>
            </a:r>
            <a:endParaRPr lang="en-US" b="1" dirty="0" smtClean="0"/>
          </a:p>
          <a:p>
            <a:pPr>
              <a:lnSpc>
                <a:spcPct val="80000"/>
              </a:lnSpc>
              <a:buFont typeface="Arial" charset="0"/>
              <a:buNone/>
            </a:pPr>
            <a:r>
              <a:rPr lang="en-US" b="1" dirty="0" smtClean="0"/>
              <a:t>                     </a:t>
            </a:r>
          </a:p>
          <a:p>
            <a:endParaRPr lang="en-US" dirty="0"/>
          </a:p>
        </p:txBody>
      </p:sp>
      <p:sp>
        <p:nvSpPr>
          <p:cNvPr id="4" name="Right Bracket 3"/>
          <p:cNvSpPr/>
          <p:nvPr/>
        </p:nvSpPr>
        <p:spPr>
          <a:xfrm flipH="1">
            <a:off x="2057400" y="5410200"/>
            <a:ext cx="76200" cy="685800"/>
          </a:xfrm>
          <a:prstGeom prst="rightBracket">
            <a:avLst>
              <a:gd name="adj" fmla="val 183855"/>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762000" y="5257800"/>
            <a:ext cx="1047531" cy="523220"/>
          </a:xfrm>
          <a:prstGeom prst="rect">
            <a:avLst/>
          </a:prstGeom>
        </p:spPr>
        <p:txBody>
          <a:bodyPr wrap="none">
            <a:spAutoFit/>
          </a:bodyPr>
          <a:lstStyle/>
          <a:p>
            <a:r>
              <a:rPr lang="en-US" sz="2800" b="1" dirty="0" smtClean="0"/>
              <a:t>Acute</a:t>
            </a:r>
            <a:endParaRPr lang="en-US" sz="2800" dirty="0"/>
          </a:p>
        </p:txBody>
      </p:sp>
      <p:sp>
        <p:nvSpPr>
          <p:cNvPr id="6" name="Rectangle 5"/>
          <p:cNvSpPr/>
          <p:nvPr/>
        </p:nvSpPr>
        <p:spPr>
          <a:xfrm>
            <a:off x="685800" y="5562600"/>
            <a:ext cx="1396985" cy="523220"/>
          </a:xfrm>
          <a:prstGeom prst="rect">
            <a:avLst/>
          </a:prstGeom>
        </p:spPr>
        <p:txBody>
          <a:bodyPr wrap="none">
            <a:spAutoFit/>
          </a:bodyPr>
          <a:lstStyle/>
          <a:p>
            <a:r>
              <a:rPr lang="en-US" sz="2800" b="1" dirty="0" smtClean="0"/>
              <a:t> Chronic</a:t>
            </a:r>
            <a:endParaRPr lang="en-US" sz="2800" dirty="0"/>
          </a:p>
        </p:txBody>
      </p:sp>
      <p:sp>
        <p:nvSpPr>
          <p:cNvPr id="7" name="Rectangle 6"/>
          <p:cNvSpPr/>
          <p:nvPr/>
        </p:nvSpPr>
        <p:spPr>
          <a:xfrm>
            <a:off x="2057400" y="5105400"/>
            <a:ext cx="1541640" cy="523220"/>
          </a:xfrm>
          <a:prstGeom prst="rect">
            <a:avLst/>
          </a:prstGeom>
        </p:spPr>
        <p:txBody>
          <a:bodyPr wrap="none">
            <a:spAutoFit/>
          </a:bodyPr>
          <a:lstStyle/>
          <a:p>
            <a:r>
              <a:rPr lang="en-US" sz="2800" b="1" dirty="0" smtClean="0">
                <a:solidFill>
                  <a:srgbClr val="C00000"/>
                </a:solidFill>
              </a:rPr>
              <a:t>Localized</a:t>
            </a:r>
            <a:endParaRPr lang="en-US" sz="2800" dirty="0"/>
          </a:p>
        </p:txBody>
      </p:sp>
      <p:sp>
        <p:nvSpPr>
          <p:cNvPr id="8" name="Rectangle 7"/>
          <p:cNvSpPr/>
          <p:nvPr/>
        </p:nvSpPr>
        <p:spPr>
          <a:xfrm>
            <a:off x="2057400" y="5867400"/>
            <a:ext cx="1952650" cy="523220"/>
          </a:xfrm>
          <a:prstGeom prst="rect">
            <a:avLst/>
          </a:prstGeom>
        </p:spPr>
        <p:txBody>
          <a:bodyPr wrap="none">
            <a:spAutoFit/>
          </a:bodyPr>
          <a:lstStyle/>
          <a:p>
            <a:pPr>
              <a:defRPr/>
            </a:pPr>
            <a:r>
              <a:rPr lang="en-US" sz="2800" b="1" dirty="0" smtClean="0">
                <a:solidFill>
                  <a:srgbClr val="C00000"/>
                </a:solidFill>
              </a:rPr>
              <a:t>Generalized</a:t>
            </a:r>
            <a:endParaRPr lang="en-US" sz="2800" b="1" dirty="0" smtClean="0">
              <a:solidFill>
                <a:srgbClr val="C00000"/>
              </a:solidFill>
              <a:sym typeface="Wingdings" pitchFamily="2" charset="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2445</Words>
  <Application>Microsoft Office PowerPoint</Application>
  <PresentationFormat>On-screen Show (4:3)</PresentationFormat>
  <Paragraphs>321</Paragraphs>
  <Slides>50</Slides>
  <Notes>13</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Hyperemia and congestion objectives</vt:lpstr>
      <vt:lpstr>Hyperemia &amp; Congestion objectives</vt:lpstr>
      <vt:lpstr>Hyperemia &amp; Congestion</vt:lpstr>
      <vt:lpstr>Slide 4</vt:lpstr>
      <vt:lpstr>Slide 5</vt:lpstr>
      <vt:lpstr>Slide 6</vt:lpstr>
      <vt:lpstr>Slide 7</vt:lpstr>
      <vt:lpstr>Slide 8</vt:lpstr>
      <vt:lpstr>Slide 9</vt:lpstr>
      <vt:lpstr>              </vt:lpstr>
      <vt:lpstr>Slide 11</vt:lpstr>
      <vt:lpstr>              </vt:lpstr>
      <vt:lpstr>Slide 13</vt:lpstr>
      <vt:lpstr>Slide 14</vt:lpstr>
      <vt:lpstr>Slide 15</vt:lpstr>
      <vt:lpstr>Slide 16</vt:lpstr>
      <vt:lpstr>Slide 17</vt:lpstr>
      <vt:lpstr>Slide 18</vt:lpstr>
      <vt:lpstr>Ac. Passive congestion of liver due to increase in central venous pressure</vt:lpstr>
      <vt:lpstr>Centrizonal hepatic cell necrosis due to Ac. Severe passive congestion in CCF</vt:lpstr>
      <vt:lpstr>Acute congestion of spleen in portal vein occlusion</vt:lpstr>
      <vt:lpstr>Slide 22</vt:lpstr>
      <vt:lpstr>Slide 23</vt:lpstr>
      <vt:lpstr>Slide 24</vt:lpstr>
      <vt:lpstr>CVC LUNG</vt:lpstr>
      <vt:lpstr>Slide 26</vt:lpstr>
      <vt:lpstr>CVC LUNG</vt:lpstr>
      <vt:lpstr>“Heart Failure Cells” (Haemosiderin - Laden Macrophages)</vt:lpstr>
      <vt:lpstr>Slide 29</vt:lpstr>
      <vt:lpstr>Slide 30</vt:lpstr>
      <vt:lpstr>Slide 31</vt:lpstr>
      <vt:lpstr>Slide 32</vt:lpstr>
      <vt:lpstr>CVC  LIVER</vt:lpstr>
      <vt:lpstr>Slide 34</vt:lpstr>
      <vt:lpstr>Slide 35</vt:lpstr>
      <vt:lpstr>CVC OF SPLEEN</vt:lpstr>
      <vt:lpstr>Slide 37</vt:lpstr>
      <vt:lpstr>Congested and Enlarged Spleen</vt:lpstr>
      <vt:lpstr>Slide 39</vt:lpstr>
      <vt:lpstr>HISTOLOGY OF CVC SPLEEN</vt:lpstr>
      <vt:lpstr>Slide 41</vt:lpstr>
      <vt:lpstr>The sinusoids &amp; BV are distended &amp; filled with blood. The red pulp is congested</vt:lpstr>
      <vt:lpstr>Dilated engorged blood vessels &amp; sinusoids</vt:lpstr>
      <vt:lpstr>Slide 44</vt:lpstr>
      <vt:lpstr>Slide 45</vt:lpstr>
      <vt:lpstr>1. Virchow’s triad includes all except? </vt:lpstr>
      <vt:lpstr>2. Chronic general venous congestion develops in: </vt:lpstr>
      <vt:lpstr> 3. Nutmeg Liver “is seen in ??</vt:lpstr>
      <vt:lpstr>  4.What does develop in tissues in acute venous congestion ? </vt:lpstr>
      <vt:lpstr>Accumulation of hemosiderin in lung is observed in ?  </vt:lpstr>
    </vt:vector>
  </TitlesOfParts>
  <Company>Lenovo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Hyperemia &amp; Congestion</dc:title>
  <dc:creator>sunny</dc:creator>
  <cp:lastModifiedBy>amita</cp:lastModifiedBy>
  <cp:revision>14</cp:revision>
  <dcterms:created xsi:type="dcterms:W3CDTF">2013-11-19T17:16:12Z</dcterms:created>
  <dcterms:modified xsi:type="dcterms:W3CDTF">2014-04-15T16:23:50Z</dcterms:modified>
</cp:coreProperties>
</file>