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73" r:id="rId3"/>
    <p:sldId id="257" r:id="rId4"/>
    <p:sldId id="258" r:id="rId5"/>
    <p:sldId id="259" r:id="rId6"/>
    <p:sldId id="261" r:id="rId7"/>
    <p:sldId id="262" r:id="rId8"/>
    <p:sldId id="263" r:id="rId9"/>
    <p:sldId id="260" r:id="rId10"/>
    <p:sldId id="266" r:id="rId11"/>
    <p:sldId id="267" r:id="rId12"/>
    <p:sldId id="269" r:id="rId13"/>
    <p:sldId id="268" r:id="rId14"/>
    <p:sldId id="272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Red_infarction" TargetMode="External"/><Relationship Id="rId1" Type="http://schemas.openxmlformats.org/officeDocument/2006/relationships/hyperlink" Target="http://en.wikipedia.org/wiki/White_infarction" TargetMode="External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Red_infarction" TargetMode="External"/><Relationship Id="rId1" Type="http://schemas.openxmlformats.org/officeDocument/2006/relationships/hyperlink" Target="http://en.wikipedia.org/wiki/White_infarction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283D47-5CDF-4C05-BE1F-406150138F04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83291F8-A4BA-450A-98B1-A838248E1C91}">
      <dgm:prSet phldrT="[Text]"/>
      <dgm:spPr/>
      <dgm:t>
        <a:bodyPr/>
        <a:lstStyle/>
        <a:p>
          <a:r>
            <a:rPr lang="en-US" b="0" i="0" dirty="0" smtClean="0"/>
            <a:t>Classification</a:t>
          </a:r>
          <a:endParaRPr lang="en-US" dirty="0"/>
        </a:p>
      </dgm:t>
    </dgm:pt>
    <dgm:pt modelId="{6BCF558C-526D-4C65-BA9D-AC8140F57A3B}" type="parTrans" cxnId="{A209DDD0-B5F4-437B-B422-130727E895AE}">
      <dgm:prSet/>
      <dgm:spPr/>
      <dgm:t>
        <a:bodyPr/>
        <a:lstStyle/>
        <a:p>
          <a:endParaRPr lang="en-US"/>
        </a:p>
      </dgm:t>
    </dgm:pt>
    <dgm:pt modelId="{BECE25BC-0612-4C47-A6CD-434EB2F34F5D}" type="sibTrans" cxnId="{A209DDD0-B5F4-437B-B422-130727E895AE}">
      <dgm:prSet/>
      <dgm:spPr/>
      <dgm:t>
        <a:bodyPr/>
        <a:lstStyle/>
        <a:p>
          <a:endParaRPr lang="en-US"/>
        </a:p>
      </dgm:t>
    </dgm:pt>
    <dgm:pt modelId="{2F8B93B1-0727-420F-9A08-079EA9E83A9B}">
      <dgm:prSet phldrT="[Text]"/>
      <dgm:spPr/>
      <dgm:t>
        <a:bodyPr/>
        <a:lstStyle/>
        <a:p>
          <a:r>
            <a:rPr lang="en-US" b="1" i="0" dirty="0" smtClean="0"/>
            <a:t>By localization</a:t>
          </a:r>
          <a:endParaRPr lang="en-US" dirty="0"/>
        </a:p>
      </dgm:t>
    </dgm:pt>
    <dgm:pt modelId="{73AFEA94-715E-48BE-A896-CD976E98152C}" type="parTrans" cxnId="{EC8CF475-9D99-4CC2-BD75-A9C192810FFD}">
      <dgm:prSet/>
      <dgm:spPr/>
      <dgm:t>
        <a:bodyPr/>
        <a:lstStyle/>
        <a:p>
          <a:endParaRPr lang="en-US"/>
        </a:p>
      </dgm:t>
    </dgm:pt>
    <dgm:pt modelId="{11E5FA1F-AD4C-4EFE-8539-14F921584E7A}" type="sibTrans" cxnId="{EC8CF475-9D99-4CC2-BD75-A9C192810FFD}">
      <dgm:prSet/>
      <dgm:spPr/>
      <dgm:t>
        <a:bodyPr/>
        <a:lstStyle/>
        <a:p>
          <a:endParaRPr lang="en-US"/>
        </a:p>
      </dgm:t>
    </dgm:pt>
    <dgm:pt modelId="{4742A2A1-35D7-4F88-80E8-B8537C7969FA}">
      <dgm:prSet phldrT="[Text]"/>
      <dgm:spPr/>
      <dgm:t>
        <a:bodyPr/>
        <a:lstStyle/>
        <a:p>
          <a:r>
            <a:rPr lang="en-US" b="1" i="0" dirty="0" smtClean="0"/>
            <a:t>By histopathology</a:t>
          </a:r>
          <a:endParaRPr lang="en-US" dirty="0"/>
        </a:p>
      </dgm:t>
    </dgm:pt>
    <dgm:pt modelId="{038C2256-DABB-44CD-AE36-F1726F241422}" type="parTrans" cxnId="{294F4FB1-7116-407C-9FBF-A759FCC0C190}">
      <dgm:prSet/>
      <dgm:spPr/>
      <dgm:t>
        <a:bodyPr/>
        <a:lstStyle/>
        <a:p>
          <a:endParaRPr lang="en-US"/>
        </a:p>
      </dgm:t>
    </dgm:pt>
    <dgm:pt modelId="{A6864735-EAA7-42C0-AE8D-E4668BC3C988}" type="sibTrans" cxnId="{294F4FB1-7116-407C-9FBF-A759FCC0C190}">
      <dgm:prSet/>
      <dgm:spPr/>
      <dgm:t>
        <a:bodyPr/>
        <a:lstStyle/>
        <a:p>
          <a:endParaRPr lang="en-US"/>
        </a:p>
      </dgm:t>
    </dgm:pt>
    <dgm:pt modelId="{B2BB597B-B6A2-4CE4-A063-0CB1A7439E3A}">
      <dgm:prSet/>
      <dgm:spPr/>
      <dgm:t>
        <a:bodyPr/>
        <a:lstStyle/>
        <a:p>
          <a:r>
            <a:rPr lang="en-US" b="0" i="0" dirty="0" smtClean="0">
              <a:hlinkClick xmlns:r="http://schemas.openxmlformats.org/officeDocument/2006/relationships" r:id="rId1" tooltip="White infarction"/>
            </a:rPr>
            <a:t>White infarctions</a:t>
          </a:r>
          <a:endParaRPr lang="en-US" dirty="0"/>
        </a:p>
      </dgm:t>
    </dgm:pt>
    <dgm:pt modelId="{7781A4A7-E7D2-44C7-89E7-F24322271D75}" type="parTrans" cxnId="{07878AA2-BE98-4B53-BCFE-B7D7FC59293F}">
      <dgm:prSet/>
      <dgm:spPr/>
      <dgm:t>
        <a:bodyPr/>
        <a:lstStyle/>
        <a:p>
          <a:endParaRPr lang="en-US"/>
        </a:p>
      </dgm:t>
    </dgm:pt>
    <dgm:pt modelId="{65084012-9809-40CE-A807-08675235FD6F}" type="sibTrans" cxnId="{07878AA2-BE98-4B53-BCFE-B7D7FC59293F}">
      <dgm:prSet/>
      <dgm:spPr/>
      <dgm:t>
        <a:bodyPr/>
        <a:lstStyle/>
        <a:p>
          <a:endParaRPr lang="en-US"/>
        </a:p>
      </dgm:t>
    </dgm:pt>
    <dgm:pt modelId="{ECFD7BE3-A053-4BBD-8F4E-97EBD826731D}">
      <dgm:prSet/>
      <dgm:spPr/>
      <dgm:t>
        <a:bodyPr/>
        <a:lstStyle/>
        <a:p>
          <a:r>
            <a:rPr lang="en-US" b="0" i="0" dirty="0" smtClean="0">
              <a:hlinkClick xmlns:r="http://schemas.openxmlformats.org/officeDocument/2006/relationships" r:id="rId2" tooltip="Red infarction"/>
            </a:rPr>
            <a:t>Red infarctions</a:t>
          </a:r>
          <a:r>
            <a:rPr lang="en-US" b="0" i="0" dirty="0" smtClean="0"/>
            <a:t> </a:t>
          </a:r>
          <a:endParaRPr lang="en-US" dirty="0"/>
        </a:p>
      </dgm:t>
    </dgm:pt>
    <dgm:pt modelId="{1462A696-2709-4936-8C49-B8C6A5C5B7A3}" type="parTrans" cxnId="{8D55EEBD-F618-4543-B511-6727E9492064}">
      <dgm:prSet/>
      <dgm:spPr/>
      <dgm:t>
        <a:bodyPr/>
        <a:lstStyle/>
        <a:p>
          <a:endParaRPr lang="en-US"/>
        </a:p>
      </dgm:t>
    </dgm:pt>
    <dgm:pt modelId="{4AC94853-4035-4572-8A92-8E5AAAF224A5}" type="sibTrans" cxnId="{8D55EEBD-F618-4543-B511-6727E9492064}">
      <dgm:prSet/>
      <dgm:spPr/>
      <dgm:t>
        <a:bodyPr/>
        <a:lstStyle/>
        <a:p>
          <a:endParaRPr lang="en-US"/>
        </a:p>
      </dgm:t>
    </dgm:pt>
    <dgm:pt modelId="{24EAC5A7-08AD-408A-B086-76612547E0F1}" type="pres">
      <dgm:prSet presAssocID="{45283D47-5CDF-4C05-BE1F-406150138F0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B4070E9-64F0-4969-A209-D469DC3A8CC9}" type="pres">
      <dgm:prSet presAssocID="{083291F8-A4BA-450A-98B1-A838248E1C91}" presName="node" presStyleLbl="node1" presStyleIdx="0" presStyleCnt="5" custScaleY="41832" custRadScaleRad="127862" custRadScaleInc="-13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7BD700-4429-4624-99A7-D7E63A1F3BAE}" type="pres">
      <dgm:prSet presAssocID="{BECE25BC-0612-4C47-A6CD-434EB2F34F5D}" presName="sibTrans" presStyleLbl="sibTrans2D1" presStyleIdx="0" presStyleCnt="5" custLinFactNeighborX="26386" custLinFactNeighborY="-34729"/>
      <dgm:spPr/>
      <dgm:t>
        <a:bodyPr/>
        <a:lstStyle/>
        <a:p>
          <a:endParaRPr lang="en-US"/>
        </a:p>
      </dgm:t>
    </dgm:pt>
    <dgm:pt modelId="{A7DA8CAA-991A-45B7-8816-415BC9A1B299}" type="pres">
      <dgm:prSet presAssocID="{BECE25BC-0612-4C47-A6CD-434EB2F34F5D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7C3AE5EF-DE90-415E-8CFA-4B65C8FAF7A8}" type="pres">
      <dgm:prSet presAssocID="{2F8B93B1-0727-420F-9A08-079EA9E83A9B}" presName="node" presStyleLbl="node1" presStyleIdx="1" presStyleCnt="5" custScaleY="45738" custRadScaleRad="94040" custRadScaleInc="-1023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A72180-6D3C-4811-8702-05E250F15F4B}" type="pres">
      <dgm:prSet presAssocID="{11E5FA1F-AD4C-4EFE-8539-14F921584E7A}" presName="sibTrans" presStyleLbl="sibTrans2D1" presStyleIdx="1" presStyleCnt="5" custAng="14880572" custScaleY="50014" custLinFactNeighborX="-60198" custLinFactNeighborY="-37597"/>
      <dgm:spPr/>
      <dgm:t>
        <a:bodyPr/>
        <a:lstStyle/>
        <a:p>
          <a:endParaRPr lang="en-US"/>
        </a:p>
      </dgm:t>
    </dgm:pt>
    <dgm:pt modelId="{8249999D-0974-433A-9AD2-24692E2FEB5A}" type="pres">
      <dgm:prSet presAssocID="{11E5FA1F-AD4C-4EFE-8539-14F921584E7A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7CB05485-D782-4CAE-90F7-FE7EF2AB559D}" type="pres">
      <dgm:prSet presAssocID="{B2BB597B-B6A2-4CE4-A063-0CB1A7439E3A}" presName="node" presStyleLbl="node1" presStyleIdx="2" presStyleCnt="5" custScaleX="59915" custScaleY="58537" custRadScaleRad="102859" custRadScaleInc="4206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09CAFD-AA0D-4A6B-9AE0-D1A0B2938B69}" type="pres">
      <dgm:prSet presAssocID="{65084012-9809-40CE-A807-08675235FD6F}" presName="sibTrans" presStyleLbl="sibTrans2D1" presStyleIdx="2" presStyleCnt="5" custAng="18074946" custScaleY="50500" custLinFactY="-49684" custLinFactNeighborX="-95606" custLinFactNeighborY="-100000"/>
      <dgm:spPr/>
      <dgm:t>
        <a:bodyPr/>
        <a:lstStyle/>
        <a:p>
          <a:endParaRPr lang="en-US"/>
        </a:p>
      </dgm:t>
    </dgm:pt>
    <dgm:pt modelId="{F278E407-5073-4AE4-8A4D-90233F014DC5}" type="pres">
      <dgm:prSet presAssocID="{65084012-9809-40CE-A807-08675235FD6F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3A19A36C-6003-4B4B-AD7F-C0ECAF0989D6}" type="pres">
      <dgm:prSet presAssocID="{ECFD7BE3-A053-4BBD-8F4E-97EBD826731D}" presName="node" presStyleLbl="node1" presStyleIdx="3" presStyleCnt="5" custScaleX="61297" custScaleY="63114" custRadScaleRad="51050" custRadScaleInc="3234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E939F9-D7EA-4D6A-8F73-DBCF03C04A30}" type="pres">
      <dgm:prSet presAssocID="{4AC94853-4035-4572-8A92-8E5AAAF224A5}" presName="sibTrans" presStyleLbl="sibTrans2D1" presStyleIdx="3" presStyleCnt="5" custAng="2678673" custScaleX="345349" custScaleY="99270" custLinFactX="298070" custLinFactY="69785" custLinFactNeighborX="300000" custLinFactNeighborY="100000"/>
      <dgm:spPr/>
      <dgm:t>
        <a:bodyPr/>
        <a:lstStyle/>
        <a:p>
          <a:endParaRPr lang="en-US"/>
        </a:p>
      </dgm:t>
    </dgm:pt>
    <dgm:pt modelId="{FFB27EA0-6789-42C1-A886-1AFB4A765FF1}" type="pres">
      <dgm:prSet presAssocID="{4AC94853-4035-4572-8A92-8E5AAAF224A5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10B590E2-7E6D-4AAD-8EB8-485A5B68299E}" type="pres">
      <dgm:prSet presAssocID="{4742A2A1-35D7-4F88-80E8-B8537C7969FA}" presName="node" presStyleLbl="node1" presStyleIdx="4" presStyleCnt="5" custScaleY="45207" custRadScaleRad="97100" custRadScaleInc="1006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1A953C-4BF4-41E4-A794-6C627AD95C90}" type="pres">
      <dgm:prSet presAssocID="{A6864735-EAA7-42C0-AE8D-E4668BC3C988}" presName="sibTrans" presStyleLbl="sibTrans2D1" presStyleIdx="4" presStyleCnt="5" custLinFactNeighborX="-28946" custLinFactNeighborY="-17731"/>
      <dgm:spPr/>
      <dgm:t>
        <a:bodyPr/>
        <a:lstStyle/>
        <a:p>
          <a:endParaRPr lang="en-US"/>
        </a:p>
      </dgm:t>
    </dgm:pt>
    <dgm:pt modelId="{E3925ACE-DF1B-406E-BA55-ECC3BB026399}" type="pres">
      <dgm:prSet presAssocID="{A6864735-EAA7-42C0-AE8D-E4668BC3C988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8D55EEBD-F618-4543-B511-6727E9492064}" srcId="{45283D47-5CDF-4C05-BE1F-406150138F04}" destId="{ECFD7BE3-A053-4BBD-8F4E-97EBD826731D}" srcOrd="3" destOrd="0" parTransId="{1462A696-2709-4936-8C49-B8C6A5C5B7A3}" sibTransId="{4AC94853-4035-4572-8A92-8E5AAAF224A5}"/>
    <dgm:cxn modelId="{1A92B074-B441-4A31-BE0C-E4F38747B598}" type="presOf" srcId="{65084012-9809-40CE-A807-08675235FD6F}" destId="{E409CAFD-AA0D-4A6B-9AE0-D1A0B2938B69}" srcOrd="0" destOrd="0" presId="urn:microsoft.com/office/officeart/2005/8/layout/cycle7"/>
    <dgm:cxn modelId="{AA5C5B2E-F824-4D6D-B6EA-14596B9F58FA}" type="presOf" srcId="{4AC94853-4035-4572-8A92-8E5AAAF224A5}" destId="{FFB27EA0-6789-42C1-A886-1AFB4A765FF1}" srcOrd="1" destOrd="0" presId="urn:microsoft.com/office/officeart/2005/8/layout/cycle7"/>
    <dgm:cxn modelId="{D075B912-E5CA-44BB-BD3F-CB3DB03AE393}" type="presOf" srcId="{B2BB597B-B6A2-4CE4-A063-0CB1A7439E3A}" destId="{7CB05485-D782-4CAE-90F7-FE7EF2AB559D}" srcOrd="0" destOrd="0" presId="urn:microsoft.com/office/officeart/2005/8/layout/cycle7"/>
    <dgm:cxn modelId="{A209DDD0-B5F4-437B-B422-130727E895AE}" srcId="{45283D47-5CDF-4C05-BE1F-406150138F04}" destId="{083291F8-A4BA-450A-98B1-A838248E1C91}" srcOrd="0" destOrd="0" parTransId="{6BCF558C-526D-4C65-BA9D-AC8140F57A3B}" sibTransId="{BECE25BC-0612-4C47-A6CD-434EB2F34F5D}"/>
    <dgm:cxn modelId="{0586742F-B897-4FDF-99F0-004031FE0E4E}" type="presOf" srcId="{A6864735-EAA7-42C0-AE8D-E4668BC3C988}" destId="{BA1A953C-4BF4-41E4-A794-6C627AD95C90}" srcOrd="0" destOrd="0" presId="urn:microsoft.com/office/officeart/2005/8/layout/cycle7"/>
    <dgm:cxn modelId="{71F96345-97C4-452B-A7C8-4A6C6E12824B}" type="presOf" srcId="{083291F8-A4BA-450A-98B1-A838248E1C91}" destId="{5B4070E9-64F0-4969-A209-D469DC3A8CC9}" srcOrd="0" destOrd="0" presId="urn:microsoft.com/office/officeart/2005/8/layout/cycle7"/>
    <dgm:cxn modelId="{67F109A6-587B-44D3-B2AF-968FE6CB2750}" type="presOf" srcId="{BECE25BC-0612-4C47-A6CD-434EB2F34F5D}" destId="{2D7BD700-4429-4624-99A7-D7E63A1F3BAE}" srcOrd="0" destOrd="0" presId="urn:microsoft.com/office/officeart/2005/8/layout/cycle7"/>
    <dgm:cxn modelId="{294F4FB1-7116-407C-9FBF-A759FCC0C190}" srcId="{45283D47-5CDF-4C05-BE1F-406150138F04}" destId="{4742A2A1-35D7-4F88-80E8-B8537C7969FA}" srcOrd="4" destOrd="0" parTransId="{038C2256-DABB-44CD-AE36-F1726F241422}" sibTransId="{A6864735-EAA7-42C0-AE8D-E4668BC3C988}"/>
    <dgm:cxn modelId="{24ED35B6-D936-44F4-8194-1C45FDE680CF}" type="presOf" srcId="{11E5FA1F-AD4C-4EFE-8539-14F921584E7A}" destId="{8249999D-0974-433A-9AD2-24692E2FEB5A}" srcOrd="1" destOrd="0" presId="urn:microsoft.com/office/officeart/2005/8/layout/cycle7"/>
    <dgm:cxn modelId="{178D9D36-3A93-47FF-92A1-A62FA7E800F2}" type="presOf" srcId="{2F8B93B1-0727-420F-9A08-079EA9E83A9B}" destId="{7C3AE5EF-DE90-415E-8CFA-4B65C8FAF7A8}" srcOrd="0" destOrd="0" presId="urn:microsoft.com/office/officeart/2005/8/layout/cycle7"/>
    <dgm:cxn modelId="{F582F52D-710B-498C-A885-FB674C18AB8B}" type="presOf" srcId="{A6864735-EAA7-42C0-AE8D-E4668BC3C988}" destId="{E3925ACE-DF1B-406E-BA55-ECC3BB026399}" srcOrd="1" destOrd="0" presId="urn:microsoft.com/office/officeart/2005/8/layout/cycle7"/>
    <dgm:cxn modelId="{384731E4-203E-42FE-AFDB-F5602488BC72}" type="presOf" srcId="{11E5FA1F-AD4C-4EFE-8539-14F921584E7A}" destId="{DDA72180-6D3C-4811-8702-05E250F15F4B}" srcOrd="0" destOrd="0" presId="urn:microsoft.com/office/officeart/2005/8/layout/cycle7"/>
    <dgm:cxn modelId="{00FA7C17-1EFB-4D54-9FE5-F402363B6D19}" type="presOf" srcId="{4AC94853-4035-4572-8A92-8E5AAAF224A5}" destId="{C1E939F9-D7EA-4D6A-8F73-DBCF03C04A30}" srcOrd="0" destOrd="0" presId="urn:microsoft.com/office/officeart/2005/8/layout/cycle7"/>
    <dgm:cxn modelId="{07878AA2-BE98-4B53-BCFE-B7D7FC59293F}" srcId="{45283D47-5CDF-4C05-BE1F-406150138F04}" destId="{B2BB597B-B6A2-4CE4-A063-0CB1A7439E3A}" srcOrd="2" destOrd="0" parTransId="{7781A4A7-E7D2-44C7-89E7-F24322271D75}" sibTransId="{65084012-9809-40CE-A807-08675235FD6F}"/>
    <dgm:cxn modelId="{18E4A083-6A4A-4C72-A08F-F25BF83ABD8A}" type="presOf" srcId="{BECE25BC-0612-4C47-A6CD-434EB2F34F5D}" destId="{A7DA8CAA-991A-45B7-8816-415BC9A1B299}" srcOrd="1" destOrd="0" presId="urn:microsoft.com/office/officeart/2005/8/layout/cycle7"/>
    <dgm:cxn modelId="{DCEC2184-D9F8-4FB5-8409-ABCC4FE601C7}" type="presOf" srcId="{45283D47-5CDF-4C05-BE1F-406150138F04}" destId="{24EAC5A7-08AD-408A-B086-76612547E0F1}" srcOrd="0" destOrd="0" presId="urn:microsoft.com/office/officeart/2005/8/layout/cycle7"/>
    <dgm:cxn modelId="{6E878398-73FB-49B1-8349-2D4CF6388573}" type="presOf" srcId="{65084012-9809-40CE-A807-08675235FD6F}" destId="{F278E407-5073-4AE4-8A4D-90233F014DC5}" srcOrd="1" destOrd="0" presId="urn:microsoft.com/office/officeart/2005/8/layout/cycle7"/>
    <dgm:cxn modelId="{EC8CF475-9D99-4CC2-BD75-A9C192810FFD}" srcId="{45283D47-5CDF-4C05-BE1F-406150138F04}" destId="{2F8B93B1-0727-420F-9A08-079EA9E83A9B}" srcOrd="1" destOrd="0" parTransId="{73AFEA94-715E-48BE-A896-CD976E98152C}" sibTransId="{11E5FA1F-AD4C-4EFE-8539-14F921584E7A}"/>
    <dgm:cxn modelId="{BC8B3C78-69EA-48A3-9018-0EA479375BF0}" type="presOf" srcId="{ECFD7BE3-A053-4BBD-8F4E-97EBD826731D}" destId="{3A19A36C-6003-4B4B-AD7F-C0ECAF0989D6}" srcOrd="0" destOrd="0" presId="urn:microsoft.com/office/officeart/2005/8/layout/cycle7"/>
    <dgm:cxn modelId="{E0BDC352-F0D8-4AB0-A82B-CF28D7EE7988}" type="presOf" srcId="{4742A2A1-35D7-4F88-80E8-B8537C7969FA}" destId="{10B590E2-7E6D-4AAD-8EB8-485A5B68299E}" srcOrd="0" destOrd="0" presId="urn:microsoft.com/office/officeart/2005/8/layout/cycle7"/>
    <dgm:cxn modelId="{E3541E35-BCC9-4A0A-BE8B-886B183FDF33}" type="presParOf" srcId="{24EAC5A7-08AD-408A-B086-76612547E0F1}" destId="{5B4070E9-64F0-4969-A209-D469DC3A8CC9}" srcOrd="0" destOrd="0" presId="urn:microsoft.com/office/officeart/2005/8/layout/cycle7"/>
    <dgm:cxn modelId="{D50450DC-467D-45CE-A92E-5FD2EB2E1E12}" type="presParOf" srcId="{24EAC5A7-08AD-408A-B086-76612547E0F1}" destId="{2D7BD700-4429-4624-99A7-D7E63A1F3BAE}" srcOrd="1" destOrd="0" presId="urn:microsoft.com/office/officeart/2005/8/layout/cycle7"/>
    <dgm:cxn modelId="{F93A31D3-9118-4695-BCBA-1418219AD597}" type="presParOf" srcId="{2D7BD700-4429-4624-99A7-D7E63A1F3BAE}" destId="{A7DA8CAA-991A-45B7-8816-415BC9A1B299}" srcOrd="0" destOrd="0" presId="urn:microsoft.com/office/officeart/2005/8/layout/cycle7"/>
    <dgm:cxn modelId="{F6942759-352E-4CBA-B249-BB6D0F0C796E}" type="presParOf" srcId="{24EAC5A7-08AD-408A-B086-76612547E0F1}" destId="{7C3AE5EF-DE90-415E-8CFA-4B65C8FAF7A8}" srcOrd="2" destOrd="0" presId="urn:microsoft.com/office/officeart/2005/8/layout/cycle7"/>
    <dgm:cxn modelId="{3FF2A63F-2226-4932-9E15-DC47BFA520DB}" type="presParOf" srcId="{24EAC5A7-08AD-408A-B086-76612547E0F1}" destId="{DDA72180-6D3C-4811-8702-05E250F15F4B}" srcOrd="3" destOrd="0" presId="urn:microsoft.com/office/officeart/2005/8/layout/cycle7"/>
    <dgm:cxn modelId="{63EB2190-C730-4665-8943-FE02B334859B}" type="presParOf" srcId="{DDA72180-6D3C-4811-8702-05E250F15F4B}" destId="{8249999D-0974-433A-9AD2-24692E2FEB5A}" srcOrd="0" destOrd="0" presId="urn:microsoft.com/office/officeart/2005/8/layout/cycle7"/>
    <dgm:cxn modelId="{76CC62B6-6F50-4403-80DB-FCBCFC4D43FA}" type="presParOf" srcId="{24EAC5A7-08AD-408A-B086-76612547E0F1}" destId="{7CB05485-D782-4CAE-90F7-FE7EF2AB559D}" srcOrd="4" destOrd="0" presId="urn:microsoft.com/office/officeart/2005/8/layout/cycle7"/>
    <dgm:cxn modelId="{BF52664D-F26F-4C29-9094-70A9A83D801E}" type="presParOf" srcId="{24EAC5A7-08AD-408A-B086-76612547E0F1}" destId="{E409CAFD-AA0D-4A6B-9AE0-D1A0B2938B69}" srcOrd="5" destOrd="0" presId="urn:microsoft.com/office/officeart/2005/8/layout/cycle7"/>
    <dgm:cxn modelId="{50491C07-97B1-4BAD-8249-DCA07D717050}" type="presParOf" srcId="{E409CAFD-AA0D-4A6B-9AE0-D1A0B2938B69}" destId="{F278E407-5073-4AE4-8A4D-90233F014DC5}" srcOrd="0" destOrd="0" presId="urn:microsoft.com/office/officeart/2005/8/layout/cycle7"/>
    <dgm:cxn modelId="{1050CEA4-AD15-434F-ACB6-0AB5D340EA6A}" type="presParOf" srcId="{24EAC5A7-08AD-408A-B086-76612547E0F1}" destId="{3A19A36C-6003-4B4B-AD7F-C0ECAF0989D6}" srcOrd="6" destOrd="0" presId="urn:microsoft.com/office/officeart/2005/8/layout/cycle7"/>
    <dgm:cxn modelId="{23356DCC-AD54-4447-904A-CBDA9D286D45}" type="presParOf" srcId="{24EAC5A7-08AD-408A-B086-76612547E0F1}" destId="{C1E939F9-D7EA-4D6A-8F73-DBCF03C04A30}" srcOrd="7" destOrd="0" presId="urn:microsoft.com/office/officeart/2005/8/layout/cycle7"/>
    <dgm:cxn modelId="{6CE4F43D-AE53-4935-B660-47A88190706E}" type="presParOf" srcId="{C1E939F9-D7EA-4D6A-8F73-DBCF03C04A30}" destId="{FFB27EA0-6789-42C1-A886-1AFB4A765FF1}" srcOrd="0" destOrd="0" presId="urn:microsoft.com/office/officeart/2005/8/layout/cycle7"/>
    <dgm:cxn modelId="{78E9049C-3D26-4B0C-A001-7EAA22D74C8E}" type="presParOf" srcId="{24EAC5A7-08AD-408A-B086-76612547E0F1}" destId="{10B590E2-7E6D-4AAD-8EB8-485A5B68299E}" srcOrd="8" destOrd="0" presId="urn:microsoft.com/office/officeart/2005/8/layout/cycle7"/>
    <dgm:cxn modelId="{A203638C-01AD-4A13-8B71-8FEBC2CF1C29}" type="presParOf" srcId="{24EAC5A7-08AD-408A-B086-76612547E0F1}" destId="{BA1A953C-4BF4-41E4-A794-6C627AD95C90}" srcOrd="9" destOrd="0" presId="urn:microsoft.com/office/officeart/2005/8/layout/cycle7"/>
    <dgm:cxn modelId="{98C9BF76-1073-487A-8BF9-5B273EA447FF}" type="presParOf" srcId="{BA1A953C-4BF4-41E4-A794-6C627AD95C90}" destId="{E3925ACE-DF1B-406E-BA55-ECC3BB026399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4070E9-64F0-4969-A209-D469DC3A8CC9}">
      <dsp:nvSpPr>
        <dsp:cNvPr id="0" name=""/>
        <dsp:cNvSpPr/>
      </dsp:nvSpPr>
      <dsp:spPr>
        <a:xfrm>
          <a:off x="2719693" y="0"/>
          <a:ext cx="2044340" cy="4275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i="0" kern="1200" dirty="0" smtClean="0"/>
            <a:t>Classification</a:t>
          </a:r>
          <a:endParaRPr lang="en-US" sz="1600" kern="1200" dirty="0"/>
        </a:p>
      </dsp:txBody>
      <dsp:txXfrm>
        <a:off x="2732217" y="12524"/>
        <a:ext cx="2019292" cy="402546"/>
      </dsp:txXfrm>
    </dsp:sp>
    <dsp:sp modelId="{2D7BD700-4429-4624-99A7-D7E63A1F3BAE}">
      <dsp:nvSpPr>
        <dsp:cNvPr id="0" name=""/>
        <dsp:cNvSpPr/>
      </dsp:nvSpPr>
      <dsp:spPr>
        <a:xfrm rot="2024032">
          <a:off x="4411035" y="430259"/>
          <a:ext cx="461257" cy="35775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4518363" y="501811"/>
        <a:ext cx="246601" cy="214655"/>
      </dsp:txXfrm>
    </dsp:sp>
    <dsp:sp modelId="{7C3AE5EF-DE90-415E-8CFA-4B65C8FAF7A8}">
      <dsp:nvSpPr>
        <dsp:cNvPr id="0" name=""/>
        <dsp:cNvSpPr/>
      </dsp:nvSpPr>
      <dsp:spPr>
        <a:xfrm>
          <a:off x="4305775" y="1039177"/>
          <a:ext cx="2044340" cy="467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 smtClean="0"/>
            <a:t>By localization</a:t>
          </a:r>
          <a:endParaRPr lang="en-US" sz="1600" kern="1200" dirty="0"/>
        </a:p>
      </dsp:txBody>
      <dsp:txXfrm>
        <a:off x="4319468" y="1052870"/>
        <a:ext cx="2016954" cy="440134"/>
      </dsp:txXfrm>
    </dsp:sp>
    <dsp:sp modelId="{DDA72180-6D3C-4811-8702-05E250F15F4B}">
      <dsp:nvSpPr>
        <dsp:cNvPr id="0" name=""/>
        <dsp:cNvSpPr/>
      </dsp:nvSpPr>
      <dsp:spPr>
        <a:xfrm rot="3327948">
          <a:off x="2501999" y="1564632"/>
          <a:ext cx="461257" cy="17892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10800000">
        <a:off x="2555678" y="1600418"/>
        <a:ext cx="353899" cy="107357"/>
      </dsp:txXfrm>
    </dsp:sp>
    <dsp:sp modelId="{7CB05485-D782-4CAE-90F7-FE7EF2AB559D}">
      <dsp:nvSpPr>
        <dsp:cNvPr id="0" name=""/>
        <dsp:cNvSpPr/>
      </dsp:nvSpPr>
      <dsp:spPr>
        <a:xfrm>
          <a:off x="489949" y="1913932"/>
          <a:ext cx="1224866" cy="5983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i="0" kern="1200" dirty="0" smtClean="0">
              <a:hlinkClick xmlns:r="http://schemas.openxmlformats.org/officeDocument/2006/relationships" r:id="rId1" tooltip="White infarction"/>
            </a:rPr>
            <a:t>White infarctions</a:t>
          </a:r>
          <a:endParaRPr lang="en-US" sz="1600" kern="1200" dirty="0"/>
        </a:p>
      </dsp:txBody>
      <dsp:txXfrm>
        <a:off x="507474" y="1931457"/>
        <a:ext cx="1189816" cy="563297"/>
      </dsp:txXfrm>
    </dsp:sp>
    <dsp:sp modelId="{E409CAFD-AA0D-4A6B-9AE0-D1A0B2938B69}">
      <dsp:nvSpPr>
        <dsp:cNvPr id="0" name=""/>
        <dsp:cNvSpPr/>
      </dsp:nvSpPr>
      <dsp:spPr>
        <a:xfrm rot="18020952">
          <a:off x="1419182" y="1571737"/>
          <a:ext cx="461257" cy="180668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473382" y="1607871"/>
        <a:ext cx="352857" cy="108400"/>
      </dsp:txXfrm>
    </dsp:sp>
    <dsp:sp modelId="{3A19A36C-6003-4B4B-AD7F-C0ECAF0989D6}">
      <dsp:nvSpPr>
        <dsp:cNvPr id="0" name=""/>
        <dsp:cNvSpPr/>
      </dsp:nvSpPr>
      <dsp:spPr>
        <a:xfrm>
          <a:off x="2466786" y="1859267"/>
          <a:ext cx="1253119" cy="6451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i="0" kern="1200" dirty="0" smtClean="0">
              <a:hlinkClick xmlns:r="http://schemas.openxmlformats.org/officeDocument/2006/relationships" r:id="rId2" tooltip="Red infarction"/>
            </a:rPr>
            <a:t>Red infarctions</a:t>
          </a:r>
          <a:r>
            <a:rPr lang="en-US" sz="1600" b="0" i="0" kern="1200" dirty="0" smtClean="0"/>
            <a:t> </a:t>
          </a:r>
          <a:endParaRPr lang="en-US" sz="1600" kern="1200" dirty="0"/>
        </a:p>
      </dsp:txBody>
      <dsp:txXfrm>
        <a:off x="2485681" y="1878162"/>
        <a:ext cx="1215329" cy="607342"/>
      </dsp:txXfrm>
    </dsp:sp>
    <dsp:sp modelId="{C1E939F9-D7EA-4D6A-8F73-DBCF03C04A30}">
      <dsp:nvSpPr>
        <dsp:cNvPr id="0" name=""/>
        <dsp:cNvSpPr/>
      </dsp:nvSpPr>
      <dsp:spPr>
        <a:xfrm rot="16200000">
          <a:off x="4534346" y="2084005"/>
          <a:ext cx="1592949" cy="355147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10800000">
        <a:off x="4640890" y="2155034"/>
        <a:ext cx="1379861" cy="213089"/>
      </dsp:txXfrm>
    </dsp:sp>
    <dsp:sp modelId="{10B590E2-7E6D-4AAD-8EB8-485A5B68299E}">
      <dsp:nvSpPr>
        <dsp:cNvPr id="0" name=""/>
        <dsp:cNvSpPr/>
      </dsp:nvSpPr>
      <dsp:spPr>
        <a:xfrm>
          <a:off x="1119228" y="986955"/>
          <a:ext cx="2044340" cy="4620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i="0" kern="1200" dirty="0" smtClean="0"/>
            <a:t>By histopathology</a:t>
          </a:r>
          <a:endParaRPr lang="en-US" sz="1600" kern="1200" dirty="0"/>
        </a:p>
      </dsp:txBody>
      <dsp:txXfrm>
        <a:off x="1132762" y="1000489"/>
        <a:ext cx="2017272" cy="435024"/>
      </dsp:txXfrm>
    </dsp:sp>
    <dsp:sp modelId="{BA1A953C-4BF4-41E4-A794-6C627AD95C90}">
      <dsp:nvSpPr>
        <dsp:cNvPr id="0" name=""/>
        <dsp:cNvSpPr/>
      </dsp:nvSpPr>
      <dsp:spPr>
        <a:xfrm rot="19673638">
          <a:off x="2591232" y="464960"/>
          <a:ext cx="461257" cy="35775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2698560" y="536512"/>
        <a:ext cx="246601" cy="2146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28164-2007-4ED9-8824-E059371B0BE6}" type="datetimeFigureOut">
              <a:rPr lang="en-US" smtClean="0"/>
              <a:pPr/>
              <a:t>17/04/2014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73A0BE-2A36-454E-B32A-45400C5A63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0746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73A0BE-2A36-454E-B32A-45400C5A636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E81A894-BF23-4EF7-86C7-7B7403EBD900}" type="datetimeFigureOut">
              <a:rPr lang="en-US" smtClean="0"/>
              <a:pPr/>
              <a:t>17/04/2014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F9D51CD-68A0-4797-BA83-5C64956009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81A894-BF23-4EF7-86C7-7B7403EBD900}" type="datetimeFigureOut">
              <a:rPr lang="en-US" smtClean="0"/>
              <a:pPr/>
              <a:t>17/04/2014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9D51CD-68A0-4797-BA83-5C64956009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E81A894-BF23-4EF7-86C7-7B7403EBD900}" type="datetimeFigureOut">
              <a:rPr lang="en-US" smtClean="0"/>
              <a:pPr/>
              <a:t>17/04/2014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F9D51CD-68A0-4797-BA83-5C64956009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81A894-BF23-4EF7-86C7-7B7403EBD900}" type="datetimeFigureOut">
              <a:rPr lang="en-US" smtClean="0"/>
              <a:pPr/>
              <a:t>17/04/2014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9D51CD-68A0-4797-BA83-5C64956009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E81A894-BF23-4EF7-86C7-7B7403EBD900}" type="datetimeFigureOut">
              <a:rPr lang="en-US" smtClean="0"/>
              <a:pPr/>
              <a:t>17/04/2014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F9D51CD-68A0-4797-BA83-5C64956009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81A894-BF23-4EF7-86C7-7B7403EBD900}" type="datetimeFigureOut">
              <a:rPr lang="en-US" smtClean="0"/>
              <a:pPr/>
              <a:t>17/04/2014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9D51CD-68A0-4797-BA83-5C64956009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81A894-BF23-4EF7-86C7-7B7403EBD900}" type="datetimeFigureOut">
              <a:rPr lang="en-US" smtClean="0"/>
              <a:pPr/>
              <a:t>17/04/2014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9D51CD-68A0-4797-BA83-5C64956009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81A894-BF23-4EF7-86C7-7B7403EBD900}" type="datetimeFigureOut">
              <a:rPr lang="en-US" smtClean="0"/>
              <a:pPr/>
              <a:t>17/04/2014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9D51CD-68A0-4797-BA83-5C64956009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E81A894-BF23-4EF7-86C7-7B7403EBD900}" type="datetimeFigureOut">
              <a:rPr lang="en-US" smtClean="0"/>
              <a:pPr/>
              <a:t>17/04/2014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9D51CD-68A0-4797-BA83-5C64956009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81A894-BF23-4EF7-86C7-7B7403EBD900}" type="datetimeFigureOut">
              <a:rPr lang="en-US" smtClean="0"/>
              <a:pPr/>
              <a:t>17/04/2014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9D51CD-68A0-4797-BA83-5C64956009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81A894-BF23-4EF7-86C7-7B7403EBD900}" type="datetimeFigureOut">
              <a:rPr lang="en-US" smtClean="0"/>
              <a:pPr/>
              <a:t>17/04/2014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9D51CD-68A0-4797-BA83-5C64956009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E81A894-BF23-4EF7-86C7-7B7403EBD900}" type="datetimeFigureOut">
              <a:rPr lang="en-US" smtClean="0"/>
              <a:pPr/>
              <a:t>17/04/2014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F9D51CD-68A0-4797-BA83-5C64956009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Blood_supply" TargetMode="External"/><Relationship Id="rId2" Type="http://schemas.openxmlformats.org/officeDocument/2006/relationships/hyperlink" Target="http://en.wikipedia.org/wiki/Necrosi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Infarction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Necrosis" TargetMode="External"/><Relationship Id="rId2" Type="http://schemas.openxmlformats.org/officeDocument/2006/relationships/hyperlink" Target="http://en.wikipedia.org/wiki/Medicin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Blood_supply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Hernia" TargetMode="External"/><Relationship Id="rId13" Type="http://schemas.openxmlformats.org/officeDocument/2006/relationships/hyperlink" Target="http://en.wikipedia.org/wiki/Thromboembolism" TargetMode="External"/><Relationship Id="rId3" Type="http://schemas.openxmlformats.org/officeDocument/2006/relationships/hyperlink" Target="http://en.wikipedia.org/wiki/Arterial_embolus" TargetMode="External"/><Relationship Id="rId7" Type="http://schemas.openxmlformats.org/officeDocument/2006/relationships/hyperlink" Target="http://en.wikipedia.org/wiki/Volvulus" TargetMode="External"/><Relationship Id="rId12" Type="http://schemas.openxmlformats.org/officeDocument/2006/relationships/hyperlink" Target="http://en.wikipedia.org/wiki/Hypertension" TargetMode="External"/><Relationship Id="rId2" Type="http://schemas.openxmlformats.org/officeDocument/2006/relationships/hyperlink" Target="http://en.wikipedia.org/wiki/Artery" TargetMode="External"/><Relationship Id="rId16" Type="http://schemas.openxmlformats.org/officeDocument/2006/relationships/hyperlink" Target="http://en.wikipedia.org/wiki/Embolis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Tumor" TargetMode="External"/><Relationship Id="rId11" Type="http://schemas.openxmlformats.org/officeDocument/2006/relationships/hyperlink" Target="http://en.wikipedia.org/wiki/Myocardial_infarction" TargetMode="External"/><Relationship Id="rId5" Type="http://schemas.openxmlformats.org/officeDocument/2006/relationships/hyperlink" Target="http://en.wikipedia.org/wiki/Atherosclerotic_plaque" TargetMode="External"/><Relationship Id="rId15" Type="http://schemas.openxmlformats.org/officeDocument/2006/relationships/hyperlink" Target="http://en.wikipedia.org/wiki/Vascular_occlusion" TargetMode="External"/><Relationship Id="rId10" Type="http://schemas.openxmlformats.org/officeDocument/2006/relationships/hyperlink" Target="http://en.wikipedia.org/wiki/Vasculitides" TargetMode="External"/><Relationship Id="rId4" Type="http://schemas.openxmlformats.org/officeDocument/2006/relationships/hyperlink" Target="http://en.wikipedia.org/wiki/Thrombus" TargetMode="External"/><Relationship Id="rId9" Type="http://schemas.openxmlformats.org/officeDocument/2006/relationships/hyperlink" Target="http://en.wikipedia.org/wiki/Atherosclerosis" TargetMode="External"/><Relationship Id="rId14" Type="http://schemas.openxmlformats.org/officeDocument/2006/relationships/hyperlink" Target="http://en.wikipedia.org/wiki/Extracellular_matri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Blood" TargetMode="External"/><Relationship Id="rId13" Type="http://schemas.openxmlformats.org/officeDocument/2006/relationships/hyperlink" Target="http://en.wikipedia.org/wiki/Ischemic" TargetMode="External"/><Relationship Id="rId18" Type="http://schemas.openxmlformats.org/officeDocument/2006/relationships/hyperlink" Target="http://en.wikipedia.org/wiki/Raynaud's_phenomenon" TargetMode="External"/><Relationship Id="rId26" Type="http://schemas.openxmlformats.org/officeDocument/2006/relationships/hyperlink" Target="http://en.wikipedia.org/wiki/Red_blood_cell" TargetMode="External"/><Relationship Id="rId39" Type="http://schemas.openxmlformats.org/officeDocument/2006/relationships/hyperlink" Target="http://en.wikipedia.org/wiki/Surgery" TargetMode="External"/><Relationship Id="rId3" Type="http://schemas.openxmlformats.org/officeDocument/2006/relationships/hyperlink" Target="http://en.wikipedia.org/wiki/Anemic_infarct" TargetMode="External"/><Relationship Id="rId21" Type="http://schemas.openxmlformats.org/officeDocument/2006/relationships/hyperlink" Target="http://en.wikipedia.org/wiki/Hemorrhagic_infarct" TargetMode="External"/><Relationship Id="rId34" Type="http://schemas.openxmlformats.org/officeDocument/2006/relationships/hyperlink" Target="http://en.wikipedia.org/wiki/Infarction" TargetMode="External"/><Relationship Id="rId42" Type="http://schemas.openxmlformats.org/officeDocument/2006/relationships/hyperlink" Target="http://en.wikipedia.org/wiki/Organ_transplant" TargetMode="External"/><Relationship Id="rId7" Type="http://schemas.openxmlformats.org/officeDocument/2006/relationships/hyperlink" Target="http://en.wikipedia.org/wiki/Tissue_(biology)" TargetMode="External"/><Relationship Id="rId12" Type="http://schemas.openxmlformats.org/officeDocument/2006/relationships/hyperlink" Target="http://en.wikipedia.org/wiki/Area" TargetMode="External"/><Relationship Id="rId17" Type="http://schemas.openxmlformats.org/officeDocument/2006/relationships/hyperlink" Target="http://en.wikipedia.org/wiki/Vasoconstriction" TargetMode="External"/><Relationship Id="rId25" Type="http://schemas.openxmlformats.org/officeDocument/2006/relationships/hyperlink" Target="http://en.wikipedia.org/wiki/Small_intestines" TargetMode="External"/><Relationship Id="rId33" Type="http://schemas.openxmlformats.org/officeDocument/2006/relationships/hyperlink" Target="http://en.wikipedia.org/wiki/Diseases" TargetMode="External"/><Relationship Id="rId38" Type="http://schemas.openxmlformats.org/officeDocument/2006/relationships/hyperlink" Target="http://en.wikipedia.org/wiki/Resuscitation" TargetMode="External"/><Relationship Id="rId2" Type="http://schemas.openxmlformats.org/officeDocument/2006/relationships/hyperlink" Target="http://en.wikipedia.org/wiki/White_infarction" TargetMode="External"/><Relationship Id="rId16" Type="http://schemas.openxmlformats.org/officeDocument/2006/relationships/hyperlink" Target="http://en.wikipedia.org/wiki/Blood_flow" TargetMode="External"/><Relationship Id="rId20" Type="http://schemas.openxmlformats.org/officeDocument/2006/relationships/hyperlink" Target="http://en.wikipedia.org/wiki/Red_infarction" TargetMode="External"/><Relationship Id="rId29" Type="http://schemas.openxmlformats.org/officeDocument/2006/relationships/hyperlink" Target="http://en.wikipedia.org/wiki/Infarcted" TargetMode="External"/><Relationship Id="rId41" Type="http://schemas.openxmlformats.org/officeDocument/2006/relationships/hyperlink" Target="http://en.wikipedia.org/wiki/Bur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Kidneys" TargetMode="External"/><Relationship Id="rId11" Type="http://schemas.openxmlformats.org/officeDocument/2006/relationships/hyperlink" Target="http://en.wikipedia.org/wiki/Fuel" TargetMode="External"/><Relationship Id="rId24" Type="http://schemas.openxmlformats.org/officeDocument/2006/relationships/hyperlink" Target="http://en.wikipedia.org/wiki/Ovary" TargetMode="External"/><Relationship Id="rId32" Type="http://schemas.openxmlformats.org/officeDocument/2006/relationships/hyperlink" Target="http://en.wikipedia.org/wiki/Injury" TargetMode="External"/><Relationship Id="rId37" Type="http://schemas.openxmlformats.org/officeDocument/2006/relationships/hyperlink" Target="http://en.wikipedia.org/wiki/Cerebral_infarction" TargetMode="External"/><Relationship Id="rId40" Type="http://schemas.openxmlformats.org/officeDocument/2006/relationships/hyperlink" Target="http://en.wikipedia.org/wiki/Frostbite" TargetMode="External"/><Relationship Id="rId5" Type="http://schemas.openxmlformats.org/officeDocument/2006/relationships/hyperlink" Target="http://en.wikipedia.org/wiki/Heart" TargetMode="External"/><Relationship Id="rId15" Type="http://schemas.openxmlformats.org/officeDocument/2006/relationships/hyperlink" Target="http://en.wikipedia.org/wiki/Vascular_occlusion" TargetMode="External"/><Relationship Id="rId23" Type="http://schemas.openxmlformats.org/officeDocument/2006/relationships/hyperlink" Target="http://en.wikipedia.org/wiki/Testis" TargetMode="External"/><Relationship Id="rId28" Type="http://schemas.openxmlformats.org/officeDocument/2006/relationships/hyperlink" Target="http://en.wikipedia.org/wiki/Vein" TargetMode="External"/><Relationship Id="rId36" Type="http://schemas.openxmlformats.org/officeDocument/2006/relationships/hyperlink" Target="http://en.wikipedia.org/wiki/Stroke" TargetMode="External"/><Relationship Id="rId10" Type="http://schemas.openxmlformats.org/officeDocument/2006/relationships/hyperlink" Target="http://en.wikipedia.org/wiki/Glucose" TargetMode="External"/><Relationship Id="rId19" Type="http://schemas.openxmlformats.org/officeDocument/2006/relationships/hyperlink" Target="http://en.wikipedia.org/wiki/Gangrene" TargetMode="External"/><Relationship Id="rId31" Type="http://schemas.openxmlformats.org/officeDocument/2006/relationships/hyperlink" Target="http://en.wikipedia.org/wiki/Reperfusion" TargetMode="External"/><Relationship Id="rId4" Type="http://schemas.openxmlformats.org/officeDocument/2006/relationships/hyperlink" Target="http://en.wikipedia.org/wiki/Spleen" TargetMode="External"/><Relationship Id="rId9" Type="http://schemas.openxmlformats.org/officeDocument/2006/relationships/hyperlink" Target="http://en.wikipedia.org/wiki/Oxygen" TargetMode="External"/><Relationship Id="rId14" Type="http://schemas.openxmlformats.org/officeDocument/2006/relationships/hyperlink" Target="http://en.wikipedia.org/wiki/Necrosis" TargetMode="External"/><Relationship Id="rId22" Type="http://schemas.openxmlformats.org/officeDocument/2006/relationships/hyperlink" Target="http://en.wikipedia.org/wiki/Lung" TargetMode="External"/><Relationship Id="rId27" Type="http://schemas.openxmlformats.org/officeDocument/2006/relationships/hyperlink" Target="http://en.wikipedia.org/wiki/Fibrin" TargetMode="External"/><Relationship Id="rId30" Type="http://schemas.openxmlformats.org/officeDocument/2006/relationships/hyperlink" Target="http://en.wikipedia.org/wiki/Circulatory_system" TargetMode="External"/><Relationship Id="rId35" Type="http://schemas.openxmlformats.org/officeDocument/2006/relationships/hyperlink" Target="http://en.wikipedia.org/wiki/Myocardial_infarction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Artery" TargetMode="External"/><Relationship Id="rId13" Type="http://schemas.openxmlformats.org/officeDocument/2006/relationships/hyperlink" Target="http://en.wikipedia.org/wiki/Stroke" TargetMode="External"/><Relationship Id="rId18" Type="http://schemas.openxmlformats.org/officeDocument/2006/relationships/hyperlink" Target="http://en.wikipedia.org/wiki/Splenic_infarction" TargetMode="External"/><Relationship Id="rId3" Type="http://schemas.openxmlformats.org/officeDocument/2006/relationships/hyperlink" Target="http://en.wikipedia.org/wiki/Coronary_artery" TargetMode="External"/><Relationship Id="rId21" Type="http://schemas.openxmlformats.org/officeDocument/2006/relationships/hyperlink" Target="http://en.wikipedia.org/wiki/Asymptomatic" TargetMode="External"/><Relationship Id="rId7" Type="http://schemas.openxmlformats.org/officeDocument/2006/relationships/hyperlink" Target="http://en.wikipedia.org/wiki/Macrophage" TargetMode="External"/><Relationship Id="rId12" Type="http://schemas.openxmlformats.org/officeDocument/2006/relationships/hyperlink" Target="http://en.wikipedia.org/wiki/Cerebral_infarction" TargetMode="External"/><Relationship Id="rId17" Type="http://schemas.openxmlformats.org/officeDocument/2006/relationships/hyperlink" Target="http://en.wikipedia.org/wiki/Lung_Infarction" TargetMode="External"/><Relationship Id="rId2" Type="http://schemas.openxmlformats.org/officeDocument/2006/relationships/hyperlink" Target="http://en.wikipedia.org/wiki/Myocardial_infarction" TargetMode="External"/><Relationship Id="rId16" Type="http://schemas.openxmlformats.org/officeDocument/2006/relationships/hyperlink" Target="http://en.wikipedia.org/wiki/Subarachnoid_hemorrhage" TargetMode="External"/><Relationship Id="rId20" Type="http://schemas.openxmlformats.org/officeDocument/2006/relationships/hyperlink" Target="http://en.wikipedia.org/wiki/Blood_clo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White_blood_cell" TargetMode="External"/><Relationship Id="rId11" Type="http://schemas.openxmlformats.org/officeDocument/2006/relationships/hyperlink" Target="http://en.wikipedia.org/wiki/Myocardium" TargetMode="External"/><Relationship Id="rId24" Type="http://schemas.openxmlformats.org/officeDocument/2006/relationships/hyperlink" Target="http://en.wikipedia.org/wiki/Acute_abdomen" TargetMode="External"/><Relationship Id="rId5" Type="http://schemas.openxmlformats.org/officeDocument/2006/relationships/hyperlink" Target="http://en.wikipedia.org/wiki/Lipids" TargetMode="External"/><Relationship Id="rId15" Type="http://schemas.openxmlformats.org/officeDocument/2006/relationships/hyperlink" Target="http://en.wikipedia.org/wiki/Cerebral_hemorrhage" TargetMode="External"/><Relationship Id="rId23" Type="http://schemas.openxmlformats.org/officeDocument/2006/relationships/hyperlink" Target="http://en.wikipedia.org/wiki/Left_upper_quadrant_(abdomen)" TargetMode="External"/><Relationship Id="rId10" Type="http://schemas.openxmlformats.org/officeDocument/2006/relationships/hyperlink" Target="http://en.wikipedia.org/wiki/Hypoxia_(medical)" TargetMode="External"/><Relationship Id="rId19" Type="http://schemas.openxmlformats.org/officeDocument/2006/relationships/hyperlink" Target="http://en.wikipedia.org/wiki/Splenic_artery" TargetMode="External"/><Relationship Id="rId4" Type="http://schemas.openxmlformats.org/officeDocument/2006/relationships/hyperlink" Target="http://en.wikipedia.org/wiki/Vulnerable_plaque" TargetMode="External"/><Relationship Id="rId9" Type="http://schemas.openxmlformats.org/officeDocument/2006/relationships/hyperlink" Target="http://en.wikipedia.org/wiki/Ischemia" TargetMode="External"/><Relationship Id="rId14" Type="http://schemas.openxmlformats.org/officeDocument/2006/relationships/hyperlink" Target="http://en.wikipedia.org/wiki/Infarction" TargetMode="External"/><Relationship Id="rId22" Type="http://schemas.openxmlformats.org/officeDocument/2006/relationships/hyperlink" Target="http://en.wikipedia.org/wiki/Abdominal_pain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Avascular_necrosis" TargetMode="External"/><Relationship Id="rId13" Type="http://schemas.openxmlformats.org/officeDocument/2006/relationships/hyperlink" Target="http://en.wikipedia.org/wiki/Central_retinal_artery" TargetMode="External"/><Relationship Id="rId3" Type="http://schemas.openxmlformats.org/officeDocument/2006/relationships/hyperlink" Target="http://en.wikipedia.org/wiki/Arm" TargetMode="External"/><Relationship Id="rId7" Type="http://schemas.openxmlformats.org/officeDocument/2006/relationships/hyperlink" Target="http://en.wikipedia.org/wiki/Bone" TargetMode="External"/><Relationship Id="rId12" Type="http://schemas.openxmlformats.org/officeDocument/2006/relationships/hyperlink" Target="http://en.wikipedia.org/wiki/Testicular_torsion" TargetMode="External"/><Relationship Id="rId2" Type="http://schemas.openxmlformats.org/officeDocument/2006/relationships/hyperlink" Target="http://en.wikipedia.org/wiki/Limb_infarc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Diabetes_mellitus" TargetMode="External"/><Relationship Id="rId11" Type="http://schemas.openxmlformats.org/officeDocument/2006/relationships/hyperlink" Target="http://en.wikipedia.org/wiki/Testicle" TargetMode="External"/><Relationship Id="rId5" Type="http://schemas.openxmlformats.org/officeDocument/2006/relationships/hyperlink" Target="http://en.wikipedia.org/wiki/Arterial_embolism" TargetMode="External"/><Relationship Id="rId10" Type="http://schemas.openxmlformats.org/officeDocument/2006/relationships/hyperlink" Target="http://en.wikipedia.org/wiki/Osteochondritis_dissecans" TargetMode="External"/><Relationship Id="rId4" Type="http://schemas.openxmlformats.org/officeDocument/2006/relationships/hyperlink" Target="http://en.wikipedia.org/wiki/Leg" TargetMode="External"/><Relationship Id="rId9" Type="http://schemas.openxmlformats.org/officeDocument/2006/relationships/hyperlink" Target="http://en.wikipedia.org/wiki/Joint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tymonline.com/index.php?term=infarct&amp;allowed_in_frame=0" TargetMode="External"/><Relationship Id="rId3" Type="http://schemas.openxmlformats.org/officeDocument/2006/relationships/hyperlink" Target="http://www.medterms.com/script/main/art.asp?articlekey=3970" TargetMode="External"/><Relationship Id="rId7" Type="http://schemas.openxmlformats.org/officeDocument/2006/relationships/hyperlink" Target="http://www.collinsdictionary.com/dictionary/english/infract" TargetMode="External"/><Relationship Id="rId2" Type="http://schemas.openxmlformats.org/officeDocument/2006/relationships/hyperlink" Target="http://en.wikipedia.org/wiki/Infarc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TheFreeDictionary.com" TargetMode="External"/><Relationship Id="rId5" Type="http://schemas.openxmlformats.org/officeDocument/2006/relationships/hyperlink" Target="http://www.thefreedictionary.com/infarct" TargetMode="External"/><Relationship Id="rId4" Type="http://schemas.openxmlformats.org/officeDocument/2006/relationships/hyperlink" Target="http://en.wikipedia.org/wiki/WebM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dirty="0" smtClean="0"/>
              <a:t>Infarction</a:t>
            </a:r>
            <a:br>
              <a:rPr lang="en-US" b="0" dirty="0" smtClean="0"/>
            </a:b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err="1" smtClean="0"/>
              <a:t>MCQ</a:t>
            </a:r>
            <a:endParaRPr lang="en-US" sz="4000" dirty="0"/>
          </a:p>
        </p:txBody>
      </p:sp>
    </p:spTree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239000" cy="1752600"/>
          </a:xfrm>
        </p:spPr>
        <p:txBody>
          <a:bodyPr>
            <a:noAutofit/>
          </a:bodyPr>
          <a:lstStyle/>
          <a:p>
            <a:r>
              <a:rPr lang="en-US" sz="1400" dirty="0" smtClean="0"/>
              <a:t>			           </a:t>
            </a:r>
            <a:r>
              <a:rPr lang="en-US" sz="1800" dirty="0" smtClean="0"/>
              <a:t>MCQ-1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 60 year old male presented with acute chest pain of 4 hours duration. Electrocardiographic examination revealed new Q wave with ST segment depression. He succumbed to his illness within 24 hours of admission. The heart revealed presence of a </a:t>
            </a:r>
            <a:r>
              <a:rPr lang="en-US" sz="1400" dirty="0" err="1" smtClean="0"/>
              <a:t>transmural</a:t>
            </a:r>
            <a:r>
              <a:rPr lang="en-US" sz="1400" dirty="0" smtClean="0"/>
              <a:t> </a:t>
            </a:r>
            <a:r>
              <a:rPr lang="en-US" sz="1400" dirty="0" err="1" smtClean="0"/>
              <a:t>haemorrhagic</a:t>
            </a:r>
            <a:r>
              <a:rPr lang="en-US" sz="1400" dirty="0" smtClean="0"/>
              <a:t> area over the septum and anterior wall of the left ventricle. Light microscopic examination is most likely to reveal: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7239000" cy="43221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A. Edema in between normal </a:t>
            </a:r>
            <a:r>
              <a:rPr lang="en-US" sz="2000" dirty="0" err="1" smtClean="0"/>
              <a:t>myofibres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>
                <a:solidFill>
                  <a:srgbClr val="FF0000"/>
                </a:solidFill>
              </a:rPr>
              <a:t>B. Necrotic </a:t>
            </a:r>
            <a:r>
              <a:rPr lang="en-US" sz="2000" dirty="0" err="1" smtClean="0">
                <a:solidFill>
                  <a:srgbClr val="FF0000"/>
                </a:solidFill>
              </a:rPr>
              <a:t>myofibres</a:t>
            </a:r>
            <a:r>
              <a:rPr lang="en-US" sz="2000" dirty="0" smtClean="0">
                <a:solidFill>
                  <a:srgbClr val="FF0000"/>
                </a:solidFill>
              </a:rPr>
              <a:t> with presence of neutrophils</a:t>
            </a:r>
          </a:p>
          <a:p>
            <a:pPr marL="0" indent="0">
              <a:buNone/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C. </a:t>
            </a:r>
            <a:r>
              <a:rPr lang="en-US" sz="2000" dirty="0" err="1" smtClean="0"/>
              <a:t>Coagulative</a:t>
            </a:r>
            <a:r>
              <a:rPr lang="en-US" sz="2000" dirty="0" smtClean="0"/>
              <a:t> necrosis of the </a:t>
            </a:r>
            <a:r>
              <a:rPr lang="en-US" sz="2000" dirty="0" err="1" smtClean="0"/>
              <a:t>myocytes</a:t>
            </a:r>
            <a:r>
              <a:rPr lang="en-US" sz="2000" dirty="0" smtClean="0"/>
              <a:t> with presence of granulation tissue</a:t>
            </a:r>
          </a:p>
          <a:p>
            <a:pPr marL="0" indent="0">
              <a:buNone/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D. </a:t>
            </a:r>
            <a:r>
              <a:rPr lang="en-US" sz="2000" dirty="0" err="1" smtClean="0"/>
              <a:t>lnliltration</a:t>
            </a:r>
            <a:r>
              <a:rPr lang="en-US" sz="2000" dirty="0" smtClean="0"/>
              <a:t> by histiocytes with </a:t>
            </a:r>
            <a:r>
              <a:rPr lang="en-US" sz="2000" dirty="0" err="1" smtClean="0"/>
              <a:t>haemosiderin</a:t>
            </a:r>
            <a:r>
              <a:rPr lang="en-US" sz="2000" dirty="0" smtClean="0"/>
              <a:t> laden macrophages</a:t>
            </a:r>
            <a:endParaRPr lang="en-US" sz="2000" dirty="0"/>
          </a:p>
        </p:txBody>
      </p:sp>
    </p:spTree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			MCQ-2</a:t>
            </a:r>
            <a:br>
              <a:rPr lang="en-US" sz="2400" dirty="0" smtClean="0"/>
            </a:br>
            <a:r>
              <a:rPr lang="en-US" sz="2000" dirty="0" smtClean="0"/>
              <a:t>The following  is true about atherosclerosis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a. foamy macrophages are seen in type I plaque 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b. thinning of the </a:t>
            </a:r>
            <a:r>
              <a:rPr lang="en-US" sz="2000" dirty="0" err="1" smtClean="0"/>
              <a:t>intima</a:t>
            </a:r>
            <a:r>
              <a:rPr lang="en-US" sz="2000" dirty="0" smtClean="0"/>
              <a:t> is a feature 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c. proliferation of smooth muscle cells in the </a:t>
            </a:r>
            <a:r>
              <a:rPr lang="en-US" sz="2000" dirty="0" err="1" smtClean="0">
                <a:solidFill>
                  <a:srgbClr val="FF0000"/>
                </a:solidFill>
              </a:rPr>
              <a:t>intima</a:t>
            </a:r>
            <a:r>
              <a:rPr lang="en-US" sz="2000" dirty="0" smtClean="0">
                <a:solidFill>
                  <a:srgbClr val="FF0000"/>
                </a:solidFill>
              </a:rPr>
              <a:t> is typical 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d. raised </a:t>
            </a:r>
            <a:r>
              <a:rPr lang="en-US" sz="2000" dirty="0" err="1" smtClean="0"/>
              <a:t>HDL</a:t>
            </a:r>
            <a:r>
              <a:rPr lang="en-US" sz="2000" dirty="0" smtClean="0"/>
              <a:t> is associated with atherosclerosis 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			  MCQ-3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The following are true about cerebral infarction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err="1" smtClean="0">
                <a:solidFill>
                  <a:srgbClr val="FF0000"/>
                </a:solidFill>
              </a:rPr>
              <a:t>A.the</a:t>
            </a:r>
            <a:r>
              <a:rPr lang="en-US" sz="2000" dirty="0" smtClean="0">
                <a:solidFill>
                  <a:srgbClr val="FF0000"/>
                </a:solidFill>
              </a:rPr>
              <a:t> area of infarct tends to be wedge-shaped 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b. it can result from thrombosis of the external carotid artery disease </a:t>
            </a:r>
            <a:br>
              <a:rPr lang="en-US" sz="2000" dirty="0" smtClean="0"/>
            </a:br>
            <a:r>
              <a:rPr lang="en-US" sz="2000" dirty="0" smtClean="0"/>
              <a:t>   </a:t>
            </a:r>
          </a:p>
          <a:p>
            <a:pPr marL="0" indent="0">
              <a:buNone/>
            </a:pPr>
            <a:r>
              <a:rPr lang="en-US" sz="2000" dirty="0" smtClean="0"/>
              <a:t>c. </a:t>
            </a:r>
            <a:r>
              <a:rPr lang="en-US" sz="2000" dirty="0" err="1" smtClean="0"/>
              <a:t>coagulative</a:t>
            </a:r>
            <a:r>
              <a:rPr lang="en-US" sz="2000" dirty="0" smtClean="0"/>
              <a:t> necrosis occurs in the brain tissue</a:t>
            </a:r>
          </a:p>
          <a:p>
            <a:pPr marL="0" indent="0">
              <a:buNone/>
            </a:pPr>
            <a:r>
              <a:rPr lang="en-US" sz="2000" dirty="0" smtClean="0"/>
              <a:t> </a:t>
            </a:r>
          </a:p>
          <a:p>
            <a:pPr marL="0" indent="0">
              <a:buNone/>
            </a:pPr>
            <a:r>
              <a:rPr lang="en-US" sz="2000" dirty="0" smtClean="0"/>
              <a:t>d. cortical blindness can result from infarction of the anterior cerebral artery 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                     MCQ-4</a:t>
            </a:r>
          </a:p>
          <a:p>
            <a:pPr marL="0" indent="0">
              <a:buNone/>
            </a:pPr>
            <a:r>
              <a:rPr lang="en-US" dirty="0" smtClean="0"/>
              <a:t>Which of the following statements best describes homeostasis?</a:t>
            </a:r>
          </a:p>
          <a:p>
            <a:pPr marL="0" indent="0">
              <a:buNone/>
            </a:pPr>
            <a:r>
              <a:rPr lang="en-US" b="1" dirty="0" smtClean="0"/>
              <a:t>a) </a:t>
            </a:r>
            <a:r>
              <a:rPr lang="en-US" dirty="0" smtClean="0"/>
              <a:t>Keeping the body in a fixed and unaltered state. </a:t>
            </a:r>
          </a:p>
          <a:p>
            <a:pPr marL="0" indent="0">
              <a:buNone/>
            </a:pPr>
            <a:r>
              <a:rPr lang="en-US" b="1" dirty="0" smtClean="0"/>
              <a:t>b) </a:t>
            </a:r>
            <a:r>
              <a:rPr lang="en-US" dirty="0" smtClean="0"/>
              <a:t>Dynamic equilibrium.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c) </a:t>
            </a:r>
            <a:r>
              <a:rPr lang="en-US" dirty="0" smtClean="0">
                <a:solidFill>
                  <a:srgbClr val="FF0000"/>
                </a:solidFill>
              </a:rPr>
              <a:t>Maintaining a near-constant internal environment. </a:t>
            </a:r>
          </a:p>
          <a:p>
            <a:pPr marL="0" indent="0">
              <a:buNone/>
            </a:pPr>
            <a:r>
              <a:rPr lang="en-US" b="1" dirty="0" smtClean="0"/>
              <a:t>d) </a:t>
            </a:r>
            <a:r>
              <a:rPr lang="en-US" dirty="0" smtClean="0"/>
              <a:t>Altering the external environment to accommodate the body's needs. 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8991600" cy="1600200"/>
          </a:xfrm>
        </p:spPr>
        <p:txBody>
          <a:bodyPr>
            <a:noAutofit/>
          </a:bodyPr>
          <a:lstStyle/>
          <a:p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 </a:t>
            </a:r>
            <a:r>
              <a:rPr lang="en-US" sz="1400" dirty="0" smtClean="0"/>
              <a:t>meta-analysis of glucose-insulin-potassium therapy for treatment of acute myocardial infarction</a:t>
            </a:r>
            <a:br>
              <a:rPr lang="en-US" sz="1400" dirty="0" smtClean="0"/>
            </a:br>
            <a:r>
              <a:rPr lang="en-US" sz="1400" dirty="0" smtClean="0"/>
              <a:t> Exp </a:t>
            </a:r>
            <a:r>
              <a:rPr lang="en-US" sz="1400" dirty="0" err="1" smtClean="0"/>
              <a:t>Clin</a:t>
            </a:r>
            <a:r>
              <a:rPr lang="en-US" sz="1400" dirty="0" smtClean="0"/>
              <a:t> </a:t>
            </a:r>
            <a:r>
              <a:rPr lang="en-US" sz="1400" dirty="0" err="1" smtClean="0"/>
              <a:t>Cardiol</a:t>
            </a:r>
            <a:r>
              <a:rPr lang="en-US" sz="1400" dirty="0" smtClean="0"/>
              <a:t> </a:t>
            </a:r>
            <a:r>
              <a:rPr lang="en-US" sz="1400" dirty="0" err="1" smtClean="0"/>
              <a:t>Vol</a:t>
            </a:r>
            <a:r>
              <a:rPr lang="en-US" sz="1400" dirty="0" smtClean="0"/>
              <a:t> 15 No 2 </a:t>
            </a:r>
            <a:r>
              <a:rPr lang="en-US" sz="1400" dirty="0" smtClean="0"/>
              <a:t>2010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200" b="0" dirty="0" smtClean="0"/>
              <a:t>Mamas A Mamas , Ludwig </a:t>
            </a:r>
            <a:r>
              <a:rPr lang="en-US" sz="1200" b="0" dirty="0" err="1" smtClean="0"/>
              <a:t>Neyses</a:t>
            </a:r>
            <a:r>
              <a:rPr lang="en-US" sz="1200" b="0" dirty="0" smtClean="0"/>
              <a:t>, </a:t>
            </a:r>
            <a:r>
              <a:rPr lang="en-US" sz="1200" b="0" dirty="0" err="1" smtClean="0"/>
              <a:t>Farzin</a:t>
            </a:r>
            <a:r>
              <a:rPr lang="en-US" sz="1200" b="0" dirty="0" smtClean="0"/>
              <a:t> </a:t>
            </a:r>
            <a:r>
              <a:rPr lang="en-US" sz="1200" b="0" dirty="0" err="1" smtClean="0"/>
              <a:t>Fath-Ordoubadi</a:t>
            </a:r>
            <a:r>
              <a:rPr lang="en-US" sz="1200" b="0" dirty="0" smtClean="0"/>
              <a:t>, MB </a:t>
            </a:r>
            <a:r>
              <a:rPr lang="en-US" sz="1200" b="0" dirty="0" err="1" smtClean="0"/>
              <a:t>BChir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 </a:t>
            </a: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39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-12700" y="2034020"/>
          <a:ext cx="9156700" cy="4544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990600"/>
                <a:gridCol w="2209800"/>
                <a:gridCol w="1752600"/>
                <a:gridCol w="3060700"/>
              </a:tblGrid>
              <a:tr h="548128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NAME OF AUTHOR</a:t>
                      </a:r>
                      <a:endParaRPr lang="en-US" sz="105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TITLE OF STUDY &amp; DESIGN</a:t>
                      </a:r>
                      <a:endParaRPr lang="en-US" sz="105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AIM</a:t>
                      </a:r>
                      <a:endParaRPr lang="en-US" sz="105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RESULT</a:t>
                      </a:r>
                      <a:endParaRPr lang="en-US" sz="105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CONCLUSION</a:t>
                      </a:r>
                      <a:endParaRPr lang="en-US" sz="1050" dirty="0"/>
                    </a:p>
                  </a:txBody>
                  <a:tcPr marT="45724" marB="45724"/>
                </a:tc>
              </a:tr>
              <a:tr h="3973072">
                <a:tc>
                  <a:txBody>
                    <a:bodyPr/>
                    <a:lstStyle/>
                    <a:p>
                      <a:r>
                        <a:rPr kumimoji="0"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Mamas A Mamas , Ludwig </a:t>
                      </a:r>
                      <a:r>
                        <a:rPr kumimoji="0" lang="en-US" sz="12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Neyses</a:t>
                      </a:r>
                      <a:r>
                        <a:rPr kumimoji="0"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2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Farzin</a:t>
                      </a:r>
                      <a:r>
                        <a:rPr kumimoji="0"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Fath</a:t>
                      </a:r>
                      <a:r>
                        <a:rPr kumimoji="0"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en-US" sz="12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Ordoubadi</a:t>
                      </a:r>
                      <a:r>
                        <a:rPr kumimoji="0"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MB </a:t>
                      </a:r>
                      <a:r>
                        <a:rPr kumimoji="0" lang="en-US" sz="12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BChir</a:t>
                      </a:r>
                      <a:r>
                        <a:rPr lang="en-IN" sz="1200" dirty="0" smtClean="0"/>
                        <a:t/>
                      </a:r>
                      <a:br>
                        <a:rPr lang="en-IN" sz="1200" dirty="0" smtClean="0"/>
                      </a:b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kumimoji="0"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meta-analysis of glucose-insulin-potassium therapy</a:t>
                      </a:r>
                    </a:p>
                    <a:p>
                      <a:r>
                        <a:rPr kumimoji="0" lang="en-US" sz="12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 treatment of acute myocardial infarction</a:t>
                      </a:r>
                      <a:endParaRPr lang="en-US" sz="12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vasculitis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has been associated with</a:t>
                      </a:r>
                    </a:p>
                    <a:p>
                      <a:pPr rtl="0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solid organ and hematologic cancer. The rarity of</a:t>
                      </a:r>
                    </a:p>
                    <a:p>
                      <a:pPr rtl="0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these associations, and in many reports the lack of</a:t>
                      </a:r>
                    </a:p>
                    <a:p>
                      <a:pPr rtl="0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temporal relationships, has led to skepticism about</a:t>
                      </a:r>
                    </a:p>
                    <a:p>
                      <a:pPr rtl="0"/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vasculitis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being a paraneoplastic syndrome. The ob-</a:t>
                      </a:r>
                    </a:p>
                    <a:p>
                      <a:pPr rtl="0"/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jective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the present study was to review cases of</a:t>
                      </a:r>
                    </a:p>
                    <a:p>
                      <a:pPr rtl="0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concurrent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vasculitis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cancer at the Cleveland</a:t>
                      </a:r>
                    </a:p>
                    <a:p>
                      <a:pPr rtl="0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Clinic Foundation over an 18.5-year period and ex-</a:t>
                      </a:r>
                    </a:p>
                    <a:p>
                      <a:pPr rtl="0"/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plore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evidence that would support the notion of vas-</a:t>
                      </a:r>
                    </a:p>
                    <a:p>
                      <a:pPr rtl="0"/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culitis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being a type of paraneoplastic disease.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During the 18.5 years of our study, more</a:t>
                      </a:r>
                    </a:p>
                    <a:p>
                      <a:pPr rtl="0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than 15 million inpatients and outpatients were seen</a:t>
                      </a:r>
                    </a:p>
                    <a:p>
                      <a:pPr rtl="0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 the Cleveland Clinic. Of these, 2,800 patients had</a:t>
                      </a:r>
                    </a:p>
                    <a:p>
                      <a:pPr rtl="0"/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vasculitis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independent of cancer, more than 69,000</a:t>
                      </a:r>
                    </a:p>
                    <a:p>
                      <a:pPr rtl="0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patients had cancer, and 69 patients had been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iden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pPr rtl="0"/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tified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who had both malignancies and systemic vas-</a:t>
                      </a:r>
                    </a:p>
                    <a:p>
                      <a:pPr rtl="0"/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culitis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just"/>
                      <a:r>
                        <a:rPr lang="en-IN" sz="1200" b="0" i="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200" b="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rtl="0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close temporal relationship of</a:t>
                      </a:r>
                    </a:p>
                    <a:p>
                      <a:pPr rtl="0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cancer and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vasculitis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 our patients adds to circum-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stantial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evidence of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vasculitis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at times being a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neoplastic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condition. Failure of a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vasculitis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to respond to conventional therapy should raise questions about underlying malignancy. Effective treatment of the can-</a:t>
                      </a:r>
                    </a:p>
                    <a:p>
                      <a:pPr rtl="0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Supported in part by the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Nusbaum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Family Foundation for Vas-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culitis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Research and the Elsa and Irving Konigsberg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Vasculitis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Research Fund. </a:t>
                      </a:r>
                    </a:p>
                  </a:txBody>
                  <a:tcPr marT="45724" marB="45724"/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mtClean="0"/>
              <a:t> 1</a:t>
            </a:r>
            <a:r>
              <a:rPr lang="en-US" dirty="0" smtClean="0"/>
              <a:t>. what is infarction</a:t>
            </a:r>
          </a:p>
          <a:p>
            <a:pPr>
              <a:buNone/>
            </a:pPr>
            <a:r>
              <a:rPr lang="en-US" b="1" dirty="0" smtClean="0"/>
              <a:t> A. infarction</a:t>
            </a:r>
            <a:r>
              <a:rPr lang="en-US" dirty="0" smtClean="0"/>
              <a:t> is tissue death (</a:t>
            </a:r>
            <a:r>
              <a:rPr lang="en-US" dirty="0" smtClean="0">
                <a:hlinkClick r:id="rId2" tooltip="Necrosis"/>
              </a:rPr>
              <a:t>necrosis</a:t>
            </a:r>
            <a:r>
              <a:rPr lang="en-US" dirty="0" smtClean="0"/>
              <a:t>) caused by a local lack of oxygen, due to an obstruction of the tissue's </a:t>
            </a:r>
            <a:r>
              <a:rPr lang="en-US" dirty="0" smtClean="0">
                <a:hlinkClick r:id="rId3" tooltip="Blood supply"/>
              </a:rPr>
              <a:t>blood supply</a:t>
            </a:r>
            <a:r>
              <a:rPr lang="en-US" dirty="0" smtClean="0"/>
              <a:t>.</a:t>
            </a:r>
            <a:r>
              <a:rPr lang="en-US" baseline="30000" dirty="0" smtClean="0">
                <a:hlinkClick r:id="rId4"/>
              </a:rPr>
              <a:t>[1]</a:t>
            </a:r>
            <a:r>
              <a:rPr lang="en-US" dirty="0" smtClean="0"/>
              <a:t> The resulting lesion is referred to as an infarct</a:t>
            </a:r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8458200" cy="4846320"/>
          </a:xfrm>
        </p:spPr>
        <p:txBody>
          <a:bodyPr/>
          <a:lstStyle/>
          <a:p>
            <a:r>
              <a:rPr lang="en-US" sz="2800" dirty="0" smtClean="0"/>
              <a:t>AT THE END OF LECTURE STUDENT SHOULD BE ABLE TO ANSWER THE FOLLOWING QUESTIONS</a:t>
            </a:r>
          </a:p>
          <a:p>
            <a:endParaRPr lang="en-US" sz="2800" dirty="0" smtClean="0"/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 causes </a:t>
            </a:r>
          </a:p>
          <a:p>
            <a:pPr>
              <a:buFont typeface="Wingdings" pitchFamily="2" charset="2"/>
              <a:buChar char="q"/>
            </a:pPr>
            <a:endParaRPr lang="en-US" sz="2800" dirty="0" smtClean="0"/>
          </a:p>
          <a:p>
            <a:pPr>
              <a:buFont typeface="Wingdings" pitchFamily="2" charset="2"/>
              <a:buChar char="q"/>
            </a:pPr>
            <a:r>
              <a:rPr lang="en-US" sz="2800" dirty="0" smtClean="0"/>
              <a:t>classification of infarction</a:t>
            </a:r>
          </a:p>
          <a:p>
            <a:pPr>
              <a:buFont typeface="Wingdings" pitchFamily="2" charset="2"/>
              <a:buChar char="q"/>
            </a:pPr>
            <a:endParaRPr lang="en-US" sz="2800" dirty="0" smtClean="0"/>
          </a:p>
          <a:p>
            <a:pPr>
              <a:buFont typeface="Wingdings" pitchFamily="2" charset="2"/>
              <a:buChar char="q"/>
            </a:pPr>
            <a:endParaRPr lang="en-US" sz="2800" dirty="0" smtClean="0"/>
          </a:p>
          <a:p>
            <a:pPr>
              <a:buFont typeface="Wingdings" pitchFamily="2" charset="2"/>
              <a:buChar char="q"/>
            </a:pP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7239000" cy="4626936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In </a:t>
            </a:r>
            <a:r>
              <a:rPr lang="en-US" dirty="0" smtClean="0">
                <a:solidFill>
                  <a:schemeClr val="accent1"/>
                </a:solidFill>
                <a:hlinkClick r:id="rId2" tooltip="Medicine"/>
              </a:rPr>
              <a:t>medicine</a:t>
            </a:r>
            <a:r>
              <a:rPr lang="en-US" dirty="0" smtClean="0">
                <a:solidFill>
                  <a:srgbClr val="7030A0"/>
                </a:solidFill>
              </a:rPr>
              <a:t>, </a:t>
            </a:r>
            <a:r>
              <a:rPr lang="en-US" b="1" dirty="0" smtClean="0">
                <a:solidFill>
                  <a:srgbClr val="7030A0"/>
                </a:solidFill>
              </a:rPr>
              <a:t>infarction</a:t>
            </a:r>
            <a:r>
              <a:rPr lang="en-US" dirty="0" smtClean="0">
                <a:solidFill>
                  <a:srgbClr val="7030A0"/>
                </a:solidFill>
              </a:rPr>
              <a:t> is tissue death (</a:t>
            </a:r>
            <a:r>
              <a:rPr lang="en-US" dirty="0" smtClean="0">
                <a:solidFill>
                  <a:srgbClr val="7030A0"/>
                </a:solidFill>
                <a:hlinkClick r:id="rId3" tooltip="Necrosis"/>
              </a:rPr>
              <a:t>necrosis</a:t>
            </a:r>
            <a:r>
              <a:rPr lang="en-US" dirty="0" smtClean="0">
                <a:solidFill>
                  <a:srgbClr val="7030A0"/>
                </a:solidFill>
              </a:rPr>
              <a:t>) caused by a local lack of oxygen, due to an obstruction of the tissue's </a:t>
            </a:r>
            <a:r>
              <a:rPr lang="en-US" dirty="0" smtClean="0">
                <a:solidFill>
                  <a:srgbClr val="7030A0"/>
                </a:solidFill>
                <a:hlinkClick r:id="rId4" tooltip="Blood supply"/>
              </a:rPr>
              <a:t>blood supply</a:t>
            </a:r>
            <a:r>
              <a:rPr lang="en-US" dirty="0" smtClean="0">
                <a:solidFill>
                  <a:srgbClr val="7030A0"/>
                </a:solidFill>
              </a:rPr>
              <a:t>. The resulting lesion is referred to as an infarct (from the Latin </a:t>
            </a:r>
            <a:r>
              <a:rPr lang="en-US" i="1" dirty="0" err="1" smtClean="0">
                <a:solidFill>
                  <a:srgbClr val="7030A0"/>
                </a:solidFill>
              </a:rPr>
              <a:t>infarctus</a:t>
            </a:r>
            <a:r>
              <a:rPr lang="en-US" dirty="0" smtClean="0">
                <a:solidFill>
                  <a:srgbClr val="7030A0"/>
                </a:solidFill>
              </a:rPr>
              <a:t>, "stuffed into").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239000" cy="990600"/>
          </a:xfrm>
        </p:spPr>
        <p:txBody>
          <a:bodyPr>
            <a:normAutofit fontScale="90000"/>
          </a:bodyPr>
          <a:lstStyle/>
          <a:p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Causes</a:t>
            </a:r>
            <a:br>
              <a:rPr lang="en-US" b="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239000" cy="5465136"/>
          </a:xfrm>
        </p:spPr>
        <p:txBody>
          <a:bodyPr>
            <a:normAutofit fontScale="40000" lnSpcReduction="20000"/>
          </a:bodyPr>
          <a:lstStyle/>
          <a:p>
            <a:r>
              <a:rPr lang="en-US" sz="4200" b="1" dirty="0" smtClean="0"/>
              <a:t>The supplying </a:t>
            </a:r>
            <a:r>
              <a:rPr lang="en-US" sz="4200" b="1" dirty="0" smtClean="0">
                <a:hlinkClick r:id="rId2" tooltip="Artery"/>
              </a:rPr>
              <a:t>artery</a:t>
            </a:r>
            <a:r>
              <a:rPr lang="en-US" sz="4200" b="1" dirty="0" smtClean="0"/>
              <a:t> may be blocked by an obstruction (e.g., an </a:t>
            </a:r>
            <a:r>
              <a:rPr lang="en-US" sz="4200" b="1" dirty="0" smtClean="0">
                <a:hlinkClick r:id="rId3" tooltip="Arterial embolus"/>
              </a:rPr>
              <a:t>arterial embolus</a:t>
            </a:r>
            <a:r>
              <a:rPr lang="en-US" sz="4200" b="1" dirty="0" smtClean="0"/>
              <a:t>, </a:t>
            </a:r>
            <a:r>
              <a:rPr lang="en-US" sz="4200" b="1" dirty="0" smtClean="0">
                <a:hlinkClick r:id="rId4" tooltip="Thrombus"/>
              </a:rPr>
              <a:t>thrombus</a:t>
            </a:r>
            <a:r>
              <a:rPr lang="en-US" sz="4200" b="1" dirty="0" smtClean="0"/>
              <a:t>, or </a:t>
            </a:r>
            <a:r>
              <a:rPr lang="en-US" sz="4200" b="1" dirty="0" smtClean="0">
                <a:hlinkClick r:id="rId5" tooltip="Atherosclerotic plaque"/>
              </a:rPr>
              <a:t>atherosclerotic plaque</a:t>
            </a:r>
            <a:r>
              <a:rPr lang="en-US" sz="4200" b="1" dirty="0" smtClean="0"/>
              <a:t>), may be mechanically compressed (e.g., </a:t>
            </a:r>
            <a:r>
              <a:rPr lang="en-US" sz="4200" b="1" dirty="0" smtClean="0">
                <a:hlinkClick r:id="rId6" tooltip="Tumor"/>
              </a:rPr>
              <a:t>tumor</a:t>
            </a:r>
            <a:r>
              <a:rPr lang="en-US" sz="4200" b="1" dirty="0" smtClean="0"/>
              <a:t>, </a:t>
            </a:r>
            <a:r>
              <a:rPr lang="en-US" sz="4200" b="1" dirty="0" err="1" smtClean="0">
                <a:hlinkClick r:id="rId7" tooltip="Volvulus"/>
              </a:rPr>
              <a:t>volvulus</a:t>
            </a:r>
            <a:r>
              <a:rPr lang="en-US" sz="4200" b="1" dirty="0" smtClean="0"/>
              <a:t>, or </a:t>
            </a:r>
            <a:r>
              <a:rPr lang="en-US" sz="4200" b="1" dirty="0" smtClean="0">
                <a:hlinkClick r:id="rId8" tooltip="Hernia"/>
              </a:rPr>
              <a:t>hernia</a:t>
            </a:r>
            <a:r>
              <a:rPr lang="en-US" sz="4200" b="1" dirty="0" smtClean="0"/>
              <a:t>), ruptured by trauma (e.g., </a:t>
            </a:r>
            <a:r>
              <a:rPr lang="en-US" sz="4200" b="1" dirty="0" smtClean="0">
                <a:hlinkClick r:id="rId9" tooltip="Atherosclerosis"/>
              </a:rPr>
              <a:t>atherosclerosis</a:t>
            </a:r>
            <a:r>
              <a:rPr lang="en-US" sz="4200" b="1" dirty="0" smtClean="0"/>
              <a:t> </a:t>
            </a:r>
            <a:r>
              <a:rPr lang="en-US" sz="4200" b="1" dirty="0" err="1" smtClean="0"/>
              <a:t>or</a:t>
            </a:r>
            <a:r>
              <a:rPr lang="en-US" sz="4200" b="1" dirty="0" err="1" smtClean="0">
                <a:hlinkClick r:id="rId10" tooltip="Vasculitides"/>
              </a:rPr>
              <a:t>vasculitides</a:t>
            </a:r>
            <a:r>
              <a:rPr lang="en-US" sz="4200" b="1" dirty="0" smtClean="0"/>
              <a:t>), or </a:t>
            </a:r>
            <a:r>
              <a:rPr lang="en-US" sz="4200" b="1" dirty="0" err="1" smtClean="0"/>
              <a:t>vasoconstricted</a:t>
            </a:r>
            <a:r>
              <a:rPr lang="en-US" sz="4200" b="1" dirty="0" smtClean="0"/>
              <a:t> (e.g., cocaine vasoconstriction leading to </a:t>
            </a:r>
            <a:r>
              <a:rPr lang="en-US" sz="4200" b="1" dirty="0" smtClean="0">
                <a:hlinkClick r:id="rId11" tooltip="Myocardial infarction"/>
              </a:rPr>
              <a:t>myocardial infarction</a:t>
            </a:r>
            <a:r>
              <a:rPr lang="en-US" sz="4200" b="1" dirty="0" smtClean="0"/>
              <a:t>).</a:t>
            </a:r>
          </a:p>
          <a:p>
            <a:endParaRPr lang="en-US" sz="4200" b="1" dirty="0" smtClean="0">
              <a:hlinkClick r:id="rId12" tooltip="Hypertension"/>
            </a:endParaRPr>
          </a:p>
          <a:p>
            <a:r>
              <a:rPr lang="en-US" sz="4200" b="1" dirty="0" smtClean="0">
                <a:hlinkClick r:id="rId12" tooltip="Hypertension"/>
              </a:rPr>
              <a:t>Hypertension</a:t>
            </a:r>
            <a:r>
              <a:rPr lang="en-US" sz="4200" b="1" dirty="0" smtClean="0"/>
              <a:t> and </a:t>
            </a:r>
            <a:r>
              <a:rPr lang="en-US" sz="4200" b="1" dirty="0" smtClean="0">
                <a:hlinkClick r:id="rId9" tooltip="Atherosclerosis"/>
              </a:rPr>
              <a:t>atherosclerosis</a:t>
            </a:r>
            <a:r>
              <a:rPr lang="en-US" sz="4200" b="1" dirty="0" smtClean="0"/>
              <a:t> are risk factors for both </a:t>
            </a:r>
            <a:r>
              <a:rPr lang="en-US" sz="4200" b="1" dirty="0" smtClean="0">
                <a:hlinkClick r:id="rId5" tooltip="Atherosclerotic plaque"/>
              </a:rPr>
              <a:t>atherosclerotic plaques</a:t>
            </a:r>
            <a:r>
              <a:rPr lang="en-US" sz="4200" b="1" dirty="0" smtClean="0"/>
              <a:t> and </a:t>
            </a:r>
            <a:r>
              <a:rPr lang="en-US" sz="4200" b="1" dirty="0" err="1" smtClean="0">
                <a:hlinkClick r:id="rId13" tooltip="Thromboembolism"/>
              </a:rPr>
              <a:t>thromboembolism</a:t>
            </a:r>
            <a:r>
              <a:rPr lang="en-US" sz="4200" b="1" dirty="0" smtClean="0"/>
              <a:t>. In atherosclerotic formations, a plaque develops under a fibrous cap. When the fibrous cap is degraded by </a:t>
            </a:r>
            <a:r>
              <a:rPr lang="en-US" sz="4200" b="1" dirty="0" err="1" smtClean="0"/>
              <a:t>metalloproteinases</a:t>
            </a:r>
            <a:r>
              <a:rPr lang="en-US" sz="4200" b="1" dirty="0" smtClean="0"/>
              <a:t> released from macrophages or by intravascular shear force from blood flow, </a:t>
            </a:r>
            <a:r>
              <a:rPr lang="en-US" sz="4200" b="1" dirty="0" err="1" smtClean="0"/>
              <a:t>subendothelial</a:t>
            </a:r>
            <a:r>
              <a:rPr lang="en-US" sz="4200" b="1" dirty="0" smtClean="0"/>
              <a:t> </a:t>
            </a:r>
            <a:r>
              <a:rPr lang="en-US" sz="4200" b="1" dirty="0" err="1" smtClean="0"/>
              <a:t>thrombogenic</a:t>
            </a:r>
            <a:r>
              <a:rPr lang="en-US" sz="4200" b="1" dirty="0" smtClean="0"/>
              <a:t> material (</a:t>
            </a:r>
            <a:r>
              <a:rPr lang="en-US" sz="4200" b="1" dirty="0" smtClean="0">
                <a:hlinkClick r:id="rId14" tooltip="Extracellular matrix"/>
              </a:rPr>
              <a:t>extracellular matrix</a:t>
            </a:r>
            <a:r>
              <a:rPr lang="en-US" sz="4200" b="1" dirty="0" smtClean="0"/>
              <a:t>) is exposed to circulating platelets and thrombus formation occurs on the vessel wall </a:t>
            </a:r>
            <a:r>
              <a:rPr lang="en-US" sz="4200" b="1" dirty="0" smtClean="0">
                <a:hlinkClick r:id="rId15" tooltip="Vascular occlusion"/>
              </a:rPr>
              <a:t>occluding</a:t>
            </a:r>
            <a:r>
              <a:rPr lang="en-US" sz="4200" b="1" dirty="0" smtClean="0"/>
              <a:t> blood flow. Occasionally, the plaque may rupture and form an </a:t>
            </a:r>
            <a:r>
              <a:rPr lang="en-US" sz="4200" b="1" dirty="0" smtClean="0">
                <a:hlinkClick r:id="rId16" tooltip="Embolism"/>
              </a:rPr>
              <a:t>embolus</a:t>
            </a:r>
            <a:r>
              <a:rPr lang="en-US" sz="4200" b="1" dirty="0" smtClean="0"/>
              <a:t> which travels with the blood-flow downstream to where the vessel narrows and eventually clogs the vessel lumen.</a:t>
            </a:r>
          </a:p>
          <a:p>
            <a:endParaRPr lang="en-US" sz="4200" b="1" dirty="0" smtClean="0"/>
          </a:p>
          <a:p>
            <a:r>
              <a:rPr lang="en-US" sz="4200" b="1" dirty="0" smtClean="0"/>
              <a:t>Infarctions can also involve mechanical blockage of the blood supply, such as when part of the gut or testicles </a:t>
            </a:r>
            <a:r>
              <a:rPr lang="en-US" sz="4200" b="1" dirty="0" err="1" smtClean="0">
                <a:hlinkClick r:id="rId8" tooltip="Hernia"/>
              </a:rPr>
              <a:t>herniates</a:t>
            </a:r>
            <a:r>
              <a:rPr lang="en-US" sz="4200" b="1" dirty="0" smtClean="0"/>
              <a:t> or becomes involved in a </a:t>
            </a:r>
            <a:r>
              <a:rPr lang="en-US" sz="4200" b="1" dirty="0" err="1" smtClean="0">
                <a:hlinkClick r:id="rId7" tooltip="Volvulus"/>
              </a:rPr>
              <a:t>volvulus</a:t>
            </a:r>
            <a:r>
              <a:rPr lang="en-US" sz="4200" b="1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28600"/>
          <a:ext cx="7543800" cy="6227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762000" y="3352800"/>
            <a:ext cx="6858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571500" y="35433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1410494" y="35425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2324894" y="35425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3391694" y="35425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4306094" y="3542506"/>
            <a:ext cx="38020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5296694" y="35425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6287294" y="35425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7354094" y="35425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81000" y="3810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Heart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219200" y="38100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Brain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133600" y="3810000"/>
            <a:ext cx="914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Lung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124200" y="38100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Spleen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4114800" y="38100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Limb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5181600" y="3810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Bone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6172200" y="38100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Testicle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7239000" y="38100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Eyes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277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histopathology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239000" cy="5312736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hlinkClick r:id="rId2" tooltip="White infarction"/>
              </a:rPr>
              <a:t>White infarctions</a:t>
            </a:r>
            <a:r>
              <a:rPr lang="en-US" dirty="0" smtClean="0"/>
              <a:t> (</a:t>
            </a:r>
            <a:r>
              <a:rPr lang="en-US" dirty="0" smtClean="0">
                <a:hlinkClick r:id="rId3" tooltip="Anemic infarct"/>
              </a:rPr>
              <a:t>anemic infarcts</a:t>
            </a:r>
            <a:r>
              <a:rPr lang="en-US" dirty="0" smtClean="0"/>
              <a:t>) affect solid organs such as the </a:t>
            </a:r>
            <a:r>
              <a:rPr lang="en-US" dirty="0" smtClean="0">
                <a:hlinkClick r:id="rId4" tooltip="Spleen"/>
              </a:rPr>
              <a:t>spleen</a:t>
            </a:r>
            <a:r>
              <a:rPr lang="en-US" dirty="0" smtClean="0"/>
              <a:t>, </a:t>
            </a:r>
            <a:r>
              <a:rPr lang="en-US" dirty="0" smtClean="0">
                <a:hlinkClick r:id="rId5" tooltip="Heart"/>
              </a:rPr>
              <a:t>heart</a:t>
            </a:r>
            <a:r>
              <a:rPr lang="en-US" dirty="0" smtClean="0"/>
              <a:t> and </a:t>
            </a:r>
            <a:r>
              <a:rPr lang="en-US" dirty="0" smtClean="0">
                <a:hlinkClick r:id="rId6" tooltip="Kidneys"/>
              </a:rPr>
              <a:t>kidneys</a:t>
            </a:r>
            <a:r>
              <a:rPr lang="en-US" dirty="0" smtClean="0"/>
              <a:t> wherein the solidity of the </a:t>
            </a:r>
            <a:r>
              <a:rPr lang="en-US" dirty="0" smtClean="0">
                <a:hlinkClick r:id="rId7" tooltip="Tissue (biology)"/>
              </a:rPr>
              <a:t>tissue</a:t>
            </a:r>
            <a:r>
              <a:rPr lang="en-US" dirty="0" smtClean="0"/>
              <a:t> substantially limits the amount of nutrients (</a:t>
            </a:r>
            <a:r>
              <a:rPr lang="en-US" dirty="0" smtClean="0">
                <a:hlinkClick r:id="rId8" tooltip="Blood"/>
              </a:rPr>
              <a:t>blood</a:t>
            </a:r>
            <a:r>
              <a:rPr lang="en-US" dirty="0" smtClean="0"/>
              <a:t>/</a:t>
            </a:r>
            <a:r>
              <a:rPr lang="en-US" dirty="0" smtClean="0">
                <a:hlinkClick r:id="rId9" tooltip="Oxygen"/>
              </a:rPr>
              <a:t>oxygen</a:t>
            </a:r>
            <a:r>
              <a:rPr lang="en-US" dirty="0" smtClean="0"/>
              <a:t>/</a:t>
            </a:r>
            <a:r>
              <a:rPr lang="en-US" dirty="0" smtClean="0">
                <a:hlinkClick r:id="rId10" tooltip="Glucose"/>
              </a:rPr>
              <a:t>glucose</a:t>
            </a:r>
            <a:r>
              <a:rPr lang="en-US" dirty="0" smtClean="0"/>
              <a:t>/</a:t>
            </a:r>
            <a:r>
              <a:rPr lang="en-US" dirty="0" smtClean="0">
                <a:hlinkClick r:id="rId11" tooltip="Fuel"/>
              </a:rPr>
              <a:t>fuel</a:t>
            </a:r>
            <a:r>
              <a:rPr lang="en-US" dirty="0" smtClean="0"/>
              <a:t>) that can flow into the </a:t>
            </a:r>
            <a:r>
              <a:rPr lang="en-US" dirty="0" smtClean="0">
                <a:hlinkClick r:id="rId12" tooltip="Area"/>
              </a:rPr>
              <a:t>area</a:t>
            </a:r>
            <a:r>
              <a:rPr lang="en-US" dirty="0" smtClean="0"/>
              <a:t> of </a:t>
            </a:r>
            <a:r>
              <a:rPr lang="en-US" dirty="0" smtClean="0">
                <a:hlinkClick r:id="rId13" tooltip="Ischemic"/>
              </a:rPr>
              <a:t>ischemic</a:t>
            </a:r>
            <a:r>
              <a:rPr lang="en-US" dirty="0" smtClean="0"/>
              <a:t> </a:t>
            </a:r>
            <a:r>
              <a:rPr lang="en-US" dirty="0" smtClean="0">
                <a:hlinkClick r:id="rId14" tooltip="Necrosis"/>
              </a:rPr>
              <a:t>necrosis</a:t>
            </a:r>
            <a:r>
              <a:rPr lang="en-US" dirty="0" smtClean="0"/>
              <a:t>. Similar </a:t>
            </a:r>
            <a:r>
              <a:rPr lang="en-US" dirty="0" smtClean="0">
                <a:hlinkClick r:id="rId15" tooltip="Vascular occlusion"/>
              </a:rPr>
              <a:t>occlusion</a:t>
            </a:r>
            <a:r>
              <a:rPr lang="en-US" dirty="0" smtClean="0"/>
              <a:t> to </a:t>
            </a:r>
            <a:r>
              <a:rPr lang="en-US" dirty="0" smtClean="0">
                <a:hlinkClick r:id="rId16" tooltip="Blood flow"/>
              </a:rPr>
              <a:t>blood flow</a:t>
            </a:r>
            <a:r>
              <a:rPr lang="en-US" dirty="0" smtClean="0"/>
              <a:t> and consequent </a:t>
            </a:r>
            <a:r>
              <a:rPr lang="en-US" dirty="0" smtClean="0">
                <a:hlinkClick r:id="rId14" tooltip="Necrosis"/>
              </a:rPr>
              <a:t>necrosis</a:t>
            </a:r>
            <a:r>
              <a:rPr lang="en-US" dirty="0" smtClean="0"/>
              <a:t> can occur as a result of severe </a:t>
            </a:r>
            <a:r>
              <a:rPr lang="en-US" dirty="0" smtClean="0">
                <a:hlinkClick r:id="rId17" tooltip="Vasoconstriction"/>
              </a:rPr>
              <a:t>vasoconstriction</a:t>
            </a:r>
            <a:r>
              <a:rPr lang="en-US" dirty="0" smtClean="0"/>
              <a:t> as illustrated in severe </a:t>
            </a:r>
            <a:r>
              <a:rPr lang="en-US" dirty="0" err="1" smtClean="0">
                <a:hlinkClick r:id="rId18" tooltip="Raynaud's phenomenon"/>
              </a:rPr>
              <a:t>Raynaud's</a:t>
            </a:r>
            <a:r>
              <a:rPr lang="en-US" dirty="0" smtClean="0">
                <a:hlinkClick r:id="rId18" tooltip="Raynaud's phenomenon"/>
              </a:rPr>
              <a:t> phenomenon</a:t>
            </a:r>
            <a:r>
              <a:rPr lang="en-US" dirty="0" smtClean="0"/>
              <a:t> that can lead to irreversible </a:t>
            </a:r>
            <a:r>
              <a:rPr lang="en-US" dirty="0" smtClean="0">
                <a:hlinkClick r:id="rId19" tooltip="Gangrene"/>
              </a:rPr>
              <a:t>gangrene</a:t>
            </a:r>
            <a:r>
              <a:rPr lang="en-US" dirty="0" smtClean="0"/>
              <a:t>.</a:t>
            </a:r>
          </a:p>
          <a:p>
            <a:endParaRPr lang="en-US" dirty="0" smtClean="0">
              <a:hlinkClick r:id="rId20" tooltip="Red infarction"/>
            </a:endParaRPr>
          </a:p>
          <a:p>
            <a:r>
              <a:rPr lang="en-US" dirty="0" smtClean="0">
                <a:hlinkClick r:id="rId20" tooltip="Red infarction"/>
              </a:rPr>
              <a:t>Red infarctions</a:t>
            </a:r>
            <a:r>
              <a:rPr lang="en-US" dirty="0" smtClean="0"/>
              <a:t> (</a:t>
            </a:r>
            <a:r>
              <a:rPr lang="en-US" dirty="0" smtClean="0">
                <a:hlinkClick r:id="rId21" tooltip="Hemorrhagic infarct"/>
              </a:rPr>
              <a:t>hemorrhagic infarcts</a:t>
            </a:r>
            <a:r>
              <a:rPr lang="en-US" dirty="0" smtClean="0"/>
              <a:t>), generally affect the </a:t>
            </a:r>
            <a:r>
              <a:rPr lang="en-US" dirty="0" smtClean="0">
                <a:hlinkClick r:id="rId22" tooltip="Lung"/>
              </a:rPr>
              <a:t>lungs</a:t>
            </a:r>
            <a:r>
              <a:rPr lang="en-US" dirty="0" smtClean="0"/>
              <a:t> or other loose organs (</a:t>
            </a:r>
            <a:r>
              <a:rPr lang="en-US" dirty="0" smtClean="0">
                <a:hlinkClick r:id="rId23" tooltip="Testis"/>
              </a:rPr>
              <a:t>testis</a:t>
            </a:r>
            <a:r>
              <a:rPr lang="en-US" dirty="0" smtClean="0"/>
              <a:t>, </a:t>
            </a:r>
            <a:r>
              <a:rPr lang="en-US" dirty="0" smtClean="0">
                <a:hlinkClick r:id="rId24" tooltip="Ovary"/>
              </a:rPr>
              <a:t>ovary</a:t>
            </a:r>
            <a:r>
              <a:rPr lang="en-US" dirty="0" smtClean="0"/>
              <a:t>, </a:t>
            </a:r>
            <a:r>
              <a:rPr lang="en-US" dirty="0" smtClean="0">
                <a:hlinkClick r:id="rId25" tooltip="Small intestines"/>
              </a:rPr>
              <a:t>small intestines</a:t>
            </a:r>
            <a:r>
              <a:rPr lang="en-US" dirty="0" smtClean="0"/>
              <a:t>). The </a:t>
            </a:r>
            <a:r>
              <a:rPr lang="en-US" dirty="0" smtClean="0">
                <a:hlinkClick r:id="rId15" tooltip="Vascular occlusion"/>
              </a:rPr>
              <a:t>occlusion</a:t>
            </a:r>
            <a:r>
              <a:rPr lang="en-US" dirty="0" smtClean="0"/>
              <a:t> consists more of </a:t>
            </a:r>
            <a:r>
              <a:rPr lang="en-US" dirty="0" smtClean="0">
                <a:hlinkClick r:id="rId26" tooltip="Red blood cell"/>
              </a:rPr>
              <a:t>red blood cells</a:t>
            </a:r>
            <a:r>
              <a:rPr lang="en-US" dirty="0" smtClean="0"/>
              <a:t> and </a:t>
            </a:r>
            <a:r>
              <a:rPr lang="en-US" dirty="0" smtClean="0">
                <a:hlinkClick r:id="rId27" tooltip="Fibrin"/>
              </a:rPr>
              <a:t>fibrin</a:t>
            </a:r>
            <a:r>
              <a:rPr lang="en-US" dirty="0" smtClean="0"/>
              <a:t> strands. Characteristics of red infarcts include:</a:t>
            </a:r>
          </a:p>
          <a:p>
            <a:pPr lvl="1"/>
            <a:r>
              <a:rPr lang="en-US" dirty="0" smtClean="0"/>
              <a:t>occlusion of a </a:t>
            </a:r>
            <a:r>
              <a:rPr lang="en-US" dirty="0" smtClean="0">
                <a:hlinkClick r:id="rId28" tooltip="Vein"/>
              </a:rPr>
              <a:t>vein</a:t>
            </a:r>
            <a:endParaRPr lang="en-US" dirty="0" smtClean="0"/>
          </a:p>
          <a:p>
            <a:pPr lvl="1"/>
            <a:r>
              <a:rPr lang="en-US" dirty="0" smtClean="0"/>
              <a:t>loose tissues that allow </a:t>
            </a:r>
            <a:r>
              <a:rPr lang="en-US" dirty="0" smtClean="0">
                <a:hlinkClick r:id="rId8" tooltip="Blood"/>
              </a:rPr>
              <a:t>blood</a:t>
            </a:r>
            <a:r>
              <a:rPr lang="en-US" dirty="0" smtClean="0"/>
              <a:t> to collect in the </a:t>
            </a:r>
            <a:r>
              <a:rPr lang="en-US" dirty="0" err="1" smtClean="0">
                <a:hlinkClick r:id="rId29" tooltip="Infarcted"/>
              </a:rPr>
              <a:t>infarcted</a:t>
            </a:r>
            <a:r>
              <a:rPr lang="en-US" dirty="0" smtClean="0"/>
              <a:t> zone</a:t>
            </a:r>
          </a:p>
          <a:p>
            <a:pPr lvl="1"/>
            <a:r>
              <a:rPr lang="en-US" dirty="0" smtClean="0"/>
              <a:t>tissues with a dual </a:t>
            </a:r>
            <a:r>
              <a:rPr lang="en-US" dirty="0" smtClean="0">
                <a:hlinkClick r:id="rId30" tooltip="Circulatory system"/>
              </a:rPr>
              <a:t>circulatory system</a:t>
            </a:r>
            <a:r>
              <a:rPr lang="en-US" dirty="0" smtClean="0"/>
              <a:t> (lung, small intestines)</a:t>
            </a:r>
          </a:p>
          <a:p>
            <a:pPr lvl="1"/>
            <a:r>
              <a:rPr lang="en-US" dirty="0" smtClean="0"/>
              <a:t>tissues previously congested from sluggish venous outflow</a:t>
            </a:r>
          </a:p>
          <a:p>
            <a:pPr lvl="1"/>
            <a:r>
              <a:rPr lang="en-US" dirty="0" smtClean="0">
                <a:hlinkClick r:id="rId31" tooltip="Reperfusion"/>
              </a:rPr>
              <a:t>reperfusion</a:t>
            </a:r>
            <a:r>
              <a:rPr lang="en-US" dirty="0" smtClean="0"/>
              <a:t> (</a:t>
            </a:r>
            <a:r>
              <a:rPr lang="en-US" dirty="0" smtClean="0">
                <a:hlinkClick r:id="rId32" tooltip="Injury"/>
              </a:rPr>
              <a:t>injury</a:t>
            </a:r>
            <a:r>
              <a:rPr lang="en-US" dirty="0" smtClean="0"/>
              <a:t>) of previously </a:t>
            </a:r>
            <a:r>
              <a:rPr lang="en-US" dirty="0" smtClean="0">
                <a:hlinkClick r:id="rId13" tooltip="Ischemic"/>
              </a:rPr>
              <a:t>ischemic</a:t>
            </a:r>
            <a:r>
              <a:rPr lang="en-US" dirty="0" smtClean="0"/>
              <a:t> tissue that is associated with </a:t>
            </a:r>
            <a:r>
              <a:rPr lang="en-US" dirty="0" smtClean="0">
                <a:hlinkClick r:id="rId31" tooltip="Reperfusion"/>
              </a:rPr>
              <a:t>reperfusion</a:t>
            </a:r>
            <a:r>
              <a:rPr lang="en-US" dirty="0" smtClean="0"/>
              <a:t>-related </a:t>
            </a:r>
            <a:r>
              <a:rPr lang="en-US" dirty="0" smtClean="0">
                <a:hlinkClick r:id="rId33" tooltip="Diseases"/>
              </a:rPr>
              <a:t>diseases</a:t>
            </a:r>
            <a:r>
              <a:rPr lang="en-US" baseline="30000" dirty="0" smtClean="0">
                <a:hlinkClick r:id="rId34"/>
              </a:rPr>
              <a:t>[6]</a:t>
            </a:r>
            <a:r>
              <a:rPr lang="en-US" dirty="0" smtClean="0"/>
              <a:t> such as - </a:t>
            </a:r>
            <a:r>
              <a:rPr lang="en-US" dirty="0" smtClean="0">
                <a:hlinkClick r:id="rId35" tooltip="Myocardial infarction"/>
              </a:rPr>
              <a:t>Myocardial infarction</a:t>
            </a:r>
            <a:r>
              <a:rPr lang="en-US" dirty="0" smtClean="0"/>
              <a:t>, </a:t>
            </a:r>
            <a:r>
              <a:rPr lang="en-US" dirty="0" smtClean="0">
                <a:hlinkClick r:id="rId36" tooltip="Stroke"/>
              </a:rPr>
              <a:t>stroke</a:t>
            </a:r>
            <a:r>
              <a:rPr lang="en-US" dirty="0" smtClean="0"/>
              <a:t> (</a:t>
            </a:r>
            <a:r>
              <a:rPr lang="en-US" dirty="0" smtClean="0">
                <a:hlinkClick r:id="rId37" tooltip="Cerebral infarction"/>
              </a:rPr>
              <a:t>cerebral infarction</a:t>
            </a:r>
            <a:r>
              <a:rPr lang="en-US" dirty="0" smtClean="0"/>
              <a:t>), shock-</a:t>
            </a:r>
            <a:r>
              <a:rPr lang="en-US" dirty="0" smtClean="0">
                <a:hlinkClick r:id="rId38" tooltip="Resuscitation"/>
              </a:rPr>
              <a:t>resuscitation</a:t>
            </a:r>
            <a:r>
              <a:rPr lang="en-US" dirty="0" smtClean="0"/>
              <a:t>, </a:t>
            </a:r>
            <a:r>
              <a:rPr lang="en-US" dirty="0" err="1" smtClean="0"/>
              <a:t>replantation</a:t>
            </a:r>
            <a:r>
              <a:rPr lang="en-US" dirty="0" smtClean="0"/>
              <a:t> </a:t>
            </a:r>
            <a:r>
              <a:rPr lang="en-US" dirty="0" smtClean="0">
                <a:hlinkClick r:id="rId39" tooltip="Surgery"/>
              </a:rPr>
              <a:t>surgery</a:t>
            </a:r>
            <a:r>
              <a:rPr lang="en-US" dirty="0" smtClean="0"/>
              <a:t>, </a:t>
            </a:r>
            <a:r>
              <a:rPr lang="en-US" dirty="0" smtClean="0">
                <a:hlinkClick r:id="rId40" tooltip="Frostbite"/>
              </a:rPr>
              <a:t>frostbite</a:t>
            </a:r>
            <a:r>
              <a:rPr lang="en-US" dirty="0" smtClean="0"/>
              <a:t>, </a:t>
            </a:r>
            <a:r>
              <a:rPr lang="en-US" dirty="0" smtClean="0">
                <a:hlinkClick r:id="rId41" tooltip="Burn"/>
              </a:rPr>
              <a:t>burns</a:t>
            </a:r>
            <a:r>
              <a:rPr lang="en-US" dirty="0" smtClean="0"/>
              <a:t> and </a:t>
            </a:r>
            <a:r>
              <a:rPr lang="en-US" dirty="0" smtClean="0">
                <a:hlinkClick r:id="rId42" tooltip="Organ transplant"/>
              </a:rPr>
              <a:t>organ transplantation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304800"/>
            <a:ext cx="7239000" cy="6151563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Heart</a:t>
            </a:r>
            <a:r>
              <a:rPr lang="en-US" dirty="0" smtClean="0"/>
              <a:t>: </a:t>
            </a:r>
            <a:r>
              <a:rPr lang="en-US" dirty="0" smtClean="0">
                <a:hlinkClick r:id="rId2" tooltip="Myocardial infarction"/>
              </a:rPr>
              <a:t>Myocardial infarction</a:t>
            </a:r>
            <a:r>
              <a:rPr lang="en-US" dirty="0" smtClean="0"/>
              <a:t> (</a:t>
            </a:r>
            <a:r>
              <a:rPr lang="en-US" i="1" dirty="0" smtClean="0"/>
              <a:t>MI</a:t>
            </a:r>
            <a:r>
              <a:rPr lang="en-US" dirty="0" smtClean="0"/>
              <a:t>), commonly known as a </a:t>
            </a:r>
            <a:r>
              <a:rPr lang="en-US" i="1" dirty="0" smtClean="0"/>
              <a:t>heart attack</a:t>
            </a:r>
            <a:r>
              <a:rPr lang="en-US" dirty="0" smtClean="0"/>
              <a:t>, is an infarction of the heart, causing some heart cells to die. This is most commonly due to occlusion (blockage) of a </a:t>
            </a:r>
            <a:r>
              <a:rPr lang="en-US" dirty="0" smtClean="0">
                <a:hlinkClick r:id="rId3" tooltip="Coronary artery"/>
              </a:rPr>
              <a:t>coronary artery</a:t>
            </a:r>
            <a:r>
              <a:rPr lang="en-US" dirty="0" smtClean="0"/>
              <a:t> following the rupture of </a:t>
            </a:r>
            <a:r>
              <a:rPr lang="en-US" dirty="0" err="1" smtClean="0"/>
              <a:t>a</a:t>
            </a:r>
            <a:r>
              <a:rPr lang="en-US" dirty="0" err="1" smtClean="0">
                <a:hlinkClick r:id="rId4" tooltip="Vulnerable plaque"/>
              </a:rPr>
              <a:t>vulnerable</a:t>
            </a:r>
            <a:r>
              <a:rPr lang="en-US" dirty="0" smtClean="0">
                <a:hlinkClick r:id="rId4" tooltip="Vulnerable plaque"/>
              </a:rPr>
              <a:t> atherosclerotic plaque</a:t>
            </a:r>
            <a:r>
              <a:rPr lang="en-US" dirty="0" smtClean="0"/>
              <a:t>, which is an unstable collection of </a:t>
            </a:r>
            <a:r>
              <a:rPr lang="en-US" dirty="0" smtClean="0">
                <a:hlinkClick r:id="rId5" tooltip="Lipids"/>
              </a:rPr>
              <a:t>lipids</a:t>
            </a:r>
            <a:r>
              <a:rPr lang="en-US" dirty="0" smtClean="0"/>
              <a:t> (fatty acids) and </a:t>
            </a:r>
            <a:r>
              <a:rPr lang="en-US" dirty="0" smtClean="0">
                <a:hlinkClick r:id="rId6" tooltip="White blood cell"/>
              </a:rPr>
              <a:t>white blood cells</a:t>
            </a:r>
            <a:r>
              <a:rPr lang="en-US" dirty="0" smtClean="0"/>
              <a:t> (especially </a:t>
            </a:r>
            <a:r>
              <a:rPr lang="en-US" dirty="0" smtClean="0">
                <a:hlinkClick r:id="rId7" tooltip="Macrophage"/>
              </a:rPr>
              <a:t>macrophages</a:t>
            </a:r>
            <a:r>
              <a:rPr lang="en-US" dirty="0" smtClean="0"/>
              <a:t>) in the wall of an </a:t>
            </a:r>
            <a:r>
              <a:rPr lang="en-US" dirty="0" smtClean="0">
                <a:hlinkClick r:id="rId8" tooltip="Artery"/>
              </a:rPr>
              <a:t>artery</a:t>
            </a:r>
            <a:r>
              <a:rPr lang="en-US" dirty="0" smtClean="0"/>
              <a:t>. The resulting </a:t>
            </a:r>
            <a:r>
              <a:rPr lang="en-US" dirty="0" smtClean="0">
                <a:hlinkClick r:id="rId9" tooltip="Ischemia"/>
              </a:rPr>
              <a:t>ischemia</a:t>
            </a:r>
            <a:r>
              <a:rPr lang="en-US" dirty="0" smtClean="0"/>
              <a:t> (restriction in blood supply) and </a:t>
            </a:r>
            <a:r>
              <a:rPr lang="en-US" dirty="0" smtClean="0">
                <a:hlinkClick r:id="rId10" tooltip="Hypoxia (medical)"/>
              </a:rPr>
              <a:t>oxygen shortage</a:t>
            </a:r>
            <a:r>
              <a:rPr lang="en-US" dirty="0" smtClean="0"/>
              <a:t>, if left untreated for a sufficient period of time, can cause damage or death of heart muscle tissue (</a:t>
            </a:r>
            <a:r>
              <a:rPr lang="en-US" i="1" dirty="0" smtClean="0">
                <a:hlinkClick r:id="rId11" tooltip="Myocardium"/>
              </a:rPr>
              <a:t>myocardium</a:t>
            </a:r>
            <a:r>
              <a:rPr lang="en-US" dirty="0" smtClean="0"/>
              <a:t>).</a:t>
            </a:r>
          </a:p>
          <a:p>
            <a:r>
              <a:rPr lang="en-US" b="1" dirty="0" smtClean="0"/>
              <a:t>Brain</a:t>
            </a:r>
            <a:r>
              <a:rPr lang="en-US" dirty="0" smtClean="0"/>
              <a:t>: </a:t>
            </a:r>
            <a:r>
              <a:rPr lang="en-US" dirty="0" smtClean="0">
                <a:hlinkClick r:id="rId12" tooltip="Cerebral infarction"/>
              </a:rPr>
              <a:t>Cerebral infarction</a:t>
            </a:r>
            <a:r>
              <a:rPr lang="en-US" dirty="0" smtClean="0"/>
              <a:t> is the </a:t>
            </a:r>
            <a:r>
              <a:rPr lang="en-US" dirty="0" smtClean="0">
                <a:hlinkClick r:id="rId9" tooltip="Ischemia"/>
              </a:rPr>
              <a:t>ischemic</a:t>
            </a:r>
            <a:r>
              <a:rPr lang="en-US" dirty="0" smtClean="0"/>
              <a:t> kind of </a:t>
            </a:r>
            <a:r>
              <a:rPr lang="en-US" dirty="0" smtClean="0">
                <a:hlinkClick r:id="rId13" tooltip="Stroke"/>
              </a:rPr>
              <a:t>stroke</a:t>
            </a:r>
            <a:r>
              <a:rPr lang="en-US" dirty="0" smtClean="0"/>
              <a:t> due to a disturbance in the blood vessels supplying blood to the brain. It can be </a:t>
            </a:r>
            <a:r>
              <a:rPr lang="en-US" dirty="0" err="1" smtClean="0"/>
              <a:t>atherothrombotic</a:t>
            </a:r>
            <a:r>
              <a:rPr lang="en-US" dirty="0" smtClean="0"/>
              <a:t> or embolic.</a:t>
            </a:r>
            <a:r>
              <a:rPr lang="en-US" baseline="30000" dirty="0" smtClean="0">
                <a:hlinkClick r:id="rId14"/>
              </a:rPr>
              <a:t>[7]</a:t>
            </a:r>
            <a:r>
              <a:rPr lang="en-US" dirty="0" smtClean="0"/>
              <a:t> Stroke caused by cerebral infarction should be distinguished from two other kinds of stroke: </a:t>
            </a:r>
            <a:r>
              <a:rPr lang="en-US" dirty="0" smtClean="0">
                <a:hlinkClick r:id="rId15" tooltip="Cerebral hemorrhage"/>
              </a:rPr>
              <a:t>cerebral hemorrhage</a:t>
            </a:r>
            <a:r>
              <a:rPr lang="en-US" dirty="0" smtClean="0"/>
              <a:t> and </a:t>
            </a:r>
            <a:r>
              <a:rPr lang="en-US" dirty="0" smtClean="0">
                <a:hlinkClick r:id="rId16" tooltip="Subarachnoid hemorrhage"/>
              </a:rPr>
              <a:t>subarachnoid hemorrhage</a:t>
            </a:r>
            <a:r>
              <a:rPr lang="en-US" dirty="0" smtClean="0"/>
              <a:t>. Cerebral infarctions vary in their severity with one third of the cases resulting in death.</a:t>
            </a:r>
          </a:p>
          <a:p>
            <a:r>
              <a:rPr lang="en-US" b="1" dirty="0" smtClean="0"/>
              <a:t>Lung</a:t>
            </a:r>
            <a:r>
              <a:rPr lang="en-US" dirty="0" smtClean="0"/>
              <a:t>: Pulmonary infarction or </a:t>
            </a:r>
            <a:r>
              <a:rPr lang="en-US" u="sng" dirty="0" smtClean="0">
                <a:hlinkClick r:id="rId17" tooltip="Lung Infarction"/>
              </a:rPr>
              <a:t>lung infarction</a:t>
            </a:r>
            <a:endParaRPr lang="en-US" dirty="0" smtClean="0"/>
          </a:p>
          <a:p>
            <a:r>
              <a:rPr lang="en-US" b="1" dirty="0" smtClean="0"/>
              <a:t>Spleen</a:t>
            </a:r>
            <a:r>
              <a:rPr lang="en-US" dirty="0" smtClean="0"/>
              <a:t>: </a:t>
            </a:r>
            <a:r>
              <a:rPr lang="en-US" dirty="0" err="1" smtClean="0">
                <a:hlinkClick r:id="rId18" tooltip="Splenic infarction"/>
              </a:rPr>
              <a:t>Splenic</a:t>
            </a:r>
            <a:r>
              <a:rPr lang="en-US" dirty="0" smtClean="0">
                <a:hlinkClick r:id="rId18" tooltip="Splenic infarction"/>
              </a:rPr>
              <a:t> infarction</a:t>
            </a:r>
            <a:r>
              <a:rPr lang="en-US" dirty="0" smtClean="0"/>
              <a:t> occurs when the </a:t>
            </a:r>
            <a:r>
              <a:rPr lang="en-US" dirty="0" err="1" smtClean="0">
                <a:hlinkClick r:id="rId19" tooltip="Splenic artery"/>
              </a:rPr>
              <a:t>splenic</a:t>
            </a:r>
            <a:r>
              <a:rPr lang="en-US" dirty="0" smtClean="0">
                <a:hlinkClick r:id="rId19" tooltip="Splenic artery"/>
              </a:rPr>
              <a:t> artery</a:t>
            </a:r>
            <a:r>
              <a:rPr lang="en-US" dirty="0" smtClean="0"/>
              <a:t> or one of its branches are occluded, for example by a </a:t>
            </a:r>
            <a:r>
              <a:rPr lang="en-US" dirty="0" smtClean="0">
                <a:hlinkClick r:id="rId20" tooltip="Blood clot"/>
              </a:rPr>
              <a:t>blood clot</a:t>
            </a:r>
            <a:r>
              <a:rPr lang="en-US" dirty="0" smtClean="0"/>
              <a:t>. Although it can occur </a:t>
            </a:r>
            <a:r>
              <a:rPr lang="en-US" dirty="0" smtClean="0">
                <a:hlinkClick r:id="rId21" tooltip="Asymptomatic"/>
              </a:rPr>
              <a:t>asymptomatically</a:t>
            </a:r>
            <a:r>
              <a:rPr lang="en-US" dirty="0" smtClean="0"/>
              <a:t>, the typical symptom is severe </a:t>
            </a:r>
            <a:r>
              <a:rPr lang="en-US" dirty="0" smtClean="0">
                <a:hlinkClick r:id="rId22" tooltip="Abdominal pain"/>
              </a:rPr>
              <a:t>pain</a:t>
            </a:r>
            <a:r>
              <a:rPr lang="en-US" dirty="0" smtClean="0"/>
              <a:t> in the </a:t>
            </a:r>
            <a:r>
              <a:rPr lang="en-US" dirty="0" smtClean="0">
                <a:hlinkClick r:id="rId23" tooltip="Left upper quadrant (abdomen)"/>
              </a:rPr>
              <a:t>left upper quadrant of the abdomen</a:t>
            </a:r>
            <a:r>
              <a:rPr lang="en-US" dirty="0" smtClean="0"/>
              <a:t>, sometimes radiating to the left shoulder. Fever and chills develop in some cases.</a:t>
            </a:r>
            <a:r>
              <a:rPr lang="en-US" baseline="30000" dirty="0" smtClean="0">
                <a:hlinkClick r:id="rId14"/>
              </a:rPr>
              <a:t>[8]</a:t>
            </a:r>
            <a:r>
              <a:rPr lang="en-US" dirty="0" smtClean="0"/>
              <a:t> It has to be differentiated from other causes of </a:t>
            </a:r>
            <a:r>
              <a:rPr lang="en-US" dirty="0" smtClean="0">
                <a:hlinkClick r:id="rId24" tooltip="Acute abdomen"/>
              </a:rPr>
              <a:t>acute abdomen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7239000" cy="6074736"/>
          </a:xfrm>
        </p:spPr>
        <p:txBody>
          <a:bodyPr>
            <a:noAutofit/>
          </a:bodyPr>
          <a:lstStyle/>
          <a:p>
            <a:r>
              <a:rPr lang="en-US" sz="2000" dirty="0" smtClean="0"/>
              <a:t>Limb: </a:t>
            </a:r>
            <a:r>
              <a:rPr lang="en-US" sz="2000" dirty="0" smtClean="0">
                <a:hlinkClick r:id="rId2" tooltip="Limb infarction"/>
              </a:rPr>
              <a:t>Limb infarction</a:t>
            </a:r>
            <a:r>
              <a:rPr lang="en-US" sz="2000" dirty="0" smtClean="0"/>
              <a:t> is an infarction of an </a:t>
            </a:r>
            <a:r>
              <a:rPr lang="en-US" sz="2000" dirty="0" smtClean="0">
                <a:hlinkClick r:id="rId3" tooltip="Arm"/>
              </a:rPr>
              <a:t>arm</a:t>
            </a:r>
            <a:r>
              <a:rPr lang="en-US" sz="2000" dirty="0" smtClean="0"/>
              <a:t> or </a:t>
            </a:r>
            <a:r>
              <a:rPr lang="en-US" sz="2000" dirty="0" smtClean="0">
                <a:hlinkClick r:id="rId4" tooltip="Leg"/>
              </a:rPr>
              <a:t>leg</a:t>
            </a:r>
            <a:r>
              <a:rPr lang="en-US" sz="2000" dirty="0" smtClean="0"/>
              <a:t>. Causes include </a:t>
            </a:r>
            <a:r>
              <a:rPr lang="en-US" sz="2000" dirty="0" smtClean="0">
                <a:hlinkClick r:id="rId5" tooltip="Arterial embolism"/>
              </a:rPr>
              <a:t>arterial embolisms</a:t>
            </a:r>
            <a:r>
              <a:rPr lang="en-US" sz="2000" dirty="0" smtClean="0"/>
              <a:t> and </a:t>
            </a:r>
            <a:r>
              <a:rPr lang="en-US" sz="2000" i="1" dirty="0" smtClean="0"/>
              <a:t>skeletal muscle infarction</a:t>
            </a:r>
            <a:r>
              <a:rPr lang="en-US" sz="2000" dirty="0" smtClean="0"/>
              <a:t> as a rare complication of long standing, poorly controlled </a:t>
            </a:r>
            <a:r>
              <a:rPr lang="en-US" sz="2000" dirty="0" smtClean="0">
                <a:hlinkClick r:id="rId6" tooltip="Diabetes mellitus"/>
              </a:rPr>
              <a:t>diabetes mellitus</a:t>
            </a:r>
            <a:r>
              <a:rPr lang="en-US" sz="2000" dirty="0" smtClean="0"/>
              <a:t>. A major presentation is painful thigh or leg swelling.</a:t>
            </a:r>
          </a:p>
          <a:p>
            <a:r>
              <a:rPr lang="en-US" sz="2000" b="1" dirty="0" smtClean="0"/>
              <a:t>Bone</a:t>
            </a:r>
            <a:r>
              <a:rPr lang="en-US" sz="2000" dirty="0" smtClean="0"/>
              <a:t>: Infarction of </a:t>
            </a:r>
            <a:r>
              <a:rPr lang="en-US" sz="2000" dirty="0" smtClean="0">
                <a:hlinkClick r:id="rId7" tooltip="Bone"/>
              </a:rPr>
              <a:t>bone</a:t>
            </a:r>
            <a:r>
              <a:rPr lang="en-US" sz="2000" dirty="0" smtClean="0"/>
              <a:t> results in </a:t>
            </a:r>
            <a:r>
              <a:rPr lang="en-US" sz="2000" dirty="0" err="1" smtClean="0">
                <a:hlinkClick r:id="rId8" tooltip="Avascular necrosis"/>
              </a:rPr>
              <a:t>avascular</a:t>
            </a:r>
            <a:r>
              <a:rPr lang="en-US" sz="2000" dirty="0" smtClean="0">
                <a:hlinkClick r:id="rId8" tooltip="Avascular necrosis"/>
              </a:rPr>
              <a:t> necrosis</a:t>
            </a:r>
            <a:r>
              <a:rPr lang="en-US" sz="2000" dirty="0" smtClean="0"/>
              <a:t>. Without blood, the bone tissue dies and the bone collapses. If </a:t>
            </a:r>
            <a:r>
              <a:rPr lang="en-US" sz="2000" dirty="0" err="1" smtClean="0"/>
              <a:t>avascular</a:t>
            </a:r>
            <a:r>
              <a:rPr lang="en-US" sz="2000" dirty="0" smtClean="0"/>
              <a:t> necrosis involves the bones of a </a:t>
            </a:r>
            <a:r>
              <a:rPr lang="en-US" sz="2000" dirty="0" smtClean="0">
                <a:hlinkClick r:id="rId9" tooltip="Joint"/>
              </a:rPr>
              <a:t>joint</a:t>
            </a:r>
            <a:r>
              <a:rPr lang="en-US" sz="2000" dirty="0" smtClean="0"/>
              <a:t>, it often leads to destruction of the joint </a:t>
            </a:r>
            <a:r>
              <a:rPr lang="en-US" sz="2000" dirty="0" err="1" smtClean="0"/>
              <a:t>articular</a:t>
            </a:r>
            <a:r>
              <a:rPr lang="en-US" sz="2000" dirty="0" smtClean="0"/>
              <a:t> surfaces (</a:t>
            </a:r>
            <a:r>
              <a:rPr lang="en-US" sz="2000" dirty="0" err="1" smtClean="0"/>
              <a:t>see</a:t>
            </a:r>
            <a:r>
              <a:rPr lang="en-US" sz="2000" dirty="0" err="1" smtClean="0">
                <a:hlinkClick r:id="rId10" tooltip="Osteochondritis dissecans"/>
              </a:rPr>
              <a:t>osteochondritis</a:t>
            </a:r>
            <a:r>
              <a:rPr lang="en-US" sz="2000" dirty="0" smtClean="0">
                <a:hlinkClick r:id="rId10" tooltip="Osteochondritis dissecans"/>
              </a:rPr>
              <a:t> </a:t>
            </a:r>
            <a:r>
              <a:rPr lang="en-US" sz="2000" dirty="0" err="1" smtClean="0">
                <a:hlinkClick r:id="rId10" tooltip="Osteochondritis dissecans"/>
              </a:rPr>
              <a:t>dissecans</a:t>
            </a:r>
            <a:r>
              <a:rPr lang="en-US" sz="2000" dirty="0" smtClean="0"/>
              <a:t>).</a:t>
            </a:r>
          </a:p>
          <a:p>
            <a:r>
              <a:rPr lang="en-US" sz="2000" b="1" dirty="0" smtClean="0"/>
              <a:t>Testicle</a:t>
            </a:r>
            <a:r>
              <a:rPr lang="en-US" sz="2000" dirty="0" smtClean="0"/>
              <a:t>: an infarction of a </a:t>
            </a:r>
            <a:r>
              <a:rPr lang="en-US" sz="2000" dirty="0" smtClean="0">
                <a:hlinkClick r:id="rId11" tooltip="Testicle"/>
              </a:rPr>
              <a:t>testicle</a:t>
            </a:r>
            <a:r>
              <a:rPr lang="en-US" sz="2000" dirty="0" smtClean="0"/>
              <a:t> may be caused by </a:t>
            </a:r>
            <a:r>
              <a:rPr lang="en-US" sz="2000" dirty="0" smtClean="0">
                <a:hlinkClick r:id="rId12" tooltip="Testicular torsion"/>
              </a:rPr>
              <a:t>testicular torsion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Ultrasound of segmental testicular infarction. Infarct area shown as </a:t>
            </a:r>
            <a:r>
              <a:rPr lang="en-US" sz="2000" dirty="0" err="1" smtClean="0"/>
              <a:t>hypoechoic</a:t>
            </a:r>
            <a:r>
              <a:rPr lang="en-US" sz="2000" dirty="0" smtClean="0"/>
              <a:t> and </a:t>
            </a:r>
            <a:r>
              <a:rPr lang="en-US" sz="2000" dirty="0" err="1" smtClean="0"/>
              <a:t>avascular</a:t>
            </a:r>
            <a:r>
              <a:rPr lang="en-US" sz="2000" dirty="0" smtClean="0"/>
              <a:t> upper segment of R testis.</a:t>
            </a:r>
          </a:p>
          <a:p>
            <a:r>
              <a:rPr lang="en-US" sz="2000" b="1" dirty="0" smtClean="0"/>
              <a:t>Eye</a:t>
            </a:r>
            <a:r>
              <a:rPr lang="en-US" sz="2000" dirty="0" smtClean="0"/>
              <a:t>: an infarction can occur to the </a:t>
            </a:r>
            <a:r>
              <a:rPr lang="en-US" sz="2000" dirty="0" smtClean="0">
                <a:hlinkClick r:id="rId13" tooltip="Central retinal artery"/>
              </a:rPr>
              <a:t>central retinal artery</a:t>
            </a:r>
            <a:r>
              <a:rPr lang="en-US" sz="2000" dirty="0" smtClean="0"/>
              <a:t> which supplies the retina causing sudden visual loss.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 smtClean="0"/>
              <a:t>References</a:t>
            </a:r>
            <a:br>
              <a:rPr lang="en-US" b="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>
                <a:hlinkClick r:id="rId2"/>
              </a:rPr>
              <a:t>^</a:t>
            </a:r>
            <a:r>
              <a:rPr lang="en-US" dirty="0" smtClean="0"/>
              <a:t> </a:t>
            </a:r>
            <a:r>
              <a:rPr lang="en-US" dirty="0" smtClean="0">
                <a:hlinkClick r:id="rId3"/>
              </a:rPr>
              <a:t>"Definition of Infarction"</a:t>
            </a:r>
            <a:r>
              <a:rPr lang="en-US" dirty="0" smtClean="0"/>
              <a:t>. </a:t>
            </a:r>
            <a:r>
              <a:rPr lang="en-US" i="1" dirty="0" err="1" smtClean="0"/>
              <a:t>MedicineNet</a:t>
            </a:r>
            <a:r>
              <a:rPr lang="en-US" dirty="0" smtClean="0"/>
              <a:t>. </a:t>
            </a:r>
            <a:r>
              <a:rPr lang="en-US" dirty="0" smtClean="0">
                <a:hlinkClick r:id="rId4" tooltip="WebMD"/>
              </a:rPr>
              <a:t>WebMD</a:t>
            </a:r>
            <a:r>
              <a:rPr lang="en-US" dirty="0" smtClean="0"/>
              <a:t>. April 27, 2011. Retrieved August 19, 2011.</a:t>
            </a:r>
          </a:p>
          <a:p>
            <a:r>
              <a:rPr lang="en-US" b="1" dirty="0" smtClean="0">
                <a:hlinkClick r:id="rId2"/>
              </a:rPr>
              <a:t>Jump up^</a:t>
            </a:r>
            <a:r>
              <a:rPr lang="en-US" dirty="0" smtClean="0"/>
              <a:t> </a:t>
            </a:r>
            <a:r>
              <a:rPr lang="en-US" dirty="0" smtClean="0">
                <a:hlinkClick r:id="rId5"/>
              </a:rPr>
              <a:t>"infarct"</a:t>
            </a:r>
            <a:r>
              <a:rPr lang="en-US" dirty="0" smtClean="0"/>
              <a:t>. </a:t>
            </a:r>
            <a:r>
              <a:rPr lang="en-US" dirty="0" smtClean="0">
                <a:hlinkClick r:id="rId6" tooltip="TheFreeDictionary.com"/>
              </a:rPr>
              <a:t>TheFreeDictionary.com</a:t>
            </a:r>
            <a:r>
              <a:rPr lang="en-US" dirty="0" smtClean="0"/>
              <a:t>. Citing:</a:t>
            </a:r>
          </a:p>
          <a:p>
            <a:pPr lvl="1"/>
            <a:r>
              <a:rPr lang="en-US" dirty="0" smtClean="0"/>
              <a:t>The American Heritage Dictionary of the English Language, Fourth Edition. Updated in 2009.</a:t>
            </a:r>
          </a:p>
          <a:p>
            <a:pPr lvl="1"/>
            <a:r>
              <a:rPr lang="en-US" dirty="0" smtClean="0"/>
              <a:t>The American Heritage Science Dictionary 2005 by Houghton Mifflin Company.</a:t>
            </a:r>
          </a:p>
          <a:p>
            <a:r>
              <a:rPr lang="en-US" b="1" dirty="0" smtClean="0">
                <a:hlinkClick r:id="rId2"/>
              </a:rPr>
              <a:t>Jump up^</a:t>
            </a:r>
            <a:r>
              <a:rPr lang="en-US" dirty="0" smtClean="0"/>
              <a:t> </a:t>
            </a:r>
            <a:r>
              <a:rPr lang="en-US" dirty="0" smtClean="0">
                <a:hlinkClick r:id="rId7"/>
              </a:rPr>
              <a:t>infract</a:t>
            </a:r>
            <a:r>
              <a:rPr lang="en-US" dirty="0" smtClean="0"/>
              <a:t>. CollinsDictionary.com. Collins English Dictionary - Complete &amp; Unabridged 11th Edition. Retrieved November 22, 2012.</a:t>
            </a:r>
          </a:p>
          <a:p>
            <a:r>
              <a:rPr lang="en-US" b="1" dirty="0" smtClean="0">
                <a:hlinkClick r:id="rId2"/>
              </a:rPr>
              <a:t>Jump up^</a:t>
            </a:r>
            <a:r>
              <a:rPr lang="en-US" dirty="0" smtClean="0"/>
              <a:t> </a:t>
            </a:r>
            <a:r>
              <a:rPr lang="en-US" dirty="0" smtClean="0">
                <a:hlinkClick r:id="rId8"/>
              </a:rPr>
              <a:t>http://www.etymonline.com/index.php?term=infarct&amp;allowed_in_frame=0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105</TotalTime>
  <Words>454</Words>
  <Application>Microsoft Office PowerPoint</Application>
  <PresentationFormat>On-screen Show (4:3)</PresentationFormat>
  <Paragraphs>118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Opulent</vt:lpstr>
      <vt:lpstr>Infarction </vt:lpstr>
      <vt:lpstr>objective</vt:lpstr>
      <vt:lpstr>Definition:</vt:lpstr>
      <vt:lpstr>     Causes </vt:lpstr>
      <vt:lpstr>Slide 5</vt:lpstr>
      <vt:lpstr>              histopathology </vt:lpstr>
      <vt:lpstr>Slide 7</vt:lpstr>
      <vt:lpstr>Slide 8</vt:lpstr>
      <vt:lpstr>References </vt:lpstr>
      <vt:lpstr>Slide 10</vt:lpstr>
      <vt:lpstr>              MCQ-1 A 60 year old male presented with acute chest pain of 4 hours duration. Electrocardiographic examination revealed new Q wave with ST segment depression. He succumbed to his illness within 24 hours of admission. The heart revealed presence of a transmural haemorrhagic area over the septum and anterior wall of the left ventricle. Light microscopic examination is most likely to reveal:</vt:lpstr>
      <vt:lpstr>   MCQ-2 The following  is true about atherosclerosis</vt:lpstr>
      <vt:lpstr>     MCQ-3 The following are true about cerebral infarction</vt:lpstr>
      <vt:lpstr>Slide 14</vt:lpstr>
      <vt:lpstr>         A meta-analysis of glucose-insulin-potassium therapy for treatment of acute myocardial infarction  Exp Clin Cardiol Vol 15 No 2 2010 Mamas A Mamas , Ludwig Neyses, Farzin Fath-Ordoubadi, MB BChir    </vt:lpstr>
      <vt:lpstr>Slide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abc</dc:creator>
  <cp:lastModifiedBy>PATHOLOGY</cp:lastModifiedBy>
  <cp:revision>51</cp:revision>
  <dcterms:created xsi:type="dcterms:W3CDTF">2013-11-24T14:49:55Z</dcterms:created>
  <dcterms:modified xsi:type="dcterms:W3CDTF">2014-04-17T05:41:50Z</dcterms:modified>
</cp:coreProperties>
</file>