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402" r:id="rId3"/>
    <p:sldId id="315" r:id="rId4"/>
    <p:sldId id="316" r:id="rId5"/>
    <p:sldId id="317" r:id="rId6"/>
    <p:sldId id="278" r:id="rId7"/>
    <p:sldId id="361" r:id="rId8"/>
    <p:sldId id="271" r:id="rId9"/>
    <p:sldId id="362" r:id="rId10"/>
    <p:sldId id="363" r:id="rId11"/>
    <p:sldId id="364" r:id="rId12"/>
    <p:sldId id="292" r:id="rId13"/>
    <p:sldId id="319" r:id="rId14"/>
    <p:sldId id="382" r:id="rId15"/>
    <p:sldId id="259" r:id="rId16"/>
    <p:sldId id="358" r:id="rId17"/>
    <p:sldId id="405" r:id="rId18"/>
    <p:sldId id="267" r:id="rId19"/>
    <p:sldId id="268" r:id="rId20"/>
    <p:sldId id="318" r:id="rId21"/>
    <p:sldId id="279" r:id="rId22"/>
    <p:sldId id="367" r:id="rId23"/>
    <p:sldId id="387" r:id="rId24"/>
    <p:sldId id="329" r:id="rId25"/>
    <p:sldId id="291" r:id="rId26"/>
    <p:sldId id="308" r:id="rId27"/>
    <p:sldId id="298" r:id="rId28"/>
    <p:sldId id="300" r:id="rId29"/>
    <p:sldId id="285" r:id="rId30"/>
    <p:sldId id="400" r:id="rId31"/>
    <p:sldId id="284" r:id="rId32"/>
    <p:sldId id="275" r:id="rId33"/>
    <p:sldId id="327" r:id="rId34"/>
    <p:sldId id="401" r:id="rId35"/>
    <p:sldId id="272" r:id="rId36"/>
    <p:sldId id="328" r:id="rId37"/>
    <p:sldId id="330" r:id="rId38"/>
    <p:sldId id="263" r:id="rId39"/>
    <p:sldId id="265" r:id="rId40"/>
    <p:sldId id="266" r:id="rId41"/>
    <p:sldId id="404" r:id="rId42"/>
    <p:sldId id="310" r:id="rId43"/>
    <p:sldId id="372" r:id="rId44"/>
    <p:sldId id="338" r:id="rId45"/>
    <p:sldId id="339" r:id="rId46"/>
    <p:sldId id="389" r:id="rId47"/>
    <p:sldId id="344" r:id="rId48"/>
    <p:sldId id="390" r:id="rId49"/>
    <p:sldId id="394" r:id="rId50"/>
    <p:sldId id="397" r:id="rId51"/>
    <p:sldId id="396" r:id="rId52"/>
    <p:sldId id="340" r:id="rId53"/>
    <p:sldId id="392" r:id="rId54"/>
    <p:sldId id="366" r:id="rId55"/>
    <p:sldId id="342" r:id="rId56"/>
    <p:sldId id="341" r:id="rId57"/>
    <p:sldId id="380" r:id="rId58"/>
    <p:sldId id="393" r:id="rId59"/>
    <p:sldId id="395" r:id="rId60"/>
    <p:sldId id="381" r:id="rId61"/>
    <p:sldId id="398" r:id="rId62"/>
    <p:sldId id="399" r:id="rId63"/>
    <p:sldId id="347" r:id="rId64"/>
    <p:sldId id="331" r:id="rId65"/>
    <p:sldId id="348" r:id="rId66"/>
    <p:sldId id="345" r:id="rId67"/>
    <p:sldId id="346" r:id="rId68"/>
    <p:sldId id="312" r:id="rId69"/>
    <p:sldId id="406" r:id="rId70"/>
    <p:sldId id="403" r:id="rId71"/>
    <p:sldId id="269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9487" autoAdjust="0"/>
  </p:normalViewPr>
  <p:slideViewPr>
    <p:cSldViewPr>
      <p:cViewPr>
        <p:scale>
          <a:sx n="53" d="100"/>
          <a:sy n="53" d="100"/>
        </p:scale>
        <p:origin x="-1644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973B-EA1E-4C28-8894-2E563A2B1C43}" type="datetimeFigureOut">
              <a:rPr lang="en-US" smtClean="0"/>
              <a:pPr/>
              <a:t>13/08/2020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2FB11-76D1-460E-8E6D-D713B9C0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78AB-8945-4997-A5E8-6F575F9FAC20}" type="slidenum">
              <a:rPr lang="en-US"/>
              <a:pPr/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200" dirty="0" smtClean="0"/>
              <a:t>The  patient was a powerfully built man of 32 who  gave a history of cyanosis and moderate breathlessness since </a:t>
            </a:r>
            <a:r>
              <a:rPr lang="en-US" sz="1200" dirty="0" err="1" smtClean="0"/>
              <a:t>infancy.He</a:t>
            </a:r>
            <a:r>
              <a:rPr lang="en-US" sz="1200" dirty="0" smtClean="0"/>
              <a:t> managed well enough ,until January 1894  when </a:t>
            </a:r>
            <a:r>
              <a:rPr lang="en-US" sz="1200" dirty="0" err="1" smtClean="0"/>
              <a:t>dyspnoea</a:t>
            </a:r>
            <a:r>
              <a:rPr lang="en-US" sz="1200" dirty="0" smtClean="0"/>
              <a:t> increased  and edema set in. Seven months later he was admitted to hospital in a state of heart </a:t>
            </a:r>
            <a:r>
              <a:rPr lang="en-US" sz="1200" dirty="0" err="1" smtClean="0"/>
              <a:t>failure.He</a:t>
            </a:r>
            <a:r>
              <a:rPr lang="en-US" sz="1200" dirty="0" smtClean="0"/>
              <a:t> improved with rest and digitalis, but collapsed and died more or less suddenly on November 13 following a large </a:t>
            </a:r>
            <a:r>
              <a:rPr lang="en-US" sz="1200" dirty="0" err="1" smtClean="0"/>
              <a:t>haemoptysis</a:t>
            </a:r>
            <a:r>
              <a:rPr lang="en-US" sz="1200" dirty="0" smtClean="0"/>
              <a:t>. At necropsy , a 2 – to 2.5 cm defect was found in the </a:t>
            </a:r>
            <a:r>
              <a:rPr lang="en-US" sz="1200" dirty="0" err="1" smtClean="0"/>
              <a:t>perimembranous</a:t>
            </a:r>
            <a:r>
              <a:rPr lang="en-US" sz="1200" dirty="0" smtClean="0"/>
              <a:t> septum</a:t>
            </a:r>
            <a:r>
              <a:rPr lang="en-US" dirty="0" smtClean="0"/>
              <a:t>”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BAE7A-E177-4503-8C30-85E806C8898D}" type="slidenum">
              <a:rPr lang="en-US"/>
              <a:pPr/>
              <a:t>24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93651-5B1F-4F36-B387-355C30719470}" type="slidenum">
              <a:rPr lang="en-US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Background—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differs significantly from other types of pulmonary arterial hypertension in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physiology and prognosis. We sought to assess the relationship between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characteristics of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and mortality.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and Results—Clinical and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variables were assessed in 181 consecutive patients with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syndrome, excluding those with complex congenital heart disease. Patients’ mean age was 39.112.8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years, 59 (32.6%) were male, 122 (67.4%) were in functional class III or higher, and 74 (40.9%) were on advanced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therapies. Mean oxygen saturation at rest was 85.17.8%, and median B-type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natriuretic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peptide was 55.4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/L.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median follow-up of 16.4 months, 19 patients died; the strongest predictors of mortality were tricuspid annular plane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systolic excursion and peak systolic velocity, myocardial performance (expressed as total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isovolumic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and ratio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systolic to diastolic duration), and elevated central venous pressure (expressed as right atrial [RA] area, RA pressure,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ratio of RA to left atrial area), even after we accounted for advanced therapies. A composite score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predictors of outcome, including 1 point for each of the following: tricuspid annular plane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systolic excursion 15 mm, ratio of right ventricular effective systolic to diastolic duration 1.5, RA area 25 cm2,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of RA to left atrial area 1.5, was highly predictive of clinical outcome (area under the curve 0.900.01),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improvement when B-type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natriuretic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peptide and resting saturations were added into the model.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Conclusions—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of right ventricular function and RA area predict mortality in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patients. A new composite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score, described herewith, may be incorporated into the noninvasive,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periodic assessment of these patients.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Circulation. 2012;126:1461-1468.)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BF59A-7A8A-4E0D-B171-DAF8A160D2B8}" type="slidenum">
              <a:rPr lang="en-US"/>
              <a:pPr/>
              <a:t>36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C934F-6E19-4ED5-940A-0A4831DAADE0}" type="slidenum">
              <a:rPr lang="en-US"/>
              <a:pPr/>
              <a:t>37</a:t>
            </a:fld>
            <a:endParaRPr lang="en-US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8C75923-0775-4FB4-81F1-8727429BEB07}" type="slidenum">
              <a:rPr lang="en-US" sz="1200">
                <a:latin typeface="Arial" charset="0"/>
              </a:rPr>
              <a:pPr algn="r"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Aim: To investigate the role of pulmonary arterial hypertension (PAH) in adult patients born with a cardiac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defect, by assessing its prevalence and its relation with patient characteristics and outcome.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and results: From the database of the Euro Heart Survey on adult congenital heart disease (a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retrospective cohort study with a 5-year follow-up), the relevant data on all 1877 patients with an atrial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 (ASD), a ventricular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 (VSD), or a cyanotic defect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Most patients (83%)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attended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centre. There were 896 patients with an ASD (377 closed, 504 open without and 15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syndrome), 710 with a VSD (275, 352 and 83, respectively), 133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 owing to another defect and 138 remaining patients with cyanosis. PAH was present in 531 (28%)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patients, or in 34% of patients with an open ASD and 28% of patients with an open VSD, and 12% and 13%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patients with a closed defect, respectively. Mortality was highest in patients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(20.6%). In case of an open defect, PAH entailed an eightfold increased probability of functional limitations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(New York Heart Association class .1), with a further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sixfold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 when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present. Also, in patients with persisting PAH despite defect closure, functional limitations were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common. In patients with ASD, the prevalence of right ventricular dysfunction increased with systolic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artery pressure (OR = 1.073 per mm Hg; p,0.001). Major bleeding events were more prevalent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with cyanosis with than without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(17%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3%; p,0.001).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In this selected population of adults with congenital heart disease, PAH was common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predisposed to more symptoms and further clinical deterioration, even among patients with previous defect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closure and patients who had not developed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physiology.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 characterize contemporary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at a large centre for adult congenital heart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disease, assess survival prospects, and identify predictors of death in this population.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esults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under follow-up at our centre since 2000 (n ¼ 171, mean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37+12 years) were included. To identify predictors of mortality, a case–control study was performed.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including symptoms, functional class, medication, laboratory, and electrocardiographic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are presented. Iron deficiency was common and strongly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phlebotomy (relative risk 4.1, P , 0.0001).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Haemoglobin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concentration was inversely related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 oxygen saturations in iron-replete patients (P , 0.001) but not in iron-deficient patients.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a median follow-up of 67 months, 20 patients died. Survival at 40, 50, and 60 years of 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94, 74, and 52%, respectively. When compared with healthy individuals, median survival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by 20 years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and was worst in those with complex lesions. Predictors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mortality included functional class, signs of heart failure, history of clinical arrhythmia, QRS duration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interval, and low serum albumin and potassium levels.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 Despite good short-term prognosis, life expectancy is markedly reduced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patients. Markers of heart failure and parameters associated with arrhythmia are of prognostic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terms of mortality and may guide clinicians caring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371AC-7A40-4B04-B11C-61ABF0617D70}" type="slidenum">
              <a:rPr lang="en-US"/>
              <a:pPr/>
              <a:t>44</a:t>
            </a:fld>
            <a:endParaRPr lang="en-US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41C558F-4DDE-4D7D-BC6A-ADA48C0D94EA}" type="slidenum">
              <a:rPr lang="en-US" sz="1200">
                <a:latin typeface="Arial" charset="0"/>
              </a:rPr>
              <a:pPr algn="r" eaLnBrk="1" hangingPunct="1"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E8DB3-4AD5-44AD-9A6D-AB8576A92007}" type="slidenum">
              <a:rPr lang="en-US"/>
              <a:pPr/>
              <a:t>45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N-=23 ADULT PT WITH 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02B7A-65F0-41E2-AFD6-A78DBBA213AE}" type="slidenum">
              <a:rPr lang="en-US"/>
              <a:pPr/>
              <a:t>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B1EB3-B169-4D62-950A-049BE3930C63}" type="slidenum">
              <a:rPr lang="en-US"/>
              <a:pPr/>
              <a:t>47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dirty="0" smtClean="0"/>
              <a:t>Iron deficiency increases whole blood viscosity</a:t>
            </a:r>
          </a:p>
          <a:p>
            <a:r>
              <a:rPr lang="en-US" dirty="0" smtClean="0"/>
              <a:t>because of the greater resistance of </a:t>
            </a:r>
            <a:r>
              <a:rPr lang="en-US" dirty="0" err="1" smtClean="0"/>
              <a:t>microspherocytic</a:t>
            </a:r>
            <a:endParaRPr lang="en-US" dirty="0" smtClean="0"/>
          </a:p>
          <a:p>
            <a:r>
              <a:rPr lang="en-US" dirty="0" smtClean="0"/>
              <a:t>red cells to deformation in the microcirculation and</a:t>
            </a:r>
          </a:p>
          <a:p>
            <a:r>
              <a:rPr lang="en-US" dirty="0" smtClean="0"/>
              <a:t>because of an increase in the number of </a:t>
            </a:r>
            <a:r>
              <a:rPr lang="en-US" dirty="0" err="1" smtClean="0"/>
              <a:t>microspherocytes</a:t>
            </a:r>
            <a:endParaRPr lang="en-US" dirty="0" smtClean="0"/>
          </a:p>
          <a:p>
            <a:r>
              <a:rPr lang="en-US" dirty="0" smtClean="0"/>
              <a:t>Iron deficient muscle cells require anaerobic metabolism for energy needs thus increased lactate production causes fatigue</a:t>
            </a:r>
          </a:p>
          <a:p>
            <a:r>
              <a:rPr lang="en-US" dirty="0" smtClean="0"/>
              <a:t>Iron deficiency impairs oxygen delivery</a:t>
            </a:r>
          </a:p>
          <a:p>
            <a:r>
              <a:rPr lang="en-US" dirty="0" smtClean="0"/>
              <a:t>Effects of phlebotomy is transient</a:t>
            </a:r>
          </a:p>
          <a:p>
            <a:r>
              <a:rPr lang="en-US" dirty="0" smtClean="0"/>
              <a:t>No evidence of reduction of stroke with frequent phlebotomy </a:t>
            </a:r>
          </a:p>
          <a:p>
            <a:r>
              <a:rPr lang="en-US" dirty="0" smtClean="0"/>
              <a:t>Iron deficiency increases whole blood viscosity</a:t>
            </a:r>
          </a:p>
          <a:p>
            <a:r>
              <a:rPr lang="en-US" dirty="0" smtClean="0"/>
              <a:t>because of the greater resistance of </a:t>
            </a:r>
            <a:r>
              <a:rPr lang="en-US" dirty="0" err="1" smtClean="0"/>
              <a:t>microspherocytic</a:t>
            </a:r>
            <a:endParaRPr lang="en-US" dirty="0" smtClean="0"/>
          </a:p>
          <a:p>
            <a:r>
              <a:rPr lang="en-US" dirty="0" smtClean="0"/>
              <a:t>red cells to deformation in the microcirculation and</a:t>
            </a:r>
          </a:p>
          <a:p>
            <a:r>
              <a:rPr lang="en-US" dirty="0" smtClean="0"/>
              <a:t>because of an increase in the number of </a:t>
            </a:r>
            <a:r>
              <a:rPr lang="en-US" dirty="0" err="1" smtClean="0"/>
              <a:t>microspherocytes</a:t>
            </a:r>
            <a:endParaRPr lang="en-US" dirty="0" smtClean="0"/>
          </a:p>
          <a:p>
            <a:r>
              <a:rPr lang="en-US" dirty="0" smtClean="0"/>
              <a:t>Iron deficient muscle cells require anaerobic metabolism for energy needs thus increased lactate production causes fatigue</a:t>
            </a:r>
          </a:p>
          <a:p>
            <a:r>
              <a:rPr lang="en-US" dirty="0" smtClean="0"/>
              <a:t>Iron deficiency impairs oxygen delivery</a:t>
            </a:r>
          </a:p>
          <a:p>
            <a:r>
              <a:rPr lang="en-US" dirty="0" smtClean="0"/>
              <a:t>Effects of phlebotomy is transient</a:t>
            </a:r>
          </a:p>
          <a:p>
            <a:r>
              <a:rPr lang="en-US" dirty="0" smtClean="0"/>
              <a:t>No evidence of reduction of stroke with frequent phlebotomy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3AD67-18F8-4086-BC8E-0FF45F902B46}" type="slidenum">
              <a:rPr lang="en-US"/>
              <a:pPr/>
              <a:t>52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Background—Phosphodiesterase-5 inhibitors produce a significant decrease in pulmonary vascular resistance in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idiopathic pulmonary arterial hypertension. We studied the effects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tadalafil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phosphodiesterase-5 inhibitor, on short-term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tolerability, and efficacy over a 12-week period in patients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having a pulmonary vascular pathology similar to idiopathic pulmonary arterial hypertension.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and Results—Sixteen symptomatic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patients (mean age, 258.9 years) were assessed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hemodynamically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baseline and 90 minutes after a single dose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tadalafil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mg/kg body weight up to a maximum of 40 mg). The same dose was then continued daily for 12 weeks, and the patients were restudied. There was a significant decrease in mean pulmonary vascular resistance immediately (24.758.49 to 19.228.23 Woods units;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P0.005) and at 12 weeks (19.228.23 to 17.026.19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Woods units;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P0.03 versus 90 minutes). Thirteen of 16 patients (81.25%) showed a 20% decrease in pulmonary vascular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 and were defined as responders. The mean systemic oxygen saturation improved significantly both immediately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(84.345.47% to 87.394.34%;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P0.005) and at 12 weeks (87.394.34% to 89.163.8%; P0.02 versus 90 minutes) without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change in systemic vascular resistance. None of the patients had a fall in systemic arterial pressure, worsening of systemic oxygen saturation, or any adverse reactions to the drug. The mean World Health Organization functional class improved from 2.310.47 to 1.250.44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P0.0001), and the 6-minute walk distance improved from 344.56119.06 to 387.56117.18 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P0.001).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Conclusions—Preliminary evaluation of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tadalafil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shown efficacy and safety in selected patients with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warranting further investigation in this subgroup of patients.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Circulation. 2006;114:1807-1810.)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57FE8-58C5-455F-B272-C10EA77F64CB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Background—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is characterized by the development of pulmonary arterial hypertension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intracardiac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right-to-left shunt and hypoxemia in patients with preexisting congenital heart disease. Because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is associated with increased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expression, patients may benefit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antagonism. Theoretically, interventions that have some effect on the systemic vascular bed could worsen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shunt and increase hypoxemia.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and Results—The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Randomized Trial of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Endothelin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Antagonist Therapy-5 (BREATHE-5) was a 16-week,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multicenter, randomized, double-blind, placebo-controlled study evaluating the effect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dual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receptor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antagonist, on systemic pulse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oximetry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(primary safety end point) and pulmonary vascular resistance (primary efficacy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point) in patients with World Health Organization functional class III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assessed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right- and left-heart catheterization. Secondary end points included exercise capacity assessed by 6-minute walk distance,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hemodynamic parameters, functional capacity, and safety. Fifty-four patients were randomized 2:1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(n37) or placebo (n17) for 16 weeks. The placebo-corrected effect on systemic pulse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oximetry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1.0% (95% confidence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interval, 0.7 to 2.8), demonstrating that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did not worsen oxygen saturation. Compared with placebo,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pulmonary vascular resistance index (472.0 dyne · s · cm5;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P0.0383). The mean pulmonary arterial pressure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(5.5 mm Hg;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P0.0363), and the exercise capacity increased (53.1 m; P0.0079). Four patients discontinued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result of adverse events, 2 (5%)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and 2 (12%) in the placebo group.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Conclusions—In this first placebo-controlled trial in patients with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syndrome,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bosentan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well tolerated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exercise capacity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without compromising peripheral oxygen saturation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D8375-D921-4DCA-B0E0-B28834008CCF}" type="slidenum">
              <a:rPr lang="en-US"/>
              <a:pPr/>
              <a:t>56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therapies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prostacyclin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analogues,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receptor antagonists) are successfully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the treatment of idiopathic pulmonary arterial hypertension. In addition, patients with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(ES) seem to benefit from these news drugs regarding symptoms, but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no evidence for changes in outcome.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and results The clinical course of 43 patients (M/F 13/30, age 34.0+12.7 years), registered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unstable ES in our database, was retrospectively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patients were divided into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groups: those treated with and those treated without advanced therapy. The primary endpoint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as death from any cause. Death or inscription on the active waiting list of heart–lung transplantation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considered as secondary endpoint. Kaplan–Meier survival and log rank testing were performed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differences in outcome between the two groups. The total cohort was followed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median period of 4.9 (range 0.2–14.9) years. Mean survival time for patients treated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 ¼ 26) and without (n ¼ 17) advanced therapy therapies were 8.5+1.5 and 8.5+0.9 years, respectively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(log rank testing, P ¼ 0.31). However, the mean time to death or inscription on the active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was significantly longer for patients treated with advanced therapy when compared with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(7.8+1.0 vs. 3.4+0.9 years, P ¼ 0.006).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 For the given follow-up period, no improvement in survival time could be documented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patients with unstable ES treated with advanced therapy. However, we might suggest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data that the need for heart–lung transplantation can be substantially delayed with new drugs.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axis shows mean time in the waiting list/ mean time till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2AE01-34C5-4CEE-90ED-84C5E877238B}" type="slidenum">
              <a:rPr lang="en-US"/>
              <a:pPr/>
              <a:t>63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E9534-0266-40BE-A2F2-2A51DE2EADD1}" type="slidenum">
              <a:rPr lang="en-US"/>
              <a:pPr/>
              <a:t>64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39B87-235E-4910-BD32-C3BD7D83DB22}" type="slidenum">
              <a:rPr lang="en-US"/>
              <a:pPr/>
              <a:t>65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4ABFF-7468-4F4B-95D9-8F44E173E408}" type="slidenum">
              <a:rPr lang="en-US"/>
              <a:pPr/>
              <a:t>66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85E88-9913-4EA7-8F6C-A06FCE1B4CBA}" type="slidenum">
              <a:rPr lang="en-US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1BBD1-B2AA-4BAA-B7D0-18C6D093F9BF}" type="slidenum">
              <a:rPr lang="en-US"/>
              <a:pPr/>
              <a:t>67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One-, 5-, and 10-year survival rates for ES were 72.6%, 51.3%, and 27.6%, respectively, compared with non-ES of 74.1%, 48.1%,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26.0%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Heart-lung transplantation (HLT) for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(ES) provides superior early and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intermediate survival when compared with other forms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transplantation. The early risk factors and long-term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 of HLT for ES are less well defined.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Methods. We analyzed 263 patients who had undergone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HLT at our institution during more than 15 years.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Fifty-one consecutive patients with ES who underwent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HLT, 33 (65%) of which had simple anatomy, were compared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212 cases having HLT for other indications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(non-ES).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 Female sex and previous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thoracotomy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prevalent in the ES group. Patients with ES had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postoperative blood loss and returned more frequently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operating room for control of bleeding.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8 (16%) early deaths in the ES group compared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27 (13%) in non-ES 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0.65). One-, 5-, and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10-year survival rates for ES were 72.6%, 51.3%, and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27.6%, respectively, compared with non-ES of 74.1%, 48.1%,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26.0%, respectively, and there was no difference in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survival overall 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0.54). Among ES patients, previous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thoracotomy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 risk factor for hospital death. A subgroup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based on simple versus complex type of ES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not show statistically significant differences in terms of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postoperative course or early or late survival.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Conclusions. Heart-lung transplantation is a successful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 for ES. Despite a greater frequency of risk factors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more difficult operative course, early and late outcome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HLT is comparable to non-ES recipients</a:t>
            </a:r>
          </a:p>
          <a:p>
            <a:endParaRPr lang="en-US" dirty="0" smtClean="0"/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6CEFC-5ED3-4AF5-971E-3E940BCCFB48}" type="slidenum">
              <a:rPr lang="en-US"/>
              <a:pPr/>
              <a:t>13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2D6C5-1F83-462E-AC4A-D306EFC8C73E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127 CASES STUDIED BY WOODS FOR 11 YRS .NEARLY ALL WERE CATHETRIZED ,ANGIOCARDIOGRAPHY DONE WHEN AND LATTERLY DYE DILUTION</a:t>
            </a:r>
            <a:r>
              <a:rPr lang="en-US" baseline="0" dirty="0" smtClean="0"/>
              <a:t>  CURVES HAVE BEEN RECORDED.</a:t>
            </a:r>
          </a:p>
          <a:p>
            <a:r>
              <a:rPr lang="en-US" baseline="0" dirty="0" smtClean="0"/>
              <a:t>18 DIED AND NECROPSY OBTAINED IN 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years from 1976 to 1992. One hundred nine patients were females and 92 were males — age of presentation varied from 3 months to 62 years (mean ± standard deviation 19.23 ± 12.62 years). A total of 12 different anatomic lesions were seen — the most common three being ventricular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 (33.33%),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atrail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 (29.85%), and patent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(14.23%). History, physical examination, chest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skiagram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electrocardiogram established only the presence of pulmonary arterial hypertension except where differential cyanosis indicating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discernible or the degree of splitting of second heart sound provided some clue to the level of shunt. Contrast echocardiography, completed in 25.4% established the level of shunt in all patients. In others the diagnosis was confirmed by cardiac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catheterisation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Twenty patients died during a mean follow-up period of 54.6 ± 54.47 months. Sudden cardiac deaths (30%), congestive heart failure (25%)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haemoptysis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(15%) were the most predominant causes of death. Only one patient died during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puerperium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acturial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survival for the entire patient population at 5 years, 10 years and 15 years was 86.95%, 79.64% and 76.98%, respectively. Level of shunt (atrial, ventricular or aortopulmonary) did not influence the survival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&gt; 0.5). Of all the variables tested in 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univariate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analysis, history of syncope at presentation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 0.005), elevated mean right atrial pressure (8 mmHg or above)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 0.05) and systemic arterial desaturation below 85%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 0.05) were found to be important indicators of a poor prognosis.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is compatible with a fair intermediate term survival. History of syncope, elevated right sided filling pressure and systemic arterial oxygen saturation less than 85% indicated a poorer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920-9DEF-423B-812B-D681D200552D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11C9-FD3E-4D82-9C86-4F525173C7A7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5A99-D91A-4154-96FE-8D5E9A72FA94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91B1-1CE1-4D1B-81B8-009340A5A77A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48C-8FB6-435B-8DD4-0CB3309F99AD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31F-082D-4C69-8D1F-119CB7ADA1DA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A9A-1078-48A7-B59B-608CFB2C720A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FDC-ED6A-410C-AF01-A3E6B47C7D2F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964D-21A7-4084-BA81-AE48F7EEC712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C53D-3D5D-495D-8397-E8E9A4044C30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E781-B207-4E5F-8983-93790E3CA9C7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558F-ED49-4D1C-A7ED-87AE3A08D88A}" type="datetime1">
              <a:rPr lang="en-US" smtClean="0"/>
              <a:pPr/>
              <a:t>13/08/2020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0196-4227-438E-B515-D35C48D76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EISENMENGER SYNDROME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Dr Cinosh Mathew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Associate Professor,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Department of Cardiology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Dhiraj Hospital,</a:t>
            </a:r>
          </a:p>
          <a:p>
            <a:pPr algn="r"/>
            <a:r>
              <a:rPr lang="en-US" sz="2800" dirty="0" err="1" smtClean="0">
                <a:solidFill>
                  <a:schemeClr val="bg1"/>
                </a:solidFill>
              </a:rPr>
              <a:t>Sumandeep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Vidyapeeth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5211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Reasons for sudden decrease in PVR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Breathing causes expansion of lungs &amp; pulmonary vessels – straightening of kinked pulmonary vessels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As blood flows through arteries to capillaries the the PVR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Increased oxygen content </a:t>
            </a:r>
            <a:r>
              <a:rPr lang="en-US" sz="2000" dirty="0" err="1" smtClean="0"/>
              <a:t>reflexly</a:t>
            </a:r>
            <a:r>
              <a:rPr lang="en-US" sz="2000" dirty="0" smtClean="0"/>
              <a:t> produces </a:t>
            </a:r>
            <a:r>
              <a:rPr lang="en-US" sz="2000" dirty="0" err="1" smtClean="0"/>
              <a:t>vasodilation</a:t>
            </a:r>
            <a:r>
              <a:rPr lang="en-US" sz="2000" dirty="0" smtClean="0"/>
              <a:t> &amp; PVR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Change in elasticity of pulmonary arteries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Gradual decrease of PVR -6-8 WKS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Due to regression of the medial muscular layer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Due to increase in number of alveolar units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06822"/>
            <a:ext cx="91440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PHYSIOLOGICAL CHANGES AFTER BIRTH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24800" y="30480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67600" y="243840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FACTORS    FAVOURING  EISENMENGER RN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Failure of regression of thickened muscular arteries which are present in fetus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Persistence of  long densely packed elastic </a:t>
            </a:r>
            <a:r>
              <a:rPr lang="en-US" sz="1800" dirty="0" err="1" smtClean="0"/>
              <a:t>fibres</a:t>
            </a:r>
            <a:r>
              <a:rPr lang="en-US" sz="1800" dirty="0" smtClean="0"/>
              <a:t> in large  pulmonary arteries resembling aorta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Decrease arterial oxygen saturation due to any cause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Abnormal contractile response of pulmonary vasculature to increase flow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7467600" cy="2444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Progress in Pediatric Cardiology 12 (Ž001.) 223247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8639" y="3429000"/>
            <a:ext cx="337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 ARTERIAL REMODELLING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1"/>
            <a:ext cx="76961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ENDOTHELIAL DYSFUNCTION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954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8288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Imbalance b/w vasoconstrictor &amp; vasodilators</a:t>
            </a:r>
          </a:p>
          <a:p>
            <a:r>
              <a:rPr lang="en-US" sz="1800" dirty="0" err="1" smtClean="0"/>
              <a:t>Endothelins,thromboxane</a:t>
            </a:r>
            <a:r>
              <a:rPr lang="en-US" sz="1800" dirty="0" smtClean="0"/>
              <a:t> A2</a:t>
            </a:r>
          </a:p>
          <a:p>
            <a:r>
              <a:rPr lang="en-US" dirty="0" smtClean="0"/>
              <a:t> </a:t>
            </a:r>
            <a:r>
              <a:rPr lang="en-US" sz="1800" dirty="0" err="1" smtClean="0"/>
              <a:t>prostacycline</a:t>
            </a:r>
            <a:r>
              <a:rPr lang="en-US" sz="1800" dirty="0" smtClean="0"/>
              <a:t>, NO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248401"/>
            <a:ext cx="4800600" cy="4730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Pathology of pulmonary hypertension  Progress in Pediatric Cardiology 12 (Ž001). 223-247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38800" y="2438400"/>
            <a:ext cx="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2971800"/>
            <a:ext cx="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latin typeface="Trebuchet MS" pitchFamily="34" charset="0"/>
              </a:rPr>
              <a:t>Eisenmenger Syndrome – A progressive disease</a:t>
            </a:r>
            <a:endParaRPr lang="en-US" smtClean="0">
              <a:latin typeface="Trebuchet MS" pitchFamily="34" charset="0"/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57400"/>
            <a:ext cx="3810000" cy="4800600"/>
          </a:xfrm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 r="67603"/>
          <a:stretch>
            <a:fillRect/>
          </a:stretch>
        </p:blipFill>
        <p:spPr bwMode="auto">
          <a:xfrm>
            <a:off x="4572000" y="1905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/>
          <a:srcRect l="33058" r="33884"/>
          <a:stretch>
            <a:fillRect/>
          </a:stretch>
        </p:blipFill>
        <p:spPr bwMode="auto">
          <a:xfrm>
            <a:off x="6656389" y="3352800"/>
            <a:ext cx="21764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/>
          <a:srcRect l="68098"/>
          <a:stretch>
            <a:fillRect/>
          </a:stretch>
        </p:blipFill>
        <p:spPr bwMode="auto">
          <a:xfrm>
            <a:off x="4572000" y="4572000"/>
            <a:ext cx="2057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HEATH EDWARDS CLASSIFICATION OF PAH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2105" y="1295400"/>
            <a:ext cx="36887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143001"/>
            <a:ext cx="4800600" cy="4983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GRADE I – Medial hypertrophy in small PA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GRADE II – Medial </a:t>
            </a:r>
            <a:r>
              <a:rPr lang="en-US" sz="1800" dirty="0" err="1" smtClean="0"/>
              <a:t>hypetrophy</a:t>
            </a:r>
            <a:r>
              <a:rPr lang="en-US" sz="1800" dirty="0" smtClean="0"/>
              <a:t> + </a:t>
            </a:r>
            <a:r>
              <a:rPr lang="en-US" sz="1800" dirty="0" err="1" smtClean="0"/>
              <a:t>intimal</a:t>
            </a:r>
            <a:r>
              <a:rPr lang="en-US" sz="1800" dirty="0" smtClean="0"/>
              <a:t> proliferation/</a:t>
            </a:r>
            <a:r>
              <a:rPr lang="en-US" sz="1800" dirty="0" err="1" smtClean="0"/>
              <a:t>prolifrn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GRADE III- Progressive </a:t>
            </a:r>
            <a:r>
              <a:rPr lang="en-US" sz="1800" dirty="0" err="1" smtClean="0"/>
              <a:t>intimal</a:t>
            </a:r>
            <a:r>
              <a:rPr lang="en-US" sz="1800" dirty="0" smtClean="0"/>
              <a:t> fibrosis + lumen occlusion of smaller PA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GRADE IV-  </a:t>
            </a:r>
            <a:r>
              <a:rPr lang="en-US" sz="1800" dirty="0" err="1" smtClean="0"/>
              <a:t>Plexiform</a:t>
            </a:r>
            <a:r>
              <a:rPr lang="en-US" sz="1800" dirty="0" smtClean="0"/>
              <a:t> lesions in muscular arteries &amp; </a:t>
            </a:r>
            <a:r>
              <a:rPr lang="en-US" sz="1800" dirty="0" err="1" smtClean="0"/>
              <a:t>plexiform</a:t>
            </a:r>
            <a:r>
              <a:rPr lang="en-US" sz="1800" dirty="0" smtClean="0"/>
              <a:t> capillary channels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GRADE V – Complex </a:t>
            </a:r>
            <a:r>
              <a:rPr lang="en-US" sz="1800" dirty="0" err="1" smtClean="0"/>
              <a:t>plexiform</a:t>
            </a:r>
            <a:r>
              <a:rPr lang="en-US" sz="1800" dirty="0" smtClean="0"/>
              <a:t> l +</a:t>
            </a:r>
            <a:r>
              <a:rPr lang="en-US" sz="1800" dirty="0" err="1" smtClean="0"/>
              <a:t>angiomatosis</a:t>
            </a:r>
            <a:r>
              <a:rPr lang="en-US" sz="1800" dirty="0" smtClean="0"/>
              <a:t> &amp; cavernous lesions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GRADE VI- Necrotizing </a:t>
            </a:r>
            <a:r>
              <a:rPr lang="en-US" sz="1800" dirty="0" err="1" smtClean="0"/>
              <a:t>arteritis</a:t>
            </a:r>
            <a:r>
              <a:rPr lang="en-US" sz="1800" dirty="0" smtClean="0"/>
              <a:t> &amp; </a:t>
            </a:r>
            <a:r>
              <a:rPr lang="en-US" sz="1800" dirty="0" err="1" smtClean="0"/>
              <a:t>fibrinoid</a:t>
            </a:r>
            <a:r>
              <a:rPr lang="en-US" sz="1800" dirty="0" smtClean="0"/>
              <a:t> necrosis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solidFill>
                  <a:schemeClr val="bg1"/>
                </a:solidFill>
              </a:rPr>
              <a:t>UPTO GRADE III CHANGES ARE REVERSIBLE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77001"/>
            <a:ext cx="3581400" cy="244475"/>
          </a:xfrm>
        </p:spPr>
        <p:txBody>
          <a:bodyPr/>
          <a:lstStyle/>
          <a:p>
            <a:r>
              <a:rPr lang="en-US" dirty="0" smtClean="0"/>
              <a:t>Circulation 1958;18:533-547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Haemodynamic stages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1)LOW PULMONARY PRESSURE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LEFT TO RIGHT SHUNT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INCREASED PULMONARY SATURATION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1" y="5486400"/>
            <a:ext cx="28705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2) SYSTEMIC PULMONARY PRESSURE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SMALL BIDIRECTIONAL SHUNT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NO SATURATION CHANGES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486400"/>
            <a:ext cx="2508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3) SUPRASYSTEMIC  PULMONARY PRESSURE,RT. TO LT. SHUNT CYANOSIS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0" y="6477001"/>
            <a:ext cx="7924800" cy="2444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001000" cy="430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886200"/>
                <a:gridCol w="2057400"/>
              </a:tblGrid>
              <a:tr h="81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EISENMENGER SYNDROME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LARGE DEFECTS ---- PVR INCREASED-   REVERSED / BIDIRECTIONAL SHUNT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Cyanosis, </a:t>
                      </a:r>
                      <a:r>
                        <a:rPr lang="en-US" sz="1800" dirty="0" err="1" smtClean="0"/>
                        <a:t>erythrocytosis</a:t>
                      </a:r>
                      <a:r>
                        <a:rPr lang="en-US" sz="1800" dirty="0" smtClean="0"/>
                        <a:t> etc</a:t>
                      </a:r>
                      <a:endParaRPr lang="en-US" sz="1800" dirty="0"/>
                    </a:p>
                  </a:txBody>
                  <a:tcPr/>
                </a:tc>
              </a:tr>
              <a:tr h="6812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PAH ASSOCIATED WITH L-&gt;</a:t>
                      </a:r>
                      <a:r>
                        <a:rPr lang="en-US" sz="1800" baseline="0" dirty="0" smtClean="0"/>
                        <a:t> 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MODERATE TO LARGE DEFECT WITH</a:t>
                      </a:r>
                      <a:r>
                        <a:rPr lang="en-US" sz="1800" baseline="0" dirty="0" smtClean="0"/>
                        <a:t> MILD TO MOD.     PVR      L </a:t>
                      </a:r>
                      <a:r>
                        <a:rPr lang="en-US" sz="1800" baseline="0" dirty="0" smtClean="0">
                          <a:sym typeface="Wingdings" pitchFamily="2" charset="2"/>
                        </a:rPr>
                        <a:t>R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CYANOSIS</a:t>
                      </a:r>
                      <a:endParaRPr lang="en-US" sz="1800" dirty="0"/>
                    </a:p>
                  </a:txBody>
                  <a:tcPr/>
                </a:tc>
              </a:tr>
              <a:tr h="81751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PAH</a:t>
                      </a:r>
                      <a:r>
                        <a:rPr lang="en-US" sz="1800" baseline="0" dirty="0" smtClean="0"/>
                        <a:t>  WITH SMALL SEPTAL DEFECTS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VSD&lt; 1CM &amp; ASD &lt; 2CM  </a:t>
                      </a:r>
                    </a:p>
                    <a:p>
                      <a:r>
                        <a:rPr lang="en-US" sz="1800" dirty="0" smtClean="0"/>
                        <a:t>     PVR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CLINICAL PICTURE SIMILAR TO IPAH </a:t>
                      </a:r>
                      <a:endParaRPr lang="en-US" sz="1800" dirty="0"/>
                    </a:p>
                  </a:txBody>
                  <a:tcPr/>
                </a:tc>
              </a:tr>
              <a:tr h="1798522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PAH AFTER CORRECTIVE SURGERY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CHD CORRECTED</a:t>
                      </a:r>
                      <a:r>
                        <a:rPr lang="en-US" sz="1800" baseline="0" dirty="0" smtClean="0"/>
                        <a:t> BUT PAH  PRESENT </a:t>
                      </a:r>
                    </a:p>
                    <a:p>
                      <a:r>
                        <a:rPr lang="en-US" sz="1800" baseline="0" dirty="0" smtClean="0"/>
                        <a:t>IMMEDIATELY AFTER SURGERY OR SEVERAL MTH OR YRS AFTER SURGERY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601"/>
            <a:ext cx="9144000" cy="3968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ROBBINS,BAGHETI ET AL .UPDATED CLINICAL CLASSIFICATION OF PULMONARY HYPERTENSION.JACC 2009;54:S43-S54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457201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CLINICAL CLASSIFICATION OF CONGENITAL SYSTEMIC TO PULMONARY SHUNTS ASSOC. WITH PAH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14800" y="2819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44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ANATOMICAL-PATHOPHYSIOLOGICAL CLASSIFICATION</a:t>
            </a:r>
            <a:br>
              <a:rPr lang="en-US" sz="2400" dirty="0" smtClean="0"/>
            </a:br>
            <a:r>
              <a:rPr lang="en-US" sz="2400" dirty="0" smtClean="0"/>
              <a:t>OF CONGENITAL SYSTEMIC-TO-PULMONARY SHUNTS ASSOCIATED WITH PAH (MODIFIED FROM VENICE 2003)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1"/>
            <a:ext cx="7924800" cy="4730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Guidelines for the diagnosis and treatment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pulmonary </a:t>
            </a:r>
            <a:r>
              <a:rPr lang="en-US" dirty="0" err="1" smtClean="0">
                <a:solidFill>
                  <a:schemeClr val="bg1"/>
                </a:solidFill>
              </a:rPr>
              <a:t>hypertensionEuropean</a:t>
            </a:r>
            <a:r>
              <a:rPr lang="en-US" dirty="0" smtClean="0">
                <a:solidFill>
                  <a:schemeClr val="bg1"/>
                </a:solidFill>
              </a:rPr>
              <a:t> Heart Journal (2009) 30, 2493–2537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 smtClean="0">
                <a:solidFill>
                  <a:schemeClr val="bg1"/>
                </a:solidFill>
              </a:rPr>
              <a:t>1)   CHF DURING INFANCY &amp; CYANOSIS LATER   ( POSTTRICUSPID  SHUNT)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AFTER POSTNATAL FALL IN PVR 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INCREASED PBF( CHF SYMPTOMS BUT NO CYANOSIS)</a:t>
            </a:r>
          </a:p>
          <a:p>
            <a:pPr>
              <a:buNone/>
            </a:pPr>
            <a:r>
              <a:rPr lang="en-US" sz="1800" dirty="0" smtClean="0"/>
              <a:t>            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PULMONARY VASCULAR DISEASE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3581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3962400"/>
            <a:ext cx="556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SYMPTOMS IMPROVE,MURMUR DECREASE,NO CYANOSIS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7000" y="2895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4724401"/>
            <a:ext cx="402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SUPRASYSTEMIC PULMONARY PRESSURE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CAUSING RT. TO LT. SHUNT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90800" y="541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2" y="5791201"/>
            <a:ext cx="401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CYANOSIS, REAPPEARANCE OF MURMUR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SYMPTOMS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2)low Level Symptoms During Childhood &amp; PAH In Adulthood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Asymptomatic In Childhood &amp; </a:t>
            </a:r>
            <a:r>
              <a:rPr lang="en-US" sz="1800" dirty="0" err="1" smtClean="0">
                <a:solidFill>
                  <a:schemeClr val="bg1"/>
                </a:solidFill>
              </a:rPr>
              <a:t>Dvp</a:t>
            </a:r>
            <a:r>
              <a:rPr lang="en-US" sz="1800" dirty="0" smtClean="0">
                <a:solidFill>
                  <a:schemeClr val="bg1"/>
                </a:solidFill>
              </a:rPr>
              <a:t> Symptoms Like Fatigue Cyanosis In Adulthood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Pretricuspid</a:t>
            </a:r>
            <a:r>
              <a:rPr lang="en-US" sz="1800" dirty="0" smtClean="0">
                <a:solidFill>
                  <a:schemeClr val="bg1"/>
                </a:solidFill>
              </a:rPr>
              <a:t> Shunt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3) </a:t>
            </a:r>
            <a:r>
              <a:rPr lang="en-US" sz="2000" dirty="0" smtClean="0">
                <a:solidFill>
                  <a:schemeClr val="bg1"/>
                </a:solidFill>
              </a:rPr>
              <a:t>Cyanosis From Beginning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Seen In Complex CCHD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Pulmonary </a:t>
            </a:r>
            <a:r>
              <a:rPr lang="en-US" sz="1800" dirty="0" err="1" smtClean="0">
                <a:solidFill>
                  <a:schemeClr val="bg1"/>
                </a:solidFill>
              </a:rPr>
              <a:t>Atresia</a:t>
            </a:r>
            <a:r>
              <a:rPr lang="en-US" sz="1800" dirty="0" smtClean="0">
                <a:solidFill>
                  <a:schemeClr val="bg1"/>
                </a:solidFill>
              </a:rPr>
              <a:t> With Large MAPCA Etc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172201"/>
            <a:ext cx="7772400" cy="549275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FIRST DESCRIPTION….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“</a:t>
            </a:r>
            <a:r>
              <a:rPr lang="en-US" sz="2200" dirty="0" smtClean="0"/>
              <a:t>The  patient was a powerfully built man of 32 who  gave a history of cyanosis and moderate breathlessness since </a:t>
            </a:r>
            <a:r>
              <a:rPr lang="en-US" sz="2200" dirty="0" err="1" smtClean="0"/>
              <a:t>infancy.He</a:t>
            </a:r>
            <a:r>
              <a:rPr lang="en-US" sz="2200" dirty="0" smtClean="0"/>
              <a:t> managed well enough ,until January 1894  when </a:t>
            </a:r>
            <a:r>
              <a:rPr lang="en-US" sz="2200" dirty="0" err="1" smtClean="0"/>
              <a:t>dyspnoea</a:t>
            </a:r>
            <a:r>
              <a:rPr lang="en-US" sz="2200" dirty="0" smtClean="0"/>
              <a:t> increased  and edema set in. Seven months later he was admitted to hospital in a state of heart </a:t>
            </a:r>
            <a:r>
              <a:rPr lang="en-US" sz="2200" dirty="0" err="1" smtClean="0"/>
              <a:t>failure.He</a:t>
            </a:r>
            <a:r>
              <a:rPr lang="en-US" sz="2200" dirty="0" smtClean="0"/>
              <a:t> improved with rest and digitalis, but collapsed and died more or less suddenly on November 13 following a large </a:t>
            </a:r>
            <a:r>
              <a:rPr lang="en-US" sz="2200" dirty="0" err="1" smtClean="0"/>
              <a:t>haemoptysis</a:t>
            </a:r>
            <a:r>
              <a:rPr lang="en-US" sz="2200" dirty="0" smtClean="0"/>
              <a:t>. At necropsy , a 2 – to 2.5 cm defect was found in the </a:t>
            </a:r>
            <a:r>
              <a:rPr lang="en-US" sz="2200" dirty="0" err="1" smtClean="0"/>
              <a:t>perimembranous</a:t>
            </a:r>
            <a:r>
              <a:rPr lang="en-US" sz="2200" dirty="0" smtClean="0"/>
              <a:t> septum along with overriding of aorta</a:t>
            </a:r>
            <a:r>
              <a:rPr lang="en-US" dirty="0" smtClean="0"/>
              <a:t>”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1763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EISENMENGER SYNDROME</a:t>
            </a:r>
            <a:b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UNDERLYING BASIC LESIONS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Type of lesion</a:t>
            </a:r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Somerville ‘98    </a:t>
            </a:r>
            <a:r>
              <a:rPr lang="en-US" sz="2000" b="1" dirty="0" err="1" smtClean="0">
                <a:solidFill>
                  <a:schemeClr val="bg1"/>
                </a:solidFill>
                <a:latin typeface="Arial" charset="0"/>
              </a:rPr>
              <a:t>Daliento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 et al ‘98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				                     (n=132)                 (n=188)</a:t>
            </a:r>
          </a:p>
          <a:p>
            <a:pPr>
              <a:buFontTx/>
              <a:buNone/>
            </a:pPr>
            <a:endParaRPr lang="en-US" sz="2000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Ventricular </a:t>
            </a:r>
            <a:r>
              <a:rPr lang="en-US" sz="2000" b="1" dirty="0" err="1" smtClean="0">
                <a:latin typeface="Arial" charset="0"/>
              </a:rPr>
              <a:t>Septal</a:t>
            </a:r>
            <a:r>
              <a:rPr lang="en-US" sz="2000" b="1" dirty="0" smtClean="0">
                <a:latin typeface="Arial" charset="0"/>
              </a:rPr>
              <a:t> Defect		45		71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Atrial </a:t>
            </a:r>
            <a:r>
              <a:rPr lang="en-US" sz="2000" b="1" dirty="0" err="1" smtClean="0">
                <a:latin typeface="Arial" charset="0"/>
              </a:rPr>
              <a:t>Septal</a:t>
            </a:r>
            <a:r>
              <a:rPr lang="en-US" sz="2000" b="1" dirty="0" smtClean="0">
                <a:latin typeface="Arial" charset="0"/>
              </a:rPr>
              <a:t> Defect			6		21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Patent </a:t>
            </a:r>
            <a:r>
              <a:rPr lang="en-US" sz="2000" b="1" dirty="0" err="1" smtClean="0">
                <a:latin typeface="Arial" charset="0"/>
              </a:rPr>
              <a:t>ductus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arteriosus</a:t>
            </a:r>
            <a:r>
              <a:rPr lang="en-US" sz="2000" b="1" dirty="0" smtClean="0">
                <a:latin typeface="Arial" charset="0"/>
              </a:rPr>
              <a:t>		12		36</a:t>
            </a:r>
          </a:p>
          <a:p>
            <a:pPr>
              <a:buFontTx/>
              <a:buNone/>
            </a:pPr>
            <a:r>
              <a:rPr lang="en-US" sz="2000" b="1" dirty="0" err="1" smtClean="0">
                <a:latin typeface="Arial" charset="0"/>
              </a:rPr>
              <a:t>Atrio</a:t>
            </a:r>
            <a:r>
              <a:rPr lang="en-US" sz="2000" b="1" dirty="0" smtClean="0">
                <a:latin typeface="Arial" charset="0"/>
              </a:rPr>
              <a:t> ventricular </a:t>
            </a:r>
            <a:r>
              <a:rPr lang="en-US" sz="2000" b="1" dirty="0" err="1" smtClean="0">
                <a:latin typeface="Arial" charset="0"/>
              </a:rPr>
              <a:t>septal</a:t>
            </a:r>
            <a:r>
              <a:rPr lang="en-US" sz="2000" b="1" dirty="0" smtClean="0">
                <a:latin typeface="Arial" charset="0"/>
              </a:rPr>
              <a:t> defect		16		23</a:t>
            </a:r>
          </a:p>
          <a:p>
            <a:pPr>
              <a:buFontTx/>
              <a:buNone/>
            </a:pPr>
            <a:r>
              <a:rPr lang="en-US" sz="2000" b="1" dirty="0" err="1" smtClean="0">
                <a:latin typeface="Arial" charset="0"/>
              </a:rPr>
              <a:t>Truncus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arteriosus</a:t>
            </a:r>
            <a:r>
              <a:rPr lang="en-US" sz="2000" b="1" dirty="0" smtClean="0">
                <a:latin typeface="Arial" charset="0"/>
              </a:rPr>
              <a:t>			15		11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Single ventricle			13		9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Transposition of great arteries		5	             8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</a:rPr>
              <a:t>Others					20		9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81000" y="2057400"/>
            <a:ext cx="8763000" cy="4800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81000" y="3048000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6400800" y="2057400"/>
            <a:ext cx="0" cy="434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419600" y="2057400"/>
            <a:ext cx="0" cy="434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81000" y="32004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45720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41148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15200" y="3048000"/>
            <a:ext cx="457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91400" y="3733800"/>
            <a:ext cx="457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91400" y="4038600"/>
            <a:ext cx="457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CAUSES &amp; FREQUENCY OF EISENMENGERS SYNDROME </a:t>
            </a:r>
            <a:br>
              <a:rPr lang="en-US" sz="2400" dirty="0" smtClean="0"/>
            </a:br>
            <a:r>
              <a:rPr lang="en-US" sz="2400" dirty="0" smtClean="0"/>
              <a:t>( BASED ON PAULWOOD’S STUDY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1" y="770758"/>
          <a:ext cx="8001002" cy="600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/>
                <a:gridCol w="1562101"/>
                <a:gridCol w="2000251"/>
                <a:gridCol w="2000251"/>
              </a:tblGrid>
              <a:tr h="6008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NO. OF CASES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 WITH</a:t>
                      </a:r>
                    </a:p>
                    <a:p>
                      <a:r>
                        <a:rPr lang="en-US" sz="1600" dirty="0" smtClean="0"/>
                        <a:t>EISENMENGER RN.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 OF CASES</a:t>
                      </a:r>
                      <a:r>
                        <a:rPr lang="en-US" sz="1600" baseline="0" dirty="0" smtClean="0"/>
                        <a:t>  WITH</a:t>
                      </a:r>
                    </a:p>
                    <a:p>
                      <a:r>
                        <a:rPr lang="en-US" sz="1600" baseline="0" dirty="0" smtClean="0"/>
                        <a:t>EISENMENGER</a:t>
                      </a:r>
                      <a:endParaRPr lang="en-US" sz="1600" dirty="0"/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PDA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16</a:t>
                      </a:r>
                    </a:p>
                  </a:txBody>
                  <a:tcPr/>
                </a:tc>
              </a:tr>
              <a:tr h="4244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AP</a:t>
                      </a:r>
                      <a:r>
                        <a:rPr lang="en-US" sz="1600" baseline="0" dirty="0" smtClean="0"/>
                        <a:t> WINDOW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60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01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</a:t>
                      </a:r>
                      <a:r>
                        <a:rPr lang="en-US" sz="1600" baseline="0" dirty="0" smtClean="0"/>
                        <a:t> TRUNCUS 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TGA WITH</a:t>
                      </a:r>
                      <a:r>
                        <a:rPr lang="en-US" sz="1600" baseline="0" dirty="0" smtClean="0"/>
                        <a:t> VSD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58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5)CCTGA</a:t>
                      </a:r>
                      <a:r>
                        <a:rPr lang="en-US" sz="1600" baseline="0" dirty="0" smtClean="0"/>
                        <a:t> WITH VSD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12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6) SINGLE VENTRICLE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7) COMMON AV  CANAL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43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8) ASD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324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6</a:t>
                      </a:r>
                      <a:endParaRPr lang="en-US" sz="1600" dirty="0"/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9) PAPVC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 0</a:t>
                      </a:r>
                      <a:endParaRPr lang="en-US" sz="1600" dirty="0"/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10) TAPVC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 17</a:t>
                      </a:r>
                      <a:endParaRPr lang="en-US" sz="1600" dirty="0"/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11) VSD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UNCERTAIN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17.5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WHY EARLY ES IN POSTTRICUSPID SHUNT THAN ASD?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4952999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POST TRICUSPID SHUNT (VSD/PDA</a:t>
            </a:r>
            <a:r>
              <a:rPr lang="en-US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sz="3400" dirty="0" err="1" smtClean="0"/>
              <a:t>Pvr</a:t>
            </a:r>
            <a:r>
              <a:rPr lang="en-US" sz="3400" dirty="0" smtClean="0"/>
              <a:t> never comes down to normal due to high pressure flow from infancy</a:t>
            </a:r>
          </a:p>
          <a:p>
            <a:pPr>
              <a:lnSpc>
                <a:spcPct val="170000"/>
              </a:lnSpc>
            </a:pPr>
            <a:r>
              <a:rPr lang="en-US" sz="3400" dirty="0" smtClean="0"/>
              <a:t>Regression of medial hypertrophy of </a:t>
            </a:r>
            <a:r>
              <a:rPr lang="en-US" sz="3400" dirty="0" err="1" smtClean="0"/>
              <a:t>smc</a:t>
            </a:r>
            <a:r>
              <a:rPr lang="en-US" sz="3400" dirty="0" smtClean="0"/>
              <a:t> &amp; </a:t>
            </a:r>
            <a:r>
              <a:rPr lang="en-US" sz="3400" dirty="0" err="1" smtClean="0"/>
              <a:t>rvh</a:t>
            </a:r>
            <a:r>
              <a:rPr lang="en-US" sz="3400" dirty="0" smtClean="0"/>
              <a:t> does not occur</a:t>
            </a:r>
          </a:p>
          <a:p>
            <a:pPr>
              <a:lnSpc>
                <a:spcPct val="170000"/>
              </a:lnSpc>
            </a:pPr>
            <a:r>
              <a:rPr lang="en-US" sz="3400" dirty="0" err="1" smtClean="0"/>
              <a:t>Dvp</a:t>
            </a:r>
            <a:r>
              <a:rPr lang="en-US" sz="3400" dirty="0" smtClean="0"/>
              <a:t>  </a:t>
            </a:r>
            <a:r>
              <a:rPr lang="en-US" sz="3400" dirty="0" err="1" smtClean="0"/>
              <a:t>pah</a:t>
            </a:r>
            <a:r>
              <a:rPr lang="en-US" sz="3400" dirty="0" smtClean="0"/>
              <a:t> &amp; reversal of shunt at an early age</a:t>
            </a:r>
          </a:p>
          <a:p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PRETRICUSPID SHUNTS( ASD)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Direction of shunt is determined by the  Right ventricular compliance so no shunt occurs till 3 months</a:t>
            </a:r>
          </a:p>
          <a:p>
            <a:pPr>
              <a:lnSpc>
                <a:spcPct val="150000"/>
              </a:lnSpc>
            </a:pPr>
            <a:r>
              <a:rPr lang="en-US" sz="2900" dirty="0" err="1" smtClean="0"/>
              <a:t>Pvr</a:t>
            </a:r>
            <a:r>
              <a:rPr lang="en-US" sz="2900" dirty="0" smtClean="0"/>
              <a:t> reaches normal  by 3 </a:t>
            </a:r>
            <a:r>
              <a:rPr lang="en-US" sz="2900" dirty="0" err="1" smtClean="0"/>
              <a:t>mths</a:t>
            </a:r>
            <a:endParaRPr lang="en-US" sz="2900" dirty="0" smtClean="0"/>
          </a:p>
          <a:p>
            <a:pPr>
              <a:lnSpc>
                <a:spcPct val="150000"/>
              </a:lnSpc>
            </a:pPr>
            <a:r>
              <a:rPr lang="en-US" sz="2900" dirty="0" smtClean="0"/>
              <a:t>PAH &amp; ES occurs late in life especially in a large ASD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PAH in ASD believed to be acquired or unrelated to the defect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096000"/>
            <a:ext cx="7620000" cy="6254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PAULWOOD;DISEASES OF THE HEART &amp; CIRCULATION:3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EDITION:CHAPTER 8;467- 499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4038600" cy="173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EISENMENGER –AN INDIAN SCENARIO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STUDY DONE FROM 1976-92  IN SCT TVM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201 PT, Mean age of presentation 19yr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12 anatomic lesion most common VSD(33.3%),ASD(29.85%),PDA (14.3%)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SCD (30%),CHF(25%)&amp; HAEMOPTYSIS(15%)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5YR,10YR,15YR SURVIVAL was 86.95%,79.6%&amp;76.9%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Prognostic factors identified were syncope, elevated rt. Sided filling pressures,SpO2 &lt; 85%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791201"/>
            <a:ext cx="9144000" cy="930275"/>
          </a:xfrm>
        </p:spPr>
        <p:txBody>
          <a:bodyPr/>
          <a:lstStyle/>
          <a:p>
            <a:pPr fontAlgn="base"/>
            <a:endParaRPr lang="en-US" sz="3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1400" b="1" dirty="0" smtClean="0">
                <a:solidFill>
                  <a:schemeClr val="bg1"/>
                </a:solidFill>
              </a:rPr>
              <a:t>Prognosis for patients with </a:t>
            </a:r>
            <a:r>
              <a:rPr lang="en-US" sz="1400" b="1" dirty="0" err="1" smtClean="0">
                <a:solidFill>
                  <a:schemeClr val="bg1"/>
                </a:solidFill>
              </a:rPr>
              <a:t>Eisenmenger</a:t>
            </a:r>
            <a:r>
              <a:rPr lang="en-US" sz="1400" b="1" dirty="0" smtClean="0">
                <a:solidFill>
                  <a:schemeClr val="bg1"/>
                </a:solidFill>
              </a:rPr>
              <a:t> syndrome of various </a:t>
            </a:r>
            <a:r>
              <a:rPr lang="en-US" sz="1400" b="1" dirty="0" err="1" smtClean="0">
                <a:solidFill>
                  <a:schemeClr val="bg1"/>
                </a:solidFill>
              </a:rPr>
              <a:t>aetiology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Saha;</a:t>
            </a:r>
            <a:r>
              <a:rPr lang="en-US" sz="1400" u="sng" dirty="0" err="1" smtClean="0">
                <a:solidFill>
                  <a:schemeClr val="bg1"/>
                </a:solidFill>
              </a:rPr>
              <a:t>International</a:t>
            </a:r>
            <a:r>
              <a:rPr lang="en-US" sz="1400" u="sng" dirty="0" smtClean="0">
                <a:solidFill>
                  <a:schemeClr val="bg1"/>
                </a:solidFill>
              </a:rPr>
              <a:t> journal of cardiology,</a:t>
            </a:r>
            <a:r>
              <a:rPr lang="en-US" sz="1400" dirty="0" smtClean="0">
                <a:solidFill>
                  <a:schemeClr val="bg1"/>
                </a:solidFill>
              </a:rPr>
              <a:t>vol45,issue 3July 1994, Pages 199–207</a:t>
            </a:r>
          </a:p>
          <a:p>
            <a:pPr fontAlgn="base"/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latin typeface="Trebuchet MS" pitchFamily="34" charset="0"/>
              </a:rPr>
              <a:t>Eisenmenger Syndrome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02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i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b="1" i="1" dirty="0">
                <a:solidFill>
                  <a:schemeClr val="accent2"/>
                </a:solidFill>
                <a:latin typeface="Trebuchet MS" pitchFamily="34" charset="0"/>
              </a:rPr>
              <a:t>Natural History</a:t>
            </a:r>
            <a:endParaRPr lang="en-US" sz="2800" b="1" i="1" dirty="0">
              <a:latin typeface="Trebuchet MS" pitchFamily="34" charset="0"/>
            </a:endParaRPr>
          </a:p>
          <a:p>
            <a:pPr>
              <a:buSzPct val="65000"/>
              <a:buFontTx/>
              <a:buBlip>
                <a:blip r:embed="rId3"/>
              </a:buBlip>
              <a:defRPr/>
            </a:pPr>
            <a:r>
              <a:rPr lang="en-US" sz="2800" b="1" dirty="0" smtClean="0">
                <a:latin typeface="Trebuchet MS" pitchFamily="34" charset="0"/>
              </a:rPr>
              <a:t>Life </a:t>
            </a:r>
            <a:r>
              <a:rPr lang="en-US" sz="2800" b="1" dirty="0">
                <a:latin typeface="Trebuchet MS" pitchFamily="34" charset="0"/>
              </a:rPr>
              <a:t>expectancy reduced by about 20 years</a:t>
            </a:r>
          </a:p>
          <a:p>
            <a:pPr>
              <a:buFontTx/>
              <a:buNone/>
              <a:defRPr/>
            </a:pPr>
            <a:r>
              <a:rPr lang="en-US" sz="2800" b="1" dirty="0">
                <a:solidFill>
                  <a:schemeClr val="accent1"/>
                </a:solidFill>
                <a:latin typeface="Trebuchet MS" pitchFamily="34" charset="0"/>
              </a:rPr>
              <a:t>  Survival Pattern:</a:t>
            </a:r>
            <a:endParaRPr lang="en-US" sz="2800" b="1" dirty="0"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>
                <a:latin typeface="Trebuchet MS" pitchFamily="34" charset="0"/>
              </a:rPr>
              <a:t>		       At one year		97%</a:t>
            </a:r>
          </a:p>
          <a:p>
            <a:pPr>
              <a:buFontTx/>
              <a:buNone/>
              <a:defRPr/>
            </a:pPr>
            <a:r>
              <a:rPr lang="en-US" sz="2800" b="1" dirty="0">
                <a:latin typeface="Trebuchet MS" pitchFamily="34" charset="0"/>
              </a:rPr>
              <a:t>		       At   5 years		87%</a:t>
            </a:r>
          </a:p>
          <a:p>
            <a:pPr>
              <a:buFontTx/>
              <a:buNone/>
              <a:defRPr/>
            </a:pPr>
            <a:r>
              <a:rPr lang="en-US" sz="2800" b="1" dirty="0">
                <a:latin typeface="Trebuchet MS" pitchFamily="34" charset="0"/>
              </a:rPr>
              <a:t>		       At 10 years		80%</a:t>
            </a:r>
          </a:p>
          <a:p>
            <a:pPr>
              <a:buFontTx/>
              <a:buNone/>
              <a:defRPr/>
            </a:pPr>
            <a:r>
              <a:rPr lang="en-US" sz="2800" b="1" dirty="0">
                <a:latin typeface="Trebuchet MS" pitchFamily="34" charset="0"/>
              </a:rPr>
              <a:t>		       At 15 years		77%</a:t>
            </a:r>
          </a:p>
          <a:p>
            <a:pPr>
              <a:buFontTx/>
              <a:buNone/>
              <a:defRPr/>
            </a:pPr>
            <a:r>
              <a:rPr lang="en-US" sz="2800" b="1" dirty="0">
                <a:latin typeface="Trebuchet MS" pitchFamily="34" charset="0"/>
              </a:rPr>
              <a:t>		       At 25 years	         </a:t>
            </a:r>
            <a:r>
              <a:rPr lang="en-US" sz="2800" b="1" dirty="0" smtClean="0">
                <a:latin typeface="Trebuchet MS" pitchFamily="34" charset="0"/>
              </a:rPr>
              <a:t>42%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latin typeface="Trebuchet MS" pitchFamily="34" charset="0"/>
              </a:rPr>
              <a:t>     In IPAH 3YR SURVIVAL &lt; 20 – 30%</a:t>
            </a:r>
          </a:p>
          <a:p>
            <a:pPr>
              <a:buFontTx/>
              <a:buNone/>
              <a:defRPr/>
            </a:pPr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 VS OTHER PAH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19600" cy="50291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Structural changes in the pulmonary vasculature are qualitatively similar in all forms of PAH</a:t>
            </a:r>
          </a:p>
          <a:p>
            <a:r>
              <a:rPr lang="en-US" sz="1800" dirty="0" smtClean="0"/>
              <a:t>Difference in clinical presentation</a:t>
            </a:r>
          </a:p>
          <a:p>
            <a:pPr lvl="2"/>
            <a:r>
              <a:rPr lang="en-US" sz="1400" dirty="0" smtClean="0"/>
              <a:t>Cerebral </a:t>
            </a:r>
            <a:r>
              <a:rPr lang="en-US" sz="1400" dirty="0" err="1" smtClean="0"/>
              <a:t>abcess,haemoptysis,arrythmia,CVAetc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Adult patients  exhibit  survival &amp; a  </a:t>
            </a:r>
            <a:r>
              <a:rPr lang="en-US" sz="1800" dirty="0" err="1" smtClean="0"/>
              <a:t>favourable</a:t>
            </a:r>
            <a:r>
              <a:rPr lang="en-US" sz="1800" dirty="0" smtClean="0"/>
              <a:t> hemodynamic profile and prognosis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cyanosis in early stages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Superior survival seen  VS IPAH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RV  dysfunction occurs late</a:t>
            </a:r>
          </a:p>
          <a:p>
            <a:pPr lvl="1">
              <a:lnSpc>
                <a:spcPct val="150000"/>
              </a:lnSpc>
            </a:pPr>
            <a:r>
              <a:rPr lang="en-US" sz="1400" dirty="0" err="1" smtClean="0"/>
              <a:t>Rt</a:t>
            </a:r>
            <a:r>
              <a:rPr lang="en-US" sz="1400" dirty="0" smtClean="0"/>
              <a:t> to left shunt maintains  the cardiac output</a:t>
            </a:r>
          </a:p>
          <a:p>
            <a:pPr lvl="8"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467600" cy="5492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Model of chronic adaptation: right ventricular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function in </a:t>
            </a:r>
            <a:r>
              <a:rPr lang="en-US" dirty="0" err="1" smtClean="0">
                <a:solidFill>
                  <a:schemeClr val="bg1"/>
                </a:solidFill>
              </a:rPr>
              <a:t>Eisenmenger</a:t>
            </a:r>
            <a:r>
              <a:rPr lang="en-US" dirty="0" smtClean="0">
                <a:solidFill>
                  <a:schemeClr val="bg1"/>
                </a:solidFill>
              </a:rPr>
              <a:t> syndrome European Heart Journal Supplements (2007) 9 (Supplement H), H54–H60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0" y="4343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1"/>
            <a:ext cx="4267200" cy="349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3657600"/>
          <a:ext cx="8077200" cy="239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FREQUENCY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HAEMOPTYSIS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20%  </a:t>
                      </a: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   PULMONARY THROMBOEMBOLISM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13%</a:t>
                      </a:r>
                      <a:endParaRPr lang="en-US" sz="1400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STROKE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8%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CEREBRAL ABSCESS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4%</a:t>
                      </a:r>
                      <a:endParaRPr lang="en-US" sz="1400" dirty="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5.I.E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3%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CLINICAL FEATURES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172201"/>
            <a:ext cx="8763000" cy="54927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Eisenmenger</a:t>
            </a:r>
            <a:r>
              <a:rPr lang="en-US" b="1" dirty="0" smtClean="0">
                <a:solidFill>
                  <a:schemeClr val="bg1"/>
                </a:solidFill>
              </a:rPr>
              <a:t> syndrome Factors relating to deterioration and death </a:t>
            </a:r>
            <a:r>
              <a:rPr lang="it-IT" b="1" dirty="0" smtClean="0">
                <a:solidFill>
                  <a:schemeClr val="bg1"/>
                </a:solidFill>
              </a:rPr>
              <a:t>L. DalientoET AL</a:t>
            </a:r>
            <a:r>
              <a:rPr lang="en-US" i="1" dirty="0" smtClean="0">
                <a:solidFill>
                  <a:schemeClr val="bg1"/>
                </a:solidFill>
              </a:rPr>
              <a:t>European Heart Journal (1998) </a:t>
            </a:r>
            <a:r>
              <a:rPr lang="en-US" b="1" i="1" dirty="0" smtClean="0">
                <a:solidFill>
                  <a:schemeClr val="bg1"/>
                </a:solidFill>
              </a:rPr>
              <a:t>19, 1845–1855</a:t>
            </a:r>
            <a:endParaRPr lang="it-IT" b="1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219200"/>
          <a:ext cx="8153400" cy="239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038600"/>
              </a:tblGrid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SYMPTOM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/>
                </a:tc>
              </a:tr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D.O.E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84%</a:t>
                      </a:r>
                      <a:endParaRPr lang="en-US" sz="1400" dirty="0"/>
                    </a:p>
                  </a:txBody>
                  <a:tcPr/>
                </a:tc>
              </a:tr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CYANOSIS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59%</a:t>
                      </a:r>
                      <a:endParaRPr lang="en-US" sz="1400" dirty="0"/>
                    </a:p>
                  </a:txBody>
                  <a:tcPr/>
                </a:tc>
              </a:tr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HYPERVISCOSITY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39%</a:t>
                      </a:r>
                      <a:endParaRPr lang="en-US" sz="1400" dirty="0"/>
                    </a:p>
                  </a:txBody>
                  <a:tcPr/>
                </a:tc>
              </a:tr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ANGINA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13%</a:t>
                      </a:r>
                      <a:endParaRPr lang="en-US" sz="1400" dirty="0"/>
                    </a:p>
                  </a:txBody>
                  <a:tcPr/>
                </a:tc>
              </a:tr>
              <a:tr h="34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SYNCOPE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10%</a:t>
                      </a:r>
                      <a:endParaRPr lang="en-US" sz="1400" dirty="0"/>
                    </a:p>
                  </a:txBody>
                  <a:tcPr/>
                </a:tc>
              </a:tr>
              <a:tr h="290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8%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</a:rPr>
              <a:t>CARDIOVASCULAR FINDINGS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1"/>
            <a:ext cx="4419600" cy="52577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600" dirty="0" smtClean="0"/>
              <a:t>Central cyanosis (differential cyanosis in the case of a PDA) 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Clubbing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JVP- dominant A-wave/ V wave (TR)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Precordial palpation- right ventricular heave, 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palpableP2  /Loud P2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High-pitched  EDM (Graham </a:t>
            </a:r>
            <a:r>
              <a:rPr lang="en-GB" sz="2600" dirty="0" err="1" smtClean="0"/>
              <a:t>steell</a:t>
            </a:r>
            <a:r>
              <a:rPr lang="en-GB" sz="2600" dirty="0" smtClean="0"/>
              <a:t>) of  PR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Right-sided S4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Pulmonary ejection click</a:t>
            </a:r>
          </a:p>
          <a:p>
            <a:pPr>
              <a:lnSpc>
                <a:spcPct val="170000"/>
              </a:lnSpc>
            </a:pPr>
            <a:r>
              <a:rPr lang="en-GB" sz="2600" dirty="0" smtClean="0"/>
              <a:t>All shunt murmurs disappear during </a:t>
            </a:r>
            <a:r>
              <a:rPr lang="en-GB" sz="2600" dirty="0" err="1" smtClean="0"/>
              <a:t>eisenmenger’s</a:t>
            </a:r>
            <a:endParaRPr lang="en-GB" sz="2600" dirty="0" smtClean="0"/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8" y="1371600"/>
            <a:ext cx="419100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229600" cy="11049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Other findings</a:t>
            </a: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Respiratory - cyanosis and </a:t>
            </a:r>
            <a:r>
              <a:rPr lang="en-GB" sz="1800" dirty="0" err="1" smtClean="0"/>
              <a:t>tachypnea</a:t>
            </a:r>
            <a:r>
              <a:rPr lang="en-GB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Hematologic - bruising and bleeding; </a:t>
            </a:r>
            <a:r>
              <a:rPr lang="en-GB" sz="1800" dirty="0" err="1" smtClean="0"/>
              <a:t>funduscopic</a:t>
            </a:r>
            <a:r>
              <a:rPr lang="en-GB" sz="1800" dirty="0" smtClean="0"/>
              <a:t> abnormalities related to </a:t>
            </a:r>
            <a:r>
              <a:rPr lang="en-GB" sz="1800" dirty="0" err="1" smtClean="0"/>
              <a:t>erythrocytosis</a:t>
            </a:r>
            <a:r>
              <a:rPr lang="en-GB" sz="1800" dirty="0" smtClean="0"/>
              <a:t> include engorged vessels, </a:t>
            </a:r>
            <a:r>
              <a:rPr lang="en-GB" sz="1800" dirty="0" err="1" smtClean="0"/>
              <a:t>papilledema</a:t>
            </a:r>
            <a:r>
              <a:rPr lang="en-GB" sz="1800" dirty="0" smtClean="0"/>
              <a:t>, </a:t>
            </a:r>
            <a:r>
              <a:rPr lang="en-GB" sz="1800" dirty="0" err="1" smtClean="0"/>
              <a:t>microaneurysms</a:t>
            </a:r>
            <a:r>
              <a:rPr lang="en-GB" sz="1800" dirty="0" smtClean="0"/>
              <a:t>, and blot </a:t>
            </a:r>
            <a:r>
              <a:rPr lang="en-GB" sz="1800" dirty="0" err="1" smtClean="0"/>
              <a:t>hemorrhages</a:t>
            </a:r>
            <a:r>
              <a:rPr lang="en-GB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Abdominal - jaundice, right upper quadrant tenderness, and positive Murphy sign (acute </a:t>
            </a:r>
            <a:r>
              <a:rPr lang="en-GB" sz="1800" dirty="0" err="1" smtClean="0"/>
              <a:t>cholecystitis</a:t>
            </a:r>
            <a:r>
              <a:rPr lang="en-GB" sz="1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Vascular - postural hypotension and focal </a:t>
            </a:r>
            <a:r>
              <a:rPr lang="en-GB" sz="1800" dirty="0" err="1" smtClean="0"/>
              <a:t>ischaemia</a:t>
            </a:r>
            <a:r>
              <a:rPr lang="en-GB" sz="1800" dirty="0" smtClean="0"/>
              <a:t> (paradoxical embolus).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Musculoskeletal - clubbing, hypertrophic </a:t>
            </a:r>
            <a:r>
              <a:rPr lang="en-GB" sz="1800" dirty="0" err="1" smtClean="0"/>
              <a:t>osteoarthropathy</a:t>
            </a:r>
            <a:r>
              <a:rPr lang="en-GB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Ocular signs include </a:t>
            </a:r>
            <a:r>
              <a:rPr lang="en-GB" sz="1800" dirty="0" err="1" smtClean="0"/>
              <a:t>conjunctival</a:t>
            </a:r>
            <a:r>
              <a:rPr lang="en-GB" sz="1800" dirty="0" smtClean="0"/>
              <a:t> injection, </a:t>
            </a:r>
            <a:r>
              <a:rPr lang="en-GB" sz="1800" dirty="0" err="1" smtClean="0"/>
              <a:t>rubeosis</a:t>
            </a:r>
            <a:r>
              <a:rPr lang="en-GB" sz="1800" dirty="0" smtClean="0"/>
              <a:t> </a:t>
            </a:r>
            <a:r>
              <a:rPr lang="en-GB" sz="1800" dirty="0" err="1" smtClean="0"/>
              <a:t>iridis</a:t>
            </a:r>
            <a:r>
              <a:rPr lang="en-GB" sz="1800" dirty="0" smtClean="0"/>
              <a:t>, and retinal </a:t>
            </a:r>
            <a:r>
              <a:rPr lang="en-GB" sz="1800" dirty="0" err="1" smtClean="0"/>
              <a:t>hyperviscosity</a:t>
            </a:r>
            <a:r>
              <a:rPr lang="en-GB" sz="1800" dirty="0" smtClean="0"/>
              <a:t>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58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DIFFERENTIAL DIAGNOSIS OF EISENMENGER SYNDROME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377191"/>
          <a:ext cx="8153400" cy="634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75"/>
                <a:gridCol w="1762125"/>
                <a:gridCol w="2171700"/>
                <a:gridCol w="1752600"/>
              </a:tblGrid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ASD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VSD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PDA</a:t>
                      </a:r>
                      <a:endParaRPr lang="en-US" sz="18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2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SEX 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1: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1: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1: 2</a:t>
                      </a:r>
                      <a:endParaRPr lang="en-US" sz="16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DOE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GRADE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GRADE</a:t>
                      </a:r>
                      <a:r>
                        <a:rPr lang="en-US" sz="1600" baseline="0" dirty="0" smtClean="0"/>
                        <a:t> 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GRADE 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ONSET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LATE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EARLY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EARLY</a:t>
                      </a:r>
                      <a:endParaRPr lang="en-US" sz="1600" dirty="0"/>
                    </a:p>
                  </a:txBody>
                  <a:tcPr/>
                </a:tc>
              </a:tr>
              <a:tr h="5600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CENTRAL CYANOSIS</a:t>
                      </a:r>
                    </a:p>
                    <a:p>
                      <a:r>
                        <a:rPr lang="en-US" sz="1600" dirty="0" smtClean="0"/>
                        <a:t>CLUBBING, POLYCYTHEMIA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30%</a:t>
                      </a:r>
                      <a:endParaRPr lang="en-US" sz="1600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DIFFERENTIAL CYANOSIS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50%</a:t>
                      </a:r>
                      <a:endParaRPr lang="en-US" sz="1600" dirty="0"/>
                    </a:p>
                  </a:txBody>
                  <a:tcPr/>
                </a:tc>
              </a:tr>
              <a:tr h="5676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DOMINANT a OR LARGE V in JVP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1/3</a:t>
                      </a:r>
                      <a:r>
                        <a:rPr lang="en-US" sz="1600" baseline="30000" dirty="0" smtClean="0"/>
                        <a:t>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RARE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UNUSUAL</a:t>
                      </a:r>
                      <a:endParaRPr lang="en-US" sz="1600" dirty="0"/>
                    </a:p>
                  </a:txBody>
                  <a:tcPr/>
                </a:tc>
              </a:tr>
              <a:tr h="5219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RV LIFT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CONSIDERABLE</a:t>
                      </a:r>
                    </a:p>
                    <a:p>
                      <a:r>
                        <a:rPr lang="en-US" sz="1600" dirty="0" smtClean="0"/>
                        <a:t>( NEVER ABSENT)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SLIGHT OR MODERATE (ABSENT IN 10%)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SLIGHT OR MOD. (ABSENT IN 10%)</a:t>
                      </a:r>
                      <a:endParaRPr lang="en-US" sz="16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OBVIOUSLY SPLIT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SINGLE OR</a:t>
                      </a:r>
                      <a:r>
                        <a:rPr lang="en-US" sz="1600" baseline="0" dirty="0" smtClean="0"/>
                        <a:t> CLOSE SPLIT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CLOSE SPLIT</a:t>
                      </a:r>
                      <a:endParaRPr lang="en-US" sz="1600" dirty="0"/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ECG</a:t>
                      </a:r>
                      <a:r>
                        <a:rPr lang="en-US" sz="1600" dirty="0" smtClean="0"/>
                        <a:t>-P PULMONALE</a:t>
                      </a:r>
                    </a:p>
                    <a:p>
                      <a:r>
                        <a:rPr lang="en-US" sz="1600" dirty="0" smtClean="0"/>
                        <a:t>RVH</a:t>
                      </a:r>
                    </a:p>
                    <a:p>
                      <a:r>
                        <a:rPr lang="en-US" sz="1600" dirty="0" smtClean="0"/>
                        <a:t>Q IN V5,V6</a:t>
                      </a:r>
                    </a:p>
                    <a:p>
                      <a:r>
                        <a:rPr lang="en-US" sz="1600" u="sng" dirty="0" smtClean="0"/>
                        <a:t>XRAY –</a:t>
                      </a:r>
                      <a:r>
                        <a:rPr lang="en-US" sz="1600" u="sng" baseline="0" dirty="0" smtClean="0"/>
                        <a:t> </a:t>
                      </a:r>
                      <a:r>
                        <a:rPr lang="en-US" sz="1600" u="none" baseline="0" dirty="0" smtClean="0"/>
                        <a:t>RAE</a:t>
                      </a:r>
                    </a:p>
                    <a:p>
                      <a:r>
                        <a:rPr lang="en-US" sz="1600" u="none" baseline="0" dirty="0" smtClean="0"/>
                        <a:t>RT SIDED AORTA</a:t>
                      </a:r>
                    </a:p>
                    <a:p>
                      <a:r>
                        <a:rPr lang="en-US" sz="1600" u="none" baseline="0" dirty="0" smtClean="0"/>
                        <a:t>LEFT SVC</a:t>
                      </a:r>
                    </a:p>
                    <a:p>
                      <a:r>
                        <a:rPr lang="en-US" sz="1600" u="none" baseline="0" dirty="0" smtClean="0"/>
                        <a:t>CALCIFIED DUCT</a:t>
                      </a:r>
                    </a:p>
                    <a:p>
                      <a:r>
                        <a:rPr lang="en-US" sz="1600" u="none" baseline="0" dirty="0" smtClean="0"/>
                        <a:t>PROMINENT AORTIC KN.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&gt;50%</a:t>
                      </a:r>
                    </a:p>
                    <a:p>
                      <a:r>
                        <a:rPr lang="en-US" sz="1600" dirty="0" smtClean="0"/>
                        <a:t>2/3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-- </a:t>
                      </a:r>
                    </a:p>
                    <a:p>
                      <a:r>
                        <a:rPr lang="en-US" sz="1600" dirty="0" smtClean="0"/>
                        <a:t>60%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</a:p>
                    <a:p>
                      <a:r>
                        <a:rPr lang="en-US" sz="1600" dirty="0" smtClean="0"/>
                        <a:t> --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&lt;50%</a:t>
                      </a:r>
                    </a:p>
                    <a:p>
                      <a:r>
                        <a:rPr lang="en-US" sz="1600" dirty="0" smtClean="0"/>
                        <a:t>1/3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15%</a:t>
                      </a:r>
                    </a:p>
                    <a:p>
                      <a:r>
                        <a:rPr lang="en-US" sz="1600" baseline="0" dirty="0" smtClean="0"/>
                        <a:t>15%</a:t>
                      </a:r>
                    </a:p>
                    <a:p>
                      <a:r>
                        <a:rPr lang="en-US" sz="1600" baseline="0" dirty="0" smtClean="0"/>
                        <a:t>16%</a:t>
                      </a:r>
                    </a:p>
                    <a:p>
                      <a:r>
                        <a:rPr lang="en-US" sz="1600" baseline="0" dirty="0" smtClean="0"/>
                        <a:t>8%</a:t>
                      </a:r>
                    </a:p>
                    <a:p>
                      <a:r>
                        <a:rPr lang="en-US" sz="1600" baseline="0" dirty="0" smtClean="0"/>
                        <a:t>--</a:t>
                      </a:r>
                    </a:p>
                    <a:p>
                      <a:r>
                        <a:rPr lang="en-US" sz="1600" baseline="0" dirty="0" smtClean="0"/>
                        <a:t>SEEN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UNUSUAL</a:t>
                      </a:r>
                    </a:p>
                    <a:p>
                      <a:r>
                        <a:rPr lang="en-US" sz="1600" dirty="0" smtClean="0"/>
                        <a:t>1/3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50%</a:t>
                      </a:r>
                    </a:p>
                    <a:p>
                      <a:r>
                        <a:rPr lang="en-US" sz="1600" dirty="0" smtClean="0"/>
                        <a:t>15%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</a:p>
                    <a:p>
                      <a:r>
                        <a:rPr lang="en-US" sz="1600" dirty="0" smtClean="0"/>
                        <a:t>RARE</a:t>
                      </a:r>
                    </a:p>
                    <a:p>
                      <a:r>
                        <a:rPr lang="en-US" sz="1600" dirty="0" smtClean="0"/>
                        <a:t>SEEN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smtClean="0">
                <a:latin typeface="Trebuchet MS" pitchFamily="34" charset="0"/>
              </a:rPr>
              <a:t>HISTORY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1816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1897</a:t>
            </a:r>
            <a:r>
              <a:rPr lang="en-US" sz="2800" b="1" dirty="0" smtClean="0">
                <a:latin typeface="Trebuchet MS" pitchFamily="34" charset="0"/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Victor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Eisenmenger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Austrian Physician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described history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postmortem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details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32 year old man with VSD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 cyanosis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>
            <a:lum bright="19000" contrast="29000"/>
          </a:blip>
          <a:srcRect/>
          <a:stretch>
            <a:fillRect/>
          </a:stretch>
        </p:blipFill>
        <p:spPr bwMode="auto">
          <a:xfrm>
            <a:off x="381000" y="2057400"/>
            <a:ext cx="3173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ECG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9" cy="4952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RAE,RVH – ASD ( OS SEC.)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Features OF LV  Enlargement + RVH – PDA/VSD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KALTZ-WACHTEL – equiphasic    QRS    complexes in mid precordial leads –VSD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PAT/Flutter – seen in ASD </a:t>
            </a: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dirty="0" smtClean="0"/>
              <a:t>Left axis deviation -</a:t>
            </a:r>
            <a:r>
              <a:rPr lang="en-GB" sz="1800" dirty="0" err="1" smtClean="0"/>
              <a:t>ostium</a:t>
            </a:r>
            <a:r>
              <a:rPr lang="en-GB" sz="1800" dirty="0" smtClean="0"/>
              <a:t> </a:t>
            </a:r>
            <a:r>
              <a:rPr lang="en-GB" sz="1800" dirty="0" err="1" smtClean="0"/>
              <a:t>primum</a:t>
            </a:r>
            <a:r>
              <a:rPr lang="en-GB" sz="1800" dirty="0" smtClean="0"/>
              <a:t> ASD.</a:t>
            </a: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dirty="0" smtClean="0"/>
              <a:t>   RV VOLTAGES ,QRS DURN. &amp; </a:t>
            </a:r>
            <a:r>
              <a:rPr lang="en-GB" sz="1800" dirty="0" err="1" smtClean="0"/>
              <a:t>QTc</a:t>
            </a:r>
            <a:r>
              <a:rPr lang="en-GB" sz="1800" dirty="0" smtClean="0"/>
              <a:t> interval are poor prognostic markers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4353083"/>
            <a:ext cx="4572000" cy="25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36988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8288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" y="49530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RADIOLOGY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Rt sided aortic arch – 16% of VSD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Rounded shadow overlying aortic knuckle – PDA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Calcification of the duct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Dilatation of MPA-90%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Pulmonary oligaemia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Cardiomegaly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7239000" cy="4730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PAULWOOD;DISEASES OF THE HEART &amp; CIRCULATION:3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EDITION:CHAPTER 8;467- 499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5433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2" descr="http://origin-ars.els-cdn.com/content/image/1-s2.0-S0887217112000492-gr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://origin-ars.els-cdn.com/content/image/1-s2.0-S0887217112000492-gr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2402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DA Eisenmeng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524000"/>
            <a:ext cx="4038600" cy="3962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47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0718" y="1537518"/>
            <a:ext cx="4053590" cy="39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RADIOLOGY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600200"/>
            <a:ext cx="37242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1600201"/>
            <a:ext cx="36575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1"/>
            <a:ext cx="3124200" cy="396876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Circulation. 2005;112:2778-2785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364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“Pulmonary </a:t>
            </a:r>
            <a:r>
              <a:rPr lang="en-US" dirty="0" err="1" smtClean="0">
                <a:solidFill>
                  <a:schemeClr val="bg1"/>
                </a:solidFill>
              </a:rPr>
              <a:t>neovascularization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 it is a specific sign for </a:t>
            </a:r>
            <a:r>
              <a:rPr lang="en-US" dirty="0" err="1" smtClean="0">
                <a:solidFill>
                  <a:schemeClr val="bg1"/>
                </a:solidFill>
              </a:rPr>
              <a:t>eisenmenger’s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Distinctive vascular lesions on CXR  &amp;CT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correlated </a:t>
            </a:r>
            <a:r>
              <a:rPr lang="en-US" dirty="0" err="1" smtClean="0">
                <a:solidFill>
                  <a:schemeClr val="bg1"/>
                </a:solidFill>
              </a:rPr>
              <a:t>histologically</a:t>
            </a:r>
            <a:r>
              <a:rPr lang="en-US" dirty="0" smtClean="0">
                <a:solidFill>
                  <a:schemeClr val="bg1"/>
                </a:solidFill>
              </a:rPr>
              <a:t> with collateral vessels   seen in  </a:t>
            </a:r>
            <a:r>
              <a:rPr lang="en-US" dirty="0" err="1" smtClean="0">
                <a:solidFill>
                  <a:schemeClr val="bg1"/>
                </a:solidFill>
              </a:rPr>
              <a:t>posttricuspid</a:t>
            </a:r>
            <a:r>
              <a:rPr lang="en-US" dirty="0" smtClean="0">
                <a:solidFill>
                  <a:schemeClr val="bg1"/>
                </a:solidFill>
              </a:rPr>
              <a:t> communications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Eisenmenger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Syndrome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Noninvasive Evaluation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41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Trebuchet MS" pitchFamily="34" charset="0"/>
              </a:rPr>
              <a:t>Echocardiography is very useful</a:t>
            </a:r>
          </a:p>
          <a:p>
            <a:pPr>
              <a:lnSpc>
                <a:spcPct val="1500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rebuchet MS" pitchFamily="34" charset="0"/>
              </a:rPr>
              <a:t>Defines the large defect (PDA may be difficult)</a:t>
            </a:r>
          </a:p>
          <a:p>
            <a:pPr>
              <a:lnSpc>
                <a:spcPct val="1500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rebuchet MS" pitchFamily="34" charset="0"/>
              </a:rPr>
              <a:t>Estimates PA pressure by TR/PR jets</a:t>
            </a:r>
          </a:p>
          <a:p>
            <a:pPr>
              <a:lnSpc>
                <a:spcPct val="1500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rebuchet MS" pitchFamily="34" charset="0"/>
              </a:rPr>
              <a:t>Contrast echo demonstrates R       L shunting </a:t>
            </a:r>
          </a:p>
          <a:p>
            <a:pPr>
              <a:lnSpc>
                <a:spcPct val="1500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rebuchet MS" pitchFamily="34" charset="0"/>
              </a:rPr>
              <a:t>TEE is safe and may be required in adults for precise delineation of the abnormality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4191000" y="37338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ECHO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9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962400"/>
            <a:ext cx="586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71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24574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86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ECHO PREDICTORS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A composite score based on the strongest </a:t>
            </a:r>
            <a:r>
              <a:rPr lang="en-US" sz="1800" dirty="0" err="1" smtClean="0"/>
              <a:t>echocardiographic</a:t>
            </a:r>
            <a:r>
              <a:rPr lang="en-US" sz="1800" dirty="0" smtClean="0"/>
              <a:t> predictors of outcome, including 1 point for each of the following: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TAPSE&lt;15 mm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Ratio of right ventricular effective systolic to diastolic duration&gt; 1.5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 RA area &gt; 25 cm2,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Ratio of RA to left atrial area&gt; 1.5</a:t>
            </a:r>
          </a:p>
          <a:p>
            <a:pPr>
              <a:lnSpc>
                <a:spcPct val="160000"/>
              </a:lnSpc>
            </a:pPr>
            <a:r>
              <a:rPr lang="en-US" sz="1600" dirty="0" smtClean="0"/>
              <a:t>This score was strongly related to mortality (odds ratio, 3.69; 95%  confidence interval, 2.31–5.91 by bootstrap analysis</a:t>
            </a:r>
            <a:r>
              <a:rPr lang="en-US" sz="1800" dirty="0" smtClean="0"/>
              <a:t>)</a:t>
            </a: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6172200"/>
            <a:ext cx="4876800" cy="685800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Echocardiographic</a:t>
            </a:r>
            <a:r>
              <a:rPr lang="en-US" b="1" i="1" dirty="0" smtClean="0">
                <a:solidFill>
                  <a:schemeClr val="bg1"/>
                </a:solidFill>
              </a:rPr>
              <a:t> Predictors of Outcome in </a:t>
            </a:r>
            <a:r>
              <a:rPr lang="en-US" b="1" i="1" dirty="0" err="1" smtClean="0">
                <a:solidFill>
                  <a:schemeClr val="bg1"/>
                </a:solidFill>
              </a:rPr>
              <a:t>Eisenmenger</a:t>
            </a:r>
            <a:r>
              <a:rPr lang="en-US" b="1" i="1" dirty="0" smtClean="0">
                <a:solidFill>
                  <a:schemeClr val="bg1"/>
                </a:solidFill>
              </a:rPr>
              <a:t> Syndrome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Pamela </a:t>
            </a:r>
            <a:r>
              <a:rPr lang="en-US" b="1" i="1" dirty="0" err="1" smtClean="0">
                <a:solidFill>
                  <a:schemeClr val="bg1"/>
                </a:solidFill>
              </a:rPr>
              <a:t>Moceri</a:t>
            </a:r>
            <a:r>
              <a:rPr lang="en-US" b="1" i="1" dirty="0" smtClean="0">
                <a:solidFill>
                  <a:schemeClr val="bg1"/>
                </a:solidFill>
              </a:rPr>
              <a:t> et </a:t>
            </a:r>
            <a:r>
              <a:rPr lang="en-US" b="1" i="1" dirty="0" err="1" smtClean="0">
                <a:solidFill>
                  <a:schemeClr val="bg1"/>
                </a:solidFill>
              </a:rPr>
              <a:t>alCirculation</a:t>
            </a:r>
            <a:r>
              <a:rPr lang="en-US" b="1" i="1" dirty="0" smtClean="0">
                <a:solidFill>
                  <a:schemeClr val="bg1"/>
                </a:solidFill>
              </a:rPr>
              <a:t>. 2012;126:1461-1468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rebuchet MS" pitchFamily="34" charset="0"/>
              </a:rPr>
              <a:t>Eisenmenger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 Syndrome: Invasive Evaluation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57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rebuchet MS" pitchFamily="34" charset="0"/>
              </a:rPr>
              <a:t>Cardiac </a:t>
            </a:r>
            <a:r>
              <a:rPr lang="en-US" sz="2800" dirty="0" err="1" smtClean="0">
                <a:latin typeface="Trebuchet MS" pitchFamily="34" charset="0"/>
              </a:rPr>
              <a:t>cath</a:t>
            </a:r>
            <a:r>
              <a:rPr lang="en-US" sz="2800" dirty="0" smtClean="0">
                <a:latin typeface="Trebuchet MS" pitchFamily="34" charset="0"/>
              </a:rPr>
              <a:t> can be safely performed </a:t>
            </a:r>
          </a:p>
          <a:p>
            <a:pPr>
              <a:lnSpc>
                <a:spcPct val="150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rebuchet MS" pitchFamily="34" charset="0"/>
              </a:rPr>
              <a:t>It </a:t>
            </a:r>
            <a:r>
              <a:rPr lang="en-US" dirty="0" smtClean="0">
                <a:latin typeface="Trebuchet MS" pitchFamily="34" charset="0"/>
              </a:rPr>
              <a:t>must</a:t>
            </a:r>
            <a:r>
              <a:rPr lang="en-US" sz="2800" dirty="0" smtClean="0">
                <a:latin typeface="Trebuchet MS" pitchFamily="34" charset="0"/>
              </a:rPr>
              <a:t> be done in borderline cases to assess operability</a:t>
            </a:r>
          </a:p>
          <a:p>
            <a:pPr>
              <a:lnSpc>
                <a:spcPct val="150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rebuchet MS" pitchFamily="34" charset="0"/>
              </a:rPr>
              <a:t>Response of pulmonary vasculature to pulmonary vasodilators like 0</a:t>
            </a:r>
            <a:r>
              <a:rPr lang="en-US" sz="2800" baseline="-25000" dirty="0" smtClean="0">
                <a:latin typeface="Trebuchet MS" pitchFamily="34" charset="0"/>
              </a:rPr>
              <a:t>2</a:t>
            </a:r>
            <a:r>
              <a:rPr lang="en-US" sz="2800" dirty="0" smtClean="0">
                <a:latin typeface="Trebuchet MS" pitchFamily="34" charset="0"/>
              </a:rPr>
              <a:t>, </a:t>
            </a:r>
            <a:r>
              <a:rPr lang="en-US" sz="2800" dirty="0" err="1" smtClean="0">
                <a:latin typeface="Trebuchet MS" pitchFamily="34" charset="0"/>
              </a:rPr>
              <a:t>tolazoline</a:t>
            </a:r>
            <a:r>
              <a:rPr lang="en-US" sz="2800" dirty="0" smtClean="0">
                <a:latin typeface="Trebuchet MS" pitchFamily="34" charset="0"/>
              </a:rPr>
              <a:t> and nitric oxide should be assessed</a:t>
            </a:r>
          </a:p>
          <a:p>
            <a:pPr>
              <a:lnSpc>
                <a:spcPct val="150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rebuchet MS" pitchFamily="34" charset="0"/>
              </a:rPr>
              <a:t>Limit the use of contrast agent to minimal</a:t>
            </a:r>
            <a:endParaRPr lang="en-US" dirty="0" smtClean="0">
              <a:latin typeface="Trebuchet MS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isenmegers compl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COMPLICATION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HAEMATOLOGY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Chronic hypoxia causes erythrocytosis &amp; secondary polycythemia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Increased iron utilization causes iron deficiancy and </a:t>
            </a:r>
            <a:r>
              <a:rPr lang="en-US" sz="1700" dirty="0" err="1" smtClean="0"/>
              <a:t>microcytes</a:t>
            </a:r>
            <a:r>
              <a:rPr lang="en-US" sz="1700" dirty="0" smtClean="0"/>
              <a:t> and </a:t>
            </a:r>
            <a:r>
              <a:rPr lang="en-US" sz="1700" dirty="0" err="1" smtClean="0"/>
              <a:t>hypochromia</a:t>
            </a:r>
            <a:endParaRPr lang="en-US" sz="1700" dirty="0" smtClean="0"/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Increased erythrocytes &amp; increased </a:t>
            </a:r>
            <a:r>
              <a:rPr lang="en-US" sz="1700" dirty="0" err="1" smtClean="0"/>
              <a:t>hematocrit</a:t>
            </a:r>
            <a:r>
              <a:rPr lang="en-US" sz="1700" dirty="0" smtClean="0"/>
              <a:t> – </a:t>
            </a:r>
            <a:r>
              <a:rPr lang="en-US" sz="1700" dirty="0" err="1" smtClean="0"/>
              <a:t>hyperviscosity</a:t>
            </a:r>
            <a:endParaRPr lang="en-US" sz="1700" dirty="0" smtClean="0"/>
          </a:p>
          <a:p>
            <a:pPr lvl="1">
              <a:lnSpc>
                <a:spcPct val="150000"/>
              </a:lnSpc>
            </a:pPr>
            <a:r>
              <a:rPr lang="en-US" sz="1700" dirty="0" err="1" smtClean="0"/>
              <a:t>Hyperviscosity</a:t>
            </a:r>
            <a:r>
              <a:rPr lang="en-US" sz="1700" dirty="0" smtClean="0"/>
              <a:t> along with dilated chambers </a:t>
            </a:r>
            <a:r>
              <a:rPr lang="en-US" sz="1700" dirty="0" err="1" smtClean="0"/>
              <a:t>arrythmia</a:t>
            </a:r>
            <a:r>
              <a:rPr lang="en-US" sz="1700" dirty="0" smtClean="0"/>
              <a:t>, </a:t>
            </a:r>
            <a:r>
              <a:rPr lang="en-US" sz="1700" dirty="0" err="1" smtClean="0"/>
              <a:t>prothrombotic</a:t>
            </a:r>
            <a:r>
              <a:rPr lang="en-US" sz="1700" dirty="0" smtClean="0"/>
              <a:t> materials –Thrombosis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Bleeding-thrombocytopenia &amp; decreased coagulation factors</a:t>
            </a:r>
          </a:p>
          <a:p>
            <a:pPr>
              <a:lnSpc>
                <a:spcPct val="150000"/>
              </a:lnSpc>
            </a:pPr>
            <a:r>
              <a:rPr lang="en-US" sz="2100" u="sng" dirty="0" smtClean="0"/>
              <a:t>HAEMOPTYSIS</a:t>
            </a:r>
          </a:p>
          <a:p>
            <a:pPr lvl="1">
              <a:lnSpc>
                <a:spcPct val="150000"/>
              </a:lnSpc>
            </a:pPr>
            <a:r>
              <a:rPr lang="en-US" sz="1700" u="sng" dirty="0" smtClean="0"/>
              <a:t>P</a:t>
            </a:r>
            <a:r>
              <a:rPr lang="en-US" sz="1700" dirty="0" smtClean="0"/>
              <a:t>ulmonary artery thrombosis causing pulmonary infarction</a:t>
            </a:r>
          </a:p>
          <a:p>
            <a:pPr lvl="1"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1"/>
            <a:ext cx="7772400" cy="549275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VASCULAR SYSTEM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Hyperviscosity</a:t>
            </a:r>
            <a:r>
              <a:rPr lang="en-US" sz="1800" dirty="0" smtClean="0"/>
              <a:t> leads to shear stress causing release of NO – </a:t>
            </a:r>
            <a:r>
              <a:rPr lang="en-US" sz="1800" dirty="0" err="1" smtClean="0"/>
              <a:t>vasodilation</a:t>
            </a:r>
            <a:r>
              <a:rPr lang="en-US" sz="1800" dirty="0" smtClean="0"/>
              <a:t> &amp; syncope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u="sng" dirty="0" smtClean="0"/>
              <a:t>CORONARY CIRCULATION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Increased NO causes – tortuous &amp; large arteries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Increased demand due to enlarged LV mass &amp; low saturation – increased resting coronary blood flow &amp; decreased coronary  reserve</a:t>
            </a:r>
          </a:p>
          <a:p>
            <a:pPr lvl="1">
              <a:lnSpc>
                <a:spcPct val="150000"/>
              </a:lnSpc>
            </a:pPr>
            <a:endParaRPr lang="en-US" sz="1800" dirty="0" smtClean="0"/>
          </a:p>
          <a:p>
            <a:r>
              <a:rPr lang="en-US" sz="1800" u="sng" dirty="0" smtClean="0"/>
              <a:t>HYPERBILIRUBINEMIA</a:t>
            </a:r>
          </a:p>
          <a:p>
            <a:pPr lvl="1"/>
            <a:r>
              <a:rPr lang="en-US" sz="1800" dirty="0" smtClean="0"/>
              <a:t> Increased </a:t>
            </a:r>
            <a:r>
              <a:rPr lang="en-US" sz="1800" dirty="0" err="1" smtClean="0"/>
              <a:t>erythrocytosis</a:t>
            </a:r>
            <a:r>
              <a:rPr lang="en-US" sz="1800" dirty="0" smtClean="0"/>
              <a:t> causes increased RBC destruction – </a:t>
            </a:r>
            <a:r>
              <a:rPr lang="en-US" sz="1800" dirty="0" err="1" smtClean="0"/>
              <a:t>unconjugated</a:t>
            </a:r>
            <a:r>
              <a:rPr lang="en-US" sz="1800" dirty="0" smtClean="0"/>
              <a:t> </a:t>
            </a:r>
            <a:r>
              <a:rPr lang="en-US" sz="1800" dirty="0" err="1" smtClean="0"/>
              <a:t>hyperbilirubinemia</a:t>
            </a:r>
            <a:r>
              <a:rPr lang="en-US" sz="1800" dirty="0" smtClean="0"/>
              <a:t> &amp; gall stones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1"/>
            <a:ext cx="8001000" cy="396875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COMPLICATION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EISENMENGER SYNDROME</a:t>
            </a:r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876800" cy="4191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1958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Paul Wood’s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Croonian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Lectures coined the term “Eisenmenger Syndrome”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  of first 1000 cases of CHD in WOOD’S   SERIES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decreased to 4%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in recent studies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6964"/>
            <a:ext cx="32004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562601"/>
          </a:xfrm>
        </p:spPr>
        <p:txBody>
          <a:bodyPr>
            <a:normAutofit fontScale="77500" lnSpcReduction="20000"/>
          </a:bodyPr>
          <a:lstStyle/>
          <a:p>
            <a:endParaRPr lang="en-US" sz="2100" dirty="0" smtClean="0"/>
          </a:p>
          <a:p>
            <a:r>
              <a:rPr lang="en-US" sz="2100" dirty="0" smtClean="0"/>
              <a:t>RENAL DYSFUNCTION</a:t>
            </a:r>
          </a:p>
          <a:p>
            <a:pPr lvl="1"/>
            <a:r>
              <a:rPr lang="en-US" sz="2100" dirty="0" err="1" smtClean="0"/>
              <a:t>Hyperuricemia</a:t>
            </a:r>
            <a:endParaRPr lang="en-US" sz="2100" dirty="0" smtClean="0"/>
          </a:p>
          <a:p>
            <a:pPr lvl="1"/>
            <a:r>
              <a:rPr lang="en-US" sz="2100" dirty="0" err="1" smtClean="0"/>
              <a:t>Hypoperfusion</a:t>
            </a:r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Hyperuricemia</a:t>
            </a:r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decreased renal </a:t>
            </a:r>
            <a:r>
              <a:rPr lang="en-US" sz="2100" dirty="0" err="1" smtClean="0"/>
              <a:t>clearence</a:t>
            </a:r>
            <a:r>
              <a:rPr lang="en-US" sz="2100" dirty="0" smtClean="0"/>
              <a:t> &amp; increased production of uric acid</a:t>
            </a:r>
          </a:p>
          <a:p>
            <a:pPr lvl="1"/>
            <a:endParaRPr lang="en-US" sz="2100" dirty="0" smtClean="0"/>
          </a:p>
          <a:p>
            <a:pPr>
              <a:lnSpc>
                <a:spcPct val="150000"/>
              </a:lnSpc>
            </a:pPr>
            <a:r>
              <a:rPr lang="en-US" sz="2100" dirty="0" smtClean="0"/>
              <a:t>CEREBROVASCULAR EVENTS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Stroke or </a:t>
            </a:r>
            <a:r>
              <a:rPr lang="en-US" sz="2100" dirty="0" err="1" smtClean="0"/>
              <a:t>tia</a:t>
            </a:r>
            <a:r>
              <a:rPr lang="en-US" sz="2100" dirty="0" smtClean="0"/>
              <a:t> – </a:t>
            </a:r>
            <a:r>
              <a:rPr lang="en-US" sz="2100" dirty="0" err="1" smtClean="0"/>
              <a:t>hyperviscosity</a:t>
            </a:r>
            <a:endParaRPr lang="en-US" sz="2100" dirty="0" smtClean="0"/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Brain </a:t>
            </a:r>
            <a:r>
              <a:rPr lang="en-US" sz="2100" dirty="0" err="1" smtClean="0"/>
              <a:t>abcess</a:t>
            </a:r>
            <a:endParaRPr lang="en-US" sz="2100" dirty="0" smtClean="0"/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Paradoxical embolism- Rt. to Lt. shunting</a:t>
            </a:r>
          </a:p>
          <a:p>
            <a:endParaRPr lang="en-US" sz="2100" dirty="0" smtClean="0"/>
          </a:p>
          <a:p>
            <a:r>
              <a:rPr lang="en-US" sz="2100" dirty="0" smtClean="0"/>
              <a:t>HPOA/CLUBBING-</a:t>
            </a:r>
          </a:p>
          <a:p>
            <a:pPr lvl="1"/>
            <a:r>
              <a:rPr lang="en-US" sz="2100" dirty="0" smtClean="0"/>
              <a:t> Systemic venous </a:t>
            </a:r>
            <a:r>
              <a:rPr lang="en-US" sz="2100" dirty="0" err="1" smtClean="0"/>
              <a:t>megakaryocytes</a:t>
            </a:r>
            <a:r>
              <a:rPr lang="en-US" sz="2100" dirty="0" smtClean="0"/>
              <a:t> are shunted into the systemic arterial circulation</a:t>
            </a:r>
          </a:p>
          <a:p>
            <a:pPr lvl="1"/>
            <a:r>
              <a:rPr lang="en-US" sz="2100" dirty="0" smtClean="0"/>
              <a:t>PDGF &amp; TGF-beta released promote cell proliferation ,protein synthesis, connective tissue formation &amp; deposition of extracellular matrix</a:t>
            </a:r>
          </a:p>
          <a:p>
            <a:endParaRPr lang="en-US" sz="1800" dirty="0" smtClean="0"/>
          </a:p>
          <a:p>
            <a:r>
              <a:rPr lang="en-US" sz="1800" dirty="0" smtClean="0"/>
              <a:t>HEART FAILURE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COMPLICATION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VSD   WITH PAH </a:t>
            </a:r>
            <a:r>
              <a:rPr lang="en-US" sz="1100" dirty="0" smtClean="0"/>
              <a:t>FOLLOW UP</a:t>
            </a:r>
            <a:endParaRPr lang="en-US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2209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ASD WITH PAH </a:t>
            </a:r>
            <a:r>
              <a:rPr lang="en-US" sz="1200" dirty="0" smtClean="0"/>
              <a:t>FOLLOW UP</a:t>
            </a:r>
            <a:endParaRPr lang="en-US" sz="1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172199"/>
            <a:ext cx="6553200" cy="5492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Pulmonary arterial hypertension in adults born with a heart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septal</a:t>
            </a:r>
            <a:r>
              <a:rPr lang="en-US" dirty="0" smtClean="0">
                <a:solidFill>
                  <a:schemeClr val="bg1"/>
                </a:solidFill>
              </a:rPr>
              <a:t> defect: the Euro Heart Survey on adult congenital heart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diseaseHeart</a:t>
            </a:r>
            <a:r>
              <a:rPr lang="en-US" dirty="0" smtClean="0">
                <a:solidFill>
                  <a:schemeClr val="bg1"/>
                </a:solidFill>
              </a:rPr>
              <a:t> 2007;93:682–687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50" y="2286000"/>
            <a:ext cx="4324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0960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N1877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CAUSES OF DEATH IN 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t"/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1828800" y="1524001"/>
          <a:ext cx="304799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683"/>
                <a:gridCol w="949316"/>
              </a:tblGrid>
              <a:tr h="8077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IN WOOD’S SERIES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HAEMOPTYSIS</a:t>
                      </a:r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SURGICAL REPAIR OF DEFECT-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VF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CEREBRAL ABSCESS,I.E,CEREBRAL THROMBOSIS,PREGNANCY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38799" y="1524000"/>
          <a:ext cx="31242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1371599"/>
              </a:tblGrid>
              <a:tr h="810228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DALIENTO ET 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</a:t>
                      </a:r>
                      <a:endParaRPr lang="en-US" sz="1800" dirty="0"/>
                    </a:p>
                  </a:txBody>
                  <a:tcPr/>
                </a:tc>
              </a:tr>
              <a:tr h="4694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SUDDEN DEATH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29%</a:t>
                      </a:r>
                      <a:endParaRPr lang="en-US" sz="1800" dirty="0"/>
                    </a:p>
                  </a:txBody>
                  <a:tcPr/>
                </a:tc>
              </a:tr>
              <a:tr h="8102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RIGHT HEART FAILURE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23%</a:t>
                      </a:r>
                      <a:endParaRPr lang="en-US" sz="1800" dirty="0"/>
                    </a:p>
                  </a:txBody>
                  <a:tcPr/>
                </a:tc>
              </a:tr>
              <a:tr h="4694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HAEMOPTYSIS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11.4%</a:t>
                      </a:r>
                      <a:endParaRPr lang="en-US" sz="1800" dirty="0"/>
                    </a:p>
                  </a:txBody>
                  <a:tcPr/>
                </a:tc>
              </a:tr>
              <a:tr h="8102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CEREBRAL ABCESS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3.2%</a:t>
                      </a:r>
                      <a:endParaRPr lang="en-US" sz="1800" dirty="0"/>
                    </a:p>
                  </a:txBody>
                  <a:tcPr/>
                </a:tc>
              </a:tr>
              <a:tr h="4694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I.E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1.6%</a:t>
                      </a:r>
                      <a:endParaRPr lang="en-US" sz="1800" dirty="0"/>
                    </a:p>
                  </a:txBody>
                  <a:tcPr/>
                </a:tc>
              </a:tr>
              <a:tr h="733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POSTPREGNANCY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5%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324600"/>
            <a:ext cx="952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Eisenmenger</a:t>
            </a:r>
            <a:r>
              <a:rPr lang="en-US" sz="1200" b="1" dirty="0" smtClean="0">
                <a:solidFill>
                  <a:schemeClr val="bg1"/>
                </a:solidFill>
              </a:rPr>
              <a:t> syndrome Factors relating to deterioration and death </a:t>
            </a:r>
            <a:r>
              <a:rPr lang="it-IT" sz="1200" b="1" dirty="0" smtClean="0">
                <a:solidFill>
                  <a:schemeClr val="bg1"/>
                </a:solidFill>
              </a:rPr>
              <a:t>L. DalientoET AL</a:t>
            </a:r>
            <a:r>
              <a:rPr lang="en-US" sz="1200" i="1" dirty="0" smtClean="0">
                <a:solidFill>
                  <a:schemeClr val="bg1"/>
                </a:solidFill>
              </a:rPr>
              <a:t>European Heart Journal (1998) </a:t>
            </a:r>
            <a:r>
              <a:rPr lang="en-US" sz="1200" b="1" i="1" dirty="0" smtClean="0">
                <a:solidFill>
                  <a:schemeClr val="bg1"/>
                </a:solidFill>
              </a:rPr>
              <a:t>19, 1845–1855</a:t>
            </a:r>
            <a:endParaRPr lang="it-IT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PREDICTORS OF MORTALITY IN 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3962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NYHA/WHO Functional class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Heart failure- clinical &amp; lab ( impaired LFT)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FEATURES OF right heart filling pressure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Ecg</a:t>
            </a:r>
            <a:r>
              <a:rPr lang="en-US" sz="1800" dirty="0" smtClean="0"/>
              <a:t>  features-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 </a:t>
            </a:r>
            <a:r>
              <a:rPr lang="en-US" sz="1900" dirty="0" smtClean="0"/>
              <a:t>voltage criteria of </a:t>
            </a:r>
            <a:r>
              <a:rPr lang="en-US" sz="1900" dirty="0" err="1" smtClean="0"/>
              <a:t>rvh</a:t>
            </a:r>
            <a:r>
              <a:rPr lang="en-US" sz="1900" dirty="0" smtClean="0"/>
              <a:t>, </a:t>
            </a:r>
            <a:r>
              <a:rPr lang="en-US" sz="1900" dirty="0" err="1" smtClean="0"/>
              <a:t>qrs</a:t>
            </a:r>
            <a:r>
              <a:rPr lang="en-US" sz="1900" dirty="0" smtClean="0"/>
              <a:t> duration, </a:t>
            </a:r>
            <a:r>
              <a:rPr lang="en-US" sz="1900" dirty="0" err="1" smtClean="0"/>
              <a:t>qtc</a:t>
            </a:r>
            <a:r>
              <a:rPr lang="en-US" sz="19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H/o </a:t>
            </a:r>
            <a:r>
              <a:rPr lang="en-US" sz="1800" dirty="0" err="1" smtClean="0"/>
              <a:t>arrythmia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Complex CHD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Creatinine</a:t>
            </a:r>
            <a:r>
              <a:rPr lang="en-US" sz="1800" dirty="0" smtClean="0"/>
              <a:t> ,uric acid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Pregnancy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Lv</a:t>
            </a:r>
            <a:r>
              <a:rPr lang="en-US" sz="1800" dirty="0" smtClean="0"/>
              <a:t> Dysfunction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Syncope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172199"/>
            <a:ext cx="8839200" cy="5492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Presentation, survival prospects, and predictors of death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err="1" smtClean="0">
                <a:solidFill>
                  <a:schemeClr val="bg1"/>
                </a:solidFill>
              </a:rPr>
              <a:t>Eisenmenger</a:t>
            </a:r>
            <a:r>
              <a:rPr lang="en-US" dirty="0" smtClean="0">
                <a:solidFill>
                  <a:schemeClr val="bg1"/>
                </a:solidFill>
              </a:rPr>
              <a:t> syndrome: a combined retrospective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case–control </a:t>
            </a:r>
            <a:r>
              <a:rPr lang="en-US" dirty="0" err="1" smtClean="0">
                <a:solidFill>
                  <a:schemeClr val="bg1"/>
                </a:solidFill>
              </a:rPr>
              <a:t>studyEuropean</a:t>
            </a:r>
            <a:r>
              <a:rPr lang="en-US" dirty="0" smtClean="0">
                <a:solidFill>
                  <a:schemeClr val="bg1"/>
                </a:solidFill>
              </a:rPr>
              <a:t> Heart Journal (2006) 27, 1737–1742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48200" y="1752601"/>
            <a:ext cx="4038600" cy="40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2671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54361"/>
          <a:stretch>
            <a:fillRect/>
          </a:stretch>
        </p:blipFill>
        <p:spPr bwMode="auto">
          <a:xfrm>
            <a:off x="42672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1700" y="304800"/>
            <a:ext cx="7340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  <a:latin typeface="Trebuchet MS" pitchFamily="34" charset="0"/>
              </a:rPr>
              <a:t>Eisenmenger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47800"/>
            <a:ext cx="6934200" cy="5181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Strategies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therapy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therapy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therapy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rebuchet MS" pitchFamily="34" charset="0"/>
              </a:rPr>
              <a:t>Conventional Therapy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57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Digitalis, diuretics – heart failure </a:t>
            </a:r>
          </a:p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Anti-arrhythmic drugs</a:t>
            </a:r>
          </a:p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Anticoagulants</a:t>
            </a:r>
          </a:p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Long term oxygen therapy</a:t>
            </a:r>
          </a:p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Avoidance of dehydration, high altitude, infections and IV lines</a:t>
            </a:r>
          </a:p>
          <a:p>
            <a:pPr>
              <a:lnSpc>
                <a:spcPct val="15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Avoidance of pregnancy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and severe strenuous exercise, particularly isometric exercise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I.E PROPHYLAXIS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OXYGEN THERAPY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24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Long-term home O2 therapy  may improve symptoms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No survival benefit  with N.O.T  in advanced  ES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Recommended in pt. with improvement in saturation &amp; symptoms with O2 ( ESC </a:t>
            </a:r>
            <a:r>
              <a:rPr lang="en-US" sz="1800" dirty="0" err="1" smtClean="0"/>
              <a:t>iia</a:t>
            </a:r>
            <a:r>
              <a:rPr lang="en-US" sz="1800" dirty="0" smtClean="0"/>
              <a:t>  C)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86800" cy="457201"/>
          </a:xfrm>
          <a:ln>
            <a:solidFill>
              <a:schemeClr val="bg1"/>
            </a:solidFill>
            <a:prstDash val="sysDot"/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Nocturnal Oxygen Therapy in Patients with the </a:t>
            </a:r>
            <a:r>
              <a:rPr lang="en-US" b="1" dirty="0" err="1" smtClean="0">
                <a:solidFill>
                  <a:schemeClr val="bg1"/>
                </a:solidFill>
              </a:rPr>
              <a:t>Eisenmenger</a:t>
            </a:r>
            <a:r>
              <a:rPr lang="en-US" b="1" dirty="0" smtClean="0">
                <a:solidFill>
                  <a:schemeClr val="bg1"/>
                </a:solidFill>
              </a:rPr>
              <a:t> Syndrome Am J </a:t>
            </a:r>
            <a:r>
              <a:rPr lang="en-US" b="1" dirty="0" err="1" smtClean="0">
                <a:solidFill>
                  <a:schemeClr val="bg1"/>
                </a:solidFill>
              </a:rPr>
              <a:t>Respir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Crit</a:t>
            </a:r>
            <a:r>
              <a:rPr lang="en-US" b="1" dirty="0" smtClean="0">
                <a:solidFill>
                  <a:schemeClr val="bg1"/>
                </a:solidFill>
              </a:rPr>
              <a:t> Care Med </a:t>
            </a:r>
            <a:r>
              <a:rPr lang="en-US" b="1" dirty="0" err="1" smtClean="0">
                <a:solidFill>
                  <a:schemeClr val="bg1"/>
                </a:solidFill>
              </a:rPr>
              <a:t>Vol</a:t>
            </a:r>
            <a:r>
              <a:rPr lang="en-US" b="1" dirty="0" smtClean="0">
                <a:solidFill>
                  <a:schemeClr val="bg1"/>
                </a:solidFill>
              </a:rPr>
              <a:t> 164. pp 1682–1687, 2001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87662" y="5791201"/>
            <a:ext cx="46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circle- patients with nocturnal O2 therapy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Closed circle – pt in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14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DIFF. IN SURVIVAL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72200" y="14478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PHLEBOTOMY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latin typeface="Trebuchet MS" pitchFamily="34" charset="0"/>
              </a:rPr>
              <a:t>Indication for </a:t>
            </a:r>
            <a:r>
              <a:rPr lang="en-US" sz="1800" b="1" dirty="0" err="1" smtClean="0">
                <a:solidFill>
                  <a:srgbClr val="FF3300"/>
                </a:solidFill>
                <a:latin typeface="Trebuchet MS" pitchFamily="34" charset="0"/>
              </a:rPr>
              <a:t>Isovolumic</a:t>
            </a:r>
            <a:r>
              <a:rPr lang="en-US" sz="1800" b="1" dirty="0" smtClean="0">
                <a:solidFill>
                  <a:srgbClr val="FF3300"/>
                </a:solidFill>
                <a:latin typeface="Trebuchet MS" pitchFamily="34" charset="0"/>
              </a:rPr>
              <a:t> Phlebotomy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1800" b="1" dirty="0" smtClean="0">
                <a:latin typeface="Trebuchet MS" pitchFamily="34" charset="0"/>
              </a:rPr>
              <a:t>Symptomatic hyper viscosity (PCV &gt;0.65) ( ESC </a:t>
            </a:r>
            <a:r>
              <a:rPr lang="en-US" sz="1800" b="1" dirty="0" err="1" smtClean="0">
                <a:latin typeface="Trebuchet MS" pitchFamily="34" charset="0"/>
              </a:rPr>
              <a:t>IIa</a:t>
            </a:r>
            <a:r>
              <a:rPr lang="en-US" sz="1800" b="1" dirty="0" smtClean="0">
                <a:latin typeface="Trebuchet MS" pitchFamily="34" charset="0"/>
              </a:rPr>
              <a:t> &amp; Aha class I)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1800" b="1" dirty="0" smtClean="0">
                <a:latin typeface="Trebuchet MS" pitchFamily="34" charset="0"/>
              </a:rPr>
              <a:t>Symptomatic </a:t>
            </a:r>
            <a:r>
              <a:rPr lang="en-US" sz="1800" b="1" dirty="0" err="1" smtClean="0">
                <a:latin typeface="Trebuchet MS" pitchFamily="34" charset="0"/>
              </a:rPr>
              <a:t>Hb</a:t>
            </a:r>
            <a:r>
              <a:rPr lang="en-US" sz="1800" b="1" dirty="0" smtClean="0">
                <a:latin typeface="Trebuchet MS" pitchFamily="34" charset="0"/>
              </a:rPr>
              <a:t> &gt; 20gm%)( AHA CLASS I)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800" b="1" dirty="0" smtClean="0">
                <a:solidFill>
                  <a:srgbClr val="FF3300"/>
                </a:solidFill>
                <a:latin typeface="Trebuchet MS" pitchFamily="34" charset="0"/>
              </a:rPr>
              <a:t>Important issues to remember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1800" b="1" dirty="0" smtClean="0">
                <a:latin typeface="Trebuchet MS" pitchFamily="34" charset="0"/>
              </a:rPr>
              <a:t>Symptoms of hyper viscosity resemble those of iron deficiency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1800" b="1" dirty="0" smtClean="0">
                <a:latin typeface="Trebuchet MS" pitchFamily="34" charset="0"/>
              </a:rPr>
              <a:t>Phlebotomy may result in iron deficiency anemia and </a:t>
            </a:r>
            <a:r>
              <a:rPr lang="en-US" sz="1800" b="1" dirty="0" err="1" smtClean="0">
                <a:latin typeface="Trebuchet MS" pitchFamily="34" charset="0"/>
              </a:rPr>
              <a:t>cerebrovascular</a:t>
            </a:r>
            <a:r>
              <a:rPr lang="en-US" sz="1800" b="1" dirty="0" smtClean="0">
                <a:latin typeface="Trebuchet MS" pitchFamily="34" charset="0"/>
              </a:rPr>
              <a:t> accidents</a:t>
            </a:r>
          </a:p>
          <a:p>
            <a:pPr>
              <a:lnSpc>
                <a:spcPct val="170000"/>
              </a:lnSpc>
              <a:buClr>
                <a:srgbClr val="FF0000"/>
              </a:buClr>
              <a:buSzPct val="75000"/>
              <a:buFont typeface="Wingdings" pitchFamily="2" charset="2"/>
              <a:buChar char="§"/>
            </a:pPr>
            <a:endParaRPr lang="en-US" sz="1800" b="1" dirty="0" smtClean="0"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Routine phlebotomies - not recommended( CLASS III AHA )</a:t>
            </a: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172201"/>
            <a:ext cx="4343400" cy="5492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European Heart Journal (2009) 30, 2493–253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TREATMENT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OF ANAEMIA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Oral iron frequently results in a rapid and dramatic increase in red  cell mass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Haematological</a:t>
            </a:r>
            <a:r>
              <a:rPr lang="en-US" sz="1800" dirty="0" smtClean="0"/>
              <a:t> parameters to be monitored  </a:t>
            </a:r>
            <a:r>
              <a:rPr lang="en-US" sz="1800" dirty="0" err="1" smtClean="0"/>
              <a:t>regularily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Iron therapy stopped  once serum </a:t>
            </a:r>
            <a:r>
              <a:rPr lang="en-US" sz="1800" dirty="0" err="1" smtClean="0"/>
              <a:t>ferritin</a:t>
            </a:r>
            <a:r>
              <a:rPr lang="en-US" sz="1800" dirty="0" smtClean="0"/>
              <a:t>   and/  or </a:t>
            </a:r>
            <a:r>
              <a:rPr lang="en-US" sz="1800" dirty="0" err="1" smtClean="0"/>
              <a:t>transferrin</a:t>
            </a:r>
            <a:r>
              <a:rPr lang="en-US" sz="1800" dirty="0" smtClean="0"/>
              <a:t>  saturation within normal range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Iron intolerant pt. – pulse IV iron therapy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019800"/>
            <a:ext cx="6553200" cy="7016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Cardiology Reviews, 2010, 6, 363-372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ANTICOAGULANTS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IN 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Use of oral anticoagulant treatment in </a:t>
            </a:r>
            <a:r>
              <a:rPr lang="en-US" sz="1800" dirty="0" err="1" smtClean="0">
                <a:solidFill>
                  <a:schemeClr val="bg1"/>
                </a:solidFill>
              </a:rPr>
              <a:t>Eisenmenger’s</a:t>
            </a:r>
            <a:r>
              <a:rPr lang="en-US" sz="1800" dirty="0" smtClean="0">
                <a:solidFill>
                  <a:schemeClr val="bg1"/>
                </a:solidFill>
              </a:rPr>
              <a:t> syndrome is controversial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 A high incidence of PA thrombosis &amp; stroke </a:t>
            </a:r>
            <a:r>
              <a:rPr lang="en-US" sz="1800" dirty="0" err="1" smtClean="0">
                <a:solidFill>
                  <a:schemeClr val="bg1"/>
                </a:solidFill>
              </a:rPr>
              <a:t>vs</a:t>
            </a:r>
            <a:r>
              <a:rPr lang="en-US" sz="1800" dirty="0" smtClean="0">
                <a:solidFill>
                  <a:schemeClr val="bg1"/>
                </a:solidFill>
              </a:rPr>
              <a:t> high incidence of bleeding &amp; </a:t>
            </a:r>
            <a:r>
              <a:rPr lang="en-US" sz="1800" dirty="0" err="1" smtClean="0">
                <a:solidFill>
                  <a:schemeClr val="bg1"/>
                </a:solidFill>
              </a:rPr>
              <a:t>haemoptysis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In the absence of significant </a:t>
            </a:r>
            <a:r>
              <a:rPr lang="en-US" sz="1800" dirty="0" err="1" smtClean="0">
                <a:solidFill>
                  <a:schemeClr val="bg1"/>
                </a:solidFill>
              </a:rPr>
              <a:t>haemoptysis</a:t>
            </a:r>
            <a:r>
              <a:rPr lang="en-US" sz="1800" dirty="0" smtClean="0">
                <a:solidFill>
                  <a:schemeClr val="bg1"/>
                </a:solidFill>
              </a:rPr>
              <a:t>, oral anticoagulant treatment should be considered in patients with PA thrombosis or signs of heart failure( ESC IIA level c)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1"/>
            <a:ext cx="5029200" cy="473076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Current Cardiology Reviews, 2010, 6, 363-372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European Heart Journal (2009) 30, 2493–2537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95800" y="1524001"/>
          <a:ext cx="4114800" cy="46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</a:tblGrid>
              <a:tr h="1106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STRATEGIES TO DECREASE BLEEDING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STRATEGIES TO PREVENT THROMBOSIS</a:t>
                      </a:r>
                      <a:endParaRPr lang="en-US" sz="1800" dirty="0"/>
                    </a:p>
                  </a:txBody>
                  <a:tcPr/>
                </a:tc>
              </a:tr>
              <a:tr h="1239519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800" dirty="0" smtClean="0"/>
                        <a:t>Meticulous INR monitoring (target </a:t>
                      </a:r>
                      <a:r>
                        <a:rPr lang="en-US" sz="1800" dirty="0" err="1" smtClean="0"/>
                        <a:t>inr</a:t>
                      </a:r>
                      <a:r>
                        <a:rPr lang="en-US" sz="1800" dirty="0" smtClean="0"/>
                        <a:t> 2-2.5)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1) Avoidance &amp; RX of volume depletion</a:t>
                      </a:r>
                      <a:endParaRPr lang="en-US" sz="1800" dirty="0"/>
                    </a:p>
                  </a:txBody>
                  <a:tcPr/>
                </a:tc>
              </a:tr>
              <a:tr h="11509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2)  Limitation of anticoagulation to  specific </a:t>
                      </a:r>
                      <a:r>
                        <a:rPr lang="en-US" sz="1800" dirty="0" err="1" smtClean="0"/>
                        <a:t>indicn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2)Iron supplementation in pt. wit h iron def.</a:t>
                      </a:r>
                      <a:endParaRPr lang="en-US" sz="1800" dirty="0"/>
                    </a:p>
                  </a:txBody>
                  <a:tcPr/>
                </a:tc>
              </a:tr>
              <a:tr h="11509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3)Prompt therapy of respiratory </a:t>
                      </a:r>
                      <a:r>
                        <a:rPr lang="en-US" sz="1800" dirty="0" err="1" smtClean="0"/>
                        <a:t>infn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3) Use of air filters during IV use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rebuchet MS" pitchFamily="34" charset="0"/>
              </a:rPr>
              <a:t>Eisenmenger</a:t>
            </a: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 Syndrome</a:t>
            </a:r>
            <a:endParaRPr lang="en-US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i="1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b="1" i="1" dirty="0" smtClean="0">
                <a:solidFill>
                  <a:schemeClr val="accent2"/>
                </a:solidFill>
                <a:latin typeface="Trebuchet MS" pitchFamily="34" charset="0"/>
              </a:rPr>
              <a:t>Definition</a:t>
            </a:r>
            <a:r>
              <a:rPr lang="en-US" b="1" dirty="0" smtClean="0">
                <a:solidFill>
                  <a:schemeClr val="accent2"/>
                </a:solidFill>
                <a:latin typeface="Trebuchet MS" pitchFamily="34" charset="0"/>
              </a:rPr>
              <a:t>:</a:t>
            </a:r>
            <a:endParaRPr lang="en-US" b="1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latin typeface="Trebuchet MS" pitchFamily="34" charset="0"/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Pulmonary hypertension at or near systemic level with reversed or bidirectional shunt between the pulmonary and systemic circulation and pulmonary vascular resistance above 800dyn/cm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(10 Wood Units)</a:t>
            </a:r>
          </a:p>
          <a:p>
            <a:pPr algn="r">
              <a:buFontTx/>
              <a:buNone/>
              <a:defRPr/>
            </a:pPr>
            <a:r>
              <a:rPr lang="en-US" sz="2400" b="1" i="1" dirty="0" smtClean="0">
                <a:solidFill>
                  <a:schemeClr val="accent1"/>
                </a:solidFill>
                <a:latin typeface="Trebuchet MS" pitchFamily="34" charset="0"/>
              </a:rPr>
              <a:t>Paul Wood, Br Med J, 1958</a:t>
            </a:r>
            <a:endParaRPr lang="en-US" b="1" dirty="0" smtClean="0">
              <a:latin typeface="Trebuchet MS" pitchFamily="34" charset="0"/>
            </a:endParaRP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Haemoptysis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257801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General measures</a:t>
            </a:r>
          </a:p>
          <a:p>
            <a:pPr lvl="1"/>
            <a:r>
              <a:rPr lang="en-US" sz="1800" dirty="0" smtClean="0"/>
              <a:t>Hospital admission - Reduction of physical activity and suppression of nonproductive cough</a:t>
            </a:r>
          </a:p>
          <a:p>
            <a:pPr lvl="1"/>
            <a:r>
              <a:rPr lang="en-US" sz="1800" dirty="0" smtClean="0"/>
              <a:t> Chest x-ray followed by CT thorax</a:t>
            </a:r>
          </a:p>
          <a:p>
            <a:pPr lvl="1"/>
            <a:r>
              <a:rPr lang="en-US" sz="1800" dirty="0" smtClean="0"/>
              <a:t> Immediate discontinuation of aspirin,  NSAID, anticoagulant</a:t>
            </a:r>
          </a:p>
          <a:p>
            <a:pPr lvl="1"/>
            <a:r>
              <a:rPr lang="en-US" sz="1800" dirty="0" smtClean="0"/>
              <a:t> Treatment of </a:t>
            </a:r>
            <a:r>
              <a:rPr lang="en-US" sz="1800" dirty="0" err="1" smtClean="0"/>
              <a:t>hypovolemia</a:t>
            </a:r>
            <a:r>
              <a:rPr lang="en-US" sz="1800" dirty="0" smtClean="0"/>
              <a:t> and anemia</a:t>
            </a:r>
          </a:p>
          <a:p>
            <a:pPr lvl="1">
              <a:buNone/>
            </a:pPr>
            <a:endParaRPr lang="en-US" sz="1800" u="sng" dirty="0" smtClean="0"/>
          </a:p>
          <a:p>
            <a:r>
              <a:rPr lang="en-US" sz="1800" b="1" u="sng" dirty="0" smtClean="0"/>
              <a:t>Specific diagnostic/ therapeutic aspects may be needed, if </a:t>
            </a:r>
            <a:r>
              <a:rPr lang="en-US" sz="1800" u="sng" dirty="0" err="1" smtClean="0"/>
              <a:t>hemoptysis</a:t>
            </a:r>
            <a:r>
              <a:rPr lang="en-US" sz="1800" u="sng" dirty="0" smtClean="0"/>
              <a:t> is severe or incessant:</a:t>
            </a:r>
          </a:p>
          <a:p>
            <a:pPr lvl="1"/>
            <a:r>
              <a:rPr lang="en-US" sz="1800" dirty="0" smtClean="0"/>
              <a:t> PLATELET INFUSION in the presence of  thrombocytopenia</a:t>
            </a:r>
          </a:p>
          <a:p>
            <a:pPr lvl="1"/>
            <a:r>
              <a:rPr lang="en-US" sz="1800" dirty="0" smtClean="0"/>
              <a:t>Administration of  FFP, vitamin K or coagulation factors</a:t>
            </a:r>
          </a:p>
          <a:p>
            <a:pPr lvl="1"/>
            <a:r>
              <a:rPr lang="en-US" sz="1800" dirty="0" smtClean="0"/>
              <a:t> Angiography with selective </a:t>
            </a:r>
            <a:r>
              <a:rPr lang="en-US" sz="1800" dirty="0" err="1" smtClean="0"/>
              <a:t>embolization</a:t>
            </a:r>
            <a:r>
              <a:rPr lang="en-US" sz="1800" dirty="0" smtClean="0"/>
              <a:t> of the artery supplying the source of blood loss</a:t>
            </a:r>
          </a:p>
          <a:p>
            <a:pPr lvl="1"/>
            <a:r>
              <a:rPr lang="en-US" sz="1800" dirty="0" smtClean="0"/>
              <a:t> Sputum culture and treatment of infectious disease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Risk reduction strategy:</a:t>
            </a:r>
          </a:p>
          <a:p>
            <a:pPr lvl="1"/>
            <a:r>
              <a:rPr lang="en-US" sz="1800" dirty="0" smtClean="0"/>
              <a:t> Immediate treatment of respiratory tract infections</a:t>
            </a:r>
          </a:p>
          <a:p>
            <a:pPr lvl="1"/>
            <a:r>
              <a:rPr lang="en-US" sz="1800" dirty="0" err="1" smtClean="0"/>
              <a:t>Pneumovax</a:t>
            </a:r>
            <a:r>
              <a:rPr lang="en-US" sz="1800" dirty="0" smtClean="0"/>
              <a:t> and annual </a:t>
            </a:r>
            <a:r>
              <a:rPr lang="en-US" sz="1800" dirty="0" err="1" smtClean="0"/>
              <a:t>fluvaccination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096001"/>
            <a:ext cx="3124200" cy="62547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Current Cardiology Reviews, 2010, 6, 363-372</a:t>
            </a:r>
            <a:fld id="{E1620196-4227-438E-B515-D35C48D76AEF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MANAGEMENT OF 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1" y="1524000"/>
            <a:ext cx="4040188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u="sng" dirty="0" smtClean="0"/>
              <a:t>Infective </a:t>
            </a:r>
            <a:r>
              <a:rPr lang="en-US" sz="1900" b="1" u="sng" dirty="0" err="1" smtClean="0"/>
              <a:t>Endocarditis</a:t>
            </a:r>
            <a:endParaRPr lang="en-US" sz="1900" b="1" u="sng" dirty="0" smtClean="0"/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High risk for </a:t>
            </a:r>
            <a:r>
              <a:rPr lang="en-US" sz="1900" dirty="0" err="1" smtClean="0"/>
              <a:t>endocarditis</a:t>
            </a:r>
            <a:r>
              <a:rPr lang="en-US" sz="1900" dirty="0" smtClean="0"/>
              <a:t> with high morbidity and mortality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Require </a:t>
            </a:r>
            <a:r>
              <a:rPr lang="en-US" sz="1900" dirty="0" err="1" smtClean="0"/>
              <a:t>endocarditis</a:t>
            </a:r>
            <a:r>
              <a:rPr lang="en-US" sz="1900" dirty="0" smtClean="0"/>
              <a:t> prophylaxis &amp; proper oral hygiene must be emphasized to prevent </a:t>
            </a:r>
            <a:r>
              <a:rPr lang="en-US" sz="1900" dirty="0" err="1" smtClean="0"/>
              <a:t>endocarditis</a:t>
            </a:r>
            <a:endParaRPr lang="en-US" sz="1900" dirty="0" smtClean="0"/>
          </a:p>
          <a:p>
            <a:pPr>
              <a:lnSpc>
                <a:spcPct val="150000"/>
              </a:lnSpc>
            </a:pPr>
            <a:r>
              <a:rPr lang="en-US" sz="1900" u="sng" dirty="0" smtClean="0"/>
              <a:t>Renal dysfunction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poor prognostic indicator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volume depletion &amp; NSAID to be avoided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041775" cy="48005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300" u="sng" dirty="0" smtClean="0"/>
              <a:t>Gout</a:t>
            </a:r>
          </a:p>
          <a:p>
            <a:pPr lvl="1">
              <a:lnSpc>
                <a:spcPct val="150000"/>
              </a:lnSpc>
            </a:pPr>
            <a:r>
              <a:rPr lang="en-US" sz="3300" dirty="0" err="1" smtClean="0"/>
              <a:t>Colchicine</a:t>
            </a:r>
            <a:r>
              <a:rPr lang="en-US" sz="3300" dirty="0" smtClean="0"/>
              <a:t> drug of choice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/>
              <a:t>Diuretics may trigger it</a:t>
            </a:r>
          </a:p>
          <a:p>
            <a:pPr lvl="1">
              <a:lnSpc>
                <a:spcPct val="150000"/>
              </a:lnSpc>
            </a:pPr>
            <a:r>
              <a:rPr lang="en-US" sz="3300" dirty="0" err="1" smtClean="0"/>
              <a:t>Hypouricemic</a:t>
            </a:r>
            <a:r>
              <a:rPr lang="en-US" sz="3300" dirty="0" smtClean="0"/>
              <a:t> drugs indicated in symptomatic patients</a:t>
            </a:r>
          </a:p>
          <a:p>
            <a:pPr lvl="1">
              <a:lnSpc>
                <a:spcPct val="150000"/>
              </a:lnSpc>
            </a:pPr>
            <a:r>
              <a:rPr lang="en-US" sz="3300" dirty="0" err="1" smtClean="0"/>
              <a:t>Allopurinol</a:t>
            </a:r>
            <a:r>
              <a:rPr lang="en-US" sz="3300" dirty="0" smtClean="0"/>
              <a:t> &amp; </a:t>
            </a:r>
            <a:r>
              <a:rPr lang="en-US" sz="3300" dirty="0" err="1" smtClean="0"/>
              <a:t>probenicid</a:t>
            </a:r>
            <a:r>
              <a:rPr lang="en-US" sz="3300" dirty="0" smtClean="0"/>
              <a:t> indicated in recurrent gout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/>
              <a:t>Poor prognostic marker</a:t>
            </a:r>
          </a:p>
          <a:p>
            <a:pPr>
              <a:lnSpc>
                <a:spcPct val="150000"/>
              </a:lnSpc>
            </a:pPr>
            <a:r>
              <a:rPr lang="en-US" sz="3800" u="sng" dirty="0" err="1" smtClean="0"/>
              <a:t>Cholecystitis</a:t>
            </a:r>
            <a:endParaRPr lang="en-US" sz="3800" u="sng" dirty="0" smtClean="0"/>
          </a:p>
          <a:p>
            <a:pPr lvl="1">
              <a:lnSpc>
                <a:spcPct val="150000"/>
              </a:lnSpc>
            </a:pPr>
            <a:r>
              <a:rPr lang="en-US" sz="2900" dirty="0" smtClean="0"/>
              <a:t>Due to gall stones</a:t>
            </a:r>
          </a:p>
          <a:p>
            <a:pPr lvl="1">
              <a:lnSpc>
                <a:spcPct val="150000"/>
              </a:lnSpc>
            </a:pPr>
            <a:r>
              <a:rPr lang="en-US" sz="2900" dirty="0" smtClean="0"/>
              <a:t>ERCP + PAPPILOTOMY RX of choic</a:t>
            </a:r>
            <a:r>
              <a:rPr lang="en-US" sz="1800" dirty="0" smtClean="0"/>
              <a:t>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24601"/>
            <a:ext cx="3886200" cy="396876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Current Cardiology Reviews, 2010, 6, 363-372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Trebuchet MS" pitchFamily="34" charset="0"/>
              </a:rPr>
              <a:t>Targeted Therapy:</a:t>
            </a:r>
            <a:br>
              <a:rPr lang="en-US" sz="40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rebuchet MS" pitchFamily="34" charset="0"/>
              </a:rPr>
              <a:t>Pulmonary Vasodilators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467600" cy="32004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2000" dirty="0" err="1" smtClean="0">
                <a:latin typeface="Trebuchet MS" pitchFamily="34" charset="0"/>
              </a:rPr>
              <a:t>Prostanoids</a:t>
            </a:r>
            <a:r>
              <a:rPr lang="en-US" sz="2000" dirty="0" smtClean="0">
                <a:latin typeface="Trebuchet MS" pitchFamily="34" charset="0"/>
              </a:rPr>
              <a:t>: </a:t>
            </a:r>
            <a:r>
              <a:rPr lang="en-US" sz="2000" dirty="0" err="1" smtClean="0">
                <a:latin typeface="Trebuchet MS" pitchFamily="34" charset="0"/>
              </a:rPr>
              <a:t>Epoprostenol</a:t>
            </a:r>
            <a:r>
              <a:rPr lang="en-US" sz="2000" dirty="0" smtClean="0">
                <a:latin typeface="Trebuchet MS" pitchFamily="34" charset="0"/>
              </a:rPr>
              <a:t> infusion</a:t>
            </a:r>
          </a:p>
          <a:p>
            <a:pPr>
              <a:lnSpc>
                <a:spcPct val="20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rebuchet MS" pitchFamily="34" charset="0"/>
              </a:rPr>
              <a:t>Phosphodiesterase-5 inhibitors: </a:t>
            </a:r>
            <a:r>
              <a:rPr lang="en-US" sz="2000" dirty="0" err="1" smtClean="0">
                <a:latin typeface="Trebuchet MS" pitchFamily="34" charset="0"/>
              </a:rPr>
              <a:t>Sildenafil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tadalafil</a:t>
            </a:r>
            <a:endParaRPr lang="en-US" sz="2000" dirty="0" smtClean="0">
              <a:latin typeface="Trebuchet MS" pitchFamily="34" charset="0"/>
            </a:endParaRPr>
          </a:p>
          <a:p>
            <a:pPr>
              <a:lnSpc>
                <a:spcPct val="200000"/>
              </a:lnSpc>
              <a:buSzPct val="65000"/>
              <a:buFontTx/>
              <a:buBlip>
                <a:blip r:embed="rId3"/>
              </a:buBlip>
              <a:defRPr/>
            </a:pPr>
            <a:r>
              <a:rPr lang="en-US" sz="2000" dirty="0" err="1" smtClean="0">
                <a:latin typeface="Trebuchet MS" pitchFamily="34" charset="0"/>
              </a:rPr>
              <a:t>Endothelin</a:t>
            </a:r>
            <a:r>
              <a:rPr lang="en-US" sz="2000" dirty="0" smtClean="0">
                <a:latin typeface="Trebuchet MS" pitchFamily="34" charset="0"/>
              </a:rPr>
              <a:t> receptor antagonists: </a:t>
            </a:r>
            <a:r>
              <a:rPr lang="en-US" sz="2000" dirty="0" err="1" smtClean="0">
                <a:latin typeface="Trebuchet MS" pitchFamily="34" charset="0"/>
              </a:rPr>
              <a:t>Bosentan</a:t>
            </a:r>
            <a:r>
              <a:rPr lang="en-US" sz="2000" dirty="0" smtClean="0">
                <a:latin typeface="Trebuchet MS" pitchFamily="34" charset="0"/>
              </a:rPr>
              <a:t> (BREATH-5 trial</a:t>
            </a:r>
            <a:r>
              <a:rPr lang="en-US" sz="18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SILDENAFIL IN 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" y="1676400"/>
            <a:ext cx="4497388" cy="2743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Significant improvements( 20mg </a:t>
            </a:r>
            <a:r>
              <a:rPr lang="en-US" sz="2000" dirty="0" err="1" smtClean="0"/>
              <a:t>tid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functional class, oxygen saturation &amp;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cardiopulmonary </a:t>
            </a:r>
            <a:r>
              <a:rPr lang="en-US" sz="2000" dirty="0" err="1" smtClean="0"/>
              <a:t>hemodynamics</a:t>
            </a:r>
            <a:r>
              <a:rPr lang="en-US" sz="2000" dirty="0" smtClean="0"/>
              <a:t> seen after 6 </a:t>
            </a:r>
            <a:r>
              <a:rPr lang="en-US" sz="2000" dirty="0" err="1" smtClean="0"/>
              <a:t>mth</a:t>
            </a:r>
            <a:r>
              <a:rPr lang="en-US" sz="2000" dirty="0" smtClean="0"/>
              <a:t>   ( </a:t>
            </a:r>
            <a:r>
              <a:rPr lang="en-US" sz="2000" dirty="0" err="1" smtClean="0"/>
              <a:t>Chau</a:t>
            </a:r>
            <a:r>
              <a:rPr lang="en-US" sz="2000" dirty="0" smtClean="0"/>
              <a:t> et al   </a:t>
            </a:r>
            <a:r>
              <a:rPr lang="en-US" sz="2000" dirty="0" err="1" smtClean="0"/>
              <a:t>Int</a:t>
            </a:r>
            <a:r>
              <a:rPr lang="en-US" sz="2000" dirty="0" smtClean="0"/>
              <a:t> J </a:t>
            </a:r>
            <a:r>
              <a:rPr lang="en-US" sz="2000" dirty="0" err="1" smtClean="0"/>
              <a:t>Cardiol</a:t>
            </a:r>
            <a:r>
              <a:rPr lang="en-US" sz="2000" dirty="0" smtClean="0"/>
              <a:t> 2007)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6002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6477000" cy="3968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Journal of Cardiology 120 (2007) 314–316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272404"/>
            <a:ext cx="9144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Garg</a:t>
            </a:r>
            <a:r>
              <a:rPr lang="en-US" sz="2000" dirty="0" smtClean="0">
                <a:solidFill>
                  <a:srgbClr val="FFFF00"/>
                </a:solidFill>
              </a:rPr>
              <a:t> et al.  - optimal dose is 50mg </a:t>
            </a:r>
            <a:r>
              <a:rPr lang="en-US" sz="2000" dirty="0" err="1" smtClean="0">
                <a:solidFill>
                  <a:srgbClr val="FFFF00"/>
                </a:solidFill>
              </a:rPr>
              <a:t>tid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   Demonstrated  improvement in 6MWT, O2 </a:t>
            </a:r>
            <a:r>
              <a:rPr lang="en-US" sz="2000" dirty="0" err="1" smtClean="0">
                <a:solidFill>
                  <a:srgbClr val="FFFF00"/>
                </a:solidFill>
              </a:rPr>
              <a:t>saturn</a:t>
            </a:r>
            <a:r>
              <a:rPr lang="en-US" sz="2000" dirty="0" smtClean="0">
                <a:solidFill>
                  <a:srgbClr val="FFFF00"/>
                </a:solidFill>
              </a:rPr>
              <a:t>.&amp;  </a:t>
            </a:r>
            <a:r>
              <a:rPr lang="en-US" sz="2000" dirty="0" err="1" smtClean="0">
                <a:solidFill>
                  <a:srgbClr val="FFFF00"/>
                </a:solidFill>
              </a:rPr>
              <a:t>haemodynamics</a:t>
            </a:r>
            <a:r>
              <a:rPr lang="en-US" sz="2000" dirty="0" smtClean="0">
                <a:solidFill>
                  <a:srgbClr val="FFFF00"/>
                </a:solidFill>
              </a:rPr>
              <a:t>  in both PAH 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   No  significant side effects   (</a:t>
            </a:r>
            <a:r>
              <a:rPr lang="en-US" sz="2000" dirty="0" err="1" smtClean="0">
                <a:solidFill>
                  <a:schemeClr val="bg1"/>
                </a:solidFill>
              </a:rPr>
              <a:t>intnl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jn</a:t>
            </a:r>
            <a:r>
              <a:rPr lang="en-US" sz="2000" dirty="0" smtClean="0">
                <a:solidFill>
                  <a:schemeClr val="bg1"/>
                </a:solidFill>
              </a:rPr>
              <a:t> of cardiology 2007)  (n=21)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 Singh et al </a:t>
            </a:r>
            <a:r>
              <a:rPr lang="en-US" sz="2000" dirty="0" smtClean="0">
                <a:solidFill>
                  <a:schemeClr val="bg1"/>
                </a:solidFill>
              </a:rPr>
              <a:t>– dosage of 100mg </a:t>
            </a:r>
            <a:r>
              <a:rPr lang="en-US" sz="2000" dirty="0" err="1" smtClean="0">
                <a:solidFill>
                  <a:schemeClr val="bg1"/>
                </a:solidFill>
              </a:rPr>
              <a:t>tid</a:t>
            </a:r>
            <a:r>
              <a:rPr lang="en-US" sz="2000" dirty="0" smtClean="0">
                <a:solidFill>
                  <a:schemeClr val="bg1"/>
                </a:solidFill>
              </a:rPr>
              <a:t>- benefit seen in all parameters (Am Heart J 2006;151)   ( n=10)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TADALAFIL IN 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648200" cy="4525963"/>
          </a:xfrm>
        </p:spPr>
        <p:txBody>
          <a:bodyPr/>
          <a:lstStyle/>
          <a:p>
            <a:r>
              <a:rPr lang="en-US" sz="2400" dirty="0" smtClean="0"/>
              <a:t>Small study n=16</a:t>
            </a:r>
          </a:p>
          <a:p>
            <a:r>
              <a:rPr lang="en-US" sz="2400" dirty="0" smtClean="0"/>
              <a:t>Short study( 3mth)</a:t>
            </a:r>
          </a:p>
          <a:p>
            <a:r>
              <a:rPr lang="en-US" sz="2400" dirty="0" smtClean="0"/>
              <a:t>Not a RCT</a:t>
            </a:r>
          </a:p>
          <a:p>
            <a:pPr algn="just"/>
            <a:r>
              <a:rPr lang="en-US" sz="2400" dirty="0" smtClean="0"/>
              <a:t>Sign. Improvement</a:t>
            </a:r>
          </a:p>
          <a:p>
            <a:pPr algn="just">
              <a:buNone/>
            </a:pPr>
            <a:r>
              <a:rPr lang="en-US" sz="2400" dirty="0" smtClean="0"/>
              <a:t>       In  6mwt , </a:t>
            </a:r>
            <a:r>
              <a:rPr lang="en-US" sz="2400" dirty="0" err="1" smtClean="0"/>
              <a:t>dyspnoea</a:t>
            </a:r>
            <a:r>
              <a:rPr lang="en-US" sz="2400" dirty="0" smtClean="0"/>
              <a:t>  &amp; PVR </a:t>
            </a:r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2444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Phosphodiesterase-5 Inhibitor in </a:t>
            </a:r>
            <a:r>
              <a:rPr lang="en-US" b="1" dirty="0" err="1" smtClean="0">
                <a:solidFill>
                  <a:schemeClr val="bg1"/>
                </a:solidFill>
              </a:rPr>
              <a:t>Eisenmenger</a:t>
            </a:r>
            <a:r>
              <a:rPr lang="en-US" b="1" dirty="0" smtClean="0">
                <a:solidFill>
                  <a:schemeClr val="bg1"/>
                </a:solidFill>
              </a:rPr>
              <a:t> Syndrome : A Preliminary Observational study  </a:t>
            </a:r>
            <a:r>
              <a:rPr lang="en-US" i="1" dirty="0" smtClean="0">
                <a:solidFill>
                  <a:schemeClr val="bg1"/>
                </a:solidFill>
              </a:rPr>
              <a:t>Circulation. 2006;114:1807-1810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BOSENTAN IN ES(BREATHE-5)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35814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 smtClean="0"/>
              <a:t>Bosentan</a:t>
            </a:r>
            <a:r>
              <a:rPr lang="en-US" sz="1800" dirty="0" smtClean="0"/>
              <a:t> significantly reduced PVR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( Mean pap 5.5hg)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Improved 6MWT ( 53.1M)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Well tolerated, Spo2 not affected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A 24-week, open-label, follow-up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study demonstrated further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impnt</a:t>
            </a:r>
            <a:r>
              <a:rPr lang="en-US" sz="1400" dirty="0" smtClean="0"/>
              <a:t>. In 6MWT&amp; WHO class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4876800" cy="3276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chemeClr val="bg1"/>
                </a:solidFill>
              </a:rPr>
              <a:t>Gatzoulis</a:t>
            </a:r>
            <a:r>
              <a:rPr lang="en-IN" dirty="0" smtClean="0">
                <a:solidFill>
                  <a:schemeClr val="bg1"/>
                </a:solidFill>
              </a:rPr>
              <a:t> MA,  </a:t>
            </a:r>
            <a:r>
              <a:rPr lang="en-IN" dirty="0" err="1" smtClean="0">
                <a:solidFill>
                  <a:schemeClr val="bg1"/>
                </a:solidFill>
              </a:rPr>
              <a:t>Int</a:t>
            </a:r>
            <a:r>
              <a:rPr lang="en-IN" dirty="0" smtClean="0">
                <a:solidFill>
                  <a:schemeClr val="bg1"/>
                </a:solidFill>
              </a:rPr>
              <a:t> J Cardio 2008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9939" name="Line 102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86200" y="1600200"/>
            <a:ext cx="525780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457200" y="5562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studies have shown benefit with SITAXENTAN in 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2" y="6019800"/>
            <a:ext cx="457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ESC – class I indication for who class iii patients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 l="48843"/>
          <a:stretch>
            <a:fillRect/>
          </a:stretch>
        </p:blipFill>
        <p:spPr bwMode="auto">
          <a:xfrm>
            <a:off x="1828800" y="1574800"/>
            <a:ext cx="5562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0" y="6248401"/>
            <a:ext cx="8991600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FFCC00"/>
                </a:solidFill>
                <a:latin typeface="Trebuchet MS" pitchFamily="34" charset="0"/>
              </a:rPr>
              <a:t>                                                   </a:t>
            </a:r>
            <a:r>
              <a:rPr lang="en-GB" sz="1800" b="1" i="1" dirty="0" err="1" smtClean="0">
                <a:solidFill>
                  <a:srgbClr val="FFCC00"/>
                </a:solidFill>
                <a:latin typeface="Trebuchet MS" pitchFamily="34" charset="0"/>
              </a:rPr>
              <a:t>Dimopoulos</a:t>
            </a:r>
            <a:r>
              <a:rPr lang="en-GB" sz="1800" b="1" i="1" dirty="0" smtClean="0">
                <a:solidFill>
                  <a:srgbClr val="FFCC00"/>
                </a:solidFill>
                <a:latin typeface="Trebuchet MS" pitchFamily="34" charset="0"/>
              </a:rPr>
              <a:t>, K. et al. Circulation 2010;121:20-25   </a:t>
            </a:r>
            <a:endParaRPr lang="en-GB" sz="1800" b="1" i="1" dirty="0">
              <a:solidFill>
                <a:srgbClr val="FFCC00"/>
              </a:solidFill>
              <a:latin typeface="Trebuchet MS" pitchFamily="34" charset="0"/>
            </a:endParaRP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609600" y="3048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2"/>
                </a:solidFill>
                <a:latin typeface="Trebuchet MS" pitchFamily="34" charset="0"/>
              </a:rPr>
              <a:t>SURVIVAL IN EISENMENGER SYNDROME PATIENTS ON ADVANCED THERAPY (N=287)</a:t>
            </a:r>
            <a:endParaRPr lang="en-US" sz="2800" b="1" u="sng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ADVANCED THERAPY CAN DELAY TRANSPLANTATION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1" y="1676400"/>
            <a:ext cx="4040188" cy="39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924800" cy="549277"/>
          </a:xfrm>
        </p:spPr>
        <p:txBody>
          <a:bodyPr/>
          <a:lstStyle/>
          <a:p>
            <a:r>
              <a:rPr lang="en-US" dirty="0" smtClean="0"/>
              <a:t>Advanced therapy may delay the need for transplantation in patients with the </a:t>
            </a:r>
            <a:r>
              <a:rPr lang="en-US" dirty="0" err="1" smtClean="0"/>
              <a:t>Eisenmenger</a:t>
            </a:r>
            <a:endParaRPr lang="en-US" dirty="0" smtClean="0"/>
          </a:p>
          <a:p>
            <a:r>
              <a:rPr lang="en-US" dirty="0" smtClean="0"/>
              <a:t>syndrome </a:t>
            </a:r>
            <a:r>
              <a:rPr lang="en-US" dirty="0" smtClean="0">
                <a:solidFill>
                  <a:schemeClr val="bg1"/>
                </a:solidFill>
              </a:rPr>
              <a:t>European Heart Journal (2006) 27, 1472–1477 </a:t>
            </a:r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6" y="1676401"/>
            <a:ext cx="4041775" cy="401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THERAPIES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CCB IN 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No clear data support the use of CCBs in patients with </a:t>
            </a:r>
            <a:r>
              <a:rPr lang="en-US" sz="1800" dirty="0" err="1" smtClean="0"/>
              <a:t>Eisenmenger’s</a:t>
            </a:r>
            <a:r>
              <a:rPr lang="en-US" sz="1800" dirty="0" smtClean="0"/>
              <a:t> Syndrome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The empirical use of CCBs is dangerous and should be avoided  ( esc class III)</a:t>
            </a:r>
          </a:p>
          <a:p>
            <a:pPr lvl="1"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u="sng" dirty="0" smtClean="0"/>
              <a:t>PROSTACYCLIN THERAPY ( ESC CLASS </a:t>
            </a:r>
            <a:r>
              <a:rPr lang="en-US" sz="1800" u="sng" dirty="0" err="1" smtClean="0"/>
              <a:t>Iia</a:t>
            </a:r>
            <a:r>
              <a:rPr lang="en-US" sz="1800" u="sng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Small studies have shown benefit of </a:t>
            </a:r>
            <a:r>
              <a:rPr lang="en-US" sz="1800" dirty="0" err="1" smtClean="0"/>
              <a:t>prostacyclin</a:t>
            </a:r>
            <a:r>
              <a:rPr lang="en-US" sz="1800" dirty="0" smtClean="0"/>
              <a:t> infusion in 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LARGER STUDIES LACKING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Central lines expose the patients to the risk  Of paradoxical embolism and sepsis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324601"/>
            <a:ext cx="4724400" cy="3968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European Heart Journal (2009) 30, 2493–2537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ESC RECOMMENDATIONS (2009)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24601"/>
            <a:ext cx="4191000" cy="3968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European Heart Journal (2009) 30, 2493–2537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943600"/>
            <a:ext cx="745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vasodilator therapy in </a:t>
            </a:r>
            <a:r>
              <a:rPr lang="en-US" dirty="0" err="1" smtClean="0">
                <a:solidFill>
                  <a:schemeClr val="bg1"/>
                </a:solidFill>
              </a:rPr>
              <a:t>eisenmengers</a:t>
            </a:r>
            <a:r>
              <a:rPr lang="en-US" dirty="0" smtClean="0">
                <a:solidFill>
                  <a:schemeClr val="bg1"/>
                </a:solidFill>
              </a:rPr>
              <a:t> is a II a recommendation in AHA 2008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EISENMENGER’S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COMPLEX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839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VSD with reversed shunt in absence of pulmonary stenosis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Reversed shunt was initially attributed to overriding of aorta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term was coined by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MAUDE ABOTT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1927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found to be due to increased PVR by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PAULWOOD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248401"/>
            <a:ext cx="7543800" cy="4730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PAULWOOD;DISEASES OF THE HEART &amp; CIRCULATION:3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EDITION:CHAPTER 8;467- 499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EISENMENGER SYNDROME &amp; PREGNANCY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572000" cy="4906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Initial studies demonstrated a mortality of 56%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Recent </a:t>
            </a:r>
            <a:r>
              <a:rPr lang="en-US" sz="1800" dirty="0" err="1" smtClean="0"/>
              <a:t>metaanalysis</a:t>
            </a:r>
            <a:r>
              <a:rPr lang="en-US" sz="1800" dirty="0" smtClean="0"/>
              <a:t> demonstrated a decrease in mortality from 36% to 26%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Majority of death occurred in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</a:t>
            </a:r>
            <a:r>
              <a:rPr lang="en-US" sz="1800" dirty="0" err="1" smtClean="0"/>
              <a:t>mth</a:t>
            </a:r>
            <a:r>
              <a:rPr lang="en-US" sz="1800" dirty="0" smtClean="0"/>
              <a:t> post delivery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Primi</a:t>
            </a:r>
            <a:r>
              <a:rPr lang="en-US" sz="1800" dirty="0" smtClean="0"/>
              <a:t> had greater risk of death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use of advanced therapy were not found to have an independent survival benefit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1"/>
            <a:ext cx="4800600" cy="3968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European Heart Journal (2009) 30, 256–265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PREGNANCY &amp; EISENMENGER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00200"/>
            <a:ext cx="6324600" cy="4602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EFFECTS OF PREGNANCY ON EISENMENGERS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Increase in blood volume- compromised </a:t>
            </a:r>
            <a:r>
              <a:rPr lang="en-US" sz="1800" dirty="0" err="1" smtClean="0"/>
              <a:t>Rv</a:t>
            </a:r>
            <a:r>
              <a:rPr lang="en-US" sz="1800" dirty="0" smtClean="0"/>
              <a:t> may not compensate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Fall in SVR may cause increase in </a:t>
            </a:r>
            <a:r>
              <a:rPr lang="en-US" sz="1800" dirty="0" err="1" smtClean="0"/>
              <a:t>rt</a:t>
            </a:r>
            <a:r>
              <a:rPr lang="en-US" sz="1800" dirty="0" smtClean="0"/>
              <a:t> to left shunt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Fixed PVR may decrease the RV cardiac output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Hypercoagability</a:t>
            </a:r>
            <a:r>
              <a:rPr lang="en-US" sz="1800" dirty="0" smtClean="0"/>
              <a:t> during pregnancy  --    risk of DVT, pulmonary infarction, stroke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6388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Fetal complications</a:t>
            </a:r>
          </a:p>
          <a:p>
            <a:pPr lvl="1"/>
            <a:r>
              <a:rPr lang="en-US" sz="1800" dirty="0" smtClean="0"/>
              <a:t>IUGR </a:t>
            </a:r>
          </a:p>
          <a:p>
            <a:pPr lvl="1"/>
            <a:r>
              <a:rPr lang="en-US" sz="1800" dirty="0" smtClean="0"/>
              <a:t>Premature delivery</a:t>
            </a:r>
          </a:p>
          <a:p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u="sng" dirty="0" smtClean="0"/>
              <a:t>MATERNAL COMPLICATIONS   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Sudden Cardiac Death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Heart Failure( RV)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Thromboembolism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Arrythmia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324601"/>
            <a:ext cx="4495800" cy="39687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ACC/AHA 2008 Guidelines for Adults With CHD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3886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PREGNANCY &amp; EISENMENGER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PRECONCEPTIONAL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Pregnancy is contraindicated </a:t>
            </a:r>
          </a:p>
          <a:p>
            <a:r>
              <a:rPr lang="en-US" sz="1800" dirty="0" smtClean="0"/>
              <a:t>Contraceptive methods to be </a:t>
            </a:r>
            <a:r>
              <a:rPr lang="en-US" sz="1800" dirty="0" err="1" smtClean="0"/>
              <a:t>adviced</a:t>
            </a:r>
            <a:endParaRPr lang="en-US" sz="1800" dirty="0" smtClean="0"/>
          </a:p>
          <a:p>
            <a:r>
              <a:rPr lang="en-US" sz="1800" dirty="0" smtClean="0"/>
              <a:t>Progesterone therapy indicated but estrogen therapy is contraindicated</a:t>
            </a:r>
          </a:p>
          <a:p>
            <a:r>
              <a:rPr lang="en-US" sz="1800" dirty="0" smtClean="0"/>
              <a:t>Sterilization procedure is risky</a:t>
            </a:r>
          </a:p>
          <a:p>
            <a:r>
              <a:rPr lang="en-US" sz="1800" dirty="0" smtClean="0"/>
              <a:t>Terminations to be done ideally in the first trimester</a:t>
            </a:r>
          </a:p>
          <a:p>
            <a:r>
              <a:rPr lang="en-US" sz="1800" dirty="0" smtClean="0"/>
              <a:t>Advanced therapy may be  used( </a:t>
            </a:r>
            <a:r>
              <a:rPr lang="en-US" sz="1800" dirty="0" err="1" smtClean="0"/>
              <a:t>bosentan</a:t>
            </a:r>
            <a:r>
              <a:rPr lang="en-US" sz="1800" dirty="0" smtClean="0"/>
              <a:t> c/</a:t>
            </a:r>
            <a:r>
              <a:rPr lang="en-US" sz="1800" dirty="0" err="1" smtClean="0"/>
              <a:t>i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3962401" cy="457200"/>
          </a:xfrm>
        </p:spPr>
        <p:txBody>
          <a:bodyPr/>
          <a:lstStyle/>
          <a:p>
            <a:r>
              <a:rPr lang="en-US" dirty="0" smtClean="0"/>
              <a:t>         ANTENATAL CARE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Thromboprophylaxis</a:t>
            </a:r>
            <a:r>
              <a:rPr lang="en-US" sz="1800" dirty="0" smtClean="0"/>
              <a:t> advised ( risk/benefit ratio)</a:t>
            </a:r>
          </a:p>
          <a:p>
            <a:r>
              <a:rPr lang="en-US" sz="1800" dirty="0" smtClean="0"/>
              <a:t>Close monitoring</a:t>
            </a:r>
          </a:p>
          <a:p>
            <a:r>
              <a:rPr lang="en-US" sz="1800" dirty="0" smtClean="0"/>
              <a:t>Bed rest  after 20 weeks</a:t>
            </a:r>
          </a:p>
          <a:p>
            <a:r>
              <a:rPr lang="en-US" sz="1800" dirty="0" smtClean="0"/>
              <a:t>Advanced therapy(individualized)</a:t>
            </a:r>
          </a:p>
          <a:p>
            <a:r>
              <a:rPr lang="en-US" sz="1800" dirty="0" smtClean="0"/>
              <a:t>Fetal echo at 20 weeks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INTRAPARTUM CARE</a:t>
            </a:r>
          </a:p>
          <a:p>
            <a:r>
              <a:rPr lang="en-US" sz="1800" b="1" dirty="0" smtClean="0"/>
              <a:t>Ideal mode of delivery controversial</a:t>
            </a:r>
          </a:p>
          <a:p>
            <a:r>
              <a:rPr lang="en-US" sz="1800" b="1" dirty="0" smtClean="0"/>
              <a:t>Fluid management</a:t>
            </a:r>
          </a:p>
          <a:p>
            <a:r>
              <a:rPr lang="en-US" sz="1800" b="1" dirty="0" smtClean="0"/>
              <a:t>Epidural analgesia </a:t>
            </a:r>
            <a:r>
              <a:rPr lang="en-US" sz="1800" b="1" dirty="0" err="1" smtClean="0"/>
              <a:t>preffered</a:t>
            </a:r>
            <a:r>
              <a:rPr lang="en-US" sz="1800" b="1" dirty="0" smtClean="0"/>
              <a:t> over GA</a:t>
            </a:r>
          </a:p>
          <a:p>
            <a:r>
              <a:rPr lang="en-US" sz="1800" b="1" dirty="0" smtClean="0"/>
              <a:t>OXYTOCIN  TO BE AVOIDED</a:t>
            </a:r>
          </a:p>
          <a:p>
            <a:r>
              <a:rPr lang="en-US" sz="1800" b="1" dirty="0" smtClean="0"/>
              <a:t>PPH to be watched for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3400" y="6096000"/>
            <a:ext cx="7848600" cy="54927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ACC/AHA 2008 Guidelines for Adults With CHD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66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Trebuchet MS" pitchFamily="34" charset="0"/>
              </a:rPr>
              <a:t>Perioperative Risk for Noncardiac Surgery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8229600" cy="452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FF3300"/>
                </a:solidFill>
                <a:latin typeface="Trebuchet MS" pitchFamily="34" charset="0"/>
              </a:rPr>
              <a:t>High risk conditions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Pulm hypertension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Cyanotic CHD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NYHA class III or IV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Severe ventricular dysfuntion (EF&lt;35%)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Severe left heart obstructive obstruction</a:t>
            </a:r>
          </a:p>
          <a:p>
            <a:pPr>
              <a:defRPr/>
            </a:pPr>
            <a:r>
              <a:rPr lang="en-US" b="1" smtClean="0">
                <a:solidFill>
                  <a:srgbClr val="FF3300"/>
                </a:solidFill>
                <a:latin typeface="Trebuchet MS" pitchFamily="34" charset="0"/>
              </a:rPr>
              <a:t>Moderate risk conditions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smtClean="0">
                <a:latin typeface="Trebuchet MS" pitchFamily="34" charset="0"/>
              </a:rPr>
              <a:t> Intracardiac shunt lesions</a:t>
            </a:r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7"/>
          <p:cNvSpPr>
            <a:spLocks noChangeArrowheads="1"/>
          </p:cNvSpPr>
          <p:nvPr/>
        </p:nvSpPr>
        <p:spPr bwMode="auto">
          <a:xfrm>
            <a:off x="5410200" y="6248400"/>
            <a:ext cx="2895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 dirty="0">
                <a:latin typeface="Trebuchet MS" pitchFamily="34" charset="0"/>
              </a:rPr>
              <a:t>ACC/AHA guidelines 2008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isenmengers survi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733801" y="914401"/>
            <a:ext cx="5189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b="1" dirty="0" smtClean="0">
                <a:solidFill>
                  <a:srgbClr val="993300"/>
                </a:solidFill>
                <a:latin typeface="Arial" charset="0"/>
              </a:rPr>
              <a:t> Life </a:t>
            </a:r>
            <a:r>
              <a:rPr lang="en-US" sz="1800" b="1" dirty="0">
                <a:solidFill>
                  <a:srgbClr val="993300"/>
                </a:solidFill>
                <a:latin typeface="Arial" charset="0"/>
              </a:rPr>
              <a:t>expectancy reduced by about 20 years</a:t>
            </a:r>
          </a:p>
          <a:p>
            <a:pPr>
              <a:buFontTx/>
              <a:buChar char="•"/>
            </a:pPr>
            <a:r>
              <a:rPr lang="en-US" sz="1800" b="1" dirty="0" smtClean="0">
                <a:solidFill>
                  <a:srgbClr val="993300"/>
                </a:solidFill>
                <a:latin typeface="Arial" charset="0"/>
              </a:rPr>
              <a:t> Unwarranted </a:t>
            </a:r>
            <a:r>
              <a:rPr lang="en-US" sz="1800" b="1" dirty="0">
                <a:solidFill>
                  <a:srgbClr val="993300"/>
                </a:solidFill>
                <a:latin typeface="Arial" charset="0"/>
              </a:rPr>
              <a:t>surgical closure hastens death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325637" y="5959477"/>
            <a:ext cx="647844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rebuchet MS" pitchFamily="34" charset="0"/>
              </a:rPr>
              <a:t> Policy of “non-intervention”, unless absolutely necessary</a:t>
            </a:r>
          </a:p>
          <a:p>
            <a:pPr algn="ctr"/>
            <a:r>
              <a:rPr lang="en-US" b="1">
                <a:latin typeface="Trebuchet MS" pitchFamily="34" charset="0"/>
              </a:rPr>
              <a:t> Avoid destabilizing the “balanced physiology”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22438"/>
            <a:ext cx="8229600" cy="45259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Associated with a mortality rate of 14% -19%</a:t>
            </a:r>
          </a:p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Local anesthesia is preferred to general anesthesia</a:t>
            </a:r>
          </a:p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Prolonged fasting and volume depletion should be avoided</a:t>
            </a:r>
          </a:p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Small air bubbles in IV lines should be removed</a:t>
            </a:r>
          </a:p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Early ambulation is encouraged</a:t>
            </a:r>
          </a:p>
          <a:p>
            <a:pPr>
              <a:lnSpc>
                <a:spcPct val="105000"/>
              </a:lnSpc>
              <a:buSzPct val="70000"/>
              <a:buFontTx/>
              <a:buBlip>
                <a:blip r:embed="rId3"/>
              </a:buBlip>
              <a:defRPr/>
            </a:pPr>
            <a:r>
              <a:rPr lang="en-US" sz="2600" b="1" smtClean="0">
                <a:latin typeface="Trebuchet MS" pitchFamily="34" charset="0"/>
              </a:rPr>
              <a:t>Antibodies given to prevent infective endocarditis</a:t>
            </a:r>
            <a:endParaRPr lang="en-US" sz="240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Trebuchet MS" pitchFamily="34" charset="0"/>
              </a:rPr>
              <a:t>Perioperative Risk for Noncardiac Surgery in Eisenmenger Syndrome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Trebuchet MS" pitchFamily="34" charset="0"/>
              </a:rPr>
              <a:t>Management of Eisenmenger Syndrome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64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3000" b="1" i="1" dirty="0" smtClean="0">
                <a:solidFill>
                  <a:schemeClr val="bg1"/>
                </a:solidFill>
                <a:latin typeface="Trebuchet MS" pitchFamily="34" charset="0"/>
              </a:rPr>
              <a:t>Transplantation</a:t>
            </a:r>
            <a:endParaRPr lang="en-US" sz="2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en-US" sz="2600" b="1" dirty="0" smtClean="0">
                <a:latin typeface="Trebuchet MS" pitchFamily="34" charset="0"/>
              </a:rPr>
              <a:t>1982 : Combined heart-lung transplantation </a:t>
            </a:r>
          </a:p>
          <a:p>
            <a:pPr>
              <a:buFontTx/>
              <a:buNone/>
              <a:defRPr/>
            </a:pPr>
            <a:r>
              <a:rPr lang="en-US" sz="2600" b="1" dirty="0" smtClean="0">
                <a:latin typeface="Trebuchet MS" pitchFamily="34" charset="0"/>
              </a:rPr>
              <a:t>           introduced by Reitz et al</a:t>
            </a:r>
          </a:p>
          <a:p>
            <a:pPr>
              <a:buFontTx/>
              <a:buNone/>
              <a:defRPr/>
            </a:pPr>
            <a:r>
              <a:rPr lang="en-US" sz="2600" b="1" dirty="0" smtClean="0">
                <a:latin typeface="Trebuchet MS" pitchFamily="34" charset="0"/>
              </a:rPr>
              <a:t>1990 : Single lung transplantation with repair of </a:t>
            </a:r>
          </a:p>
          <a:p>
            <a:pPr>
              <a:buFontTx/>
              <a:buNone/>
              <a:defRPr/>
            </a:pPr>
            <a:r>
              <a:rPr lang="en-US" sz="2600" b="1" dirty="0" smtClean="0">
                <a:latin typeface="Trebuchet MS" pitchFamily="34" charset="0"/>
              </a:rPr>
              <a:t>           cardiac defect successfully performed by</a:t>
            </a:r>
          </a:p>
          <a:p>
            <a:pPr>
              <a:buFontTx/>
              <a:buNone/>
              <a:defRPr/>
            </a:pPr>
            <a:r>
              <a:rPr lang="en-US" sz="2600" b="1" dirty="0" smtClean="0">
                <a:latin typeface="Trebuchet MS" pitchFamily="34" charset="0"/>
              </a:rPr>
              <a:t>           </a:t>
            </a:r>
            <a:r>
              <a:rPr lang="en-US" sz="2600" b="1" dirty="0" err="1" smtClean="0">
                <a:latin typeface="Trebuchet MS" pitchFamily="34" charset="0"/>
              </a:rPr>
              <a:t>Fremes</a:t>
            </a:r>
            <a:r>
              <a:rPr lang="en-US" sz="2600" b="1" dirty="0" smtClean="0">
                <a:latin typeface="Trebuchet MS" pitchFamily="34" charset="0"/>
              </a:rPr>
              <a:t> et al</a:t>
            </a:r>
          </a:p>
          <a:p>
            <a:pPr>
              <a:buFontTx/>
              <a:buNone/>
              <a:defRPr/>
            </a:pPr>
            <a:r>
              <a:rPr lang="en-US" sz="2600" b="1" i="1" dirty="0" smtClean="0">
                <a:solidFill>
                  <a:schemeClr val="bg1"/>
                </a:solidFill>
                <a:latin typeface="Trebuchet MS" pitchFamily="34" charset="0"/>
              </a:rPr>
              <a:t>Lung transplant has advantages of</a:t>
            </a:r>
            <a:endParaRPr lang="en-US" sz="2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buSzPct val="65000"/>
              <a:buFontTx/>
              <a:buBlip>
                <a:blip r:embed="rId3"/>
              </a:buBlip>
              <a:defRPr/>
            </a:pPr>
            <a:r>
              <a:rPr lang="en-US" sz="2200" b="1" dirty="0" smtClean="0">
                <a:latin typeface="Trebuchet MS" pitchFamily="34" charset="0"/>
              </a:rPr>
              <a:t>better donor availability</a:t>
            </a:r>
          </a:p>
          <a:p>
            <a:pPr lvl="1">
              <a:buSzPct val="65000"/>
              <a:buFontTx/>
              <a:buBlip>
                <a:blip r:embed="rId3"/>
              </a:buBlip>
              <a:defRPr/>
            </a:pPr>
            <a:r>
              <a:rPr lang="en-US" sz="2200" b="1" dirty="0" smtClean="0">
                <a:latin typeface="Trebuchet MS" pitchFamily="34" charset="0"/>
              </a:rPr>
              <a:t>Avoidance of cardiac allograft rejection</a:t>
            </a:r>
          </a:p>
          <a:p>
            <a:pPr lvl="1">
              <a:buSzPct val="65000"/>
              <a:buFontTx/>
              <a:buBlip>
                <a:blip r:embed="rId3"/>
              </a:buBlip>
              <a:defRPr/>
            </a:pPr>
            <a:r>
              <a:rPr lang="en-US" sz="2200" b="1" dirty="0" smtClean="0">
                <a:latin typeface="Trebuchet MS" pitchFamily="34" charset="0"/>
              </a:rPr>
              <a:t>Absence of coronary </a:t>
            </a:r>
            <a:r>
              <a:rPr lang="en-US" sz="2200" b="1" dirty="0" err="1" smtClean="0">
                <a:latin typeface="Trebuchet MS" pitchFamily="34" charset="0"/>
              </a:rPr>
              <a:t>vasculopathy</a:t>
            </a:r>
            <a:r>
              <a:rPr lang="en-US" sz="2200" b="1" dirty="0" smtClean="0">
                <a:latin typeface="Trebuchet MS" pitchFamily="34" charset="0"/>
              </a:rPr>
              <a:t/>
            </a:r>
            <a:br>
              <a:rPr lang="en-US" sz="2200" b="1" dirty="0" smtClean="0">
                <a:latin typeface="Trebuchet MS" pitchFamily="34" charset="0"/>
              </a:rPr>
            </a:br>
            <a:endParaRPr lang="en-US" sz="2200" b="1" dirty="0" smtClean="0">
              <a:latin typeface="Trebuchet MS" pitchFamily="34" charset="0"/>
            </a:endParaRPr>
          </a:p>
        </p:txBody>
      </p:sp>
      <p:sp>
        <p:nvSpPr>
          <p:cNvPr id="43012" name="Line 102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Trebuchet MS" pitchFamily="34" charset="0"/>
              </a:rPr>
              <a:t>Management of Eisenmenger Syndrome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Lung Transplantation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Actuarial survival rates : At 1 year 70-80%, At 4 years  &lt;50%,  At 10 years	&lt;30%</a:t>
            </a:r>
          </a:p>
          <a:p>
            <a:pPr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</a:p>
          <a:p>
            <a:pPr>
              <a:lnSpc>
                <a:spcPct val="17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Indications for transplant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 History of syncope</a:t>
            </a:r>
          </a:p>
          <a:p>
            <a:pPr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Refractory right heart failure</a:t>
            </a:r>
          </a:p>
          <a:p>
            <a:pPr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Poor exercise tolerance</a:t>
            </a:r>
          </a:p>
          <a:p>
            <a:pPr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Severe hypoxemia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Ann </a:t>
            </a:r>
            <a:r>
              <a:rPr lang="en-US" b="1" dirty="0" err="1" smtClean="0">
                <a:solidFill>
                  <a:schemeClr val="bg1"/>
                </a:solidFill>
              </a:rPr>
              <a:t>Thorac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Surg</a:t>
            </a:r>
            <a:r>
              <a:rPr lang="en-US" b="1" dirty="0" smtClean="0">
                <a:solidFill>
                  <a:schemeClr val="bg1"/>
                </a:solidFill>
              </a:rPr>
              <a:t> 2001;72:1887–91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7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Eur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Respir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Rev</a:t>
            </a:r>
            <a:r>
              <a:rPr lang="fr-FR" dirty="0" smtClean="0">
                <a:solidFill>
                  <a:schemeClr val="bg1"/>
                </a:solidFill>
              </a:rPr>
              <a:t> 2009; 18: 113, 154–161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1"/>
            <a:ext cx="6019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 CONCEPTS IN 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CIRCULATING ENDOTHELIAL PROGENITOR CELLS  DECREASED IN ES /IPAH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Endothelial dysfunction is a hallmark of PAH, and recent evidence suggests that bone marrow–derived cells participate in postnatal blood vessel repair and </a:t>
            </a:r>
            <a:r>
              <a:rPr lang="en-US" sz="1400" dirty="0" err="1" smtClean="0"/>
              <a:t>neovascularization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 The relative deficiency of circulating EPCs in PAH patients may contribute to the pulmonary vascular pathology, whereas chronic pharmacological augmentation with PDE5 inhibitors could offer a novel therapeutic strategy</a:t>
            </a:r>
          </a:p>
          <a:p>
            <a:pPr>
              <a:lnSpc>
                <a:spcPct val="150000"/>
              </a:lnSpc>
            </a:pPr>
            <a:r>
              <a:rPr lang="en-US" sz="1800" u="sng" dirty="0" smtClean="0"/>
              <a:t>TREAT &amp; REPAIR STRATEGY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patients with very high </a:t>
            </a:r>
            <a:r>
              <a:rPr lang="en-US" sz="1800" dirty="0" err="1" smtClean="0"/>
              <a:t>pvr</a:t>
            </a:r>
            <a:r>
              <a:rPr lang="en-US" sz="1800" dirty="0" smtClean="0"/>
              <a:t> ,treat with advanced therapy &amp; reduce the </a:t>
            </a:r>
            <a:r>
              <a:rPr lang="en-US" sz="1800" dirty="0" err="1" smtClean="0"/>
              <a:t>pvr</a:t>
            </a:r>
            <a:r>
              <a:rPr lang="en-US" sz="1800" dirty="0" smtClean="0"/>
              <a:t> followed by repair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EISENMENGER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REACTION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gradual process of development of pulmonary hypertension and pulmonary vascular disease in a large left to right shunt lesions sooner or later leading to bidirectional or reversed shunt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It prevents natural process of lowering the  pulmonary vascular resistance(PVR)  after birth to  normal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095999"/>
            <a:ext cx="8077200" cy="6254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PAULWOOD;DISEASES OF THE HEART &amp; CIRCULATION:3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EDITION:CHAPTER 8;467- 499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Eisenmenger’s</a:t>
            </a:r>
            <a:r>
              <a:rPr lang="en-US" sz="2400" dirty="0" smtClean="0"/>
              <a:t> is a preventable disease</a:t>
            </a:r>
          </a:p>
          <a:p>
            <a:r>
              <a:rPr lang="en-US" sz="2400" dirty="0" smtClean="0"/>
              <a:t>Survival better than IPAH</a:t>
            </a:r>
          </a:p>
          <a:p>
            <a:r>
              <a:rPr lang="en-US" sz="2400" dirty="0" smtClean="0"/>
              <a:t>Advanced therapies are found to be effective</a:t>
            </a:r>
          </a:p>
          <a:p>
            <a:r>
              <a:rPr lang="en-US" sz="2400" dirty="0" err="1" smtClean="0"/>
              <a:t>Ccb</a:t>
            </a:r>
            <a:r>
              <a:rPr lang="en-US" sz="2400" dirty="0" smtClean="0"/>
              <a:t> is contraindicated in management</a:t>
            </a:r>
          </a:p>
          <a:p>
            <a:r>
              <a:rPr lang="en-US" sz="2400" dirty="0" smtClean="0"/>
              <a:t>Pregnancy is contraindicated in ES</a:t>
            </a:r>
          </a:p>
          <a:p>
            <a:r>
              <a:rPr lang="en-US" sz="2400" dirty="0" smtClean="0"/>
              <a:t>Advanced therapy can delay heart lung transplantation</a:t>
            </a:r>
          </a:p>
          <a:p>
            <a:r>
              <a:rPr lang="en-US" sz="2400" dirty="0" smtClean="0"/>
              <a:t>“PREVENTION IS BETTER THAN CURE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1"/>
            <a:ext cx="2895600" cy="7016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SIMKOVA IVETA :EISENMENGER SYNDROME – A UNIQUE FORM OF PAH;BRATZIL LEK LISTY 2009 110(12)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EISENMENGER SYNDROME OR PULMONARY HYPERTENSION WITH REVERSED CENTRAL SHUNT PAUL WOOD.;BMJ 1958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PAULWOOD;DISEASES OF THE HEART &amp; CIRCULATION:3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1600" b="1" dirty="0" smtClean="0">
                <a:solidFill>
                  <a:schemeClr val="bg1"/>
                </a:solidFill>
              </a:rPr>
              <a:t> EDITION:CHAPTER 8;467- 499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M.A. </a:t>
            </a:r>
            <a:r>
              <a:rPr lang="en-US" sz="1600" dirty="0" err="1" smtClean="0">
                <a:solidFill>
                  <a:schemeClr val="bg1"/>
                </a:solidFill>
              </a:rPr>
              <a:t>Gatzoulis</a:t>
            </a:r>
            <a:r>
              <a:rPr lang="en-US" sz="1600" dirty="0" smtClean="0">
                <a:solidFill>
                  <a:schemeClr val="bg1"/>
                </a:solidFill>
              </a:rPr>
              <a:t>*, PULMONARY ARTERIAL HYPERTENSION IN PAEDIATRIC AND ADULT PATIENTS WITH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CONGENITAL HEART DISEASE.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Eur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Respir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Rev</a:t>
            </a:r>
            <a:r>
              <a:rPr lang="fr-FR" sz="1600" dirty="0" smtClean="0">
                <a:solidFill>
                  <a:schemeClr val="bg1"/>
                </a:solidFill>
              </a:rPr>
              <a:t> 2009; 18: 113, 154–161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Heart-Lung Transplantation for </a:t>
            </a:r>
            <a:r>
              <a:rPr lang="en-US" sz="1600" b="1" dirty="0" err="1" smtClean="0">
                <a:solidFill>
                  <a:schemeClr val="bg1"/>
                </a:solidFill>
              </a:rPr>
              <a:t>Eisenmenger</a:t>
            </a:r>
            <a:r>
              <a:rPr lang="en-US" sz="1600" b="1" dirty="0" smtClean="0">
                <a:solidFill>
                  <a:schemeClr val="bg1"/>
                </a:solidFill>
              </a:rPr>
              <a:t> Syndrome: Early and Long-Term Results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sz="1600" b="1" dirty="0" smtClean="0">
                <a:solidFill>
                  <a:schemeClr val="bg1"/>
                </a:solidFill>
              </a:rPr>
              <a:t>Ann </a:t>
            </a:r>
            <a:r>
              <a:rPr lang="en-US" sz="1600" b="1" dirty="0" err="1" smtClean="0">
                <a:solidFill>
                  <a:schemeClr val="bg1"/>
                </a:solidFill>
              </a:rPr>
              <a:t>Thorac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Surg</a:t>
            </a:r>
            <a:r>
              <a:rPr lang="en-US" sz="1600" b="1" dirty="0" smtClean="0">
                <a:solidFill>
                  <a:schemeClr val="bg1"/>
                </a:solidFill>
              </a:rPr>
              <a:t> 2001;72:1887–91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ACC/AHA 2008 Guidelines for Adults With CHD;</a:t>
            </a:r>
            <a:r>
              <a:rPr lang="en-US" sz="1600" i="1" dirty="0" smtClean="0">
                <a:solidFill>
                  <a:schemeClr val="bg1"/>
                </a:solidFill>
              </a:rPr>
              <a:t> Circulation. 2008;118:e714-e833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HAS THERE BEEN ANY PROGRESS MADE ON PREGNANCY OUTCOMES AMONG WOMEN WITH PULMONARY ARTERIAL HYPERTENSION?EUROPEAN Heart Journal (2009) 30, 256–265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Guidelines for the diagnosis and treatment of pulmonary </a:t>
            </a:r>
            <a:r>
              <a:rPr lang="en-US" sz="1600" dirty="0" err="1" smtClean="0">
                <a:solidFill>
                  <a:schemeClr val="bg1"/>
                </a:solidFill>
              </a:rPr>
              <a:t>hypertensionEuropean</a:t>
            </a:r>
            <a:r>
              <a:rPr lang="en-US" sz="1600" dirty="0" smtClean="0">
                <a:solidFill>
                  <a:schemeClr val="bg1"/>
                </a:solidFill>
              </a:rPr>
              <a:t> Heart Journal (2009) 30, 2493–2537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Advanced therapy may delay the need for transplantation in patients with the </a:t>
            </a:r>
            <a:r>
              <a:rPr lang="en-US" sz="1600" dirty="0" err="1" smtClean="0">
                <a:solidFill>
                  <a:schemeClr val="bg1"/>
                </a:solidFill>
              </a:rPr>
              <a:t>Eisenmenger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syndrome European Heart Journal (2006) 27, 1472–1477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Improved Survival Among Patients With </a:t>
            </a:r>
            <a:r>
              <a:rPr lang="en-US" sz="1600" b="1" dirty="0" err="1" smtClean="0">
                <a:solidFill>
                  <a:schemeClr val="bg1"/>
                </a:solidFill>
              </a:rPr>
              <a:t>Eisenmenger</a:t>
            </a:r>
            <a:r>
              <a:rPr lang="en-US" sz="1600" b="1" dirty="0" smtClean="0">
                <a:solidFill>
                  <a:schemeClr val="bg1"/>
                </a:solidFill>
              </a:rPr>
              <a:t> Syndrome Receiving </a:t>
            </a:r>
            <a:r>
              <a:rPr lang="en-US" sz="1600" b="1" dirty="0" err="1" smtClean="0">
                <a:solidFill>
                  <a:schemeClr val="bg1"/>
                </a:solidFill>
              </a:rPr>
              <a:t>AdvancedTherapy</a:t>
            </a:r>
            <a:r>
              <a:rPr lang="en-US" sz="1600" b="1" dirty="0" smtClean="0">
                <a:solidFill>
                  <a:schemeClr val="bg1"/>
                </a:solidFill>
              </a:rPr>
              <a:t> for Pulmonary Arterial </a:t>
            </a:r>
            <a:r>
              <a:rPr lang="en-US" sz="1600" b="1" dirty="0" err="1" smtClean="0">
                <a:solidFill>
                  <a:schemeClr val="bg1"/>
                </a:solidFill>
              </a:rPr>
              <a:t>Hypertension</a:t>
            </a:r>
            <a:r>
              <a:rPr lang="en-US" sz="1600" i="1" dirty="0" err="1" smtClean="0">
                <a:solidFill>
                  <a:schemeClr val="bg1"/>
                </a:solidFill>
              </a:rPr>
              <a:t>Circulation</a:t>
            </a:r>
            <a:r>
              <a:rPr lang="en-US" sz="1600" i="1" dirty="0" smtClean="0">
                <a:solidFill>
                  <a:schemeClr val="bg1"/>
                </a:solidFill>
              </a:rPr>
              <a:t>. 2010;121:20-25</a:t>
            </a:r>
          </a:p>
          <a:p>
            <a:r>
              <a:rPr lang="en-IN" sz="1600" dirty="0" err="1" smtClean="0">
                <a:solidFill>
                  <a:schemeClr val="bg1"/>
                </a:solidFill>
              </a:rPr>
              <a:t>Gatzoulis</a:t>
            </a:r>
            <a:r>
              <a:rPr lang="en-IN" sz="1600" dirty="0" smtClean="0">
                <a:solidFill>
                  <a:schemeClr val="bg1"/>
                </a:solidFill>
              </a:rPr>
              <a:t> MA,  </a:t>
            </a:r>
            <a:r>
              <a:rPr lang="en-IN" sz="1600" dirty="0" err="1" smtClean="0">
                <a:solidFill>
                  <a:schemeClr val="bg1"/>
                </a:solidFill>
              </a:rPr>
              <a:t>Int</a:t>
            </a:r>
            <a:r>
              <a:rPr lang="en-IN" sz="1600" dirty="0" smtClean="0">
                <a:solidFill>
                  <a:schemeClr val="bg1"/>
                </a:solidFill>
              </a:rPr>
              <a:t> J Cardio 2008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Phosphodiesterase-5 Inhibitor in </a:t>
            </a:r>
            <a:r>
              <a:rPr lang="en-US" sz="1600" b="1" dirty="0" err="1" smtClean="0">
                <a:solidFill>
                  <a:schemeClr val="bg1"/>
                </a:solidFill>
              </a:rPr>
              <a:t>Eisenmenger</a:t>
            </a:r>
            <a:r>
              <a:rPr lang="en-US" sz="1600" b="1" dirty="0" smtClean="0">
                <a:solidFill>
                  <a:schemeClr val="bg1"/>
                </a:solidFill>
              </a:rPr>
              <a:t> Syndrome : A Preliminary Observational study  </a:t>
            </a:r>
            <a:r>
              <a:rPr lang="en-US" sz="1600" i="1" dirty="0" smtClean="0">
                <a:solidFill>
                  <a:schemeClr val="bg1"/>
                </a:solidFill>
              </a:rPr>
              <a:t>Circulation. 2006;114:1807-1810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Sildenafil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eisenmenger</a:t>
            </a:r>
            <a:r>
              <a:rPr lang="en-US" sz="1600" dirty="0" smtClean="0">
                <a:solidFill>
                  <a:schemeClr val="bg1"/>
                </a:solidFill>
              </a:rPr>
              <a:t> syndrome a </a:t>
            </a:r>
            <a:r>
              <a:rPr lang="en-US" sz="1600" dirty="0" err="1" smtClean="0">
                <a:solidFill>
                  <a:schemeClr val="bg1"/>
                </a:solidFill>
              </a:rPr>
              <a:t>review.International</a:t>
            </a:r>
            <a:r>
              <a:rPr lang="en-US" sz="1600" dirty="0" smtClean="0">
                <a:solidFill>
                  <a:schemeClr val="bg1"/>
                </a:solidFill>
              </a:rPr>
              <a:t> Journal of Cardiology 120 (2007) 314–316</a:t>
            </a: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/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Eisenmenger</a:t>
            </a:r>
            <a:r>
              <a:rPr lang="en-US" dirty="0" smtClean="0"/>
              <a:t> complex has been described with which CHD?</a:t>
            </a:r>
          </a:p>
          <a:p>
            <a:r>
              <a:rPr lang="en-US" dirty="0" smtClean="0"/>
              <a:t>A) ASD</a:t>
            </a:r>
          </a:p>
          <a:p>
            <a:r>
              <a:rPr lang="en-US" dirty="0" smtClean="0"/>
              <a:t>B) VSD</a:t>
            </a:r>
          </a:p>
          <a:p>
            <a:r>
              <a:rPr lang="en-US" dirty="0" smtClean="0"/>
              <a:t>C) PDA</a:t>
            </a:r>
          </a:p>
          <a:p>
            <a:r>
              <a:rPr lang="en-US" dirty="0" smtClean="0"/>
              <a:t>D) AP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Pulmonary vascular resistance required to produce </a:t>
            </a:r>
            <a:r>
              <a:rPr lang="en-US" dirty="0" err="1" smtClean="0"/>
              <a:t>eisenmenger</a:t>
            </a:r>
            <a:r>
              <a:rPr lang="en-US" dirty="0" smtClean="0"/>
              <a:t> syndrome is</a:t>
            </a:r>
          </a:p>
          <a:p>
            <a:r>
              <a:rPr lang="en-US" dirty="0" smtClean="0"/>
              <a:t>A) 3 wood units</a:t>
            </a:r>
          </a:p>
          <a:p>
            <a:r>
              <a:rPr lang="en-US" dirty="0" smtClean="0"/>
              <a:t>B) 5 wood units</a:t>
            </a:r>
          </a:p>
          <a:p>
            <a:r>
              <a:rPr lang="en-US" dirty="0" smtClean="0"/>
              <a:t>C) 8 wood units</a:t>
            </a:r>
          </a:p>
          <a:p>
            <a:r>
              <a:rPr lang="en-US" dirty="0" smtClean="0"/>
              <a:t>d)  10 wood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3.initial rapid fall in PVR at birth is due to all except</a:t>
            </a:r>
          </a:p>
          <a:p>
            <a:r>
              <a:rPr lang="en-US" dirty="0" smtClean="0"/>
              <a:t>A) uncoiling of the pulmonary artery</a:t>
            </a:r>
          </a:p>
          <a:p>
            <a:r>
              <a:rPr lang="en-US" dirty="0" smtClean="0"/>
              <a:t>B) improvement of oxygen saturation</a:t>
            </a:r>
          </a:p>
          <a:p>
            <a:r>
              <a:rPr lang="en-US" dirty="0" smtClean="0"/>
              <a:t>C) regression of medial hypertrophy of the arteries</a:t>
            </a:r>
          </a:p>
          <a:p>
            <a:r>
              <a:rPr lang="en-US" dirty="0" smtClean="0"/>
              <a:t>D)Blood flow through the entire length of 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4.all drugs are used in ES except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prostacyclin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en-US" dirty="0" err="1" smtClean="0"/>
              <a:t>Bosentan</a:t>
            </a:r>
            <a:endParaRPr lang="en-U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sildenafil</a:t>
            </a:r>
            <a:endParaRPr lang="en-US" dirty="0" smtClean="0"/>
          </a:p>
          <a:p>
            <a:r>
              <a:rPr lang="en-US" dirty="0" smtClean="0"/>
              <a:t>D) </a:t>
            </a:r>
            <a:r>
              <a:rPr lang="en-US" dirty="0" err="1" smtClean="0"/>
              <a:t>nifedepine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5.phlebotomy is indicated in patients</a:t>
            </a:r>
          </a:p>
          <a:p>
            <a:r>
              <a:rPr lang="en-US" dirty="0" smtClean="0"/>
              <a:t>A) asymptomatic with </a:t>
            </a:r>
            <a:r>
              <a:rPr lang="en-US" dirty="0" err="1" smtClean="0"/>
              <a:t>pcv</a:t>
            </a:r>
            <a:r>
              <a:rPr lang="en-US" dirty="0" smtClean="0"/>
              <a:t>&gt; 65%</a:t>
            </a:r>
          </a:p>
          <a:p>
            <a:r>
              <a:rPr lang="en-US" dirty="0" smtClean="0"/>
              <a:t>B) symptomatic with </a:t>
            </a:r>
            <a:r>
              <a:rPr lang="en-US" dirty="0" err="1" smtClean="0"/>
              <a:t>pcv</a:t>
            </a:r>
            <a:r>
              <a:rPr lang="en-US" dirty="0" smtClean="0"/>
              <a:t>&gt; 65%</a:t>
            </a:r>
          </a:p>
          <a:p>
            <a:r>
              <a:rPr lang="en-US" dirty="0" smtClean="0"/>
              <a:t>C) symptomatic with </a:t>
            </a:r>
            <a:r>
              <a:rPr lang="en-US" dirty="0" err="1" smtClean="0"/>
              <a:t>pcv</a:t>
            </a:r>
            <a:r>
              <a:rPr lang="en-US" dirty="0" smtClean="0"/>
              <a:t> &lt; 65%</a:t>
            </a:r>
          </a:p>
          <a:p>
            <a:r>
              <a:rPr lang="en-US" dirty="0" smtClean="0"/>
              <a:t>D) none of the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6) which represents irreversible stage of pulmonary hypertension according to heath </a:t>
            </a:r>
            <a:r>
              <a:rPr lang="en-US" dirty="0" err="1" smtClean="0"/>
              <a:t>edwards</a:t>
            </a:r>
            <a:r>
              <a:rPr lang="en-US" dirty="0" smtClean="0"/>
              <a:t> </a:t>
            </a:r>
            <a:r>
              <a:rPr lang="en-US" dirty="0" err="1" smtClean="0"/>
              <a:t>histologic</a:t>
            </a:r>
            <a:r>
              <a:rPr lang="en-US" dirty="0" smtClean="0"/>
              <a:t> classification</a:t>
            </a:r>
          </a:p>
          <a:p>
            <a:r>
              <a:rPr lang="en-US" dirty="0" smtClean="0"/>
              <a:t>A) stage1</a:t>
            </a:r>
          </a:p>
          <a:p>
            <a:r>
              <a:rPr lang="en-US" dirty="0" smtClean="0"/>
              <a:t>B) stage 2</a:t>
            </a:r>
          </a:p>
          <a:p>
            <a:r>
              <a:rPr lang="en-US" dirty="0" smtClean="0"/>
              <a:t>C) stage 3</a:t>
            </a:r>
          </a:p>
          <a:p>
            <a:r>
              <a:rPr lang="en-US" dirty="0" smtClean="0"/>
              <a:t>D) stage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7) ALL ARE CAUSES OF ES EXCEPT</a:t>
            </a:r>
          </a:p>
          <a:p>
            <a:r>
              <a:rPr lang="en-US" dirty="0" smtClean="0"/>
              <a:t>A) TRUNCUS ARTERIOSUS</a:t>
            </a:r>
          </a:p>
          <a:p>
            <a:r>
              <a:rPr lang="en-US" dirty="0" smtClean="0"/>
              <a:t>B) TGA WITH VSD</a:t>
            </a:r>
          </a:p>
          <a:p>
            <a:r>
              <a:rPr lang="en-US" dirty="0" smtClean="0"/>
              <a:t>C) VSD WITH PS</a:t>
            </a:r>
          </a:p>
          <a:p>
            <a:r>
              <a:rPr lang="en-US" dirty="0" smtClean="0"/>
              <a:t>D) TAPVC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8.which is the drug with class I indication in ES</a:t>
            </a:r>
          </a:p>
          <a:p>
            <a:r>
              <a:rPr lang="en-US" dirty="0" smtClean="0"/>
              <a:t>A) SILDENAFIL</a:t>
            </a:r>
          </a:p>
          <a:p>
            <a:r>
              <a:rPr lang="en-US" dirty="0" smtClean="0"/>
              <a:t>B) PROSTACYCLIN</a:t>
            </a:r>
          </a:p>
          <a:p>
            <a:r>
              <a:rPr lang="en-US" dirty="0" smtClean="0"/>
              <a:t>C) BOSENTAN</a:t>
            </a:r>
          </a:p>
          <a:p>
            <a:r>
              <a:rPr lang="en-US" dirty="0" smtClean="0"/>
              <a:t>D) CCB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CAUSES OF EISENMENGER’S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PRE TRICUSPID SHUNT LESIONS</a:t>
            </a:r>
          </a:p>
          <a:p>
            <a:pPr lvl="1"/>
            <a:r>
              <a:rPr lang="en-US" sz="2300" dirty="0" smtClean="0"/>
              <a:t>ASD-OSTIUM SECONDUM</a:t>
            </a:r>
          </a:p>
          <a:p>
            <a:pPr lvl="1"/>
            <a:r>
              <a:rPr lang="en-US" sz="2300" dirty="0" smtClean="0"/>
              <a:t>OSTIUM PRIMUM</a:t>
            </a:r>
          </a:p>
          <a:p>
            <a:pPr lvl="1"/>
            <a:r>
              <a:rPr lang="en-US" sz="2300" dirty="0" smtClean="0"/>
              <a:t>SINUS VENOSUS</a:t>
            </a:r>
          </a:p>
          <a:p>
            <a:pPr lvl="1"/>
            <a:r>
              <a:rPr lang="en-US" sz="2300" dirty="0" smtClean="0"/>
              <a:t>TAPVC/PAPVC</a:t>
            </a:r>
          </a:p>
          <a:p>
            <a:r>
              <a:rPr lang="en-US" sz="2000" b="1" u="sng" dirty="0" smtClean="0">
                <a:solidFill>
                  <a:schemeClr val="bg1"/>
                </a:solidFill>
              </a:rPr>
              <a:t>POST TRICUSPID SHUNT LESIONS</a:t>
            </a:r>
          </a:p>
          <a:p>
            <a:pPr lvl="1"/>
            <a:r>
              <a:rPr lang="en-US" sz="1900" dirty="0" smtClean="0"/>
              <a:t>VSD</a:t>
            </a:r>
          </a:p>
          <a:p>
            <a:pPr lvl="1"/>
            <a:r>
              <a:rPr lang="en-US" sz="1900" dirty="0" smtClean="0"/>
              <a:t>PDA</a:t>
            </a:r>
          </a:p>
          <a:p>
            <a:pPr lvl="1"/>
            <a:r>
              <a:rPr lang="en-US" sz="1900" dirty="0" smtClean="0"/>
              <a:t>AP WINDOW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COMPLEX CCHD</a:t>
            </a:r>
          </a:p>
          <a:p>
            <a:pPr lvl="1"/>
            <a:r>
              <a:rPr lang="en-US" sz="2100" dirty="0" smtClean="0"/>
              <a:t>COMPLETE AVSD</a:t>
            </a:r>
          </a:p>
          <a:p>
            <a:pPr lvl="1"/>
            <a:r>
              <a:rPr lang="en-US" sz="2100" dirty="0" smtClean="0"/>
              <a:t>TGA WITH VSD/PDA</a:t>
            </a:r>
          </a:p>
          <a:p>
            <a:pPr lvl="1"/>
            <a:r>
              <a:rPr lang="en-US" sz="2100" dirty="0" smtClean="0"/>
              <a:t>TRUNCUS ARTERIOSUS</a:t>
            </a:r>
          </a:p>
          <a:p>
            <a:pPr lvl="1"/>
            <a:r>
              <a:rPr lang="en-US" sz="2100" dirty="0" smtClean="0"/>
              <a:t>SINGLE VENTRICLE  PHYSIOLOGY WITH UNINTERRUPTED PBF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019800"/>
            <a:ext cx="8763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9.MOST COMMON CAUSE OF DEATH IN RECENT CASE SERIES OF ES</a:t>
            </a:r>
          </a:p>
          <a:p>
            <a:r>
              <a:rPr lang="en-US" dirty="0" smtClean="0"/>
              <a:t>A) SUDDEN CARDIAC DEATH</a:t>
            </a:r>
          </a:p>
          <a:p>
            <a:r>
              <a:rPr lang="en-US" dirty="0" smtClean="0"/>
              <a:t>B) HAEMOPTYSIS</a:t>
            </a:r>
          </a:p>
          <a:p>
            <a:r>
              <a:rPr lang="en-US" dirty="0" smtClean="0"/>
              <a:t>C) INFECTIVE ENDOCARDITIS</a:t>
            </a:r>
          </a:p>
          <a:p>
            <a:r>
              <a:rPr lang="en-US" dirty="0" smtClean="0"/>
              <a:t>D) HEART FAILURE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 ES IS DIFFERENT FROM IPAH IN ALL  EXCEPT</a:t>
            </a:r>
          </a:p>
          <a:p>
            <a:r>
              <a:rPr lang="en-US" dirty="0" smtClean="0"/>
              <a:t>A) EARLY CYANOSIS</a:t>
            </a:r>
          </a:p>
          <a:p>
            <a:r>
              <a:rPr lang="en-US" dirty="0" smtClean="0"/>
              <a:t>B) 5 YR MORTALITY &gt; 85%</a:t>
            </a:r>
          </a:p>
          <a:p>
            <a:r>
              <a:rPr lang="en-US" dirty="0" smtClean="0"/>
              <a:t>C) PRESENCE OF COMLPLICATIONS LIKE CEREBRALABCESS</a:t>
            </a:r>
          </a:p>
          <a:p>
            <a:r>
              <a:rPr lang="en-US" dirty="0" smtClean="0"/>
              <a:t>D) HEART FAILURE IS A LATE COMPLICATION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PHYSIOLOGICAL CHANGES AFTER BIRTH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In fetus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1800" dirty="0" smtClean="0"/>
              <a:t>there is minimal pulmonary circulation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 5 to 10% of cardiac output through lungs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Systemic &amp; pulmonary pressures are same and PVR is high( 8-10 wood units)</a:t>
            </a:r>
          </a:p>
          <a:p>
            <a:pPr>
              <a:lnSpc>
                <a:spcPct val="150000"/>
              </a:lnSpc>
              <a:buNone/>
            </a:pPr>
            <a:r>
              <a:rPr lang="en-US" sz="2400" u="sng" dirty="0" smtClean="0"/>
              <a:t>After birth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Systemic vascular resistance increases 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PVR falls rapidly  to systemic level at birth and then gradually decreases to adult level by 6 to 8 weeks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7157</Words>
  <Application>Microsoft Office PowerPoint</Application>
  <PresentationFormat>On-screen Show (4:3)</PresentationFormat>
  <Paragraphs>1105</Paragraphs>
  <Slides>81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EISENMENGER SYNDROME</vt:lpstr>
      <vt:lpstr>FIRST DESCRIPTION….</vt:lpstr>
      <vt:lpstr>HISTORY</vt:lpstr>
      <vt:lpstr>EISENMENGER SYNDROME</vt:lpstr>
      <vt:lpstr>Eisenmenger Syndrome</vt:lpstr>
      <vt:lpstr>EISENMENGER’S COMPLEX</vt:lpstr>
      <vt:lpstr>EISENMENGER REACTION</vt:lpstr>
      <vt:lpstr>CAUSES OF EISENMENGER’S</vt:lpstr>
      <vt:lpstr>PHYSIOLOGICAL CHANGES AFTER BIRTH</vt:lpstr>
      <vt:lpstr>PHYSIOLOGICAL CHANGES AFTER BIRTH</vt:lpstr>
      <vt:lpstr>FACTORS    FAVOURING  EISENMENGER RN. </vt:lpstr>
      <vt:lpstr>ENDOTHELIAL DYSFUNCTION</vt:lpstr>
      <vt:lpstr>Eisenmenger Syndrome – A progressive disease</vt:lpstr>
      <vt:lpstr>HEATH EDWARDS CLASSIFICATION OF PAH</vt:lpstr>
      <vt:lpstr>Haemodynamic stages </vt:lpstr>
      <vt:lpstr> </vt:lpstr>
      <vt:lpstr>ANATOMICAL-PATHOPHYSIOLOGICAL CLASSIFICATION OF CONGENITAL SYSTEMIC-TO-PULMONARY SHUNTS ASSOCIATED WITH PAH (MODIFIED FROM VENICE 2003) </vt:lpstr>
      <vt:lpstr>TYPES OF PRESENTATION</vt:lpstr>
      <vt:lpstr>TYPES OF PRESENTATION</vt:lpstr>
      <vt:lpstr>EISENMENGER SYNDROME UNDERLYING BASIC LESIONS</vt:lpstr>
      <vt:lpstr>CAUSES &amp; FREQUENCY OF EISENMENGERS SYNDROME  ( BASED ON PAULWOOD’S STUDY)</vt:lpstr>
      <vt:lpstr>WHY EARLY ES IN POSTTRICUSPID SHUNT THAN ASD?</vt:lpstr>
      <vt:lpstr>EISENMENGER –AN INDIAN SCENARIO</vt:lpstr>
      <vt:lpstr>Eisenmenger Syndrome</vt:lpstr>
      <vt:lpstr>ES VS OTHER PAH</vt:lpstr>
      <vt:lpstr>CLINICAL FEATURES</vt:lpstr>
      <vt:lpstr>CARDIOVASCULAR FINDINGS</vt:lpstr>
      <vt:lpstr>Other findings</vt:lpstr>
      <vt:lpstr>DIFFERENTIAL DIAGNOSIS OF EISENMENGER SYNDROME</vt:lpstr>
      <vt:lpstr>ECG</vt:lpstr>
      <vt:lpstr>RADIOLOGY</vt:lpstr>
      <vt:lpstr>RADIOLOGY</vt:lpstr>
      <vt:lpstr>Eisenmenger Syndrome Noninvasive Evaluation</vt:lpstr>
      <vt:lpstr>ECHO</vt:lpstr>
      <vt:lpstr>ECHO PREDICTORS</vt:lpstr>
      <vt:lpstr>Eisenmenger Syndrome: Invasive Evaluation</vt:lpstr>
      <vt:lpstr>Slide 37</vt:lpstr>
      <vt:lpstr>COMPLICATIONs</vt:lpstr>
      <vt:lpstr>COMPLICATIONs</vt:lpstr>
      <vt:lpstr>COMPLICATIONs</vt:lpstr>
      <vt:lpstr>Slide 41</vt:lpstr>
      <vt:lpstr>CAUSES OF DEATH IN ES</vt:lpstr>
      <vt:lpstr>PREDICTORS OF MORTALITY IN ES</vt:lpstr>
      <vt:lpstr>Eisenmenger Syndrome</vt:lpstr>
      <vt:lpstr>Conventional Therapy</vt:lpstr>
      <vt:lpstr>OXYGEN THERAPY</vt:lpstr>
      <vt:lpstr>PHLEBOTOMY</vt:lpstr>
      <vt:lpstr>TREATMENT OF ANAEMIA</vt:lpstr>
      <vt:lpstr>ANTICOAGULANTS IN ES</vt:lpstr>
      <vt:lpstr>Haemoptysis</vt:lpstr>
      <vt:lpstr>MANAGEMENT OF ES</vt:lpstr>
      <vt:lpstr>Targeted Therapy: Pulmonary Vasodilators</vt:lpstr>
      <vt:lpstr>SILDENAFIL IN ES</vt:lpstr>
      <vt:lpstr>TADALAFIL IN ES</vt:lpstr>
      <vt:lpstr>BOSENTAN IN ES(BREATHE-5)</vt:lpstr>
      <vt:lpstr>Slide 56</vt:lpstr>
      <vt:lpstr>ADVANCED THERAPY CAN DELAY TRANSPLANTATION</vt:lpstr>
      <vt:lpstr>OTHER THERAPIES</vt:lpstr>
      <vt:lpstr>ESC RECOMMENDATIONS (2009) </vt:lpstr>
      <vt:lpstr>EISENMENGER SYNDROME &amp; PREGNANCY</vt:lpstr>
      <vt:lpstr>PREGNANCY &amp; EISENMENGER</vt:lpstr>
      <vt:lpstr>PREGNANCY &amp; EISENMENGER</vt:lpstr>
      <vt:lpstr>Perioperative Risk for Noncardiac Surgery</vt:lpstr>
      <vt:lpstr>Slide 64</vt:lpstr>
      <vt:lpstr>Slide 65</vt:lpstr>
      <vt:lpstr>Management of Eisenmenger Syndrome</vt:lpstr>
      <vt:lpstr>Management of Eisenmenger Syndrome</vt:lpstr>
      <vt:lpstr>TREATMENT PROTOCOL</vt:lpstr>
      <vt:lpstr>NEWER  CONCEPTS IN ES</vt:lpstr>
      <vt:lpstr>SUMMARY</vt:lpstr>
      <vt:lpstr>BIBLIOGRAPHY</vt:lpstr>
      <vt:lpstr>mcq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EISENMENGER SYNDROME</dc:title>
  <dc:creator>abc</dc:creator>
  <cp:lastModifiedBy>user</cp:lastModifiedBy>
  <cp:revision>148</cp:revision>
  <dcterms:created xsi:type="dcterms:W3CDTF">2013-07-14T03:48:35Z</dcterms:created>
  <dcterms:modified xsi:type="dcterms:W3CDTF">2020-08-13T05:13:37Z</dcterms:modified>
</cp:coreProperties>
</file>