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90" r:id="rId2"/>
    <p:sldId id="321" r:id="rId3"/>
    <p:sldId id="291" r:id="rId4"/>
    <p:sldId id="292" r:id="rId5"/>
    <p:sldId id="293" r:id="rId6"/>
    <p:sldId id="294" r:id="rId7"/>
    <p:sldId id="269" r:id="rId8"/>
    <p:sldId id="257" r:id="rId9"/>
    <p:sldId id="258" r:id="rId10"/>
    <p:sldId id="283" r:id="rId11"/>
    <p:sldId id="259" r:id="rId12"/>
    <p:sldId id="275" r:id="rId13"/>
    <p:sldId id="277" r:id="rId14"/>
    <p:sldId id="260" r:id="rId15"/>
    <p:sldId id="279" r:id="rId16"/>
    <p:sldId id="261" r:id="rId17"/>
    <p:sldId id="262" r:id="rId18"/>
    <p:sldId id="281" r:id="rId19"/>
    <p:sldId id="273"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20" r:id="rId37"/>
    <p:sldId id="286" r:id="rId38"/>
    <p:sldId id="287" r:id="rId39"/>
    <p:sldId id="288" r:id="rId40"/>
    <p:sldId id="289" r:id="rId41"/>
    <p:sldId id="311" r:id="rId42"/>
    <p:sldId id="312" r:id="rId43"/>
    <p:sldId id="313" r:id="rId44"/>
    <p:sldId id="314" r:id="rId45"/>
    <p:sldId id="315" r:id="rId46"/>
    <p:sldId id="316" r:id="rId47"/>
    <p:sldId id="31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4E6"/>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71B6CA-41AA-4E76-A25C-110B074F481E}" type="datetimeFigureOut">
              <a:rPr lang="en-US" smtClean="0"/>
              <a:pPr/>
              <a:t>4/15/2014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25097-C7AB-4ACD-A513-27B06BD0F0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145C5-8BE2-4309-B6CB-1BC2EDD220BF}" type="slidenum">
              <a:rPr lang="en-US"/>
              <a:pPr/>
              <a:t>6</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C45E9-2B4E-4BF4-9233-73C9A1C247C2}" type="slidenum">
              <a:rPr lang="en-US"/>
              <a:pPr/>
              <a:t>10</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F5437-3E95-42B4-B3A2-826ED2B8EDDF}" type="slidenum">
              <a:rPr lang="en-US"/>
              <a:pPr/>
              <a:t>19</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fld id="{2559AE1E-694D-4B53-B77A-072B2256DDFF}" type="datetimeFigureOut">
              <a:rPr lang="en-US" smtClean="0"/>
              <a:pPr/>
              <a:t>4/15/2014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87DA5E7-B9BF-4FFC-ADC4-4C70214491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2559AE1E-694D-4B53-B77A-072B2256DDFF}" type="datetimeFigureOut">
              <a:rPr lang="en-US" smtClean="0"/>
              <a:pPr/>
              <a:t>4/15/2014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87DA5E7-B9BF-4FFC-ADC4-4C70214491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152400"/>
            <a:ext cx="18859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5054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2559AE1E-694D-4B53-B77A-072B2256DDFF}" type="datetimeFigureOut">
              <a:rPr lang="en-US" smtClean="0"/>
              <a:pPr/>
              <a:t>4/15/2014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87DA5E7-B9BF-4FFC-ADC4-4C70214491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2559AE1E-694D-4B53-B77A-072B2256DDFF}" type="datetimeFigureOut">
              <a:rPr lang="en-US" smtClean="0"/>
              <a:pPr/>
              <a:t>4/15/2014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87DA5E7-B9BF-4FFC-ADC4-4C70214491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2559AE1E-694D-4B53-B77A-072B2256DDFF}" type="datetimeFigureOut">
              <a:rPr lang="en-US" smtClean="0"/>
              <a:pPr/>
              <a:t>4/15/2014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87DA5E7-B9BF-4FFC-ADC4-4C70214491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2133600"/>
            <a:ext cx="2895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133600"/>
            <a:ext cx="2895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2559AE1E-694D-4B53-B77A-072B2256DDFF}" type="datetimeFigureOut">
              <a:rPr lang="en-US" smtClean="0"/>
              <a:pPr/>
              <a:t>4/15/2014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87DA5E7-B9BF-4FFC-ADC4-4C70214491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2559AE1E-694D-4B53-B77A-072B2256DDFF}" type="datetimeFigureOut">
              <a:rPr lang="en-US" smtClean="0"/>
              <a:pPr/>
              <a:t>4/15/2014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887DA5E7-B9BF-4FFC-ADC4-4C70214491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2559AE1E-694D-4B53-B77A-072B2256DDFF}" type="datetimeFigureOut">
              <a:rPr lang="en-US" smtClean="0"/>
              <a:pPr/>
              <a:t>4/15/2014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887DA5E7-B9BF-4FFC-ADC4-4C70214491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2559AE1E-694D-4B53-B77A-072B2256DDFF}" type="datetimeFigureOut">
              <a:rPr lang="en-US" smtClean="0"/>
              <a:pPr/>
              <a:t>4/15/2014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887DA5E7-B9BF-4FFC-ADC4-4C70214491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2559AE1E-694D-4B53-B77A-072B2256DDFF}" type="datetimeFigureOut">
              <a:rPr lang="en-US" smtClean="0"/>
              <a:pPr/>
              <a:t>4/15/2014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87DA5E7-B9BF-4FFC-ADC4-4C70214491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2559AE1E-694D-4B53-B77A-072B2256DDFF}" type="datetimeFigureOut">
              <a:rPr lang="en-US" smtClean="0"/>
              <a:pPr/>
              <a:t>4/15/2014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87DA5E7-B9BF-4FFC-ADC4-4C70214491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98" name="Rectangle 159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pic>
        <p:nvPicPr>
          <p:cNvPr id="70661" name="Picture 1554" descr="vines15.png"/>
          <p:cNvPicPr>
            <a:picLocks noChangeAspect="1"/>
          </p:cNvPicPr>
          <p:nvPr/>
        </p:nvPicPr>
        <p:blipFill>
          <a:blip r:embed="rId13" cstate="print"/>
          <a:srcRect l="45970" t="11031" r="27271" b="37244"/>
          <a:stretch>
            <a:fillRect/>
          </a:stretch>
        </p:blipFill>
        <p:spPr bwMode="auto">
          <a:xfrm>
            <a:off x="0" y="2895600"/>
            <a:ext cx="2444750" cy="3886200"/>
          </a:xfrm>
          <a:prstGeom prst="rect">
            <a:avLst/>
          </a:prstGeom>
          <a:noFill/>
          <a:ln w="9525">
            <a:noFill/>
            <a:miter lim="800000"/>
            <a:headEnd/>
            <a:tailEnd/>
          </a:ln>
        </p:spPr>
      </p:pic>
      <p:sp>
        <p:nvSpPr>
          <p:cNvPr id="2" name="Title Placeholder 1"/>
          <p:cNvSpPr>
            <a:spLocks noGrp="1"/>
          </p:cNvSpPr>
          <p:nvPr>
            <p:ph type="title"/>
          </p:nvPr>
        </p:nvSpPr>
        <p:spPr>
          <a:xfrm>
            <a:off x="457200" y="152400"/>
            <a:ext cx="6858000" cy="16764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057400" y="2133600"/>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38200" y="6515100"/>
            <a:ext cx="2133600" cy="365125"/>
          </a:xfrm>
          <a:prstGeom prst="rect">
            <a:avLst/>
          </a:prstGeom>
          <a:effectLst/>
        </p:spPr>
        <p:txBody>
          <a:bodyPr vert="horz" lIns="91440" tIns="45720" rIns="91440" bIns="45720" rtlCol="0" anchor="ctr">
            <a:normAutofit/>
          </a:bodyPr>
          <a:lstStyle>
            <a:lvl1pPr marL="0" indent="0" algn="l" defTabSz="914400" rtl="0" eaLnBrk="1" fontAlgn="auto" latinLnBrk="0" hangingPunct="1">
              <a:lnSpc>
                <a:spcPct val="110000"/>
              </a:lnSpc>
              <a:spcBef>
                <a:spcPts val="1000"/>
              </a:spcBef>
              <a:spcAft>
                <a:spcPts val="0"/>
              </a:spcAft>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fld id="{2559AE1E-694D-4B53-B77A-072B2256DDFF}" type="datetimeFigureOut">
              <a:rPr lang="en-US" smtClean="0"/>
              <a:pPr/>
              <a:t>4/15/2014</a:t>
            </a:fld>
            <a:endParaRPr lang="en-US"/>
          </a:p>
        </p:txBody>
      </p:sp>
      <p:sp>
        <p:nvSpPr>
          <p:cNvPr id="5" name="Footer Placeholder 4"/>
          <p:cNvSpPr>
            <a:spLocks noGrp="1"/>
          </p:cNvSpPr>
          <p:nvPr>
            <p:ph type="ftr" sz="quarter" idx="3"/>
          </p:nvPr>
        </p:nvSpPr>
        <p:spPr>
          <a:xfrm>
            <a:off x="5105400" y="6515100"/>
            <a:ext cx="2895600" cy="365125"/>
          </a:xfrm>
          <a:prstGeom prst="rect">
            <a:avLst/>
          </a:prstGeom>
          <a:effectLst/>
        </p:spPr>
        <p:txBody>
          <a:bodyPr vert="horz" lIns="91440" tIns="45720" rIns="91440" bIns="45720" rtlCol="0" anchor="ctr">
            <a:normAutofit/>
          </a:bodyPr>
          <a:lstStyle>
            <a:lvl1pPr marL="0" indent="0" algn="r" defTabSz="914400" rtl="0" eaLnBrk="1" fontAlgn="auto" latinLnBrk="0" hangingPunct="1">
              <a:lnSpc>
                <a:spcPct val="110000"/>
              </a:lnSpc>
              <a:spcBef>
                <a:spcPts val="1000"/>
              </a:spcBef>
              <a:spcAft>
                <a:spcPts val="0"/>
              </a:spcAft>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endParaRPr lang="en-US"/>
          </a:p>
        </p:txBody>
      </p:sp>
      <p:sp>
        <p:nvSpPr>
          <p:cNvPr id="6" name="Slide Number Placeholder 5"/>
          <p:cNvSpPr>
            <a:spLocks noGrp="1"/>
          </p:cNvSpPr>
          <p:nvPr>
            <p:ph type="sldNum" sz="quarter" idx="4"/>
          </p:nvPr>
        </p:nvSpPr>
        <p:spPr>
          <a:xfrm>
            <a:off x="8382000" y="6515100"/>
            <a:ext cx="685800" cy="365125"/>
          </a:xfrm>
          <a:prstGeom prst="rect">
            <a:avLst/>
          </a:prstGeom>
          <a:effectLst/>
        </p:spPr>
        <p:txBody>
          <a:bodyPr vert="horz" lIns="91440" tIns="45720" rIns="91440" bIns="45720" rtlCol="0" anchor="ctr">
            <a:normAutofit/>
          </a:bodyPr>
          <a:lstStyle>
            <a:lvl1pPr marL="0" indent="0" algn="r" defTabSz="914400" rtl="0" eaLnBrk="1" fontAlgn="auto" latinLnBrk="0" hangingPunct="1">
              <a:lnSpc>
                <a:spcPct val="110000"/>
              </a:lnSpc>
              <a:spcBef>
                <a:spcPts val="1000"/>
              </a:spcBef>
              <a:spcAft>
                <a:spcPts val="0"/>
              </a:spcAft>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fld id="{887DA5E7-B9BF-4FFC-ADC4-4C7021449181}" type="slidenum">
              <a:rPr lang="en-US" smtClean="0"/>
              <a:pPr/>
              <a:t>‹#›</a:t>
            </a:fld>
            <a:endParaRPr lang="en-US"/>
          </a:p>
        </p:txBody>
      </p:sp>
      <p:grpSp>
        <p:nvGrpSpPr>
          <p:cNvPr id="7" name="Group 854"/>
          <p:cNvGrpSpPr>
            <a:grpSpLocks/>
          </p:cNvGrpSpPr>
          <p:nvPr/>
        </p:nvGrpSpPr>
        <p:grpSpPr bwMode="auto">
          <a:xfrm>
            <a:off x="7288213" y="1006475"/>
            <a:ext cx="836612" cy="636588"/>
            <a:chOff x="796323" y="4190170"/>
            <a:chExt cx="836744" cy="637309"/>
          </a:xfrm>
        </p:grpSpPr>
        <p:sp>
          <p:nvSpPr>
            <p:cNvPr id="856" name="AutoShape 3"/>
            <p:cNvSpPr>
              <a:spLocks noChangeAspect="1" noChangeArrowheads="1" noTextEdit="1"/>
            </p:cNvSpPr>
            <p:nvPr/>
          </p:nvSpPr>
          <p:spPr bwMode="auto">
            <a:xfrm rot="276801">
              <a:off x="801086" y="4196527"/>
              <a:ext cx="830394" cy="611880"/>
            </a:xfrm>
            <a:prstGeom prst="rect">
              <a:avLst/>
            </a:prstGeom>
            <a:noFill/>
            <a:ln w="9525">
              <a:noFill/>
              <a:miter lim="800000"/>
              <a:headEnd/>
              <a:tailEnd/>
            </a:ln>
          </p:spPr>
          <p:txBody>
            <a:bodyPr/>
            <a:lstStyle/>
            <a:p>
              <a:pPr fontAlgn="auto">
                <a:spcBef>
                  <a:spcPts val="0"/>
                </a:spcBef>
                <a:spcAft>
                  <a:spcPts val="0"/>
                </a:spcAft>
                <a:defRPr/>
              </a:pPr>
              <a:endParaRPr>
                <a:latin typeface="+mn-lt"/>
                <a:cs typeface="+mn-cs"/>
              </a:endParaRPr>
            </a:p>
          </p:txBody>
        </p:sp>
        <p:sp>
          <p:nvSpPr>
            <p:cNvPr id="857" name="Freeform 856"/>
            <p:cNvSpPr>
              <a:spLocks noEditPoints="1"/>
            </p:cNvSpPr>
            <p:nvPr/>
          </p:nvSpPr>
          <p:spPr bwMode="auto">
            <a:xfrm rot="276801">
              <a:off x="796323" y="4190170"/>
              <a:ext cx="836744" cy="637309"/>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2">
                <a:alpha val="20000"/>
              </a:schemeClr>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8" name="Group 296"/>
            <p:cNvGrpSpPr/>
            <p:nvPr/>
          </p:nvGrpSpPr>
          <p:grpSpPr>
            <a:xfrm rot="276801">
              <a:off x="1069024" y="4350687"/>
              <a:ext cx="207881" cy="211092"/>
              <a:chOff x="5902325" y="2266950"/>
              <a:chExt cx="820738" cy="833438"/>
            </a:xfrm>
            <a:noFill/>
          </p:grpSpPr>
          <p:sp>
            <p:nvSpPr>
              <p:cNvPr id="86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6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6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9" name="Group 291"/>
              <p:cNvGrpSpPr/>
              <p:nvPr/>
            </p:nvGrpSpPr>
            <p:grpSpPr>
              <a:xfrm>
                <a:off x="5902325" y="2266950"/>
                <a:ext cx="820738" cy="784225"/>
                <a:chOff x="4111625" y="2266950"/>
                <a:chExt cx="820738" cy="784225"/>
              </a:xfrm>
              <a:grpFill/>
            </p:grpSpPr>
            <p:sp>
              <p:nvSpPr>
                <p:cNvPr id="86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6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6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6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6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7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7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7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7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7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7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7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7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7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7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8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8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8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8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8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8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8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8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8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8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9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9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9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9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9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9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sp>
          <p:nvSpPr>
            <p:cNvPr id="859" name="Freeform 283"/>
            <p:cNvSpPr>
              <a:spLocks/>
            </p:cNvSpPr>
            <p:nvPr/>
          </p:nvSpPr>
          <p:spPr bwMode="auto">
            <a:xfrm rot="276801">
              <a:off x="1150391" y="4277582"/>
              <a:ext cx="63510" cy="173233"/>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860" name="Freeform 284"/>
            <p:cNvSpPr>
              <a:spLocks/>
            </p:cNvSpPr>
            <p:nvPr/>
          </p:nvSpPr>
          <p:spPr bwMode="auto">
            <a:xfrm rot="276801">
              <a:off x="1236129" y="4279171"/>
              <a:ext cx="60335" cy="174823"/>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nvGrpSpPr>
          <p:cNvPr id="10" name="Group 895"/>
          <p:cNvGrpSpPr>
            <a:grpSpLocks/>
          </p:cNvGrpSpPr>
          <p:nvPr/>
        </p:nvGrpSpPr>
        <p:grpSpPr bwMode="auto">
          <a:xfrm rot="-538001">
            <a:off x="8158163" y="1724025"/>
            <a:ext cx="690562" cy="906463"/>
            <a:chOff x="1669229" y="5000575"/>
            <a:chExt cx="690418" cy="906472"/>
          </a:xfrm>
        </p:grpSpPr>
        <p:sp>
          <p:nvSpPr>
            <p:cNvPr id="897" name="AutoShape 3"/>
            <p:cNvSpPr>
              <a:spLocks noChangeAspect="1" noChangeArrowheads="1" noTextEdit="1"/>
            </p:cNvSpPr>
            <p:nvPr/>
          </p:nvSpPr>
          <p:spPr bwMode="auto">
            <a:xfrm rot="4516355">
              <a:off x="1571030" y="5120607"/>
              <a:ext cx="898534" cy="663437"/>
            </a:xfrm>
            <a:prstGeom prst="rect">
              <a:avLst/>
            </a:prstGeom>
            <a:noFill/>
            <a:ln w="9525">
              <a:noFill/>
              <a:miter lim="800000"/>
              <a:headEnd/>
              <a:tailEnd/>
            </a:ln>
          </p:spPr>
          <p:txBody>
            <a:bodyPr/>
            <a:lstStyle/>
            <a:p>
              <a:pPr fontAlgn="auto">
                <a:spcBef>
                  <a:spcPts val="0"/>
                </a:spcBef>
                <a:spcAft>
                  <a:spcPts val="0"/>
                </a:spcAft>
                <a:defRPr/>
              </a:pPr>
              <a:endParaRPr>
                <a:latin typeface="+mn-lt"/>
                <a:cs typeface="+mn-cs"/>
              </a:endParaRPr>
            </a:p>
          </p:txBody>
        </p:sp>
        <p:sp>
          <p:nvSpPr>
            <p:cNvPr id="898" name="Freeform 897"/>
            <p:cNvSpPr>
              <a:spLocks noEditPoints="1"/>
            </p:cNvSpPr>
            <p:nvPr/>
          </p:nvSpPr>
          <p:spPr bwMode="auto">
            <a:xfrm rot="4516355">
              <a:off x="1561201" y="5108602"/>
              <a:ext cx="906472" cy="690418"/>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3">
                <a:alpha val="70000"/>
              </a:schemeClr>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11" name="Group 296"/>
            <p:cNvGrpSpPr/>
            <p:nvPr/>
          </p:nvGrpSpPr>
          <p:grpSpPr>
            <a:xfrm rot="4516355">
              <a:off x="1940614" y="5277922"/>
              <a:ext cx="225201" cy="228684"/>
              <a:chOff x="5902325" y="2266950"/>
              <a:chExt cx="820738" cy="833438"/>
            </a:xfrm>
            <a:solidFill>
              <a:schemeClr val="accent4"/>
            </a:solidFill>
          </p:grpSpPr>
          <p:sp>
            <p:nvSpPr>
              <p:cNvPr id="907"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08"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09"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12" name="Group 291"/>
              <p:cNvGrpSpPr/>
              <p:nvPr/>
            </p:nvGrpSpPr>
            <p:grpSpPr>
              <a:xfrm>
                <a:off x="5902325" y="2266950"/>
                <a:ext cx="820738" cy="784225"/>
                <a:chOff x="4111625" y="2266950"/>
                <a:chExt cx="820738" cy="784225"/>
              </a:xfrm>
              <a:grpFill/>
            </p:grpSpPr>
            <p:sp>
              <p:nvSpPr>
                <p:cNvPr id="911"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12"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13"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14"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15"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16"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1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1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1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2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2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2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2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2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2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2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2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2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2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3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3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3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3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3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3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3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3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3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3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4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4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grpSp>
          <p:nvGrpSpPr>
            <p:cNvPr id="13" name="Group 281"/>
            <p:cNvGrpSpPr>
              <a:grpSpLocks/>
            </p:cNvGrpSpPr>
            <p:nvPr/>
          </p:nvGrpSpPr>
          <p:grpSpPr bwMode="auto">
            <a:xfrm rot="4516355">
              <a:off x="1913505" y="5522863"/>
              <a:ext cx="110206" cy="94090"/>
              <a:chOff x="6294438" y="1638300"/>
              <a:chExt cx="401638" cy="342900"/>
            </a:xfrm>
          </p:grpSpPr>
          <p:sp>
            <p:nvSpPr>
              <p:cNvPr id="903" name="Freeform 50"/>
              <p:cNvSpPr>
                <a:spLocks noEditPoints="1"/>
              </p:cNvSpPr>
              <p:nvPr/>
            </p:nvSpPr>
            <p:spPr bwMode="auto">
              <a:xfrm>
                <a:off x="6466935" y="1775398"/>
                <a:ext cx="219852" cy="208232"/>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04" name="Freeform 51"/>
              <p:cNvSpPr>
                <a:spLocks/>
              </p:cNvSpPr>
              <p:nvPr/>
            </p:nvSpPr>
            <p:spPr bwMode="auto">
              <a:xfrm>
                <a:off x="6471293" y="1790671"/>
                <a:ext cx="156213" cy="115685"/>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05" name="Freeform 281"/>
              <p:cNvSpPr>
                <a:spLocks noEditPoints="1"/>
              </p:cNvSpPr>
              <p:nvPr/>
            </p:nvSpPr>
            <p:spPr bwMode="auto">
              <a:xfrm>
                <a:off x="6283757" y="1642818"/>
                <a:ext cx="138854" cy="28342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06" name="Freeform 282"/>
              <p:cNvSpPr>
                <a:spLocks/>
              </p:cNvSpPr>
              <p:nvPr/>
            </p:nvSpPr>
            <p:spPr bwMode="auto">
              <a:xfrm>
                <a:off x="6308337" y="1680900"/>
                <a:ext cx="46285" cy="219801"/>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sp>
          <p:nvSpPr>
            <p:cNvPr id="901" name="Freeform 283"/>
            <p:cNvSpPr>
              <a:spLocks/>
            </p:cNvSpPr>
            <p:nvPr/>
          </p:nvSpPr>
          <p:spPr bwMode="auto">
            <a:xfrm rot="4516355">
              <a:off x="2114331" y="5274569"/>
              <a:ext cx="69851" cy="187286"/>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02" name="Freeform 284"/>
            <p:cNvSpPr>
              <a:spLocks/>
            </p:cNvSpPr>
            <p:nvPr/>
          </p:nvSpPr>
          <p:spPr bwMode="auto">
            <a:xfrm rot="4516355">
              <a:off x="2144197" y="5359275"/>
              <a:ext cx="65088" cy="188874"/>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nvGrpSpPr>
          <p:cNvPr id="14" name="Group 941"/>
          <p:cNvGrpSpPr>
            <a:grpSpLocks/>
          </p:cNvGrpSpPr>
          <p:nvPr/>
        </p:nvGrpSpPr>
        <p:grpSpPr bwMode="auto">
          <a:xfrm>
            <a:off x="1216025" y="6016625"/>
            <a:ext cx="698500" cy="530225"/>
            <a:chOff x="1238130" y="6052653"/>
            <a:chExt cx="698371" cy="531091"/>
          </a:xfrm>
        </p:grpSpPr>
        <p:sp>
          <p:nvSpPr>
            <p:cNvPr id="943" name="AutoShape 3"/>
            <p:cNvSpPr>
              <a:spLocks noChangeAspect="1" noChangeArrowheads="1" noTextEdit="1"/>
            </p:cNvSpPr>
            <p:nvPr/>
          </p:nvSpPr>
          <p:spPr bwMode="auto">
            <a:xfrm rot="2467258">
              <a:off x="1246067" y="6059013"/>
              <a:ext cx="690434" cy="510420"/>
            </a:xfrm>
            <a:prstGeom prst="rect">
              <a:avLst/>
            </a:prstGeom>
            <a:noFill/>
            <a:ln w="9525">
              <a:noFill/>
              <a:miter lim="800000"/>
              <a:headEnd/>
              <a:tailEnd/>
            </a:ln>
          </p:spPr>
          <p:txBody>
            <a:bodyPr/>
            <a:lstStyle/>
            <a:p>
              <a:pPr fontAlgn="auto">
                <a:spcBef>
                  <a:spcPts val="0"/>
                </a:spcBef>
                <a:spcAft>
                  <a:spcPts val="0"/>
                </a:spcAft>
                <a:defRPr/>
              </a:pPr>
              <a:endParaRPr>
                <a:latin typeface="+mn-lt"/>
                <a:cs typeface="+mn-cs"/>
              </a:endParaRPr>
            </a:p>
          </p:txBody>
        </p:sp>
        <p:sp>
          <p:nvSpPr>
            <p:cNvPr id="944" name="Freeform 943"/>
            <p:cNvSpPr>
              <a:spLocks noEditPoints="1"/>
            </p:cNvSpPr>
            <p:nvPr/>
          </p:nvSpPr>
          <p:spPr bwMode="auto">
            <a:xfrm rot="2467258">
              <a:off x="1238130" y="6052653"/>
              <a:ext cx="696784"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15" name="Group 296"/>
            <p:cNvGrpSpPr/>
            <p:nvPr/>
          </p:nvGrpSpPr>
          <p:grpSpPr>
            <a:xfrm rot="2467258">
              <a:off x="1498292" y="6174338"/>
              <a:ext cx="173236" cy="175910"/>
              <a:chOff x="5902325" y="2266950"/>
              <a:chExt cx="820738" cy="833438"/>
            </a:xfrm>
            <a:solidFill>
              <a:schemeClr val="accent4"/>
            </a:solidFill>
          </p:grpSpPr>
          <p:sp>
            <p:nvSpPr>
              <p:cNvPr id="958"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59"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60"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16" name="Group 291"/>
              <p:cNvGrpSpPr/>
              <p:nvPr/>
            </p:nvGrpSpPr>
            <p:grpSpPr>
              <a:xfrm>
                <a:off x="5902325" y="2266950"/>
                <a:ext cx="820738" cy="784225"/>
                <a:chOff x="4111625" y="2266950"/>
                <a:chExt cx="820738" cy="784225"/>
              </a:xfrm>
              <a:grpFill/>
            </p:grpSpPr>
            <p:sp>
              <p:nvSpPr>
                <p:cNvPr id="962"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63"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64"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65"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66"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67"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68"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69"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70"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71"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72"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73"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74"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75"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76"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77"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78"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79"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80"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81"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82"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83"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84"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85"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86"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87"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88"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89"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90"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91"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92"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grpSp>
          <p:nvGrpSpPr>
            <p:cNvPr id="17" name="Group 289"/>
            <p:cNvGrpSpPr>
              <a:grpSpLocks/>
            </p:cNvGrpSpPr>
            <p:nvPr/>
          </p:nvGrpSpPr>
          <p:grpSpPr bwMode="auto">
            <a:xfrm rot="2467258">
              <a:off x="1574607" y="6074181"/>
              <a:ext cx="38201" cy="25464"/>
              <a:chOff x="3916363" y="1970088"/>
              <a:chExt cx="180975" cy="120650"/>
            </a:xfrm>
          </p:grpSpPr>
          <p:sp>
            <p:nvSpPr>
              <p:cNvPr id="954" name="Freeform 953"/>
              <p:cNvSpPr>
                <a:spLocks/>
              </p:cNvSpPr>
              <p:nvPr/>
            </p:nvSpPr>
            <p:spPr bwMode="auto">
              <a:xfrm>
                <a:off x="3954661" y="2011146"/>
                <a:ext cx="30077" cy="22605"/>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55" name="Freeform 954"/>
              <p:cNvSpPr>
                <a:spLocks/>
              </p:cNvSpPr>
              <p:nvPr/>
            </p:nvSpPr>
            <p:spPr bwMode="auto">
              <a:xfrm>
                <a:off x="4020279" y="2038281"/>
                <a:ext cx="22556" cy="30136"/>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56" name="Freeform 955"/>
              <p:cNvSpPr>
                <a:spLocks/>
              </p:cNvSpPr>
              <p:nvPr/>
            </p:nvSpPr>
            <p:spPr bwMode="auto">
              <a:xfrm>
                <a:off x="4081159" y="2087915"/>
                <a:ext cx="7522" cy="7536"/>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57" name="Freeform 956"/>
              <p:cNvSpPr>
                <a:spLocks/>
              </p:cNvSpPr>
              <p:nvPr/>
            </p:nvSpPr>
            <p:spPr bwMode="auto">
              <a:xfrm>
                <a:off x="3916028" y="1975756"/>
                <a:ext cx="22556" cy="7532"/>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nvGrpSpPr>
            <p:cNvPr id="18" name="Group 281"/>
            <p:cNvGrpSpPr>
              <a:grpSpLocks/>
            </p:cNvGrpSpPr>
            <p:nvPr/>
          </p:nvGrpSpPr>
          <p:grpSpPr bwMode="auto">
            <a:xfrm rot="2467258">
              <a:off x="1565335" y="6375697"/>
              <a:ext cx="84773" cy="72377"/>
              <a:chOff x="6294438" y="1638300"/>
              <a:chExt cx="401638" cy="342900"/>
            </a:xfrm>
          </p:grpSpPr>
          <p:sp>
            <p:nvSpPr>
              <p:cNvPr id="950" name="Freeform 50"/>
              <p:cNvSpPr>
                <a:spLocks noEditPoints="1"/>
              </p:cNvSpPr>
              <p:nvPr/>
            </p:nvSpPr>
            <p:spPr bwMode="auto">
              <a:xfrm>
                <a:off x="6469906" y="1768617"/>
                <a:ext cx="225595" cy="210934"/>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51" name="Freeform 51"/>
              <p:cNvSpPr>
                <a:spLocks/>
              </p:cNvSpPr>
              <p:nvPr/>
            </p:nvSpPr>
            <p:spPr bwMode="auto">
              <a:xfrm>
                <a:off x="6472065" y="1797002"/>
                <a:ext cx="165437" cy="113003"/>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52" name="Freeform 281"/>
              <p:cNvSpPr>
                <a:spLocks noEditPoints="1"/>
              </p:cNvSpPr>
              <p:nvPr/>
            </p:nvSpPr>
            <p:spPr bwMode="auto">
              <a:xfrm>
                <a:off x="6285705" y="1638212"/>
                <a:ext cx="142879" cy="286268"/>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53" name="Freeform 282"/>
              <p:cNvSpPr>
                <a:spLocks/>
              </p:cNvSpPr>
              <p:nvPr/>
            </p:nvSpPr>
            <p:spPr bwMode="auto">
              <a:xfrm>
                <a:off x="6311359" y="1684137"/>
                <a:ext cx="52637" cy="218470"/>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sp>
          <p:nvSpPr>
            <p:cNvPr id="948" name="Freeform 283"/>
            <p:cNvSpPr>
              <a:spLocks/>
            </p:cNvSpPr>
            <p:nvPr/>
          </p:nvSpPr>
          <p:spPr bwMode="auto">
            <a:xfrm rot="2467258">
              <a:off x="1609536" y="6132158"/>
              <a:ext cx="53965" cy="144699"/>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49" name="Freeform 284"/>
            <p:cNvSpPr>
              <a:spLocks/>
            </p:cNvSpPr>
            <p:nvPr/>
          </p:nvSpPr>
          <p:spPr bwMode="auto">
            <a:xfrm rot="2467258">
              <a:off x="1666676" y="6176680"/>
              <a:ext cx="50791" cy="14469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nvGrpSpPr>
          <p:cNvPr id="19" name="Group 992"/>
          <p:cNvGrpSpPr>
            <a:grpSpLocks/>
          </p:cNvGrpSpPr>
          <p:nvPr/>
        </p:nvGrpSpPr>
        <p:grpSpPr bwMode="auto">
          <a:xfrm>
            <a:off x="430213" y="6162675"/>
            <a:ext cx="423862" cy="557213"/>
            <a:chOff x="515430" y="6131024"/>
            <a:chExt cx="424872" cy="557829"/>
          </a:xfrm>
        </p:grpSpPr>
        <p:sp>
          <p:nvSpPr>
            <p:cNvPr id="994" name="AutoShape 3"/>
            <p:cNvSpPr>
              <a:spLocks noChangeAspect="1" noChangeArrowheads="1" noTextEdit="1"/>
            </p:cNvSpPr>
            <p:nvPr/>
          </p:nvSpPr>
          <p:spPr bwMode="auto">
            <a:xfrm rot="3025731">
              <a:off x="455314" y="6203870"/>
              <a:ext cx="553061" cy="407368"/>
            </a:xfrm>
            <a:prstGeom prst="rect">
              <a:avLst/>
            </a:prstGeom>
            <a:noFill/>
            <a:ln w="9525">
              <a:noFill/>
              <a:miter lim="800000"/>
              <a:headEnd/>
              <a:tailEnd/>
            </a:ln>
          </p:spPr>
          <p:txBody>
            <a:bodyPr/>
            <a:lstStyle/>
            <a:p>
              <a:pPr fontAlgn="auto">
                <a:spcBef>
                  <a:spcPts val="0"/>
                </a:spcBef>
                <a:spcAft>
                  <a:spcPts val="0"/>
                </a:spcAft>
                <a:defRPr/>
              </a:pPr>
              <a:endParaRPr>
                <a:latin typeface="+mn-lt"/>
                <a:cs typeface="+mn-cs"/>
              </a:endParaRPr>
            </a:p>
          </p:txBody>
        </p:sp>
        <p:sp>
          <p:nvSpPr>
            <p:cNvPr id="995" name="Freeform 994"/>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20" name="Group 296"/>
            <p:cNvGrpSpPr/>
            <p:nvPr/>
          </p:nvGrpSpPr>
          <p:grpSpPr>
            <a:xfrm rot="3025731">
              <a:off x="664340" y="6295200"/>
              <a:ext cx="138589" cy="140726"/>
              <a:chOff x="5902325" y="2266950"/>
              <a:chExt cx="820738" cy="833438"/>
            </a:xfrm>
            <a:solidFill>
              <a:schemeClr val="accent4"/>
            </a:solidFill>
          </p:grpSpPr>
          <p:sp>
            <p:nvSpPr>
              <p:cNvPr id="1004"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005"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006"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21" name="Group 291"/>
              <p:cNvGrpSpPr/>
              <p:nvPr/>
            </p:nvGrpSpPr>
            <p:grpSpPr>
              <a:xfrm>
                <a:off x="5902325" y="2266950"/>
                <a:ext cx="820738" cy="784225"/>
                <a:chOff x="4111625" y="2266950"/>
                <a:chExt cx="820738" cy="784225"/>
              </a:xfrm>
              <a:grpFill/>
            </p:grpSpPr>
            <p:sp>
              <p:nvSpPr>
                <p:cNvPr id="1008"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009"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010"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011"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012"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013"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3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3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3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4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4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4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4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4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4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4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4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4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4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5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5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5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5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5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5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5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5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5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5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6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6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grpSp>
          <p:nvGrpSpPr>
            <p:cNvPr id="22" name="Group 281"/>
            <p:cNvGrpSpPr>
              <a:grpSpLocks/>
            </p:cNvGrpSpPr>
            <p:nvPr/>
          </p:nvGrpSpPr>
          <p:grpSpPr bwMode="auto">
            <a:xfrm rot="3025731">
              <a:off x="698372" y="6457657"/>
              <a:ext cx="67818" cy="57901"/>
              <a:chOff x="6294438" y="1638300"/>
              <a:chExt cx="401638" cy="342900"/>
            </a:xfrm>
          </p:grpSpPr>
          <p:sp>
            <p:nvSpPr>
              <p:cNvPr id="1000" name="Freeform 50"/>
              <p:cNvSpPr>
                <a:spLocks noEditPoints="1"/>
              </p:cNvSpPr>
              <p:nvPr/>
            </p:nvSpPr>
            <p:spPr bwMode="auto">
              <a:xfrm>
                <a:off x="6462345" y="1775665"/>
                <a:ext cx="225889" cy="207326"/>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001" name="Freeform 51"/>
              <p:cNvSpPr>
                <a:spLocks/>
              </p:cNvSpPr>
              <p:nvPr/>
            </p:nvSpPr>
            <p:spPr bwMode="auto">
              <a:xfrm>
                <a:off x="6466899" y="1800698"/>
                <a:ext cx="160002" cy="122514"/>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002" name="Freeform 281"/>
              <p:cNvSpPr>
                <a:spLocks noEditPoints="1"/>
              </p:cNvSpPr>
              <p:nvPr/>
            </p:nvSpPr>
            <p:spPr bwMode="auto">
              <a:xfrm>
                <a:off x="6284981" y="1641734"/>
                <a:ext cx="141178" cy="282718"/>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003" name="Freeform 282"/>
              <p:cNvSpPr>
                <a:spLocks/>
              </p:cNvSpPr>
              <p:nvPr/>
            </p:nvSpPr>
            <p:spPr bwMode="auto">
              <a:xfrm>
                <a:off x="6295464" y="1691147"/>
                <a:ext cx="56472" cy="216747"/>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sp>
          <p:nvSpPr>
            <p:cNvPr id="998" name="Freeform 283"/>
            <p:cNvSpPr>
              <a:spLocks/>
            </p:cNvSpPr>
            <p:nvPr/>
          </p:nvSpPr>
          <p:spPr bwMode="auto">
            <a:xfrm rot="3025731">
              <a:off x="760514" y="6269216"/>
              <a:ext cx="42910" cy="116164"/>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999" name="Freeform 284"/>
            <p:cNvSpPr>
              <a:spLocks/>
            </p:cNvSpPr>
            <p:nvPr/>
          </p:nvSpPr>
          <p:spPr bwMode="auto">
            <a:xfrm rot="3025731">
              <a:off x="800294" y="6310536"/>
              <a:ext cx="39731" cy="116164"/>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nvGrpSpPr>
          <p:cNvPr id="23" name="Group 1461"/>
          <p:cNvGrpSpPr>
            <a:grpSpLocks/>
          </p:cNvGrpSpPr>
          <p:nvPr/>
        </p:nvGrpSpPr>
        <p:grpSpPr bwMode="auto">
          <a:xfrm>
            <a:off x="7964488" y="493713"/>
            <a:ext cx="557212" cy="425450"/>
            <a:chOff x="1475175" y="3681289"/>
            <a:chExt cx="558053" cy="424872"/>
          </a:xfrm>
        </p:grpSpPr>
        <p:sp>
          <p:nvSpPr>
            <p:cNvPr id="1463" name="AutoShape 3"/>
            <p:cNvSpPr>
              <a:spLocks noChangeAspect="1" noChangeArrowheads="1" noTextEdit="1"/>
            </p:cNvSpPr>
            <p:nvPr/>
          </p:nvSpPr>
          <p:spPr bwMode="auto">
            <a:xfrm rot="1778703">
              <a:off x="1479944" y="3686045"/>
              <a:ext cx="553284" cy="409019"/>
            </a:xfrm>
            <a:prstGeom prst="rect">
              <a:avLst/>
            </a:prstGeom>
            <a:noFill/>
            <a:ln w="9525">
              <a:noFill/>
              <a:miter lim="800000"/>
              <a:headEnd/>
              <a:tailEnd/>
            </a:ln>
          </p:spPr>
          <p:txBody>
            <a:bodyPr/>
            <a:lstStyle/>
            <a:p>
              <a:pPr fontAlgn="auto">
                <a:spcBef>
                  <a:spcPts val="0"/>
                </a:spcBef>
                <a:spcAft>
                  <a:spcPts val="0"/>
                </a:spcAft>
                <a:defRPr/>
              </a:pPr>
              <a:endParaRPr>
                <a:latin typeface="+mn-lt"/>
                <a:cs typeface="+mn-cs"/>
              </a:endParaRPr>
            </a:p>
          </p:txBody>
        </p:sp>
        <p:sp>
          <p:nvSpPr>
            <p:cNvPr id="1464" name="Freeform 1463"/>
            <p:cNvSpPr>
              <a:spLocks noEditPoints="1"/>
            </p:cNvSpPr>
            <p:nvPr/>
          </p:nvSpPr>
          <p:spPr bwMode="auto">
            <a:xfrm rot="1778703">
              <a:off x="1475175" y="3681289"/>
              <a:ext cx="558053"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24" name="Group 296"/>
            <p:cNvGrpSpPr/>
            <p:nvPr/>
          </p:nvGrpSpPr>
          <p:grpSpPr>
            <a:xfrm rot="1778703">
              <a:off x="1674440" y="3779824"/>
              <a:ext cx="138589" cy="140726"/>
              <a:chOff x="5902325" y="2266950"/>
              <a:chExt cx="820738" cy="833438"/>
            </a:xfrm>
            <a:noFill/>
          </p:grpSpPr>
          <p:sp>
            <p:nvSpPr>
              <p:cNvPr id="1468"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69"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70"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25" name="Group 291"/>
              <p:cNvGrpSpPr/>
              <p:nvPr/>
            </p:nvGrpSpPr>
            <p:grpSpPr>
              <a:xfrm>
                <a:off x="5902325" y="2266950"/>
                <a:ext cx="820738" cy="784225"/>
                <a:chOff x="4111625" y="2266950"/>
                <a:chExt cx="820738" cy="784225"/>
              </a:xfrm>
              <a:grpFill/>
            </p:grpSpPr>
            <p:sp>
              <p:nvSpPr>
                <p:cNvPr id="1472"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73"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74"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75"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76"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77"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78"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79"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80"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81"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82"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83"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84"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85"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86"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87"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88"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89"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90"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91"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92"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93"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94"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95"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96"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97"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98"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99"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00"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01"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02"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sp>
          <p:nvSpPr>
            <p:cNvPr id="1466" name="Freeform 283"/>
            <p:cNvSpPr>
              <a:spLocks/>
            </p:cNvSpPr>
            <p:nvPr/>
          </p:nvSpPr>
          <p:spPr bwMode="auto">
            <a:xfrm rot="1778703">
              <a:off x="1753406" y="3739946"/>
              <a:ext cx="42928" cy="11414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467" name="Freeform 284"/>
            <p:cNvSpPr>
              <a:spLocks/>
            </p:cNvSpPr>
            <p:nvPr/>
          </p:nvSpPr>
          <p:spPr bwMode="auto">
            <a:xfrm rot="1778703">
              <a:off x="1804283" y="3763727"/>
              <a:ext cx="41337" cy="117315"/>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nvGrpSpPr>
          <p:cNvPr id="26" name="Group 1502"/>
          <p:cNvGrpSpPr>
            <a:grpSpLocks noChangeAspect="1"/>
          </p:cNvGrpSpPr>
          <p:nvPr/>
        </p:nvGrpSpPr>
        <p:grpSpPr bwMode="auto">
          <a:xfrm rot="-530194">
            <a:off x="484188" y="5027613"/>
            <a:ext cx="1042987" cy="796925"/>
            <a:chOff x="1238130" y="6052653"/>
            <a:chExt cx="698371" cy="531091"/>
          </a:xfrm>
        </p:grpSpPr>
        <p:sp>
          <p:nvSpPr>
            <p:cNvPr id="1504" name="AutoShape 3"/>
            <p:cNvSpPr>
              <a:spLocks noChangeAspect="1" noChangeArrowheads="1" noTextEdit="1"/>
            </p:cNvSpPr>
            <p:nvPr/>
          </p:nvSpPr>
          <p:spPr bwMode="auto">
            <a:xfrm rot="2467258">
              <a:off x="1245211" y="6058405"/>
              <a:ext cx="690931" cy="510990"/>
            </a:xfrm>
            <a:prstGeom prst="rect">
              <a:avLst/>
            </a:prstGeom>
            <a:noFill/>
            <a:ln w="9525">
              <a:noFill/>
              <a:miter lim="800000"/>
              <a:headEnd/>
              <a:tailEnd/>
            </a:ln>
          </p:spPr>
          <p:txBody>
            <a:bodyPr/>
            <a:lstStyle/>
            <a:p>
              <a:pPr fontAlgn="auto">
                <a:spcBef>
                  <a:spcPts val="0"/>
                </a:spcBef>
                <a:spcAft>
                  <a:spcPts val="0"/>
                </a:spcAft>
                <a:defRPr/>
              </a:pPr>
              <a:endParaRPr>
                <a:latin typeface="+mn-lt"/>
                <a:cs typeface="+mn-cs"/>
              </a:endParaRPr>
            </a:p>
          </p:txBody>
        </p:sp>
        <p:sp>
          <p:nvSpPr>
            <p:cNvPr id="1505" name="Freeform 1504"/>
            <p:cNvSpPr>
              <a:spLocks noEditPoints="1"/>
            </p:cNvSpPr>
            <p:nvPr/>
          </p:nvSpPr>
          <p:spPr bwMode="auto">
            <a:xfrm rot="2467258">
              <a:off x="1238136" y="6052572"/>
              <a:ext cx="697308"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27" name="Group 296"/>
            <p:cNvGrpSpPr/>
            <p:nvPr/>
          </p:nvGrpSpPr>
          <p:grpSpPr>
            <a:xfrm rot="2467258">
              <a:off x="1498293" y="6174338"/>
              <a:ext cx="173236" cy="175910"/>
              <a:chOff x="5902325" y="2266950"/>
              <a:chExt cx="820738" cy="833438"/>
            </a:xfrm>
            <a:solidFill>
              <a:schemeClr val="accent4"/>
            </a:solidFill>
          </p:grpSpPr>
          <p:sp>
            <p:nvSpPr>
              <p:cNvPr id="1519"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20"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21"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nvGrpSpPr>
              <p:cNvPr id="28" name="Group 291"/>
              <p:cNvGrpSpPr/>
              <p:nvPr/>
            </p:nvGrpSpPr>
            <p:grpSpPr>
              <a:xfrm>
                <a:off x="5902325" y="2266950"/>
                <a:ext cx="820738" cy="784225"/>
                <a:chOff x="4111625" y="2266950"/>
                <a:chExt cx="820738" cy="784225"/>
              </a:xfrm>
              <a:grpFill/>
            </p:grpSpPr>
            <p:sp>
              <p:nvSpPr>
                <p:cNvPr id="1523"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24"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25"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26"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27"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28"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29"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30"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31"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32"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33"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34"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35"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36"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37"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38"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39"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40"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41"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42"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43"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44"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45"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46"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47"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48"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49"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50"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51"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52"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53"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grpSp>
          <p:nvGrpSpPr>
            <p:cNvPr id="29" name="Group 289"/>
            <p:cNvGrpSpPr>
              <a:grpSpLocks/>
            </p:cNvGrpSpPr>
            <p:nvPr/>
          </p:nvGrpSpPr>
          <p:grpSpPr bwMode="auto">
            <a:xfrm rot="2467258">
              <a:off x="1574607" y="6074181"/>
              <a:ext cx="38201" cy="25464"/>
              <a:chOff x="3916363" y="1970088"/>
              <a:chExt cx="180975" cy="120650"/>
            </a:xfrm>
          </p:grpSpPr>
          <p:sp>
            <p:nvSpPr>
              <p:cNvPr id="1515" name="Freeform 1514"/>
              <p:cNvSpPr>
                <a:spLocks/>
              </p:cNvSpPr>
              <p:nvPr/>
            </p:nvSpPr>
            <p:spPr bwMode="auto">
              <a:xfrm>
                <a:off x="3954771" y="2002724"/>
                <a:ext cx="30214" cy="30076"/>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16" name="Freeform 1515"/>
              <p:cNvSpPr>
                <a:spLocks/>
              </p:cNvSpPr>
              <p:nvPr/>
            </p:nvSpPr>
            <p:spPr bwMode="auto">
              <a:xfrm>
                <a:off x="4014939" y="2033275"/>
                <a:ext cx="20143" cy="30076"/>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17" name="Freeform 1516"/>
              <p:cNvSpPr>
                <a:spLocks/>
              </p:cNvSpPr>
              <p:nvPr/>
            </p:nvSpPr>
            <p:spPr bwMode="auto">
              <a:xfrm>
                <a:off x="4076448" y="2078477"/>
                <a:ext cx="10071" cy="5011"/>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18" name="Freeform 1517"/>
              <p:cNvSpPr>
                <a:spLocks/>
              </p:cNvSpPr>
              <p:nvPr/>
            </p:nvSpPr>
            <p:spPr bwMode="auto">
              <a:xfrm>
                <a:off x="3912070" y="1965693"/>
                <a:ext cx="20143" cy="10025"/>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grpSp>
          <p:nvGrpSpPr>
            <p:cNvPr id="30" name="Group 281"/>
            <p:cNvGrpSpPr>
              <a:grpSpLocks/>
            </p:cNvGrpSpPr>
            <p:nvPr/>
          </p:nvGrpSpPr>
          <p:grpSpPr bwMode="auto">
            <a:xfrm rot="2467258">
              <a:off x="1565335" y="6375697"/>
              <a:ext cx="84773" cy="72377"/>
              <a:chOff x="6294438" y="1638300"/>
              <a:chExt cx="401638" cy="342900"/>
            </a:xfrm>
          </p:grpSpPr>
          <p:sp>
            <p:nvSpPr>
              <p:cNvPr id="1511" name="Freeform 50"/>
              <p:cNvSpPr>
                <a:spLocks noEditPoints="1"/>
              </p:cNvSpPr>
              <p:nvPr/>
            </p:nvSpPr>
            <p:spPr bwMode="auto">
              <a:xfrm>
                <a:off x="6473207" y="1769903"/>
                <a:ext cx="221590" cy="210514"/>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12" name="Freeform 51"/>
              <p:cNvSpPr>
                <a:spLocks/>
              </p:cNvSpPr>
              <p:nvPr/>
            </p:nvSpPr>
            <p:spPr bwMode="auto">
              <a:xfrm>
                <a:off x="6476080" y="1790705"/>
                <a:ext cx="161156" cy="120294"/>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13" name="Freeform 281"/>
              <p:cNvSpPr>
                <a:spLocks noEditPoints="1"/>
              </p:cNvSpPr>
              <p:nvPr/>
            </p:nvSpPr>
            <p:spPr bwMode="auto">
              <a:xfrm>
                <a:off x="6292292" y="1637218"/>
                <a:ext cx="141012" cy="285696"/>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14" name="Freeform 282"/>
              <p:cNvSpPr>
                <a:spLocks/>
              </p:cNvSpPr>
              <p:nvPr/>
            </p:nvSpPr>
            <p:spPr bwMode="auto">
              <a:xfrm>
                <a:off x="6312294" y="1676826"/>
                <a:ext cx="50361" cy="220538"/>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sp>
          <p:nvSpPr>
            <p:cNvPr id="1509" name="Freeform 283"/>
            <p:cNvSpPr>
              <a:spLocks/>
            </p:cNvSpPr>
            <p:nvPr/>
          </p:nvSpPr>
          <p:spPr bwMode="auto">
            <a:xfrm rot="2467258">
              <a:off x="1610178" y="6132923"/>
              <a:ext cx="53149" cy="1438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sp>
          <p:nvSpPr>
            <p:cNvPr id="1510" name="Freeform 284"/>
            <p:cNvSpPr>
              <a:spLocks/>
            </p:cNvSpPr>
            <p:nvPr/>
          </p:nvSpPr>
          <p:spPr bwMode="auto">
            <a:xfrm rot="2467258">
              <a:off x="1665804" y="6175633"/>
              <a:ext cx="51023" cy="14493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a:lstStyle/>
            <a:p>
              <a:pPr fontAlgn="auto">
                <a:spcBef>
                  <a:spcPts val="0"/>
                </a:spcBef>
                <a:spcAft>
                  <a:spcPts val="0"/>
                </a:spcAft>
                <a:defRPr/>
              </a:pPr>
              <a:endParaRPr>
                <a:latin typeface="+mn-lt"/>
                <a:cs typeface="+mn-cs"/>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rgbClr val="595959"/>
          </a:solidFill>
          <a:latin typeface="+mj-lt"/>
          <a:ea typeface="+mj-ea"/>
          <a:cs typeface="+mj-cs"/>
        </a:defRPr>
      </a:lvl1pPr>
      <a:lvl2pPr algn="l" rtl="0" eaLnBrk="1" fontAlgn="base" hangingPunct="1">
        <a:spcBef>
          <a:spcPct val="0"/>
        </a:spcBef>
        <a:spcAft>
          <a:spcPct val="0"/>
        </a:spcAft>
        <a:defRPr sz="4400">
          <a:solidFill>
            <a:srgbClr val="595959"/>
          </a:solidFill>
          <a:latin typeface="Century" pitchFamily="18" charset="0"/>
        </a:defRPr>
      </a:lvl2pPr>
      <a:lvl3pPr algn="l" rtl="0" eaLnBrk="1" fontAlgn="base" hangingPunct="1">
        <a:spcBef>
          <a:spcPct val="0"/>
        </a:spcBef>
        <a:spcAft>
          <a:spcPct val="0"/>
        </a:spcAft>
        <a:defRPr sz="4400">
          <a:solidFill>
            <a:srgbClr val="595959"/>
          </a:solidFill>
          <a:latin typeface="Century" pitchFamily="18" charset="0"/>
        </a:defRPr>
      </a:lvl3pPr>
      <a:lvl4pPr algn="l" rtl="0" eaLnBrk="1" fontAlgn="base" hangingPunct="1">
        <a:spcBef>
          <a:spcPct val="0"/>
        </a:spcBef>
        <a:spcAft>
          <a:spcPct val="0"/>
        </a:spcAft>
        <a:defRPr sz="4400">
          <a:solidFill>
            <a:srgbClr val="595959"/>
          </a:solidFill>
          <a:latin typeface="Century" pitchFamily="18" charset="0"/>
        </a:defRPr>
      </a:lvl4pPr>
      <a:lvl5pPr algn="l" rtl="0" eaLnBrk="1" fontAlgn="base" hangingPunct="1">
        <a:spcBef>
          <a:spcPct val="0"/>
        </a:spcBef>
        <a:spcAft>
          <a:spcPct val="0"/>
        </a:spcAft>
        <a:defRPr sz="4400">
          <a:solidFill>
            <a:srgbClr val="595959"/>
          </a:solidFill>
          <a:latin typeface="Century" pitchFamily="18" charset="0"/>
        </a:defRPr>
      </a:lvl5pPr>
      <a:lvl6pPr marL="457200" algn="l" rtl="0" eaLnBrk="1" fontAlgn="base" hangingPunct="1">
        <a:spcBef>
          <a:spcPct val="0"/>
        </a:spcBef>
        <a:spcAft>
          <a:spcPct val="0"/>
        </a:spcAft>
        <a:defRPr sz="4400">
          <a:solidFill>
            <a:srgbClr val="595959"/>
          </a:solidFill>
          <a:latin typeface="Century" pitchFamily="18" charset="0"/>
        </a:defRPr>
      </a:lvl6pPr>
      <a:lvl7pPr marL="914400" algn="l" rtl="0" eaLnBrk="1" fontAlgn="base" hangingPunct="1">
        <a:spcBef>
          <a:spcPct val="0"/>
        </a:spcBef>
        <a:spcAft>
          <a:spcPct val="0"/>
        </a:spcAft>
        <a:defRPr sz="4400">
          <a:solidFill>
            <a:srgbClr val="595959"/>
          </a:solidFill>
          <a:latin typeface="Century" pitchFamily="18" charset="0"/>
        </a:defRPr>
      </a:lvl7pPr>
      <a:lvl8pPr marL="1371600" algn="l" rtl="0" eaLnBrk="1" fontAlgn="base" hangingPunct="1">
        <a:spcBef>
          <a:spcPct val="0"/>
        </a:spcBef>
        <a:spcAft>
          <a:spcPct val="0"/>
        </a:spcAft>
        <a:defRPr sz="4400">
          <a:solidFill>
            <a:srgbClr val="595959"/>
          </a:solidFill>
          <a:latin typeface="Century" pitchFamily="18" charset="0"/>
        </a:defRPr>
      </a:lvl8pPr>
      <a:lvl9pPr marL="1828800" algn="l" rtl="0" eaLnBrk="1" fontAlgn="base" hangingPunct="1">
        <a:spcBef>
          <a:spcPct val="0"/>
        </a:spcBef>
        <a:spcAft>
          <a:spcPct val="0"/>
        </a:spcAft>
        <a:defRPr sz="4400">
          <a:solidFill>
            <a:srgbClr val="595959"/>
          </a:solidFill>
          <a:latin typeface="Century" pitchFamily="18" charset="0"/>
        </a:defRPr>
      </a:lvl9pPr>
    </p:titleStyle>
    <p:bodyStyle>
      <a:lvl1pPr marL="341313" indent="-341313" algn="l" rtl="0" eaLnBrk="1" fontAlgn="base" hangingPunct="1">
        <a:spcBef>
          <a:spcPts val="1500"/>
        </a:spcBef>
        <a:spcAft>
          <a:spcPct val="0"/>
        </a:spcAft>
        <a:buSzPct val="80000"/>
        <a:buFont typeface="Wingdings" pitchFamily="2" charset="2"/>
        <a:buChar char=""/>
        <a:defRPr sz="2200">
          <a:solidFill>
            <a:srgbClr val="404040"/>
          </a:solidFill>
          <a:latin typeface="+mn-lt"/>
          <a:ea typeface="+mn-ea"/>
          <a:cs typeface="+mn-cs"/>
        </a:defRPr>
      </a:lvl1pPr>
      <a:lvl2pPr marL="682625" indent="-341313" algn="l" rtl="0" eaLnBrk="1" fontAlgn="base" hangingPunct="1">
        <a:spcBef>
          <a:spcPts val="1500"/>
        </a:spcBef>
        <a:spcAft>
          <a:spcPct val="0"/>
        </a:spcAft>
        <a:buSzPct val="80000"/>
        <a:buFont typeface="Wingdings" pitchFamily="2" charset="2"/>
        <a:buChar char=""/>
        <a:defRPr>
          <a:solidFill>
            <a:srgbClr val="404040"/>
          </a:solidFill>
          <a:latin typeface="+mn-lt"/>
        </a:defRPr>
      </a:lvl2pPr>
      <a:lvl3pPr marL="1023938" indent="-341313" algn="l" rtl="0" eaLnBrk="1" fontAlgn="base" hangingPunct="1">
        <a:spcBef>
          <a:spcPts val="1500"/>
        </a:spcBef>
        <a:spcAft>
          <a:spcPct val="0"/>
        </a:spcAft>
        <a:buSzPct val="80000"/>
        <a:buFont typeface="Wingdings" pitchFamily="2" charset="2"/>
        <a:buChar char="®"/>
        <a:defRPr>
          <a:solidFill>
            <a:srgbClr val="404040"/>
          </a:solidFill>
          <a:latin typeface="+mn-lt"/>
        </a:defRPr>
      </a:lvl3pPr>
      <a:lvl4pPr marL="1377950" indent="-341313" algn="l" rtl="0" eaLnBrk="1" fontAlgn="base" hangingPunct="1">
        <a:spcBef>
          <a:spcPts val="1500"/>
        </a:spcBef>
        <a:spcAft>
          <a:spcPct val="0"/>
        </a:spcAft>
        <a:buSzPct val="80000"/>
        <a:buFont typeface="Wingdings" pitchFamily="2" charset="2"/>
        <a:buChar char=""/>
        <a:defRPr sz="1600">
          <a:solidFill>
            <a:srgbClr val="404040"/>
          </a:solidFill>
          <a:latin typeface="+mn-lt"/>
        </a:defRPr>
      </a:lvl4pPr>
      <a:lvl5pPr marL="1719263" indent="-341313" algn="l" rtl="0" eaLnBrk="1" fontAlgn="base" hangingPunct="1">
        <a:spcBef>
          <a:spcPts val="1500"/>
        </a:spcBef>
        <a:spcAft>
          <a:spcPct val="0"/>
        </a:spcAft>
        <a:buSzPct val="80000"/>
        <a:buFont typeface="Wingdings" pitchFamily="2" charset="2"/>
        <a:buChar char="®"/>
        <a:defRPr sz="1600">
          <a:solidFill>
            <a:srgbClr val="404040"/>
          </a:solidFill>
          <a:latin typeface="+mn-lt"/>
        </a:defRPr>
      </a:lvl5pPr>
      <a:lvl6pPr marL="2176463" indent="-341313" algn="l" rtl="0" eaLnBrk="1" fontAlgn="base" hangingPunct="1">
        <a:spcBef>
          <a:spcPts val="1500"/>
        </a:spcBef>
        <a:spcAft>
          <a:spcPct val="0"/>
        </a:spcAft>
        <a:buSzPct val="80000"/>
        <a:buFont typeface="Wingdings" pitchFamily="2" charset="2"/>
        <a:buChar char="®"/>
        <a:defRPr sz="1600">
          <a:solidFill>
            <a:srgbClr val="404040"/>
          </a:solidFill>
          <a:latin typeface="+mn-lt"/>
        </a:defRPr>
      </a:lvl6pPr>
      <a:lvl7pPr marL="2633663" indent="-341313" algn="l" rtl="0" eaLnBrk="1" fontAlgn="base" hangingPunct="1">
        <a:spcBef>
          <a:spcPts val="1500"/>
        </a:spcBef>
        <a:spcAft>
          <a:spcPct val="0"/>
        </a:spcAft>
        <a:buSzPct val="80000"/>
        <a:buFont typeface="Wingdings" pitchFamily="2" charset="2"/>
        <a:buChar char="®"/>
        <a:defRPr sz="1600">
          <a:solidFill>
            <a:srgbClr val="404040"/>
          </a:solidFill>
          <a:latin typeface="+mn-lt"/>
        </a:defRPr>
      </a:lvl7pPr>
      <a:lvl8pPr marL="3090863" indent="-341313" algn="l" rtl="0" eaLnBrk="1" fontAlgn="base" hangingPunct="1">
        <a:spcBef>
          <a:spcPts val="1500"/>
        </a:spcBef>
        <a:spcAft>
          <a:spcPct val="0"/>
        </a:spcAft>
        <a:buSzPct val="80000"/>
        <a:buFont typeface="Wingdings" pitchFamily="2" charset="2"/>
        <a:buChar char="®"/>
        <a:defRPr sz="1600">
          <a:solidFill>
            <a:srgbClr val="404040"/>
          </a:solidFill>
          <a:latin typeface="+mn-lt"/>
        </a:defRPr>
      </a:lvl8pPr>
      <a:lvl9pPr marL="3548063" indent="-341313" algn="l" rtl="0" eaLnBrk="1" fontAlgn="base" hangingPunct="1">
        <a:spcBef>
          <a:spcPts val="1500"/>
        </a:spcBef>
        <a:spcAft>
          <a:spcPct val="0"/>
        </a:spcAft>
        <a:buSzPct val="80000"/>
        <a:buFont typeface="Wingdings" pitchFamily="2" charset="2"/>
        <a:buChar char="®"/>
        <a:defRPr sz="1600">
          <a:solidFill>
            <a:srgbClr val="40404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PNEUMONIA</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40" name="Picture 4" descr="lobar"/>
          <p:cNvPicPr>
            <a:picLocks noChangeAspect="1" noChangeArrowheads="1"/>
          </p:cNvPicPr>
          <p:nvPr/>
        </p:nvPicPr>
        <p:blipFill>
          <a:blip r:embed="rId3" cstate="print"/>
          <a:srcRect/>
          <a:stretch>
            <a:fillRect/>
          </a:stretch>
        </p:blipFill>
        <p:spPr bwMode="auto">
          <a:xfrm>
            <a:off x="685800" y="0"/>
            <a:ext cx="73914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b="1" dirty="0">
                <a:solidFill>
                  <a:srgbClr val="C00000"/>
                </a:solidFill>
              </a:rPr>
              <a:t>Red </a:t>
            </a:r>
            <a:r>
              <a:rPr lang="en-US" b="1" dirty="0" err="1">
                <a:solidFill>
                  <a:srgbClr val="C00000"/>
                </a:solidFill>
              </a:rPr>
              <a:t>hepatization</a:t>
            </a:r>
            <a:r>
              <a:rPr lang="en-US" b="1" dirty="0">
                <a:solidFill>
                  <a:srgbClr val="C00000"/>
                </a:solidFill>
              </a:rPr>
              <a:t> (third day of illness): </a:t>
            </a:r>
            <a:endParaRPr lang="en-US" b="1" dirty="0" smtClean="0">
              <a:solidFill>
                <a:srgbClr val="C00000"/>
              </a:solidFill>
            </a:endParaRPr>
          </a:p>
          <a:p>
            <a:pPr>
              <a:buNone/>
            </a:pPr>
            <a:r>
              <a:rPr lang="en-US" dirty="0" smtClean="0"/>
              <a:t>Hyperemia</a:t>
            </a:r>
            <a:r>
              <a:rPr lang="en-US" dirty="0"/>
              <a:t> </a:t>
            </a:r>
            <a:r>
              <a:rPr lang="en-US" dirty="0" smtClean="0"/>
              <a:t>of </a:t>
            </a:r>
            <a:r>
              <a:rPr lang="en-US" dirty="0"/>
              <a:t>the alveolar </a:t>
            </a:r>
            <a:r>
              <a:rPr lang="en-US" dirty="0" smtClean="0"/>
              <a:t>microvasculature</a:t>
            </a:r>
          </a:p>
          <a:p>
            <a:pPr>
              <a:buNone/>
            </a:pPr>
            <a:r>
              <a:rPr lang="en-US" dirty="0" smtClean="0"/>
              <a:t>occurs </a:t>
            </a:r>
            <a:r>
              <a:rPr lang="en-US" dirty="0"/>
              <a:t>with </a:t>
            </a:r>
            <a:r>
              <a:rPr lang="en-US" dirty="0" err="1"/>
              <a:t>extravasation</a:t>
            </a:r>
            <a:r>
              <a:rPr lang="en-US" dirty="0"/>
              <a:t> of blood serum</a:t>
            </a:r>
          </a:p>
          <a:p>
            <a:pPr>
              <a:buNone/>
            </a:pPr>
            <a:r>
              <a:rPr lang="en-US" dirty="0"/>
              <a:t>into the </a:t>
            </a:r>
            <a:r>
              <a:rPr lang="en-US" dirty="0" smtClean="0"/>
              <a:t>alveoli</a:t>
            </a:r>
            <a:endParaRPr lang="en-US" dirty="0"/>
          </a:p>
          <a:p>
            <a:pPr>
              <a:buNone/>
            </a:pPr>
            <a:r>
              <a:rPr lang="en-US" i="1" dirty="0">
                <a:solidFill>
                  <a:schemeClr val="bg2">
                    <a:lumMod val="10000"/>
                  </a:schemeClr>
                </a:solidFill>
              </a:rPr>
              <a:t>Macroscopic findings </a:t>
            </a:r>
            <a:endParaRPr lang="en-US" i="1" dirty="0" smtClean="0">
              <a:solidFill>
                <a:schemeClr val="bg2">
                  <a:lumMod val="10000"/>
                </a:schemeClr>
              </a:solidFill>
            </a:endParaRPr>
          </a:p>
          <a:p>
            <a:pPr>
              <a:buNone/>
            </a:pPr>
            <a:r>
              <a:rPr lang="en-US" dirty="0" smtClean="0"/>
              <a:t>( </a:t>
            </a:r>
            <a:r>
              <a:rPr lang="en-US" dirty="0"/>
              <a:t>A) include a </a:t>
            </a:r>
            <a:r>
              <a:rPr lang="en-US" dirty="0" smtClean="0"/>
              <a:t>dark red </a:t>
            </a:r>
            <a:r>
              <a:rPr lang="en-US" dirty="0"/>
              <a:t>lung with a liver-like consistency</a:t>
            </a:r>
          </a:p>
          <a:p>
            <a:pPr>
              <a:buNone/>
            </a:pPr>
            <a:r>
              <a:rPr lang="en-US" dirty="0"/>
              <a:t>(hence the term “</a:t>
            </a:r>
            <a:r>
              <a:rPr lang="en-US" dirty="0" err="1"/>
              <a:t>hepatization</a:t>
            </a:r>
            <a:r>
              <a:rPr lang="en-US" dirty="0"/>
              <a:t>”). Percussion</a:t>
            </a:r>
          </a:p>
          <a:p>
            <a:pPr>
              <a:buNone/>
            </a:pPr>
            <a:r>
              <a:rPr lang="en-US" dirty="0"/>
              <a:t>is without resonance. </a:t>
            </a:r>
            <a:r>
              <a:rPr lang="en-US" dirty="0" err="1"/>
              <a:t>Auscultatory</a:t>
            </a:r>
            <a:r>
              <a:rPr lang="en-US" dirty="0"/>
              <a:t> findings</a:t>
            </a:r>
          </a:p>
          <a:p>
            <a:pPr>
              <a:buNone/>
            </a:pPr>
            <a:r>
              <a:rPr lang="en-US" dirty="0"/>
              <a:t>include sounds resembling rubbing </a:t>
            </a:r>
            <a:r>
              <a:rPr lang="en-US" dirty="0" smtClean="0"/>
              <a:t>leather </a:t>
            </a:r>
          </a:p>
          <a:p>
            <a:pPr>
              <a:buNone/>
            </a:pPr>
            <a:r>
              <a:rPr lang="en-US" dirty="0" smtClean="0"/>
              <a:t>( B) and production of a </a:t>
            </a:r>
            <a:r>
              <a:rPr lang="en-US" dirty="0" err="1" smtClean="0"/>
              <a:t>serofibrinous</a:t>
            </a:r>
            <a:r>
              <a:rPr lang="en-US" dirty="0" smtClean="0"/>
              <a:t> </a:t>
            </a:r>
            <a:r>
              <a:rPr lang="en-US" dirty="0" err="1" smtClean="0"/>
              <a:t>exudate</a:t>
            </a:r>
            <a:r>
              <a:rPr lang="en-US" dirty="0" smtClean="0"/>
              <a:t>. </a:t>
            </a:r>
            <a:r>
              <a:rPr lang="en-US" dirty="0" err="1" smtClean="0"/>
              <a:t>Auscultatory</a:t>
            </a:r>
            <a:r>
              <a:rPr lang="en-US" dirty="0" smtClean="0"/>
              <a:t> findings include high-pitched rattling sounds.</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92162"/>
          </a:xfrm>
        </p:spPr>
        <p:txBody>
          <a:bodyPr/>
          <a:lstStyle/>
          <a:p>
            <a:r>
              <a:rPr lang="en-US" b="1" dirty="0">
                <a:solidFill>
                  <a:srgbClr val="FF0000"/>
                </a:solidFill>
              </a:rPr>
              <a:t>Red </a:t>
            </a:r>
            <a:r>
              <a:rPr lang="en-US" b="1" dirty="0" err="1">
                <a:solidFill>
                  <a:srgbClr val="FF0000"/>
                </a:solidFill>
              </a:rPr>
              <a:t>hepatization</a:t>
            </a:r>
            <a:r>
              <a:rPr lang="en-US" b="1" dirty="0">
                <a:solidFill>
                  <a:srgbClr val="FF0000"/>
                </a:solidFill>
              </a:rPr>
              <a:t> (lung)</a:t>
            </a:r>
            <a:endParaRPr lang="en-US"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600200" y="1281553"/>
            <a:ext cx="5791199" cy="5030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315200" cy="868362"/>
          </a:xfrm>
        </p:spPr>
        <p:txBody>
          <a:bodyPr/>
          <a:lstStyle/>
          <a:p>
            <a:r>
              <a:rPr lang="en-US" b="1" dirty="0">
                <a:solidFill>
                  <a:srgbClr val="FF0000"/>
                </a:solidFill>
              </a:rPr>
              <a:t>Red </a:t>
            </a:r>
            <a:r>
              <a:rPr lang="en-US" b="1" dirty="0" err="1">
                <a:solidFill>
                  <a:srgbClr val="FF0000"/>
                </a:solidFill>
              </a:rPr>
              <a:t>hepatization</a:t>
            </a:r>
            <a:endParaRPr lang="en-US" dirty="0">
              <a:solidFill>
                <a:srgbClr val="FF00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0" y="1309277"/>
            <a:ext cx="6019800" cy="50439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buNone/>
            </a:pPr>
            <a:r>
              <a:rPr lang="en-US" sz="2400" b="1" dirty="0">
                <a:solidFill>
                  <a:schemeClr val="bg1">
                    <a:lumMod val="50000"/>
                  </a:schemeClr>
                </a:solidFill>
              </a:rPr>
              <a:t>Gray </a:t>
            </a:r>
            <a:r>
              <a:rPr lang="en-US" sz="2400" b="1" dirty="0" err="1">
                <a:solidFill>
                  <a:schemeClr val="bg1">
                    <a:lumMod val="50000"/>
                  </a:schemeClr>
                </a:solidFill>
              </a:rPr>
              <a:t>hepatization</a:t>
            </a:r>
            <a:r>
              <a:rPr lang="en-US" sz="2400" b="1" dirty="0">
                <a:solidFill>
                  <a:schemeClr val="bg1">
                    <a:lumMod val="50000"/>
                  </a:schemeClr>
                </a:solidFill>
              </a:rPr>
              <a:t> (fourth to fifth day of illness):</a:t>
            </a:r>
          </a:p>
          <a:p>
            <a:pPr>
              <a:buNone/>
            </a:pPr>
            <a:r>
              <a:rPr lang="en-US" dirty="0"/>
              <a:t>Massive </a:t>
            </a:r>
            <a:r>
              <a:rPr lang="en-US" dirty="0" err="1"/>
              <a:t>fibrinous</a:t>
            </a:r>
            <a:r>
              <a:rPr lang="en-US" dirty="0"/>
              <a:t> exudation into the</a:t>
            </a:r>
          </a:p>
          <a:p>
            <a:pPr>
              <a:buNone/>
            </a:pPr>
            <a:r>
              <a:rPr lang="en-US" dirty="0"/>
              <a:t>alveolar lumen is present, and macrophages</a:t>
            </a:r>
          </a:p>
          <a:p>
            <a:pPr>
              <a:buNone/>
            </a:pPr>
            <a:r>
              <a:rPr lang="en-US" dirty="0"/>
              <a:t>and </a:t>
            </a:r>
            <a:r>
              <a:rPr lang="en-US" dirty="0" err="1"/>
              <a:t>neutrophils</a:t>
            </a:r>
            <a:r>
              <a:rPr lang="en-US" dirty="0"/>
              <a:t> are found in the inflamed</a:t>
            </a:r>
          </a:p>
          <a:p>
            <a:pPr>
              <a:buNone/>
            </a:pPr>
            <a:r>
              <a:rPr lang="en-US" dirty="0"/>
              <a:t>area. The alveoli are lined with </a:t>
            </a:r>
            <a:r>
              <a:rPr lang="en-US" dirty="0" err="1"/>
              <a:t>fibrinous</a:t>
            </a:r>
            <a:r>
              <a:rPr lang="en-US" dirty="0"/>
              <a:t> lattices</a:t>
            </a:r>
          </a:p>
          <a:p>
            <a:pPr>
              <a:buNone/>
            </a:pPr>
            <a:r>
              <a:rPr lang="en-US" dirty="0"/>
              <a:t>( D1), and fibrin passes through open</a:t>
            </a:r>
          </a:p>
          <a:p>
            <a:pPr>
              <a:buNone/>
            </a:pPr>
            <a:r>
              <a:rPr lang="en-US" dirty="0"/>
              <a:t>pores of Kohn into the adjacent alveoli.</a:t>
            </a:r>
          </a:p>
          <a:p>
            <a:pPr>
              <a:buNone/>
            </a:pPr>
            <a:r>
              <a:rPr lang="en-US" i="1" dirty="0">
                <a:solidFill>
                  <a:schemeClr val="bg2">
                    <a:lumMod val="10000"/>
                  </a:schemeClr>
                </a:solidFill>
              </a:rPr>
              <a:t>Macroscopic findings </a:t>
            </a:r>
            <a:r>
              <a:rPr lang="en-US" dirty="0"/>
              <a:t>include a gray nodular</a:t>
            </a:r>
          </a:p>
          <a:p>
            <a:pPr>
              <a:buNone/>
            </a:pPr>
            <a:r>
              <a:rPr lang="en-US" dirty="0"/>
              <a:t>appearance of the cut surface of the lung,</a:t>
            </a:r>
          </a:p>
          <a:p>
            <a:pPr>
              <a:buNone/>
            </a:pPr>
            <a:r>
              <a:rPr lang="en-US" dirty="0"/>
              <a:t>which has the consistency of liver ( 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lumMod val="50000"/>
                  </a:schemeClr>
                </a:solidFill>
              </a:rPr>
              <a:t>Gray </a:t>
            </a:r>
            <a:r>
              <a:rPr lang="en-US" b="1" dirty="0" err="1">
                <a:solidFill>
                  <a:schemeClr val="bg1">
                    <a:lumMod val="50000"/>
                  </a:schemeClr>
                </a:solidFill>
              </a:rPr>
              <a:t>hepatization</a:t>
            </a:r>
            <a:r>
              <a:rPr lang="en-US" b="1" dirty="0">
                <a:solidFill>
                  <a:schemeClr val="bg1">
                    <a:lumMod val="50000"/>
                  </a:schemeClr>
                </a:solidFill>
              </a:rPr>
              <a:t> (lung)</a:t>
            </a:r>
            <a:endParaRPr lang="en-US" dirty="0">
              <a:solidFill>
                <a:schemeClr val="bg1">
                  <a:lumMod val="50000"/>
                </a:schemeClr>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 y="1752600"/>
            <a:ext cx="4572000" cy="3981742"/>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515712" y="1828800"/>
            <a:ext cx="4628288"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dirty="0"/>
              <a:t>Yellow </a:t>
            </a:r>
            <a:r>
              <a:rPr lang="en-US" dirty="0" err="1"/>
              <a:t>hepatization</a:t>
            </a:r>
            <a:r>
              <a:rPr lang="en-US" dirty="0"/>
              <a:t> (seventh day of illness):</a:t>
            </a:r>
          </a:p>
          <a:p>
            <a:pPr>
              <a:buNone/>
            </a:pPr>
            <a:r>
              <a:rPr lang="en-US" dirty="0"/>
              <a:t>A massive </a:t>
            </a:r>
            <a:r>
              <a:rPr lang="en-US" dirty="0" err="1"/>
              <a:t>suppurative</a:t>
            </a:r>
            <a:r>
              <a:rPr lang="en-US" dirty="0"/>
              <a:t> inflammatory reaction</a:t>
            </a:r>
          </a:p>
          <a:p>
            <a:pPr>
              <a:buNone/>
            </a:pPr>
            <a:r>
              <a:rPr lang="en-US" dirty="0"/>
              <a:t>is present with large numbers of </a:t>
            </a:r>
            <a:r>
              <a:rPr lang="en-US" dirty="0" err="1"/>
              <a:t>neutrophils</a:t>
            </a:r>
            <a:endParaRPr lang="en-US" dirty="0"/>
          </a:p>
          <a:p>
            <a:pPr>
              <a:buNone/>
            </a:pPr>
            <a:r>
              <a:rPr lang="en-US" dirty="0"/>
              <a:t>(see below; F). The </a:t>
            </a:r>
            <a:r>
              <a:rPr lang="en-US" dirty="0" err="1"/>
              <a:t>exudate</a:t>
            </a:r>
            <a:r>
              <a:rPr lang="en-US" dirty="0"/>
              <a:t> is dissolved</a:t>
            </a:r>
          </a:p>
          <a:p>
            <a:pPr>
              <a:buNone/>
            </a:pPr>
            <a:r>
              <a:rPr lang="en-US" dirty="0"/>
              <a:t>by proteolysis, with resulting destruction</a:t>
            </a:r>
          </a:p>
          <a:p>
            <a:pPr>
              <a:buNone/>
            </a:pPr>
            <a:r>
              <a:rPr lang="en-US" dirty="0"/>
              <a:t>of cells and tissue. Detritus forms</a:t>
            </a:r>
          </a:p>
          <a:p>
            <a:pPr>
              <a:buNone/>
            </a:pPr>
            <a:r>
              <a:rPr lang="en-US" dirty="0"/>
              <a:t>and microcirculation returns to near normal.</a:t>
            </a:r>
          </a:p>
          <a:p>
            <a:pPr>
              <a:buNone/>
            </a:pPr>
            <a:r>
              <a:rPr lang="en-US" dirty="0"/>
              <a:t>Macroscopic findings include a dirty yellow</a:t>
            </a:r>
          </a:p>
          <a:p>
            <a:pPr>
              <a:buNone/>
            </a:pPr>
            <a:r>
              <a:rPr lang="en-US" dirty="0"/>
              <a:t>appearance of the cut surface of the lung,</a:t>
            </a:r>
          </a:p>
          <a:p>
            <a:pPr>
              <a:buNone/>
            </a:pPr>
            <a:r>
              <a:rPr lang="en-US" dirty="0"/>
              <a:t>which still has a firm consistency ( 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dirty="0"/>
              <a:t>Resolution (between the seventh and ninth</a:t>
            </a:r>
          </a:p>
          <a:p>
            <a:pPr>
              <a:buNone/>
            </a:pPr>
            <a:r>
              <a:rPr lang="en-US" dirty="0"/>
              <a:t>days of illness): This involves massive </a:t>
            </a:r>
            <a:r>
              <a:rPr lang="en-US" dirty="0" err="1"/>
              <a:t>fibrinolytic</a:t>
            </a:r>
            <a:endParaRPr lang="en-US" dirty="0"/>
          </a:p>
          <a:p>
            <a:pPr>
              <a:buNone/>
            </a:pPr>
            <a:r>
              <a:rPr lang="en-US" dirty="0"/>
              <a:t>dissolution of the </a:t>
            </a:r>
            <a:r>
              <a:rPr lang="en-US" dirty="0" err="1"/>
              <a:t>exudate</a:t>
            </a:r>
            <a:r>
              <a:rPr lang="en-US" dirty="0"/>
              <a:t> by macrophages</a:t>
            </a:r>
          </a:p>
          <a:p>
            <a:pPr>
              <a:buNone/>
            </a:pPr>
            <a:r>
              <a:rPr lang="en-US" dirty="0"/>
              <a:t>and </a:t>
            </a:r>
            <a:r>
              <a:rPr lang="en-US" dirty="0" err="1"/>
              <a:t>neutrophils</a:t>
            </a:r>
            <a:r>
              <a:rPr lang="en-US" dirty="0"/>
              <a:t>. The alveoli are</a:t>
            </a:r>
          </a:p>
          <a:p>
            <a:pPr>
              <a:buNone/>
            </a:pPr>
            <a:r>
              <a:rPr lang="en-US" dirty="0"/>
              <a:t>cleared, and the patient either coughs up</a:t>
            </a:r>
          </a:p>
          <a:p>
            <a:pPr>
              <a:buNone/>
            </a:pPr>
            <a:r>
              <a:rPr lang="en-US" dirty="0"/>
              <a:t>the dissolved </a:t>
            </a:r>
            <a:r>
              <a:rPr lang="en-US" dirty="0" err="1"/>
              <a:t>exudate</a:t>
            </a:r>
            <a:r>
              <a:rPr lang="en-US" dirty="0"/>
              <a:t> in the form of rust</a:t>
            </a:r>
          </a:p>
          <a:p>
            <a:pPr>
              <a:buNone/>
            </a:pPr>
            <a:r>
              <a:rPr lang="en-US" dirty="0"/>
              <a:t>brown sputum or it is absorbed through</a:t>
            </a:r>
          </a:p>
          <a:p>
            <a:pPr>
              <a:buNone/>
            </a:pPr>
            <a:r>
              <a:rPr lang="en-US" dirty="0"/>
              <a:t>the lymph system. The alveoli expand again.</a:t>
            </a:r>
          </a:p>
          <a:p>
            <a:pPr>
              <a:buNone/>
            </a:pPr>
            <a:r>
              <a:rPr lang="en-US" dirty="0" err="1"/>
              <a:t>Auscultatory</a:t>
            </a:r>
            <a:r>
              <a:rPr lang="en-US" dirty="0"/>
              <a:t> findings include the crackling</a:t>
            </a:r>
          </a:p>
          <a:p>
            <a:pPr>
              <a:buNone/>
            </a:pPr>
            <a:r>
              <a:rPr lang="en-US" dirty="0"/>
              <a:t>sounds of expanding alveoli.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Yellow </a:t>
            </a:r>
            <a:r>
              <a:rPr lang="en-US" b="1" dirty="0" err="1">
                <a:solidFill>
                  <a:srgbClr val="FFC000"/>
                </a:solidFill>
              </a:rPr>
              <a:t>hepatization</a:t>
            </a:r>
            <a:r>
              <a:rPr lang="en-US" b="1" dirty="0">
                <a:solidFill>
                  <a:srgbClr val="FFC000"/>
                </a:solidFill>
              </a:rPr>
              <a:t> (lung)</a:t>
            </a:r>
            <a:endParaRPr lang="en-US" dirty="0">
              <a:solidFill>
                <a:srgbClr val="FFC00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228600" y="1828800"/>
            <a:ext cx="4419600" cy="383679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629150" y="1828800"/>
            <a:ext cx="4514850" cy="3781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4" name="Picture 4" descr="broncho"/>
          <p:cNvPicPr>
            <a:picLocks noChangeAspect="1" noChangeArrowheads="1"/>
          </p:cNvPicPr>
          <p:nvPr/>
        </p:nvPicPr>
        <p:blipFill>
          <a:blip r:embed="rId3" cstate="print"/>
          <a:srcRect/>
          <a:stretch>
            <a:fillRect/>
          </a:stretch>
        </p:blipFill>
        <p:spPr bwMode="auto">
          <a:xfrm>
            <a:off x="533400" y="26988"/>
            <a:ext cx="7772400" cy="68310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OBJECTIVES</a:t>
            </a:r>
            <a:endParaRPr lang="en-IN" dirty="0"/>
          </a:p>
        </p:txBody>
      </p:sp>
      <p:sp>
        <p:nvSpPr>
          <p:cNvPr id="3" name="Content Placeholder 2"/>
          <p:cNvSpPr>
            <a:spLocks noGrp="1"/>
          </p:cNvSpPr>
          <p:nvPr>
            <p:ph idx="1"/>
          </p:nvPr>
        </p:nvSpPr>
        <p:spPr>
          <a:xfrm>
            <a:off x="228600" y="1600200"/>
            <a:ext cx="7772400" cy="4419600"/>
          </a:xfrm>
        </p:spPr>
        <p:txBody>
          <a:bodyPr/>
          <a:lstStyle/>
          <a:p>
            <a:r>
              <a:rPr lang="en-US" dirty="0" smtClean="0"/>
              <a:t>To know causes of pneumonia</a:t>
            </a:r>
          </a:p>
          <a:p>
            <a:endParaRPr lang="en-US" dirty="0" smtClean="0"/>
          </a:p>
          <a:p>
            <a:r>
              <a:rPr lang="en-US" dirty="0" smtClean="0"/>
              <a:t>To know different types of pneumonia</a:t>
            </a:r>
          </a:p>
          <a:p>
            <a:endParaRPr lang="en-US" dirty="0" smtClean="0"/>
          </a:p>
          <a:p>
            <a:r>
              <a:rPr lang="en-US" dirty="0" smtClean="0"/>
              <a:t>To know various symptoms associated</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6186309"/>
          </a:xfrm>
          <a:prstGeom prst="rect">
            <a:avLst/>
          </a:prstGeom>
        </p:spPr>
        <p:txBody>
          <a:bodyPr wrap="square">
            <a:spAutoFit/>
          </a:bodyPr>
          <a:lstStyle/>
          <a:p>
            <a:r>
              <a:rPr lang="en-US" sz="2800" dirty="0" smtClean="0"/>
              <a:t>BRONCHOPNEUMONIA/ LOBULAR</a:t>
            </a:r>
          </a:p>
          <a:p>
            <a:r>
              <a:rPr lang="en-US" sz="2800" dirty="0" smtClean="0"/>
              <a:t>PNEUMONIA</a:t>
            </a:r>
          </a:p>
          <a:p>
            <a:endParaRPr lang="en-US" sz="2800" dirty="0" smtClean="0"/>
          </a:p>
          <a:p>
            <a:pPr>
              <a:buFont typeface="Arial" pitchFamily="34" charset="0"/>
              <a:buChar char="•"/>
            </a:pPr>
            <a:r>
              <a:rPr lang="en-US" sz="2400" dirty="0" smtClean="0"/>
              <a:t>It is the infection of terminal bronchioles extending into</a:t>
            </a:r>
          </a:p>
          <a:p>
            <a:r>
              <a:rPr lang="en-US" sz="2400" dirty="0" smtClean="0"/>
              <a:t>surrounding alveoli resulting in patchy consolidation of the lung.</a:t>
            </a:r>
          </a:p>
          <a:p>
            <a:endParaRPr lang="en-US" sz="2400" dirty="0" smtClean="0"/>
          </a:p>
          <a:p>
            <a:pPr>
              <a:buFont typeface="Arial" pitchFamily="34" charset="0"/>
              <a:buChar char="•"/>
            </a:pPr>
            <a:r>
              <a:rPr lang="en-US" sz="2400" dirty="0" smtClean="0"/>
              <a:t>It is more often </a:t>
            </a:r>
            <a:r>
              <a:rPr lang="en-US" sz="2400" dirty="0" err="1" smtClean="0"/>
              <a:t>multilobar</a:t>
            </a:r>
            <a:r>
              <a:rPr lang="en-US" sz="2400" dirty="0" smtClean="0"/>
              <a:t> and frequently bilateral and</a:t>
            </a:r>
          </a:p>
          <a:p>
            <a:r>
              <a:rPr lang="en-US" sz="2400" dirty="0" smtClean="0"/>
              <a:t>basal because of tendency of secretions accumulating in</a:t>
            </a:r>
          </a:p>
          <a:p>
            <a:r>
              <a:rPr lang="en-US" sz="2400" dirty="0" smtClean="0"/>
              <a:t>lower zones due to gravitation.</a:t>
            </a:r>
          </a:p>
          <a:p>
            <a:endParaRPr lang="en-US" sz="2400" dirty="0" smtClean="0"/>
          </a:p>
          <a:p>
            <a:pPr>
              <a:buFont typeface="Arial" pitchFamily="34" charset="0"/>
              <a:buChar char="•"/>
            </a:pPr>
            <a:r>
              <a:rPr lang="en-US" sz="2400" dirty="0" smtClean="0"/>
              <a:t>GROSSLY, there are patchy areas of red or grey</a:t>
            </a:r>
          </a:p>
          <a:p>
            <a:r>
              <a:rPr lang="en-US" sz="2400" dirty="0" smtClean="0"/>
              <a:t>consolidation affecting as above pattern.</a:t>
            </a:r>
          </a:p>
          <a:p>
            <a:pPr>
              <a:buFont typeface="Arial" pitchFamily="34" charset="0"/>
              <a:buChar char="•"/>
            </a:pPr>
            <a:r>
              <a:rPr lang="en-US" sz="2400" dirty="0" smtClean="0"/>
              <a:t>MICROSCOPICALLY,</a:t>
            </a:r>
          </a:p>
          <a:p>
            <a:r>
              <a:rPr lang="en-US" sz="2400" dirty="0" smtClean="0"/>
              <a:t>Acute </a:t>
            </a:r>
            <a:r>
              <a:rPr lang="en-US" sz="2400" dirty="0" err="1" smtClean="0"/>
              <a:t>bronchiolitis</a:t>
            </a:r>
            <a:endParaRPr lang="en-US" sz="2400" dirty="0" smtClean="0"/>
          </a:p>
          <a:p>
            <a:r>
              <a:rPr lang="en-US" sz="2400" dirty="0" smtClean="0"/>
              <a:t>Infiltration by </a:t>
            </a:r>
            <a:r>
              <a:rPr lang="en-US" sz="2400" dirty="0" err="1" smtClean="0"/>
              <a:t>neutrophils</a:t>
            </a:r>
            <a:r>
              <a:rPr lang="en-US" sz="2400" dirty="0" smtClean="0"/>
              <a:t> in bronchi and bronchioles.</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609600"/>
          </a:xfrm>
        </p:spPr>
        <p:txBody>
          <a:bodyPr/>
          <a:lstStyle/>
          <a:p>
            <a:r>
              <a:rPr lang="en-US" sz="2800" b="1" dirty="0" smtClean="0"/>
              <a:t>	COMPLICATIONS OF </a:t>
            </a:r>
            <a:r>
              <a:rPr lang="en-US" sz="2800" b="1" dirty="0" err="1" smtClean="0"/>
              <a:t>CAAcP</a:t>
            </a:r>
            <a:endParaRPr lang="en-US" sz="2800" b="1" dirty="0"/>
          </a:p>
        </p:txBody>
      </p:sp>
      <p:sp>
        <p:nvSpPr>
          <p:cNvPr id="3" name="Content Placeholder 2"/>
          <p:cNvSpPr>
            <a:spLocks noGrp="1"/>
          </p:cNvSpPr>
          <p:nvPr>
            <p:ph idx="1"/>
          </p:nvPr>
        </p:nvSpPr>
        <p:spPr>
          <a:xfrm>
            <a:off x="609600" y="914400"/>
            <a:ext cx="7391400" cy="5105400"/>
          </a:xfrm>
        </p:spPr>
        <p:txBody>
          <a:bodyPr>
            <a:normAutofit/>
          </a:bodyPr>
          <a:lstStyle/>
          <a:p>
            <a:endParaRPr lang="en-US" sz="2400" dirty="0" smtClean="0"/>
          </a:p>
          <a:p>
            <a:r>
              <a:rPr lang="en-US" sz="2400" dirty="0" smtClean="0"/>
              <a:t>Tissue destruction and necrosis, causing </a:t>
            </a:r>
            <a:r>
              <a:rPr lang="en-US" sz="2400" b="1" dirty="0" smtClean="0"/>
              <a:t>abscess formation (particularly common with type 3 </a:t>
            </a:r>
            <a:r>
              <a:rPr lang="en-US" sz="2400" dirty="0" err="1" smtClean="0"/>
              <a:t>pneumococci</a:t>
            </a:r>
            <a:r>
              <a:rPr lang="en-US" sz="2400" dirty="0" smtClean="0"/>
              <a:t> or </a:t>
            </a:r>
            <a:r>
              <a:rPr lang="en-US" sz="2400" i="1" dirty="0" smtClean="0"/>
              <a:t>Klebsiella infections);</a:t>
            </a:r>
          </a:p>
          <a:p>
            <a:r>
              <a:rPr lang="en-US" sz="2400" dirty="0" smtClean="0"/>
              <a:t>Spread of infection to the pleural cavity, causing the </a:t>
            </a:r>
            <a:r>
              <a:rPr lang="en-US" sz="2400" dirty="0" err="1" smtClean="0"/>
              <a:t>intrapleural</a:t>
            </a:r>
            <a:r>
              <a:rPr lang="en-US" sz="2400" dirty="0" smtClean="0"/>
              <a:t> </a:t>
            </a:r>
            <a:r>
              <a:rPr lang="en-US" sz="2400" dirty="0" err="1" smtClean="0"/>
              <a:t>fibrinosuppurative</a:t>
            </a:r>
            <a:r>
              <a:rPr lang="en-US" sz="2400" dirty="0" smtClean="0"/>
              <a:t> reaction known as </a:t>
            </a:r>
            <a:r>
              <a:rPr lang="en-US" sz="2400" b="1" dirty="0" err="1" smtClean="0"/>
              <a:t>empyema</a:t>
            </a:r>
            <a:r>
              <a:rPr lang="en-US" sz="2400" b="1" dirty="0" smtClean="0"/>
              <a:t>; and</a:t>
            </a:r>
          </a:p>
          <a:p>
            <a:r>
              <a:rPr lang="en-US" sz="2400" dirty="0" err="1" smtClean="0"/>
              <a:t>Bacteremic</a:t>
            </a:r>
            <a:r>
              <a:rPr lang="en-US" sz="2400" dirty="0" smtClean="0"/>
              <a:t> dissemination to the heart valves, pericardium, brain, kidneys, spleen, or joints, causing </a:t>
            </a:r>
            <a:r>
              <a:rPr lang="en-US" sz="2400" b="1" dirty="0" smtClean="0"/>
              <a:t>metastatic abscesses, </a:t>
            </a:r>
            <a:r>
              <a:rPr lang="en-US" sz="2400" b="1" dirty="0" err="1" smtClean="0"/>
              <a:t>endocarditis</a:t>
            </a:r>
            <a:r>
              <a:rPr lang="en-US" sz="2400" b="1" dirty="0" smtClean="0"/>
              <a:t>, meningitis, or </a:t>
            </a:r>
            <a:r>
              <a:rPr lang="en-US" sz="2400" b="1" dirty="0" err="1" smtClean="0"/>
              <a:t>suppurative</a:t>
            </a:r>
            <a:r>
              <a:rPr lang="en-US" sz="2400" b="1" dirty="0" smtClean="0"/>
              <a:t> arthritis</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762000"/>
          </a:xfrm>
        </p:spPr>
        <p:txBody>
          <a:bodyPr/>
          <a:lstStyle/>
          <a:p>
            <a:r>
              <a:rPr lang="en-US" sz="2800" b="1" dirty="0" smtClean="0"/>
              <a:t>	</a:t>
            </a:r>
            <a:r>
              <a:rPr lang="en-US" sz="2800" b="1" dirty="0" err="1" smtClean="0"/>
              <a:t>CAAcP</a:t>
            </a:r>
            <a:r>
              <a:rPr lang="en-US" sz="2800" b="1" dirty="0" smtClean="0"/>
              <a:t>: CLINICAL COURSE</a:t>
            </a:r>
            <a:endParaRPr lang="en-US" sz="2800" b="1" dirty="0"/>
          </a:p>
        </p:txBody>
      </p:sp>
      <p:sp>
        <p:nvSpPr>
          <p:cNvPr id="3" name="Content Placeholder 2"/>
          <p:cNvSpPr>
            <a:spLocks noGrp="1"/>
          </p:cNvSpPr>
          <p:nvPr>
            <p:ph idx="1"/>
          </p:nvPr>
        </p:nvSpPr>
        <p:spPr>
          <a:xfrm>
            <a:off x="533400" y="1066800"/>
            <a:ext cx="7772400" cy="5334000"/>
          </a:xfrm>
        </p:spPr>
        <p:txBody>
          <a:bodyPr/>
          <a:lstStyle/>
          <a:p>
            <a:r>
              <a:rPr lang="en-US" dirty="0" smtClean="0"/>
              <a:t>The major symptoms of community‐acquired acute pneumonia are –</a:t>
            </a:r>
          </a:p>
          <a:p>
            <a:pPr lvl="1"/>
            <a:r>
              <a:rPr lang="en-US" sz="2400" dirty="0" smtClean="0"/>
              <a:t>abrupt onset of high fever,</a:t>
            </a:r>
          </a:p>
          <a:p>
            <a:pPr lvl="1"/>
            <a:r>
              <a:rPr lang="en-US" sz="2400" dirty="0" smtClean="0"/>
              <a:t>shaking chills,</a:t>
            </a:r>
          </a:p>
          <a:p>
            <a:pPr lvl="1"/>
            <a:r>
              <a:rPr lang="en-US" sz="2400" dirty="0" smtClean="0"/>
              <a:t>cough productive of </a:t>
            </a:r>
            <a:r>
              <a:rPr lang="en-US" sz="2400" dirty="0" err="1" smtClean="0"/>
              <a:t>mucopurulent</a:t>
            </a:r>
            <a:r>
              <a:rPr lang="en-US" sz="2400" dirty="0" smtClean="0"/>
              <a:t> sputum;</a:t>
            </a:r>
          </a:p>
          <a:p>
            <a:pPr lvl="1"/>
            <a:r>
              <a:rPr lang="en-US" sz="2400" dirty="0" smtClean="0"/>
              <a:t>occasional patients may have </a:t>
            </a:r>
            <a:r>
              <a:rPr lang="en-US" sz="2400" dirty="0" err="1" smtClean="0"/>
              <a:t>hemoptysis</a:t>
            </a:r>
            <a:r>
              <a:rPr lang="en-US" sz="2400" dirty="0" smtClean="0"/>
              <a:t>.</a:t>
            </a:r>
          </a:p>
          <a:p>
            <a:r>
              <a:rPr lang="en-US" dirty="0" smtClean="0"/>
              <a:t>The identification of the organism and the determination of its antibiotic sensitivity are the keystones to appropriate therapy.</a:t>
            </a:r>
          </a:p>
          <a:p>
            <a:r>
              <a:rPr lang="en-US" dirty="0" smtClean="0"/>
              <a:t>Death may occur as a result of predisposing factors (chronic alcoholism)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838200"/>
          </a:xfrm>
        </p:spPr>
        <p:txBody>
          <a:bodyPr/>
          <a:lstStyle/>
          <a:p>
            <a:r>
              <a:rPr lang="en-US" sz="2800" b="1" dirty="0" smtClean="0"/>
              <a:t>COMMUNITY ACQUIRED ATYPICAL</a:t>
            </a:r>
            <a:br>
              <a:rPr lang="en-US" sz="2800" b="1" dirty="0" smtClean="0"/>
            </a:br>
            <a:r>
              <a:rPr lang="en-US" sz="2800" b="1" dirty="0" smtClean="0"/>
              <a:t>PNEUMONIA: CAUSATIVE AGENTS</a:t>
            </a:r>
            <a:endParaRPr lang="en-US" sz="2800" b="1" dirty="0"/>
          </a:p>
        </p:txBody>
      </p:sp>
      <p:sp>
        <p:nvSpPr>
          <p:cNvPr id="3" name="Content Placeholder 2"/>
          <p:cNvSpPr>
            <a:spLocks noGrp="1"/>
          </p:cNvSpPr>
          <p:nvPr>
            <p:ph idx="1"/>
          </p:nvPr>
        </p:nvSpPr>
        <p:spPr>
          <a:xfrm>
            <a:off x="533400" y="1143000"/>
            <a:ext cx="7467600" cy="4876800"/>
          </a:xfrm>
        </p:spPr>
        <p:txBody>
          <a:bodyPr>
            <a:normAutofit lnSpcReduction="10000"/>
          </a:bodyPr>
          <a:lstStyle/>
          <a:p>
            <a:r>
              <a:rPr lang="en-US" i="1" dirty="0" err="1" smtClean="0"/>
              <a:t>Mycoplasma</a:t>
            </a:r>
            <a:r>
              <a:rPr lang="en-US" i="1" dirty="0" smtClean="0"/>
              <a:t> </a:t>
            </a:r>
            <a:r>
              <a:rPr lang="en-US" i="1" dirty="0" err="1" smtClean="0"/>
              <a:t>pneumoniae</a:t>
            </a:r>
            <a:endParaRPr lang="en-US" i="1" dirty="0" smtClean="0"/>
          </a:p>
          <a:p>
            <a:r>
              <a:rPr lang="en-US" i="1" dirty="0" smtClean="0"/>
              <a:t>Chlamydia spp. (C. </a:t>
            </a:r>
            <a:r>
              <a:rPr lang="en-US" i="1" dirty="0" err="1" smtClean="0"/>
              <a:t>pneumoniae</a:t>
            </a:r>
            <a:r>
              <a:rPr lang="en-US" i="1" dirty="0" smtClean="0"/>
              <a:t>, C. </a:t>
            </a:r>
            <a:r>
              <a:rPr lang="en-US" i="1" dirty="0" err="1" smtClean="0"/>
              <a:t>psittaci</a:t>
            </a:r>
            <a:r>
              <a:rPr lang="en-US" i="1" dirty="0" smtClean="0"/>
              <a:t>, </a:t>
            </a:r>
            <a:r>
              <a:rPr lang="en-US" i="1" dirty="0" err="1" smtClean="0"/>
              <a:t>C.trachomatis</a:t>
            </a:r>
            <a:r>
              <a:rPr lang="en-US" i="1" dirty="0" smtClean="0"/>
              <a:t>)</a:t>
            </a:r>
          </a:p>
          <a:p>
            <a:r>
              <a:rPr lang="en-US" i="1" dirty="0" err="1" smtClean="0"/>
              <a:t>Coxiella</a:t>
            </a:r>
            <a:r>
              <a:rPr lang="en-US" i="1" dirty="0" smtClean="0"/>
              <a:t> </a:t>
            </a:r>
            <a:r>
              <a:rPr lang="en-US" i="1" dirty="0" err="1" smtClean="0"/>
              <a:t>burnetii</a:t>
            </a:r>
            <a:r>
              <a:rPr lang="en-US" i="1" dirty="0" smtClean="0"/>
              <a:t> (Q fever)</a:t>
            </a:r>
          </a:p>
          <a:p>
            <a:r>
              <a:rPr lang="en-US" dirty="0" smtClean="0"/>
              <a:t>Viruses:</a:t>
            </a:r>
          </a:p>
          <a:p>
            <a:pPr lvl="1"/>
            <a:r>
              <a:rPr lang="en-US" sz="2400" dirty="0" smtClean="0"/>
              <a:t>Respiratory </a:t>
            </a:r>
            <a:r>
              <a:rPr lang="en-US" sz="2400" dirty="0" err="1" smtClean="0"/>
              <a:t>syncytial</a:t>
            </a:r>
            <a:r>
              <a:rPr lang="en-US" sz="2400" dirty="0" smtClean="0"/>
              <a:t> virus,</a:t>
            </a:r>
          </a:p>
          <a:p>
            <a:pPr lvl="1"/>
            <a:r>
              <a:rPr lang="en-US" sz="2400" dirty="0" err="1" smtClean="0"/>
              <a:t>Parainfluenza</a:t>
            </a:r>
            <a:r>
              <a:rPr lang="en-US" sz="2400" dirty="0" smtClean="0"/>
              <a:t> virus (children);</a:t>
            </a:r>
          </a:p>
          <a:p>
            <a:pPr lvl="1"/>
            <a:r>
              <a:rPr lang="en-US" sz="2400" dirty="0" smtClean="0"/>
              <a:t>Influenza A and B (adults);</a:t>
            </a:r>
          </a:p>
          <a:p>
            <a:pPr lvl="1"/>
            <a:r>
              <a:rPr lang="en-US" sz="2400" dirty="0" smtClean="0"/>
              <a:t>Adenovirus (military recruits);</a:t>
            </a:r>
          </a:p>
          <a:p>
            <a:pPr lvl="1"/>
            <a:r>
              <a:rPr lang="en-US" sz="2400" dirty="0" smtClean="0"/>
              <a:t>SARS virus</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685800"/>
          </a:xfrm>
        </p:spPr>
        <p:txBody>
          <a:bodyPr/>
          <a:lstStyle/>
          <a:p>
            <a:r>
              <a:rPr lang="en-US" sz="2800" b="1" dirty="0" smtClean="0"/>
              <a:t>	     </a:t>
            </a:r>
            <a:r>
              <a:rPr lang="en-US" sz="2800" b="1" dirty="0" err="1" smtClean="0"/>
              <a:t>CAAtP</a:t>
            </a:r>
            <a:r>
              <a:rPr lang="en-US" sz="2800" b="1" dirty="0" smtClean="0"/>
              <a:t>: MORPHOLOGY</a:t>
            </a:r>
            <a:endParaRPr lang="en-US" sz="2800" b="1" dirty="0"/>
          </a:p>
        </p:txBody>
      </p:sp>
      <p:sp>
        <p:nvSpPr>
          <p:cNvPr id="3" name="Content Placeholder 2"/>
          <p:cNvSpPr>
            <a:spLocks noGrp="1"/>
          </p:cNvSpPr>
          <p:nvPr>
            <p:ph idx="1"/>
          </p:nvPr>
        </p:nvSpPr>
        <p:spPr>
          <a:xfrm>
            <a:off x="533400" y="838200"/>
            <a:ext cx="7467600" cy="5181600"/>
          </a:xfrm>
        </p:spPr>
        <p:txBody>
          <a:bodyPr>
            <a:normAutofit lnSpcReduction="10000"/>
          </a:bodyPr>
          <a:lstStyle/>
          <a:p>
            <a:r>
              <a:rPr lang="en-US" dirty="0" smtClean="0"/>
              <a:t>All causal agents produce essentially similar morphologic patterns.</a:t>
            </a:r>
          </a:p>
          <a:p>
            <a:r>
              <a:rPr lang="en-US" dirty="0" smtClean="0"/>
              <a:t>The affected areas are red‐blue and congested.</a:t>
            </a:r>
          </a:p>
          <a:p>
            <a:r>
              <a:rPr lang="en-US" b="1" dirty="0" smtClean="0"/>
              <a:t>Predominant is the interstitial nature of the inflammatory reaction, virtually localized within the walls of the alveoli.</a:t>
            </a:r>
          </a:p>
          <a:p>
            <a:r>
              <a:rPr lang="en-US" dirty="0" smtClean="0"/>
              <a:t>The alveolar septa are widened and edematous and usually have a mononuclear inflammatory infiltrate of lymphocytes, macrophages, and occasionally plasma cells.</a:t>
            </a:r>
          </a:p>
          <a:p>
            <a:r>
              <a:rPr lang="en-US" dirty="0" smtClean="0"/>
              <a:t>In acute cases </a:t>
            </a:r>
            <a:r>
              <a:rPr lang="en-US" dirty="0" err="1" smtClean="0"/>
              <a:t>neutrophils</a:t>
            </a:r>
            <a:r>
              <a:rPr lang="en-US" dirty="0" smtClean="0"/>
              <a:t> may also be present.</a:t>
            </a:r>
          </a:p>
          <a:p>
            <a:r>
              <a:rPr lang="en-US" dirty="0" smtClean="0"/>
              <a:t>Eradication of the infection is followed by reconstitution of the normal architecture of the lung.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685800"/>
          </a:xfrm>
        </p:spPr>
        <p:txBody>
          <a:bodyPr/>
          <a:lstStyle/>
          <a:p>
            <a:r>
              <a:rPr lang="en-US" sz="2800" b="1" dirty="0" smtClean="0"/>
              <a:t>	</a:t>
            </a:r>
            <a:r>
              <a:rPr lang="en-US" sz="2800" b="1" dirty="0" err="1" smtClean="0"/>
              <a:t>CAAtP</a:t>
            </a:r>
            <a:r>
              <a:rPr lang="en-US" sz="2800" b="1" dirty="0" smtClean="0"/>
              <a:t>: CLINICAL COURSE</a:t>
            </a:r>
            <a:endParaRPr lang="en-US" sz="2800" b="1" dirty="0"/>
          </a:p>
        </p:txBody>
      </p:sp>
      <p:sp>
        <p:nvSpPr>
          <p:cNvPr id="3" name="Content Placeholder 2"/>
          <p:cNvSpPr>
            <a:spLocks noGrp="1"/>
          </p:cNvSpPr>
          <p:nvPr>
            <p:ph idx="1"/>
          </p:nvPr>
        </p:nvSpPr>
        <p:spPr>
          <a:xfrm>
            <a:off x="533400" y="914400"/>
            <a:ext cx="7467600" cy="5105400"/>
          </a:xfrm>
        </p:spPr>
        <p:txBody>
          <a:bodyPr>
            <a:normAutofit/>
          </a:bodyPr>
          <a:lstStyle/>
          <a:p>
            <a:r>
              <a:rPr lang="en-US" dirty="0" smtClean="0"/>
              <a:t>The clinical course of </a:t>
            </a:r>
            <a:r>
              <a:rPr lang="en-US" dirty="0" err="1" smtClean="0"/>
              <a:t>CAAtP</a:t>
            </a:r>
            <a:r>
              <a:rPr lang="en-US" dirty="0" smtClean="0"/>
              <a:t> is extremely varied, resulting from mild symptoms to severe upper respiratory tract infections.</a:t>
            </a:r>
          </a:p>
          <a:p>
            <a:r>
              <a:rPr lang="en-US" dirty="0" smtClean="0"/>
              <a:t>Cough may be absent, and the major manifestations may consist only of ‐</a:t>
            </a:r>
          </a:p>
          <a:p>
            <a:pPr lvl="1"/>
            <a:r>
              <a:rPr lang="en-US" sz="2000" dirty="0" smtClean="0"/>
              <a:t>fever,</a:t>
            </a:r>
          </a:p>
          <a:p>
            <a:pPr lvl="1"/>
            <a:r>
              <a:rPr lang="en-US" sz="2000" dirty="0" smtClean="0"/>
              <a:t>headache,</a:t>
            </a:r>
          </a:p>
          <a:p>
            <a:pPr lvl="1"/>
            <a:r>
              <a:rPr lang="en-US" sz="2000" dirty="0" smtClean="0"/>
              <a:t>muscle aches,</a:t>
            </a:r>
          </a:p>
          <a:p>
            <a:pPr lvl="1"/>
            <a:r>
              <a:rPr lang="en-US" sz="2000" dirty="0" smtClean="0"/>
              <a:t>and pains in the legs.</a:t>
            </a:r>
          </a:p>
          <a:p>
            <a:r>
              <a:rPr lang="en-US" dirty="0" smtClean="0"/>
              <a:t>The ordinary sporadic form of the disease is usually mild with a low mortality rate below 1%</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685800"/>
          </a:xfrm>
        </p:spPr>
        <p:txBody>
          <a:bodyPr/>
          <a:lstStyle/>
          <a:p>
            <a:r>
              <a:rPr lang="en-US" sz="2800" b="1" dirty="0" smtClean="0"/>
              <a:t>HOSPITAL ACQUIRED PNEUMONIA</a:t>
            </a:r>
            <a:endParaRPr lang="en-US" sz="2800" b="1" dirty="0"/>
          </a:p>
        </p:txBody>
      </p:sp>
      <p:sp>
        <p:nvSpPr>
          <p:cNvPr id="3" name="Content Placeholder 2"/>
          <p:cNvSpPr>
            <a:spLocks noGrp="1"/>
          </p:cNvSpPr>
          <p:nvPr>
            <p:ph idx="1"/>
          </p:nvPr>
        </p:nvSpPr>
        <p:spPr>
          <a:xfrm>
            <a:off x="381000" y="990600"/>
            <a:ext cx="8001000" cy="5410200"/>
          </a:xfrm>
        </p:spPr>
        <p:txBody>
          <a:bodyPr/>
          <a:lstStyle/>
          <a:p>
            <a:r>
              <a:rPr lang="en-US" dirty="0" smtClean="0"/>
              <a:t>DEFINITION: Hospital‐acquired pneumonias are defined as pulmonary infections acquired in the course of a hospital stay.</a:t>
            </a:r>
          </a:p>
          <a:p>
            <a:r>
              <a:rPr lang="en-US" dirty="0" smtClean="0"/>
              <a:t>INFECTED INDIVIDUALS: They are common in patients with‐</a:t>
            </a:r>
          </a:p>
          <a:p>
            <a:pPr lvl="1"/>
            <a:r>
              <a:rPr lang="en-US" sz="2000" dirty="0" smtClean="0"/>
              <a:t>Severe underlying disease,</a:t>
            </a:r>
          </a:p>
          <a:p>
            <a:pPr lvl="1"/>
            <a:r>
              <a:rPr lang="en-US" sz="2000" dirty="0" err="1" smtClean="0"/>
              <a:t>Immunosuppression</a:t>
            </a:r>
            <a:r>
              <a:rPr lang="en-US" sz="2000" dirty="0" smtClean="0"/>
              <a:t>,</a:t>
            </a:r>
          </a:p>
          <a:p>
            <a:pPr lvl="1"/>
            <a:r>
              <a:rPr lang="en-US" sz="2000" dirty="0" smtClean="0"/>
              <a:t>Prolonged antibiotic therapy, or</a:t>
            </a:r>
          </a:p>
          <a:p>
            <a:pPr lvl="1"/>
            <a:r>
              <a:rPr lang="en-US" sz="2000" dirty="0" smtClean="0"/>
              <a:t>Invasive access devices such as intravascular catheters.</a:t>
            </a:r>
          </a:p>
          <a:p>
            <a:pPr lvl="1"/>
            <a:r>
              <a:rPr lang="en-US" sz="2000" dirty="0" smtClean="0"/>
              <a:t>Patients on mechanical ventilation are at particularly       		high risk</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685800"/>
          </a:xfrm>
        </p:spPr>
        <p:txBody>
          <a:bodyPr/>
          <a:lstStyle/>
          <a:p>
            <a:r>
              <a:rPr lang="en-US" sz="2800" b="1" dirty="0" smtClean="0"/>
              <a:t>	    HAP: CAUSATIVE AGENTS</a:t>
            </a:r>
            <a:endParaRPr lang="en-US" sz="2800" b="1" dirty="0"/>
          </a:p>
        </p:txBody>
      </p:sp>
      <p:sp>
        <p:nvSpPr>
          <p:cNvPr id="3" name="Content Placeholder 2"/>
          <p:cNvSpPr>
            <a:spLocks noGrp="1"/>
          </p:cNvSpPr>
          <p:nvPr>
            <p:ph idx="1"/>
          </p:nvPr>
        </p:nvSpPr>
        <p:spPr>
          <a:xfrm>
            <a:off x="990600" y="914400"/>
            <a:ext cx="7010400" cy="5105400"/>
          </a:xfrm>
        </p:spPr>
        <p:txBody>
          <a:bodyPr/>
          <a:lstStyle/>
          <a:p>
            <a:endParaRPr lang="en-US" dirty="0" smtClean="0"/>
          </a:p>
          <a:p>
            <a:r>
              <a:rPr lang="en-US" dirty="0" err="1" smtClean="0"/>
              <a:t>Pseudomonus</a:t>
            </a:r>
            <a:endParaRPr lang="en-US" dirty="0" smtClean="0"/>
          </a:p>
          <a:p>
            <a:r>
              <a:rPr lang="en-US" dirty="0" smtClean="0"/>
              <a:t>Staphylococcus</a:t>
            </a:r>
          </a:p>
          <a:p>
            <a:r>
              <a:rPr lang="en-US" dirty="0" err="1" smtClean="0"/>
              <a:t>Enterobacteriacae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85800"/>
          </a:xfrm>
        </p:spPr>
        <p:txBody>
          <a:bodyPr/>
          <a:lstStyle/>
          <a:p>
            <a:r>
              <a:rPr lang="en-US" sz="2800" b="1" dirty="0" smtClean="0"/>
              <a:t>ASPIRATION PNEUMONIA:PATHOGENESIS</a:t>
            </a:r>
            <a:endParaRPr lang="en-US" sz="2800" b="1" dirty="0"/>
          </a:p>
        </p:txBody>
      </p:sp>
      <p:sp>
        <p:nvSpPr>
          <p:cNvPr id="3" name="Content Placeholder 2"/>
          <p:cNvSpPr>
            <a:spLocks noGrp="1"/>
          </p:cNvSpPr>
          <p:nvPr>
            <p:ph idx="1"/>
          </p:nvPr>
        </p:nvSpPr>
        <p:spPr>
          <a:xfrm>
            <a:off x="990600" y="914400"/>
            <a:ext cx="7620000" cy="5105400"/>
          </a:xfrm>
        </p:spPr>
        <p:txBody>
          <a:bodyPr>
            <a:normAutofit lnSpcReduction="10000"/>
          </a:bodyPr>
          <a:lstStyle/>
          <a:p>
            <a:r>
              <a:rPr lang="en-US" dirty="0" smtClean="0"/>
              <a:t>Aspiration pneumonia occurs in markedly debilitated patients or those who aspirate gastric contents either while unconscious (e.g., after a stroke) or during repeated vomiting.</a:t>
            </a:r>
          </a:p>
          <a:p>
            <a:r>
              <a:rPr lang="en-US" dirty="0" smtClean="0"/>
              <a:t>These patients have abnormal gag and swallowing reflexes that predispose to aspiration.</a:t>
            </a:r>
          </a:p>
          <a:p>
            <a:r>
              <a:rPr lang="en-US" i="1" dirty="0" smtClean="0"/>
              <a:t>The resultant pneumonia is partly chemical because of the extremely irritating effects of the gastric acid, and partly bacterial (from the oral flora).</a:t>
            </a:r>
          </a:p>
          <a:p>
            <a:r>
              <a:rPr lang="en-US" dirty="0" smtClean="0"/>
              <a:t>Typically, more than one organism is recovered on culture, aerobes being more common than anaerobes.</a:t>
            </a:r>
          </a:p>
          <a:p>
            <a:r>
              <a:rPr lang="en-US" dirty="0" smtClean="0"/>
              <a:t>This type of pneumonia is often necrotizing, pursues </a:t>
            </a:r>
            <a:r>
              <a:rPr lang="en-US" dirty="0" err="1" smtClean="0"/>
              <a:t>afulminant</a:t>
            </a:r>
            <a:r>
              <a:rPr lang="en-US" dirty="0" smtClean="0"/>
              <a:t> clinical course, and is a frequent cause of death.</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762000"/>
          </a:xfrm>
        </p:spPr>
        <p:txBody>
          <a:bodyPr/>
          <a:lstStyle/>
          <a:p>
            <a:r>
              <a:rPr lang="en-US" sz="2800" b="1" dirty="0" smtClean="0"/>
              <a:t>ASPIRATION PNEUMONIA: CAUSATIVE AGENTS</a:t>
            </a:r>
            <a:endParaRPr lang="en-US" sz="2800" b="1" dirty="0"/>
          </a:p>
        </p:txBody>
      </p:sp>
      <p:sp>
        <p:nvSpPr>
          <p:cNvPr id="3" name="Content Placeholder 2"/>
          <p:cNvSpPr>
            <a:spLocks noGrp="1"/>
          </p:cNvSpPr>
          <p:nvPr>
            <p:ph idx="1"/>
          </p:nvPr>
        </p:nvSpPr>
        <p:spPr>
          <a:xfrm>
            <a:off x="762000" y="914400"/>
            <a:ext cx="7696200" cy="5486400"/>
          </a:xfrm>
        </p:spPr>
        <p:txBody>
          <a:bodyPr/>
          <a:lstStyle/>
          <a:p>
            <a:r>
              <a:rPr lang="en-US" b="1" dirty="0" smtClean="0"/>
              <a:t>Anaerobic oral flora</a:t>
            </a:r>
          </a:p>
          <a:p>
            <a:pPr lvl="1"/>
            <a:r>
              <a:rPr lang="en-US" sz="2400" i="1" dirty="0" err="1" smtClean="0"/>
              <a:t>Bacteroides</a:t>
            </a:r>
            <a:r>
              <a:rPr lang="en-US" sz="2400" i="1" dirty="0" smtClean="0"/>
              <a:t>,</a:t>
            </a:r>
          </a:p>
          <a:p>
            <a:pPr lvl="1"/>
            <a:r>
              <a:rPr lang="en-US" sz="2400" i="1" dirty="0" err="1" smtClean="0"/>
              <a:t>Prevotella</a:t>
            </a:r>
            <a:r>
              <a:rPr lang="en-US" sz="2400" i="1" dirty="0" smtClean="0"/>
              <a:t>,</a:t>
            </a:r>
          </a:p>
          <a:p>
            <a:pPr lvl="1"/>
            <a:r>
              <a:rPr lang="en-US" sz="2400" i="1" dirty="0" err="1" smtClean="0"/>
              <a:t>Fusobacterium</a:t>
            </a:r>
            <a:r>
              <a:rPr lang="en-US" sz="2400" i="1" dirty="0" smtClean="0"/>
              <a:t>,</a:t>
            </a:r>
          </a:p>
          <a:p>
            <a:pPr lvl="1"/>
            <a:r>
              <a:rPr lang="en-US" sz="2400" i="1" dirty="0" err="1" smtClean="0"/>
              <a:t>Peptostreptococcus</a:t>
            </a:r>
            <a:r>
              <a:rPr lang="en-US" sz="2400" i="1" dirty="0" smtClean="0"/>
              <a:t>,</a:t>
            </a:r>
          </a:p>
          <a:p>
            <a:r>
              <a:rPr lang="en-US" b="1" dirty="0" smtClean="0"/>
              <a:t>Admixed with aerobic bacteria</a:t>
            </a:r>
          </a:p>
          <a:p>
            <a:pPr lvl="1"/>
            <a:r>
              <a:rPr lang="en-US" sz="2000" i="1" dirty="0" smtClean="0"/>
              <a:t>Streptococcus </a:t>
            </a:r>
            <a:r>
              <a:rPr lang="en-US" sz="2000" i="1" dirty="0" err="1" smtClean="0"/>
              <a:t>pneumoniae</a:t>
            </a:r>
            <a:r>
              <a:rPr lang="en-US" sz="2000" i="1" dirty="0" smtClean="0"/>
              <a:t>,</a:t>
            </a:r>
          </a:p>
          <a:p>
            <a:pPr lvl="1"/>
            <a:r>
              <a:rPr lang="en-US" sz="2000" i="1" dirty="0" smtClean="0"/>
              <a:t>Staphylococcus </a:t>
            </a:r>
            <a:r>
              <a:rPr lang="en-US" sz="2000" i="1" dirty="0" err="1" smtClean="0"/>
              <a:t>aureus</a:t>
            </a:r>
            <a:r>
              <a:rPr lang="en-US" sz="2000" i="1" dirty="0" smtClean="0"/>
              <a:t>,</a:t>
            </a:r>
          </a:p>
          <a:p>
            <a:pPr lvl="1"/>
            <a:r>
              <a:rPr lang="en-US" sz="2000" i="1" dirty="0" err="1" smtClean="0"/>
              <a:t>Haemophilus</a:t>
            </a:r>
            <a:r>
              <a:rPr lang="en-US" sz="2000" i="1" dirty="0" smtClean="0"/>
              <a:t> </a:t>
            </a:r>
            <a:r>
              <a:rPr lang="en-US" sz="2000" i="1" dirty="0" err="1" smtClean="0"/>
              <a:t>influenzae</a:t>
            </a:r>
            <a:r>
              <a:rPr lang="en-US" sz="2000" i="1" dirty="0" smtClean="0"/>
              <a:t>, and</a:t>
            </a:r>
          </a:p>
          <a:p>
            <a:pPr lvl="1"/>
            <a:r>
              <a:rPr lang="en-US" sz="2000" i="1" dirty="0" smtClean="0"/>
              <a:t>Pseudomonas </a:t>
            </a:r>
            <a:r>
              <a:rPr lang="en-US" sz="2000" i="1" dirty="0" err="1" smtClean="0"/>
              <a:t>aerugenosa</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685800"/>
          </a:xfrm>
        </p:spPr>
        <p:txBody>
          <a:bodyPr/>
          <a:lstStyle/>
          <a:p>
            <a:r>
              <a:rPr lang="en-US" sz="2400" dirty="0" smtClean="0"/>
              <a:t>TYPES OF PNEUMONIA</a:t>
            </a:r>
            <a:endParaRPr lang="en-US" sz="2400" dirty="0"/>
          </a:p>
        </p:txBody>
      </p:sp>
      <p:sp>
        <p:nvSpPr>
          <p:cNvPr id="3" name="Content Placeholder 2"/>
          <p:cNvSpPr>
            <a:spLocks noGrp="1"/>
          </p:cNvSpPr>
          <p:nvPr>
            <p:ph idx="1"/>
          </p:nvPr>
        </p:nvSpPr>
        <p:spPr>
          <a:xfrm>
            <a:off x="533400" y="914400"/>
            <a:ext cx="7467600" cy="5105400"/>
          </a:xfrm>
        </p:spPr>
        <p:txBody>
          <a:bodyPr>
            <a:normAutofit fontScale="77500" lnSpcReduction="20000"/>
          </a:bodyPr>
          <a:lstStyle/>
          <a:p>
            <a:r>
              <a:rPr lang="en-US" sz="2400" dirty="0" smtClean="0"/>
              <a:t>Mainly of two types:</a:t>
            </a:r>
          </a:p>
          <a:p>
            <a:pPr marL="684212" lvl="1" indent="-342900">
              <a:buFont typeface="+mj-lt"/>
              <a:buAutoNum type="arabicPeriod"/>
            </a:pPr>
            <a:r>
              <a:rPr lang="en-US" sz="2400" dirty="0" smtClean="0"/>
              <a:t>Community Acquired Acute Pneumonia</a:t>
            </a:r>
          </a:p>
          <a:p>
            <a:pPr marL="684212" lvl="1" indent="-342900">
              <a:buFont typeface="+mj-lt"/>
              <a:buAutoNum type="arabicPeriod"/>
            </a:pPr>
            <a:r>
              <a:rPr lang="en-US" sz="2400" dirty="0" smtClean="0"/>
              <a:t>Community Acquired Atypical Pneumonia</a:t>
            </a:r>
          </a:p>
          <a:p>
            <a:pPr marL="684212" lvl="1" indent="-342900">
              <a:buNone/>
            </a:pPr>
            <a:endParaRPr lang="en-US" sz="2400" dirty="0" smtClean="0"/>
          </a:p>
          <a:p>
            <a:pPr marL="684212" lvl="1" indent="-342900">
              <a:buNone/>
            </a:pPr>
            <a:r>
              <a:rPr lang="en-US" sz="2400" dirty="0" smtClean="0"/>
              <a:t>Other types of Pneumonia:</a:t>
            </a:r>
          </a:p>
          <a:p>
            <a:pPr marL="798512" lvl="1" indent="-457200">
              <a:buFont typeface="+mj-lt"/>
              <a:buAutoNum type="arabicPeriod"/>
            </a:pPr>
            <a:r>
              <a:rPr lang="en-US" sz="2400" dirty="0" smtClean="0"/>
              <a:t>Hospital Acquired Pneumonia</a:t>
            </a:r>
          </a:p>
          <a:p>
            <a:pPr marL="798512" lvl="1" indent="-457200">
              <a:buFont typeface="+mj-lt"/>
              <a:buAutoNum type="arabicPeriod"/>
            </a:pPr>
            <a:r>
              <a:rPr lang="en-US" sz="2400" dirty="0" smtClean="0"/>
              <a:t>Aspiration Pneumonia</a:t>
            </a:r>
          </a:p>
          <a:p>
            <a:pPr marL="798512" lvl="1" indent="-457200">
              <a:buFont typeface="+mj-lt"/>
              <a:buAutoNum type="arabicPeriod"/>
            </a:pPr>
            <a:r>
              <a:rPr lang="en-US" sz="2400" dirty="0" smtClean="0"/>
              <a:t>Chronic Pneumonia</a:t>
            </a:r>
          </a:p>
          <a:p>
            <a:pPr marL="798512" lvl="1" indent="-457200">
              <a:buFont typeface="+mj-lt"/>
              <a:buAutoNum type="arabicPeriod"/>
            </a:pPr>
            <a:r>
              <a:rPr lang="en-US" sz="2400" dirty="0" smtClean="0"/>
              <a:t>Pneumonia in </a:t>
            </a:r>
            <a:r>
              <a:rPr lang="en-US" sz="2400" dirty="0" err="1" smtClean="0"/>
              <a:t>Immunocompromised</a:t>
            </a:r>
            <a:r>
              <a:rPr lang="en-US" sz="2400" dirty="0" smtClean="0"/>
              <a:t> Host</a:t>
            </a:r>
          </a:p>
          <a:p>
            <a:pPr marL="798512" lvl="1" indent="-457200">
              <a:buFont typeface="+mj-lt"/>
              <a:buAutoNum type="arabicPeriod"/>
            </a:pPr>
            <a:r>
              <a:rPr lang="en-US" sz="2400" dirty="0" smtClean="0"/>
              <a:t>Lung Abscess</a:t>
            </a:r>
          </a:p>
          <a:p>
            <a:pPr marL="798512" lvl="1" indent="-457200">
              <a:buFont typeface="+mj-lt"/>
              <a:buAutoNum type="arabicPeriod"/>
            </a:pPr>
            <a:endParaRPr lang="en-US" sz="2400" dirty="0" smtClean="0"/>
          </a:p>
          <a:p>
            <a:pPr marL="684212" lvl="1" indent="-342900">
              <a:buNone/>
            </a:pPr>
            <a:r>
              <a:rPr lang="en-US" sz="2400" dirty="0" smtClean="0"/>
              <a:t>	</a:t>
            </a:r>
          </a:p>
          <a:p>
            <a:pPr lvl="1"/>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533400"/>
          </a:xfrm>
        </p:spPr>
        <p:txBody>
          <a:bodyPr/>
          <a:lstStyle/>
          <a:p>
            <a:r>
              <a:rPr lang="en-US" sz="2800" b="1" dirty="0" smtClean="0"/>
              <a:t>		    LUNG ABSCESS</a:t>
            </a:r>
            <a:endParaRPr lang="en-US" sz="2800" b="1" dirty="0"/>
          </a:p>
        </p:txBody>
      </p:sp>
      <p:sp>
        <p:nvSpPr>
          <p:cNvPr id="3" name="Content Placeholder 2"/>
          <p:cNvSpPr>
            <a:spLocks noGrp="1"/>
          </p:cNvSpPr>
          <p:nvPr>
            <p:ph idx="1"/>
          </p:nvPr>
        </p:nvSpPr>
        <p:spPr>
          <a:xfrm>
            <a:off x="609600" y="914400"/>
            <a:ext cx="7391400" cy="5486400"/>
          </a:xfrm>
        </p:spPr>
        <p:txBody>
          <a:bodyPr>
            <a:normAutofit fontScale="92500" lnSpcReduction="10000"/>
          </a:bodyPr>
          <a:lstStyle/>
          <a:p>
            <a:r>
              <a:rPr lang="en-US" dirty="0" smtClean="0"/>
              <a:t>DEFINITION:</a:t>
            </a:r>
          </a:p>
          <a:p>
            <a:pPr lvl="1"/>
            <a:r>
              <a:rPr lang="en-US" sz="2400" b="1" i="1" dirty="0" smtClean="0"/>
              <a:t>The term “pulmonary abscess” describes a local </a:t>
            </a:r>
            <a:r>
              <a:rPr lang="en-US" sz="2400" b="1" i="1" dirty="0" err="1" smtClean="0"/>
              <a:t>suppurative</a:t>
            </a:r>
            <a:r>
              <a:rPr lang="en-US" sz="2400" b="1" i="1" dirty="0" smtClean="0"/>
              <a:t> process within the lung, characterized by necrosis of lung tissue.</a:t>
            </a:r>
          </a:p>
          <a:p>
            <a:pPr lvl="1">
              <a:buNone/>
            </a:pPr>
            <a:r>
              <a:rPr lang="en-US" sz="2400" dirty="0" smtClean="0"/>
              <a:t>A: CAUSATIVE AGENTS</a:t>
            </a:r>
          </a:p>
          <a:p>
            <a:r>
              <a:rPr lang="en-US" sz="2400" dirty="0" smtClean="0"/>
              <a:t>Although under appropriate circumstances any pathogen can produce an abscess, the commonly isolated organisms include </a:t>
            </a:r>
            <a:r>
              <a:rPr lang="en-US" sz="2400" i="1" dirty="0" smtClean="0"/>
              <a:t>aerobic and anaerobic streptococci, S. </a:t>
            </a:r>
            <a:r>
              <a:rPr lang="en-US" sz="2400" i="1" dirty="0" err="1" smtClean="0"/>
              <a:t>aureus</a:t>
            </a:r>
            <a:r>
              <a:rPr lang="en-US" sz="2400" i="1" dirty="0" smtClean="0"/>
              <a:t>, and a host of gram‐negative organisms.</a:t>
            </a:r>
          </a:p>
          <a:p>
            <a:r>
              <a:rPr lang="en-US" sz="2400" i="1" dirty="0" smtClean="0"/>
              <a:t>Anaerobic organisms normally found in the oral cavity, </a:t>
            </a:r>
            <a:r>
              <a:rPr lang="en-US" sz="2400" dirty="0" smtClean="0"/>
              <a:t>including members of the </a:t>
            </a:r>
            <a:r>
              <a:rPr lang="en-US" sz="2400" i="1" dirty="0" err="1" smtClean="0"/>
              <a:t>Bacteroides</a:t>
            </a:r>
            <a:r>
              <a:rPr lang="en-US" sz="2400" i="1" dirty="0" smtClean="0"/>
              <a:t>, </a:t>
            </a:r>
            <a:r>
              <a:rPr lang="en-US" sz="2400" i="1" dirty="0" err="1" smtClean="0"/>
              <a:t>Fusobacterium</a:t>
            </a:r>
            <a:r>
              <a:rPr lang="en-US" sz="2400" i="1" dirty="0" smtClean="0"/>
              <a:t>, </a:t>
            </a:r>
            <a:r>
              <a:rPr lang="en-US" sz="2400" dirty="0" smtClean="0"/>
              <a:t>and </a:t>
            </a:r>
            <a:r>
              <a:rPr lang="en-US" sz="2400" i="1" dirty="0" err="1" smtClean="0"/>
              <a:t>Peptococcus</a:t>
            </a:r>
            <a:r>
              <a:rPr lang="en-US" sz="2400" i="1" dirty="0" smtClean="0"/>
              <a:t> species, are the exclusive isolates in </a:t>
            </a:r>
            <a:r>
              <a:rPr lang="en-US" sz="2400" dirty="0" smtClean="0"/>
              <a:t>about 60% of cases.</a:t>
            </a: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609600"/>
          </a:xfrm>
        </p:spPr>
        <p:txBody>
          <a:bodyPr/>
          <a:lstStyle/>
          <a:p>
            <a:r>
              <a:rPr lang="en-US" sz="2800" b="1" dirty="0" smtClean="0"/>
              <a:t>LUNG ABSCESS: PATHOGENESIS</a:t>
            </a:r>
            <a:endParaRPr lang="en-US" sz="2800" b="1" dirty="0"/>
          </a:p>
        </p:txBody>
      </p:sp>
      <p:sp>
        <p:nvSpPr>
          <p:cNvPr id="3" name="Content Placeholder 2"/>
          <p:cNvSpPr>
            <a:spLocks noGrp="1"/>
          </p:cNvSpPr>
          <p:nvPr>
            <p:ph idx="1"/>
          </p:nvPr>
        </p:nvSpPr>
        <p:spPr>
          <a:xfrm>
            <a:off x="533400" y="838200"/>
            <a:ext cx="8001000" cy="5715000"/>
          </a:xfrm>
        </p:spPr>
        <p:txBody>
          <a:bodyPr>
            <a:normAutofit lnSpcReduction="10000"/>
          </a:bodyPr>
          <a:lstStyle/>
          <a:p>
            <a:r>
              <a:rPr lang="en-US" b="1" i="1" dirty="0" smtClean="0"/>
              <a:t>Aspiration of infective material (the most frequent cause): </a:t>
            </a:r>
            <a:r>
              <a:rPr lang="en-US" dirty="0" smtClean="0"/>
              <a:t>This is particularly common in acute alcoholism, coma, anesthesia, sinusitis, </a:t>
            </a:r>
            <a:r>
              <a:rPr lang="en-US" dirty="0" err="1" smtClean="0"/>
              <a:t>gingivodental</a:t>
            </a:r>
            <a:r>
              <a:rPr lang="en-US" dirty="0" smtClean="0"/>
              <a:t> sepsis, and debilitation in which the cough reflexes are depressed.</a:t>
            </a:r>
          </a:p>
          <a:p>
            <a:r>
              <a:rPr lang="en-US" b="1" i="1" dirty="0" smtClean="0"/>
              <a:t>Antecedent primary lung infection: Post‐pneumonic abscess </a:t>
            </a:r>
            <a:r>
              <a:rPr lang="en-US" dirty="0" smtClean="0"/>
              <a:t>formations are usually associated with </a:t>
            </a:r>
            <a:r>
              <a:rPr lang="en-US" i="1" dirty="0" smtClean="0"/>
              <a:t>S. </a:t>
            </a:r>
            <a:r>
              <a:rPr lang="en-US" i="1" dirty="0" err="1" smtClean="0"/>
              <a:t>aureus</a:t>
            </a:r>
            <a:r>
              <a:rPr lang="en-US" i="1" dirty="0" smtClean="0"/>
              <a:t>, K. </a:t>
            </a:r>
            <a:r>
              <a:rPr lang="en-US" i="1" dirty="0" err="1" smtClean="0"/>
              <a:t>pneumoniae,</a:t>
            </a:r>
            <a:r>
              <a:rPr lang="en-US" dirty="0" err="1" smtClean="0"/>
              <a:t>and</a:t>
            </a:r>
            <a:r>
              <a:rPr lang="en-US" dirty="0" smtClean="0"/>
              <a:t> the type 3 </a:t>
            </a:r>
            <a:r>
              <a:rPr lang="en-US" dirty="0" err="1" smtClean="0"/>
              <a:t>pneumococcus</a:t>
            </a:r>
            <a:r>
              <a:rPr lang="en-US" dirty="0" smtClean="0"/>
              <a:t>. </a:t>
            </a:r>
            <a:r>
              <a:rPr lang="en-US" dirty="0" err="1" smtClean="0"/>
              <a:t>Posttransplant</a:t>
            </a:r>
            <a:r>
              <a:rPr lang="en-US" dirty="0" smtClean="0"/>
              <a:t> or  otherwise </a:t>
            </a:r>
            <a:r>
              <a:rPr lang="en-US" dirty="0" err="1" smtClean="0"/>
              <a:t>immunosuppressed</a:t>
            </a:r>
            <a:r>
              <a:rPr lang="en-US" dirty="0" smtClean="0"/>
              <a:t> individuals are at special risk.</a:t>
            </a:r>
          </a:p>
          <a:p>
            <a:r>
              <a:rPr lang="en-US" b="1" i="1" dirty="0" smtClean="0"/>
              <a:t>Septic embolism: Infected emboli from </a:t>
            </a:r>
            <a:r>
              <a:rPr lang="en-US" b="1" i="1" dirty="0" err="1" smtClean="0"/>
              <a:t>thrombophlebitis</a:t>
            </a:r>
            <a:r>
              <a:rPr lang="en-US" b="1" i="1" dirty="0" smtClean="0"/>
              <a:t> in </a:t>
            </a:r>
            <a:r>
              <a:rPr lang="en-US" dirty="0" smtClean="0"/>
              <a:t>any portion of the systemic venous circulation or </a:t>
            </a:r>
            <a:r>
              <a:rPr lang="en-US" i="1" dirty="0" smtClean="0"/>
              <a:t>from the vegetations of infective bacterial </a:t>
            </a:r>
            <a:r>
              <a:rPr lang="en-US" i="1" dirty="0" err="1" smtClean="0"/>
              <a:t>endocarditis</a:t>
            </a:r>
            <a:r>
              <a:rPr lang="en-US" i="1" dirty="0" smtClean="0"/>
              <a:t> on the right </a:t>
            </a:r>
            <a:r>
              <a:rPr lang="en-US" dirty="0" smtClean="0"/>
              <a:t>side of the heart are trapped in the lung.</a:t>
            </a:r>
          </a:p>
          <a:p>
            <a:r>
              <a:rPr lang="en-US" b="1" i="1" dirty="0" err="1" smtClean="0"/>
              <a:t>Neoplasia</a:t>
            </a:r>
            <a:r>
              <a:rPr lang="en-US" b="1" i="1" dirty="0" smtClean="0"/>
              <a:t>: Secondary infection is particularly common in the </a:t>
            </a:r>
            <a:r>
              <a:rPr lang="en-US" dirty="0" err="1" smtClean="0"/>
              <a:t>bronchopulmonary</a:t>
            </a:r>
            <a:r>
              <a:rPr lang="en-US" dirty="0" smtClean="0"/>
              <a:t> segment obstructed by a primary or secondary malignancy </a:t>
            </a:r>
            <a:r>
              <a:rPr lang="en-US" i="1" dirty="0" smtClean="0"/>
              <a:t>(</a:t>
            </a:r>
            <a:r>
              <a:rPr lang="en-US" i="1" dirty="0" err="1" smtClean="0"/>
              <a:t>postobstructive</a:t>
            </a:r>
            <a:r>
              <a:rPr lang="en-US" i="1" dirty="0" smtClean="0"/>
              <a:t> pneumonia)</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457200"/>
          </a:xfrm>
        </p:spPr>
        <p:txBody>
          <a:bodyPr/>
          <a:lstStyle/>
          <a:p>
            <a:r>
              <a:rPr lang="en-US" sz="2800" b="1" dirty="0" smtClean="0"/>
              <a:t>      LUNG ABSCESS: MORPHOLOGY(1)</a:t>
            </a:r>
            <a:endParaRPr lang="en-US" sz="2800" b="1" dirty="0"/>
          </a:p>
        </p:txBody>
      </p:sp>
      <p:sp>
        <p:nvSpPr>
          <p:cNvPr id="3" name="Content Placeholder 2"/>
          <p:cNvSpPr>
            <a:spLocks noGrp="1"/>
          </p:cNvSpPr>
          <p:nvPr>
            <p:ph idx="1"/>
          </p:nvPr>
        </p:nvSpPr>
        <p:spPr>
          <a:xfrm>
            <a:off x="838200" y="685800"/>
            <a:ext cx="7162800" cy="5334000"/>
          </a:xfrm>
        </p:spPr>
        <p:txBody>
          <a:bodyPr>
            <a:normAutofit/>
          </a:bodyPr>
          <a:lstStyle/>
          <a:p>
            <a:r>
              <a:rPr lang="en-US" i="1" dirty="0" smtClean="0"/>
              <a:t>SIZE: Abscesses vary in diameter from lesions of a few </a:t>
            </a:r>
            <a:r>
              <a:rPr lang="en-US" dirty="0" err="1" smtClean="0"/>
              <a:t>milimeters</a:t>
            </a:r>
            <a:r>
              <a:rPr lang="en-US" dirty="0" smtClean="0"/>
              <a:t> to large cavities of 5 to 6 cm.</a:t>
            </a:r>
          </a:p>
          <a:p>
            <a:r>
              <a:rPr lang="en-US" i="1" dirty="0" smtClean="0"/>
              <a:t>DISTRIBUTION:</a:t>
            </a:r>
          </a:p>
          <a:p>
            <a:r>
              <a:rPr lang="en-US" dirty="0" smtClean="0"/>
              <a:t>Pulmonary abscesses due to aspiration are more common on the right (because of the more vertical right main bronchus) and are most often single.</a:t>
            </a:r>
          </a:p>
          <a:p>
            <a:r>
              <a:rPr lang="en-US" dirty="0" smtClean="0"/>
              <a:t>Abscesses that develop in the course of pneumonia or </a:t>
            </a:r>
            <a:r>
              <a:rPr lang="en-US" dirty="0" err="1" smtClean="0"/>
              <a:t>bronchiectasis</a:t>
            </a:r>
            <a:r>
              <a:rPr lang="en-US" dirty="0" smtClean="0"/>
              <a:t> are usually multiple, basal, and diffusely scattered.</a:t>
            </a:r>
          </a:p>
          <a:p>
            <a:r>
              <a:rPr lang="en-US" dirty="0" smtClean="0"/>
              <a:t>Septic emboli and </a:t>
            </a:r>
            <a:r>
              <a:rPr lang="en-US" dirty="0" err="1" smtClean="0"/>
              <a:t>pyemic</a:t>
            </a:r>
            <a:r>
              <a:rPr lang="en-US" dirty="0" smtClean="0"/>
              <a:t> abscesses are multiple and may affect any region of the lungs.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533400"/>
          </a:xfrm>
        </p:spPr>
        <p:txBody>
          <a:bodyPr/>
          <a:lstStyle/>
          <a:p>
            <a:r>
              <a:rPr lang="en-US" sz="2800" b="1" dirty="0" smtClean="0"/>
              <a:t>	LUNG ABSCESS: MORPHOLOGY(2)</a:t>
            </a:r>
            <a:endParaRPr lang="en-US" sz="2800" b="1" dirty="0"/>
          </a:p>
        </p:txBody>
      </p:sp>
      <p:sp>
        <p:nvSpPr>
          <p:cNvPr id="3" name="Content Placeholder 2"/>
          <p:cNvSpPr>
            <a:spLocks noGrp="1"/>
          </p:cNvSpPr>
          <p:nvPr>
            <p:ph idx="1"/>
          </p:nvPr>
        </p:nvSpPr>
        <p:spPr>
          <a:xfrm>
            <a:off x="533400" y="838200"/>
            <a:ext cx="8001000" cy="5638800"/>
          </a:xfrm>
        </p:spPr>
        <p:txBody>
          <a:bodyPr/>
          <a:lstStyle/>
          <a:p>
            <a:endParaRPr lang="en-US" i="1" dirty="0" smtClean="0"/>
          </a:p>
          <a:p>
            <a:endParaRPr lang="en-US" i="1" dirty="0" smtClean="0"/>
          </a:p>
          <a:p>
            <a:r>
              <a:rPr lang="en-US" i="1" dirty="0" smtClean="0"/>
              <a:t>The cardinal </a:t>
            </a:r>
            <a:r>
              <a:rPr lang="en-US" i="1" dirty="0" err="1" smtClean="0"/>
              <a:t>histologic</a:t>
            </a:r>
            <a:r>
              <a:rPr lang="en-US" i="1" dirty="0" smtClean="0"/>
              <a:t> change in all abscesses is </a:t>
            </a:r>
            <a:r>
              <a:rPr lang="en-US" i="1" dirty="0" err="1" smtClean="0"/>
              <a:t>suppurative</a:t>
            </a:r>
            <a:r>
              <a:rPr lang="en-US" i="1" dirty="0" smtClean="0"/>
              <a:t> destruction of the lung parenchyma within the central area of </a:t>
            </a:r>
            <a:r>
              <a:rPr lang="en-US" i="1" dirty="0" err="1" smtClean="0"/>
              <a:t>cavitation</a:t>
            </a:r>
            <a:r>
              <a:rPr lang="en-US" i="1" dirty="0" smtClean="0"/>
              <a:t>.</a:t>
            </a:r>
          </a:p>
          <a:p>
            <a:r>
              <a:rPr lang="en-US" dirty="0" smtClean="0"/>
              <a:t>Continued infection leads to large, green‐black, </a:t>
            </a:r>
            <a:r>
              <a:rPr lang="en-US" dirty="0" err="1" smtClean="0"/>
              <a:t>multilocular</a:t>
            </a:r>
            <a:r>
              <a:rPr lang="en-US" dirty="0" smtClean="0"/>
              <a:t> cavities with poor demarcation of their margins, designated as “</a:t>
            </a:r>
            <a:r>
              <a:rPr lang="en-US" b="1" dirty="0" smtClean="0"/>
              <a:t>gangrene of the lung”.</a:t>
            </a:r>
          </a:p>
          <a:p>
            <a:r>
              <a:rPr lang="en-US" dirty="0" smtClean="0"/>
              <a:t>In chronic cases considerable fibroblastic proliferation produces a fibrous wall.</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09600"/>
          </a:xfrm>
        </p:spPr>
        <p:txBody>
          <a:bodyPr/>
          <a:lstStyle/>
          <a:p>
            <a:r>
              <a:rPr lang="en-US" sz="2800" b="1" dirty="0" smtClean="0"/>
              <a:t>	LUNG ABSCESS: CLINICAL COURSE</a:t>
            </a:r>
            <a:endParaRPr lang="en-US" sz="2800" b="1" dirty="0"/>
          </a:p>
        </p:txBody>
      </p:sp>
      <p:sp>
        <p:nvSpPr>
          <p:cNvPr id="3" name="Content Placeholder 2"/>
          <p:cNvSpPr>
            <a:spLocks noGrp="1"/>
          </p:cNvSpPr>
          <p:nvPr>
            <p:ph idx="1"/>
          </p:nvPr>
        </p:nvSpPr>
        <p:spPr>
          <a:xfrm>
            <a:off x="533400" y="838200"/>
            <a:ext cx="8229600" cy="5715000"/>
          </a:xfrm>
        </p:spPr>
        <p:txBody>
          <a:bodyPr>
            <a:normAutofit lnSpcReduction="10000"/>
          </a:bodyPr>
          <a:lstStyle/>
          <a:p>
            <a:r>
              <a:rPr lang="en-US" dirty="0" smtClean="0"/>
              <a:t>The manifestations of pulmonary abscesses are much like those of </a:t>
            </a:r>
            <a:r>
              <a:rPr lang="en-US" dirty="0" err="1" smtClean="0"/>
              <a:t>bronchiectasis</a:t>
            </a:r>
            <a:r>
              <a:rPr lang="en-US" dirty="0" smtClean="0"/>
              <a:t> and are characterized principally by </a:t>
            </a:r>
            <a:r>
              <a:rPr lang="en-US" b="1" i="1" dirty="0" smtClean="0"/>
              <a:t>cough, fever, and copious amounts of foul‐smelling purulent or sanguineous sputum. Fever, chest pain, and weight loss are </a:t>
            </a:r>
            <a:r>
              <a:rPr lang="en-US" dirty="0" smtClean="0"/>
              <a:t>common. </a:t>
            </a:r>
          </a:p>
          <a:p>
            <a:r>
              <a:rPr lang="en-US" b="1" i="1" dirty="0" smtClean="0"/>
              <a:t>Clubbing of the fingers and toes may appear within a few weeks after the onset of an abscess.</a:t>
            </a:r>
          </a:p>
          <a:p>
            <a:r>
              <a:rPr lang="en-US" dirty="0" smtClean="0"/>
              <a:t>Diagnosis of this condition can be only suspected from the clinical findings and must be confirmed </a:t>
            </a:r>
            <a:r>
              <a:rPr lang="en-US" dirty="0" err="1" smtClean="0"/>
              <a:t>radiologically</a:t>
            </a:r>
            <a:r>
              <a:rPr lang="en-US" dirty="0" smtClean="0"/>
              <a:t>.</a:t>
            </a:r>
          </a:p>
          <a:p>
            <a:r>
              <a:rPr lang="en-US" i="1" dirty="0" smtClean="0"/>
              <a:t>Whenever an abscess is discovered in older individuals, it is important to rule out an underlying carcinoma, because this is present in 10% to 15% of cases.</a:t>
            </a:r>
          </a:p>
          <a:p>
            <a:r>
              <a:rPr lang="en-US" dirty="0" smtClean="0"/>
              <a:t>Complications include extension of the infection into the pleural cavity, hemorrhage, the development of </a:t>
            </a:r>
            <a:r>
              <a:rPr lang="en-US" i="1" dirty="0" smtClean="0"/>
              <a:t>brain abscesses or meningitis from septic emboli and (rarely) secondary </a:t>
            </a:r>
            <a:r>
              <a:rPr lang="en-US" i="1" dirty="0" err="1" smtClean="0"/>
              <a:t>amyloidosis</a:t>
            </a:r>
            <a:r>
              <a:rPr lang="en-US" i="1" dirty="0" smtClean="0"/>
              <a:t> (Type AA)</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sz="2800" b="1" dirty="0" smtClean="0"/>
              <a:t>		CHRONIC PNEUMONIA</a:t>
            </a:r>
            <a:endParaRPr lang="en-US" sz="2800" b="1" dirty="0"/>
          </a:p>
        </p:txBody>
      </p:sp>
      <p:sp>
        <p:nvSpPr>
          <p:cNvPr id="3" name="Content Placeholder 2"/>
          <p:cNvSpPr>
            <a:spLocks noGrp="1"/>
          </p:cNvSpPr>
          <p:nvPr>
            <p:ph idx="1"/>
          </p:nvPr>
        </p:nvSpPr>
        <p:spPr>
          <a:xfrm>
            <a:off x="533400" y="914400"/>
            <a:ext cx="8001000" cy="5105400"/>
          </a:xfrm>
        </p:spPr>
        <p:txBody>
          <a:bodyPr/>
          <a:lstStyle/>
          <a:p>
            <a:r>
              <a:rPr lang="en-US" dirty="0" smtClean="0"/>
              <a:t>CAUSATIVE AGENTS:</a:t>
            </a:r>
          </a:p>
          <a:p>
            <a:r>
              <a:rPr lang="en-US" b="1" i="1" dirty="0" err="1" smtClean="0"/>
              <a:t>Nocardia</a:t>
            </a:r>
            <a:endParaRPr lang="en-US" b="1" i="1" dirty="0" smtClean="0"/>
          </a:p>
          <a:p>
            <a:r>
              <a:rPr lang="en-US" b="1" i="1" dirty="0" err="1" smtClean="0"/>
              <a:t>Actinomyces</a:t>
            </a:r>
            <a:endParaRPr lang="en-US" b="1" i="1" dirty="0" smtClean="0"/>
          </a:p>
          <a:p>
            <a:r>
              <a:rPr lang="en-US" b="1" dirty="0" err="1" smtClean="0"/>
              <a:t>Granulomatous</a:t>
            </a:r>
            <a:r>
              <a:rPr lang="en-US" b="1" dirty="0" smtClean="0"/>
              <a:t>:</a:t>
            </a:r>
          </a:p>
          <a:p>
            <a:r>
              <a:rPr lang="en-US" b="1" i="1" dirty="0" smtClean="0"/>
              <a:t>Mycobacterium tuberculosis and atypical</a:t>
            </a:r>
          </a:p>
          <a:p>
            <a:r>
              <a:rPr lang="en-US" b="1" dirty="0" err="1" smtClean="0"/>
              <a:t>mycobacteria</a:t>
            </a:r>
            <a:r>
              <a:rPr lang="en-US" b="1" dirty="0" smtClean="0"/>
              <a:t>,</a:t>
            </a:r>
          </a:p>
          <a:p>
            <a:r>
              <a:rPr lang="en-US" b="1" i="1" dirty="0" err="1" smtClean="0"/>
              <a:t>Histoplasma</a:t>
            </a:r>
            <a:r>
              <a:rPr lang="en-US" b="1" i="1" dirty="0" smtClean="0"/>
              <a:t> </a:t>
            </a:r>
            <a:r>
              <a:rPr lang="en-US" b="1" i="1" dirty="0" err="1" smtClean="0"/>
              <a:t>capsulatum</a:t>
            </a:r>
            <a:r>
              <a:rPr lang="en-US" b="1" i="1" dirty="0" smtClean="0"/>
              <a:t>,</a:t>
            </a:r>
          </a:p>
          <a:p>
            <a:r>
              <a:rPr lang="en-US" b="1" i="1" dirty="0" err="1" smtClean="0"/>
              <a:t>Coccidioides</a:t>
            </a:r>
            <a:r>
              <a:rPr lang="en-US" b="1" i="1" dirty="0" smtClean="0"/>
              <a:t> </a:t>
            </a:r>
            <a:r>
              <a:rPr lang="en-US" b="1" i="1" dirty="0" err="1" smtClean="0"/>
              <a:t>immitis</a:t>
            </a:r>
            <a:r>
              <a:rPr lang="en-US" b="1" i="1" dirty="0" smtClean="0"/>
              <a:t>,</a:t>
            </a:r>
          </a:p>
          <a:p>
            <a:r>
              <a:rPr lang="en-US" b="1" i="1" dirty="0" err="1" smtClean="0"/>
              <a:t>Blastomyces</a:t>
            </a:r>
            <a:r>
              <a:rPr lang="en-US" b="1" i="1" dirty="0" smtClean="0"/>
              <a:t> </a:t>
            </a:r>
            <a:r>
              <a:rPr lang="en-US" b="1" i="1" dirty="0" err="1" smtClean="0"/>
              <a:t>dermatitidis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lstStyle/>
          <a:p>
            <a:pPr eaLnBrk="1" hangingPunct="1">
              <a:buFontTx/>
              <a:buNone/>
              <a:defRPr/>
            </a:pPr>
            <a:endParaRPr lang="en-US" sz="6600" b="1" kern="10" dirty="0" smtClean="0">
              <a:ln w="635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latin typeface="Arial Black"/>
            </a:endParaRPr>
          </a:p>
          <a:p>
            <a:pPr eaLnBrk="1" hangingPunct="1">
              <a:defRPr/>
            </a:pPr>
            <a:endParaRPr lang="en-US" dirty="0"/>
          </a:p>
        </p:txBody>
      </p:sp>
      <p:graphicFrame>
        <p:nvGraphicFramePr>
          <p:cNvPr id="4" name="Table 3"/>
          <p:cNvGraphicFramePr>
            <a:graphicFrameLocks noGrp="1"/>
          </p:cNvGraphicFramePr>
          <p:nvPr/>
        </p:nvGraphicFramePr>
        <p:xfrm>
          <a:off x="0" y="642938"/>
          <a:ext cx="9144000" cy="23500080"/>
        </p:xfrm>
        <a:graphic>
          <a:graphicData uri="http://schemas.openxmlformats.org/drawingml/2006/table">
            <a:tbl>
              <a:tblPr firstRow="1" bandRow="1">
                <a:tableStyleId>{5C22544A-7EE6-4342-B048-85BDC9FD1C3A}</a:tableStyleId>
              </a:tblPr>
              <a:tblGrid>
                <a:gridCol w="1859797"/>
                <a:gridCol w="2212137"/>
                <a:gridCol w="1500198"/>
                <a:gridCol w="1785934"/>
                <a:gridCol w="1785934"/>
              </a:tblGrid>
              <a:tr h="881062">
                <a:tc>
                  <a:txBody>
                    <a:bodyPr/>
                    <a:lstStyle/>
                    <a:p>
                      <a:r>
                        <a:rPr lang="en-US" dirty="0" smtClean="0"/>
                        <a:t>Author</a:t>
                      </a:r>
                      <a:endParaRPr lang="en-US" dirty="0"/>
                    </a:p>
                  </a:txBody>
                  <a:tcPr/>
                </a:tc>
                <a:tc>
                  <a:txBody>
                    <a:bodyPr/>
                    <a:lstStyle/>
                    <a:p>
                      <a:r>
                        <a:rPr lang="en-US" dirty="0" smtClean="0"/>
                        <a:t>       Study</a:t>
                      </a:r>
                      <a:r>
                        <a:rPr lang="en-US" baseline="0" dirty="0" smtClean="0"/>
                        <a:t> name , design &amp; LEVEL OF EVIDENCE</a:t>
                      </a:r>
                      <a:endParaRPr lang="en-US" dirty="0"/>
                    </a:p>
                  </a:txBody>
                  <a:tcPr/>
                </a:tc>
                <a:tc>
                  <a:txBody>
                    <a:bodyPr/>
                    <a:lstStyle/>
                    <a:p>
                      <a:r>
                        <a:rPr lang="en-US" baseline="0" dirty="0" smtClean="0"/>
                        <a:t>         AIM</a:t>
                      </a:r>
                      <a:endParaRPr lang="en-US" dirty="0"/>
                    </a:p>
                  </a:txBody>
                  <a:tcPr/>
                </a:tc>
                <a:tc>
                  <a:txBody>
                    <a:bodyPr/>
                    <a:lstStyle/>
                    <a:p>
                      <a:r>
                        <a:rPr lang="en-US" dirty="0" smtClean="0"/>
                        <a:t>   RESULT</a:t>
                      </a:r>
                      <a:endParaRPr lang="en-US" dirty="0"/>
                    </a:p>
                  </a:txBody>
                  <a:tcPr/>
                </a:tc>
                <a:tc>
                  <a:txBody>
                    <a:bodyPr/>
                    <a:lstStyle/>
                    <a:p>
                      <a:r>
                        <a:rPr lang="en-US" dirty="0" smtClean="0"/>
                        <a:t>Conclusion</a:t>
                      </a:r>
                      <a:endParaRPr lang="en-US" dirty="0"/>
                    </a:p>
                  </a:txBody>
                  <a:tcPr/>
                </a:tc>
              </a:tr>
              <a:tr h="5804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Daniel </a:t>
                      </a:r>
                      <a:r>
                        <a:rPr lang="en-US" sz="1800" kern="1200" dirty="0" err="1" smtClean="0">
                          <a:solidFill>
                            <a:schemeClr val="dk1"/>
                          </a:solidFill>
                          <a:latin typeface="+mn-lt"/>
                          <a:ea typeface="+mn-ea"/>
                          <a:cs typeface="+mn-cs"/>
                        </a:rPr>
                        <a:t>Caldeira</a:t>
                      </a:r>
                      <a:r>
                        <a:rPr lang="en-US" sz="1800" i="1" kern="1200" dirty="0" smtClean="0">
                          <a:solidFill>
                            <a:schemeClr val="dk1"/>
                          </a:solidFill>
                          <a:latin typeface="+mn-lt"/>
                          <a:ea typeface="+mn-ea"/>
                          <a:cs typeface="+mn-cs"/>
                        </a:rPr>
                        <a:t>, </a:t>
                      </a:r>
                      <a:r>
                        <a:rPr lang="en-US" sz="1800" kern="1200" dirty="0" smtClean="0">
                          <a:solidFill>
                            <a:schemeClr val="dk1"/>
                          </a:solidFill>
                          <a:latin typeface="+mn-lt"/>
                          <a:ea typeface="+mn-ea"/>
                          <a:cs typeface="+mn-cs"/>
                        </a:rPr>
                        <a:t> Joana </a:t>
                      </a:r>
                      <a:r>
                        <a:rPr lang="en-US" sz="1800" kern="1200" dirty="0" err="1" smtClean="0">
                          <a:solidFill>
                            <a:schemeClr val="dk1"/>
                          </a:solidFill>
                          <a:latin typeface="+mn-lt"/>
                          <a:ea typeface="+mn-ea"/>
                          <a:cs typeface="+mn-cs"/>
                        </a:rPr>
                        <a:t>Alarcão</a:t>
                      </a:r>
                      <a:r>
                        <a:rPr lang="en-US" sz="1800" i="1" kern="1200" dirty="0" smtClean="0">
                          <a:solidFill>
                            <a:schemeClr val="dk1"/>
                          </a:solidFill>
                          <a:latin typeface="+mn-lt"/>
                          <a:ea typeface="+mn-ea"/>
                          <a:cs typeface="+mn-cs"/>
                        </a:rPr>
                        <a:t>, </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António</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Vaz-Carneiro</a:t>
                      </a:r>
                      <a:r>
                        <a:rPr lang="en-US" sz="1800" i="1"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João</a:t>
                      </a:r>
                      <a:r>
                        <a:rPr lang="en-US" sz="1800" kern="1200" dirty="0" smtClean="0">
                          <a:solidFill>
                            <a:schemeClr val="dk1"/>
                          </a:solidFill>
                          <a:latin typeface="+mn-lt"/>
                          <a:ea typeface="+mn-ea"/>
                          <a:cs typeface="+mn-cs"/>
                        </a:rPr>
                        <a:t> Costa</a:t>
                      </a:r>
                      <a:endParaRPr lang="en-IN"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Risk of pneumonia associated with use of </a:t>
                      </a:r>
                      <a:r>
                        <a:rPr lang="en-US" sz="1800" b="1" kern="1200" dirty="0" err="1" smtClean="0">
                          <a:solidFill>
                            <a:schemeClr val="dk1"/>
                          </a:solidFill>
                          <a:latin typeface="+mn-lt"/>
                          <a:ea typeface="+mn-ea"/>
                          <a:cs typeface="+mn-cs"/>
                        </a:rPr>
                        <a:t>angiotensin</a:t>
                      </a:r>
                      <a:r>
                        <a:rPr lang="en-US" sz="1800" b="1" kern="1200" dirty="0" smtClean="0">
                          <a:solidFill>
                            <a:schemeClr val="dk1"/>
                          </a:solidFill>
                          <a:latin typeface="+mn-lt"/>
                          <a:ea typeface="+mn-ea"/>
                          <a:cs typeface="+mn-cs"/>
                        </a:rPr>
                        <a:t> converting enzyme inhibitors and </a:t>
                      </a:r>
                      <a:r>
                        <a:rPr lang="en-US" sz="1800" b="1" kern="1200" dirty="0" err="1" smtClean="0">
                          <a:solidFill>
                            <a:schemeClr val="dk1"/>
                          </a:solidFill>
                          <a:latin typeface="+mn-lt"/>
                          <a:ea typeface="+mn-ea"/>
                          <a:cs typeface="+mn-cs"/>
                        </a:rPr>
                        <a:t>angiotensin</a:t>
                      </a:r>
                      <a:r>
                        <a:rPr lang="en-US" sz="1800" b="1" kern="1200" dirty="0" smtClean="0">
                          <a:solidFill>
                            <a:schemeClr val="dk1"/>
                          </a:solidFill>
                          <a:latin typeface="+mn-lt"/>
                          <a:ea typeface="+mn-ea"/>
                          <a:cs typeface="+mn-cs"/>
                        </a:rPr>
                        <a:t> receptor blockers: systematic review and meta-analysis</a:t>
                      </a:r>
                      <a:endParaRPr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r>
                        <a:rPr lang="en-US" sz="1800" kern="1200" dirty="0" smtClean="0">
                          <a:solidFill>
                            <a:schemeClr val="dk1"/>
                          </a:solidFill>
                          <a:latin typeface="+mn-lt"/>
                          <a:ea typeface="+mn-ea"/>
                          <a:cs typeface="+mn-cs"/>
                        </a:rPr>
                        <a:t>The systematic review was carried out in accordance with the meta-analysis of observational studies in epidemiology and preferred reporting items for systematic reviews and meta-analyses statements.</a:t>
                      </a:r>
                      <a:r>
                        <a:rPr lang="en-US" sz="1800" kern="1200" baseline="30000" dirty="0" smtClean="0">
                          <a:solidFill>
                            <a:schemeClr val="dk1"/>
                          </a:solidFill>
                          <a:latin typeface="+mn-lt"/>
                          <a:ea typeface="+mn-ea"/>
                          <a:cs typeface="+mn-cs"/>
                        </a:rPr>
                        <a:t>2526</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Our primary outcome was the incidence of pneumonia. We considered cases of pneumonia, lower respiratory tract infections, and admissions to hospital due to lower respiratory tract infections. Data were extracted irrespective of whether they had been reported as predefined outcomes or as adverse effects.</a:t>
                      </a:r>
                      <a:endParaRPr kumimoji="0"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37 eligible studies were included. ACE inhibitors were associated with a significantly reduced risk of pneumonia compared with control treatment (19 studies: odds ratio 0.66, 95% confidence interval 0.55 to 0.80; I</a:t>
                      </a:r>
                      <a:r>
                        <a:rPr lang="en-US" sz="1800" kern="1200" baseline="30000" dirty="0" smtClean="0">
                          <a:solidFill>
                            <a:schemeClr val="dk1"/>
                          </a:solidFill>
                          <a:latin typeface="+mn-lt"/>
                          <a:ea typeface="+mn-ea"/>
                          <a:cs typeface="+mn-cs"/>
                        </a:rPr>
                        <a:t>2</a:t>
                      </a:r>
                      <a:r>
                        <a:rPr lang="en-US" sz="1800" kern="1200" dirty="0" smtClean="0">
                          <a:solidFill>
                            <a:schemeClr val="dk1"/>
                          </a:solidFill>
                          <a:latin typeface="+mn-lt"/>
                          <a:ea typeface="+mn-ea"/>
                          <a:cs typeface="+mn-cs"/>
                        </a:rPr>
                        <a:t>=79%) and ARBs (combined direct and indirect odds ratio estimate 0.69, 0.56 to 0.85). In patients with stroke, the risk of pneumonia was also lower in those treated with ACE inhibitors compared with control treatment (odds ratio 0.46, 0.34 to 0.62) and ARBs (0.42, 0.22 to 0.80). ACE inhibitors were associated with a significantly reduced risk of pneumonia among Asian patients (0.43, 0.34 to 0.54) compared with non-Asian patients (0.82, 0.67 to 1.00; P&lt;0.001). Compared with control treatments, both ACE inhibitors (seven studies: odds ratio 0.73, 0.58 to 0.92; I</a:t>
                      </a:r>
                      <a:r>
                        <a:rPr lang="en-US" sz="1800" kern="1200" baseline="30000" dirty="0" smtClean="0">
                          <a:solidFill>
                            <a:schemeClr val="dk1"/>
                          </a:solidFill>
                          <a:latin typeface="+mn-lt"/>
                          <a:ea typeface="+mn-ea"/>
                          <a:cs typeface="+mn-cs"/>
                        </a:rPr>
                        <a:t>2</a:t>
                      </a:r>
                      <a:r>
                        <a:rPr lang="en-US" sz="1800" kern="1200" dirty="0" smtClean="0">
                          <a:solidFill>
                            <a:schemeClr val="dk1"/>
                          </a:solidFill>
                          <a:latin typeface="+mn-lt"/>
                          <a:ea typeface="+mn-ea"/>
                          <a:cs typeface="+mn-cs"/>
                        </a:rPr>
                        <a:t>=51%) and ARBs (one </a:t>
                      </a:r>
                      <a:r>
                        <a:rPr lang="en-US" sz="1800" kern="1200" dirty="0" err="1" smtClean="0">
                          <a:solidFill>
                            <a:schemeClr val="dk1"/>
                          </a:solidFill>
                          <a:latin typeface="+mn-lt"/>
                          <a:ea typeface="+mn-ea"/>
                          <a:cs typeface="+mn-cs"/>
                        </a:rPr>
                        <a:t>randomised</a:t>
                      </a:r>
                      <a:r>
                        <a:rPr lang="en-US" sz="1800" kern="1200" dirty="0" smtClean="0">
                          <a:solidFill>
                            <a:schemeClr val="dk1"/>
                          </a:solidFill>
                          <a:latin typeface="+mn-lt"/>
                          <a:ea typeface="+mn-ea"/>
                          <a:cs typeface="+mn-cs"/>
                        </a:rPr>
                        <a:t> controlled trial: 0.63, 0.40 to 1.00) were associated with a decrease in pneumonia related mortality, without differences between interventions.</a:t>
                      </a:r>
                      <a:endParaRPr kumimoji="0" lang="en-US" sz="18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smtClean="0">
                          <a:solidFill>
                            <a:schemeClr val="dk1"/>
                          </a:solidFill>
                          <a:latin typeface="+mn-lt"/>
                          <a:ea typeface="+mn-ea"/>
                          <a:cs typeface="+mn-cs"/>
                        </a:rPr>
                        <a:t>Conclusions</a:t>
                      </a:r>
                      <a:r>
                        <a:rPr lang="en-US" sz="1800" kern="1200" smtClean="0">
                          <a:solidFill>
                            <a:schemeClr val="dk1"/>
                          </a:solidFill>
                          <a:latin typeface="+mn-lt"/>
                          <a:ea typeface="+mn-ea"/>
                          <a:cs typeface="+mn-cs"/>
                        </a:rPr>
                        <a:t> </a:t>
                      </a:r>
                      <a:r>
                        <a:rPr lang="en-US" sz="1800" kern="1200" dirty="0" smtClean="0">
                          <a:solidFill>
                            <a:schemeClr val="dk1"/>
                          </a:solidFill>
                          <a:latin typeface="+mn-lt"/>
                          <a:ea typeface="+mn-ea"/>
                          <a:cs typeface="+mn-cs"/>
                        </a:rPr>
                        <a:t>The best evidence available points towards a putative protective role of ACE inhibitors but not ARBs in risk of pneumonia. Patient populations that may benefit most are those with previous stroke and Asian patients. ACE inhibitors were also associated with a decrease in pneumonia related mortality, but the data lacked strength.</a:t>
                      </a:r>
                      <a:endParaRPr lang="en-IN" sz="1800" kern="1200" dirty="0" smtClean="0">
                        <a:solidFill>
                          <a:schemeClr val="dk1"/>
                        </a:solidFill>
                        <a:latin typeface="+mn-lt"/>
                        <a:ea typeface="+mn-ea"/>
                        <a:cs typeface="+mn-cs"/>
                      </a:endParaRPr>
                    </a:p>
                    <a:p>
                      <a:r>
                        <a:rPr kumimoji="0" lang="en-US" sz="1800" kern="1200" dirty="0" smtClean="0">
                          <a:solidFill>
                            <a:schemeClr val="dk1"/>
                          </a:solidFill>
                          <a:latin typeface="+mn-lt"/>
                          <a:ea typeface="+mn-ea"/>
                          <a:cs typeface="+mn-cs"/>
                        </a:rPr>
                        <a:t>ping and B+ by serum typing at room temperature. However, his serum displayed weak anti-B (1+) reaction at low temperature (4</a:t>
                      </a:r>
                      <a:r>
                        <a:rPr kumimoji="0" lang="en-IN" sz="1800" kern="1200" dirty="0" smtClean="0">
                          <a:solidFill>
                            <a:schemeClr val="dk1"/>
                          </a:solidFill>
                          <a:latin typeface="+mn-lt"/>
                          <a:ea typeface="+mn-ea"/>
                          <a:cs typeface="+mn-cs"/>
                        </a:rPr>
                        <a:t> </a:t>
                      </a:r>
                      <a:r>
                        <a:rPr kumimoji="0" lang="en-US" sz="1800" kern="1200" dirty="0" smtClean="0">
                          <a:solidFill>
                            <a:schemeClr val="dk1"/>
                          </a:solidFill>
                          <a:latin typeface="+mn-lt"/>
                          <a:ea typeface="+mn-ea"/>
                          <a:cs typeface="+mn-cs"/>
                        </a:rPr>
                        <a:t>). He was confirmed as having the O/O allele by genetic study. These findings indicate a weakening of serum antibodies, suggesting that </a:t>
                      </a:r>
                      <a:r>
                        <a:rPr kumimoji="0" lang="en-US" sz="1800" kern="1200" dirty="0" err="1" smtClean="0">
                          <a:solidFill>
                            <a:schemeClr val="dk1"/>
                          </a:solidFill>
                          <a:latin typeface="+mn-lt"/>
                          <a:ea typeface="+mn-ea"/>
                          <a:cs typeface="+mn-cs"/>
                        </a:rPr>
                        <a:t>hypogammaglobulinemia</a:t>
                      </a:r>
                      <a:r>
                        <a:rPr kumimoji="0" lang="en-US" sz="1800" kern="1200" dirty="0" smtClean="0">
                          <a:solidFill>
                            <a:schemeClr val="dk1"/>
                          </a:solidFill>
                          <a:latin typeface="+mn-lt"/>
                          <a:ea typeface="+mn-ea"/>
                          <a:cs typeface="+mn-cs"/>
                        </a:rPr>
                        <a:t> was a possible cause of the discrepancy</a:t>
                      </a:r>
                      <a:endParaRPr kumimoji="0" lang="en-US" sz="1800" kern="1200" dirty="0">
                        <a:solidFill>
                          <a:schemeClr val="dk1"/>
                        </a:solidFill>
                        <a:latin typeface="+mn-lt"/>
                        <a:ea typeface="+mn-ea"/>
                        <a:cs typeface="+mn-cs"/>
                      </a:endParaRPr>
                    </a:p>
                  </a:txBody>
                  <a:tcPr/>
                </a:tc>
              </a:tr>
            </a:tbl>
          </a:graphicData>
        </a:graphic>
      </p:graphicFrame>
      <p:sp>
        <p:nvSpPr>
          <p:cNvPr id="5" name="TextBox 4"/>
          <p:cNvSpPr txBox="1"/>
          <p:nvPr/>
        </p:nvSpPr>
        <p:spPr>
          <a:xfrm>
            <a:off x="228600" y="0"/>
            <a:ext cx="8458200" cy="646331"/>
          </a:xfrm>
          <a:prstGeom prst="rect">
            <a:avLst/>
          </a:prstGeom>
          <a:noFill/>
        </p:spPr>
        <p:txBody>
          <a:bodyPr wrap="square" rtlCol="0">
            <a:spAutoFit/>
          </a:bodyPr>
          <a:lstStyle/>
          <a:p>
            <a:r>
              <a:rPr lang="en-US" i="1" dirty="0" smtClean="0"/>
              <a:t> </a:t>
            </a:r>
            <a:r>
              <a:rPr lang="en-US" dirty="0" smtClean="0">
                <a:solidFill>
                  <a:schemeClr val="dk1"/>
                </a:solidFill>
              </a:rPr>
              <a:t>Daniel </a:t>
            </a:r>
            <a:r>
              <a:rPr lang="en-US" dirty="0" err="1" smtClean="0">
                <a:solidFill>
                  <a:schemeClr val="dk1"/>
                </a:solidFill>
              </a:rPr>
              <a:t>Caldeira</a:t>
            </a:r>
            <a:r>
              <a:rPr lang="en-US" i="1" dirty="0" smtClean="0">
                <a:solidFill>
                  <a:schemeClr val="dk1"/>
                </a:solidFill>
              </a:rPr>
              <a:t>, </a:t>
            </a:r>
            <a:r>
              <a:rPr lang="en-US" dirty="0" smtClean="0">
                <a:solidFill>
                  <a:schemeClr val="dk1"/>
                </a:solidFill>
              </a:rPr>
              <a:t> Joana </a:t>
            </a:r>
            <a:r>
              <a:rPr lang="en-US" dirty="0" err="1" smtClean="0">
                <a:solidFill>
                  <a:schemeClr val="dk1"/>
                </a:solidFill>
              </a:rPr>
              <a:t>Alarcão</a:t>
            </a:r>
            <a:r>
              <a:rPr lang="en-US" i="1" dirty="0" smtClean="0">
                <a:solidFill>
                  <a:schemeClr val="dk1"/>
                </a:solidFill>
              </a:rPr>
              <a:t>, </a:t>
            </a:r>
            <a:r>
              <a:rPr lang="en-US" dirty="0" smtClean="0">
                <a:solidFill>
                  <a:schemeClr val="dk1"/>
                </a:solidFill>
              </a:rPr>
              <a:t>, </a:t>
            </a:r>
            <a:r>
              <a:rPr lang="en-US" dirty="0" err="1" smtClean="0">
                <a:solidFill>
                  <a:schemeClr val="dk1"/>
                </a:solidFill>
              </a:rPr>
              <a:t>António</a:t>
            </a:r>
            <a:r>
              <a:rPr lang="en-US" dirty="0" smtClean="0">
                <a:solidFill>
                  <a:schemeClr val="dk1"/>
                </a:solidFill>
              </a:rPr>
              <a:t> </a:t>
            </a:r>
            <a:r>
              <a:rPr lang="en-US" dirty="0" err="1" smtClean="0">
                <a:solidFill>
                  <a:schemeClr val="dk1"/>
                </a:solidFill>
              </a:rPr>
              <a:t>Vaz-Carneiro</a:t>
            </a:r>
            <a:r>
              <a:rPr lang="en-US" i="1" dirty="0" smtClean="0">
                <a:solidFill>
                  <a:schemeClr val="dk1"/>
                </a:solidFill>
              </a:rPr>
              <a:t>, </a:t>
            </a:r>
            <a:r>
              <a:rPr lang="en-US" dirty="0" err="1" smtClean="0">
                <a:solidFill>
                  <a:schemeClr val="dk1"/>
                </a:solidFill>
              </a:rPr>
              <a:t>João</a:t>
            </a:r>
            <a:r>
              <a:rPr lang="en-US" dirty="0" smtClean="0">
                <a:solidFill>
                  <a:schemeClr val="dk1"/>
                </a:solidFill>
              </a:rPr>
              <a:t> Costa</a:t>
            </a:r>
            <a:endParaRPr lang="en-IN" dirty="0" smtClean="0">
              <a:solidFill>
                <a:schemeClr val="dk1"/>
              </a:solidFill>
            </a:endParaRPr>
          </a:p>
          <a:p>
            <a:pPr lvl="0"/>
            <a:r>
              <a:rPr lang="en-US" i="1" dirty="0" smtClean="0"/>
              <a:t>  BMJ </a:t>
            </a:r>
            <a:r>
              <a:rPr lang="en-US" dirty="0" smtClean="0"/>
              <a:t>2012; 345 Published 11 July </a:t>
            </a:r>
            <a:r>
              <a:rPr lang="en-US" dirty="0" smtClean="0"/>
              <a:t>2012</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990600"/>
          </a:xfrm>
        </p:spPr>
        <p:txBody>
          <a:bodyPr/>
          <a:lstStyle/>
          <a:p>
            <a:r>
              <a:rPr lang="en-US" dirty="0" smtClean="0"/>
              <a:t>			</a:t>
            </a:r>
            <a:r>
              <a:rPr lang="en-US" dirty="0" err="1" smtClean="0"/>
              <a:t>MCQs</a:t>
            </a:r>
            <a:endParaRPr lang="en-US" dirty="0"/>
          </a:p>
        </p:txBody>
      </p:sp>
      <p:sp>
        <p:nvSpPr>
          <p:cNvPr id="3" name="Content Placeholder 2"/>
          <p:cNvSpPr>
            <a:spLocks noGrp="1"/>
          </p:cNvSpPr>
          <p:nvPr>
            <p:ph idx="1"/>
          </p:nvPr>
        </p:nvSpPr>
        <p:spPr>
          <a:xfrm>
            <a:off x="685800" y="1143000"/>
            <a:ext cx="7315200" cy="4876800"/>
          </a:xfrm>
        </p:spPr>
        <p:txBody>
          <a:bodyPr/>
          <a:lstStyle/>
          <a:p>
            <a:endParaRPr lang="en-US" dirty="0" smtClean="0"/>
          </a:p>
          <a:p>
            <a:r>
              <a:rPr lang="en-US" sz="2400" dirty="0" smtClean="0"/>
              <a:t>1) 90% of all cases of lobar pneumonia are caused by:</a:t>
            </a:r>
          </a:p>
          <a:p>
            <a:endParaRPr lang="en-US" dirty="0" smtClean="0"/>
          </a:p>
          <a:p>
            <a:pPr marL="1139825" lvl="2" indent="-457200">
              <a:buFont typeface="+mj-lt"/>
              <a:buAutoNum type="alphaUcPeriod"/>
            </a:pPr>
            <a:r>
              <a:rPr lang="en-US" sz="2400" dirty="0" smtClean="0"/>
              <a:t>Streptococcus </a:t>
            </a:r>
            <a:r>
              <a:rPr lang="en-US" sz="2400" dirty="0" err="1" smtClean="0"/>
              <a:t>pneumoniae</a:t>
            </a:r>
            <a:r>
              <a:rPr lang="en-US" sz="2400" dirty="0" smtClean="0"/>
              <a:t> type 1</a:t>
            </a:r>
          </a:p>
          <a:p>
            <a:pPr marL="1139825" lvl="2" indent="-457200">
              <a:buFont typeface="+mj-lt"/>
              <a:buAutoNum type="alphaUcPeriod"/>
            </a:pPr>
            <a:r>
              <a:rPr lang="en-US" sz="2400" dirty="0" err="1" smtClean="0"/>
              <a:t>Klebsiella</a:t>
            </a:r>
            <a:endParaRPr lang="en-US" sz="2400" dirty="0" smtClean="0"/>
          </a:p>
          <a:p>
            <a:pPr marL="1139825" lvl="2" indent="-457200">
              <a:buFont typeface="+mj-lt"/>
              <a:buAutoNum type="alphaUcPeriod"/>
            </a:pPr>
            <a:r>
              <a:rPr lang="en-US" sz="2400" dirty="0" err="1" smtClean="0"/>
              <a:t>Mycoplama</a:t>
            </a:r>
            <a:r>
              <a:rPr lang="en-US" sz="2400" dirty="0" smtClean="0"/>
              <a:t> </a:t>
            </a:r>
            <a:r>
              <a:rPr lang="en-US" sz="2400" dirty="0" err="1" smtClean="0"/>
              <a:t>pneumoniae</a:t>
            </a:r>
            <a:endParaRPr lang="en-US" sz="2400" dirty="0" smtClean="0"/>
          </a:p>
          <a:p>
            <a:pPr marL="1139825" lvl="2" indent="-457200">
              <a:buFont typeface="+mj-lt"/>
              <a:buAutoNum type="alphaUcPeriod"/>
            </a:pPr>
            <a:r>
              <a:rPr lang="en-US" sz="2400" dirty="0" smtClean="0"/>
              <a:t>Staphylococcus </a:t>
            </a:r>
            <a:r>
              <a:rPr lang="en-US" sz="2400" dirty="0" err="1" smtClean="0"/>
              <a:t>aureus</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228600"/>
          </a:xfrm>
        </p:spPr>
        <p:txBody>
          <a:bodyPr/>
          <a:lstStyle/>
          <a:p>
            <a:endParaRPr lang="en-US" dirty="0"/>
          </a:p>
        </p:txBody>
      </p:sp>
      <p:sp>
        <p:nvSpPr>
          <p:cNvPr id="3" name="Content Placeholder 2"/>
          <p:cNvSpPr>
            <a:spLocks noGrp="1"/>
          </p:cNvSpPr>
          <p:nvPr>
            <p:ph idx="1"/>
          </p:nvPr>
        </p:nvSpPr>
        <p:spPr>
          <a:xfrm>
            <a:off x="762000" y="762000"/>
            <a:ext cx="7239000" cy="5257800"/>
          </a:xfrm>
        </p:spPr>
        <p:txBody>
          <a:bodyPr/>
          <a:lstStyle/>
          <a:p>
            <a:endParaRPr lang="en-US" dirty="0" smtClean="0"/>
          </a:p>
          <a:p>
            <a:r>
              <a:rPr lang="en-US" sz="2400" dirty="0" smtClean="0"/>
              <a:t>2) Clubbing of fingers and toes may appear within a few weeks after onset of lung abscess;</a:t>
            </a:r>
          </a:p>
          <a:p>
            <a:endParaRPr lang="en-US" sz="2400" dirty="0" smtClean="0"/>
          </a:p>
          <a:p>
            <a:pPr marL="684212" lvl="1" indent="-342900">
              <a:buFont typeface="+mj-lt"/>
              <a:buAutoNum type="alphaUcPeriod"/>
            </a:pPr>
            <a:r>
              <a:rPr lang="en-US" sz="2400" dirty="0" smtClean="0"/>
              <a:t>True </a:t>
            </a:r>
          </a:p>
          <a:p>
            <a:pPr marL="684212" lvl="1" indent="-342900">
              <a:buFont typeface="+mj-lt"/>
              <a:buAutoNum type="alphaUcPeriod"/>
            </a:pPr>
            <a:r>
              <a:rPr lang="en-US" sz="2400" dirty="0" smtClean="0"/>
              <a:t>False</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304800"/>
          </a:xfrm>
        </p:spPr>
        <p:txBody>
          <a:bodyPr/>
          <a:lstStyle/>
          <a:p>
            <a:endParaRPr lang="en-US" dirty="0"/>
          </a:p>
        </p:txBody>
      </p:sp>
      <p:sp>
        <p:nvSpPr>
          <p:cNvPr id="3" name="Content Placeholder 2"/>
          <p:cNvSpPr>
            <a:spLocks noGrp="1"/>
          </p:cNvSpPr>
          <p:nvPr>
            <p:ph idx="1"/>
          </p:nvPr>
        </p:nvSpPr>
        <p:spPr>
          <a:xfrm>
            <a:off x="762000" y="838200"/>
            <a:ext cx="7239000" cy="5181600"/>
          </a:xfrm>
        </p:spPr>
        <p:txBody>
          <a:bodyPr/>
          <a:lstStyle/>
          <a:p>
            <a:endParaRPr lang="en-US" dirty="0" smtClean="0"/>
          </a:p>
          <a:p>
            <a:r>
              <a:rPr lang="en-US" sz="2400" dirty="0" smtClean="0"/>
              <a:t>3) All of the following are complications of community acquired acute pneumonia except:</a:t>
            </a:r>
          </a:p>
          <a:p>
            <a:endParaRPr lang="en-US" sz="2400" dirty="0" smtClean="0"/>
          </a:p>
          <a:p>
            <a:pPr marL="684212" lvl="1" indent="-342900">
              <a:buFont typeface="+mj-lt"/>
              <a:buAutoNum type="alphaUcPeriod"/>
            </a:pPr>
            <a:r>
              <a:rPr lang="en-US" sz="2400" dirty="0" smtClean="0"/>
              <a:t>Abscess formation</a:t>
            </a:r>
          </a:p>
          <a:p>
            <a:pPr marL="684212" lvl="1" indent="-342900">
              <a:buFont typeface="+mj-lt"/>
              <a:buAutoNum type="alphaUcPeriod"/>
            </a:pPr>
            <a:r>
              <a:rPr lang="en-US" sz="2400" dirty="0" err="1" smtClean="0"/>
              <a:t>Empyema</a:t>
            </a:r>
            <a:endParaRPr lang="en-US" sz="2400" dirty="0" smtClean="0"/>
          </a:p>
          <a:p>
            <a:pPr marL="684212" lvl="1" indent="-342900">
              <a:buFont typeface="+mj-lt"/>
              <a:buAutoNum type="alphaUcPeriod"/>
            </a:pPr>
            <a:r>
              <a:rPr lang="en-US" sz="2400" dirty="0" smtClean="0"/>
              <a:t>Meningitis</a:t>
            </a:r>
          </a:p>
          <a:p>
            <a:pPr marL="684212" lvl="1" indent="-342900">
              <a:buFont typeface="+mj-lt"/>
              <a:buAutoNum type="alphaUcPeriod"/>
            </a:pPr>
            <a:r>
              <a:rPr lang="en-US" sz="2400" dirty="0" smtClean="0"/>
              <a:t>Rheumatoid arthritis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762000"/>
          </a:xfrm>
        </p:spPr>
        <p:txBody>
          <a:bodyPr/>
          <a:lstStyle/>
          <a:p>
            <a:r>
              <a:rPr lang="en-US" sz="2400" b="1" dirty="0" smtClean="0"/>
              <a:t>Community Acquired Acute Pneumonia: Its causes</a:t>
            </a:r>
            <a:endParaRPr lang="en-US" sz="2400" b="1" dirty="0"/>
          </a:p>
        </p:txBody>
      </p:sp>
      <p:sp>
        <p:nvSpPr>
          <p:cNvPr id="3" name="Content Placeholder 2"/>
          <p:cNvSpPr>
            <a:spLocks noGrp="1"/>
          </p:cNvSpPr>
          <p:nvPr>
            <p:ph idx="1"/>
          </p:nvPr>
        </p:nvSpPr>
        <p:spPr>
          <a:xfrm>
            <a:off x="304800" y="1219200"/>
            <a:ext cx="7696200" cy="4800600"/>
          </a:xfrm>
        </p:spPr>
        <p:txBody>
          <a:bodyPr/>
          <a:lstStyle/>
          <a:p>
            <a:r>
              <a:rPr lang="en-US" b="1" i="1" dirty="0" smtClean="0"/>
              <a:t>Streptococcus </a:t>
            </a:r>
            <a:r>
              <a:rPr lang="en-US" b="1" i="1" dirty="0" err="1" smtClean="0"/>
              <a:t>pneumoniae</a:t>
            </a:r>
            <a:endParaRPr lang="en-US" b="1" i="1" dirty="0" smtClean="0"/>
          </a:p>
          <a:p>
            <a:r>
              <a:rPr lang="en-US" b="1" i="1" dirty="0" err="1" smtClean="0"/>
              <a:t>Haemophilus</a:t>
            </a:r>
            <a:r>
              <a:rPr lang="en-US" b="1" i="1" dirty="0" smtClean="0"/>
              <a:t> </a:t>
            </a:r>
            <a:r>
              <a:rPr lang="en-US" b="1" i="1" dirty="0" err="1" smtClean="0"/>
              <a:t>influenzae</a:t>
            </a:r>
            <a:endParaRPr lang="en-US" b="1" i="1" dirty="0" smtClean="0"/>
          </a:p>
          <a:p>
            <a:r>
              <a:rPr lang="en-US" b="1" i="1" dirty="0" err="1" smtClean="0"/>
              <a:t>Moraxella</a:t>
            </a:r>
            <a:r>
              <a:rPr lang="en-US" b="1" i="1" dirty="0" smtClean="0"/>
              <a:t> </a:t>
            </a:r>
            <a:r>
              <a:rPr lang="en-US" b="1" i="1" dirty="0" err="1" smtClean="0"/>
              <a:t>catarrhalis</a:t>
            </a:r>
            <a:endParaRPr lang="en-US" b="1" i="1" dirty="0" smtClean="0"/>
          </a:p>
          <a:p>
            <a:r>
              <a:rPr lang="en-US" b="1" i="1" dirty="0" smtClean="0"/>
              <a:t>Staphylococcus </a:t>
            </a:r>
            <a:r>
              <a:rPr lang="en-US" b="1" i="1" dirty="0" err="1" smtClean="0"/>
              <a:t>aureus</a:t>
            </a:r>
            <a:endParaRPr lang="en-US" b="1" i="1" dirty="0" smtClean="0"/>
          </a:p>
          <a:p>
            <a:r>
              <a:rPr lang="en-US" b="1" i="1" dirty="0" err="1" smtClean="0"/>
              <a:t>Legionella</a:t>
            </a:r>
            <a:r>
              <a:rPr lang="en-US" b="1" i="1" dirty="0" smtClean="0"/>
              <a:t> </a:t>
            </a:r>
            <a:r>
              <a:rPr lang="en-US" b="1" i="1" dirty="0" err="1" smtClean="0"/>
              <a:t>pneumophila</a:t>
            </a:r>
            <a:endParaRPr lang="en-US" b="1" i="1" dirty="0" smtClean="0"/>
          </a:p>
          <a:p>
            <a:r>
              <a:rPr lang="en-US" b="1" dirty="0" err="1" smtClean="0"/>
              <a:t>Enterobacteriaceae</a:t>
            </a:r>
            <a:r>
              <a:rPr lang="en-US" b="1" dirty="0" smtClean="0"/>
              <a:t> (</a:t>
            </a:r>
            <a:r>
              <a:rPr lang="en-US" b="1" i="1" dirty="0" smtClean="0"/>
              <a:t>Klebsiella </a:t>
            </a:r>
            <a:r>
              <a:rPr lang="en-US" b="1" i="1" dirty="0" err="1" smtClean="0"/>
              <a:t>pneumoniae</a:t>
            </a:r>
            <a:r>
              <a:rPr lang="en-US" b="1" i="1" dirty="0" smtClean="0"/>
              <a:t>) and</a:t>
            </a:r>
          </a:p>
          <a:p>
            <a:r>
              <a:rPr lang="en-US" b="1" i="1" dirty="0" smtClean="0"/>
              <a:t>Pseudomonas </a:t>
            </a:r>
            <a:r>
              <a:rPr lang="en-US" b="1" i="1" dirty="0" err="1" smtClean="0"/>
              <a:t>spp</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762000"/>
          </a:xfrm>
        </p:spPr>
        <p:txBody>
          <a:bodyPr/>
          <a:lstStyle/>
          <a:p>
            <a:endParaRPr lang="en-US" dirty="0"/>
          </a:p>
        </p:txBody>
      </p:sp>
      <p:sp>
        <p:nvSpPr>
          <p:cNvPr id="3" name="Content Placeholder 2"/>
          <p:cNvSpPr>
            <a:spLocks noGrp="1"/>
          </p:cNvSpPr>
          <p:nvPr>
            <p:ph idx="1"/>
          </p:nvPr>
        </p:nvSpPr>
        <p:spPr>
          <a:xfrm>
            <a:off x="762000" y="1143000"/>
            <a:ext cx="7239000" cy="4876800"/>
          </a:xfrm>
        </p:spPr>
        <p:txBody>
          <a:bodyPr>
            <a:normAutofit lnSpcReduction="10000"/>
          </a:bodyPr>
          <a:lstStyle/>
          <a:p>
            <a:endParaRPr lang="en-US" dirty="0" smtClean="0"/>
          </a:p>
          <a:p>
            <a:r>
              <a:rPr lang="en-US" sz="2400" dirty="0" smtClean="0"/>
              <a:t>4) All of the following are stages of inflammatory response in lobar pneumonia except:</a:t>
            </a:r>
          </a:p>
          <a:p>
            <a:endParaRPr lang="en-US" sz="2400" dirty="0" smtClean="0"/>
          </a:p>
          <a:p>
            <a:pPr marL="684212" lvl="1" indent="-342900">
              <a:buFont typeface="+mj-lt"/>
              <a:buAutoNum type="alphaUcPeriod"/>
            </a:pPr>
            <a:r>
              <a:rPr lang="en-US" sz="2400" dirty="0" smtClean="0"/>
              <a:t>Congestion</a:t>
            </a:r>
          </a:p>
          <a:p>
            <a:pPr marL="684212" lvl="1" indent="-342900">
              <a:buFont typeface="+mj-lt"/>
              <a:buAutoNum type="alphaUcPeriod"/>
            </a:pPr>
            <a:r>
              <a:rPr lang="en-US" sz="2400" dirty="0" smtClean="0"/>
              <a:t>Red </a:t>
            </a:r>
            <a:r>
              <a:rPr lang="en-US" sz="2400" dirty="0" err="1" smtClean="0"/>
              <a:t>hepatization</a:t>
            </a:r>
            <a:endParaRPr lang="en-US" sz="2400" dirty="0" smtClean="0"/>
          </a:p>
          <a:p>
            <a:pPr marL="684212" lvl="1" indent="-342900">
              <a:buFont typeface="+mj-lt"/>
              <a:buAutoNum type="alphaUcPeriod"/>
            </a:pPr>
            <a:r>
              <a:rPr lang="en-US" sz="2400" dirty="0" smtClean="0"/>
              <a:t>Black </a:t>
            </a:r>
            <a:r>
              <a:rPr lang="en-US" sz="2400" dirty="0" err="1" smtClean="0"/>
              <a:t>hepatization</a:t>
            </a:r>
            <a:endParaRPr lang="en-US" sz="2400" dirty="0" smtClean="0"/>
          </a:p>
          <a:p>
            <a:pPr marL="684212" lvl="1" indent="-342900">
              <a:buFont typeface="+mj-lt"/>
              <a:buAutoNum type="alphaUcPeriod"/>
            </a:pPr>
            <a:r>
              <a:rPr lang="en-US" sz="2400" dirty="0" smtClean="0"/>
              <a:t>Gray </a:t>
            </a:r>
            <a:r>
              <a:rPr lang="en-US" sz="2400" dirty="0" err="1" smtClean="0"/>
              <a:t>hepatization</a:t>
            </a:r>
            <a:endParaRPr lang="en-US" sz="2400" dirty="0" smtClean="0"/>
          </a:p>
          <a:p>
            <a:pPr marL="684212" lvl="1" indent="-342900">
              <a:buFont typeface="+mj-lt"/>
              <a:buAutoNum type="alphaUcPeriod"/>
            </a:pPr>
            <a:r>
              <a:rPr lang="en-US" sz="2400" dirty="0" smtClean="0"/>
              <a:t>Resolution</a:t>
            </a:r>
          </a:p>
          <a:p>
            <a:pPr lvl="1"/>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457200"/>
          </a:xfrm>
        </p:spPr>
        <p:txBody>
          <a:bodyPr/>
          <a:lstStyle/>
          <a:p>
            <a:endParaRPr lang="en-US" dirty="0"/>
          </a:p>
        </p:txBody>
      </p:sp>
      <p:sp>
        <p:nvSpPr>
          <p:cNvPr id="3" name="Content Placeholder 2"/>
          <p:cNvSpPr>
            <a:spLocks noGrp="1"/>
          </p:cNvSpPr>
          <p:nvPr>
            <p:ph idx="1"/>
          </p:nvPr>
        </p:nvSpPr>
        <p:spPr>
          <a:xfrm>
            <a:off x="533400" y="914400"/>
            <a:ext cx="7467600" cy="5105400"/>
          </a:xfrm>
        </p:spPr>
        <p:txBody>
          <a:bodyPr/>
          <a:lstStyle/>
          <a:p>
            <a:endParaRPr lang="en-US" dirty="0" smtClean="0"/>
          </a:p>
          <a:p>
            <a:r>
              <a:rPr lang="en-US" sz="2800" dirty="0" smtClean="0"/>
              <a:t>5) Lobular Pneumonia is also known as:</a:t>
            </a:r>
          </a:p>
          <a:p>
            <a:pPr>
              <a:buNone/>
            </a:pPr>
            <a:endParaRPr lang="en-US" sz="2800" dirty="0" smtClean="0"/>
          </a:p>
          <a:p>
            <a:pPr marL="684212" lvl="1" indent="-342900">
              <a:buFont typeface="+mj-lt"/>
              <a:buAutoNum type="alphaUcPeriod"/>
            </a:pPr>
            <a:r>
              <a:rPr lang="en-US" sz="2800" dirty="0" smtClean="0"/>
              <a:t>Lobar Pneumonia</a:t>
            </a:r>
          </a:p>
          <a:p>
            <a:pPr marL="684212" lvl="1" indent="-342900">
              <a:buFont typeface="+mj-lt"/>
              <a:buAutoNum type="alphaUcPeriod"/>
            </a:pPr>
            <a:r>
              <a:rPr lang="en-US" sz="2800" dirty="0" smtClean="0"/>
              <a:t>Chronic Pneumonia</a:t>
            </a:r>
          </a:p>
          <a:p>
            <a:pPr marL="684212" lvl="1" indent="-342900">
              <a:buFont typeface="+mj-lt"/>
              <a:buAutoNum type="alphaUcPeriod"/>
            </a:pPr>
            <a:r>
              <a:rPr lang="en-US" sz="2800" dirty="0" smtClean="0"/>
              <a:t>HAP</a:t>
            </a:r>
          </a:p>
          <a:p>
            <a:pPr marL="684212" lvl="1" indent="-342900">
              <a:buFont typeface="+mj-lt"/>
              <a:buAutoNum type="alphaUcPeriod"/>
            </a:pPr>
            <a:r>
              <a:rPr lang="en-US" sz="2800" dirty="0" smtClean="0"/>
              <a:t>Bronchopneumonia</a:t>
            </a:r>
            <a:endParaRPr lang="en-U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990600"/>
          </a:xfrm>
        </p:spPr>
        <p:txBody>
          <a:bodyPr/>
          <a:lstStyle/>
          <a:p>
            <a:r>
              <a:rPr lang="en-US" dirty="0" smtClean="0"/>
              <a:t>	MCQs with Answers</a:t>
            </a:r>
            <a:endParaRPr lang="en-US" dirty="0"/>
          </a:p>
        </p:txBody>
      </p:sp>
      <p:sp>
        <p:nvSpPr>
          <p:cNvPr id="3" name="Content Placeholder 2"/>
          <p:cNvSpPr>
            <a:spLocks noGrp="1"/>
          </p:cNvSpPr>
          <p:nvPr>
            <p:ph idx="1"/>
          </p:nvPr>
        </p:nvSpPr>
        <p:spPr>
          <a:xfrm>
            <a:off x="685800" y="1143000"/>
            <a:ext cx="7315200" cy="4876800"/>
          </a:xfrm>
        </p:spPr>
        <p:txBody>
          <a:bodyPr/>
          <a:lstStyle/>
          <a:p>
            <a:endParaRPr lang="en-US" dirty="0" smtClean="0"/>
          </a:p>
          <a:p>
            <a:r>
              <a:rPr lang="en-US" sz="2400" dirty="0" smtClean="0"/>
              <a:t>1) 90% of all cases of lobar pneumonia are caused by:</a:t>
            </a:r>
          </a:p>
          <a:p>
            <a:endParaRPr lang="en-US" dirty="0" smtClean="0"/>
          </a:p>
          <a:p>
            <a:pPr marL="1139825" lvl="2" indent="-457200">
              <a:buFont typeface="+mj-lt"/>
              <a:buAutoNum type="alphaUcPeriod"/>
            </a:pPr>
            <a:r>
              <a:rPr lang="en-US" sz="2400" dirty="0" smtClean="0">
                <a:solidFill>
                  <a:srgbClr val="FF0000"/>
                </a:solidFill>
              </a:rPr>
              <a:t>Streptococcus </a:t>
            </a:r>
            <a:r>
              <a:rPr lang="en-US" sz="2400" dirty="0" err="1" smtClean="0">
                <a:solidFill>
                  <a:srgbClr val="FF0000"/>
                </a:solidFill>
              </a:rPr>
              <a:t>pneumoniae</a:t>
            </a:r>
            <a:r>
              <a:rPr lang="en-US" sz="2400" dirty="0" smtClean="0">
                <a:solidFill>
                  <a:srgbClr val="FF0000"/>
                </a:solidFill>
              </a:rPr>
              <a:t> type 1</a:t>
            </a:r>
          </a:p>
          <a:p>
            <a:pPr marL="1139825" lvl="2" indent="-457200">
              <a:buFont typeface="+mj-lt"/>
              <a:buAutoNum type="alphaUcPeriod"/>
            </a:pPr>
            <a:r>
              <a:rPr lang="en-US" sz="2400" dirty="0" err="1" smtClean="0"/>
              <a:t>Klebsiella</a:t>
            </a:r>
            <a:endParaRPr lang="en-US" sz="2400" dirty="0" smtClean="0"/>
          </a:p>
          <a:p>
            <a:pPr marL="1139825" lvl="2" indent="-457200">
              <a:buFont typeface="+mj-lt"/>
              <a:buAutoNum type="alphaUcPeriod"/>
            </a:pPr>
            <a:r>
              <a:rPr lang="en-US" sz="2400" dirty="0" err="1" smtClean="0"/>
              <a:t>Mycoplama</a:t>
            </a:r>
            <a:r>
              <a:rPr lang="en-US" sz="2400" dirty="0" smtClean="0"/>
              <a:t> </a:t>
            </a:r>
            <a:r>
              <a:rPr lang="en-US" sz="2400" dirty="0" err="1" smtClean="0"/>
              <a:t>pneumoniae</a:t>
            </a:r>
            <a:endParaRPr lang="en-US" sz="2400" dirty="0" smtClean="0"/>
          </a:p>
          <a:p>
            <a:pPr marL="1139825" lvl="2" indent="-457200">
              <a:buFont typeface="+mj-lt"/>
              <a:buAutoNum type="alphaUcPeriod"/>
            </a:pPr>
            <a:r>
              <a:rPr lang="en-US" sz="2400" dirty="0" smtClean="0"/>
              <a:t>Staphylococcus </a:t>
            </a:r>
            <a:r>
              <a:rPr lang="en-US" sz="2400" dirty="0" err="1" smtClean="0"/>
              <a:t>aureus</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228600"/>
          </a:xfrm>
        </p:spPr>
        <p:txBody>
          <a:bodyPr/>
          <a:lstStyle/>
          <a:p>
            <a:endParaRPr lang="en-US" dirty="0"/>
          </a:p>
        </p:txBody>
      </p:sp>
      <p:sp>
        <p:nvSpPr>
          <p:cNvPr id="3" name="Content Placeholder 2"/>
          <p:cNvSpPr>
            <a:spLocks noGrp="1"/>
          </p:cNvSpPr>
          <p:nvPr>
            <p:ph idx="1"/>
          </p:nvPr>
        </p:nvSpPr>
        <p:spPr>
          <a:xfrm>
            <a:off x="762000" y="762000"/>
            <a:ext cx="7239000" cy="5257800"/>
          </a:xfrm>
        </p:spPr>
        <p:txBody>
          <a:bodyPr/>
          <a:lstStyle/>
          <a:p>
            <a:endParaRPr lang="en-US" dirty="0" smtClean="0"/>
          </a:p>
          <a:p>
            <a:r>
              <a:rPr lang="en-US" sz="2400" dirty="0" smtClean="0"/>
              <a:t>2) Clubbing of fingers and toes may appear within a few weeks after onset of lung abscess;</a:t>
            </a:r>
          </a:p>
          <a:p>
            <a:endParaRPr lang="en-US" sz="2400" dirty="0" smtClean="0"/>
          </a:p>
          <a:p>
            <a:pPr marL="684212" lvl="1" indent="-342900">
              <a:buFont typeface="+mj-lt"/>
              <a:buAutoNum type="alphaUcPeriod"/>
            </a:pPr>
            <a:r>
              <a:rPr lang="en-US" sz="2400" dirty="0" smtClean="0">
                <a:solidFill>
                  <a:srgbClr val="FF0000"/>
                </a:solidFill>
              </a:rPr>
              <a:t>True </a:t>
            </a:r>
          </a:p>
          <a:p>
            <a:pPr marL="684212" lvl="1" indent="-342900">
              <a:buFont typeface="+mj-lt"/>
              <a:buAutoNum type="alphaUcPeriod"/>
            </a:pPr>
            <a:r>
              <a:rPr lang="en-US" sz="2400" dirty="0" smtClean="0"/>
              <a:t>False</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304800"/>
          </a:xfrm>
        </p:spPr>
        <p:txBody>
          <a:bodyPr/>
          <a:lstStyle/>
          <a:p>
            <a:endParaRPr lang="en-US" dirty="0"/>
          </a:p>
        </p:txBody>
      </p:sp>
      <p:sp>
        <p:nvSpPr>
          <p:cNvPr id="3" name="Content Placeholder 2"/>
          <p:cNvSpPr>
            <a:spLocks noGrp="1"/>
          </p:cNvSpPr>
          <p:nvPr>
            <p:ph idx="1"/>
          </p:nvPr>
        </p:nvSpPr>
        <p:spPr>
          <a:xfrm>
            <a:off x="762000" y="838200"/>
            <a:ext cx="7239000" cy="5181600"/>
          </a:xfrm>
        </p:spPr>
        <p:txBody>
          <a:bodyPr/>
          <a:lstStyle/>
          <a:p>
            <a:endParaRPr lang="en-US" dirty="0" smtClean="0"/>
          </a:p>
          <a:p>
            <a:r>
              <a:rPr lang="en-US" sz="2400" dirty="0" smtClean="0"/>
              <a:t>3) All of the following are complications of community acquired acute pneumonia except:</a:t>
            </a:r>
          </a:p>
          <a:p>
            <a:endParaRPr lang="en-US" sz="2400" dirty="0" smtClean="0"/>
          </a:p>
          <a:p>
            <a:pPr marL="684212" lvl="1" indent="-342900">
              <a:buFont typeface="+mj-lt"/>
              <a:buAutoNum type="alphaUcPeriod"/>
            </a:pPr>
            <a:r>
              <a:rPr lang="en-US" sz="2400" dirty="0" smtClean="0"/>
              <a:t>Abscess formation</a:t>
            </a:r>
          </a:p>
          <a:p>
            <a:pPr marL="684212" lvl="1" indent="-342900">
              <a:buFont typeface="+mj-lt"/>
              <a:buAutoNum type="alphaUcPeriod"/>
            </a:pPr>
            <a:r>
              <a:rPr lang="en-US" sz="2400" dirty="0" err="1" smtClean="0"/>
              <a:t>Empyema</a:t>
            </a:r>
            <a:endParaRPr lang="en-US" sz="2400" dirty="0" smtClean="0"/>
          </a:p>
          <a:p>
            <a:pPr marL="684212" lvl="1" indent="-342900">
              <a:buFont typeface="+mj-lt"/>
              <a:buAutoNum type="alphaUcPeriod"/>
            </a:pPr>
            <a:r>
              <a:rPr lang="en-US" sz="2400" dirty="0" smtClean="0"/>
              <a:t>Meningitis</a:t>
            </a:r>
          </a:p>
          <a:p>
            <a:pPr marL="684212" lvl="1" indent="-342900">
              <a:buFont typeface="+mj-lt"/>
              <a:buAutoNum type="alphaUcPeriod"/>
            </a:pPr>
            <a:r>
              <a:rPr lang="en-US" sz="2400" dirty="0" smtClean="0">
                <a:solidFill>
                  <a:srgbClr val="FF0000"/>
                </a:solidFill>
              </a:rPr>
              <a:t>Rheumatoid arthritis</a:t>
            </a:r>
            <a:endParaRPr lang="en-US" sz="2400"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762000"/>
          </a:xfrm>
        </p:spPr>
        <p:txBody>
          <a:bodyPr/>
          <a:lstStyle/>
          <a:p>
            <a:endParaRPr lang="en-US" dirty="0"/>
          </a:p>
        </p:txBody>
      </p:sp>
      <p:sp>
        <p:nvSpPr>
          <p:cNvPr id="3" name="Content Placeholder 2"/>
          <p:cNvSpPr>
            <a:spLocks noGrp="1"/>
          </p:cNvSpPr>
          <p:nvPr>
            <p:ph idx="1"/>
          </p:nvPr>
        </p:nvSpPr>
        <p:spPr>
          <a:xfrm>
            <a:off x="762000" y="1143000"/>
            <a:ext cx="7239000" cy="4876800"/>
          </a:xfrm>
        </p:spPr>
        <p:txBody>
          <a:bodyPr>
            <a:normAutofit lnSpcReduction="10000"/>
          </a:bodyPr>
          <a:lstStyle/>
          <a:p>
            <a:endParaRPr lang="en-US" dirty="0" smtClean="0"/>
          </a:p>
          <a:p>
            <a:r>
              <a:rPr lang="en-US" sz="2400" dirty="0" smtClean="0"/>
              <a:t>4) All of the following are stages of inflammatory response in lobar pneumonia except:</a:t>
            </a:r>
          </a:p>
          <a:p>
            <a:endParaRPr lang="en-US" sz="2400" dirty="0" smtClean="0"/>
          </a:p>
          <a:p>
            <a:pPr marL="684212" lvl="1" indent="-342900">
              <a:buFont typeface="+mj-lt"/>
              <a:buAutoNum type="alphaUcPeriod"/>
            </a:pPr>
            <a:r>
              <a:rPr lang="en-US" sz="2400" dirty="0" smtClean="0"/>
              <a:t>Congestion</a:t>
            </a:r>
          </a:p>
          <a:p>
            <a:pPr marL="684212" lvl="1" indent="-342900">
              <a:buFont typeface="+mj-lt"/>
              <a:buAutoNum type="alphaUcPeriod"/>
            </a:pPr>
            <a:r>
              <a:rPr lang="en-US" sz="2400" dirty="0" smtClean="0"/>
              <a:t>Red </a:t>
            </a:r>
            <a:r>
              <a:rPr lang="en-US" sz="2400" dirty="0" err="1" smtClean="0"/>
              <a:t>hepatization</a:t>
            </a:r>
            <a:endParaRPr lang="en-US" sz="2400" dirty="0" smtClean="0"/>
          </a:p>
          <a:p>
            <a:pPr marL="684212" lvl="1" indent="-342900">
              <a:buFont typeface="+mj-lt"/>
              <a:buAutoNum type="alphaUcPeriod"/>
            </a:pPr>
            <a:r>
              <a:rPr lang="en-US" sz="2400" dirty="0" smtClean="0">
                <a:solidFill>
                  <a:srgbClr val="FF0000"/>
                </a:solidFill>
              </a:rPr>
              <a:t>Black </a:t>
            </a:r>
            <a:r>
              <a:rPr lang="en-US" sz="2400" dirty="0" err="1" smtClean="0">
                <a:solidFill>
                  <a:srgbClr val="FF0000"/>
                </a:solidFill>
              </a:rPr>
              <a:t>hepatization</a:t>
            </a:r>
            <a:endParaRPr lang="en-US" sz="2400" dirty="0" smtClean="0">
              <a:solidFill>
                <a:srgbClr val="FF0000"/>
              </a:solidFill>
            </a:endParaRPr>
          </a:p>
          <a:p>
            <a:pPr marL="684212" lvl="1" indent="-342900">
              <a:buFont typeface="+mj-lt"/>
              <a:buAutoNum type="alphaUcPeriod"/>
            </a:pPr>
            <a:r>
              <a:rPr lang="en-US" sz="2400" dirty="0" smtClean="0"/>
              <a:t>Gray </a:t>
            </a:r>
            <a:r>
              <a:rPr lang="en-US" sz="2400" dirty="0" err="1" smtClean="0"/>
              <a:t>hepatization</a:t>
            </a:r>
            <a:endParaRPr lang="en-US" sz="2400" dirty="0" smtClean="0"/>
          </a:p>
          <a:p>
            <a:pPr marL="684212" lvl="1" indent="-342900">
              <a:buFont typeface="+mj-lt"/>
              <a:buAutoNum type="alphaUcPeriod"/>
            </a:pPr>
            <a:r>
              <a:rPr lang="en-US" sz="2400" dirty="0" smtClean="0"/>
              <a:t>Resolution</a:t>
            </a:r>
          </a:p>
          <a:p>
            <a:pPr lvl="1"/>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457200"/>
          </a:xfrm>
        </p:spPr>
        <p:txBody>
          <a:bodyPr/>
          <a:lstStyle/>
          <a:p>
            <a:endParaRPr lang="en-US" dirty="0"/>
          </a:p>
        </p:txBody>
      </p:sp>
      <p:sp>
        <p:nvSpPr>
          <p:cNvPr id="3" name="Content Placeholder 2"/>
          <p:cNvSpPr>
            <a:spLocks noGrp="1"/>
          </p:cNvSpPr>
          <p:nvPr>
            <p:ph idx="1"/>
          </p:nvPr>
        </p:nvSpPr>
        <p:spPr>
          <a:xfrm>
            <a:off x="533400" y="914400"/>
            <a:ext cx="7467600" cy="5105400"/>
          </a:xfrm>
        </p:spPr>
        <p:txBody>
          <a:bodyPr/>
          <a:lstStyle/>
          <a:p>
            <a:endParaRPr lang="en-US" dirty="0" smtClean="0"/>
          </a:p>
          <a:p>
            <a:r>
              <a:rPr lang="en-US" sz="2800" dirty="0" smtClean="0"/>
              <a:t>5) Lobular Pneumonia is also known as:</a:t>
            </a:r>
          </a:p>
          <a:p>
            <a:pPr>
              <a:buNone/>
            </a:pPr>
            <a:endParaRPr lang="en-US" sz="2800" dirty="0" smtClean="0"/>
          </a:p>
          <a:p>
            <a:pPr marL="684212" lvl="1" indent="-342900">
              <a:buFont typeface="+mj-lt"/>
              <a:buAutoNum type="alphaUcPeriod"/>
            </a:pPr>
            <a:r>
              <a:rPr lang="en-US" sz="2800" dirty="0" smtClean="0"/>
              <a:t>Lobar Pneumonia</a:t>
            </a:r>
          </a:p>
          <a:p>
            <a:pPr marL="684212" lvl="1" indent="-342900">
              <a:buFont typeface="+mj-lt"/>
              <a:buAutoNum type="alphaUcPeriod"/>
            </a:pPr>
            <a:r>
              <a:rPr lang="en-US" sz="2800" dirty="0" smtClean="0"/>
              <a:t>Chronic Pneumonia</a:t>
            </a:r>
          </a:p>
          <a:p>
            <a:pPr marL="684212" lvl="1" indent="-342900">
              <a:buFont typeface="+mj-lt"/>
              <a:buAutoNum type="alphaUcPeriod"/>
            </a:pPr>
            <a:r>
              <a:rPr lang="en-US" sz="2800" dirty="0" smtClean="0"/>
              <a:t>HAP</a:t>
            </a:r>
          </a:p>
          <a:p>
            <a:pPr marL="684212" lvl="1" indent="-342900">
              <a:buFont typeface="+mj-lt"/>
              <a:buAutoNum type="alphaUcPeriod"/>
            </a:pPr>
            <a:r>
              <a:rPr lang="en-US" sz="2800" dirty="0" smtClean="0">
                <a:solidFill>
                  <a:srgbClr val="FF0000"/>
                </a:solidFill>
              </a:rPr>
              <a:t>Bronchopneumonia</a:t>
            </a:r>
            <a:endParaRPr lang="en-US" sz="2800"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THANK </a:t>
            </a:r>
            <a:r>
              <a:rPr lang="en-US" dirty="0" smtClean="0"/>
              <a:t>YOU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838200"/>
          </a:xfrm>
        </p:spPr>
        <p:txBody>
          <a:bodyPr/>
          <a:lstStyle/>
          <a:p>
            <a:r>
              <a:rPr lang="en-US" sz="2800" b="1" dirty="0" smtClean="0"/>
              <a:t>Community Acquired Acute Pneumonia: Morphology</a:t>
            </a:r>
            <a:endParaRPr lang="en-US" sz="2800" dirty="0"/>
          </a:p>
        </p:txBody>
      </p:sp>
      <p:sp>
        <p:nvSpPr>
          <p:cNvPr id="3" name="Content Placeholder 2"/>
          <p:cNvSpPr>
            <a:spLocks noGrp="1"/>
          </p:cNvSpPr>
          <p:nvPr>
            <p:ph idx="1"/>
          </p:nvPr>
        </p:nvSpPr>
        <p:spPr>
          <a:xfrm>
            <a:off x="609600" y="1295400"/>
            <a:ext cx="7391400" cy="4800600"/>
          </a:xfrm>
        </p:spPr>
        <p:txBody>
          <a:bodyPr>
            <a:normAutofit/>
          </a:bodyPr>
          <a:lstStyle/>
          <a:p>
            <a:r>
              <a:rPr lang="en-US" b="1" dirty="0" smtClean="0"/>
              <a:t>Bacterial pneumonia has two patterns of anatomic distribution: </a:t>
            </a:r>
          </a:p>
          <a:p>
            <a:pPr lvl="1"/>
            <a:r>
              <a:rPr lang="en-US" sz="2000" b="1" dirty="0" smtClean="0"/>
              <a:t>Lobular bronchopneumonia and lobar pneumonia.</a:t>
            </a:r>
          </a:p>
          <a:p>
            <a:r>
              <a:rPr lang="en-US" b="1" dirty="0" smtClean="0"/>
              <a:t>Patchy consolidation of the lung is the dominant characteristic of lobular pneumonia.</a:t>
            </a:r>
          </a:p>
          <a:p>
            <a:r>
              <a:rPr lang="en-US" b="1" dirty="0" smtClean="0"/>
              <a:t>Lobular pneumonia and bronchopneumonia are similar terms.</a:t>
            </a:r>
          </a:p>
          <a:p>
            <a:r>
              <a:rPr lang="en-US" b="1" dirty="0" smtClean="0"/>
              <a:t>And </a:t>
            </a:r>
            <a:r>
              <a:rPr lang="en-US" b="1" dirty="0" err="1" smtClean="0"/>
              <a:t>fibrinosuppurative</a:t>
            </a:r>
            <a:r>
              <a:rPr lang="en-US" b="1" dirty="0" smtClean="0"/>
              <a:t> consolidation of a large</a:t>
            </a:r>
            <a:r>
              <a:rPr lang="en-US" dirty="0" smtClean="0"/>
              <a:t> </a:t>
            </a:r>
            <a:r>
              <a:rPr lang="en-US" b="1" dirty="0" smtClean="0"/>
              <a:t>portion of a lobe or of an entire lobe defines lobar pneumonia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7" name="Picture 5" descr="File0003"/>
          <p:cNvPicPr>
            <a:picLocks noChangeAspect="1" noChangeArrowheads="1"/>
          </p:cNvPicPr>
          <p:nvPr/>
        </p:nvPicPr>
        <p:blipFill>
          <a:blip r:embed="rId3" cstate="print"/>
          <a:srcRect/>
          <a:stretch>
            <a:fillRect/>
          </a:stretch>
        </p:blipFill>
        <p:spPr bwMode="auto">
          <a:xfrm>
            <a:off x="304800" y="71438"/>
            <a:ext cx="8382000" cy="68389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buNone/>
            </a:pPr>
            <a:r>
              <a:rPr lang="en-US" sz="2400" b="1" dirty="0" smtClean="0">
                <a:solidFill>
                  <a:schemeClr val="bg2">
                    <a:lumMod val="25000"/>
                  </a:schemeClr>
                </a:solidFill>
                <a:latin typeface="Times New Roman" pitchFamily="18" charset="0"/>
                <a:cs typeface="Times New Roman" pitchFamily="18" charset="0"/>
              </a:rPr>
              <a:t>			LOBAR PNEUMONIA</a:t>
            </a:r>
          </a:p>
          <a:p>
            <a:pPr>
              <a:buNone/>
            </a:pPr>
            <a:endParaRPr lang="en-US" sz="2400" b="1" dirty="0" smtClean="0">
              <a:solidFill>
                <a:schemeClr val="bg2">
                  <a:lumMod val="25000"/>
                </a:schemeClr>
              </a:solidFill>
              <a:latin typeface="Times New Roman" pitchFamily="18" charset="0"/>
              <a:cs typeface="Times New Roman" pitchFamily="18" charset="0"/>
            </a:endParaRPr>
          </a:p>
          <a:p>
            <a:pPr>
              <a:buNone/>
            </a:pPr>
            <a:r>
              <a:rPr lang="en-US" sz="2400" b="1" dirty="0" smtClean="0">
                <a:solidFill>
                  <a:schemeClr val="bg2">
                    <a:lumMod val="25000"/>
                  </a:schemeClr>
                </a:solidFill>
                <a:latin typeface="Times New Roman" pitchFamily="18" charset="0"/>
                <a:cs typeface="Times New Roman" pitchFamily="18" charset="0"/>
              </a:rPr>
              <a:t>Definition: </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An </a:t>
            </a:r>
            <a:r>
              <a:rPr lang="en-US" sz="2800" dirty="0" smtClean="0">
                <a:latin typeface="Times New Roman" pitchFamily="18" charset="0"/>
                <a:cs typeface="Times New Roman" pitchFamily="18" charset="0"/>
              </a:rPr>
              <a:t>inflammation</a:t>
            </a:r>
            <a:r>
              <a:rPr lang="en-US" sz="2400" dirty="0" smtClean="0">
                <a:latin typeface="Times New Roman" pitchFamily="18" charset="0"/>
                <a:cs typeface="Times New Roman" pitchFamily="18" charset="0"/>
              </a:rPr>
              <a:t> with sudden onset</a:t>
            </a:r>
          </a:p>
          <a:p>
            <a:pPr>
              <a:buNone/>
            </a:pPr>
            <a:r>
              <a:rPr lang="en-US" sz="2400" dirty="0" smtClean="0">
                <a:latin typeface="Times New Roman" pitchFamily="18" charset="0"/>
                <a:cs typeface="Times New Roman" pitchFamily="18" charset="0"/>
              </a:rPr>
              <a:t>that rapidly involves an entire pulmonary lobe</a:t>
            </a:r>
          </a:p>
          <a:p>
            <a:pPr>
              <a:buNone/>
            </a:pPr>
            <a:r>
              <a:rPr lang="en-US" sz="2400" dirty="0" smtClean="0">
                <a:latin typeface="Times New Roman" pitchFamily="18" charset="0"/>
                <a:cs typeface="Times New Roman" pitchFamily="18" charset="0"/>
              </a:rPr>
              <a:t>(rarely several lobes). </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Left untreated, it progresses   through several stages</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143000"/>
            <a:ext cx="6705600" cy="4876800"/>
          </a:xfrm>
        </p:spPr>
        <p:txBody>
          <a:bodyPr>
            <a:normAutofit/>
          </a:bodyPr>
          <a:lstStyle/>
          <a:p>
            <a:pPr>
              <a:buNone/>
            </a:pPr>
            <a:r>
              <a:rPr lang="en-US" b="1" dirty="0" smtClean="0">
                <a:solidFill>
                  <a:schemeClr val="bg2">
                    <a:lumMod val="25000"/>
                  </a:schemeClr>
                </a:solidFill>
              </a:rPr>
              <a:t>Etiologic factors </a:t>
            </a:r>
            <a:endParaRPr lang="en-US" dirty="0" smtClean="0"/>
          </a:p>
          <a:p>
            <a:pPr>
              <a:buNone/>
            </a:pPr>
            <a:r>
              <a:rPr lang="en-US" dirty="0" smtClean="0"/>
              <a:t>— Streptococcus </a:t>
            </a:r>
            <a:r>
              <a:rPr lang="en-US" dirty="0" err="1" smtClean="0"/>
              <a:t>pneumoniae</a:t>
            </a:r>
            <a:r>
              <a:rPr lang="en-US" dirty="0" smtClean="0"/>
              <a:t> type I (90% of all cases);</a:t>
            </a:r>
          </a:p>
          <a:p>
            <a:pPr>
              <a:buNone/>
            </a:pPr>
            <a:r>
              <a:rPr lang="en-US" dirty="0" smtClean="0"/>
              <a:t>— </a:t>
            </a:r>
            <a:r>
              <a:rPr lang="en-US" dirty="0" err="1" smtClean="0"/>
              <a:t>Klebsiella</a:t>
            </a:r>
            <a:r>
              <a:rPr lang="en-US" dirty="0" smtClean="0"/>
              <a:t> (5% of all cases).</a:t>
            </a:r>
          </a:p>
          <a:p>
            <a:pPr>
              <a:buNone/>
            </a:pPr>
            <a:r>
              <a:rPr lang="en-US" b="1" dirty="0" smtClean="0">
                <a:solidFill>
                  <a:schemeClr val="bg2">
                    <a:lumMod val="25000"/>
                  </a:schemeClr>
                </a:solidFill>
              </a:rPr>
              <a:t>Predisposing factors include:</a:t>
            </a:r>
          </a:p>
          <a:p>
            <a:pPr>
              <a:buNone/>
            </a:pPr>
            <a:r>
              <a:rPr lang="en-US" dirty="0" smtClean="0"/>
              <a:t>— protein-rich pulmonary edema (heart failure);</a:t>
            </a:r>
          </a:p>
          <a:p>
            <a:pPr>
              <a:buNone/>
            </a:pPr>
            <a:r>
              <a:rPr lang="en-US" dirty="0" smtClean="0"/>
              <a:t>— compromised immune system (alcoholics and neonates</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066800"/>
            <a:ext cx="6629400" cy="4953000"/>
          </a:xfrm>
        </p:spPr>
        <p:txBody>
          <a:bodyPr>
            <a:normAutofit/>
          </a:bodyPr>
          <a:lstStyle/>
          <a:p>
            <a:pPr>
              <a:buNone/>
            </a:pPr>
            <a:r>
              <a:rPr lang="en-US" b="1" dirty="0" smtClean="0">
                <a:solidFill>
                  <a:schemeClr val="tx2"/>
                </a:solidFill>
              </a:rPr>
              <a:t>Morphology of lobar pneumonia</a:t>
            </a:r>
            <a:r>
              <a:rPr lang="en-US" b="1" dirty="0" smtClean="0"/>
              <a:t>:</a:t>
            </a:r>
          </a:p>
          <a:p>
            <a:pPr>
              <a:buNone/>
            </a:pPr>
            <a:r>
              <a:rPr lang="en-US" dirty="0" smtClean="0"/>
              <a:t>— Initial congestion (first to second </a:t>
            </a:r>
            <a:r>
              <a:rPr lang="en-US" dirty="0"/>
              <a:t>day of illness):</a:t>
            </a:r>
          </a:p>
          <a:p>
            <a:pPr>
              <a:buNone/>
            </a:pPr>
            <a:r>
              <a:rPr lang="en-US" dirty="0"/>
              <a:t>Hyperemic alveolar vessels produce</a:t>
            </a:r>
          </a:p>
          <a:p>
            <a:pPr>
              <a:buNone/>
            </a:pPr>
            <a:r>
              <a:rPr lang="en-US" dirty="0"/>
              <a:t>a protein-rich </a:t>
            </a:r>
            <a:r>
              <a:rPr lang="en-US" dirty="0" err="1"/>
              <a:t>exudate</a:t>
            </a:r>
            <a:r>
              <a:rPr lang="en-US" dirty="0"/>
              <a:t> that is released</a:t>
            </a:r>
          </a:p>
          <a:p>
            <a:pPr>
              <a:buNone/>
            </a:pPr>
            <a:r>
              <a:rPr lang="en-US" dirty="0"/>
              <a:t>into the alveolar lumen and contains hardly</a:t>
            </a:r>
          </a:p>
          <a:p>
            <a:pPr>
              <a:buNone/>
            </a:pPr>
            <a:r>
              <a:rPr lang="en-US" dirty="0"/>
              <a:t>any </a:t>
            </a:r>
            <a:r>
              <a:rPr lang="en-US" dirty="0" err="1"/>
              <a:t>neutrophils</a:t>
            </a:r>
            <a:r>
              <a:rPr lang="en-US" dirty="0"/>
              <a:t> (serous inflammation).</a:t>
            </a:r>
          </a:p>
          <a:p>
            <a:pPr>
              <a:buNone/>
            </a:pPr>
            <a:r>
              <a:rPr lang="en-US" dirty="0"/>
              <a:t>Macroscopic findings include a dark red,</a:t>
            </a:r>
          </a:p>
          <a:p>
            <a:pPr>
              <a:buNone/>
            </a:pPr>
            <a:r>
              <a:rPr lang="en-US" dirty="0"/>
              <a:t>fluid-filled soft lung.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utterfly">
  <a:themeElements>
    <a:clrScheme name="Custom 2">
      <a:dk1>
        <a:srgbClr val="0C0C0C"/>
      </a:dk1>
      <a:lt1>
        <a:srgbClr val="FFFFFF"/>
      </a:lt1>
      <a:dk2>
        <a:srgbClr val="444D26"/>
      </a:dk2>
      <a:lt2>
        <a:srgbClr val="F9FDEF"/>
      </a:lt2>
      <a:accent1>
        <a:srgbClr val="4B7937"/>
      </a:accent1>
      <a:accent2>
        <a:srgbClr val="B79214"/>
      </a:accent2>
      <a:accent3>
        <a:srgbClr val="FFFFFF"/>
      </a:accent3>
      <a:accent4>
        <a:srgbClr val="000000"/>
      </a:accent4>
      <a:accent5>
        <a:srgbClr val="B1BEAE"/>
      </a:accent5>
      <a:accent6>
        <a:srgbClr val="A68411"/>
      </a:accent6>
      <a:hlink>
        <a:srgbClr val="CB7E0E"/>
      </a:hlink>
      <a:folHlink>
        <a:srgbClr val="7C9263"/>
      </a:folHlink>
    </a:clrScheme>
    <a:fontScheme name="1_Butterfly">
      <a:majorFont>
        <a:latin typeface="Century"/>
        <a:ea typeface=""/>
        <a:cs typeface=""/>
      </a:majorFont>
      <a:minorFont>
        <a:latin typeface="Centur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utterfly 1">
        <a:dk1>
          <a:srgbClr val="000000"/>
        </a:dk1>
        <a:lt1>
          <a:srgbClr val="FFFFFF"/>
        </a:lt1>
        <a:dk2>
          <a:srgbClr val="444D26"/>
        </a:dk2>
        <a:lt2>
          <a:srgbClr val="F9FDEF"/>
        </a:lt2>
        <a:accent1>
          <a:srgbClr val="4B7937"/>
        </a:accent1>
        <a:accent2>
          <a:srgbClr val="B79214"/>
        </a:accent2>
        <a:accent3>
          <a:srgbClr val="FFFFFF"/>
        </a:accent3>
        <a:accent4>
          <a:srgbClr val="000000"/>
        </a:accent4>
        <a:accent5>
          <a:srgbClr val="B1BEAE"/>
        </a:accent5>
        <a:accent6>
          <a:srgbClr val="A68411"/>
        </a:accent6>
        <a:hlink>
          <a:srgbClr val="CB7E0E"/>
        </a:hlink>
        <a:folHlink>
          <a:srgbClr val="7C9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HEMATOLOGICAL MANIFESTATION OF LIVER DISEASE</Template>
  <TotalTime>335</TotalTime>
  <Words>2330</Words>
  <Application>Microsoft Office PowerPoint</Application>
  <PresentationFormat>On-screen Show (4:3)</PresentationFormat>
  <Paragraphs>309</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1_Butterfly</vt:lpstr>
      <vt:lpstr>  PNEUMONIA</vt:lpstr>
      <vt:lpstr>        OBJECTIVES</vt:lpstr>
      <vt:lpstr>TYPES OF PNEUMONIA</vt:lpstr>
      <vt:lpstr>Community Acquired Acute Pneumonia: Its causes</vt:lpstr>
      <vt:lpstr>Community Acquired Acute Pneumonia: Morphology</vt:lpstr>
      <vt:lpstr>Slide 6</vt:lpstr>
      <vt:lpstr>Slide 7</vt:lpstr>
      <vt:lpstr>Slide 8</vt:lpstr>
      <vt:lpstr>Slide 9</vt:lpstr>
      <vt:lpstr>Slide 10</vt:lpstr>
      <vt:lpstr>Slide 11</vt:lpstr>
      <vt:lpstr>Red hepatization (lung)</vt:lpstr>
      <vt:lpstr>Red hepatization</vt:lpstr>
      <vt:lpstr>Slide 14</vt:lpstr>
      <vt:lpstr>Gray hepatization (lung)</vt:lpstr>
      <vt:lpstr>Slide 16</vt:lpstr>
      <vt:lpstr>Slide 17</vt:lpstr>
      <vt:lpstr>Yellow hepatization (lung)</vt:lpstr>
      <vt:lpstr>Slide 19</vt:lpstr>
      <vt:lpstr>Slide 20</vt:lpstr>
      <vt:lpstr> COMPLICATIONS OF CAAcP</vt:lpstr>
      <vt:lpstr> CAAcP: CLINICAL COURSE</vt:lpstr>
      <vt:lpstr>COMMUNITY ACQUIRED ATYPICAL PNEUMONIA: CAUSATIVE AGENTS</vt:lpstr>
      <vt:lpstr>      CAAtP: MORPHOLOGY</vt:lpstr>
      <vt:lpstr> CAAtP: CLINICAL COURSE</vt:lpstr>
      <vt:lpstr>HOSPITAL ACQUIRED PNEUMONIA</vt:lpstr>
      <vt:lpstr>     HAP: CAUSATIVE AGENTS</vt:lpstr>
      <vt:lpstr>ASPIRATION PNEUMONIA:PATHOGENESIS</vt:lpstr>
      <vt:lpstr>ASPIRATION PNEUMONIA: CAUSATIVE AGENTS</vt:lpstr>
      <vt:lpstr>      LUNG ABSCESS</vt:lpstr>
      <vt:lpstr>LUNG ABSCESS: PATHOGENESIS</vt:lpstr>
      <vt:lpstr>      LUNG ABSCESS: MORPHOLOGY(1)</vt:lpstr>
      <vt:lpstr> LUNG ABSCESS: MORPHOLOGY(2)</vt:lpstr>
      <vt:lpstr> LUNG ABSCESS: CLINICAL COURSE</vt:lpstr>
      <vt:lpstr>  CHRONIC PNEUMONIA</vt:lpstr>
      <vt:lpstr>Slide 36</vt:lpstr>
      <vt:lpstr>   MCQs</vt:lpstr>
      <vt:lpstr>Slide 38</vt:lpstr>
      <vt:lpstr>Slide 39</vt:lpstr>
      <vt:lpstr>Slide 40</vt:lpstr>
      <vt:lpstr>Slide 41</vt:lpstr>
      <vt:lpstr> MCQs with Answers</vt:lpstr>
      <vt:lpstr>Slide 43</vt:lpstr>
      <vt:lpstr>Slide 44</vt:lpstr>
      <vt:lpstr>Slide 45</vt:lpstr>
      <vt:lpstr>Slide 46</vt:lpstr>
      <vt:lpstr>             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amita</cp:lastModifiedBy>
  <cp:revision>62</cp:revision>
  <dcterms:created xsi:type="dcterms:W3CDTF">2009-12-05T19:27:52Z</dcterms:created>
  <dcterms:modified xsi:type="dcterms:W3CDTF">2014-04-15T16:52:05Z</dcterms:modified>
</cp:coreProperties>
</file>