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65564-3222-4294-8E22-0942D27B4FB6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8866E-1807-48CB-BB0C-59F839E11F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24EDBB-0754-4393-BA1D-31B6721629B5}" type="slidenum">
              <a:rPr lang="en-US"/>
              <a:pPr/>
              <a:t>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0FD0EE-D115-4283-B3A3-7546385657C9}" type="slidenum">
              <a:rPr lang="en-US"/>
              <a:pPr/>
              <a:t>16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FBA4AF-28BD-496F-B28A-8143367B9D51}" type="slidenum">
              <a:rPr lang="en-US"/>
              <a:pPr/>
              <a:t>17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474197-5914-4C19-88F0-3802EBFA3723}" type="slidenum">
              <a:rPr lang="en-US"/>
              <a:pPr/>
              <a:t>19</a:t>
            </a:fld>
            <a:endParaRPr lang="en-US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49CF81-7A8C-4F3B-82EB-8466AD3E4E15}" type="slidenum">
              <a:rPr lang="en-US"/>
              <a:pPr/>
              <a:t>20</a:t>
            </a:fld>
            <a:endParaRPr lang="en-US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/>
          <p:cNvSpPr txBox="1">
            <a:spLocks noChangeArrowheads="1"/>
          </p:cNvSpPr>
          <p:nvPr/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23" name="Text Box 2"/>
          <p:cNvSpPr>
            <a:spLocks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D9C627-3321-4419-B5FB-F101180495D2}" type="slidenum">
              <a:rPr lang="en-US"/>
              <a:pPr/>
              <a:t>22</a:t>
            </a:fld>
            <a:endParaRPr lang="en-US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B56A5C-3E64-4FD4-AD33-A783F8172078}" type="slidenum">
              <a:rPr lang="en-US"/>
              <a:pPr/>
              <a:t>23</a:t>
            </a:fld>
            <a:endParaRPr lang="en-US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B2D1F8-4E56-41E6-8E24-15070F18F709}" type="slidenum">
              <a:rPr lang="en-US"/>
              <a:pPr/>
              <a:t>6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84B956F-8046-41F1-8428-C122866652D6}" type="slidenum">
              <a:rPr lang="en-US"/>
              <a:pPr/>
              <a:t>7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814B4E-99A6-4224-8BE9-76C86838C178}" type="slidenum">
              <a:rPr lang="en-US"/>
              <a:pPr/>
              <a:t>8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131657-039D-4092-91D5-8247AB661A58}" type="slidenum">
              <a:rPr lang="en-US"/>
              <a:pPr/>
              <a:t>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9B30EE-EF95-45C6-905D-E1853AFDA669}" type="slidenum">
              <a:rPr lang="en-US"/>
              <a:pPr/>
              <a:t>10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562270B-AA28-411B-BFFB-7BCCF5D1015C}" type="slidenum">
              <a:rPr lang="en-US"/>
              <a:pPr/>
              <a:t>11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8CB1D4-EF38-410D-86DA-7B9F2C56F368}" type="slidenum">
              <a:rPr lang="en-US"/>
              <a:pPr/>
              <a:t>12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1"/>
          <p:cNvSpPr txBox="1">
            <a:spLocks noChangeArrowheads="1"/>
          </p:cNvSpPr>
          <p:nvPr/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3" name="Text Box 2"/>
          <p:cNvSpPr>
            <a:spLocks noChangeArrowheads="1"/>
          </p:cNvSpPr>
          <p:nvPr>
            <p:ph type="body"/>
          </p:nvPr>
        </p:nvSpPr>
        <p:spPr bwMode="auto">
          <a:xfrm>
            <a:off x="503238" y="4316413"/>
            <a:ext cx="5856287" cy="4060825"/>
          </a:xfrm>
          <a:noFill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D59CAF-7B8E-4ECF-B91E-71F3D6CFE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0712C99-CA14-4567-913A-D067F509F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88D1D-A836-4DE0-9ED0-C1A613998D3A}" type="datetimeFigureOut">
              <a:rPr lang="en-US" smtClean="0"/>
              <a:t>13/08/2020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63ADD-E637-4E26-B344-9377AF29091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685800" y="130175"/>
            <a:ext cx="7772400" cy="1470025"/>
          </a:xfrm>
          <a:solidFill>
            <a:schemeClr val="accent1"/>
          </a:solidFill>
          <a:ln w="38100" cap="flat">
            <a:solidFill>
              <a:schemeClr val="bg1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FF"/>
                </a:solidFill>
              </a:rPr>
              <a:t>Aortic Disease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000090"/>
                </a:solidFill>
              </a:rPr>
              <a:t>THE LOST WORLD</a:t>
            </a:r>
            <a:endParaRPr lang="en-US" dirty="0" smtClean="0">
              <a:solidFill>
                <a:srgbClr val="00009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724400"/>
            <a:ext cx="4419600" cy="1752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IN" sz="2200" b="1" dirty="0" smtClean="0">
                <a:solidFill>
                  <a:schemeClr val="tx2"/>
                </a:solidFill>
                <a:ea typeface="MS PGothic" pitchFamily="34" charset="-128"/>
              </a:rPr>
              <a:t>Dr. </a:t>
            </a:r>
            <a:r>
              <a:rPr lang="en-IN" sz="2200" b="1" dirty="0" smtClean="0">
                <a:solidFill>
                  <a:schemeClr val="tx2"/>
                </a:solidFill>
                <a:ea typeface="MS PGothic" pitchFamily="34" charset="-128"/>
              </a:rPr>
              <a:t>Cinosh Mathew</a:t>
            </a:r>
          </a:p>
          <a:p>
            <a:pPr algn="l"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IN" sz="2200" b="1" dirty="0" smtClean="0">
                <a:solidFill>
                  <a:schemeClr val="tx2"/>
                </a:solidFill>
                <a:ea typeface="MS PGothic" pitchFamily="34" charset="-128"/>
              </a:rPr>
              <a:t>Associate professor</a:t>
            </a:r>
          </a:p>
          <a:p>
            <a:pPr algn="l"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IN" sz="2200" b="1" dirty="0" smtClean="0">
                <a:solidFill>
                  <a:schemeClr val="tx2"/>
                </a:solidFill>
                <a:ea typeface="MS PGothic" pitchFamily="34" charset="-128"/>
              </a:rPr>
              <a:t>Dept of Cardiology</a:t>
            </a:r>
          </a:p>
          <a:p>
            <a:pPr algn="l" eaLnBrk="1" hangingPunct="1">
              <a:lnSpc>
                <a:spcPct val="80000"/>
              </a:lnSpc>
              <a:spcAft>
                <a:spcPts val="600"/>
              </a:spcAft>
              <a:defRPr/>
            </a:pPr>
            <a:r>
              <a:rPr lang="en-IN" sz="2200" b="1" dirty="0" smtClean="0">
                <a:solidFill>
                  <a:schemeClr val="tx2"/>
                </a:solidFill>
                <a:ea typeface="MS PGothic" pitchFamily="34" charset="-128"/>
              </a:rPr>
              <a:t>SBKS MI &amp; RC</a:t>
            </a:r>
            <a:endParaRPr lang="en-IN" sz="2200" b="1" dirty="0" smtClean="0">
              <a:solidFill>
                <a:schemeClr val="tx2"/>
              </a:solidFill>
              <a:ea typeface="MS PGothic" pitchFamily="34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1113" y="1831975"/>
            <a:ext cx="2630487" cy="487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08263" y="1905000"/>
            <a:ext cx="1658937" cy="646113"/>
          </a:xfrm>
          <a:prstGeom prst="rect">
            <a:avLst/>
          </a:prstGeom>
          <a:gradFill rotWithShape="1">
            <a:gsLst>
              <a:gs pos="0">
                <a:srgbClr val="7B57A8"/>
              </a:gs>
              <a:gs pos="20000">
                <a:srgbClr val="7B58A6"/>
              </a:gs>
              <a:gs pos="100000">
                <a:srgbClr val="5D417E"/>
              </a:gs>
            </a:gsLst>
            <a:lin ang="5400000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CONGENITAL</a:t>
            </a:r>
          </a:p>
          <a:p>
            <a:pPr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ACQUIRED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91000" y="2209800"/>
            <a:ext cx="1954213" cy="1200150"/>
          </a:xfrm>
          <a:prstGeom prst="rect">
            <a:avLst/>
          </a:prstGeom>
          <a:gradFill rotWithShape="1">
            <a:gsLst>
              <a:gs pos="0">
                <a:srgbClr val="CE3B37"/>
              </a:gs>
              <a:gs pos="20000">
                <a:srgbClr val="CB3D3A"/>
              </a:gs>
              <a:gs pos="100000">
                <a:srgbClr val="9B2D2A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INFLAMATORY</a:t>
            </a:r>
          </a:p>
          <a:p>
            <a:pPr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DEGENERATIVE</a:t>
            </a:r>
          </a:p>
          <a:p>
            <a:pPr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ATHEROSCLEROTIC</a:t>
            </a:r>
          </a:p>
          <a:p>
            <a:pPr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TRAUMATIC</a:t>
            </a:r>
          </a:p>
        </p:txBody>
      </p:sp>
      <p:pic>
        <p:nvPicPr>
          <p:cNvPr id="61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906588"/>
            <a:ext cx="2443163" cy="2132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52" name="Picture 15" descr="gregoire2"/>
          <p:cNvPicPr>
            <a:picLocks noChangeAspect="1" noChangeArrowheads="1"/>
          </p:cNvPicPr>
          <p:nvPr/>
        </p:nvPicPr>
        <p:blipFill>
          <a:blip r:embed="rId4"/>
          <a:srcRect l="28351" t="2472" r="15579" b="44490"/>
          <a:stretch>
            <a:fillRect/>
          </a:stretch>
        </p:blipFill>
        <p:spPr bwMode="auto">
          <a:xfrm>
            <a:off x="76200" y="304800"/>
            <a:ext cx="8382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5029200" cy="1143000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dirty="0" err="1" smtClean="0">
                <a:solidFill>
                  <a:schemeClr val="lt1"/>
                </a:solidFill>
                <a:latin typeface="Arial" pitchFamily="-1" charset="0"/>
                <a:ea typeface="+mn-ea"/>
                <a:cs typeface="+mn-cs"/>
              </a:rPr>
              <a:t>Aortoarteritis</a:t>
            </a:r>
            <a:r>
              <a:rPr lang="en-US" sz="3200" dirty="0" smtClean="0">
                <a:solidFill>
                  <a:schemeClr val="lt1"/>
                </a:solidFill>
                <a:latin typeface="Arial" pitchFamily="-1" charset="0"/>
                <a:ea typeface="+mn-ea"/>
                <a:cs typeface="+mn-cs"/>
              </a:rPr>
              <a:t> Treatment 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2971800" cy="4572000"/>
          </a:xfrm>
          <a:ln>
            <a:solidFill>
              <a:srgbClr val="FFFFCC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endParaRPr lang="en-US" sz="2000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en-US" sz="2000" smtClean="0">
                <a:latin typeface="Arial" pitchFamily="34" charset="0"/>
              </a:rPr>
              <a:t>HT with critical RAS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en-US" sz="2000" smtClean="0">
                <a:latin typeface="Arial" pitchFamily="34" charset="0"/>
              </a:rPr>
              <a:t>Extremity claudication limiting activities of daily living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en-US" sz="2000" smtClean="0">
                <a:latin typeface="Arial" pitchFamily="34" charset="0"/>
              </a:rPr>
              <a:t>Cerebrovascular ischaemia  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en-US" sz="2000" smtClean="0">
                <a:latin typeface="Arial" pitchFamily="34" charset="0"/>
              </a:rPr>
              <a:t>Moderate AR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r>
              <a:rPr lang="en-US" sz="2000" smtClean="0">
                <a:latin typeface="Arial" pitchFamily="34" charset="0"/>
              </a:rPr>
              <a:t>Cardiac ischaemia with confirmed  CA involvement</a:t>
            </a:r>
          </a:p>
          <a:p>
            <a:pPr eaLnBrk="1" hangingPunct="1">
              <a:lnSpc>
                <a:spcPct val="80000"/>
              </a:lnSpc>
              <a:spcAft>
                <a:spcPts val="1200"/>
              </a:spcAft>
            </a:pPr>
            <a:endParaRPr lang="en-US" sz="2000" smtClean="0">
              <a:latin typeface="Arial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940175" y="2571750"/>
            <a:ext cx="5203825" cy="933450"/>
          </a:xfrm>
          <a:prstGeom prst="rect">
            <a:avLst/>
          </a:prstGeom>
          <a:gradFill rotWithShape="1">
            <a:gsLst>
              <a:gs pos="0">
                <a:srgbClr val="7B57A8"/>
              </a:gs>
              <a:gs pos="20000">
                <a:srgbClr val="7B58A6"/>
              </a:gs>
              <a:gs pos="100000">
                <a:srgbClr val="5D417E"/>
              </a:gs>
            </a:gsLst>
            <a:lin ang="5400000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.</a:t>
            </a:r>
            <a:r>
              <a:rPr lang="en-US" sz="2000" b="1" dirty="0" err="1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Percutaneous</a:t>
            </a:r>
            <a:r>
              <a:rPr lang="en-US" sz="2000" b="1" dirty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transluminal</a:t>
            </a:r>
            <a:r>
              <a:rPr lang="en-US" sz="2000" b="1" dirty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balloon angioplasty (PTA)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962400" y="3582988"/>
            <a:ext cx="5181600" cy="2970212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endParaRPr kumimoji="1" lang="en-US" altLang="ko-KR" b="1">
              <a:solidFill>
                <a:srgbClr val="000000"/>
              </a:solidFill>
              <a:latin typeface="Calibri" pitchFamily="34" charset="0"/>
              <a:ea typeface="굴림" pitchFamily="-1" charset="-127"/>
            </a:endParaRPr>
          </a:p>
          <a:p>
            <a:pPr>
              <a:spcAft>
                <a:spcPts val="60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-</a:t>
            </a:r>
            <a:r>
              <a:rPr lang="en-US" b="1">
                <a:solidFill>
                  <a:srgbClr val="000000"/>
                </a:solidFill>
                <a:latin typeface="Calibri" pitchFamily="34" charset="0"/>
              </a:rPr>
              <a:t>Safe, effective procedure with low risk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.</a:t>
            </a:r>
            <a:endParaRPr kumimoji="1" lang="en-US" altLang="ko-KR" b="1">
              <a:solidFill>
                <a:srgbClr val="000000"/>
              </a:solidFill>
              <a:latin typeface="Calibri" pitchFamily="34" charset="0"/>
              <a:ea typeface="굴림" pitchFamily="-1" charset="-127"/>
            </a:endParaRPr>
          </a:p>
          <a:p>
            <a:pPr>
              <a:spcAft>
                <a:spcPts val="600"/>
              </a:spcAft>
              <a:defRPr/>
            </a:pPr>
            <a:r>
              <a:rPr kumimoji="1" lang="en-US" altLang="ko-KR" b="1">
                <a:solidFill>
                  <a:srgbClr val="000000"/>
                </a:solidFill>
                <a:latin typeface="Calibri" pitchFamily="34" charset="0"/>
                <a:ea typeface="굴림" pitchFamily="-1" charset="-127"/>
              </a:rPr>
              <a:t>-Logical substitute to surgical therapy, especially to the high surgical risk patients.</a:t>
            </a:r>
          </a:p>
          <a:p>
            <a:pPr>
              <a:spcAft>
                <a:spcPts val="600"/>
              </a:spcAft>
              <a:defRPr/>
            </a:pPr>
            <a:r>
              <a:rPr kumimoji="1" lang="en-US" altLang="ko-KR" b="1">
                <a:solidFill>
                  <a:srgbClr val="000000"/>
                </a:solidFill>
                <a:latin typeface="Calibri" pitchFamily="34" charset="0"/>
                <a:ea typeface="굴림" pitchFamily="-1" charset="-127"/>
              </a:rPr>
              <a:t>-Most commonly performed for stenosis in aorta , carotid subclavian and renal arteries.</a:t>
            </a:r>
          </a:p>
          <a:p>
            <a:pPr>
              <a:spcAft>
                <a:spcPts val="600"/>
              </a:spcAft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-</a:t>
            </a: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Restenosis can be tackled with repeat angioplasty.</a:t>
            </a:r>
          </a:p>
          <a:p>
            <a:pPr>
              <a:spcAft>
                <a:spcPts val="600"/>
              </a:spcAft>
              <a:defRPr/>
            </a:pPr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-Flow limiting dissections, suboptimal results can be managed  with stent implantation.</a:t>
            </a:r>
            <a:endParaRPr kumimoji="1" lang="en-US" altLang="ko-KR" sz="2000" b="1">
              <a:solidFill>
                <a:srgbClr val="FF0000"/>
              </a:solidFill>
              <a:latin typeface="Calibri" pitchFamily="34" charset="0"/>
              <a:ea typeface="굴림" pitchFamily="-1" charset="-127"/>
            </a:endParaRPr>
          </a:p>
        </p:txBody>
      </p:sp>
      <p:pic>
        <p:nvPicPr>
          <p:cNvPr id="14342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19050"/>
            <a:ext cx="17526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2058988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</p:pic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1447800"/>
            <a:ext cx="2058988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</p:pic>
      <p:pic>
        <p:nvPicPr>
          <p:cNvPr id="4915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1447800"/>
            <a:ext cx="2001838" cy="393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</p:pic>
      <p:pic>
        <p:nvPicPr>
          <p:cNvPr id="4915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2163" y="1447800"/>
            <a:ext cx="2001837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</p:pic>
      <p:sp>
        <p:nvSpPr>
          <p:cNvPr id="49159" name="Rectangle 12"/>
          <p:cNvSpPr>
            <a:spLocks noChangeArrowheads="1"/>
          </p:cNvSpPr>
          <p:nvPr/>
        </p:nvSpPr>
        <p:spPr bwMode="auto">
          <a:xfrm>
            <a:off x="1676400" y="228600"/>
            <a:ext cx="5845175" cy="579438"/>
          </a:xfrm>
          <a:prstGeom prst="rect">
            <a:avLst/>
          </a:prstGeom>
          <a:gradFill rotWithShape="1">
            <a:gsLst>
              <a:gs pos="0">
                <a:srgbClr val="7B57A8"/>
              </a:gs>
              <a:gs pos="20000">
                <a:srgbClr val="7B58A6"/>
              </a:gs>
              <a:gs pos="100000">
                <a:srgbClr val="5D417E"/>
              </a:gs>
            </a:gsLst>
            <a:lin ang="5400000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lt1"/>
                </a:solidFill>
                <a:latin typeface="+mn-lt"/>
                <a:ea typeface="+mn-ea"/>
              </a:rPr>
              <a:t>Surgical/Operative Treatment</a:t>
            </a:r>
          </a:p>
        </p:txBody>
      </p:sp>
      <p:sp>
        <p:nvSpPr>
          <p:cNvPr id="49160" name="Rectangle 13"/>
          <p:cNvSpPr>
            <a:spLocks noChangeArrowheads="1"/>
          </p:cNvSpPr>
          <p:nvPr/>
        </p:nvSpPr>
        <p:spPr bwMode="auto">
          <a:xfrm>
            <a:off x="2590800" y="838200"/>
            <a:ext cx="3660775" cy="406400"/>
          </a:xfrm>
          <a:prstGeom prst="rect">
            <a:avLst/>
          </a:prstGeom>
          <a:gradFill rotWithShape="1">
            <a:gsLst>
              <a:gs pos="0">
                <a:srgbClr val="7B57A8"/>
              </a:gs>
              <a:gs pos="20000">
                <a:srgbClr val="7B58A6"/>
              </a:gs>
              <a:gs pos="100000">
                <a:srgbClr val="5D417E"/>
              </a:gs>
            </a:gsLst>
            <a:lin ang="5400000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lt1"/>
                </a:solidFill>
                <a:latin typeface="+mn-lt"/>
                <a:ea typeface="+mn-ea"/>
              </a:rPr>
              <a:t>Surgical modalities available</a:t>
            </a:r>
          </a:p>
        </p:txBody>
      </p:sp>
      <p:sp>
        <p:nvSpPr>
          <p:cNvPr id="15368" name="TextBox 12"/>
          <p:cNvSpPr txBox="1">
            <a:spLocks noChangeArrowheads="1"/>
          </p:cNvSpPr>
          <p:nvPr/>
        </p:nvSpPr>
        <p:spPr bwMode="auto">
          <a:xfrm>
            <a:off x="0" y="5949950"/>
            <a:ext cx="1908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Endarterctomy</a:t>
            </a:r>
          </a:p>
        </p:txBody>
      </p:sp>
      <p:sp>
        <p:nvSpPr>
          <p:cNvPr id="15369" name="TextBox 14"/>
          <p:cNvSpPr txBox="1">
            <a:spLocks noChangeArrowheads="1"/>
          </p:cNvSpPr>
          <p:nvPr/>
        </p:nvSpPr>
        <p:spPr bwMode="auto">
          <a:xfrm>
            <a:off x="2339975" y="5445125"/>
            <a:ext cx="20161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Resection of narrowed segment  and  replacement with interposition graft</a:t>
            </a:r>
          </a:p>
        </p:txBody>
      </p:sp>
      <p:sp>
        <p:nvSpPr>
          <p:cNvPr id="15370" name="TextBox 15"/>
          <p:cNvSpPr txBox="1">
            <a:spLocks noChangeArrowheads="1"/>
          </p:cNvSpPr>
          <p:nvPr/>
        </p:nvSpPr>
        <p:spPr bwMode="auto">
          <a:xfrm>
            <a:off x="4787900" y="5876925"/>
            <a:ext cx="172878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Bypass of  obstructed vessel</a:t>
            </a:r>
          </a:p>
        </p:txBody>
      </p:sp>
      <p:sp>
        <p:nvSpPr>
          <p:cNvPr id="15371" name="TextBox 16"/>
          <p:cNvSpPr txBox="1">
            <a:spLocks noChangeArrowheads="1"/>
          </p:cNvSpPr>
          <p:nvPr/>
        </p:nvSpPr>
        <p:spPr bwMode="auto">
          <a:xfrm>
            <a:off x="7164388" y="5732463"/>
            <a:ext cx="19796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Patch aortoplasty  for short segmental lesion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4343400" cy="1143000"/>
          </a:xfrm>
          <a:gradFill rotWithShape="1">
            <a:gsLst>
              <a:gs pos="0">
                <a:srgbClr val="CE3B37"/>
              </a:gs>
              <a:gs pos="20000">
                <a:srgbClr val="CB3D3A"/>
              </a:gs>
              <a:gs pos="100000">
                <a:srgbClr val="9B2D2A"/>
              </a:gs>
            </a:gsLst>
            <a:lin ang="5400000"/>
          </a:gradFill>
          <a:ln cap="flat">
            <a:solidFill>
              <a:srgbClr val="BE4B48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Aortic dissection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4267200" cy="25146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buFont typeface="Wingdings" pitchFamily="-1" charset="2"/>
              <a:buNone/>
              <a:defRPr/>
            </a:pPr>
            <a:endParaRPr lang="en-US" sz="2000" dirty="0">
              <a:solidFill>
                <a:schemeClr val="dk1"/>
              </a:solidFill>
              <a:ea typeface="+mn-ea"/>
              <a:cs typeface="+mn-cs"/>
            </a:endParaRP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sz="2000" dirty="0">
                <a:solidFill>
                  <a:schemeClr val="dk1"/>
                </a:solidFill>
                <a:ea typeface="+mn-ea"/>
                <a:cs typeface="+mn-cs"/>
              </a:rPr>
              <a:t> Age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sz="2000" dirty="0">
                <a:solidFill>
                  <a:schemeClr val="dk1"/>
                </a:solidFill>
                <a:ea typeface="+mn-ea"/>
                <a:cs typeface="+mn-cs"/>
              </a:rPr>
              <a:t> Hypertension (62- 78 %)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sz="2000" dirty="0">
                <a:solidFill>
                  <a:schemeClr val="dk1"/>
                </a:solidFill>
                <a:ea typeface="+mn-ea"/>
                <a:cs typeface="+mn-cs"/>
              </a:rPr>
              <a:t> Connective tissue disorders	 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sz="2000" dirty="0">
                <a:solidFill>
                  <a:schemeClr val="dk1"/>
                </a:solidFill>
                <a:ea typeface="+mn-ea"/>
                <a:cs typeface="+mn-cs"/>
              </a:rPr>
              <a:t> Prior cardiac surgery ( 18 % )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sz="2000" dirty="0">
                <a:solidFill>
                  <a:schemeClr val="dk1"/>
                </a:solidFill>
                <a:ea typeface="+mn-ea"/>
                <a:cs typeface="+mn-cs"/>
              </a:rPr>
              <a:t> Iatrogenic trauma ( 5 % )</a:t>
            </a:r>
          </a:p>
        </p:txBody>
      </p:sp>
      <p:sp>
        <p:nvSpPr>
          <p:cNvPr id="16388" name="Rectangle 3"/>
          <p:cNvSpPr txBox="1">
            <a:spLocks noChangeArrowheads="1"/>
          </p:cNvSpPr>
          <p:nvPr/>
        </p:nvSpPr>
        <p:spPr bwMode="auto">
          <a:xfrm>
            <a:off x="304800" y="4495800"/>
            <a:ext cx="4191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>
                <a:latin typeface="Calibri" pitchFamily="34" charset="0"/>
              </a:rPr>
              <a:t>Initiation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400">
                <a:latin typeface="Calibri" pitchFamily="34" charset="0"/>
              </a:rPr>
              <a:t>	 </a:t>
            </a:r>
            <a:r>
              <a:rPr lang="en-US" b="1">
                <a:latin typeface="Calibri" pitchFamily="34" charset="0"/>
              </a:rPr>
              <a:t>intimal tear</a:t>
            </a:r>
            <a:r>
              <a:rPr lang="en-US" sz="1600">
                <a:latin typeface="Calibri" pitchFamily="34" charset="0"/>
              </a:rPr>
              <a:t>  or  </a:t>
            </a:r>
            <a:r>
              <a:rPr lang="en-US" b="1">
                <a:latin typeface="Calibri" pitchFamily="34" charset="0"/>
              </a:rPr>
              <a:t>intramural hematoma</a:t>
            </a:r>
            <a:r>
              <a:rPr lang="en-US" sz="1600">
                <a:latin typeface="Calibri" pitchFamily="34" charset="0"/>
              </a:rPr>
              <a:t> in media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US" sz="160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000">
                <a:latin typeface="Calibri" pitchFamily="34" charset="0"/>
              </a:rPr>
              <a:t>Propagation of dissection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000">
                <a:latin typeface="Calibri" pitchFamily="34" charset="0"/>
              </a:rPr>
              <a:t>	</a:t>
            </a:r>
            <a:r>
              <a:rPr lang="en-US" b="1">
                <a:latin typeface="Calibri" pitchFamily="34" charset="0"/>
              </a:rPr>
              <a:t>hydrodynamic forces</a:t>
            </a:r>
            <a:r>
              <a:rPr lang="en-US" sz="1600">
                <a:latin typeface="Calibri" pitchFamily="34" charset="0"/>
              </a:rPr>
              <a:t> in the blood stream</a:t>
            </a:r>
            <a:endParaRPr lang="en-US" sz="2000">
              <a:latin typeface="Calibri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en-US" sz="2000">
              <a:latin typeface="Calibri" pitchFamily="34" charset="0"/>
            </a:endParaRPr>
          </a:p>
        </p:txBody>
      </p:sp>
      <p:pic>
        <p:nvPicPr>
          <p:cNvPr id="16389" name="Picture 3" descr="75_3_1.jpg (22200 bytes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52400"/>
            <a:ext cx="4049713" cy="30876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76800" y="3276600"/>
            <a:ext cx="4114800" cy="3505200"/>
          </a:xfrm>
          <a:prstGeom prst="rect">
            <a:avLst/>
          </a:prstGeom>
          <a:gradFill rotWithShape="1">
            <a:gsLst>
              <a:gs pos="0">
                <a:srgbClr val="CE3B37"/>
              </a:gs>
              <a:gs pos="20000">
                <a:srgbClr val="CB3D3A"/>
              </a:gs>
              <a:gs pos="100000">
                <a:srgbClr val="9B2D2A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>
                <a:solidFill>
                  <a:srgbClr val="FFFF00"/>
                </a:solidFill>
                <a:latin typeface="Calibri" pitchFamily="34" charset="0"/>
              </a:rPr>
              <a:t>Type ( A) AD</a:t>
            </a:r>
            <a:endParaRPr lang="en-US" sz="1600" b="1">
              <a:solidFill>
                <a:srgbClr val="FFFF00"/>
              </a:solidFill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 - mortality without intervention very high	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                         	25%  at  24 hrs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			50%   at 1 week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			75%  at 1 month		                	90%   at 1 yr	                   </a:t>
            </a:r>
            <a:endParaRPr lang="en-US" sz="1400" b="1">
              <a:solidFill>
                <a:srgbClr val="FFFF00"/>
              </a:solidFill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400" b="1">
              <a:solidFill>
                <a:srgbClr val="FFFF00"/>
              </a:solidFill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b="1">
                <a:solidFill>
                  <a:srgbClr val="FFFF00"/>
                </a:solidFill>
                <a:latin typeface="Calibri" pitchFamily="34" charset="0"/>
              </a:rPr>
              <a:t>Type ( B) AD</a:t>
            </a:r>
            <a:r>
              <a:rPr lang="en-US" sz="1400" b="1">
                <a:solidFill>
                  <a:srgbClr val="FFFF00"/>
                </a:solidFill>
                <a:latin typeface="Calibri" pitchFamily="34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 -Uncomplicated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			30 day mortality 10%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 - Complicated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			20% by day 2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600" b="1">
                <a:solidFill>
                  <a:srgbClr val="FFFF00"/>
                </a:solidFill>
                <a:latin typeface="Calibri" pitchFamily="34" charset="0"/>
              </a:rPr>
              <a:t>			25% by day 30		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400" b="1">
                <a:solidFill>
                  <a:srgbClr val="FFFF00"/>
                </a:solidFill>
                <a:latin typeface="Calibri" pitchFamily="34" charset="0"/>
              </a:rPr>
              <a:t>		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04800"/>
            <a:ext cx="4419600" cy="533400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b="1" smtClean="0">
                <a:solidFill>
                  <a:srgbClr val="FFFFFF"/>
                </a:solidFill>
              </a:rPr>
              <a:t>Complications</a:t>
            </a:r>
            <a:endParaRPr lang="en-US" sz="4000" smtClean="0">
              <a:solidFill>
                <a:srgbClr val="FFFFFF"/>
              </a:solidFill>
            </a:endParaRPr>
          </a:p>
        </p:txBody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3386138" cy="3352800"/>
          </a:xfrm>
        </p:spPr>
        <p:txBody>
          <a:bodyPr rtlCol="0">
            <a:normAutofit/>
          </a:bodyPr>
          <a:lstStyle/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000" b="1" u="sng" dirty="0">
                <a:ea typeface="+mn-ea"/>
                <a:cs typeface="+mn-cs"/>
              </a:rPr>
              <a:t>Type A Dissections</a:t>
            </a:r>
            <a:endParaRPr lang="en-US" sz="2000" u="sng" dirty="0">
              <a:ea typeface="+mn-ea"/>
              <a:cs typeface="+mn-cs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ea typeface="+mn-ea"/>
                <a:cs typeface="+mn-cs"/>
              </a:rPr>
              <a:t>Aortic Regurgitation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ea typeface="+mn-ea"/>
                <a:cs typeface="+mn-cs"/>
              </a:rPr>
              <a:t>Myocardial Infarction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ea typeface="+mn-ea"/>
                <a:cs typeface="+mn-cs"/>
              </a:rPr>
              <a:t>Cardiac </a:t>
            </a:r>
            <a:r>
              <a:rPr lang="en-US" sz="2000" dirty="0" err="1">
                <a:ea typeface="+mn-ea"/>
                <a:cs typeface="+mn-cs"/>
              </a:rPr>
              <a:t>Tamponade</a:t>
            </a:r>
            <a:endParaRPr lang="en-US" sz="2000" dirty="0">
              <a:ea typeface="+mn-ea"/>
              <a:cs typeface="+mn-cs"/>
            </a:endParaRP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ea typeface="+mn-ea"/>
                <a:cs typeface="+mn-cs"/>
              </a:rPr>
              <a:t>SVC Syndrome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ea typeface="+mn-ea"/>
                <a:cs typeface="+mn-cs"/>
              </a:rPr>
              <a:t>Aortic obstruction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ea typeface="+mn-ea"/>
                <a:cs typeface="+mn-cs"/>
              </a:rPr>
              <a:t>Left to right shunt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2000" dirty="0">
                <a:ea typeface="+mn-ea"/>
                <a:cs typeface="+mn-cs"/>
              </a:rPr>
              <a:t>Heart Block</a:t>
            </a:r>
          </a:p>
        </p:txBody>
      </p:sp>
      <p:sp>
        <p:nvSpPr>
          <p:cNvPr id="17412" name="Rectangle 3"/>
          <p:cNvSpPr txBox="1">
            <a:spLocks noChangeArrowheads="1"/>
          </p:cNvSpPr>
          <p:nvPr/>
        </p:nvSpPr>
        <p:spPr bwMode="auto">
          <a:xfrm>
            <a:off x="3995738" y="914400"/>
            <a:ext cx="507206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10000"/>
              </a:spcBef>
              <a:buFont typeface="Wingdings" pitchFamily="2" charset="2"/>
              <a:buNone/>
            </a:pPr>
            <a:r>
              <a:rPr lang="en-US" b="1" u="sng">
                <a:latin typeface="Calibri" pitchFamily="34" charset="0"/>
              </a:rPr>
              <a:t>Type B Dissections</a:t>
            </a:r>
            <a:endParaRPr lang="en-US" u="sng">
              <a:latin typeface="Calibri" pitchFamily="34" charset="0"/>
            </a:endParaRPr>
          </a:p>
          <a:p>
            <a:pPr marL="342900" indent="-342900" algn="just">
              <a:spcBef>
                <a:spcPct val="10000"/>
              </a:spcBef>
              <a:buFont typeface="Arial" pitchFamily="34" charset="0"/>
              <a:buChar char="•"/>
            </a:pPr>
            <a:r>
              <a:rPr lang="en-US">
                <a:latin typeface="Calibri" pitchFamily="34" charset="0"/>
              </a:rPr>
              <a:t>Pleural effusion.</a:t>
            </a:r>
          </a:p>
          <a:p>
            <a:pPr marL="342900" indent="-342900">
              <a:spcBef>
                <a:spcPct val="10000"/>
              </a:spcBef>
              <a:buFont typeface="Arial" pitchFamily="34" charset="0"/>
              <a:buChar char="•"/>
            </a:pPr>
            <a:r>
              <a:rPr lang="en-US">
                <a:latin typeface="Calibri" pitchFamily="34" charset="0"/>
              </a:rPr>
              <a:t>Rupture into the chest. (Most common cause of death).</a:t>
            </a:r>
          </a:p>
          <a:p>
            <a:pPr marL="342900" indent="-342900">
              <a:spcBef>
                <a:spcPct val="10000"/>
              </a:spcBef>
              <a:buFont typeface="Arial" pitchFamily="34" charset="0"/>
              <a:buChar char="•"/>
            </a:pPr>
            <a:r>
              <a:rPr lang="en-US">
                <a:latin typeface="Calibri" pitchFamily="34" charset="0"/>
              </a:rPr>
              <a:t>Branch artery compromise.</a:t>
            </a:r>
          </a:p>
          <a:p>
            <a:pPr marL="742950" lvl="1" indent="-285750">
              <a:spcBef>
                <a:spcPct val="10000"/>
              </a:spcBef>
              <a:buFont typeface="Arial" pitchFamily="34" charset="0"/>
              <a:buChar char="–"/>
            </a:pPr>
            <a:r>
              <a:rPr lang="en-US">
                <a:latin typeface="Calibri" pitchFamily="34" charset="0"/>
              </a:rPr>
              <a:t>Bowel ischaemia / infarction.</a:t>
            </a:r>
          </a:p>
          <a:p>
            <a:pPr marL="742950" lvl="1" indent="-285750">
              <a:spcBef>
                <a:spcPct val="10000"/>
              </a:spcBef>
              <a:buFont typeface="Arial" pitchFamily="34" charset="0"/>
              <a:buChar char="–"/>
            </a:pPr>
            <a:r>
              <a:rPr lang="en-US">
                <a:latin typeface="Calibri" pitchFamily="34" charset="0"/>
              </a:rPr>
              <a:t>Renal ischaemia / infarction.</a:t>
            </a:r>
          </a:p>
          <a:p>
            <a:pPr marL="742950" lvl="1" indent="-285750">
              <a:spcBef>
                <a:spcPct val="10000"/>
              </a:spcBef>
              <a:buFont typeface="Arial" pitchFamily="34" charset="0"/>
              <a:buChar char="–"/>
            </a:pPr>
            <a:r>
              <a:rPr lang="en-US">
                <a:latin typeface="Calibri" pitchFamily="34" charset="0"/>
              </a:rPr>
              <a:t>Paraplegia(2%) (Involvement of intercostals and lumbar arteries)</a:t>
            </a:r>
          </a:p>
          <a:p>
            <a:pPr marL="742950" lvl="1" indent="-285750">
              <a:spcBef>
                <a:spcPct val="10000"/>
              </a:spcBef>
              <a:buFont typeface="Arial" pitchFamily="34" charset="0"/>
              <a:buChar char="–"/>
            </a:pPr>
            <a:r>
              <a:rPr lang="en-US">
                <a:latin typeface="Calibri" pitchFamily="34" charset="0"/>
              </a:rPr>
              <a:t>Lower limb ischaemia.</a:t>
            </a:r>
          </a:p>
          <a:p>
            <a:pPr marL="342900" indent="-342900">
              <a:spcBef>
                <a:spcPct val="10000"/>
              </a:spcBef>
              <a:buFont typeface="Wingdings" pitchFamily="2" charset="2"/>
              <a:buNone/>
            </a:pPr>
            <a:endParaRPr lang="en-US" b="1" u="sng"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33400" y="4191000"/>
            <a:ext cx="8229600" cy="1865313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342900" indent="-342900">
              <a:spcBef>
                <a:spcPct val="10000"/>
              </a:spcBef>
              <a:defRPr/>
            </a:pPr>
            <a:r>
              <a:rPr lang="en-US" b="1">
                <a:solidFill>
                  <a:srgbClr val="000000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				</a:t>
            </a:r>
          </a:p>
          <a:p>
            <a:pPr marL="342900" indent="-342900">
              <a:spcBef>
                <a:spcPct val="10000"/>
              </a:spcBef>
              <a:defRPr/>
            </a:pPr>
            <a:r>
              <a:rPr lang="en-US" b="1">
                <a:solidFill>
                  <a:srgbClr val="000000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	Location of Tear		      Site of rupture</a:t>
            </a:r>
          </a:p>
          <a:p>
            <a:pPr marL="342900" indent="-342900">
              <a:spcBef>
                <a:spcPct val="10000"/>
              </a:spcBef>
              <a:defRPr/>
            </a:pPr>
            <a:r>
              <a:rPr lang="en-US">
                <a:solidFill>
                  <a:srgbClr val="000000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	Ascending aorta                                         &gt;Intra pericardial(70%) Lt. Pleura (6%).</a:t>
            </a:r>
          </a:p>
          <a:p>
            <a:pPr marL="342900" indent="-342900">
              <a:spcBef>
                <a:spcPct val="10000"/>
              </a:spcBef>
              <a:defRPr/>
            </a:pPr>
            <a:r>
              <a:rPr lang="en-US">
                <a:solidFill>
                  <a:srgbClr val="000000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	Arch                                                              &gt;Intra pericardial(35%) Lt. Pleura (32%).</a:t>
            </a:r>
          </a:p>
          <a:p>
            <a:pPr marL="342900" indent="-342900">
              <a:spcBef>
                <a:spcPct val="10000"/>
              </a:spcBef>
              <a:defRPr/>
            </a:pPr>
            <a:r>
              <a:rPr lang="en-US">
                <a:solidFill>
                  <a:srgbClr val="000000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	Descending aorta                                       &gt;Intra Pericardial (12%) Lt. Pleura (44%).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063" y="1298575"/>
            <a:ext cx="3182937" cy="487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76200" y="511175"/>
            <a:ext cx="4191000" cy="63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</a:rPr>
              <a:t>Arch aneurysm with dissection flap</a:t>
            </a: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2563" y="1374775"/>
            <a:ext cx="3043237" cy="487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953000" y="561975"/>
            <a:ext cx="3581400" cy="63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</a:rPr>
              <a:t>Axial CT images demonstrating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</a:rPr>
              <a:t> the value of noncontrast images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graphicFrame>
        <p:nvGraphicFramePr>
          <p:cNvPr id="20632" name="Group 152"/>
          <p:cNvGraphicFramePr>
            <a:graphicFrameLocks noGrp="1"/>
          </p:cNvGraphicFramePr>
          <p:nvPr/>
        </p:nvGraphicFramePr>
        <p:xfrm>
          <a:off x="0" y="0"/>
          <a:ext cx="9144000" cy="6771005"/>
        </p:xfrm>
        <a:graphic>
          <a:graphicData uri="http://schemas.openxmlformats.org/drawingml/2006/table">
            <a:tbl>
              <a:tblPr/>
              <a:tblGrid>
                <a:gridCol w="3302000"/>
                <a:gridCol w="1168400"/>
                <a:gridCol w="1092200"/>
                <a:gridCol w="1066800"/>
                <a:gridCol w="1447800"/>
                <a:gridCol w="1066800"/>
              </a:tblGrid>
              <a:tr h="327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</a:rPr>
                        <a:t>TEE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</a:rPr>
                        <a:t>CT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</a:rPr>
                        <a:t>MRI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</a:rPr>
                        <a:t>Angiography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</a:rPr>
                        <a:t>IVUS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Sensitivity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&gt;90%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&gt;90%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Specificity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89%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&gt;85%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&gt;95%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99%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Classification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Tear localization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----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0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Aortic regurgitation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 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Pericardial effusion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Mediast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. hematoma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1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Side branch inv.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Coronary artery inv.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Follow up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Intra operative availability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__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762000"/>
            <a:ext cx="3200400" cy="1143000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>
                <a:solidFill>
                  <a:srgbClr val="FFFFFF"/>
                </a:solidFill>
                <a:latin typeface="+mn-lt"/>
                <a:ea typeface="ＭＳ Ｐゴシック" pitchFamily="-1" charset="-128"/>
              </a:rPr>
              <a:t>Definitive </a:t>
            </a:r>
            <a:br>
              <a:rPr lang="en-US" sz="3600">
                <a:solidFill>
                  <a:srgbClr val="FFFFFF"/>
                </a:solidFill>
                <a:latin typeface="+mn-lt"/>
                <a:ea typeface="ＭＳ Ｐゴシック" pitchFamily="-1" charset="-128"/>
              </a:rPr>
            </a:br>
            <a:r>
              <a:rPr lang="en-US" sz="3600">
                <a:solidFill>
                  <a:srgbClr val="FFFFFF"/>
                </a:solidFill>
                <a:latin typeface="+mn-lt"/>
                <a:ea typeface="ＭＳ Ｐゴシック" pitchFamily="-1" charset="-128"/>
              </a:rPr>
              <a:t>Treatment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"/>
            <a:ext cx="5638800" cy="34290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normAutofit fontScale="5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Medical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	      </a:t>
            </a:r>
            <a:r>
              <a:rPr lang="en-US" sz="2600" b="1" dirty="0" smtClean="0">
                <a:solidFill>
                  <a:schemeClr val="dk1"/>
                </a:solidFill>
                <a:ea typeface="+mn-ea"/>
                <a:cs typeface="+mn-cs"/>
              </a:rPr>
              <a:t>   </a:t>
            </a: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-  acute  type B uncomplicated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            </a:t>
            </a:r>
            <a:r>
              <a:rPr lang="en-US" sz="2600" b="1" dirty="0" smtClean="0">
                <a:solidFill>
                  <a:schemeClr val="dk1"/>
                </a:solidFill>
                <a:ea typeface="+mn-ea"/>
                <a:cs typeface="+mn-cs"/>
              </a:rPr>
              <a:t>    </a:t>
            </a: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- aortic arch dissection uncomplicated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             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Surgery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             </a:t>
            </a:r>
            <a:r>
              <a:rPr lang="en-US" sz="2600" b="1" dirty="0" smtClean="0">
                <a:solidFill>
                  <a:schemeClr val="dk1"/>
                </a:solidFill>
                <a:ea typeface="+mn-ea"/>
                <a:cs typeface="+mn-cs"/>
              </a:rPr>
              <a:t>  </a:t>
            </a: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-  type A dissection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              </a:t>
            </a:r>
            <a:r>
              <a:rPr lang="en-US" sz="2600" b="1" dirty="0" smtClean="0">
                <a:solidFill>
                  <a:schemeClr val="dk1"/>
                </a:solidFill>
                <a:ea typeface="+mn-ea"/>
                <a:cs typeface="+mn-cs"/>
              </a:rPr>
              <a:t> -  </a:t>
            </a: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acute type B complicated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                                     -&gt;  compromised vital organ / limb perfusion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                                      &gt;  rupture or threatened rupture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                                      &gt;  retrograde dissection to AA or </a:t>
            </a:r>
            <a:r>
              <a:rPr lang="en-US" sz="2600" b="1" dirty="0" err="1" smtClean="0">
                <a:solidFill>
                  <a:schemeClr val="dk1"/>
                </a:solidFill>
                <a:ea typeface="+mn-ea"/>
                <a:cs typeface="+mn-cs"/>
              </a:rPr>
              <a:t>AoV</a:t>
            </a:r>
            <a:r>
              <a:rPr lang="en-US" sz="2600" b="1" dirty="0" smtClean="0">
                <a:solidFill>
                  <a:schemeClr val="dk1"/>
                </a:solidFill>
                <a:ea typeface="+mn-ea"/>
                <a:cs typeface="+mn-cs"/>
              </a:rPr>
              <a:t> 			regurgitation</a:t>
            </a:r>
            <a:endParaRPr lang="en-US" sz="2600" b="1" dirty="0">
              <a:solidFill>
                <a:schemeClr val="dk1"/>
              </a:solidFill>
              <a:ea typeface="+mn-ea"/>
              <a:cs typeface="+mn-cs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	</a:t>
            </a:r>
            <a:r>
              <a:rPr lang="en-US" sz="2600" b="1" dirty="0" smtClean="0">
                <a:solidFill>
                  <a:schemeClr val="dk1"/>
                </a:solidFill>
                <a:ea typeface="+mn-ea"/>
                <a:cs typeface="+mn-cs"/>
              </a:rPr>
              <a:t>	                  &gt;  </a:t>
            </a: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persistent pain or hypertension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                                                 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Endovascular intervention :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              </a:t>
            </a:r>
            <a:r>
              <a:rPr lang="en-US" sz="2600" b="1" dirty="0" smtClean="0">
                <a:solidFill>
                  <a:schemeClr val="dk1"/>
                </a:solidFill>
                <a:ea typeface="+mn-ea"/>
                <a:cs typeface="+mn-cs"/>
              </a:rPr>
              <a:t>  -  </a:t>
            </a:r>
            <a:r>
              <a:rPr lang="en-US" sz="2600" b="1" dirty="0">
                <a:solidFill>
                  <a:schemeClr val="dk1"/>
                </a:solidFill>
                <a:ea typeface="+mn-ea"/>
                <a:cs typeface="+mn-cs"/>
              </a:rPr>
              <a:t>unstable type B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dk1"/>
                </a:solidFill>
                <a:ea typeface="+mn-ea"/>
                <a:cs typeface="+mn-cs"/>
              </a:rPr>
              <a:t>                              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dk1"/>
                </a:solidFill>
                <a:ea typeface="+mn-ea"/>
                <a:cs typeface="+mn-cs"/>
              </a:rPr>
              <a:t>    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dk1"/>
                </a:solidFill>
                <a:ea typeface="+mn-ea"/>
                <a:cs typeface="+mn-cs"/>
              </a:rPr>
              <a:t>                   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" y="3733800"/>
            <a:ext cx="4572000" cy="27432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>
                <a:latin typeface="Calibri" pitchFamily="34" charset="0"/>
              </a:rPr>
              <a:t>Resection of region of intimal tear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000">
                <a:latin typeface="Calibri" pitchFamily="34" charset="0"/>
              </a:rPr>
              <a:t>		replaced by interposition graft &amp; origin of FL excluded by    	prox. &amp; distal  suturing of the edges of aorta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80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>
                <a:latin typeface="Calibri" pitchFamily="34" charset="0"/>
              </a:rPr>
              <a:t>Aortic</a:t>
            </a:r>
            <a:r>
              <a:rPr lang="en-US" sz="1000">
                <a:latin typeface="Calibri" pitchFamily="34" charset="0"/>
              </a:rPr>
              <a:t> </a:t>
            </a:r>
            <a:r>
              <a:rPr lang="en-US" sz="1400">
                <a:latin typeface="Calibri" pitchFamily="34" charset="0"/>
              </a:rPr>
              <a:t>valve reconstruction</a:t>
            </a:r>
            <a:r>
              <a:rPr lang="en-US" sz="600">
                <a:latin typeface="Calibri" pitchFamily="34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60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600">
                <a:latin typeface="Calibri" pitchFamily="34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>
                <a:latin typeface="Calibri" pitchFamily="34" charset="0"/>
              </a:rPr>
              <a:t>Aortic root replacement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500">
                <a:latin typeface="Calibri" pitchFamily="34" charset="0"/>
              </a:rPr>
              <a:t>                                               </a:t>
            </a:r>
            <a:r>
              <a:rPr lang="en-US" sz="900">
                <a:latin typeface="Calibri" pitchFamily="34" charset="0"/>
              </a:rPr>
              <a:t>&gt;  MFS , EDS , obvious SOVA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600">
                <a:latin typeface="Calibri" pitchFamily="34" charset="0"/>
              </a:rPr>
              <a:t>	                          </a:t>
            </a:r>
            <a:r>
              <a:rPr lang="en-US" sz="900">
                <a:latin typeface="Calibri" pitchFamily="34" charset="0"/>
              </a:rPr>
              <a:t>&gt;  extension of both the tear &amp; dissection to the aortic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900">
                <a:latin typeface="Calibri" pitchFamily="34" charset="0"/>
              </a:rPr>
              <a:t>                       valve annulus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70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>
                <a:latin typeface="Calibri" pitchFamily="34" charset="0"/>
              </a:rPr>
              <a:t>Coronary artery involvement</a:t>
            </a:r>
            <a:endParaRPr lang="en-US" sz="100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000">
                <a:latin typeface="Calibri" pitchFamily="34" charset="0"/>
              </a:rPr>
              <a:t>          	    &gt; ostium involved but vessel not disrupted – button hole 		anastomosis to the tube graft</a:t>
            </a:r>
            <a:endParaRPr lang="en-US" sz="800">
              <a:latin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800">
                <a:latin typeface="Calibri" pitchFamily="34" charset="0"/>
              </a:rPr>
              <a:t>                       &gt; </a:t>
            </a:r>
            <a:r>
              <a:rPr lang="en-US" sz="1000">
                <a:latin typeface="Calibri" pitchFamily="34" charset="0"/>
              </a:rPr>
              <a:t>ostium torn - &gt; CABG</a:t>
            </a:r>
            <a:r>
              <a:rPr lang="en-US" sz="800">
                <a:latin typeface="Calibri" pitchFamily="34" charset="0"/>
              </a:rPr>
              <a:t>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500">
                <a:latin typeface="Calibri" pitchFamily="34" charset="0"/>
              </a:rPr>
              <a:t>      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500">
              <a:latin typeface="Calibri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876800" y="3429000"/>
            <a:ext cx="4191000" cy="3429000"/>
          </a:xfrm>
          <a:prstGeom prst="rect">
            <a:avLst/>
          </a:prstGeo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>
                <a:latin typeface="Calibri" pitchFamily="34" charset="0"/>
              </a:rPr>
              <a:t>Arch involvement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>
                <a:latin typeface="Calibri" pitchFamily="34" charset="0"/>
              </a:rPr>
              <a:t>             &gt;  </a:t>
            </a:r>
            <a:r>
              <a:rPr lang="en-US" sz="1100" b="1">
                <a:latin typeface="Calibri" pitchFamily="34" charset="0"/>
              </a:rPr>
              <a:t>absence of arch entry tear</a:t>
            </a:r>
            <a:r>
              <a:rPr lang="en-US" sz="1100">
                <a:latin typeface="Calibri" pitchFamily="34" charset="0"/>
              </a:rPr>
              <a:t> - anastomosis of graft &amp; conjoined aortic wall at junction of ascending aorta &amp; arch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1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 b="1">
                <a:latin typeface="Calibri" pitchFamily="34" charset="0"/>
              </a:rPr>
              <a:t>             &gt;  in presence arch tear</a:t>
            </a:r>
            <a:r>
              <a:rPr lang="en-US" sz="1100">
                <a:latin typeface="Calibri" pitchFamily="34" charset="0"/>
              </a:rPr>
              <a:t> ( 30 % ) – subtotal or total arch replacement  with reconstruction of some or all supra-aortic  vessels to the graft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1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>
                <a:latin typeface="Calibri" pitchFamily="34" charset="0"/>
              </a:rPr>
              <a:t>             &gt;  dissection </a:t>
            </a:r>
            <a:r>
              <a:rPr lang="en-US" sz="1100" b="1">
                <a:latin typeface="Calibri" pitchFamily="34" charset="0"/>
              </a:rPr>
              <a:t>extending to downstream aorta</a:t>
            </a:r>
            <a:r>
              <a:rPr lang="en-US" sz="1100">
                <a:latin typeface="Calibri" pitchFamily="34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>
                <a:latin typeface="Calibri" pitchFamily="34" charset="0"/>
              </a:rPr>
              <a:t>                	 </a:t>
            </a:r>
            <a:r>
              <a:rPr lang="en-US" sz="1100" b="1">
                <a:latin typeface="Calibri" pitchFamily="34" charset="0"/>
              </a:rPr>
              <a:t>Elephant trunk Procedure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>
                <a:latin typeface="Calibri" pitchFamily="34" charset="0"/>
              </a:rPr>
              <a:t>             &gt;  </a:t>
            </a:r>
            <a:r>
              <a:rPr lang="en-US" sz="1100" b="1">
                <a:latin typeface="Calibri" pitchFamily="34" charset="0"/>
              </a:rPr>
              <a:t>Isolated Aortic Arch dissection</a:t>
            </a:r>
            <a:r>
              <a:rPr lang="en-US" sz="1100">
                <a:latin typeface="Calibri" pitchFamily="34" charset="0"/>
              </a:rPr>
              <a:t>  -- no guideline exists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>
                <a:latin typeface="Calibri" pitchFamily="34" charset="0"/>
              </a:rPr>
              <a:t>                       approached on case by case heavily influenced by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>
                <a:latin typeface="Calibri" pitchFamily="34" charset="0"/>
              </a:rPr>
              <a:t>                                    -   surgeon, s experience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>
                <a:latin typeface="Calibri" pitchFamily="34" charset="0"/>
              </a:rPr>
              <a:t>                                    -   patients age , patients personal preference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1100">
                <a:latin typeface="Calibri" pitchFamily="34" charset="0"/>
              </a:rPr>
              <a:t>                                    -   hemodynamic &amp; co-morbid status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>
                <a:solidFill>
                  <a:schemeClr val="lt1"/>
                </a:solidFill>
                <a:latin typeface="+mn-lt"/>
                <a:ea typeface="+mj-ea"/>
                <a:cs typeface="+mj-cs"/>
              </a:rPr>
              <a:t>Endovascular Intervention INDICATIONS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4000"/>
            <a:ext cx="4419600" cy="28194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itchFamily="-1" charset="0"/>
              <a:buChar char="•"/>
              <a:defRPr/>
            </a:pP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Complicated type B</a:t>
            </a:r>
          </a:p>
          <a:p>
            <a:pPr eaLnBrk="1" hangingPunct="1">
              <a:lnSpc>
                <a:spcPct val="90000"/>
              </a:lnSpc>
              <a:buFont typeface="Wingdings" pitchFamily="-1" charset="2"/>
              <a:buNone/>
              <a:defRPr/>
            </a:pP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          -  acute (contained) rupture</a:t>
            </a:r>
          </a:p>
          <a:p>
            <a:pPr eaLnBrk="1" hangingPunct="1">
              <a:lnSpc>
                <a:spcPct val="90000"/>
              </a:lnSpc>
              <a:buFont typeface="Wingdings" pitchFamily="-1" charset="2"/>
              <a:buNone/>
              <a:defRPr/>
            </a:pP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          -  symptomatic ischemic branch vessel</a:t>
            </a:r>
            <a:r>
              <a:rPr lang="en-US" sz="1800" dirty="0" smtClean="0">
                <a:solidFill>
                  <a:schemeClr val="dk1"/>
                </a:solidFill>
                <a:ea typeface="+mn-ea"/>
                <a:cs typeface="+mn-cs"/>
              </a:rPr>
              <a:t> 	involvement </a:t>
            </a: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(SIBVI)</a:t>
            </a:r>
          </a:p>
          <a:p>
            <a:pPr eaLnBrk="1" hangingPunct="1">
              <a:lnSpc>
                <a:spcPct val="90000"/>
              </a:lnSpc>
              <a:buFont typeface="Wingdings" pitchFamily="-1" charset="2"/>
              <a:buNone/>
              <a:defRPr/>
            </a:pP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          -  early aortic expansion</a:t>
            </a:r>
          </a:p>
          <a:p>
            <a:pPr eaLnBrk="1" hangingPunct="1">
              <a:lnSpc>
                <a:spcPct val="90000"/>
              </a:lnSpc>
              <a:buFont typeface="Wingdings" pitchFamily="-1" charset="2"/>
              <a:buNone/>
              <a:defRPr/>
            </a:pP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          -  unrelenting pain</a:t>
            </a:r>
          </a:p>
          <a:p>
            <a:pPr eaLnBrk="1" hangingPunct="1">
              <a:lnSpc>
                <a:spcPct val="90000"/>
              </a:lnSpc>
              <a:buFont typeface="Wingdings" pitchFamily="-1" charset="2"/>
              <a:buNone/>
              <a:defRPr/>
            </a:pP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          -  uncontrolled hypertension</a:t>
            </a:r>
          </a:p>
          <a:p>
            <a:pPr eaLnBrk="1" hangingPunct="1">
              <a:lnSpc>
                <a:spcPct val="90000"/>
              </a:lnSpc>
              <a:buFont typeface="Wingdings" pitchFamily="-1" charset="2"/>
              <a:buNone/>
              <a:defRPr/>
            </a:pPr>
            <a:endParaRPr lang="en-US" sz="1800" dirty="0">
              <a:solidFill>
                <a:schemeClr val="dk1"/>
              </a:solidFill>
              <a:ea typeface="+mn-ea"/>
              <a:cs typeface="+mn-cs"/>
            </a:endParaRPr>
          </a:p>
          <a:p>
            <a:pPr eaLnBrk="1" hangingPunct="1">
              <a:lnSpc>
                <a:spcPct val="90000"/>
              </a:lnSpc>
              <a:buFont typeface="Arial" pitchFamily="-1" charset="0"/>
              <a:buChar char="•"/>
              <a:defRPr/>
            </a:pP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Uncomplicated type B ?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971800" y="4114800"/>
            <a:ext cx="5486400" cy="2743200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Stent graft placement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- reconstruction of aortic segment by sealing the proximal tear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- </a:t>
            </a:r>
            <a:r>
              <a:rPr lang="en-US" sz="1600" dirty="0" err="1">
                <a:latin typeface="+mn-lt"/>
                <a:ea typeface="ＭＳ Ｐゴシック" pitchFamily="-1" charset="-128"/>
                <a:cs typeface="ＭＳ Ｐゴシック" pitchFamily="-1" charset="-128"/>
              </a:rPr>
              <a:t>releive</a:t>
            </a:r>
            <a:r>
              <a:rPr lang="en-US" sz="1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static obstruction of a branch by putting a stent  across the vessel origin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Fenestrations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-</a:t>
            </a:r>
            <a:r>
              <a:rPr lang="en-US" sz="1600" dirty="0" err="1">
                <a:latin typeface="+mn-lt"/>
                <a:ea typeface="ＭＳ Ｐゴシック" pitchFamily="-1" charset="-128"/>
                <a:cs typeface="ＭＳ Ｐゴシック" pitchFamily="-1" charset="-128"/>
              </a:rPr>
              <a:t>releive</a:t>
            </a:r>
            <a:r>
              <a:rPr lang="en-US" sz="1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critical  </a:t>
            </a:r>
            <a:r>
              <a:rPr lang="en-US" sz="1600" dirty="0" err="1">
                <a:latin typeface="+mn-lt"/>
                <a:ea typeface="ＭＳ Ｐゴシック" pitchFamily="-1" charset="-128"/>
                <a:cs typeface="ＭＳ Ｐゴシック" pitchFamily="-1" charset="-128"/>
              </a:rPr>
              <a:t>malperfusion</a:t>
            </a:r>
            <a:r>
              <a:rPr lang="en-US" sz="1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before </a:t>
            </a:r>
            <a:r>
              <a:rPr lang="en-US" sz="1600" dirty="0" err="1">
                <a:latin typeface="+mn-lt"/>
                <a:ea typeface="ＭＳ Ｐゴシック" pitchFamily="-1" charset="-128"/>
                <a:cs typeface="ＭＳ Ｐゴシック" pitchFamily="-1" charset="-128"/>
              </a:rPr>
              <a:t>Sx</a:t>
            </a:r>
            <a:r>
              <a:rPr lang="en-US" sz="1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by creating a tear in the  distal flap , thereby restoring flow to the true lumen</a:t>
            </a:r>
          </a:p>
          <a:p>
            <a:pPr marL="609600" indent="-609600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-  rarely to create a reentry tear for the false lumen to prevent thrombosis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419600" y="1295400"/>
            <a:ext cx="4648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                           patient         success         mortality         conversion     survival</a:t>
            </a:r>
          </a:p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                            no.           ( procedure)                               to  </a:t>
            </a:r>
            <a:r>
              <a:rPr lang="en-US" sz="1050" b="1" dirty="0" err="1">
                <a:latin typeface="+mn-lt"/>
                <a:ea typeface="ＭＳ Ｐゴシック" pitchFamily="-1" charset="-128"/>
                <a:cs typeface="ＭＳ Ｐゴシック" pitchFamily="-1" charset="-128"/>
              </a:rPr>
              <a:t>Sx</a:t>
            </a: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              long term</a:t>
            </a:r>
          </a:p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200" b="1" dirty="0" err="1">
                <a:latin typeface="+mn-lt"/>
                <a:ea typeface="ＭＳ Ｐゴシック" pitchFamily="-1" charset="-128"/>
                <a:cs typeface="ＭＳ Ｐゴシック" pitchFamily="-1" charset="-128"/>
              </a:rPr>
              <a:t>Dake</a:t>
            </a:r>
            <a:r>
              <a:rPr lang="en-US" sz="120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al et</a:t>
            </a: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        19                100 %               16 %                 ---                      ----</a:t>
            </a:r>
          </a:p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1999</a:t>
            </a:r>
          </a:p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200" b="1" dirty="0" err="1">
                <a:latin typeface="+mn-lt"/>
                <a:ea typeface="ＭＳ Ｐゴシック" pitchFamily="-1" charset="-128"/>
                <a:cs typeface="ＭＳ Ｐゴシック" pitchFamily="-1" charset="-128"/>
              </a:rPr>
              <a:t>Ninebar</a:t>
            </a:r>
            <a:r>
              <a:rPr lang="en-US" sz="120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           12                 100%               nil                     ----                     -----</a:t>
            </a:r>
          </a:p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1999</a:t>
            </a:r>
          </a:p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10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Palma et al</a:t>
            </a: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        70                 92 %                3 %                  7%               92% at 29 ms</a:t>
            </a:r>
          </a:p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2002</a:t>
            </a:r>
          </a:p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200" b="1" dirty="0" err="1">
                <a:latin typeface="+mn-lt"/>
                <a:ea typeface="ＭＳ Ｐゴシック" pitchFamily="-1" charset="-128"/>
                <a:cs typeface="ＭＳ Ｐゴシック" pitchFamily="-1" charset="-128"/>
              </a:rPr>
              <a:t>Alves</a:t>
            </a:r>
            <a:r>
              <a:rPr lang="en-US" sz="120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et al</a:t>
            </a: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        49                87 %               8.16%               -----                     -----</a:t>
            </a:r>
          </a:p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2002</a:t>
            </a:r>
          </a:p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200" b="1" dirty="0" err="1">
                <a:latin typeface="+mn-lt"/>
                <a:ea typeface="ＭＳ Ｐゴシック" pitchFamily="-1" charset="-128"/>
                <a:cs typeface="ＭＳ Ｐゴシック" pitchFamily="-1" charset="-128"/>
              </a:rPr>
              <a:t>Enio</a:t>
            </a:r>
            <a:r>
              <a:rPr lang="en-US" sz="120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</a:t>
            </a:r>
            <a:r>
              <a:rPr lang="en-US" sz="1200" b="1" dirty="0" err="1">
                <a:latin typeface="+mn-lt"/>
                <a:ea typeface="ＭＳ Ｐゴシック" pitchFamily="-1" charset="-128"/>
                <a:cs typeface="ＭＳ Ｐゴシック" pitchFamily="-1" charset="-128"/>
              </a:rPr>
              <a:t>Buffolo</a:t>
            </a: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      191              91 %                10 %                 4 %              87+/-2.9 %</a:t>
            </a:r>
          </a:p>
          <a:p>
            <a:pPr marL="342900" indent="-342900">
              <a:spcBef>
                <a:spcPct val="20000"/>
              </a:spcBef>
              <a:buFont typeface="Wingdings" pitchFamily="-1" charset="2"/>
              <a:buNone/>
              <a:defRPr/>
            </a:pPr>
            <a:r>
              <a:rPr lang="en-US" sz="1050" b="1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25563"/>
          </a:xfrm>
          <a:gradFill rotWithShape="1">
            <a:gsLst>
              <a:gs pos="0">
                <a:srgbClr val="CE3B37"/>
              </a:gs>
              <a:gs pos="20000">
                <a:srgbClr val="CB3D3A"/>
              </a:gs>
              <a:gs pos="100000">
                <a:srgbClr val="9B2D2A"/>
              </a:gs>
            </a:gsLst>
            <a:lin ang="5400000"/>
          </a:gradFill>
          <a:ln cap="flat">
            <a:solidFill>
              <a:srgbClr val="BE4B48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FFFF"/>
                </a:solidFill>
              </a:rPr>
              <a:t>Aortic Aneurysm</a:t>
            </a:r>
            <a:endParaRPr lang="en-IN" smtClean="0">
              <a:solidFill>
                <a:srgbClr val="FFFFFF"/>
              </a:solidFill>
            </a:endParaRP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5257800" cy="2895600"/>
          </a:xfr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cap="flat">
            <a:solidFill>
              <a:srgbClr val="BE4B48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normAutofit lnSpcReduction="10000"/>
          </a:bodyPr>
          <a:lstStyle/>
          <a:p>
            <a:pPr eaLnBrk="1" hangingPunct="1">
              <a:spcAft>
                <a:spcPts val="1200"/>
              </a:spcAft>
              <a:defRPr/>
            </a:pPr>
            <a:r>
              <a:rPr lang="en-US" sz="2000" b="1" smtClean="0">
                <a:solidFill>
                  <a:srgbClr val="000000"/>
                </a:solidFill>
              </a:rPr>
              <a:t>Ascending aneurysms</a:t>
            </a:r>
            <a:r>
              <a:rPr lang="en-US" sz="2000" smtClean="0">
                <a:solidFill>
                  <a:srgbClr val="000000"/>
                </a:solidFill>
              </a:rPr>
              <a:t>: begin above the aortic valve to the innominate artery (60%)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2000" b="1" smtClean="0">
                <a:solidFill>
                  <a:srgbClr val="000000"/>
                </a:solidFill>
              </a:rPr>
              <a:t>Aortic arch</a:t>
            </a:r>
            <a:r>
              <a:rPr lang="en-US" sz="2000" smtClean="0">
                <a:solidFill>
                  <a:srgbClr val="000000"/>
                </a:solidFill>
              </a:rPr>
              <a:t>: involves any of the brachiocephalic vessels (10%)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2000" smtClean="0">
                <a:solidFill>
                  <a:srgbClr val="000000"/>
                </a:solidFill>
              </a:rPr>
              <a:t>De</a:t>
            </a:r>
            <a:r>
              <a:rPr lang="en-US" sz="2000" b="1" smtClean="0">
                <a:solidFill>
                  <a:srgbClr val="000000"/>
                </a:solidFill>
              </a:rPr>
              <a:t>scending aorta</a:t>
            </a:r>
            <a:r>
              <a:rPr lang="en-US" sz="2000" smtClean="0">
                <a:solidFill>
                  <a:srgbClr val="000000"/>
                </a:solidFill>
              </a:rPr>
              <a:t>: thoracic aorta below the left subclavian (40%)</a:t>
            </a:r>
          </a:p>
          <a:p>
            <a:pPr eaLnBrk="1" hangingPunct="1">
              <a:spcAft>
                <a:spcPts val="1200"/>
              </a:spcAft>
              <a:defRPr/>
            </a:pPr>
            <a:r>
              <a:rPr lang="en-US" sz="2000" b="1" smtClean="0">
                <a:solidFill>
                  <a:srgbClr val="000000"/>
                </a:solidFill>
              </a:rPr>
              <a:t>Thoracoabdominal</a:t>
            </a:r>
            <a:r>
              <a:rPr lang="en-US" sz="2000" smtClean="0">
                <a:solidFill>
                  <a:srgbClr val="000000"/>
                </a:solidFill>
              </a:rPr>
              <a:t> aorta (10 %)</a:t>
            </a:r>
          </a:p>
          <a:p>
            <a:pPr eaLnBrk="1" hangingPunct="1">
              <a:spcAft>
                <a:spcPts val="1200"/>
              </a:spcAft>
              <a:defRPr/>
            </a:pPr>
            <a:endParaRPr lang="en-US" sz="2000" smtClean="0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810000" y="4343400"/>
            <a:ext cx="5257800" cy="2438400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Cystic medial degeneration leading to weakening of the aortic wall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Associated with normal aging.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Associated with Atherosclerosis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>
                <a:solidFill>
                  <a:srgbClr val="000000"/>
                </a:solidFill>
                <a:latin typeface="Calibri" pitchFamily="34" charset="0"/>
              </a:rPr>
              <a:t>Associated with connective tissue disorders when found in younger age patients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endParaRPr lang="en-US" sz="2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498975"/>
            <a:ext cx="2667000" cy="2359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152400"/>
            <a:ext cx="1981200" cy="762000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2600" smtClean="0">
                <a:solidFill>
                  <a:srgbClr val="FFFFFF"/>
                </a:solidFill>
              </a:rPr>
              <a:t>TAA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19400"/>
            <a:ext cx="3276600" cy="1600200"/>
          </a:xfrm>
        </p:spPr>
        <p:txBody>
          <a:bodyPr>
            <a:normAutofit lnSpcReduction="10000"/>
          </a:bodyPr>
          <a:lstStyle/>
          <a:p>
            <a:r>
              <a:rPr lang="en-US" sz="1800" smtClean="0"/>
              <a:t>CT – the definitive exam</a:t>
            </a:r>
          </a:p>
          <a:p>
            <a:r>
              <a:rPr lang="en-US" sz="1800" smtClean="0"/>
              <a:t>MRI</a:t>
            </a:r>
          </a:p>
          <a:p>
            <a:r>
              <a:rPr lang="en-US" sz="1800" smtClean="0"/>
              <a:t>Chest x-ray</a:t>
            </a:r>
          </a:p>
          <a:p>
            <a:r>
              <a:rPr lang="en-US" sz="1800" smtClean="0"/>
              <a:t>Aortogram</a:t>
            </a:r>
          </a:p>
          <a:p>
            <a:r>
              <a:rPr lang="en-US" sz="1800" smtClean="0"/>
              <a:t>TEE</a:t>
            </a:r>
          </a:p>
          <a:p>
            <a:pPr>
              <a:buFontTx/>
              <a:buNone/>
            </a:pPr>
            <a:endParaRPr lang="en-US" sz="1800" smtClean="0"/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914400" y="22701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Imaging</a:t>
            </a:r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914400" y="5170488"/>
            <a:ext cx="3276600" cy="336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ct val="35000"/>
              </a:spcBef>
              <a:buClr>
                <a:srgbClr val="CC0000"/>
              </a:buClr>
              <a:buFontTx/>
              <a:buChar char="•"/>
            </a:pPr>
            <a:r>
              <a:rPr lang="en-US"/>
              <a:t>25% Ascending aorta</a:t>
            </a:r>
          </a:p>
          <a:p>
            <a:pPr marL="228600" indent="-228600">
              <a:spcBef>
                <a:spcPct val="35000"/>
              </a:spcBef>
              <a:buClr>
                <a:srgbClr val="CC0000"/>
              </a:buClr>
              <a:buFontTx/>
              <a:buChar char="•"/>
            </a:pPr>
            <a:r>
              <a:rPr lang="en-US"/>
              <a:t>25% Aortic arch</a:t>
            </a:r>
          </a:p>
          <a:p>
            <a:pPr marL="228600" indent="-228600">
              <a:spcBef>
                <a:spcPct val="35000"/>
              </a:spcBef>
              <a:buClr>
                <a:srgbClr val="CC0000"/>
              </a:buClr>
              <a:buFontTx/>
              <a:buChar char="•"/>
            </a:pPr>
            <a:r>
              <a:rPr lang="en-US"/>
              <a:t>50% Descending aorta</a:t>
            </a:r>
            <a:endParaRPr lang="en-US" sz="1600"/>
          </a:p>
        </p:txBody>
      </p:sp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914400" y="4708525"/>
            <a:ext cx="243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Occurrence</a:t>
            </a:r>
          </a:p>
        </p:txBody>
      </p:sp>
      <p:pic>
        <p:nvPicPr>
          <p:cNvPr id="23559" name="Picture 12" descr="Zenith TX2_PPT"/>
          <p:cNvPicPr>
            <a:picLocks noChangeAspect="1" noChangeArrowheads="1"/>
          </p:cNvPicPr>
          <p:nvPr/>
        </p:nvPicPr>
        <p:blipFill>
          <a:blip r:embed="rId3"/>
          <a:srcRect l="7143"/>
          <a:stretch>
            <a:fillRect/>
          </a:stretch>
        </p:blipFill>
        <p:spPr bwMode="auto">
          <a:xfrm>
            <a:off x="6172200" y="0"/>
            <a:ext cx="29718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Line 10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Line 11"/>
          <p:cNvSpPr>
            <a:spLocks noChangeShapeType="1"/>
          </p:cNvSpPr>
          <p:nvPr/>
        </p:nvSpPr>
        <p:spPr bwMode="auto">
          <a:xfrm>
            <a:off x="0" y="0"/>
            <a:ext cx="9140825" cy="0"/>
          </a:xfrm>
          <a:prstGeom prst="line">
            <a:avLst/>
          </a:prstGeom>
          <a:noFill/>
          <a:ln w="88900">
            <a:solidFill>
              <a:srgbClr val="DB002A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6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4900" y="1984375"/>
            <a:ext cx="4152900" cy="487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9600" y="533400"/>
            <a:ext cx="297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pitchFamily="-1" charset="0"/>
              <a:buNone/>
              <a:defRPr/>
            </a:pPr>
            <a:r>
              <a:rPr lang="en-US">
                <a:solidFill>
                  <a:srgbClr val="000000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	Diameter of the thoracic aorta 1.5 times greater than normal </a:t>
            </a:r>
            <a:br>
              <a:rPr lang="en-US">
                <a:solidFill>
                  <a:srgbClr val="000000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</a:br>
            <a:r>
              <a:rPr lang="en-US">
                <a:solidFill>
                  <a:srgbClr val="000000"/>
                </a:solidFill>
                <a:latin typeface="+mn-lt"/>
                <a:ea typeface="ＭＳ Ｐゴシック" pitchFamily="-1" charset="-128"/>
                <a:cs typeface="ＭＳ Ｐゴシック" pitchFamily="-1" charset="-128"/>
              </a:rPr>
              <a:t>(or larger)</a:t>
            </a:r>
            <a:endParaRPr lang="en-US" dirty="0">
              <a:solidFill>
                <a:srgbClr val="000000"/>
              </a:solidFill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3564" name="Text Box 4"/>
          <p:cNvSpPr txBox="1">
            <a:spLocks noChangeArrowheads="1"/>
          </p:cNvSpPr>
          <p:nvPr/>
        </p:nvSpPr>
        <p:spPr bwMode="auto">
          <a:xfrm>
            <a:off x="914400" y="76200"/>
            <a:ext cx="518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>
                <a:solidFill>
                  <a:srgbClr val="000000"/>
                </a:solidFill>
              </a:rPr>
              <a:t>Definition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228600"/>
            <a:ext cx="5376863" cy="3421378"/>
          </a:xfrm>
          <a:effectLst>
            <a:glow rad="63500">
              <a:schemeClr val="accent2">
                <a:alpha val="75000"/>
              </a:schemeClr>
            </a:glow>
          </a:effectLst>
        </p:spPr>
      </p:pic>
      <p:sp>
        <p:nvSpPr>
          <p:cNvPr id="184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3810000"/>
            <a:ext cx="8839200" cy="2916238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itchFamily="-1" charset="0"/>
              <a:buChar char="•"/>
              <a:defRPr/>
            </a:pPr>
            <a:r>
              <a:rPr lang="en-US" sz="2000" b="1">
                <a:solidFill>
                  <a:schemeClr val="dk1"/>
                </a:solidFill>
                <a:ea typeface="+mn-ea"/>
                <a:cs typeface="+mn-cs"/>
              </a:rPr>
              <a:t>4</a:t>
            </a:r>
            <a:r>
              <a:rPr lang="en-US" sz="2000" b="1" baseline="30000">
                <a:solidFill>
                  <a:schemeClr val="dk1"/>
                </a:solidFill>
                <a:ea typeface="+mn-ea"/>
                <a:cs typeface="+mn-cs"/>
              </a:rPr>
              <a:t>th</a:t>
            </a:r>
            <a:r>
              <a:rPr lang="en-US" sz="2000" b="1">
                <a:solidFill>
                  <a:schemeClr val="dk1"/>
                </a:solidFill>
                <a:ea typeface="+mn-ea"/>
                <a:cs typeface="+mn-cs"/>
              </a:rPr>
              <a:t> arch on right side forms proximal RSA and definite aortic arch on left side</a:t>
            </a:r>
          </a:p>
          <a:p>
            <a:pPr eaLnBrk="1" hangingPunct="1">
              <a:lnSpc>
                <a:spcPct val="90000"/>
              </a:lnSpc>
              <a:buFont typeface="Arial" pitchFamily="-1" charset="0"/>
              <a:buChar char="•"/>
              <a:defRPr/>
            </a:pPr>
            <a:r>
              <a:rPr lang="en-US" sz="2000" b="1">
                <a:solidFill>
                  <a:schemeClr val="dk1"/>
                </a:solidFill>
                <a:ea typeface="+mn-ea"/>
                <a:cs typeface="+mn-cs"/>
              </a:rPr>
              <a:t>5</a:t>
            </a:r>
            <a:r>
              <a:rPr lang="en-US" sz="2000" b="1" baseline="30000">
                <a:solidFill>
                  <a:schemeClr val="dk1"/>
                </a:solidFill>
                <a:ea typeface="+mn-ea"/>
                <a:cs typeface="+mn-cs"/>
              </a:rPr>
              <a:t>th</a:t>
            </a:r>
            <a:r>
              <a:rPr lang="en-US" sz="2000" b="1">
                <a:solidFill>
                  <a:schemeClr val="dk1"/>
                </a:solidFill>
                <a:ea typeface="+mn-ea"/>
                <a:cs typeface="+mn-cs"/>
              </a:rPr>
              <a:t> arch involutes completely</a:t>
            </a:r>
          </a:p>
          <a:p>
            <a:pPr eaLnBrk="1" hangingPunct="1">
              <a:lnSpc>
                <a:spcPct val="90000"/>
              </a:lnSpc>
              <a:buFont typeface="Arial" pitchFamily="-1" charset="0"/>
              <a:buChar char="•"/>
              <a:defRPr/>
            </a:pPr>
            <a:r>
              <a:rPr lang="en-US" sz="2000" b="1">
                <a:solidFill>
                  <a:schemeClr val="dk1"/>
                </a:solidFill>
                <a:ea typeface="+mn-ea"/>
                <a:cs typeface="+mn-cs"/>
              </a:rPr>
              <a:t>Aortic sack divides into Asc Ao and MPA</a:t>
            </a:r>
          </a:p>
          <a:p>
            <a:pPr eaLnBrk="1" hangingPunct="1">
              <a:lnSpc>
                <a:spcPct val="90000"/>
              </a:lnSpc>
              <a:buFont typeface="Arial" pitchFamily="-1" charset="0"/>
              <a:buChar char="•"/>
              <a:defRPr/>
            </a:pPr>
            <a:r>
              <a:rPr lang="en-US" sz="2000" b="1">
                <a:solidFill>
                  <a:schemeClr val="dk1"/>
                </a:solidFill>
                <a:ea typeface="+mn-ea"/>
                <a:cs typeface="+mn-cs"/>
              </a:rPr>
              <a:t>6</a:t>
            </a:r>
            <a:r>
              <a:rPr lang="en-US" sz="2000" b="1" baseline="30000">
                <a:solidFill>
                  <a:schemeClr val="dk1"/>
                </a:solidFill>
                <a:ea typeface="+mn-ea"/>
                <a:cs typeface="+mn-cs"/>
              </a:rPr>
              <a:t>th</a:t>
            </a:r>
            <a:r>
              <a:rPr lang="en-US" sz="2000" b="1">
                <a:solidFill>
                  <a:schemeClr val="dk1"/>
                </a:solidFill>
                <a:ea typeface="+mn-ea"/>
                <a:cs typeface="+mn-cs"/>
              </a:rPr>
              <a:t> arch forms proximal pulmonary arteries B/L and ducts arteriosus distally</a:t>
            </a:r>
          </a:p>
          <a:p>
            <a:pPr eaLnBrk="1" hangingPunct="1">
              <a:lnSpc>
                <a:spcPct val="90000"/>
              </a:lnSpc>
              <a:buFont typeface="Arial" pitchFamily="-1" charset="0"/>
              <a:buChar char="•"/>
              <a:defRPr/>
            </a:pPr>
            <a:r>
              <a:rPr lang="en-US" sz="2000" b="1">
                <a:solidFill>
                  <a:schemeClr val="dk1"/>
                </a:solidFill>
                <a:ea typeface="+mn-ea"/>
                <a:cs typeface="+mn-cs"/>
              </a:rPr>
              <a:t>7</a:t>
            </a:r>
            <a:r>
              <a:rPr lang="en-US" sz="2000" b="1" baseline="30000">
                <a:solidFill>
                  <a:schemeClr val="dk1"/>
                </a:solidFill>
                <a:ea typeface="+mn-ea"/>
                <a:cs typeface="+mn-cs"/>
              </a:rPr>
              <a:t>th</a:t>
            </a:r>
            <a:r>
              <a:rPr lang="en-US" sz="2000" b="1">
                <a:solidFill>
                  <a:schemeClr val="dk1"/>
                </a:solidFill>
                <a:ea typeface="+mn-ea"/>
                <a:cs typeface="+mn-cs"/>
              </a:rPr>
              <a:t> cervical intersegmental arteries form distal RSA and entire LSA after migrating cephalad </a:t>
            </a:r>
          </a:p>
          <a:p>
            <a:pPr eaLnBrk="1" hangingPunct="1">
              <a:lnSpc>
                <a:spcPct val="90000"/>
              </a:lnSpc>
              <a:buFont typeface="Arial" pitchFamily="-1" charset="0"/>
              <a:buChar char="•"/>
              <a:defRPr/>
            </a:pPr>
            <a:r>
              <a:rPr lang="en-US" sz="2000" b="1">
                <a:solidFill>
                  <a:schemeClr val="dk1"/>
                </a:solidFill>
                <a:ea typeface="+mn-ea"/>
                <a:cs typeface="+mn-cs"/>
              </a:rPr>
              <a:t>Dissolution of Rt dorsal aorta beyond 4</a:t>
            </a:r>
            <a:r>
              <a:rPr lang="en-US" sz="2000" b="1" baseline="30000">
                <a:solidFill>
                  <a:schemeClr val="dk1"/>
                </a:solidFill>
                <a:ea typeface="+mn-ea"/>
                <a:cs typeface="+mn-cs"/>
              </a:rPr>
              <a:t>th</a:t>
            </a:r>
            <a:r>
              <a:rPr lang="en-US" sz="2000" b="1">
                <a:solidFill>
                  <a:schemeClr val="dk1"/>
                </a:solidFill>
                <a:ea typeface="+mn-ea"/>
                <a:cs typeface="+mn-cs"/>
              </a:rPr>
              <a:t> arch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943600" y="838200"/>
            <a:ext cx="3200400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I &amp; II</a:t>
            </a:r>
            <a:r>
              <a:rPr lang="en-US" sz="2000" b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nd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arch involute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III</a:t>
            </a:r>
            <a:r>
              <a:rPr lang="en-US" sz="2000" b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rd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arch and cephalad ventral aorta forms the carotid arteries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Dorsal aorta between 3</a:t>
            </a:r>
            <a:r>
              <a:rPr lang="en-US" sz="2000" b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rd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and 4</a:t>
            </a:r>
            <a:r>
              <a:rPr lang="en-US" sz="2000" b="1" baseline="30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th</a:t>
            </a: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</a:rPr>
              <a:t> arch involutes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685800"/>
            <a:ext cx="4800600" cy="762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/>
            </a:pPr>
            <a:r>
              <a:rPr lang="en-US" sz="2600" smtClean="0">
                <a:solidFill>
                  <a:srgbClr val="000000"/>
                </a:solidFill>
                <a:ea typeface="MS PGothic" pitchFamily="34" charset="-128"/>
              </a:rPr>
              <a:t>ENDOVASCULAR STENT GRAFT TRIALS</a:t>
            </a:r>
            <a:endParaRPr lang="en-US" sz="2200" smtClean="0">
              <a:solidFill>
                <a:srgbClr val="000000"/>
              </a:solidFill>
              <a:ea typeface="MS PGothic" pitchFamily="34" charset="-128"/>
            </a:endParaRPr>
          </a:p>
        </p:txBody>
      </p:sp>
      <p:sp>
        <p:nvSpPr>
          <p:cNvPr id="24579" name="Line 949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Line 950"/>
          <p:cNvSpPr>
            <a:spLocks noChangeShapeType="1"/>
          </p:cNvSpPr>
          <p:nvPr/>
        </p:nvSpPr>
        <p:spPr bwMode="auto">
          <a:xfrm>
            <a:off x="0" y="0"/>
            <a:ext cx="9140825" cy="0"/>
          </a:xfrm>
          <a:prstGeom prst="line">
            <a:avLst/>
          </a:prstGeom>
          <a:noFill/>
          <a:ln w="88900">
            <a:solidFill>
              <a:srgbClr val="DB002A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4581" name="Picture 954" descr="PPT Chart_revis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3008313"/>
            <a:ext cx="6961188" cy="377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 descr="02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52400"/>
            <a:ext cx="236378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92188"/>
            <a:ext cx="3567113" cy="3100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-2459038" y="4397375"/>
            <a:ext cx="8783638" cy="631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1">
                <a:solidFill>
                  <a:srgbClr val="000000"/>
                </a:solidFill>
              </a:rPr>
              <a:t>Elephant trunk procedure</a:t>
            </a:r>
          </a:p>
        </p:txBody>
      </p:sp>
      <p:pic>
        <p:nvPicPr>
          <p:cNvPr id="25604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6413" y="2362200"/>
            <a:ext cx="3316287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724400" y="228600"/>
            <a:ext cx="3921125" cy="5842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/>
              <a:t>ARCH INTERVENTIONS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8229600" cy="762000"/>
          </a:xfrm>
        </p:spPr>
        <p:txBody>
          <a:bodyPr/>
          <a:lstStyle/>
          <a:p>
            <a:r>
              <a:rPr lang="en-US" sz="2600" smtClean="0"/>
              <a:t>AAA ESSENTIALS</a:t>
            </a: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514600"/>
            <a:ext cx="7896225" cy="3363913"/>
          </a:xfrm>
        </p:spPr>
        <p:txBody>
          <a:bodyPr/>
          <a:lstStyle/>
          <a:p>
            <a:pPr>
              <a:buSzPct val="90000"/>
              <a:buFont typeface="Times" pitchFamily="2" charset="0"/>
              <a:buChar char="•"/>
            </a:pPr>
            <a:r>
              <a:rPr lang="en-US" sz="1800" smtClean="0"/>
              <a:t>Diameter of the aorta 1.5 times </a:t>
            </a:r>
            <a:br>
              <a:rPr lang="en-US" sz="1800" smtClean="0"/>
            </a:br>
            <a:r>
              <a:rPr lang="en-US" sz="1800" smtClean="0"/>
              <a:t>greater than normal.</a:t>
            </a:r>
          </a:p>
          <a:p>
            <a:pPr>
              <a:buSzPct val="90000"/>
              <a:buFont typeface="Times" pitchFamily="2" charset="0"/>
              <a:buChar char="•"/>
            </a:pPr>
            <a:r>
              <a:rPr lang="en-US" sz="1800" smtClean="0"/>
              <a:t>Most are infrarenal, and a significant </a:t>
            </a:r>
            <a:br>
              <a:rPr lang="en-US" sz="1800" smtClean="0"/>
            </a:br>
            <a:r>
              <a:rPr lang="en-US" sz="1800" smtClean="0"/>
              <a:t>number extend down into one or </a:t>
            </a:r>
            <a:br>
              <a:rPr lang="en-US" sz="1800" smtClean="0"/>
            </a:br>
            <a:r>
              <a:rPr lang="en-US" sz="1800" smtClean="0"/>
              <a:t>both iliac arteries.</a:t>
            </a:r>
            <a:endParaRPr lang="en-US" sz="1800" b="1" smtClean="0">
              <a:solidFill>
                <a:srgbClr val="CC0000"/>
              </a:solidFill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914400" y="1905000"/>
            <a:ext cx="518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Definition</a:t>
            </a: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0" y="0"/>
            <a:ext cx="9140825" cy="0"/>
          </a:xfrm>
          <a:prstGeom prst="line">
            <a:avLst/>
          </a:prstGeom>
          <a:noFill/>
          <a:ln w="88900">
            <a:solidFill>
              <a:srgbClr val="DB002A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631" name="Picture 15" descr="abaneury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9075" y="1981200"/>
            <a:ext cx="30829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685800"/>
            <a:ext cx="8229600" cy="762000"/>
          </a:xfrm>
        </p:spPr>
        <p:txBody>
          <a:bodyPr/>
          <a:lstStyle/>
          <a:p>
            <a:r>
              <a:rPr lang="en-US" sz="2600" smtClean="0"/>
              <a:t>DIAGNOSIS</a:t>
            </a:r>
            <a:endParaRPr lang="en-US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514600"/>
            <a:ext cx="7896225" cy="3363913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1800" smtClean="0">
                <a:solidFill>
                  <a:srgbClr val="000000"/>
                </a:solidFill>
              </a:rPr>
              <a:t>Physical examination of abdomen</a:t>
            </a:r>
          </a:p>
          <a:p>
            <a:pPr marL="744538" lvl="2" indent="-168275">
              <a:lnSpc>
                <a:spcPct val="90000"/>
              </a:lnSpc>
              <a:buFontTx/>
              <a:buChar char="–"/>
              <a:defRPr/>
            </a:pPr>
            <a:r>
              <a:rPr lang="en-US" smtClean="0">
                <a:solidFill>
                  <a:srgbClr val="000000"/>
                </a:solidFill>
              </a:rPr>
              <a:t>Abdominal tenderness may indicate an AAA</a:t>
            </a:r>
          </a:p>
          <a:p>
            <a:pPr>
              <a:lnSpc>
                <a:spcPct val="90000"/>
              </a:lnSpc>
              <a:defRPr/>
            </a:pPr>
            <a:r>
              <a:rPr lang="en-US" sz="1800" smtClean="0">
                <a:solidFill>
                  <a:srgbClr val="000000"/>
                </a:solidFill>
              </a:rPr>
              <a:t>Bruit over the aorta</a:t>
            </a:r>
          </a:p>
          <a:p>
            <a:pPr>
              <a:lnSpc>
                <a:spcPct val="90000"/>
              </a:lnSpc>
              <a:defRPr/>
            </a:pPr>
            <a:r>
              <a:rPr lang="en-US" sz="1800" smtClean="0">
                <a:solidFill>
                  <a:srgbClr val="000000"/>
                </a:solidFill>
              </a:rPr>
              <a:t>Palpable mass</a:t>
            </a:r>
          </a:p>
          <a:p>
            <a:pPr marL="744538" lvl="2" indent="-168275">
              <a:lnSpc>
                <a:spcPct val="90000"/>
              </a:lnSpc>
              <a:buFontTx/>
              <a:buChar char="–"/>
              <a:defRPr/>
            </a:pPr>
            <a:r>
              <a:rPr lang="en-US" smtClean="0">
                <a:solidFill>
                  <a:srgbClr val="000000"/>
                </a:solidFill>
              </a:rPr>
              <a:t>Not effective in obese patients and/or those with an AAA under 2 cm in diameter</a:t>
            </a:r>
          </a:p>
          <a:p>
            <a:pPr>
              <a:lnSpc>
                <a:spcPct val="90000"/>
              </a:lnSpc>
              <a:defRPr/>
            </a:pPr>
            <a:r>
              <a:rPr lang="en-US" sz="1800" smtClean="0">
                <a:solidFill>
                  <a:srgbClr val="000000"/>
                </a:solidFill>
              </a:rPr>
              <a:t>Usual: abdominal ultrasound &gt;80% accurate</a:t>
            </a:r>
          </a:p>
          <a:p>
            <a:pPr>
              <a:lnSpc>
                <a:spcPct val="90000"/>
              </a:lnSpc>
              <a:defRPr/>
            </a:pPr>
            <a:r>
              <a:rPr lang="en-US" sz="1800" smtClean="0">
                <a:solidFill>
                  <a:srgbClr val="000000"/>
                </a:solidFill>
              </a:rPr>
              <a:t>As required: MRI, CT or other imaging systems</a:t>
            </a:r>
          </a:p>
          <a:p>
            <a:pPr>
              <a:lnSpc>
                <a:spcPct val="90000"/>
              </a:lnSpc>
              <a:defRPr/>
            </a:pPr>
            <a:r>
              <a:rPr lang="en-US" sz="1800" smtClean="0">
                <a:solidFill>
                  <a:srgbClr val="000000"/>
                </a:solidFill>
              </a:rPr>
              <a:t>Angiography rarely indicates</a:t>
            </a:r>
            <a:endParaRPr lang="en-US" smtClean="0">
              <a:solidFill>
                <a:srgbClr val="000000"/>
              </a:solidFill>
            </a:endParaRPr>
          </a:p>
          <a:p>
            <a:pPr marL="744538" lvl="2" indent="-168275">
              <a:lnSpc>
                <a:spcPct val="90000"/>
              </a:lnSpc>
              <a:defRPr/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7652" name="Picture 8" descr="Zenith TX2_PPT"/>
          <p:cNvPicPr>
            <a:picLocks noChangeAspect="1" noChangeArrowheads="1"/>
          </p:cNvPicPr>
          <p:nvPr/>
        </p:nvPicPr>
        <p:blipFill>
          <a:blip r:embed="rId3"/>
          <a:srcRect l="7143"/>
          <a:stretch>
            <a:fillRect/>
          </a:stretch>
        </p:blipFill>
        <p:spPr bwMode="auto">
          <a:xfrm>
            <a:off x="6172200" y="0"/>
            <a:ext cx="29718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>
            <a:off x="0" y="1600200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0" y="0"/>
            <a:ext cx="9140825" cy="0"/>
          </a:xfrm>
          <a:prstGeom prst="line">
            <a:avLst/>
          </a:prstGeom>
          <a:noFill/>
          <a:ln w="88900">
            <a:solidFill>
              <a:srgbClr val="DB002A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6000" contrast="46000"/>
          </a:blip>
          <a:srcRect/>
          <a:stretch>
            <a:fillRect/>
          </a:stretch>
        </p:blipFill>
        <p:spPr>
          <a:xfrm>
            <a:off x="228600" y="-30163"/>
            <a:ext cx="8610600" cy="6888163"/>
          </a:xfrm>
          <a:noFill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0"/>
            <a:ext cx="1600200" cy="762000"/>
          </a:xfrm>
          <a:prstGeom prst="rect">
            <a:avLst/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>
          <a:xfrm>
            <a:off x="130175" y="0"/>
            <a:ext cx="8937625" cy="7010400"/>
          </a:xfrm>
        </p:spPr>
      </p:pic>
      <p:sp>
        <p:nvSpPr>
          <p:cNvPr id="4" name="TextBox 3"/>
          <p:cNvSpPr txBox="1"/>
          <p:nvPr/>
        </p:nvSpPr>
        <p:spPr>
          <a:xfrm>
            <a:off x="76200" y="0"/>
            <a:ext cx="1524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Devices in use</a:t>
            </a: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19250" y="1989138"/>
            <a:ext cx="1714500" cy="3887787"/>
          </a:xfrm>
        </p:spPr>
      </p:pic>
      <p:pic>
        <p:nvPicPr>
          <p:cNvPr id="3072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853113" y="2166938"/>
            <a:ext cx="1628775" cy="3494087"/>
          </a:xfrm>
        </p:spPr>
      </p:pic>
      <p:sp>
        <p:nvSpPr>
          <p:cNvPr id="30725" name="TextBox 6"/>
          <p:cNvSpPr txBox="1">
            <a:spLocks noChangeArrowheads="1"/>
          </p:cNvSpPr>
          <p:nvPr/>
        </p:nvSpPr>
        <p:spPr bwMode="auto">
          <a:xfrm>
            <a:off x="1116013" y="5949950"/>
            <a:ext cx="1044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Endurant</a:t>
            </a:r>
          </a:p>
        </p:txBody>
      </p:sp>
      <p:sp>
        <p:nvSpPr>
          <p:cNvPr id="30726" name="TextBox 7"/>
          <p:cNvSpPr txBox="1">
            <a:spLocks noChangeArrowheads="1"/>
          </p:cNvSpPr>
          <p:nvPr/>
        </p:nvSpPr>
        <p:spPr bwMode="auto">
          <a:xfrm>
            <a:off x="5940425" y="6092825"/>
            <a:ext cx="777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Zenith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gradFill rotWithShape="1">
            <a:gsLst>
              <a:gs pos="0">
                <a:srgbClr val="CE3B37"/>
              </a:gs>
              <a:gs pos="20000">
                <a:srgbClr val="CB3D3A"/>
              </a:gs>
              <a:gs pos="100000">
                <a:srgbClr val="9B2D2A"/>
              </a:gs>
            </a:gsLst>
            <a:lin ang="5400000"/>
          </a:gradFill>
          <a:ln cap="flat">
            <a:solidFill>
              <a:srgbClr val="BE4B48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Atherosclerotic </a:t>
            </a:r>
            <a:r>
              <a:rPr lang="en-US" dirty="0" err="1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Stenosis</a:t>
            </a:r>
            <a:endParaRPr lang="en-US" dirty="0" smtClean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Manifests as hip, thigh or leg claudication</a:t>
            </a:r>
          </a:p>
          <a:p>
            <a:pPr eaLnBrk="1" hangingPunct="1"/>
            <a:r>
              <a:rPr lang="en-US" sz="2800" smtClean="0"/>
              <a:t>Leriche syndrome: Claudication of thighs/buttocks, erectile dysfunction, ↓ femoral pulses.</a:t>
            </a:r>
          </a:p>
          <a:p>
            <a:pPr eaLnBrk="1" hangingPunct="1"/>
            <a:r>
              <a:rPr lang="en-US" sz="2800" smtClean="0"/>
              <a:t>Earlier management of TASC A, B lesions: Endovascular. TASC C,D lesions: Surgery</a:t>
            </a:r>
          </a:p>
          <a:p>
            <a:pPr eaLnBrk="1" hangingPunct="1"/>
            <a:r>
              <a:rPr lang="en-US" sz="2800" smtClean="0"/>
              <a:t>Now, endovascular approach have long term patency rates comparable to surgery in TASC C, D lesions</a:t>
            </a:r>
          </a:p>
          <a:p>
            <a:pPr eaLnBrk="1" hangingPunct="1"/>
            <a:r>
              <a:rPr lang="en-US" sz="2800" smtClean="0"/>
              <a:t>Balloon expandable stents: Ostial, focal, calcified lesions.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>
            <a:off x="2756631" y="2967335"/>
            <a:ext cx="3630738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THANK YOU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096962"/>
          </a:xfrm>
          <a:gradFill rotWithShape="1">
            <a:gsLst>
              <a:gs pos="0">
                <a:srgbClr val="CE3B37"/>
              </a:gs>
              <a:gs pos="20000">
                <a:srgbClr val="CB3D3A"/>
              </a:gs>
              <a:gs pos="100000">
                <a:srgbClr val="9B2D2A"/>
              </a:gs>
            </a:gsLst>
            <a:lin ang="5400000"/>
          </a:gradFill>
          <a:ln cap="flat">
            <a:solidFill>
              <a:srgbClr val="BE4B48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solidFill>
                  <a:srgbClr val="FFFFFF"/>
                </a:solidFill>
              </a:rPr>
              <a:t>COARCTATION</a:t>
            </a: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09800"/>
            <a:ext cx="4419600" cy="33528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 "/>
              <a:defRPr/>
            </a:pPr>
            <a:r>
              <a:rPr lang="en-US" sz="1800" smtClean="0">
                <a:solidFill>
                  <a:srgbClr val="000000"/>
                </a:solidFill>
              </a:rPr>
              <a:t> 5% OF CONGENITAL HEART DISEASE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8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smtClean="0">
                <a:solidFill>
                  <a:srgbClr val="000000"/>
                </a:solidFill>
              </a:rPr>
              <a:t>POSTDUCTAL 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100" smtClean="0">
                <a:solidFill>
                  <a:srgbClr val="000000"/>
                </a:solidFill>
              </a:rPr>
              <a:t>ADULT TYPE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100" smtClean="0">
                <a:solidFill>
                  <a:srgbClr val="000000"/>
                </a:solidFill>
              </a:rPr>
              <a:t>COARCTATION DISTAL TO DUCTUS OR LIGAMENTUM ARTERIOSUM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1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smtClean="0">
                <a:solidFill>
                  <a:srgbClr val="000000"/>
                </a:solidFill>
              </a:rPr>
              <a:t>JUXTADUCTAL 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100" smtClean="0">
                <a:solidFill>
                  <a:srgbClr val="000000"/>
                </a:solidFill>
              </a:rPr>
              <a:t>INFANTS AND CHILDREN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100" smtClean="0">
                <a:solidFill>
                  <a:srgbClr val="000000"/>
                </a:solidFill>
              </a:rPr>
              <a:t>HYPOPLASIA OF TRANSVERSE AORTIC ARCH AND AORTIC ISTHMUS.  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100" smtClean="0">
                <a:solidFill>
                  <a:srgbClr val="000000"/>
                </a:solidFill>
              </a:rPr>
              <a:t>DUCTUS AT AREA OF COARCTATION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11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1800" smtClean="0">
                <a:solidFill>
                  <a:srgbClr val="000000"/>
                </a:solidFill>
              </a:rPr>
              <a:t>AORTIC ARCH INTERRUPTION</a:t>
            </a:r>
          </a:p>
          <a:p>
            <a:pPr lvl="2" eaLnBrk="1" hangingPunct="1">
              <a:lnSpc>
                <a:spcPct val="80000"/>
              </a:lnSpc>
              <a:defRPr/>
            </a:pPr>
            <a:r>
              <a:rPr lang="en-US" sz="1300" smtClean="0">
                <a:solidFill>
                  <a:srgbClr val="000000"/>
                </a:solidFill>
              </a:rPr>
              <a:t>95% HAVE  PDA, 50% HAVE VSD</a:t>
            </a:r>
            <a:endParaRPr lang="en-IN" sz="1500" smtClean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C:\WINDOWS\Desktop\temp\heart Coarc-collaterals 2.jpg"/>
          <p:cNvPicPr>
            <a:picLocks noChangeAspect="1" noChangeArrowheads="1"/>
          </p:cNvPicPr>
          <p:nvPr/>
        </p:nvPicPr>
        <p:blipFill>
          <a:blip r:embed="rId2">
            <a:lum bright="12000" contrast="38000"/>
          </a:blip>
          <a:srcRect/>
          <a:stretch>
            <a:fillRect/>
          </a:stretch>
        </p:blipFill>
        <p:spPr bwMode="auto">
          <a:xfrm>
            <a:off x="6090389" y="1143000"/>
            <a:ext cx="2063011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</p:pic>
      <p:pic>
        <p:nvPicPr>
          <p:cNvPr id="5" name="Picture 4" descr="C:\WINDOWS\Desktop\temp\heart Coarc-list collaterals-2.jpg"/>
          <p:cNvPicPr>
            <a:picLocks noChangeAspect="1" noChangeArrowheads="1"/>
          </p:cNvPicPr>
          <p:nvPr/>
        </p:nvPicPr>
        <p:blipFill>
          <a:blip r:embed="rId3">
            <a:lum bright="12000" contrast="64000"/>
            <a:alphaModFix amt="63000"/>
          </a:blip>
          <a:srcRect/>
          <a:stretch>
            <a:fillRect/>
          </a:stretch>
        </p:blipFill>
        <p:spPr bwMode="auto">
          <a:xfrm>
            <a:off x="5638800" y="3962400"/>
            <a:ext cx="2895600" cy="64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219200"/>
            <a:ext cx="2895600" cy="457200"/>
          </a:xfr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cap="flat">
            <a:solidFill>
              <a:srgbClr val="BE4B48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Surgery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4419600" cy="2438400"/>
          </a:xfrm>
          <a:gradFill rotWithShape="1">
            <a:gsLst>
              <a:gs pos="0">
                <a:srgbClr val="FFE5E5"/>
              </a:gs>
              <a:gs pos="64999">
                <a:srgbClr val="FFBEBD"/>
              </a:gs>
              <a:gs pos="100000">
                <a:srgbClr val="FFA2A1"/>
              </a:gs>
            </a:gsLst>
            <a:lin ang="5400000" scaled="1"/>
          </a:gradFill>
          <a:ln cap="flat">
            <a:solidFill>
              <a:srgbClr val="BE4B48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buFont typeface="Arial" pitchFamily="-1" charset="0"/>
              <a:buChar char="•"/>
              <a:defRPr/>
            </a:pP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Successful for native </a:t>
            </a:r>
            <a:r>
              <a:rPr lang="en-US" sz="1800" dirty="0" err="1">
                <a:solidFill>
                  <a:schemeClr val="dk1"/>
                </a:solidFill>
                <a:ea typeface="+mn-ea"/>
                <a:cs typeface="+mn-cs"/>
              </a:rPr>
              <a:t>CoA</a:t>
            </a: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 </a:t>
            </a:r>
          </a:p>
          <a:p>
            <a:pPr eaLnBrk="1" hangingPunct="1">
              <a:buFont typeface="Arial" pitchFamily="-1" charset="0"/>
              <a:buChar char="•"/>
              <a:defRPr/>
            </a:pPr>
            <a:endParaRPr lang="en-US" sz="1800" dirty="0">
              <a:solidFill>
                <a:schemeClr val="dk1"/>
              </a:solidFill>
              <a:ea typeface="+mn-ea"/>
              <a:cs typeface="+mn-cs"/>
            </a:endParaRP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Surgical repair for persistent and recurrent </a:t>
            </a:r>
            <a:r>
              <a:rPr lang="en-US" sz="1800" dirty="0" err="1">
                <a:solidFill>
                  <a:schemeClr val="dk1"/>
                </a:solidFill>
                <a:ea typeface="+mn-ea"/>
                <a:cs typeface="+mn-cs"/>
              </a:rPr>
              <a:t>CoA</a:t>
            </a:r>
            <a:r>
              <a:rPr lang="en-US" sz="1800" dirty="0">
                <a:solidFill>
                  <a:schemeClr val="dk1"/>
                </a:solidFill>
                <a:ea typeface="+mn-ea"/>
                <a:cs typeface="+mn-cs"/>
              </a:rPr>
              <a:t> </a:t>
            </a:r>
          </a:p>
          <a:p>
            <a:pPr lvl="1" eaLnBrk="1" hangingPunct="1">
              <a:buFont typeface="Arial" pitchFamily="-1" charset="0"/>
              <a:buChar char="–"/>
              <a:defRPr/>
            </a:pPr>
            <a:r>
              <a:rPr lang="en-US" sz="1600" dirty="0">
                <a:solidFill>
                  <a:schemeClr val="dk1"/>
                </a:solidFill>
                <a:ea typeface="+mn-ea"/>
              </a:rPr>
              <a:t>Technically difficult</a:t>
            </a:r>
          </a:p>
          <a:p>
            <a:pPr lvl="1" eaLnBrk="1" hangingPunct="1">
              <a:buFont typeface="Arial" pitchFamily="-1" charset="0"/>
              <a:buChar char="–"/>
              <a:defRPr/>
            </a:pPr>
            <a:r>
              <a:rPr lang="en-US" sz="1600" dirty="0">
                <a:solidFill>
                  <a:schemeClr val="dk1"/>
                </a:solidFill>
                <a:ea typeface="+mn-ea"/>
              </a:rPr>
              <a:t>High recurrence </a:t>
            </a:r>
          </a:p>
          <a:p>
            <a:pPr lvl="1" eaLnBrk="1" hangingPunct="1">
              <a:buFont typeface="Arial" pitchFamily="-1" charset="0"/>
              <a:buChar char="–"/>
              <a:defRPr/>
            </a:pPr>
            <a:r>
              <a:rPr lang="en-US" sz="1600" dirty="0">
                <a:solidFill>
                  <a:schemeClr val="dk1"/>
                </a:solidFill>
                <a:ea typeface="+mn-ea"/>
              </a:rPr>
              <a:t>High morbidity and mortality</a:t>
            </a:r>
          </a:p>
        </p:txBody>
      </p:sp>
      <p:sp>
        <p:nvSpPr>
          <p:cNvPr id="4" name="Rectangle 1026"/>
          <p:cNvSpPr txBox="1">
            <a:spLocks noChangeArrowheads="1"/>
          </p:cNvSpPr>
          <p:nvPr/>
        </p:nvSpPr>
        <p:spPr bwMode="auto">
          <a:xfrm>
            <a:off x="5410200" y="403225"/>
            <a:ext cx="3733800" cy="358775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dirty="0">
                <a:latin typeface="+mj-lt"/>
                <a:ea typeface="ＭＳ Ｐゴシック" pitchFamily="-1" charset="-128"/>
                <a:cs typeface="ＭＳ Ｐゴシック" pitchFamily="-1" charset="-128"/>
              </a:rPr>
              <a:t>Balloon Dilatation</a:t>
            </a: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4343400" y="876300"/>
            <a:ext cx="4876800" cy="2286000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1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Widely accepted treatment of </a:t>
            </a:r>
            <a:r>
              <a:rPr lang="en-US" sz="1600" dirty="0" err="1">
                <a:latin typeface="+mn-lt"/>
                <a:ea typeface="ＭＳ Ｐゴシック" pitchFamily="-1" charset="-128"/>
                <a:cs typeface="ＭＳ Ｐゴシック" pitchFamily="-1" charset="-128"/>
              </a:rPr>
              <a:t>CoA</a:t>
            </a:r>
            <a:endParaRPr lang="en-US" sz="1600" dirty="0">
              <a:latin typeface="+mn-lt"/>
              <a:ea typeface="ＭＳ Ｐゴシック" pitchFamily="-1" charset="-128"/>
              <a:cs typeface="ＭＳ Ｐゴシック" pitchFamily="-1" charset="-128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1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Sub-optimal results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1" charset="0"/>
              <a:buChar char="–"/>
              <a:defRPr/>
            </a:pPr>
            <a:r>
              <a:rPr lang="en-US" sz="1400" dirty="0">
                <a:latin typeface="+mn-lt"/>
                <a:ea typeface="ＭＳ Ｐゴシック" pitchFamily="-1" charset="-128"/>
              </a:rPr>
              <a:t>Tight </a:t>
            </a:r>
            <a:r>
              <a:rPr lang="en-US" sz="1400" dirty="0" err="1">
                <a:latin typeface="+mn-lt"/>
                <a:ea typeface="ＭＳ Ｐゴシック" pitchFamily="-1" charset="-128"/>
              </a:rPr>
              <a:t>CoA</a:t>
            </a:r>
            <a:r>
              <a:rPr lang="en-US" sz="1400" dirty="0">
                <a:latin typeface="+mn-lt"/>
                <a:ea typeface="ＭＳ Ｐゴシック" pitchFamily="-1" charset="-128"/>
              </a:rPr>
              <a:t> \ Mild </a:t>
            </a:r>
            <a:r>
              <a:rPr lang="en-US" sz="1400" dirty="0" err="1">
                <a:latin typeface="+mn-lt"/>
                <a:ea typeface="ＭＳ Ｐゴシック" pitchFamily="-1" charset="-128"/>
              </a:rPr>
              <a:t>stenosis</a:t>
            </a:r>
            <a:endParaRPr lang="en-US" sz="1400" dirty="0">
              <a:latin typeface="+mn-lt"/>
              <a:ea typeface="ＭＳ Ｐゴシック" pitchFamily="-1" charset="-128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1" charset="0"/>
              <a:buChar char="–"/>
              <a:defRPr/>
            </a:pPr>
            <a:r>
              <a:rPr lang="en-US" sz="1400" dirty="0">
                <a:latin typeface="+mn-lt"/>
                <a:ea typeface="ＭＳ Ｐゴシック" pitchFamily="-1" charset="-128"/>
              </a:rPr>
              <a:t>Long segment </a:t>
            </a:r>
            <a:r>
              <a:rPr lang="en-US" sz="1400" dirty="0" err="1">
                <a:latin typeface="+mn-lt"/>
                <a:ea typeface="ＭＳ Ｐゴシック" pitchFamily="-1" charset="-128"/>
              </a:rPr>
              <a:t>stenosis</a:t>
            </a:r>
            <a:endParaRPr lang="en-US" sz="1400" dirty="0">
              <a:latin typeface="+mn-lt"/>
              <a:ea typeface="ＭＳ Ｐゴシック" pitchFamily="-1" charset="-128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1" charset="0"/>
              <a:buChar char="–"/>
              <a:defRPr/>
            </a:pPr>
            <a:r>
              <a:rPr lang="en-US" sz="1400" dirty="0" err="1">
                <a:latin typeface="+mn-lt"/>
                <a:ea typeface="ＭＳ Ｐゴシック" pitchFamily="-1" charset="-128"/>
              </a:rPr>
              <a:t>Isthmic</a:t>
            </a:r>
            <a:r>
              <a:rPr lang="en-US" sz="1400" dirty="0">
                <a:latin typeface="+mn-lt"/>
                <a:ea typeface="ＭＳ Ｐゴシック" pitchFamily="-1" charset="-128"/>
              </a:rPr>
              <a:t> </a:t>
            </a:r>
            <a:r>
              <a:rPr lang="en-US" sz="1400" dirty="0" err="1">
                <a:latin typeface="+mn-lt"/>
                <a:ea typeface="ＭＳ Ｐゴシック" pitchFamily="-1" charset="-128"/>
              </a:rPr>
              <a:t>hypoplasia</a:t>
            </a:r>
            <a:r>
              <a:rPr lang="en-US" sz="1400" dirty="0">
                <a:latin typeface="+mn-lt"/>
                <a:ea typeface="ＭＳ Ｐゴシック" pitchFamily="-1" charset="-128"/>
              </a:rPr>
              <a:t> \ Diffuse </a:t>
            </a:r>
            <a:r>
              <a:rPr lang="en-US" sz="1400" dirty="0" err="1">
                <a:latin typeface="+mn-lt"/>
                <a:ea typeface="ＭＳ Ｐゴシック" pitchFamily="-1" charset="-128"/>
              </a:rPr>
              <a:t>stenosis</a:t>
            </a:r>
            <a:r>
              <a:rPr lang="en-US" sz="1400" dirty="0">
                <a:latin typeface="+mn-lt"/>
                <a:ea typeface="ＭＳ Ｐゴシック" pitchFamily="-1" charset="-128"/>
              </a:rPr>
              <a:t> of arch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1600" dirty="0">
                <a:latin typeface="+mn-lt"/>
                <a:ea typeface="ＭＳ Ｐゴシック" pitchFamily="-1" charset="-128"/>
                <a:cs typeface="ＭＳ Ｐゴシック" pitchFamily="-1" charset="-128"/>
              </a:rPr>
              <a:t>Major concerns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1" charset="0"/>
              <a:buChar char="–"/>
              <a:defRPr/>
            </a:pPr>
            <a:r>
              <a:rPr lang="en-US" sz="1400" dirty="0" err="1">
                <a:latin typeface="+mn-lt"/>
                <a:ea typeface="ＭＳ Ｐゴシック" pitchFamily="-1" charset="-128"/>
              </a:rPr>
              <a:t>Restenosis</a:t>
            </a:r>
            <a:r>
              <a:rPr lang="en-US" sz="1400" dirty="0">
                <a:latin typeface="+mn-lt"/>
                <a:ea typeface="ＭＳ Ｐゴシック" pitchFamily="-1" charset="-128"/>
              </a:rPr>
              <a:t> ( High in Infants &lt; 3 months)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1" charset="0"/>
              <a:buChar char="–"/>
              <a:defRPr/>
            </a:pPr>
            <a:r>
              <a:rPr lang="en-US" sz="1400" dirty="0">
                <a:latin typeface="+mn-lt"/>
                <a:ea typeface="ＭＳ Ｐゴシック" pitchFamily="-1" charset="-128"/>
              </a:rPr>
              <a:t>Aneurysm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itchFamily="-1" charset="0"/>
              <a:buChar char="–"/>
              <a:defRPr/>
            </a:pPr>
            <a:r>
              <a:rPr lang="en-US" sz="1400" dirty="0">
                <a:latin typeface="+mn-lt"/>
                <a:ea typeface="ＭＳ Ｐゴシック" pitchFamily="-1" charset="-128"/>
              </a:rPr>
              <a:t>Dissection of aorta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76800" y="3733800"/>
            <a:ext cx="4267200" cy="38100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dk1"/>
                </a:solidFill>
                <a:latin typeface="+mn-lt"/>
                <a:ea typeface="+mn-ea"/>
              </a:rPr>
              <a:t>Indications of </a:t>
            </a:r>
            <a:r>
              <a:rPr lang="en-US" sz="2400" dirty="0" err="1">
                <a:solidFill>
                  <a:schemeClr val="dk1"/>
                </a:solidFill>
                <a:latin typeface="+mn-lt"/>
                <a:ea typeface="+mn-ea"/>
              </a:rPr>
              <a:t>S</a:t>
            </a:r>
            <a:r>
              <a:rPr lang="en-US" sz="2400" dirty="0">
                <a:solidFill>
                  <a:schemeClr val="dk1"/>
                </a:solidFill>
                <a:latin typeface="+mn-lt"/>
                <a:ea typeface="+mn-ea"/>
              </a:rPr>
              <a:t>tenting in </a:t>
            </a:r>
            <a:r>
              <a:rPr lang="en-US" sz="2400" dirty="0" err="1">
                <a:solidFill>
                  <a:schemeClr val="dk1"/>
                </a:solidFill>
                <a:latin typeface="+mn-lt"/>
                <a:ea typeface="+mn-ea"/>
              </a:rPr>
              <a:t>CoA</a:t>
            </a:r>
            <a:endParaRPr lang="en-US" sz="24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419600" y="4229100"/>
            <a:ext cx="4724400" cy="2362200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1600">
                <a:solidFill>
                  <a:schemeClr val="dk1"/>
                </a:solidFill>
                <a:latin typeface="+mn-lt"/>
                <a:ea typeface="+mn-ea"/>
              </a:rPr>
              <a:t>Adults with mild CoA</a:t>
            </a: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1600">
                <a:solidFill>
                  <a:schemeClr val="dk1"/>
                </a:solidFill>
                <a:latin typeface="+mn-lt"/>
                <a:ea typeface="+mn-ea"/>
              </a:rPr>
              <a:t>Hypoplastic transverse arch or isthmus</a:t>
            </a: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1600">
                <a:solidFill>
                  <a:schemeClr val="dk1"/>
                </a:solidFill>
                <a:latin typeface="+mn-lt"/>
                <a:ea typeface="+mn-ea"/>
              </a:rPr>
              <a:t>Long segment coarctation </a:t>
            </a: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1600">
                <a:solidFill>
                  <a:schemeClr val="dk1"/>
                </a:solidFill>
                <a:latin typeface="+mn-lt"/>
                <a:ea typeface="+mn-ea"/>
              </a:rPr>
              <a:t>Tortuous coarctation with malalignment of proximal with distal aortic segment which is difficult to treat with balloon dilatation </a:t>
            </a: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1600">
                <a:solidFill>
                  <a:schemeClr val="dk1"/>
                </a:solidFill>
                <a:latin typeface="+mn-lt"/>
                <a:ea typeface="+mn-ea"/>
              </a:rPr>
              <a:t>Small aneurysm or dissection following surgery/ balloon angioplasty</a:t>
            </a:r>
            <a:endParaRPr lang="en-US" sz="1600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52400" y="4511675"/>
            <a:ext cx="4038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latin typeface="+mj-lt"/>
                <a:ea typeface="ＭＳ Ｐゴシック" pitchFamily="-1" charset="-128"/>
                <a:cs typeface="ＭＳ Ｐゴシック" pitchFamily="-1" charset="-128"/>
              </a:rPr>
              <a:t>Criteria for successful dilatation 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" y="4953000"/>
            <a:ext cx="4038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1600">
                <a:latin typeface="+mn-lt"/>
                <a:ea typeface="ＭＳ Ｐゴシック" pitchFamily="-1" charset="-128"/>
                <a:cs typeface="ＭＳ Ｐゴシック" pitchFamily="-1" charset="-128"/>
              </a:rPr>
              <a:t>Increase in coarctation diameter by &gt;30%</a:t>
            </a: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1600">
                <a:latin typeface="+mn-lt"/>
                <a:ea typeface="ＭＳ Ｐゴシック" pitchFamily="-1" charset="-128"/>
                <a:cs typeface="ＭＳ Ｐゴシック" pitchFamily="-1" charset="-128"/>
              </a:rPr>
              <a:t>Residual peak systolic gradient across coarctation segment &lt; 20mmHg.</a:t>
            </a:r>
          </a:p>
          <a:p>
            <a:pPr marL="342900" indent="-342900">
              <a:spcBef>
                <a:spcPct val="20000"/>
              </a:spcBef>
              <a:buFont typeface="Arial" pitchFamily="-1" charset="0"/>
              <a:buChar char="•"/>
              <a:defRPr/>
            </a:pPr>
            <a:r>
              <a:rPr lang="en-US" sz="1600">
                <a:latin typeface="+mn-lt"/>
                <a:ea typeface="ＭＳ Ｐゴシック" pitchFamily="-1" charset="-128"/>
                <a:cs typeface="ＭＳ Ｐゴシック" pitchFamily="-1" charset="-128"/>
              </a:rPr>
              <a:t>No major complication as death, aortic tear or stroke. </a:t>
            </a:r>
            <a:endParaRPr lang="en-US" sz="1600" dirty="0">
              <a:latin typeface="+mn-lt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198438"/>
            <a:ext cx="3657600" cy="563562"/>
          </a:xfrm>
          <a:prstGeom prst="rect">
            <a:avLst/>
          </a:prstGeom>
          <a:gradFill rotWithShape="1">
            <a:gsLst>
              <a:gs pos="0">
                <a:srgbClr val="CE3B37"/>
              </a:gs>
              <a:gs pos="20000">
                <a:srgbClr val="CB3D3A"/>
              </a:gs>
              <a:gs pos="100000">
                <a:srgbClr val="9B2D2A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FFFFFF"/>
                </a:solidFill>
                <a:latin typeface="Calibri" pitchFamily="34" charset="0"/>
              </a:rPr>
              <a:t>COARCTATION</a:t>
            </a:r>
            <a:endParaRPr lang="en-US" sz="360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Inflammatory Diseases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953000" cy="3048000"/>
          </a:xfr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cap="flat">
            <a:solidFill>
              <a:srgbClr val="98B954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buFont typeface="Arial" pitchFamily="-1" charset="0"/>
              <a:buChar char="•"/>
              <a:defRPr/>
            </a:pPr>
            <a:r>
              <a:rPr lang="en-US" sz="2400" dirty="0">
                <a:solidFill>
                  <a:schemeClr val="dk1"/>
                </a:solidFill>
                <a:ea typeface="+mn-ea"/>
                <a:cs typeface="+mn-cs"/>
              </a:rPr>
              <a:t>Giant Cell </a:t>
            </a:r>
            <a:r>
              <a:rPr lang="en-US" sz="2400" dirty="0" err="1">
                <a:solidFill>
                  <a:schemeClr val="dk1"/>
                </a:solidFill>
                <a:ea typeface="+mn-ea"/>
                <a:cs typeface="+mn-cs"/>
              </a:rPr>
              <a:t>Arteritis</a:t>
            </a:r>
            <a:endParaRPr lang="en-US" sz="2400" dirty="0">
              <a:solidFill>
                <a:schemeClr val="dk1"/>
              </a:solidFill>
              <a:ea typeface="+mn-ea"/>
              <a:cs typeface="+mn-cs"/>
            </a:endParaRP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sz="2400" dirty="0" err="1">
                <a:solidFill>
                  <a:schemeClr val="dk1"/>
                </a:solidFill>
                <a:ea typeface="+mn-ea"/>
                <a:cs typeface="+mn-cs"/>
              </a:rPr>
              <a:t>Syphylis</a:t>
            </a:r>
            <a:endParaRPr lang="en-US" sz="2400" dirty="0">
              <a:solidFill>
                <a:schemeClr val="dk1"/>
              </a:solidFill>
              <a:ea typeface="+mn-ea"/>
              <a:cs typeface="+mn-cs"/>
            </a:endParaRP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sz="2400" dirty="0" err="1">
                <a:solidFill>
                  <a:schemeClr val="dk1"/>
                </a:solidFill>
                <a:ea typeface="+mn-ea"/>
                <a:cs typeface="+mn-cs"/>
              </a:rPr>
              <a:t>Mycotic</a:t>
            </a:r>
            <a:r>
              <a:rPr lang="en-US" sz="2400" dirty="0">
                <a:solidFill>
                  <a:schemeClr val="dk1"/>
                </a:solidFill>
                <a:ea typeface="+mn-ea"/>
                <a:cs typeface="+mn-cs"/>
              </a:rPr>
              <a:t> aneurysm due to </a:t>
            </a:r>
            <a:r>
              <a:rPr lang="en-US" sz="2400" dirty="0" err="1">
                <a:solidFill>
                  <a:schemeClr val="dk1"/>
                </a:solidFill>
                <a:ea typeface="+mn-ea"/>
                <a:cs typeface="+mn-cs"/>
              </a:rPr>
              <a:t>endocarditis</a:t>
            </a:r>
            <a:endParaRPr lang="en-US" sz="2400" dirty="0">
              <a:solidFill>
                <a:schemeClr val="dk1"/>
              </a:solidFill>
              <a:ea typeface="+mn-ea"/>
              <a:cs typeface="+mn-cs"/>
            </a:endParaRP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sz="2400" u="sng" dirty="0" err="1" smtClean="0">
                <a:solidFill>
                  <a:schemeClr val="dk1"/>
                </a:solidFill>
                <a:ea typeface="+mn-ea"/>
                <a:cs typeface="+mn-cs"/>
              </a:rPr>
              <a:t>Takayasu</a:t>
            </a:r>
            <a:r>
              <a:rPr lang="en-US" sz="2400" u="sng" dirty="0" smtClean="0">
                <a:solidFill>
                  <a:schemeClr val="dk1"/>
                </a:solidFill>
                <a:ea typeface="+mn-ea"/>
                <a:cs typeface="+mn-cs"/>
              </a:rPr>
              <a:t> </a:t>
            </a:r>
            <a:r>
              <a:rPr lang="en-US" sz="2400" u="sng" dirty="0" err="1" smtClean="0">
                <a:solidFill>
                  <a:schemeClr val="dk1"/>
                </a:solidFill>
                <a:ea typeface="+mn-ea"/>
                <a:cs typeface="+mn-cs"/>
              </a:rPr>
              <a:t>Aortoarteritis</a:t>
            </a:r>
            <a:endParaRPr lang="en-US" sz="2400" u="sng" dirty="0" smtClean="0">
              <a:solidFill>
                <a:schemeClr val="dk1"/>
              </a:solidFill>
              <a:ea typeface="+mn-ea"/>
              <a:cs typeface="+mn-cs"/>
            </a:endParaRP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sz="2400" dirty="0">
                <a:solidFill>
                  <a:schemeClr val="dk1"/>
                </a:solidFill>
                <a:ea typeface="+mn-ea"/>
                <a:cs typeface="+mn-cs"/>
              </a:rPr>
              <a:t>Rheumatoid and Psoriatic arthritis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5486400" cy="838200"/>
          </a:xfrm>
          <a:gradFill rotWithShape="1">
            <a:gsLst>
              <a:gs pos="0">
                <a:srgbClr val="CE3B37"/>
              </a:gs>
              <a:gs pos="20000">
                <a:srgbClr val="CB3D3A"/>
              </a:gs>
              <a:gs pos="100000">
                <a:srgbClr val="9B2D2A"/>
              </a:gs>
            </a:gsLst>
            <a:lin ang="5400000"/>
          </a:gradFill>
          <a:ln cap="flat">
            <a:solidFill>
              <a:srgbClr val="BE4B48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rgbClr val="FFFFFF"/>
                </a:solidFill>
              </a:rPr>
              <a:t/>
            </a:r>
            <a:br>
              <a:rPr lang="en-US" sz="3600" smtClean="0">
                <a:solidFill>
                  <a:srgbClr val="FFFFFF"/>
                </a:solidFill>
              </a:rPr>
            </a:br>
            <a:r>
              <a:rPr lang="en-US" sz="3600" smtClean="0">
                <a:solidFill>
                  <a:srgbClr val="FFFFFF"/>
                </a:solidFill>
              </a:rPr>
              <a:t>Aortoarteritis</a:t>
            </a:r>
            <a:br>
              <a:rPr lang="en-US" sz="3600" smtClean="0">
                <a:solidFill>
                  <a:srgbClr val="FFFFFF"/>
                </a:solidFill>
              </a:rPr>
            </a:br>
            <a:endParaRPr lang="en-US" sz="3600" smtClean="0">
              <a:solidFill>
                <a:srgbClr val="FFFFFF"/>
              </a:solidFill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600200"/>
            <a:ext cx="5638800" cy="35052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solidFill>
                  <a:srgbClr val="000000"/>
                </a:solidFill>
              </a:rPr>
              <a:t>inflammatory disease of unknown origin involving aorta, its primary branches and pulmonary artery.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solidFill>
                  <a:srgbClr val="000000"/>
                </a:solidFill>
              </a:rPr>
              <a:t>stenosis, occlusion or dilatation of involved vessels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solidFill>
                  <a:srgbClr val="000000"/>
                </a:solidFill>
              </a:rPr>
              <a:t>predominantly disease of young adults in  second and third decades of life.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solidFill>
                  <a:srgbClr val="000000"/>
                </a:solidFill>
              </a:rPr>
              <a:t> female preponderance.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solidFill>
                  <a:srgbClr val="000000"/>
                </a:solidFill>
              </a:rPr>
              <a:t> HLA B-52, DR-2, B-5.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000" smtClean="0">
                <a:solidFill>
                  <a:srgbClr val="000000"/>
                </a:solidFill>
              </a:rPr>
              <a:t>debated relationship to tuberculosis( heat shock protein(HSP)-65).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00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000" smtClean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905000"/>
            <a:ext cx="3305175" cy="4873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glow rad="101600">
              <a:schemeClr val="accent4">
                <a:alpha val="75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57200"/>
            <a:ext cx="7543800" cy="639763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chemeClr val="lt1"/>
                </a:solidFill>
                <a:latin typeface="Arial" pitchFamily="-1" charset="0"/>
                <a:ea typeface="+mn-ea"/>
                <a:cs typeface="+mn-cs"/>
              </a:rPr>
              <a:t>Ishikawa criteria (1988)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458200" cy="3429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solidFill>
                  <a:schemeClr val="accent1"/>
                </a:solidFill>
                <a:latin typeface="Arial" pitchFamily="34" charset="0"/>
              </a:rPr>
              <a:t>                   Proposed by Ishikawa on the basis of study of 108 pts.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latin typeface="Arial" pitchFamily="34" charset="0"/>
              </a:rPr>
              <a:t>     </a:t>
            </a:r>
            <a:r>
              <a:rPr lang="en-US" sz="1800" b="1" smtClean="0">
                <a:solidFill>
                  <a:srgbClr val="FF0000"/>
                </a:solidFill>
                <a:latin typeface="Arial" pitchFamily="34" charset="0"/>
              </a:rPr>
              <a:t>Obligatory criteria: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latin typeface="Arial" pitchFamily="34" charset="0"/>
              </a:rPr>
              <a:t>        Age&lt;40 yrs at diagnosis or onset of disease.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latin typeface="Arial" pitchFamily="34" charset="0"/>
              </a:rPr>
              <a:t>     </a:t>
            </a:r>
            <a:r>
              <a:rPr lang="en-US" sz="1800" b="1" smtClean="0">
                <a:solidFill>
                  <a:srgbClr val="FF0000"/>
                </a:solidFill>
                <a:latin typeface="Arial" pitchFamily="34" charset="0"/>
              </a:rPr>
              <a:t>Major criteria: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latin typeface="Arial" pitchFamily="34" charset="0"/>
              </a:rPr>
              <a:t>        Left &amp; right mid-subclavian artery lesions.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latin typeface="Arial" pitchFamily="34" charset="0"/>
              </a:rPr>
              <a:t>     </a:t>
            </a:r>
            <a:r>
              <a:rPr lang="en-US" sz="1800" b="1" smtClean="0">
                <a:solidFill>
                  <a:srgbClr val="FF0000"/>
                </a:solidFill>
                <a:latin typeface="Arial" pitchFamily="34" charset="0"/>
              </a:rPr>
              <a:t>Minor criteria: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AutoNum type="arabicPeriod"/>
            </a:pPr>
            <a:r>
              <a:rPr lang="en-US" sz="1800" b="1" smtClean="0">
                <a:latin typeface="Arial" pitchFamily="34" charset="0"/>
              </a:rPr>
              <a:t>High ESR (&gt;20mm/h)                 2.CCA  tenderness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latin typeface="Arial" pitchFamily="34" charset="0"/>
              </a:rPr>
              <a:t>3.      HTN                                             4.AR or annuloaortic ectasia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latin typeface="Arial" pitchFamily="34" charset="0"/>
              </a:rPr>
              <a:t>5.      Lesions in PA                             6.Left mid CCA  lesions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latin typeface="Arial" pitchFamily="34" charset="0"/>
              </a:rPr>
              <a:t>7.      Distal brachiocephalic trunk involvement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800" b="1" smtClean="0">
                <a:latin typeface="Arial" pitchFamily="34" charset="0"/>
              </a:rPr>
              <a:t>8.      Descending Thoracic aorta &amp;   9.Abdominal aorta involvement</a:t>
            </a: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b="1" smtClean="0">
              <a:latin typeface="Arial" pitchFamily="34" charset="0"/>
            </a:endParaRPr>
          </a:p>
          <a:p>
            <a:pPr marL="609600" indent="-609600"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1800" b="1" smtClean="0">
              <a:latin typeface="Arial" pitchFamily="34" charset="0"/>
            </a:endParaRPr>
          </a:p>
          <a:p>
            <a:pPr marL="609600" indent="-609600" eaLnBrk="1" hangingPunct="1">
              <a:lnSpc>
                <a:spcPct val="90000"/>
              </a:lnSpc>
            </a:pPr>
            <a:endParaRPr lang="en-US" sz="1800" b="1" smtClean="0">
              <a:latin typeface="Arial" pitchFamily="34" charset="0"/>
            </a:endParaRPr>
          </a:p>
        </p:txBody>
      </p:sp>
      <p:sp>
        <p:nvSpPr>
          <p:cNvPr id="126980" name="Rectangle 4"/>
          <p:cNvSpPr>
            <a:spLocks noChangeArrowheads="1"/>
          </p:cNvSpPr>
          <p:nvPr/>
        </p:nvSpPr>
        <p:spPr bwMode="auto">
          <a:xfrm>
            <a:off x="1676400" y="6045200"/>
            <a:ext cx="5334000" cy="584200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i="1">
                <a:solidFill>
                  <a:srgbClr val="000000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Sensitivity =84%, specificity=95% in Japanese pt.</a:t>
            </a:r>
          </a:p>
          <a:p>
            <a:pPr>
              <a:defRPr/>
            </a:pPr>
            <a:r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In Indian series, Sensitivity :60.4%. Specificity :95%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914400" y="4572000"/>
            <a:ext cx="7848600" cy="1200150"/>
          </a:xfrm>
          <a:prstGeom prst="rect">
            <a:avLst/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ko-KR" b="1">
                <a:solidFill>
                  <a:srgbClr val="FF0000"/>
                </a:solidFill>
                <a:latin typeface="Calibri" pitchFamily="34" charset="0"/>
                <a:ea typeface="굴림" pitchFamily="-1" charset="-127"/>
              </a:rPr>
              <a:t>High possibility </a:t>
            </a:r>
          </a:p>
          <a:p>
            <a:pPr>
              <a:defRPr/>
            </a:pPr>
            <a:r>
              <a:rPr kumimoji="1" lang="en-US" altLang="ko-KR" b="1">
                <a:solidFill>
                  <a:srgbClr val="000000"/>
                </a:solidFill>
                <a:latin typeface="Calibri" pitchFamily="34" charset="0"/>
                <a:ea typeface="굴림" pitchFamily="-1" charset="-127"/>
              </a:rPr>
              <a:t>	1) two major criteria in addition to obligatory criterion</a:t>
            </a:r>
          </a:p>
          <a:p>
            <a:pPr>
              <a:defRPr/>
            </a:pPr>
            <a:r>
              <a:rPr kumimoji="1" lang="en-US" altLang="ko-KR" b="1">
                <a:solidFill>
                  <a:srgbClr val="000000"/>
                </a:solidFill>
                <a:latin typeface="Calibri" pitchFamily="34" charset="0"/>
                <a:ea typeface="굴림" pitchFamily="-1" charset="-127"/>
              </a:rPr>
              <a:t>	2) one major plus two or more minor criteria</a:t>
            </a:r>
          </a:p>
          <a:p>
            <a:pPr>
              <a:defRPr/>
            </a:pPr>
            <a:r>
              <a:rPr kumimoji="1" lang="en-US" altLang="ko-KR" b="1">
                <a:solidFill>
                  <a:srgbClr val="000000"/>
                </a:solidFill>
                <a:latin typeface="Calibri" pitchFamily="34" charset="0"/>
                <a:ea typeface="굴림" pitchFamily="-1" charset="-127"/>
              </a:rPr>
              <a:t>	3) four or more minor criteria</a:t>
            </a:r>
            <a:endParaRPr kumimoji="1" lang="en-US" b="1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4724400" cy="1143000"/>
          </a:xfr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cap="flat">
            <a:solidFill>
              <a:srgbClr val="4A7EBB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400" b="1" dirty="0">
                <a:solidFill>
                  <a:schemeClr val="accent2"/>
                </a:solidFill>
                <a:latin typeface="Arial" pitchFamily="-1" charset="0"/>
                <a:ea typeface="+mn-ea"/>
                <a:cs typeface="+mn-cs"/>
              </a:rPr>
              <a:t>Classification: According to </a:t>
            </a:r>
            <a:br>
              <a:rPr lang="en-US" sz="2400" b="1" dirty="0">
                <a:solidFill>
                  <a:schemeClr val="accent2"/>
                </a:solidFill>
                <a:latin typeface="Arial" pitchFamily="-1" charset="0"/>
                <a:ea typeface="+mn-ea"/>
                <a:cs typeface="+mn-cs"/>
              </a:rPr>
            </a:br>
            <a:r>
              <a:rPr lang="en-US" sz="2400" b="1" dirty="0">
                <a:solidFill>
                  <a:schemeClr val="accent2"/>
                </a:solidFill>
                <a:latin typeface="Arial" pitchFamily="-1" charset="0"/>
                <a:ea typeface="+mn-ea"/>
                <a:cs typeface="+mn-cs"/>
              </a:rPr>
              <a:t>vascular region involvement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524000"/>
            <a:ext cx="4724400" cy="3962400"/>
          </a:xfrm>
        </p:spPr>
        <p:txBody>
          <a:bodyPr>
            <a:normAutofit fontScale="92500" lnSpcReduction="10000"/>
          </a:bodyPr>
          <a:lstStyle/>
          <a:p>
            <a:pPr algn="ctr" eaLnBrk="1" hangingPunct="1">
              <a:buFont typeface="Wingdings" pitchFamily="2" charset="2"/>
              <a:buNone/>
            </a:pPr>
            <a:endParaRPr lang="en-US" b="1" smtClean="0">
              <a:solidFill>
                <a:srgbClr val="A50021"/>
              </a:solidFill>
            </a:endParaRPr>
          </a:p>
          <a:p>
            <a:pPr eaLnBrk="1" hangingPunct="1"/>
            <a:r>
              <a:rPr lang="en-US" sz="2000" b="1" smtClean="0">
                <a:solidFill>
                  <a:schemeClr val="hlink"/>
                </a:solidFill>
                <a:latin typeface="Arial" pitchFamily="34" charset="0"/>
              </a:rPr>
              <a:t>Type I (Schimizu Sano)-</a:t>
            </a:r>
            <a:r>
              <a:rPr lang="en-US" sz="2000" b="1" smtClean="0">
                <a:latin typeface="Arial" pitchFamily="34" charset="0"/>
              </a:rPr>
              <a:t>  Aortic arch &amp; its branches.</a:t>
            </a:r>
          </a:p>
          <a:p>
            <a:pPr eaLnBrk="1" hangingPunct="1"/>
            <a:r>
              <a:rPr lang="en-US" sz="2000" b="1" smtClean="0">
                <a:solidFill>
                  <a:schemeClr val="hlink"/>
                </a:solidFill>
                <a:latin typeface="Arial" pitchFamily="34" charset="0"/>
              </a:rPr>
              <a:t>Type II ( Kimoto)-</a:t>
            </a:r>
            <a:r>
              <a:rPr lang="en-US" sz="2000" b="1" smtClean="0">
                <a:latin typeface="Arial" pitchFamily="34" charset="0"/>
              </a:rPr>
              <a:t> Thoraco-abdominal aorta &amp; its branches.</a:t>
            </a:r>
          </a:p>
          <a:p>
            <a:pPr eaLnBrk="1" hangingPunct="1"/>
            <a:r>
              <a:rPr lang="en-US" sz="2000" b="1" smtClean="0">
                <a:solidFill>
                  <a:schemeClr val="hlink"/>
                </a:solidFill>
                <a:latin typeface="Arial" pitchFamily="34" charset="0"/>
              </a:rPr>
              <a:t>Type III (Inada)-</a:t>
            </a:r>
            <a:r>
              <a:rPr lang="en-US" sz="2000" b="1" smtClean="0">
                <a:latin typeface="Arial" pitchFamily="34" charset="0"/>
              </a:rPr>
              <a:t> Mixed Type I &amp; II.( Ueno, 1967)</a:t>
            </a:r>
          </a:p>
          <a:p>
            <a:pPr eaLnBrk="1" hangingPunct="1"/>
            <a:r>
              <a:rPr lang="en-US" sz="2000" b="1" smtClean="0">
                <a:solidFill>
                  <a:schemeClr val="hlink"/>
                </a:solidFill>
                <a:latin typeface="Arial" pitchFamily="34" charset="0"/>
              </a:rPr>
              <a:t>Type IV (Lupi-Harrera, 1975)-</a:t>
            </a:r>
            <a:r>
              <a:rPr lang="en-US" sz="2000" b="1" smtClean="0">
                <a:latin typeface="Arial" pitchFamily="34" charset="0"/>
              </a:rPr>
              <a:t> Additional Pulmonary artery involvement.</a:t>
            </a:r>
          </a:p>
          <a:p>
            <a:pPr eaLnBrk="1" hangingPunct="1"/>
            <a:r>
              <a:rPr lang="en-US" sz="2000" b="1" smtClean="0">
                <a:solidFill>
                  <a:schemeClr val="hlink"/>
                </a:solidFill>
                <a:latin typeface="Arial" pitchFamily="34" charset="0"/>
              </a:rPr>
              <a:t>Type V ( Panja et al, 1997)-</a:t>
            </a:r>
            <a:r>
              <a:rPr lang="en-US" sz="2000" b="1" smtClean="0">
                <a:latin typeface="Arial" pitchFamily="34" charset="0"/>
              </a:rPr>
              <a:t> Additional coronary artery involvement.</a:t>
            </a:r>
          </a:p>
          <a:p>
            <a:pPr eaLnBrk="1" hangingPunct="1"/>
            <a:endParaRPr lang="en-US" sz="2000" b="1" smtClean="0">
              <a:latin typeface="Arial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sz="half" idx="2"/>
          </p:nvPr>
        </p:nvGraphicFramePr>
        <p:xfrm>
          <a:off x="4648200" y="0"/>
          <a:ext cx="4495800" cy="6913563"/>
        </p:xfrm>
        <a:graphic>
          <a:graphicData uri="http://schemas.openxmlformats.org/presentationml/2006/ole">
            <p:oleObj spid="_x0000_s1026" name="Photo Editor Photo" r:id="rId4" imgW="16942857" imgH="26942857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838200"/>
            <a:ext cx="7621588" cy="954088"/>
          </a:xfr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cap="flat">
            <a:solidFill>
              <a:srgbClr val="4A7EBB"/>
            </a:solidFill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dirty="0" err="1">
                <a:solidFill>
                  <a:schemeClr val="lt1"/>
                </a:solidFill>
                <a:latin typeface="Arial" pitchFamily="-1" charset="0"/>
                <a:ea typeface="+mn-ea"/>
                <a:cs typeface="+mn-cs"/>
              </a:rPr>
              <a:t>Immuno</a:t>
            </a:r>
            <a:r>
              <a:rPr lang="en-US" sz="2800" dirty="0">
                <a:solidFill>
                  <a:schemeClr val="lt1"/>
                </a:solidFill>
                <a:latin typeface="Arial" pitchFamily="-1" charset="0"/>
                <a:ea typeface="+mn-ea"/>
                <a:cs typeface="+mn-cs"/>
              </a:rPr>
              <a:t>-suppressive therapy for </a:t>
            </a:r>
            <a:r>
              <a:rPr lang="en-US" sz="2800" dirty="0" err="1">
                <a:solidFill>
                  <a:schemeClr val="lt1"/>
                </a:solidFill>
                <a:latin typeface="Arial" pitchFamily="-1" charset="0"/>
                <a:ea typeface="+mn-ea"/>
                <a:cs typeface="+mn-cs"/>
              </a:rPr>
              <a:t>Takayasu</a:t>
            </a:r>
            <a:r>
              <a:rPr lang="en-US" sz="2800" dirty="0">
                <a:solidFill>
                  <a:schemeClr val="lt1"/>
                </a:solidFill>
                <a:latin typeface="Arial" pitchFamily="-1" charset="0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schemeClr val="lt1"/>
                </a:solidFill>
                <a:latin typeface="Arial" pitchFamily="-1" charset="0"/>
                <a:ea typeface="+mn-ea"/>
                <a:cs typeface="+mn-cs"/>
              </a:rPr>
              <a:t>arteritis</a:t>
            </a:r>
            <a:endParaRPr lang="en-US" sz="2800" dirty="0">
              <a:solidFill>
                <a:schemeClr val="lt1"/>
              </a:solidFill>
              <a:latin typeface="Arial" pitchFamily="-1" charset="0"/>
              <a:ea typeface="+mn-ea"/>
              <a:cs typeface="+mn-cs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057400"/>
            <a:ext cx="8686800" cy="3581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 smtClean="0">
                <a:solidFill>
                  <a:schemeClr val="hlink"/>
                </a:solidFill>
              </a:rPr>
              <a:t>NIH prtotocol</a:t>
            </a:r>
            <a:r>
              <a:rPr lang="en-US" sz="2000" b="1" smtClean="0">
                <a:solidFill>
                  <a:schemeClr val="hlink"/>
                </a:solidFill>
              </a:rPr>
              <a:t>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solidFill>
                  <a:schemeClr val="bg1"/>
                </a:solidFill>
              </a:rPr>
              <a:t>     </a:t>
            </a:r>
            <a:r>
              <a:rPr lang="en-US" sz="2000" b="1" smtClean="0">
                <a:solidFill>
                  <a:srgbClr val="FFFF66"/>
                </a:solidFill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Arial" pitchFamily="34" charset="0"/>
              </a:rPr>
              <a:t>Prednisolone 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latin typeface="Arial" pitchFamily="34" charset="0"/>
              </a:rPr>
              <a:t>           1mg/Kg, max of 60 mg/day for 1-3 M.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latin typeface="Arial" pitchFamily="34" charset="0"/>
              </a:rPr>
              <a:t>          -Tapered to A/D schedule during next 4-8 wks if disease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latin typeface="Arial" pitchFamily="34" charset="0"/>
              </a:rPr>
              <a:t>             remains inactive.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latin typeface="Arial" pitchFamily="34" charset="0"/>
              </a:rPr>
              <a:t>          -Further tapered &amp; discontinued over next 6-12 M if disease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latin typeface="Arial" pitchFamily="34" charset="0"/>
              </a:rPr>
              <a:t>            remains inactive.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b="1" smtClean="0">
              <a:latin typeface="Arial" pitchFamily="34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latin typeface="Arial" pitchFamily="34" charset="0"/>
              </a:rPr>
              <a:t>       </a:t>
            </a:r>
            <a:r>
              <a:rPr lang="en-US" sz="2000" b="1" smtClean="0">
                <a:solidFill>
                  <a:schemeClr val="hlink"/>
                </a:solidFill>
                <a:latin typeface="Arial" pitchFamily="34" charset="0"/>
              </a:rPr>
              <a:t>-If steroid tapering unsuccessful or relapse occurs</a:t>
            </a:r>
            <a:r>
              <a:rPr lang="en-US" sz="2000" b="1" smtClean="0">
                <a:latin typeface="Arial" pitchFamily="34" charset="0"/>
              </a:rPr>
              <a:t>, add daily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latin typeface="Arial" pitchFamily="34" charset="0"/>
              </a:rPr>
              <a:t>          cyclophosphamide (2 mg/Kg) or weekly Methotrexate (0.15-0.35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latin typeface="Arial" pitchFamily="34" charset="0"/>
              </a:rPr>
              <a:t>          mg/Kg) or azathioprine (100 mg/day).</a:t>
            </a:r>
          </a:p>
          <a:p>
            <a:pPr eaLnBrk="1" hangingPunct="1">
              <a:lnSpc>
                <a:spcPct val="80000"/>
              </a:lnSpc>
            </a:pPr>
            <a:endParaRPr lang="en-US" sz="2000" b="1" smtClean="0">
              <a:latin typeface="Arial" pitchFamily="34" charset="0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371600" y="5943600"/>
            <a:ext cx="6172200" cy="406400"/>
          </a:xfrm>
          <a:prstGeom prst="rect">
            <a:avLst/>
          </a:prstGeom>
          <a:gradFill rotWithShape="1">
            <a:gsLst>
              <a:gs pos="0">
                <a:srgbClr val="F0EAF9"/>
              </a:gs>
              <a:gs pos="64999">
                <a:srgbClr val="D9CBEE"/>
              </a:gs>
              <a:gs pos="100000">
                <a:srgbClr val="C9B5E8"/>
              </a:gs>
            </a:gsLst>
            <a:lin ang="54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000" b="1" dirty="0">
                <a:solidFill>
                  <a:schemeClr val="dk1"/>
                </a:solidFill>
                <a:latin typeface="+mn-lt"/>
                <a:ea typeface="+mn-ea"/>
              </a:rPr>
              <a:t>Patients on steroid therapy are monitored by weekly ESR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1456</Words>
  <Application>Microsoft Office PowerPoint</Application>
  <PresentationFormat>On-screen Show (4:3)</PresentationFormat>
  <Paragraphs>389</Paragraphs>
  <Slides>28</Slides>
  <Notes>16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Photo Editor Photo</vt:lpstr>
      <vt:lpstr>Aortic Disease THE LOST WORLD</vt:lpstr>
      <vt:lpstr>Slide 2</vt:lpstr>
      <vt:lpstr>COARCTATION</vt:lpstr>
      <vt:lpstr>Surgery</vt:lpstr>
      <vt:lpstr>Inflammatory Diseases</vt:lpstr>
      <vt:lpstr> Aortoarteritis </vt:lpstr>
      <vt:lpstr>Ishikawa criteria (1988)</vt:lpstr>
      <vt:lpstr>Classification: According to  vascular region involvement</vt:lpstr>
      <vt:lpstr>Immuno-suppressive therapy for Takayasu arteritis</vt:lpstr>
      <vt:lpstr>Aortoarteritis Treatment </vt:lpstr>
      <vt:lpstr>Slide 11</vt:lpstr>
      <vt:lpstr>Aortic dissection</vt:lpstr>
      <vt:lpstr>Complications</vt:lpstr>
      <vt:lpstr>Slide 14</vt:lpstr>
      <vt:lpstr>Slide 15</vt:lpstr>
      <vt:lpstr>Definitive  Treatment</vt:lpstr>
      <vt:lpstr>Endovascular Intervention INDICATIONS</vt:lpstr>
      <vt:lpstr>Aortic Aneurysm</vt:lpstr>
      <vt:lpstr>TAA</vt:lpstr>
      <vt:lpstr>ENDOVASCULAR STENT GRAFT TRIALS</vt:lpstr>
      <vt:lpstr>Slide 21</vt:lpstr>
      <vt:lpstr>AAA ESSENTIALS</vt:lpstr>
      <vt:lpstr>DIAGNOSIS</vt:lpstr>
      <vt:lpstr>Slide 24</vt:lpstr>
      <vt:lpstr>Slide 25</vt:lpstr>
      <vt:lpstr>Devices in use</vt:lpstr>
      <vt:lpstr>Atherosclerotic Stenosis</vt:lpstr>
      <vt:lpstr>Slide 28</vt:lpstr>
    </vt:vector>
  </TitlesOfParts>
  <Company>by adguard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Aortic Disease THE LOST WORLD</dc:title>
  <dc:creator>user</dc:creator>
  <cp:lastModifiedBy>user</cp:lastModifiedBy>
  <cp:revision>1</cp:revision>
  <dcterms:created xsi:type="dcterms:W3CDTF">2020-08-13T05:28:46Z</dcterms:created>
  <dcterms:modified xsi:type="dcterms:W3CDTF">2020-08-13T05:29:13Z</dcterms:modified>
</cp:coreProperties>
</file>