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59" r:id="rId2"/>
  </p:sldMasterIdLst>
  <p:notesMasterIdLst>
    <p:notesMasterId r:id="rId22"/>
  </p:notesMasterIdLst>
  <p:sldIdLst>
    <p:sldId id="290" r:id="rId3"/>
    <p:sldId id="273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300" r:id="rId14"/>
    <p:sldId id="440" r:id="rId15"/>
    <p:sldId id="287" r:id="rId16"/>
    <p:sldId id="442" r:id="rId17"/>
    <p:sldId id="443" r:id="rId18"/>
    <p:sldId id="444" r:id="rId19"/>
    <p:sldId id="445" r:id="rId20"/>
    <p:sldId id="446" r:id="rId21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5C22544A-7EE6-4342-B048-85BDC9FD1C3A}" styleName="Medium Style 2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C238408C-6839-46EE-8131-EDA75C487F2E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87D77045-401A-4D5E-BFE3-54C21A8A66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144E6B-44CD-4BBA-B593-05EE1FC68F7A}" type="slidenum">
              <a:rPr lang="en-US"/>
              <a:pPr/>
              <a:t>3</a:t>
            </a:fld>
            <a:endParaRPr lang="en-US"/>
          </a:p>
        </p:txBody>
      </p:sp>
      <p:sp>
        <p:nvSpPr>
          <p:cNvPr id="181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B39655-FFF4-430E-BA2E-11F5EBBFBD6B}" type="slidenum">
              <a:rPr lang="en-US"/>
              <a:pPr/>
              <a:t>12</a:t>
            </a:fld>
            <a:endParaRPr lang="en-US"/>
          </a:p>
        </p:txBody>
      </p:sp>
      <p:sp>
        <p:nvSpPr>
          <p:cNvPr id="190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8C5F75-904B-4AAE-A9FC-02C36A38E3D3}" type="slidenum">
              <a:rPr lang="en-US"/>
              <a:pPr/>
              <a:t>13</a:t>
            </a:fld>
            <a:endParaRPr lang="en-US"/>
          </a:p>
        </p:txBody>
      </p:sp>
      <p:sp>
        <p:nvSpPr>
          <p:cNvPr id="193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ACDCC9-620E-4B80-9ED0-0BC20584B5A1}" type="slidenum">
              <a:rPr lang="en-US"/>
              <a:pPr/>
              <a:t>4</a:t>
            </a:fld>
            <a:endParaRPr lang="en-US"/>
          </a:p>
        </p:txBody>
      </p:sp>
      <p:sp>
        <p:nvSpPr>
          <p:cNvPr id="182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A6E6DC-04D7-4576-BC0F-48E7FED814BA}" type="slidenum">
              <a:rPr lang="en-US"/>
              <a:pPr/>
              <a:t>5</a:t>
            </a:fld>
            <a:endParaRPr lang="en-US"/>
          </a:p>
        </p:txBody>
      </p:sp>
      <p:sp>
        <p:nvSpPr>
          <p:cNvPr id="183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212995-FCED-4937-B09B-CA7D6A29C1A5}" type="slidenum">
              <a:rPr lang="en-US"/>
              <a:pPr/>
              <a:t>6</a:t>
            </a:fld>
            <a:endParaRPr lang="en-US"/>
          </a:p>
        </p:txBody>
      </p:sp>
      <p:sp>
        <p:nvSpPr>
          <p:cNvPr id="184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E269A9-5DF0-406D-841A-56E02CA0EA51}" type="slidenum">
              <a:rPr lang="en-US"/>
              <a:pPr/>
              <a:t>7</a:t>
            </a:fld>
            <a:endParaRPr lang="en-US"/>
          </a:p>
        </p:txBody>
      </p:sp>
      <p:sp>
        <p:nvSpPr>
          <p:cNvPr id="185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EA8304-BD37-4AB6-BD3F-59BDB307D87E}" type="slidenum">
              <a:rPr lang="en-US"/>
              <a:pPr/>
              <a:t>8</a:t>
            </a:fld>
            <a:endParaRPr lang="en-US"/>
          </a:p>
        </p:txBody>
      </p:sp>
      <p:sp>
        <p:nvSpPr>
          <p:cNvPr id="186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E4A6F6-3537-44C5-AAFF-100FC91553BA}" type="slidenum">
              <a:rPr lang="en-US"/>
              <a:pPr/>
              <a:t>9</a:t>
            </a:fld>
            <a:endParaRPr lang="en-US"/>
          </a:p>
        </p:txBody>
      </p:sp>
      <p:sp>
        <p:nvSpPr>
          <p:cNvPr id="187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777249-DAF6-4237-A3E4-B270BF985A22}" type="slidenum">
              <a:rPr lang="en-US"/>
              <a:pPr/>
              <a:t>10</a:t>
            </a:fld>
            <a:endParaRPr lang="en-US"/>
          </a:p>
        </p:txBody>
      </p:sp>
      <p:sp>
        <p:nvSpPr>
          <p:cNvPr id="188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E08BC1-374B-487A-B02A-018714A47B15}" type="slidenum">
              <a:rPr lang="en-US"/>
              <a:pPr/>
              <a:t>11</a:t>
            </a:fld>
            <a:endParaRPr lang="en-US"/>
          </a:p>
        </p:txBody>
      </p:sp>
      <p:sp>
        <p:nvSpPr>
          <p:cNvPr id="189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ctr"/>
            <a:endParaRPr lang="en-US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3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36" name="Shape 35"/>
          <p:cNvSpPr>
            <a:spLocks/>
          </p:cNvSpPr>
          <p:nvPr/>
        </p:nvSpPr>
        <p:spPr bwMode="auto">
          <a:xfrm>
            <a:off x="4821864" y="1066800"/>
            <a:ext cx="4343400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43" name="Shape 42"/>
          <p:cNvSpPr>
            <a:spLocks/>
          </p:cNvSpPr>
          <p:nvPr/>
        </p:nvSpPr>
        <p:spPr bwMode="auto">
          <a:xfrm>
            <a:off x="290624" y="-14176"/>
            <a:ext cx="5562600" cy="6553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2" name="Shape 21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4" name="Shape 23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6" name="Shape 25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7" name="Shape 26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</p:spPr>
        <p:txBody>
          <a:bodyPr/>
          <a:lstStyle>
            <a:extLst/>
          </a:lstStyle>
          <a:p>
            <a:fld id="{743653DA-8BF4-4869-96FE-9BCF43372D46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>
            <a:extLst/>
          </a:lstStyle>
          <a:p>
            <a:fld id="{72AC53DF-4216-466D-99A7-94400E6C2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33400" y="464504"/>
            <a:ext cx="8153400" cy="774192"/>
          </a:xfrm>
        </p:spPr>
        <p:txBody>
          <a:bodyPr/>
          <a:lstStyle>
            <a:lvl1pPr marR="9144" algn="r">
              <a:defRPr sz="380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838381" y="1371600"/>
            <a:ext cx="3848419" cy="457200"/>
          </a:xfrm>
        </p:spPr>
        <p:txBody>
          <a:bodyPr tIns="0"/>
          <a:lstStyle>
            <a:lvl1pPr marL="0" indent="0" algn="r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9376B-B97B-47EA-AFDD-EF60D28D8E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53DA-8BF4-4869-96FE-9BCF43372D46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9108-AC8D-4212-9283-60D9E99BF07A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D3D3-6235-4F4C-B439-DF277FB555A7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1E3E-4B2F-4895-B65E-28B2E64F39F6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5435-8225-4333-BFFA-0096413F0D76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494-2A87-468C-A21B-CB14FB9ABB00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80FA0-5B31-4864-A2BB-719EA5A679C6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CC0C8-36B8-442A-833D-B6AACE86BB77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20EC5-AC53-4169-941E-EDF10CD23748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129108-AC8D-4212-9283-60D9E99BF07A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FigureOut">
              <a:rPr lang="en-US" smtClean="0">
                <a:solidFill>
                  <a:schemeClr val="tx2"/>
                </a:solidFill>
              </a:rPr>
              <a:pPr/>
              <a:t>2/28/2014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l"/>
              <a:t>‹#›</a:t>
            </a:fld>
            <a:endParaRPr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FigureOut">
              <a:rPr lang="en-US" smtClean="0">
                <a:solidFill>
                  <a:schemeClr val="tx2"/>
                </a:solidFill>
              </a:rPr>
              <a:pPr/>
              <a:t>2/28/2014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l"/>
              <a:t>‹#›</a:t>
            </a:fld>
            <a:endParaRPr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352800"/>
            <a:ext cx="7772400" cy="1974059"/>
          </a:xfrm>
        </p:spPr>
        <p:txBody>
          <a:bodyPr anchor="b">
            <a:scene3d>
              <a:camera prst="orthographicFront">
                <a:rot lat="0" lon="0" rev="0"/>
              </a:camera>
              <a:lightRig rig="contrasting" dir="t">
                <a:rot lat="0" lon="0" rev="7500000"/>
              </a:lightRig>
            </a:scene3d>
            <a:sp3d contourW="6350" prstMaterial="metal">
              <a:bevelT w="13081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l">
              <a:buNone/>
              <a:defRPr lang="en-US" sz="4000" b="1" cap="all" dirty="0">
                <a:ln/>
                <a:solidFill>
                  <a:schemeClr val="tx1"/>
                </a:solidFill>
                <a:effectLst>
                  <a:reflection blurRad="12700" stA="50000" endPos="50000" dir="5400000" sy="-100000" rotWithShape="0"/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334000"/>
            <a:ext cx="7772400" cy="1052512"/>
          </a:xfrm>
        </p:spPr>
        <p:txBody>
          <a:bodyPr anchor="t"/>
          <a:lstStyle>
            <a:lvl1pPr marL="374904">
              <a:buNone/>
              <a:defRPr sz="20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DED3D3-6235-4F4C-B439-DF277FB555A7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1295400"/>
          </a:xfrm>
        </p:spPr>
        <p:txBody>
          <a:bodyPr anchor="ctr"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600200"/>
            <a:ext cx="4038600" cy="4525963"/>
          </a:xfrm>
        </p:spPr>
        <p:txBody>
          <a:bodyPr/>
          <a:lstStyle>
            <a:lvl1pPr marL="0" indent="0">
              <a:buFontTx/>
              <a:buNone/>
              <a:defRPr sz="20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5F1E3E-4B2F-4895-B65E-28B2E64F39F6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2305044" y="3867144"/>
            <a:ext cx="4533900" cy="1601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402264"/>
            <a:ext cx="868680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085435-8225-4333-BFFA-0096413F0D76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83C494-2A87-468C-A21B-CB14FB9ABB00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180FA0-5B31-4864-A2BB-719EA5A679C6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ECC0C8-36B8-442A-833D-B6AACE86BB77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8" name="Group 17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6858000" cy="914400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6712" y="1905000"/>
            <a:ext cx="8778240" cy="4960144"/>
          </a:xfrm>
        </p:spPr>
        <p:txBody>
          <a:bodyPr/>
          <a:lstStyle>
            <a:lvl1pPr>
              <a:buNone/>
              <a:defRPr sz="3200"/>
            </a:lvl1pPr>
            <a:extLst/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4" name="Group 17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E20EC5-AC53-4169-941E-EDF10CD23748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>
              <a:defRPr sz="1100">
                <a:solidFill>
                  <a:schemeClr val="tx2"/>
                </a:solidFill>
              </a:defRPr>
            </a:lvl1pPr>
            <a:extLst/>
          </a:lstStyle>
          <a:p>
            <a:fld id="{8D3816DF-213E-421B-92D3-C068DBB023D6}" type="datetimeFigureOut">
              <a:rPr lang="en-US" smtClean="0">
                <a:solidFill>
                  <a:schemeClr val="tx2"/>
                </a:solidFill>
              </a:rPr>
              <a:pPr/>
              <a:t>2/28/2014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1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>
              <a:defRPr sz="1200">
                <a:solidFill>
                  <a:schemeClr val="tx2"/>
                </a:solidFill>
              </a:defRPr>
            </a:lvl1pPr>
            <a:extLst/>
          </a:lstStyle>
          <a:p>
            <a:pPr algn="l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l"/>
              <a:t>‹#›</a:t>
            </a:fld>
            <a:endParaRPr lang="en-US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rtl="0" eaLnBrk="1" latinLnBrk="0" hangingPunct="1">
        <a:spcBef>
          <a:spcPct val="0"/>
        </a:spcBef>
        <a:buNone/>
        <a:defRPr sz="4000" kern="1200" spc="-150" baseline="0">
          <a:solidFill>
            <a:schemeClr val="tx2">
              <a:satMod val="200000"/>
            </a:schemeClr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SzPct val="95000"/>
        <a:buFont typeface="Wingdings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816DF-213E-421B-92D3-C068DBB023D6}" type="datetimeFigureOut">
              <a:rPr lang="en-US" smtClean="0">
                <a:solidFill>
                  <a:schemeClr val="tx2"/>
                </a:solidFill>
              </a:rPr>
              <a:pPr/>
              <a:t>2/28/2014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l"/>
              <a:t>‹#›</a:t>
            </a:fld>
            <a:endParaRPr lang="en-US" sz="120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cbi.nlm.nih.gov/pubmed?term=McIntosh%20JM%5BAuthor%5D&amp;cauthor=true&amp;cauthor_uid=20377613" TargetMode="External"/><Relationship Id="rId3" Type="http://schemas.openxmlformats.org/officeDocument/2006/relationships/hyperlink" Target="http://www.ncbi.nlm.nih.gov/pubmed?term=David%20R%5BAuthor%5D&amp;cauthor=true&amp;cauthor_uid=20377613" TargetMode="External"/><Relationship Id="rId7" Type="http://schemas.openxmlformats.org/officeDocument/2006/relationships/hyperlink" Target="http://www.ncbi.nlm.nih.gov/pubmed?term=Papke%20RL%5BAuthor%5D&amp;cauthor=true&amp;cauthor_uid=20377613" TargetMode="External"/><Relationship Id="rId2" Type="http://schemas.openxmlformats.org/officeDocument/2006/relationships/hyperlink" Target="http://www.ncbi.nlm.nih.gov/pubmed/2037761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cbi.nlm.nih.gov/pubmed?term=Orr-Urtreger%20A%5BAuthor%5D&amp;cauthor=true&amp;cauthor_uid=20377613" TargetMode="External"/><Relationship Id="rId5" Type="http://schemas.openxmlformats.org/officeDocument/2006/relationships/hyperlink" Target="http://www.ncbi.nlm.nih.gov/pubmed?term=Simeone%20X%5BAuthor%5D&amp;cauthor=true&amp;cauthor_uid=20377613" TargetMode="External"/><Relationship Id="rId10" Type="http://schemas.openxmlformats.org/officeDocument/2006/relationships/hyperlink" Target="http://www.ncbi.nlm.nih.gov/pubmed?term=Scholze%20P%5BAuthor%5D&amp;cauthor=true&amp;cauthor_uid=20377613" TargetMode="External"/><Relationship Id="rId4" Type="http://schemas.openxmlformats.org/officeDocument/2006/relationships/hyperlink" Target="http://www.ncbi.nlm.nih.gov/pubmed?term=Ciuraszkiewicz%20A%5BAuthor%5D&amp;cauthor=true&amp;cauthor_uid=20377613" TargetMode="External"/><Relationship Id="rId9" Type="http://schemas.openxmlformats.org/officeDocument/2006/relationships/hyperlink" Target="http://www.ncbi.nlm.nih.gov/pubmed?term=Huck%20S%5BAuthor%5D&amp;cauthor=true&amp;cauthor_uid=20377613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cbi.nlm.nih.gov/pubmed?term=McIntosh%20JM%5BAuthor%5D&amp;cauthor=true&amp;cauthor_uid=20377613" TargetMode="External"/><Relationship Id="rId3" Type="http://schemas.openxmlformats.org/officeDocument/2006/relationships/hyperlink" Target="http://www.ncbi.nlm.nih.gov/pubmed?term=David%20R%5BAuthor%5D&amp;cauthor=true&amp;cauthor_uid=20377613" TargetMode="External"/><Relationship Id="rId7" Type="http://schemas.openxmlformats.org/officeDocument/2006/relationships/hyperlink" Target="http://www.ncbi.nlm.nih.gov/pubmed?term=Papke%20RL%5BAuthor%5D&amp;cauthor=true&amp;cauthor_uid=20377613" TargetMode="External"/><Relationship Id="rId2" Type="http://schemas.openxmlformats.org/officeDocument/2006/relationships/hyperlink" Target="http://www.ncbi.nlm.nih.gov/pubmed/2037761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cbi.nlm.nih.gov/pubmed?term=Orr-Urtreger%20A%5BAuthor%5D&amp;cauthor=true&amp;cauthor_uid=20377613" TargetMode="External"/><Relationship Id="rId5" Type="http://schemas.openxmlformats.org/officeDocument/2006/relationships/hyperlink" Target="http://www.ncbi.nlm.nih.gov/pubmed?term=Simeone%20X%5BAuthor%5D&amp;cauthor=true&amp;cauthor_uid=20377613" TargetMode="External"/><Relationship Id="rId10" Type="http://schemas.openxmlformats.org/officeDocument/2006/relationships/hyperlink" Target="http://www.ncbi.nlm.nih.gov/pubmed?term=Scholze%20P%5BAuthor%5D&amp;cauthor=true&amp;cauthor_uid=20377613" TargetMode="External"/><Relationship Id="rId4" Type="http://schemas.openxmlformats.org/officeDocument/2006/relationships/hyperlink" Target="http://www.ncbi.nlm.nih.gov/pubmed?term=Ciuraszkiewicz%20A%5BAuthor%5D&amp;cauthor=true&amp;cauthor_uid=20377613" TargetMode="External"/><Relationship Id="rId9" Type="http://schemas.openxmlformats.org/officeDocument/2006/relationships/hyperlink" Target="http://www.ncbi.nlm.nih.gov/pubmed?term=Huck%20S%5BAuthor%5D&amp;cauthor=true&amp;cauthor_uid=20377613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ubmed?term=Ochodnicky%20P%5BAuthor%5D&amp;cauthor=true&amp;cauthor_uid=23033838" TargetMode="External"/><Relationship Id="rId2" Type="http://schemas.openxmlformats.org/officeDocument/2006/relationships/hyperlink" Target="http://www.ncbi.nlm.nih.gov/pubmed/2303383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cbi.nlm.nih.gov/pubmed?term=Michel%20MC%5BAuthor%5D&amp;cauthor=true&amp;cauthor_uid=23033838" TargetMode="External"/><Relationship Id="rId5" Type="http://schemas.openxmlformats.org/officeDocument/2006/relationships/hyperlink" Target="http://www.ncbi.nlm.nih.gov/pubmed?term=Andersson%20KE%5BAuthor%5D&amp;cauthor=true&amp;cauthor_uid=23033838" TargetMode="External"/><Relationship Id="rId4" Type="http://schemas.openxmlformats.org/officeDocument/2006/relationships/hyperlink" Target="http://www.ncbi.nlm.nih.gov/pubmed?term=Uvelius%20B%5BAuthor%5D&amp;cauthor=true&amp;cauthor_uid=23033838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Microsoft_Office_Word_97_-_2003_Document1.doc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Word_97_-_2003_Document2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71737" y="1371600"/>
            <a:ext cx="6115064" cy="3914788"/>
          </a:xfrm>
        </p:spPr>
        <p:txBody>
          <a:bodyPr>
            <a:noAutofit/>
          </a:bodyPr>
          <a:lstStyle/>
          <a:p>
            <a:pPr algn="l"/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Ervilla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Dass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Assistant Professor</a:t>
            </a:r>
          </a:p>
          <a:p>
            <a:pPr algn="l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Department of Pharmacology</a:t>
            </a:r>
          </a:p>
          <a:p>
            <a:pPr algn="l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S. B. K. S. Medical Institute and Research Centre </a:t>
            </a:r>
          </a:p>
          <a:p>
            <a:pPr algn="l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Sumandeep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Vidyapeeth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Piparia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endParaRPr lang="en-IN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I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6858000" cy="609600"/>
          </a:xfrm>
        </p:spPr>
        <p:txBody>
          <a:bodyPr/>
          <a:lstStyle/>
          <a:p>
            <a:pPr algn="ctr"/>
            <a:r>
              <a:rPr lang="en-US" sz="3600" b="1" dirty="0" smtClean="0">
                <a:latin typeface="Arial" charset="0"/>
              </a:rPr>
              <a:t> </a:t>
            </a:r>
            <a:r>
              <a:rPr lang="en-US" sz="3200" b="1" dirty="0" smtClean="0">
                <a:latin typeface="Arial" charset="0"/>
              </a:rPr>
              <a:t>RESPONSE TO DOSES OF NICOTINE</a:t>
            </a:r>
            <a:endParaRPr lang="en-US" sz="4800" b="1" dirty="0" smtClean="0">
              <a:latin typeface="Arial" charset="0"/>
            </a:endParaRP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8138" y="1371600"/>
            <a:ext cx="6291262" cy="44958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Arial" charset="0"/>
              </a:rPr>
              <a:t>Low Dose</a:t>
            </a:r>
          </a:p>
          <a:p>
            <a:pPr lvl="1"/>
            <a:r>
              <a:rPr lang="en-US" sz="2800" b="1" dirty="0" smtClean="0">
                <a:latin typeface="Arial" charset="0"/>
              </a:rPr>
              <a:t>Autonomic ganglia</a:t>
            </a:r>
          </a:p>
          <a:p>
            <a:pPr lvl="1"/>
            <a:r>
              <a:rPr lang="en-US" sz="2800" b="1" dirty="0" smtClean="0">
                <a:latin typeface="Arial" charset="0"/>
              </a:rPr>
              <a:t>Adrenal </a:t>
            </a:r>
            <a:r>
              <a:rPr lang="en-US" sz="2800" b="1" dirty="0" err="1" smtClean="0">
                <a:latin typeface="Arial" charset="0"/>
              </a:rPr>
              <a:t>medullary</a:t>
            </a:r>
            <a:r>
              <a:rPr lang="en-US" sz="2800" b="1" dirty="0" smtClean="0">
                <a:latin typeface="Arial" charset="0"/>
              </a:rPr>
              <a:t> cell</a:t>
            </a:r>
          </a:p>
          <a:p>
            <a:pPr lvl="1"/>
            <a:r>
              <a:rPr lang="en-US" sz="2800" b="1" dirty="0" smtClean="0">
                <a:latin typeface="Arial" charset="0"/>
              </a:rPr>
              <a:t>End plate of skeletal muscle</a:t>
            </a:r>
          </a:p>
          <a:p>
            <a:r>
              <a:rPr lang="en-US" sz="3200" b="1" dirty="0" smtClean="0">
                <a:latin typeface="Arial" charset="0"/>
              </a:rPr>
              <a:t>High Dose</a:t>
            </a:r>
          </a:p>
          <a:p>
            <a:pPr lvl="1"/>
            <a:r>
              <a:rPr lang="en-US" sz="2800" b="1" dirty="0" smtClean="0">
                <a:latin typeface="Arial" charset="0"/>
              </a:rPr>
              <a:t>Autonomic ganglia</a:t>
            </a:r>
          </a:p>
          <a:p>
            <a:pPr lvl="1"/>
            <a:r>
              <a:rPr lang="en-US" sz="2800" b="1" dirty="0" smtClean="0">
                <a:latin typeface="Arial" charset="0"/>
              </a:rPr>
              <a:t>Adrenal </a:t>
            </a:r>
            <a:r>
              <a:rPr lang="en-US" sz="2800" b="1" dirty="0" err="1" smtClean="0">
                <a:latin typeface="Arial" charset="0"/>
              </a:rPr>
              <a:t>medullary</a:t>
            </a:r>
            <a:r>
              <a:rPr lang="en-US" sz="2800" b="1" dirty="0" smtClean="0">
                <a:latin typeface="Arial" charset="0"/>
              </a:rPr>
              <a:t> cell</a:t>
            </a:r>
          </a:p>
          <a:p>
            <a:pPr lvl="1"/>
            <a:r>
              <a:rPr lang="en-US" sz="2800" b="1" dirty="0" smtClean="0">
                <a:latin typeface="Arial" charset="0"/>
              </a:rPr>
              <a:t>End plate of skeletal muscle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357290" y="500042"/>
            <a:ext cx="6086500" cy="609600"/>
          </a:xfrm>
        </p:spPr>
        <p:txBody>
          <a:bodyPr/>
          <a:lstStyle/>
          <a:p>
            <a:pPr algn="ctr"/>
            <a:r>
              <a:rPr lang="en-US" sz="4400" b="1" dirty="0" smtClean="0">
                <a:latin typeface="Arial" charset="0"/>
              </a:rPr>
              <a:t> </a:t>
            </a:r>
            <a:r>
              <a:rPr lang="en-US" sz="3600" b="1" dirty="0" smtClean="0">
                <a:latin typeface="Arial" charset="0"/>
              </a:rPr>
              <a:t>MUSCARINIC RECEPTORS</a:t>
            </a:r>
            <a:endParaRPr lang="en-US" sz="5400" b="1" dirty="0" smtClean="0">
              <a:latin typeface="Arial" charset="0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82000" cy="4038600"/>
          </a:xfrm>
        </p:spPr>
        <p:txBody>
          <a:bodyPr>
            <a:noAutofit/>
          </a:bodyPr>
          <a:lstStyle/>
          <a:p>
            <a:r>
              <a:rPr lang="en-US" sz="2800" b="1" dirty="0" err="1" smtClean="0">
                <a:latin typeface="Arial" charset="0"/>
              </a:rPr>
              <a:t>Muscarinic</a:t>
            </a:r>
            <a:r>
              <a:rPr lang="en-US" sz="2800" b="1" dirty="0" smtClean="0">
                <a:latin typeface="Arial" charset="0"/>
              </a:rPr>
              <a:t> receptors</a:t>
            </a:r>
            <a:endParaRPr lang="en-US" sz="3200" b="1" dirty="0" smtClean="0">
              <a:latin typeface="Arial" charset="0"/>
            </a:endParaRPr>
          </a:p>
          <a:p>
            <a:pPr lvl="1"/>
            <a:r>
              <a:rPr lang="en-US" sz="2800" b="1" dirty="0" smtClean="0">
                <a:latin typeface="Arial" charset="0"/>
              </a:rPr>
              <a:t>The alkaloid </a:t>
            </a:r>
            <a:r>
              <a:rPr lang="en-US" sz="2800" b="1" dirty="0" err="1" smtClean="0">
                <a:latin typeface="Arial" charset="0"/>
              </a:rPr>
              <a:t>muscarine</a:t>
            </a:r>
            <a:r>
              <a:rPr lang="en-US" sz="2800" b="1" dirty="0" smtClean="0">
                <a:latin typeface="Arial" charset="0"/>
              </a:rPr>
              <a:t> mimics the actions of acetylcholine at these receptor sites</a:t>
            </a:r>
          </a:p>
          <a:p>
            <a:pPr lvl="1"/>
            <a:r>
              <a:rPr lang="en-US" sz="2800" b="1" dirty="0" err="1" smtClean="0">
                <a:latin typeface="Arial" charset="0"/>
              </a:rPr>
              <a:t>Metabotropic</a:t>
            </a:r>
            <a:endParaRPr lang="en-US" sz="2800" b="1" dirty="0" smtClean="0">
              <a:latin typeface="Arial" charset="0"/>
            </a:endParaRPr>
          </a:p>
          <a:p>
            <a:pPr marL="1085850" lvl="2"/>
            <a:r>
              <a:rPr lang="en-US" b="1" dirty="0" smtClean="0">
                <a:latin typeface="Arial" charset="0"/>
              </a:rPr>
              <a:t>Associated with guanine nucleotide binding proteins (G- proteins)</a:t>
            </a:r>
          </a:p>
          <a:p>
            <a:pPr marL="1085850" lvl="2"/>
            <a:r>
              <a:rPr lang="en-US" b="1" dirty="0" smtClean="0">
                <a:latin typeface="Arial" charset="0"/>
              </a:rPr>
              <a:t>Span the cell membrane seven times</a:t>
            </a:r>
          </a:p>
          <a:p>
            <a:pPr lvl="1"/>
            <a:r>
              <a:rPr lang="en-US" sz="2800" b="1" dirty="0" smtClean="0">
                <a:latin typeface="Arial" charset="0"/>
              </a:rPr>
              <a:t>Several subtypes: M</a:t>
            </a:r>
            <a:r>
              <a:rPr lang="en-US" sz="2000" b="1" dirty="0" smtClean="0">
                <a:latin typeface="Arial" charset="0"/>
              </a:rPr>
              <a:t>1,</a:t>
            </a:r>
            <a:r>
              <a:rPr lang="en-US" sz="2800" b="1" baseline="-25000" dirty="0" smtClean="0">
                <a:latin typeface="Arial" charset="0"/>
              </a:rPr>
              <a:t>     </a:t>
            </a:r>
            <a:r>
              <a:rPr lang="en-US" sz="2800" b="1" dirty="0" smtClean="0">
                <a:latin typeface="Arial" charset="0"/>
              </a:rPr>
              <a:t>M</a:t>
            </a:r>
            <a:r>
              <a:rPr lang="en-US" sz="2000" b="1" dirty="0" smtClean="0">
                <a:latin typeface="Arial" charset="0"/>
              </a:rPr>
              <a:t>2,</a:t>
            </a:r>
            <a:r>
              <a:rPr lang="en-US" sz="2800" b="1" baseline="-25000" dirty="0" smtClean="0">
                <a:latin typeface="Arial" charset="0"/>
              </a:rPr>
              <a:t>     </a:t>
            </a:r>
            <a:r>
              <a:rPr lang="en-US" sz="2800" b="1" dirty="0" smtClean="0">
                <a:latin typeface="Arial" charset="0"/>
              </a:rPr>
              <a:t>M</a:t>
            </a:r>
            <a:r>
              <a:rPr lang="en-US" sz="2000" b="1" dirty="0" smtClean="0">
                <a:latin typeface="Arial" charset="0"/>
              </a:rPr>
              <a:t>3,</a:t>
            </a:r>
            <a:r>
              <a:rPr lang="en-US" sz="2800" b="1" baseline="-25000" dirty="0" smtClean="0">
                <a:latin typeface="Arial" charset="0"/>
              </a:rPr>
              <a:t>     </a:t>
            </a:r>
            <a:r>
              <a:rPr lang="en-US" sz="2800" b="1" dirty="0" smtClean="0">
                <a:latin typeface="Arial" charset="0"/>
              </a:rPr>
              <a:t>M</a:t>
            </a:r>
            <a:r>
              <a:rPr lang="en-US" sz="2000" b="1" dirty="0" smtClean="0">
                <a:latin typeface="Arial" charset="0"/>
              </a:rPr>
              <a:t>4,</a:t>
            </a:r>
            <a:r>
              <a:rPr lang="en-US" sz="2800" b="1" baseline="-25000" dirty="0" smtClean="0">
                <a:latin typeface="Arial" charset="0"/>
              </a:rPr>
              <a:t>     </a:t>
            </a:r>
            <a:r>
              <a:rPr lang="en-US" sz="2800" b="1" dirty="0" smtClean="0">
                <a:latin typeface="Arial" charset="0"/>
              </a:rPr>
              <a:t>M</a:t>
            </a:r>
            <a:r>
              <a:rPr lang="en-US" sz="2000" b="1" dirty="0" smtClean="0">
                <a:latin typeface="Arial" charset="0"/>
              </a:rPr>
              <a:t>5</a:t>
            </a:r>
            <a:r>
              <a:rPr lang="en-US" sz="2800" b="1" baseline="-25000" dirty="0" smtClean="0">
                <a:latin typeface="Arial" charset="0"/>
              </a:rPr>
              <a:t>  </a:t>
            </a:r>
          </a:p>
          <a:p>
            <a:pPr lvl="1"/>
            <a:r>
              <a:rPr lang="en-US" sz="2800" b="1" dirty="0" smtClean="0">
                <a:latin typeface="Arial" charset="0"/>
              </a:rPr>
              <a:t>Associated with various biochemical and electrophysiological responses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610600" cy="609600"/>
          </a:xfrm>
        </p:spPr>
        <p:txBody>
          <a:bodyPr/>
          <a:lstStyle/>
          <a:p>
            <a:pPr algn="ctr"/>
            <a:r>
              <a:rPr lang="en-US" sz="3200" b="1" dirty="0" smtClean="0">
                <a:latin typeface="Arial" charset="0"/>
              </a:rPr>
              <a:t> </a:t>
            </a:r>
            <a:r>
              <a:rPr lang="en-US" sz="2400" b="1" dirty="0" smtClean="0">
                <a:latin typeface="Arial" charset="0"/>
              </a:rPr>
              <a:t>BIOCHEMICAL ACTIONS ASSOCIATED WITH MUSCARINIC RECEPTORS</a:t>
            </a:r>
            <a:endParaRPr lang="en-US" b="1" dirty="0" smtClean="0">
              <a:latin typeface="Arial" charset="0"/>
            </a:endParaRPr>
          </a:p>
        </p:txBody>
      </p:sp>
      <p:sp>
        <p:nvSpPr>
          <p:cNvPr id="11270" name="Text Box 18"/>
          <p:cNvSpPr txBox="1">
            <a:spLocks noChangeArrowheads="1"/>
          </p:cNvSpPr>
          <p:nvPr/>
        </p:nvSpPr>
        <p:spPr bwMode="auto">
          <a:xfrm>
            <a:off x="457200" y="3962400"/>
            <a:ext cx="5410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M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and M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muscarinic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receptors 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associate with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Gq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-protein; result: activation of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phospholipase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Cb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1271" name="Text Box 19"/>
          <p:cNvSpPr txBox="1">
            <a:spLocks noChangeArrowheads="1"/>
          </p:cNvSpPr>
          <p:nvPr/>
        </p:nvSpPr>
        <p:spPr bwMode="auto">
          <a:xfrm>
            <a:off x="762000" y="1676400"/>
            <a:ext cx="4724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and 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muscarinic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receptors 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associate with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-protein; result: inhibition of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adenyl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cyclase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4343400" y="2743200"/>
            <a:ext cx="3886200" cy="762000"/>
            <a:chOff x="3282" y="660"/>
            <a:chExt cx="2094" cy="300"/>
          </a:xfrm>
        </p:grpSpPr>
        <p:graphicFrame>
          <p:nvGraphicFramePr>
            <p:cNvPr id="11267" name="Object 24"/>
            <p:cNvGraphicFramePr>
              <a:graphicFrameLocks noChangeAspect="1"/>
            </p:cNvGraphicFramePr>
            <p:nvPr/>
          </p:nvGraphicFramePr>
          <p:xfrm>
            <a:off x="3282" y="660"/>
            <a:ext cx="2094" cy="300"/>
          </p:xfrm>
          <a:graphic>
            <a:graphicData uri="http://schemas.openxmlformats.org/presentationml/2006/ole">
              <p:oleObj spid="_x0000_s32771" name="Bitmap Image" r:id="rId4" imgW="3323810" imgH="476316" progId="PBrush">
                <p:embed/>
              </p:oleObj>
            </a:graphicData>
          </a:graphic>
        </p:graphicFrame>
        <p:sp>
          <p:nvSpPr>
            <p:cNvPr id="11275" name="Text Box 25"/>
            <p:cNvSpPr txBox="1">
              <a:spLocks noChangeArrowheads="1"/>
            </p:cNvSpPr>
            <p:nvPr/>
          </p:nvSpPr>
          <p:spPr bwMode="auto">
            <a:xfrm>
              <a:off x="4032" y="672"/>
              <a:ext cx="33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X</a:t>
              </a:r>
              <a:endParaRPr lang="en-US" sz="1800" b="1"/>
            </a:p>
          </p:txBody>
        </p:sp>
      </p:grpSp>
      <p:graphicFrame>
        <p:nvGraphicFramePr>
          <p:cNvPr id="11266" name="Object 26"/>
          <p:cNvGraphicFramePr>
            <a:graphicFrameLocks noChangeAspect="1"/>
          </p:cNvGraphicFramePr>
          <p:nvPr/>
        </p:nvGraphicFramePr>
        <p:xfrm>
          <a:off x="4114800" y="5410200"/>
          <a:ext cx="4648200" cy="849313"/>
        </p:xfrm>
        <a:graphic>
          <a:graphicData uri="http://schemas.openxmlformats.org/presentationml/2006/ole">
            <p:oleObj spid="_x0000_s32770" name="Bitmap Image" r:id="rId5" imgW="3467584" imgH="542857" progId="PBrush">
              <p:embed/>
            </p:oleObj>
          </a:graphicData>
        </a:graphic>
      </p:graphicFrame>
      <p:sp>
        <p:nvSpPr>
          <p:cNvPr id="11273" name="Text Box 27"/>
          <p:cNvSpPr txBox="1">
            <a:spLocks noChangeArrowheads="1"/>
          </p:cNvSpPr>
          <p:nvPr/>
        </p:nvSpPr>
        <p:spPr bwMode="auto">
          <a:xfrm>
            <a:off x="304800" y="5654675"/>
            <a:ext cx="3962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 err="1"/>
              <a:t>phosphatidylinositolbiphosphate</a:t>
            </a:r>
            <a:r>
              <a:rPr lang="en-US" sz="1600" b="1" dirty="0"/>
              <a:t> (PIP)</a:t>
            </a:r>
            <a:r>
              <a:rPr lang="en-US" sz="1600" b="1" baseline="-25000" dirty="0"/>
              <a:t>2</a:t>
            </a:r>
            <a:r>
              <a:rPr lang="en-US" sz="1600" b="1" dirty="0"/>
              <a:t>                                             </a:t>
            </a:r>
            <a:r>
              <a:rPr lang="en-US" sz="1600" b="1" dirty="0" err="1"/>
              <a:t>inositoltriphosphate</a:t>
            </a:r>
            <a:r>
              <a:rPr lang="en-US" sz="1600" b="1" dirty="0"/>
              <a:t> (IP)</a:t>
            </a:r>
            <a:r>
              <a:rPr lang="en-US" sz="1600" b="1" baseline="-25000" dirty="0"/>
              <a:t>3                                             </a:t>
            </a:r>
            <a:endParaRPr lang="en-US" sz="1600" b="1" dirty="0"/>
          </a:p>
        </p:txBody>
      </p:sp>
      <p:sp>
        <p:nvSpPr>
          <p:cNvPr id="11274" name="Text Box 30"/>
          <p:cNvSpPr txBox="1">
            <a:spLocks noChangeArrowheads="1"/>
          </p:cNvSpPr>
          <p:nvPr/>
        </p:nvSpPr>
        <p:spPr bwMode="auto">
          <a:xfrm>
            <a:off x="381000" y="6172200"/>
            <a:ext cx="3505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 err="1"/>
              <a:t>diacylglycerol</a:t>
            </a:r>
            <a:r>
              <a:rPr lang="en-US" sz="1600" b="1" dirty="0"/>
              <a:t> (DAG)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285728"/>
            <a:ext cx="7772400" cy="685800"/>
          </a:xfrm>
        </p:spPr>
        <p:txBody>
          <a:bodyPr/>
          <a:lstStyle/>
          <a:p>
            <a:pPr algn="ctr"/>
            <a:r>
              <a:rPr lang="en-US" sz="2800" b="1" dirty="0" smtClean="0">
                <a:latin typeface="Arial" charset="0"/>
              </a:rPr>
              <a:t>SPECIFIC ANTAGONISTS FOR MUSCARINIC RECEPTOR SUBTYPES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057400" y="1219200"/>
            <a:ext cx="5562600" cy="4656138"/>
            <a:chOff x="1296" y="624"/>
            <a:chExt cx="3504" cy="2933"/>
          </a:xfrm>
        </p:grpSpPr>
        <p:sp>
          <p:nvSpPr>
            <p:cNvPr id="74757" name="Rectangle 4"/>
            <p:cNvSpPr>
              <a:spLocks noChangeArrowheads="1"/>
            </p:cNvSpPr>
            <p:nvPr/>
          </p:nvSpPr>
          <p:spPr bwMode="auto">
            <a:xfrm>
              <a:off x="3520" y="2810"/>
              <a:ext cx="1280" cy="7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400">
                  <a:cs typeface="Times New Roman" pitchFamily="18" charset="0"/>
                </a:rPr>
                <a:t>Darifenacin</a:t>
              </a:r>
              <a:r>
                <a:rPr lang="en-US" sz="2400"/>
                <a:t> </a:t>
              </a:r>
            </a:p>
          </p:txBody>
        </p:sp>
        <p:sp>
          <p:nvSpPr>
            <p:cNvPr id="74758" name="Rectangle 5"/>
            <p:cNvSpPr>
              <a:spLocks noChangeArrowheads="1"/>
            </p:cNvSpPr>
            <p:nvPr/>
          </p:nvSpPr>
          <p:spPr bwMode="auto">
            <a:xfrm>
              <a:off x="2240" y="2810"/>
              <a:ext cx="1280" cy="7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r>
                <a:rPr lang="en-US" sz="2400">
                  <a:cs typeface="Times New Roman" pitchFamily="18" charset="0"/>
                </a:rPr>
                <a:t>Smooth muscles and glands</a:t>
              </a:r>
              <a:r>
                <a:rPr lang="en-US" sz="2400"/>
                <a:t> </a:t>
              </a:r>
            </a:p>
          </p:txBody>
        </p:sp>
        <p:sp>
          <p:nvSpPr>
            <p:cNvPr id="74759" name="Rectangle 6"/>
            <p:cNvSpPr>
              <a:spLocks noChangeArrowheads="1"/>
            </p:cNvSpPr>
            <p:nvPr/>
          </p:nvSpPr>
          <p:spPr bwMode="auto">
            <a:xfrm>
              <a:off x="1296" y="2810"/>
              <a:ext cx="944" cy="7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400"/>
                <a:t>M</a:t>
              </a:r>
              <a:r>
                <a:rPr lang="en-US" sz="1800"/>
                <a:t>3</a:t>
              </a:r>
            </a:p>
          </p:txBody>
        </p:sp>
        <p:sp>
          <p:nvSpPr>
            <p:cNvPr id="74760" name="Rectangle 7"/>
            <p:cNvSpPr>
              <a:spLocks noChangeArrowheads="1"/>
            </p:cNvSpPr>
            <p:nvPr/>
          </p:nvSpPr>
          <p:spPr bwMode="auto">
            <a:xfrm>
              <a:off x="3520" y="2017"/>
              <a:ext cx="1280" cy="7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400">
                  <a:cs typeface="Arial" charset="0"/>
                </a:rPr>
                <a:t>Tripitamine</a:t>
              </a:r>
              <a:endParaRPr lang="en-US" sz="2400">
                <a:cs typeface="Times New Roman" pitchFamily="18" charset="0"/>
              </a:endParaRPr>
            </a:p>
            <a:p>
              <a:pPr algn="ctr">
                <a:spcBef>
                  <a:spcPct val="20000"/>
                </a:spcBef>
              </a:pPr>
              <a:r>
                <a:rPr lang="en-US" sz="2400">
                  <a:cs typeface="Times New Roman" pitchFamily="18" charset="0"/>
                </a:rPr>
                <a:t>Gallamine*</a:t>
              </a:r>
              <a:r>
                <a:rPr lang="en-US" sz="2400"/>
                <a:t> </a:t>
              </a:r>
            </a:p>
          </p:txBody>
        </p:sp>
        <p:sp>
          <p:nvSpPr>
            <p:cNvPr id="74761" name="Rectangle 8"/>
            <p:cNvSpPr>
              <a:spLocks noChangeArrowheads="1"/>
            </p:cNvSpPr>
            <p:nvPr/>
          </p:nvSpPr>
          <p:spPr bwMode="auto">
            <a:xfrm>
              <a:off x="2240" y="2017"/>
              <a:ext cx="1280" cy="7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r>
                <a:rPr lang="en-US" sz="2400">
                  <a:cs typeface="Arial" charset="0"/>
                </a:rPr>
                <a:t>Cardiac muscle fiber</a:t>
              </a:r>
              <a:endParaRPr lang="en-US" sz="2400">
                <a:cs typeface="Times New Roman" pitchFamily="18" charset="0"/>
              </a:endParaRPr>
            </a:p>
            <a:p>
              <a:pPr>
                <a:spcBef>
                  <a:spcPct val="20000"/>
                </a:spcBef>
              </a:pPr>
              <a:endParaRPr lang="en-US" sz="2400"/>
            </a:p>
          </p:txBody>
        </p:sp>
        <p:sp>
          <p:nvSpPr>
            <p:cNvPr id="74762" name="Rectangle 9"/>
            <p:cNvSpPr>
              <a:spLocks noChangeArrowheads="1"/>
            </p:cNvSpPr>
            <p:nvPr/>
          </p:nvSpPr>
          <p:spPr bwMode="auto">
            <a:xfrm>
              <a:off x="1296" y="2017"/>
              <a:ext cx="944" cy="7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400"/>
                <a:t>M</a:t>
              </a:r>
              <a:r>
                <a:rPr lang="en-US" sz="1800"/>
                <a:t>2</a:t>
              </a:r>
            </a:p>
          </p:txBody>
        </p:sp>
        <p:sp>
          <p:nvSpPr>
            <p:cNvPr id="74763" name="Rectangle 10"/>
            <p:cNvSpPr>
              <a:spLocks noChangeArrowheads="1"/>
            </p:cNvSpPr>
            <p:nvPr/>
          </p:nvSpPr>
          <p:spPr bwMode="auto">
            <a:xfrm>
              <a:off x="3520" y="1270"/>
              <a:ext cx="1280" cy="7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400">
                  <a:cs typeface="Arial" charset="0"/>
                </a:rPr>
                <a:t>Pirenzepine</a:t>
              </a:r>
              <a:endParaRPr lang="en-US" sz="2400">
                <a:cs typeface="Times New Roman" pitchFamily="18" charset="0"/>
              </a:endParaRPr>
            </a:p>
            <a:p>
              <a:pPr algn="ctr">
                <a:spcBef>
                  <a:spcPct val="20000"/>
                </a:spcBef>
              </a:pPr>
              <a:r>
                <a:rPr lang="en-US" sz="2400">
                  <a:cs typeface="Times New Roman" pitchFamily="18" charset="0"/>
                </a:rPr>
                <a:t>Telenzepine</a:t>
              </a:r>
              <a:r>
                <a:rPr lang="en-US" sz="2400"/>
                <a:t> </a:t>
              </a:r>
            </a:p>
          </p:txBody>
        </p:sp>
        <p:sp>
          <p:nvSpPr>
            <p:cNvPr id="74764" name="Rectangle 11"/>
            <p:cNvSpPr>
              <a:spLocks noChangeArrowheads="1"/>
            </p:cNvSpPr>
            <p:nvPr/>
          </p:nvSpPr>
          <p:spPr bwMode="auto">
            <a:xfrm>
              <a:off x="2240" y="1270"/>
              <a:ext cx="1280" cy="7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r>
                <a:rPr lang="en-US" sz="2400">
                  <a:cs typeface="Times New Roman" pitchFamily="18" charset="0"/>
                </a:rPr>
                <a:t>Autonomic ganglia, gastric tissue</a:t>
              </a:r>
              <a:r>
                <a:rPr lang="en-US" sz="2400"/>
                <a:t> </a:t>
              </a:r>
            </a:p>
          </p:txBody>
        </p:sp>
        <p:sp>
          <p:nvSpPr>
            <p:cNvPr id="74765" name="Rectangle 12"/>
            <p:cNvSpPr>
              <a:spLocks noChangeArrowheads="1"/>
            </p:cNvSpPr>
            <p:nvPr/>
          </p:nvSpPr>
          <p:spPr bwMode="auto">
            <a:xfrm>
              <a:off x="1296" y="1270"/>
              <a:ext cx="944" cy="7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400"/>
                <a:t>M</a:t>
              </a:r>
              <a:r>
                <a:rPr lang="en-US" sz="1800"/>
                <a:t>1</a:t>
              </a:r>
            </a:p>
          </p:txBody>
        </p:sp>
        <p:sp>
          <p:nvSpPr>
            <p:cNvPr id="74766" name="Rectangle 13"/>
            <p:cNvSpPr>
              <a:spLocks noChangeArrowheads="1"/>
            </p:cNvSpPr>
            <p:nvPr/>
          </p:nvSpPr>
          <p:spPr bwMode="auto">
            <a:xfrm>
              <a:off x="3520" y="624"/>
              <a:ext cx="1280" cy="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endParaRPr lang="en-US" sz="1700" b="1">
                <a:cs typeface="Times New Roman" pitchFamily="18" charset="0"/>
              </a:endParaRPr>
            </a:p>
            <a:p>
              <a:pPr algn="ctr">
                <a:spcBef>
                  <a:spcPct val="20000"/>
                </a:spcBef>
              </a:pPr>
              <a:r>
                <a:rPr lang="en-US" sz="1700" b="1">
                  <a:cs typeface="Times New Roman" pitchFamily="18" charset="0"/>
                </a:rPr>
                <a:t>SELECTIVE ANTAGONIST(S)</a:t>
              </a:r>
              <a:r>
                <a:rPr lang="en-US" sz="2400"/>
                <a:t> </a:t>
              </a:r>
            </a:p>
          </p:txBody>
        </p:sp>
        <p:sp>
          <p:nvSpPr>
            <p:cNvPr id="74767" name="Rectangle 14"/>
            <p:cNvSpPr>
              <a:spLocks noChangeArrowheads="1"/>
            </p:cNvSpPr>
            <p:nvPr/>
          </p:nvSpPr>
          <p:spPr bwMode="auto">
            <a:xfrm>
              <a:off x="2240" y="624"/>
              <a:ext cx="1280" cy="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400">
                <a:cs typeface="Times New Roman" pitchFamily="18" charset="0"/>
              </a:endParaRPr>
            </a:p>
            <a:p>
              <a:pPr algn="ctr">
                <a:spcBef>
                  <a:spcPct val="20000"/>
                </a:spcBef>
              </a:pPr>
              <a:r>
                <a:rPr lang="en-US" sz="1700" b="1">
                  <a:cs typeface="Times New Roman" pitchFamily="18" charset="0"/>
                </a:rPr>
                <a:t>TISSUE</a:t>
              </a:r>
              <a:r>
                <a:rPr lang="en-US" sz="2400"/>
                <a:t> </a:t>
              </a:r>
            </a:p>
          </p:txBody>
        </p:sp>
        <p:sp>
          <p:nvSpPr>
            <p:cNvPr id="74768" name="Rectangle 15"/>
            <p:cNvSpPr>
              <a:spLocks noChangeArrowheads="1"/>
            </p:cNvSpPr>
            <p:nvPr/>
          </p:nvSpPr>
          <p:spPr bwMode="auto">
            <a:xfrm>
              <a:off x="1296" y="624"/>
              <a:ext cx="944" cy="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400">
                <a:cs typeface="Times New Roman" pitchFamily="18" charset="0"/>
              </a:endParaRPr>
            </a:p>
            <a:p>
              <a:pPr algn="ctr">
                <a:spcBef>
                  <a:spcPct val="20000"/>
                </a:spcBef>
              </a:pPr>
              <a:r>
                <a:rPr lang="en-US" sz="1700" b="1">
                  <a:cs typeface="Times New Roman" pitchFamily="18" charset="0"/>
                </a:rPr>
                <a:t>RECEPTOR</a:t>
              </a:r>
              <a:r>
                <a:rPr lang="en-US" sz="2400"/>
                <a:t> </a:t>
              </a:r>
            </a:p>
          </p:txBody>
        </p:sp>
        <p:sp>
          <p:nvSpPr>
            <p:cNvPr id="74769" name="Line 16"/>
            <p:cNvSpPr>
              <a:spLocks noChangeShapeType="1"/>
            </p:cNvSpPr>
            <p:nvPr/>
          </p:nvSpPr>
          <p:spPr bwMode="auto">
            <a:xfrm>
              <a:off x="1296" y="624"/>
              <a:ext cx="350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770" name="Line 17"/>
            <p:cNvSpPr>
              <a:spLocks noChangeShapeType="1"/>
            </p:cNvSpPr>
            <p:nvPr/>
          </p:nvSpPr>
          <p:spPr bwMode="auto">
            <a:xfrm>
              <a:off x="1296" y="1270"/>
              <a:ext cx="35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771" name="Line 18"/>
            <p:cNvSpPr>
              <a:spLocks noChangeShapeType="1"/>
            </p:cNvSpPr>
            <p:nvPr/>
          </p:nvSpPr>
          <p:spPr bwMode="auto">
            <a:xfrm>
              <a:off x="1296" y="2017"/>
              <a:ext cx="35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772" name="Line 19"/>
            <p:cNvSpPr>
              <a:spLocks noChangeShapeType="1"/>
            </p:cNvSpPr>
            <p:nvPr/>
          </p:nvSpPr>
          <p:spPr bwMode="auto">
            <a:xfrm>
              <a:off x="1296" y="2810"/>
              <a:ext cx="35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773" name="Line 20"/>
            <p:cNvSpPr>
              <a:spLocks noChangeShapeType="1"/>
            </p:cNvSpPr>
            <p:nvPr/>
          </p:nvSpPr>
          <p:spPr bwMode="auto">
            <a:xfrm>
              <a:off x="1296" y="3557"/>
              <a:ext cx="350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774" name="Line 21"/>
            <p:cNvSpPr>
              <a:spLocks noChangeShapeType="1"/>
            </p:cNvSpPr>
            <p:nvPr/>
          </p:nvSpPr>
          <p:spPr bwMode="auto">
            <a:xfrm>
              <a:off x="1296" y="624"/>
              <a:ext cx="0" cy="293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775" name="Line 22"/>
            <p:cNvSpPr>
              <a:spLocks noChangeShapeType="1"/>
            </p:cNvSpPr>
            <p:nvPr/>
          </p:nvSpPr>
          <p:spPr bwMode="auto">
            <a:xfrm>
              <a:off x="2240" y="624"/>
              <a:ext cx="0" cy="29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776" name="Line 23"/>
            <p:cNvSpPr>
              <a:spLocks noChangeShapeType="1"/>
            </p:cNvSpPr>
            <p:nvPr/>
          </p:nvSpPr>
          <p:spPr bwMode="auto">
            <a:xfrm>
              <a:off x="3520" y="624"/>
              <a:ext cx="0" cy="29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777" name="Line 24"/>
            <p:cNvSpPr>
              <a:spLocks noChangeShapeType="1"/>
            </p:cNvSpPr>
            <p:nvPr/>
          </p:nvSpPr>
          <p:spPr bwMode="auto">
            <a:xfrm>
              <a:off x="4800" y="624"/>
              <a:ext cx="0" cy="293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4756" name="Text Box 25"/>
          <p:cNvSpPr txBox="1">
            <a:spLocks noChangeArrowheads="1"/>
          </p:cNvSpPr>
          <p:nvPr/>
        </p:nvSpPr>
        <p:spPr bwMode="auto">
          <a:xfrm>
            <a:off x="2209800" y="6262688"/>
            <a:ext cx="4953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*Also blocks the nicotinic receptor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EVIDENCE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0"/>
            <a:ext cx="7772400" cy="1000108"/>
          </a:xfrm>
        </p:spPr>
        <p:txBody>
          <a:bodyPr/>
          <a:lstStyle/>
          <a:p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K. D. </a:t>
            </a:r>
            <a:r>
              <a:rPr lang="en-IN" sz="2800" b="1" dirty="0" err="1" smtClean="0">
                <a:latin typeface="Times New Roman" pitchFamily="18" charset="0"/>
                <a:cs typeface="Times New Roman" pitchFamily="18" charset="0"/>
              </a:rPr>
              <a:t>Tripathi</a:t>
            </a: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 M.D., Essentials of Medical Pharmacology , 7</a:t>
            </a:r>
            <a:r>
              <a:rPr lang="en-IN" sz="2800" b="1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800" b="1" dirty="0" err="1" smtClean="0">
                <a:latin typeface="Times New Roman" pitchFamily="18" charset="0"/>
                <a:cs typeface="Times New Roman" pitchFamily="18" charset="0"/>
              </a:rPr>
              <a:t>dition</a:t>
            </a: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 , 2013,  pg. 99 to 102</a:t>
            </a:r>
            <a:endParaRPr lang="en-IN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57224" y="1071546"/>
          <a:ext cx="77724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357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Source of Information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</a:t>
                      </a:r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Information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0726"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K. D. </a:t>
                      </a:r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Tripathi</a:t>
                      </a:r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Essentials of Medical Pharmacology,</a:t>
                      </a:r>
                    </a:p>
                    <a:p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Jaypee</a:t>
                      </a:r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Brothers Medical Publishers (P) LTD, NEW DEL</a:t>
                      </a:r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IN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endParaRPr lang="en-IN" sz="18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IN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en-IN" sz="1800" b="1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r>
                        <a:rPr lang="en-IN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edition, 2013</a:t>
                      </a:r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Section II DRUGS ACTING ON AUTONOMIC NERVOUS SYSTEM</a:t>
                      </a:r>
                      <a:endParaRPr lang="en-IN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</a:t>
                      </a:r>
                      <a:r>
                        <a:rPr lang="en-IN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7 cholinergic system and drugs</a:t>
                      </a:r>
                      <a:endParaRPr lang="en-IN" sz="18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Dr. K. D. </a:t>
                      </a:r>
                      <a:r>
                        <a:rPr lang="en-IN" sz="18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Tripathi</a:t>
                      </a:r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M.D. 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Ex-Director Professor and head of Pharmacology</a:t>
                      </a:r>
                    </a:p>
                    <a:p>
                      <a:r>
                        <a:rPr lang="en-IN" sz="18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Maulana</a:t>
                      </a:r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Azad Medical College and Associated LN B Pant Hospitals, New Delhi</a:t>
                      </a:r>
                    </a:p>
                    <a:p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>
                          <a:latin typeface="Times New Roman" pitchFamily="18" charset="0"/>
                          <a:cs typeface="Times New Roman" pitchFamily="18" charset="0"/>
                        </a:rPr>
                        <a:t>Cholinergic receptors, location action</a:t>
                      </a:r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- </a:t>
                      </a:r>
                      <a:r>
                        <a:rPr lang="en-IN" sz="18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Gr</a:t>
                      </a:r>
                      <a:r>
                        <a:rPr lang="en-US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ade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one </a:t>
                      </a:r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0"/>
            <a:ext cx="7772400" cy="1000108"/>
          </a:xfrm>
        </p:spPr>
        <p:txBody>
          <a:bodyPr/>
          <a:lstStyle/>
          <a:p>
            <a:r>
              <a:rPr lang="en-IN" sz="2400" b="1" dirty="0" err="1" smtClean="0">
                <a:latin typeface="Times New Roman" pitchFamily="18" charset="0"/>
                <a:cs typeface="Times New Roman" pitchFamily="18" charset="0"/>
              </a:rPr>
              <a:t>Satoskar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IN" sz="2400" b="1" dirty="0" err="1" smtClean="0">
                <a:latin typeface="Times New Roman" pitchFamily="18" charset="0"/>
                <a:cs typeface="Times New Roman" pitchFamily="18" charset="0"/>
              </a:rPr>
              <a:t>Bhandarkar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, Pharmacology and </a:t>
            </a:r>
            <a:r>
              <a:rPr lang="en-IN" sz="2400" b="1" dirty="0" err="1" smtClean="0">
                <a:latin typeface="Times New Roman" pitchFamily="18" charset="0"/>
                <a:cs typeface="Times New Roman" pitchFamily="18" charset="0"/>
              </a:rPr>
              <a:t>Pharmacotherapeutics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, Revised 23</a:t>
            </a:r>
            <a:r>
              <a:rPr lang="en-IN" sz="2400" b="1" baseline="30000" dirty="0" smtClean="0"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Edition , 2013,  pg . </a:t>
            </a:r>
            <a:r>
              <a:rPr lang="en-IN" sz="2400" smtClean="0">
                <a:latin typeface="Times New Roman" pitchFamily="18" charset="0"/>
                <a:cs typeface="Times New Roman" pitchFamily="18" charset="0"/>
              </a:rPr>
              <a:t>286 to 289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57224" y="1071546"/>
          <a:ext cx="77724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357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Source of Information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</a:t>
                      </a:r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Information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0726"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Pharmacology and </a:t>
                      </a:r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Pharmacotherapeutics</a:t>
                      </a:r>
                      <a:r>
                        <a:rPr lang="en-IN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</a:t>
                      </a:r>
                    </a:p>
                    <a:p>
                      <a:r>
                        <a:rPr lang="en-IN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R. S. </a:t>
                      </a:r>
                      <a:r>
                        <a:rPr lang="en-IN" sz="1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Satoskar</a:t>
                      </a:r>
                      <a:r>
                        <a:rPr lang="en-IN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</a:p>
                    <a:p>
                      <a:r>
                        <a:rPr lang="en-US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S. D. </a:t>
                      </a:r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Bhandarkar</a:t>
                      </a:r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Nirmala</a:t>
                      </a:r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N. </a:t>
                      </a:r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Rege</a:t>
                      </a:r>
                      <a:endParaRPr lang="en-IN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POPULAR PRAKAS</a:t>
                      </a:r>
                      <a:r>
                        <a:rPr lang="en-IN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</a:t>
                      </a:r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AN,</a:t>
                      </a:r>
                      <a:r>
                        <a:rPr lang="en-US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Mumbai.</a:t>
                      </a:r>
                    </a:p>
                    <a:p>
                      <a:endParaRPr lang="en-US" sz="18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Revised 23</a:t>
                      </a:r>
                      <a:r>
                        <a:rPr lang="en-US" sz="1800" b="1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rd</a:t>
                      </a:r>
                      <a:r>
                        <a:rPr lang="en-US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Edition,  2013</a:t>
                      </a:r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Section IV</a:t>
                      </a:r>
                      <a:r>
                        <a:rPr lang="en-IN" sz="1800" b="1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AUTONOMIC NERVOUS SYSTEM</a:t>
                      </a:r>
                      <a:endParaRPr lang="en-IN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 18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Cholinergic drugs</a:t>
                      </a:r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Satoskar</a:t>
                      </a:r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&amp; </a:t>
                      </a:r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Bhandarkar</a:t>
                      </a:r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1" dirty="0" smtClean="0">
                          <a:latin typeface="Times New Roman" pitchFamily="18" charset="0"/>
                          <a:cs typeface="Times New Roman" pitchFamily="18" charset="0"/>
                        </a:rPr>
                        <a:t>Cholinergic receptors, location action</a:t>
                      </a:r>
                    </a:p>
                    <a:p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- </a:t>
                      </a:r>
                      <a:r>
                        <a:rPr lang="en-IN" sz="18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Gr</a:t>
                      </a:r>
                      <a:r>
                        <a:rPr lang="en-US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ade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one </a:t>
                      </a:r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14348" y="500042"/>
          <a:ext cx="7772400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357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Source of Information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</a:t>
                      </a:r>
                      <a:r>
                        <a:rPr lang="en-IN" sz="1800" b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</a:t>
                      </a:r>
                      <a:r>
                        <a:rPr lang="en-US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Information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0726">
                <a:tc>
                  <a:txBody>
                    <a:bodyPr/>
                    <a:lstStyle/>
                    <a:p>
                      <a:r>
                        <a:rPr lang="pt-BR" dirty="0" smtClean="0">
                          <a:hlinkClick r:id="rId2" tooltip="The European journal of neuroscience."/>
                        </a:rPr>
                        <a:t>1. Eur J Neurosci.</a:t>
                      </a:r>
                      <a:r>
                        <a:rPr lang="pt-BR" dirty="0" smtClean="0"/>
                        <a:t> 2010 Mar;31(6):978-93. doi: 10.1111/j.1460-9568.2010.07133.x. Epub 2010 Mar 3.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Biochemical and functional properties of distinct nicotinic acetylcholine receptors in the superior cervical ganglion of mice with targeted deletions of </a:t>
                      </a:r>
                      <a:r>
                        <a:rPr lang="en-US" b="1" dirty="0" err="1" smtClean="0"/>
                        <a:t>nAChR</a:t>
                      </a:r>
                      <a:r>
                        <a:rPr lang="en-US" b="1" dirty="0" smtClean="0"/>
                        <a:t> subunit genes.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3"/>
                        </a:rPr>
                        <a:t>David R</a:t>
                      </a:r>
                      <a:r>
                        <a:rPr lang="en-US" baseline="30000" dirty="0" smtClean="0"/>
                        <a:t>1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>
                          <a:hlinkClick r:id="rId4"/>
                        </a:rPr>
                        <a:t>Ciuraszkiewicz</a:t>
                      </a:r>
                      <a:r>
                        <a:rPr lang="en-US" dirty="0" smtClean="0">
                          <a:hlinkClick r:id="rId4"/>
                        </a:rPr>
                        <a:t> A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>
                          <a:hlinkClick r:id="rId5"/>
                        </a:rPr>
                        <a:t>Simeone</a:t>
                      </a:r>
                      <a:r>
                        <a:rPr lang="en-US" dirty="0" smtClean="0">
                          <a:hlinkClick r:id="rId5"/>
                        </a:rPr>
                        <a:t> X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smtClean="0">
                          <a:hlinkClick r:id="rId6"/>
                        </a:rPr>
                        <a:t>Orr-</a:t>
                      </a:r>
                      <a:r>
                        <a:rPr lang="en-US" dirty="0" err="1" smtClean="0">
                          <a:hlinkClick r:id="rId6"/>
                        </a:rPr>
                        <a:t>Urtreger</a:t>
                      </a:r>
                      <a:r>
                        <a:rPr lang="en-US" dirty="0" smtClean="0">
                          <a:hlinkClick r:id="rId6"/>
                        </a:rPr>
                        <a:t> A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>
                          <a:hlinkClick r:id="rId7"/>
                        </a:rPr>
                        <a:t>Papke</a:t>
                      </a:r>
                      <a:r>
                        <a:rPr lang="en-US" dirty="0" smtClean="0">
                          <a:hlinkClick r:id="rId7"/>
                        </a:rPr>
                        <a:t> RL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smtClean="0">
                          <a:hlinkClick r:id="rId8"/>
                        </a:rPr>
                        <a:t>McIntosh JM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smtClean="0">
                          <a:hlinkClick r:id="rId9"/>
                        </a:rPr>
                        <a:t>Huck S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>
                          <a:hlinkClick r:id="rId10"/>
                        </a:rPr>
                        <a:t>Scholze</a:t>
                      </a:r>
                      <a:r>
                        <a:rPr lang="en-US" dirty="0" smtClean="0">
                          <a:hlinkClick r:id="rId10"/>
                        </a:rPr>
                        <a:t> P</a:t>
                      </a:r>
                      <a:r>
                        <a:rPr lang="en-US" dirty="0" smtClean="0"/>
                        <a:t>.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</a:rPr>
                        <a:t>Acetylcholine </a:t>
                      </a:r>
                    </a:p>
                    <a:p>
                      <a:endParaRPr lang="en-US" b="0" dirty="0" smtClean="0">
                        <a:solidFill>
                          <a:schemeClr val="accent4">
                            <a:lumMod val="10000"/>
                          </a:schemeClr>
                        </a:solidFill>
                      </a:endParaRPr>
                    </a:p>
                    <a:p>
                      <a:r>
                        <a:rPr lang="en-US" dirty="0" smtClean="0"/>
                        <a:t>Nicotinic acetylcholine receptors (</a:t>
                      </a:r>
                      <a:r>
                        <a:rPr lang="en-US" dirty="0" err="1" smtClean="0"/>
                        <a:t>nAChRs</a:t>
                      </a:r>
                      <a:r>
                        <a:rPr lang="en-US" dirty="0" smtClean="0"/>
                        <a:t>) mediate fast synaptic transmission in ganglia of the autonomic nervous system.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14348" y="500042"/>
          <a:ext cx="7772400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357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Source of Information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</a:t>
                      </a:r>
                      <a:r>
                        <a:rPr lang="en-IN" sz="1800" b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</a:t>
                      </a:r>
                      <a:r>
                        <a:rPr lang="en-US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Information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0726">
                <a:tc>
                  <a:txBody>
                    <a:bodyPr/>
                    <a:lstStyle/>
                    <a:p>
                      <a:r>
                        <a:rPr lang="pt-BR" dirty="0" smtClean="0">
                          <a:hlinkClick r:id="rId2" tooltip="The European journal of neuroscience."/>
                        </a:rPr>
                        <a:t>1. Eur J Neurosci.</a:t>
                      </a:r>
                      <a:r>
                        <a:rPr lang="pt-BR" dirty="0" smtClean="0"/>
                        <a:t> 2010 Mar;31(6):978-93. doi: 10.1111/j.1460-9568.2010.07133.x. Epub 2010 Mar 3.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Biochemical and functional properties of distinct nicotinic acetylcholine receptors in the superior cervical ganglion of mice with targeted deletions of </a:t>
                      </a:r>
                      <a:r>
                        <a:rPr lang="en-US" b="1" dirty="0" err="1" smtClean="0"/>
                        <a:t>nAChR</a:t>
                      </a:r>
                      <a:r>
                        <a:rPr lang="en-US" b="1" dirty="0" smtClean="0"/>
                        <a:t> subunit genes.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3"/>
                        </a:rPr>
                        <a:t>David R</a:t>
                      </a:r>
                      <a:r>
                        <a:rPr lang="en-US" baseline="30000" dirty="0" smtClean="0"/>
                        <a:t>1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>
                          <a:hlinkClick r:id="rId4"/>
                        </a:rPr>
                        <a:t>Ciuraszkiewicz</a:t>
                      </a:r>
                      <a:r>
                        <a:rPr lang="en-US" dirty="0" smtClean="0">
                          <a:hlinkClick r:id="rId4"/>
                        </a:rPr>
                        <a:t> A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>
                          <a:hlinkClick r:id="rId5"/>
                        </a:rPr>
                        <a:t>Simeone</a:t>
                      </a:r>
                      <a:r>
                        <a:rPr lang="en-US" dirty="0" smtClean="0">
                          <a:hlinkClick r:id="rId5"/>
                        </a:rPr>
                        <a:t> X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smtClean="0">
                          <a:hlinkClick r:id="rId6"/>
                        </a:rPr>
                        <a:t>Orr-</a:t>
                      </a:r>
                      <a:r>
                        <a:rPr lang="en-US" dirty="0" err="1" smtClean="0">
                          <a:hlinkClick r:id="rId6"/>
                        </a:rPr>
                        <a:t>Urtreger</a:t>
                      </a:r>
                      <a:r>
                        <a:rPr lang="en-US" dirty="0" smtClean="0">
                          <a:hlinkClick r:id="rId6"/>
                        </a:rPr>
                        <a:t> A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>
                          <a:hlinkClick r:id="rId7"/>
                        </a:rPr>
                        <a:t>Papke</a:t>
                      </a:r>
                      <a:r>
                        <a:rPr lang="en-US" dirty="0" smtClean="0">
                          <a:hlinkClick r:id="rId7"/>
                        </a:rPr>
                        <a:t> RL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smtClean="0">
                          <a:hlinkClick r:id="rId8"/>
                        </a:rPr>
                        <a:t>McIntosh JM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smtClean="0">
                          <a:hlinkClick r:id="rId9"/>
                        </a:rPr>
                        <a:t>Huck S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>
                          <a:hlinkClick r:id="rId10"/>
                        </a:rPr>
                        <a:t>Scholze</a:t>
                      </a:r>
                      <a:r>
                        <a:rPr lang="en-US" dirty="0" smtClean="0">
                          <a:hlinkClick r:id="rId10"/>
                        </a:rPr>
                        <a:t> P</a:t>
                      </a:r>
                      <a:r>
                        <a:rPr lang="en-US" dirty="0" smtClean="0"/>
                        <a:t>.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</a:rPr>
                        <a:t>Acetylcholine </a:t>
                      </a:r>
                    </a:p>
                    <a:p>
                      <a:endParaRPr lang="en-US" b="0" dirty="0" smtClean="0">
                        <a:solidFill>
                          <a:schemeClr val="accent4">
                            <a:lumMod val="10000"/>
                          </a:schemeClr>
                        </a:solidFill>
                      </a:endParaRPr>
                    </a:p>
                    <a:p>
                      <a:r>
                        <a:rPr lang="en-US" dirty="0" smtClean="0"/>
                        <a:t>Nicotinic acetylcholine receptors (</a:t>
                      </a:r>
                      <a:r>
                        <a:rPr lang="en-US" dirty="0" err="1" smtClean="0"/>
                        <a:t>nAChRs</a:t>
                      </a:r>
                      <a:r>
                        <a:rPr lang="en-US" dirty="0" smtClean="0"/>
                        <a:t>) mediate fast synaptic transmission in ganglia of the autonomic nervous system.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14348" y="500042"/>
          <a:ext cx="7772400" cy="786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357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Source of Information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</a:t>
                      </a:r>
                      <a:r>
                        <a:rPr lang="en-IN" sz="1800" b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</a:t>
                      </a:r>
                      <a:r>
                        <a:rPr lang="en-US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Information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0726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hlinkClick r:id="rId2" tooltip="Acta physiologica (Oxford, England)."/>
                        </a:rPr>
                        <a:t>Acta</a:t>
                      </a:r>
                      <a:r>
                        <a:rPr lang="en-US" dirty="0" smtClean="0">
                          <a:hlinkClick r:id="rId2" tooltip="Acta physiologica (Oxford, England)."/>
                        </a:rPr>
                        <a:t> </a:t>
                      </a:r>
                      <a:r>
                        <a:rPr lang="en-US" dirty="0" err="1" smtClean="0">
                          <a:hlinkClick r:id="rId2" tooltip="Acta physiologica (Oxford, England)."/>
                        </a:rPr>
                        <a:t>Physiol</a:t>
                      </a:r>
                      <a:r>
                        <a:rPr lang="en-US" dirty="0" smtClean="0">
                          <a:hlinkClick r:id="rId2" tooltip="Acta physiologica (Oxford, England)."/>
                        </a:rPr>
                        <a:t> (</a:t>
                      </a:r>
                      <a:r>
                        <a:rPr lang="en-US" dirty="0" err="1" smtClean="0">
                          <a:hlinkClick r:id="rId2" tooltip="Acta physiologica (Oxford, England)."/>
                        </a:rPr>
                        <a:t>Oxf</a:t>
                      </a:r>
                      <a:r>
                        <a:rPr lang="en-US" dirty="0" smtClean="0">
                          <a:hlinkClick r:id="rId2" tooltip="Acta physiologica (Oxford, England)."/>
                        </a:rPr>
                        <a:t>).</a:t>
                      </a:r>
                      <a:r>
                        <a:rPr lang="en-US" dirty="0" smtClean="0"/>
                        <a:t> 2013 Jan;207(1):16-33. </a:t>
                      </a:r>
                      <a:r>
                        <a:rPr lang="en-US" dirty="0" err="1" smtClean="0"/>
                        <a:t>doi</a:t>
                      </a:r>
                      <a:r>
                        <a:rPr lang="en-US" dirty="0" smtClean="0"/>
                        <a:t>: 10.1111/apha.12010. </a:t>
                      </a:r>
                      <a:r>
                        <a:rPr lang="en-US" dirty="0" err="1" smtClean="0"/>
                        <a:t>Epub</a:t>
                      </a:r>
                      <a:r>
                        <a:rPr lang="en-US" dirty="0" smtClean="0"/>
                        <a:t> 2012 Oct 15.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Autonomic nervous control of the urinary bladder.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hlinkClick r:id="rId3"/>
                        </a:rPr>
                        <a:t>Ochodnicky</a:t>
                      </a:r>
                      <a:r>
                        <a:rPr lang="en-US" dirty="0" smtClean="0">
                          <a:hlinkClick r:id="rId3"/>
                        </a:rPr>
                        <a:t> P</a:t>
                      </a:r>
                      <a:r>
                        <a:rPr lang="en-US" baseline="30000" dirty="0" smtClean="0"/>
                        <a:t>1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>
                          <a:hlinkClick r:id="rId4"/>
                        </a:rPr>
                        <a:t>Uvelius</a:t>
                      </a:r>
                      <a:r>
                        <a:rPr lang="en-US" dirty="0" smtClean="0">
                          <a:hlinkClick r:id="rId4"/>
                        </a:rPr>
                        <a:t> B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>
                          <a:hlinkClick r:id="rId5"/>
                        </a:rPr>
                        <a:t>Andersson</a:t>
                      </a:r>
                      <a:r>
                        <a:rPr lang="en-US" dirty="0" smtClean="0">
                          <a:hlinkClick r:id="rId5"/>
                        </a:rPr>
                        <a:t> KE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smtClean="0">
                          <a:hlinkClick r:id="rId6"/>
                        </a:rPr>
                        <a:t>Michel MC</a:t>
                      </a:r>
                      <a:r>
                        <a:rPr lang="en-US" dirty="0" smtClean="0"/>
                        <a:t>.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</a:rPr>
                        <a:t>Acetylcholine </a:t>
                      </a:r>
                    </a:p>
                    <a:p>
                      <a:endParaRPr lang="en-US" b="0" dirty="0" smtClean="0">
                        <a:solidFill>
                          <a:schemeClr val="accent4">
                            <a:lumMod val="10000"/>
                          </a:schemeClr>
                        </a:solidFill>
                      </a:endParaRPr>
                    </a:p>
                    <a:p>
                      <a:r>
                        <a:rPr lang="en-US" dirty="0" smtClean="0"/>
                        <a:t>The autonomic nervous system plays an important role in the regulation of the urinary bladder function. </a:t>
                      </a:r>
                    </a:p>
                    <a:p>
                      <a:r>
                        <a:rPr lang="en-US" dirty="0" smtClean="0"/>
                        <a:t>interactions between the adrenergic and cholinergic system, which have been studied mostly at the post-</a:t>
                      </a:r>
                      <a:r>
                        <a:rPr lang="en-US" dirty="0" err="1" smtClean="0"/>
                        <a:t>junctional</a:t>
                      </a:r>
                      <a:r>
                        <a:rPr lang="en-US" dirty="0" smtClean="0"/>
                        <a:t> smooth muscle level until now.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PARASYMPATHETIC </a:t>
            </a:r>
            <a:b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</a:br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NERVOUS SYSTEM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43240" y="3571876"/>
            <a:ext cx="5214974" cy="4572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6000" b="1" dirty="0" err="1" smtClean="0">
                <a:latin typeface="Times New Roman" pitchFamily="18" charset="0"/>
                <a:cs typeface="Times New Roman" pitchFamily="18" charset="0"/>
              </a:rPr>
              <a:t>Ervilla</a:t>
            </a: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 smtClean="0">
                <a:latin typeface="Times New Roman" pitchFamily="18" charset="0"/>
                <a:cs typeface="Times New Roman" pitchFamily="18" charset="0"/>
              </a:rPr>
              <a:t>Dass</a:t>
            </a:r>
            <a:endParaRPr lang="en-US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838200"/>
          </a:xfrm>
        </p:spPr>
        <p:txBody>
          <a:bodyPr/>
          <a:lstStyle/>
          <a:p>
            <a:pPr algn="ctr"/>
            <a:r>
              <a:rPr lang="en-US" sz="3600" b="1" dirty="0" smtClean="0">
                <a:latin typeface="Arial" charset="0"/>
              </a:rPr>
              <a:t>GENERAL ACTIONS OF ACETYLCHOLINE </a:t>
            </a:r>
            <a:endParaRPr lang="en-US" b="1" dirty="0" smtClean="0">
              <a:latin typeface="Arial" charset="0"/>
            </a:endParaRPr>
          </a:p>
        </p:txBody>
      </p:sp>
      <p:sp>
        <p:nvSpPr>
          <p:cNvPr id="6861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382000" cy="33528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Arial" charset="0"/>
              </a:rPr>
              <a:t>Promotes transmission in postganglionic autonomic fibers</a:t>
            </a:r>
          </a:p>
          <a:p>
            <a:r>
              <a:rPr lang="en-US" sz="2800" b="1" dirty="0" smtClean="0">
                <a:latin typeface="Arial" charset="0"/>
              </a:rPr>
              <a:t>Promotes release of epinephrine and </a:t>
            </a:r>
            <a:r>
              <a:rPr lang="en-US" sz="2800" b="1" dirty="0" err="1" smtClean="0">
                <a:latin typeface="Arial" charset="0"/>
              </a:rPr>
              <a:t>norepinephrine</a:t>
            </a:r>
            <a:r>
              <a:rPr lang="en-US" sz="2800" b="1" dirty="0" smtClean="0">
                <a:latin typeface="Arial" charset="0"/>
              </a:rPr>
              <a:t> from the adrenal medulla</a:t>
            </a:r>
          </a:p>
          <a:p>
            <a:r>
              <a:rPr lang="en-US" sz="2800" b="1" dirty="0" smtClean="0">
                <a:latin typeface="Arial" charset="0"/>
              </a:rPr>
              <a:t>Promotes transmission in skeletal muscle fibers</a:t>
            </a:r>
          </a:p>
          <a:p>
            <a:r>
              <a:rPr lang="en-US" sz="2800" b="1" dirty="0" smtClean="0">
                <a:latin typeface="Arial" charset="0"/>
              </a:rPr>
              <a:t>Promotes the functions of the parasympathetic nervous system at cardiac muscle, smooth muscles and glands</a:t>
            </a:r>
          </a:p>
          <a:p>
            <a:r>
              <a:rPr lang="en-US" sz="2800" b="1" dirty="0" smtClean="0">
                <a:latin typeface="Arial" charset="0"/>
              </a:rPr>
              <a:t>Promotes sympathetic thermoregulatory sweating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239000" cy="457200"/>
          </a:xfrm>
        </p:spPr>
        <p:txBody>
          <a:bodyPr/>
          <a:lstStyle/>
          <a:p>
            <a:pPr algn="ctr"/>
            <a:r>
              <a:rPr lang="en-US" sz="2400" b="1" dirty="0" smtClean="0">
                <a:latin typeface="Arial" charset="0"/>
              </a:rPr>
              <a:t>NEURONAL INNERVATION TO ORGANS</a:t>
            </a:r>
          </a:p>
        </p:txBody>
      </p:sp>
      <p:graphicFrame>
        <p:nvGraphicFramePr>
          <p:cNvPr id="6146" name="Object 1024"/>
          <p:cNvGraphicFramePr>
            <a:graphicFrameLocks noChangeAspect="1"/>
          </p:cNvGraphicFramePr>
          <p:nvPr/>
        </p:nvGraphicFramePr>
        <p:xfrm>
          <a:off x="990600" y="762000"/>
          <a:ext cx="7010400" cy="5934075"/>
        </p:xfrm>
        <a:graphic>
          <a:graphicData uri="http://schemas.openxmlformats.org/presentationml/2006/ole">
            <p:oleObj spid="_x0000_s27650" name="Bitmap Image" r:id="rId4" imgW="5439057" imgH="4229032" progId="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752600"/>
            <a:ext cx="2760663" cy="1219200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latin typeface="Arial" charset="0"/>
              </a:rPr>
              <a:t>Autonomic ganglia</a:t>
            </a:r>
            <a:r>
              <a:rPr lang="en-US" sz="3200" b="1" dirty="0" smtClean="0">
                <a:latin typeface="Arial" charset="0"/>
              </a:rPr>
              <a:t> </a:t>
            </a:r>
          </a:p>
          <a:p>
            <a:pPr lvl="1"/>
            <a:r>
              <a:rPr lang="en-US" sz="2000" b="1" dirty="0" smtClean="0">
                <a:latin typeface="Arial" charset="0"/>
              </a:rPr>
              <a:t>Nicotinic sites</a:t>
            </a:r>
            <a:endParaRPr lang="en-US" sz="2800" b="1" dirty="0" smtClean="0">
              <a:latin typeface="Arial" charset="0"/>
            </a:endParaRPr>
          </a:p>
          <a:p>
            <a:pPr lvl="1"/>
            <a:r>
              <a:rPr lang="en-US" sz="2000" b="1" dirty="0" err="1" smtClean="0">
                <a:latin typeface="Arial" charset="0"/>
              </a:rPr>
              <a:t>Muscarinic</a:t>
            </a:r>
            <a:r>
              <a:rPr lang="en-US" sz="2000" b="1" dirty="0" smtClean="0">
                <a:latin typeface="Arial" charset="0"/>
              </a:rPr>
              <a:t> sites</a:t>
            </a:r>
            <a:endParaRPr lang="en-US" sz="2800" b="1" dirty="0" smtClean="0">
              <a:latin typeface="Arial" charset="0"/>
            </a:endParaRPr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>
            <p:ph type="clipArt" sz="half" idx="2"/>
          </p:nvPr>
        </p:nvGraphicFramePr>
        <p:xfrm>
          <a:off x="2844800" y="942975"/>
          <a:ext cx="6027738" cy="3705225"/>
        </p:xfrm>
        <a:graphic>
          <a:graphicData uri="http://schemas.openxmlformats.org/presentationml/2006/ole">
            <p:oleObj spid="_x0000_s28674" name="Bitmap Image" r:id="rId4" imgW="5485806" imgH="3371660" progId="">
              <p:embed/>
            </p:oleObj>
          </a:graphicData>
        </a:graphic>
      </p:graphicFrame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363538" y="5181600"/>
            <a:ext cx="83994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 dirty="0"/>
              <a:t>Adrenal medulla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b="1" dirty="0"/>
              <a:t>Nicotinic sites: Release of epinephrine (90%) and </a:t>
            </a:r>
            <a:r>
              <a:rPr lang="en-US" sz="2800" b="1" dirty="0" err="1"/>
              <a:t>norepinephrine</a:t>
            </a:r>
            <a:r>
              <a:rPr lang="en-US" sz="2800" b="1" dirty="0"/>
              <a:t> (10%) into the </a:t>
            </a:r>
            <a:r>
              <a:rPr lang="en-US" sz="2800" b="1" dirty="0" smtClean="0"/>
              <a:t>circulation</a:t>
            </a:r>
            <a:endParaRPr lang="en-US" sz="3200" b="1" dirty="0"/>
          </a:p>
        </p:txBody>
      </p:sp>
      <p:sp>
        <p:nvSpPr>
          <p:cNvPr id="7173" name="Text Box 6"/>
          <p:cNvSpPr txBox="1">
            <a:spLocks noChangeArrowheads="1"/>
          </p:cNvSpPr>
          <p:nvPr/>
        </p:nvSpPr>
        <p:spPr bwMode="auto">
          <a:xfrm>
            <a:off x="4198938" y="4525963"/>
            <a:ext cx="42005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/>
              <a:t>Reproduced from </a:t>
            </a:r>
            <a:r>
              <a:rPr lang="en-US" sz="1200" b="1" i="1"/>
              <a:t>Basic and Clinical Pharmacology</a:t>
            </a:r>
            <a:endParaRPr lang="en-US" sz="2400"/>
          </a:p>
        </p:txBody>
      </p:sp>
      <p:sp>
        <p:nvSpPr>
          <p:cNvPr id="7174" name="Rectangle 7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077200" cy="457200"/>
          </a:xfrm>
          <a:noFill/>
        </p:spPr>
        <p:txBody>
          <a:bodyPr/>
          <a:lstStyle/>
          <a:p>
            <a:pPr algn="ctr"/>
            <a:r>
              <a:rPr lang="en-US" sz="3200" b="1" dirty="0" smtClean="0">
                <a:latin typeface="Arial" charset="0"/>
              </a:rPr>
              <a:t>  </a:t>
            </a:r>
            <a:r>
              <a:rPr lang="en-US" sz="2400" b="1" dirty="0" smtClean="0">
                <a:latin typeface="Arial" charset="0"/>
              </a:rPr>
              <a:t>ACTIONS MEDIATED BY N</a:t>
            </a:r>
            <a:r>
              <a:rPr lang="en-US" sz="1800" b="1" dirty="0" smtClean="0">
                <a:latin typeface="Arial" charset="0"/>
              </a:rPr>
              <a:t>N</a:t>
            </a:r>
            <a:r>
              <a:rPr lang="en-US" sz="2400" b="1" dirty="0" smtClean="0">
                <a:latin typeface="Arial" charset="0"/>
              </a:rPr>
              <a:t> NICOTINIC RECEPTOR</a:t>
            </a:r>
            <a:endParaRPr lang="en-US" b="1" dirty="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1030"/>
          <p:cNvSpPr>
            <a:spLocks noGrp="1" noChangeArrowheads="1"/>
          </p:cNvSpPr>
          <p:nvPr>
            <p:ph type="title"/>
          </p:nvPr>
        </p:nvSpPr>
        <p:spPr>
          <a:xfrm>
            <a:off x="4929190" y="214290"/>
            <a:ext cx="3886200" cy="890590"/>
          </a:xfrm>
          <a:noFill/>
        </p:spPr>
        <p:txBody>
          <a:bodyPr/>
          <a:lstStyle/>
          <a:p>
            <a:pPr algn="l"/>
            <a:r>
              <a:rPr lang="en-US" sz="2400" b="1" dirty="0" smtClean="0">
                <a:latin typeface="Arial" charset="0"/>
              </a:rPr>
              <a:t>ACTIVITIES WITHIN CELL BODIES OF AUTONOMIC GANGLIA</a:t>
            </a:r>
            <a:endParaRPr lang="en-US" sz="7200" dirty="0" smtClean="0">
              <a:latin typeface="Arial" charset="0"/>
            </a:endParaRPr>
          </a:p>
        </p:txBody>
      </p:sp>
      <p:sp>
        <p:nvSpPr>
          <p:cNvPr id="8197" name="Oval 1033"/>
          <p:cNvSpPr>
            <a:spLocks noChangeArrowheads="1"/>
          </p:cNvSpPr>
          <p:nvPr/>
        </p:nvSpPr>
        <p:spPr bwMode="auto">
          <a:xfrm>
            <a:off x="1676400" y="1752600"/>
            <a:ext cx="5943600" cy="3505200"/>
          </a:xfrm>
          <a:prstGeom prst="ellips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graphicFrame>
        <p:nvGraphicFramePr>
          <p:cNvPr id="8194" name="Object 1024"/>
          <p:cNvGraphicFramePr>
            <a:graphicFrameLocks noChangeAspect="1"/>
          </p:cNvGraphicFramePr>
          <p:nvPr/>
        </p:nvGraphicFramePr>
        <p:xfrm>
          <a:off x="2743200" y="2438400"/>
          <a:ext cx="3886200" cy="2390775"/>
        </p:xfrm>
        <a:graphic>
          <a:graphicData uri="http://schemas.openxmlformats.org/presentationml/2006/ole">
            <p:oleObj spid="_x0000_s29698" name="Bitmap Image" r:id="rId4" imgW="5485806" imgH="3371660" progId="">
              <p:embed/>
            </p:oleObj>
          </a:graphicData>
        </a:graphic>
      </p:graphicFrame>
      <p:grpSp>
        <p:nvGrpSpPr>
          <p:cNvPr id="2" name="Group 1049"/>
          <p:cNvGrpSpPr>
            <a:grpSpLocks/>
          </p:cNvGrpSpPr>
          <p:nvPr/>
        </p:nvGrpSpPr>
        <p:grpSpPr bwMode="auto">
          <a:xfrm>
            <a:off x="4191000" y="152400"/>
            <a:ext cx="685800" cy="1295400"/>
            <a:chOff x="2640" y="144"/>
            <a:chExt cx="432" cy="816"/>
          </a:xfrm>
        </p:grpSpPr>
        <p:sp>
          <p:nvSpPr>
            <p:cNvPr id="8208" name="Oval 1040"/>
            <p:cNvSpPr>
              <a:spLocks noChangeArrowheads="1"/>
            </p:cNvSpPr>
            <p:nvPr/>
          </p:nvSpPr>
          <p:spPr bwMode="auto">
            <a:xfrm>
              <a:off x="2640" y="144"/>
              <a:ext cx="432" cy="288"/>
            </a:xfrm>
            <a:prstGeom prst="ellips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chemeClr val="accent2"/>
                </a:solidFill>
              </a:endParaRPr>
            </a:p>
          </p:txBody>
        </p:sp>
        <p:grpSp>
          <p:nvGrpSpPr>
            <p:cNvPr id="3" name="Group 1048"/>
            <p:cNvGrpSpPr>
              <a:grpSpLocks/>
            </p:cNvGrpSpPr>
            <p:nvPr/>
          </p:nvGrpSpPr>
          <p:grpSpPr bwMode="auto">
            <a:xfrm>
              <a:off x="2688" y="432"/>
              <a:ext cx="344" cy="528"/>
              <a:chOff x="2688" y="432"/>
              <a:chExt cx="344" cy="528"/>
            </a:xfrm>
          </p:grpSpPr>
          <p:grpSp>
            <p:nvGrpSpPr>
              <p:cNvPr id="4" name="Group 1047"/>
              <p:cNvGrpSpPr>
                <a:grpSpLocks/>
              </p:cNvGrpSpPr>
              <p:nvPr/>
            </p:nvGrpSpPr>
            <p:grpSpPr bwMode="auto">
              <a:xfrm>
                <a:off x="2688" y="720"/>
                <a:ext cx="344" cy="240"/>
                <a:chOff x="2688" y="720"/>
                <a:chExt cx="344" cy="240"/>
              </a:xfrm>
            </p:grpSpPr>
            <p:sp>
              <p:nvSpPr>
                <p:cNvPr id="8212" name="Line 1044"/>
                <p:cNvSpPr>
                  <a:spLocks noChangeShapeType="1"/>
                </p:cNvSpPr>
                <p:nvPr/>
              </p:nvSpPr>
              <p:spPr bwMode="auto">
                <a:xfrm rot="5896177" flipH="1">
                  <a:off x="2816" y="744"/>
                  <a:ext cx="240" cy="192"/>
                </a:xfrm>
                <a:prstGeom prst="line">
                  <a:avLst/>
                </a:prstGeom>
                <a:noFill/>
                <a:ln w="76200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13" name="Line 1045"/>
                <p:cNvSpPr>
                  <a:spLocks noChangeShapeType="1"/>
                </p:cNvSpPr>
                <p:nvPr/>
              </p:nvSpPr>
              <p:spPr bwMode="auto">
                <a:xfrm rot="-5896177" flipH="1" flipV="1">
                  <a:off x="2664" y="744"/>
                  <a:ext cx="240" cy="192"/>
                </a:xfrm>
                <a:prstGeom prst="line">
                  <a:avLst/>
                </a:prstGeom>
                <a:noFill/>
                <a:ln w="76200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211" name="Line 1046"/>
              <p:cNvSpPr>
                <a:spLocks noChangeShapeType="1"/>
              </p:cNvSpPr>
              <p:nvPr/>
            </p:nvSpPr>
            <p:spPr bwMode="auto">
              <a:xfrm>
                <a:off x="2864" y="432"/>
                <a:ext cx="0" cy="288"/>
              </a:xfrm>
              <a:prstGeom prst="line">
                <a:avLst/>
              </a:prstGeom>
              <a:noFill/>
              <a:ln w="762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5" name="Group 1052"/>
          <p:cNvGrpSpPr>
            <a:grpSpLocks/>
          </p:cNvGrpSpPr>
          <p:nvPr/>
        </p:nvGrpSpPr>
        <p:grpSpPr bwMode="auto">
          <a:xfrm>
            <a:off x="4419600" y="5257800"/>
            <a:ext cx="546100" cy="838200"/>
            <a:chOff x="2688" y="432"/>
            <a:chExt cx="344" cy="528"/>
          </a:xfrm>
        </p:grpSpPr>
        <p:grpSp>
          <p:nvGrpSpPr>
            <p:cNvPr id="6" name="Group 1053"/>
            <p:cNvGrpSpPr>
              <a:grpSpLocks/>
            </p:cNvGrpSpPr>
            <p:nvPr/>
          </p:nvGrpSpPr>
          <p:grpSpPr bwMode="auto">
            <a:xfrm>
              <a:off x="2688" y="720"/>
              <a:ext cx="344" cy="240"/>
              <a:chOff x="2688" y="720"/>
              <a:chExt cx="344" cy="240"/>
            </a:xfrm>
          </p:grpSpPr>
          <p:sp>
            <p:nvSpPr>
              <p:cNvPr id="8206" name="Line 1054"/>
              <p:cNvSpPr>
                <a:spLocks noChangeShapeType="1"/>
              </p:cNvSpPr>
              <p:nvPr/>
            </p:nvSpPr>
            <p:spPr bwMode="auto">
              <a:xfrm rot="5896177" flipH="1">
                <a:off x="2816" y="744"/>
                <a:ext cx="240" cy="192"/>
              </a:xfrm>
              <a:prstGeom prst="line">
                <a:avLst/>
              </a:prstGeom>
              <a:noFill/>
              <a:ln w="762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7" name="Line 1055"/>
              <p:cNvSpPr>
                <a:spLocks noChangeShapeType="1"/>
              </p:cNvSpPr>
              <p:nvPr/>
            </p:nvSpPr>
            <p:spPr bwMode="auto">
              <a:xfrm rot="-5896177" flipH="1" flipV="1">
                <a:off x="2664" y="744"/>
                <a:ext cx="240" cy="192"/>
              </a:xfrm>
              <a:prstGeom prst="line">
                <a:avLst/>
              </a:prstGeom>
              <a:noFill/>
              <a:ln w="762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205" name="Line 1056"/>
            <p:cNvSpPr>
              <a:spLocks noChangeShapeType="1"/>
            </p:cNvSpPr>
            <p:nvPr/>
          </p:nvSpPr>
          <p:spPr bwMode="auto">
            <a:xfrm>
              <a:off x="2864" y="432"/>
              <a:ext cx="0" cy="288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00" name="Oval 1058"/>
          <p:cNvSpPr>
            <a:spLocks noChangeArrowheads="1"/>
          </p:cNvSpPr>
          <p:nvPr/>
        </p:nvSpPr>
        <p:spPr bwMode="auto">
          <a:xfrm>
            <a:off x="4648200" y="5943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Oval 1060"/>
          <p:cNvSpPr>
            <a:spLocks noChangeArrowheads="1"/>
          </p:cNvSpPr>
          <p:nvPr/>
        </p:nvSpPr>
        <p:spPr bwMode="auto">
          <a:xfrm>
            <a:off x="4724400" y="6096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Oval 1061"/>
          <p:cNvSpPr>
            <a:spLocks noChangeArrowheads="1"/>
          </p:cNvSpPr>
          <p:nvPr/>
        </p:nvSpPr>
        <p:spPr bwMode="auto">
          <a:xfrm>
            <a:off x="4572000" y="6096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195" name="Object 1025"/>
          <p:cNvGraphicFramePr>
            <a:graphicFrameLocks noChangeAspect="1"/>
          </p:cNvGraphicFramePr>
          <p:nvPr/>
        </p:nvGraphicFramePr>
        <p:xfrm>
          <a:off x="4381500" y="1371600"/>
          <a:ext cx="304800" cy="217488"/>
        </p:xfrm>
        <a:graphic>
          <a:graphicData uri="http://schemas.openxmlformats.org/presentationml/2006/ole">
            <p:oleObj spid="_x0000_s29699" name="Document" r:id="rId5" imgW="5486400" imgH="175320" progId="Word.Document.8">
              <p:embed/>
            </p:oleObj>
          </a:graphicData>
        </a:graphic>
      </p:graphicFrame>
      <p:sp>
        <p:nvSpPr>
          <p:cNvPr id="8203" name="Text Box 1064"/>
          <p:cNvSpPr txBox="1">
            <a:spLocks noChangeArrowheads="1"/>
          </p:cNvSpPr>
          <p:nvPr/>
        </p:nvSpPr>
        <p:spPr bwMode="auto">
          <a:xfrm>
            <a:off x="428596" y="4549676"/>
            <a:ext cx="2590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/>
              <a:t>POSTGANGLIONIC NEURON, SYMPATHETIC OR PARASYMPATHETIC</a:t>
            </a:r>
            <a:endParaRPr lang="en-US" sz="1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3817938" cy="1371600"/>
          </a:xfrm>
        </p:spPr>
        <p:txBody>
          <a:bodyPr/>
          <a:lstStyle/>
          <a:p>
            <a:r>
              <a:rPr lang="en-US" sz="2000" smtClean="0">
                <a:latin typeface="Arial" charset="0"/>
              </a:rPr>
              <a:t>End plate of skeletal muscle fiber - generation of the EPP</a:t>
            </a:r>
            <a:endParaRPr lang="en-US" sz="2800" smtClean="0">
              <a:latin typeface="Arial" charset="0"/>
            </a:endParaRPr>
          </a:p>
        </p:txBody>
      </p:sp>
      <p:graphicFrame>
        <p:nvGraphicFramePr>
          <p:cNvPr id="9218" name="Object 3072"/>
          <p:cNvGraphicFramePr>
            <a:graphicFrameLocks noChangeAspect="1"/>
          </p:cNvGraphicFramePr>
          <p:nvPr>
            <p:ph type="clipArt" sz="half" idx="2"/>
          </p:nvPr>
        </p:nvGraphicFramePr>
        <p:xfrm>
          <a:off x="4953000" y="1257300"/>
          <a:ext cx="1373188" cy="4270375"/>
        </p:xfrm>
        <a:graphic>
          <a:graphicData uri="http://schemas.openxmlformats.org/presentationml/2006/ole">
            <p:oleObj spid="_x0000_s30722" name="Bitmap Image" r:id="rId4" imgW="1124051" imgH="3495146" progId="">
              <p:embed/>
            </p:oleObj>
          </a:graphicData>
        </a:graphic>
      </p:graphicFrame>
      <p:sp>
        <p:nvSpPr>
          <p:cNvPr id="9220" name="Rectangle 5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153400" cy="457200"/>
          </a:xfrm>
          <a:noFill/>
        </p:spPr>
        <p:txBody>
          <a:bodyPr/>
          <a:lstStyle/>
          <a:p>
            <a:r>
              <a:rPr lang="en-US" sz="3200" b="1" dirty="0" smtClean="0">
                <a:latin typeface="Arial" charset="0"/>
              </a:rPr>
              <a:t>  </a:t>
            </a:r>
            <a:r>
              <a:rPr lang="en-US" sz="2400" dirty="0" smtClean="0">
                <a:latin typeface="Arial" charset="0"/>
              </a:rPr>
              <a:t>Actions Mediated by</a:t>
            </a:r>
            <a:r>
              <a:rPr lang="en-US" sz="2400" b="1" dirty="0" smtClean="0">
                <a:latin typeface="Arial" charset="0"/>
              </a:rPr>
              <a:t> </a:t>
            </a:r>
            <a:r>
              <a:rPr lang="en-US" sz="2400" dirty="0" smtClean="0">
                <a:latin typeface="Arial" charset="0"/>
              </a:rPr>
              <a:t>N</a:t>
            </a:r>
            <a:r>
              <a:rPr lang="en-US" sz="1800" dirty="0" smtClean="0">
                <a:latin typeface="Arial" charset="0"/>
              </a:rPr>
              <a:t>M</a:t>
            </a:r>
            <a:r>
              <a:rPr lang="en-US" sz="1800" b="1" dirty="0" smtClean="0">
                <a:latin typeface="Arial" charset="0"/>
              </a:rPr>
              <a:t> </a:t>
            </a:r>
            <a:r>
              <a:rPr lang="en-US" sz="2400" dirty="0" smtClean="0">
                <a:latin typeface="Arial" charset="0"/>
              </a:rPr>
              <a:t>Nicotinic Receptor</a:t>
            </a:r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363538" y="304800"/>
            <a:ext cx="8399462" cy="609600"/>
          </a:xfrm>
        </p:spPr>
        <p:txBody>
          <a:bodyPr/>
          <a:lstStyle/>
          <a:p>
            <a:pPr algn="ctr"/>
            <a:r>
              <a:rPr lang="en-US" b="1" dirty="0" smtClean="0">
                <a:latin typeface="Arial" charset="0"/>
              </a:rPr>
              <a:t>  </a:t>
            </a:r>
            <a:r>
              <a:rPr lang="en-US" sz="3600" b="1" dirty="0" smtClean="0">
                <a:latin typeface="Arial" charset="0"/>
              </a:rPr>
              <a:t>NATURE OF</a:t>
            </a:r>
            <a:r>
              <a:rPr lang="en-US" b="1" dirty="0" smtClean="0">
                <a:latin typeface="Arial" charset="0"/>
              </a:rPr>
              <a:t> </a:t>
            </a:r>
            <a:r>
              <a:rPr lang="en-US" sz="3600" b="1" dirty="0" smtClean="0">
                <a:latin typeface="Arial" charset="0"/>
              </a:rPr>
              <a:t>NICOTINIC RECEPTORS</a:t>
            </a:r>
            <a:endParaRPr lang="en-US" sz="5400" b="1" dirty="0" smtClean="0">
              <a:latin typeface="Arial" charset="0"/>
            </a:endParaRPr>
          </a:p>
        </p:txBody>
      </p:sp>
      <p:sp>
        <p:nvSpPr>
          <p:cNvPr id="69635" name="Rectangle 4"/>
          <p:cNvSpPr>
            <a:spLocks noChangeArrowheads="1"/>
          </p:cNvSpPr>
          <p:nvPr/>
        </p:nvSpPr>
        <p:spPr bwMode="auto">
          <a:xfrm>
            <a:off x="271463" y="1219200"/>
            <a:ext cx="85344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b="1" dirty="0"/>
              <a:t>Nicotinic receptors are </a:t>
            </a:r>
            <a:r>
              <a:rPr lang="en-US" sz="3200" b="1" dirty="0" err="1"/>
              <a:t>pentameric</a:t>
            </a:r>
            <a:r>
              <a:rPr lang="en-US" sz="3200" b="1" dirty="0"/>
              <a:t> and </a:t>
            </a:r>
            <a:r>
              <a:rPr lang="en-US" sz="3200" b="1" dirty="0" err="1"/>
              <a:t>ionotropic</a:t>
            </a:r>
            <a:r>
              <a:rPr lang="en-US" sz="3200" b="1" dirty="0"/>
              <a:t> - the receptor proteins themselves form ion channels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b="1" dirty="0"/>
              <a:t>The ion channels are </a:t>
            </a:r>
            <a:r>
              <a:rPr lang="en-US" sz="3200" b="1" dirty="0" err="1"/>
              <a:t>ligand</a:t>
            </a:r>
            <a:r>
              <a:rPr lang="en-US" sz="3200" b="1" dirty="0"/>
              <a:t>-gated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b="1" dirty="0"/>
              <a:t>Two subtypes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3200" b="1" dirty="0"/>
              <a:t>N</a:t>
            </a:r>
            <a:r>
              <a:rPr lang="en-US" sz="2400" b="1" dirty="0"/>
              <a:t>N</a:t>
            </a:r>
            <a:r>
              <a:rPr lang="en-US" sz="3200" b="1" baseline="-25000" dirty="0"/>
              <a:t> </a:t>
            </a:r>
            <a:r>
              <a:rPr lang="en-US" sz="3200" b="1" dirty="0"/>
              <a:t> subtype is present on cell body of postganglionic autonomic neuron</a:t>
            </a:r>
            <a:r>
              <a:rPr lang="en-US" sz="3200" b="1" baseline="-25000" dirty="0"/>
              <a:t>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3200" b="1" dirty="0"/>
              <a:t>N</a:t>
            </a:r>
            <a:r>
              <a:rPr lang="en-US" sz="2400" b="1" dirty="0"/>
              <a:t>M</a:t>
            </a:r>
            <a:r>
              <a:rPr lang="en-US" sz="4000" b="1" baseline="-25000" dirty="0"/>
              <a:t> </a:t>
            </a:r>
            <a:r>
              <a:rPr lang="en-US" sz="3200" b="1" dirty="0"/>
              <a:t>subtype is present at the endplate of the neuromuscular junction</a:t>
            </a:r>
            <a:endParaRPr lang="en-US" sz="2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074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8153400" cy="4572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Arial" charset="0"/>
              </a:rPr>
              <a:t>AGONISTS AND ANTAGONISTS AT NICOTINIC RECEPTOR SUBTYPES</a:t>
            </a:r>
          </a:p>
        </p:txBody>
      </p:sp>
      <p:graphicFrame>
        <p:nvGraphicFramePr>
          <p:cNvPr id="10242" name="Object 3077"/>
          <p:cNvGraphicFramePr>
            <a:graphicFrameLocks noChangeAspect="1"/>
          </p:cNvGraphicFramePr>
          <p:nvPr/>
        </p:nvGraphicFramePr>
        <p:xfrm>
          <a:off x="304800" y="2057400"/>
          <a:ext cx="8470900" cy="2565400"/>
        </p:xfrm>
        <a:graphic>
          <a:graphicData uri="http://schemas.openxmlformats.org/presentationml/2006/ole">
            <p:oleObj spid="_x0000_s31746" name="Document" r:id="rId4" imgW="6236280" imgH="2040840" progId="Word.Document.8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roducingPowerPoint2007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53000"/>
                <a:satMod val="200000"/>
              </a:schemeClr>
              <a:schemeClr val="phClr">
                <a:tint val="78000"/>
                <a:satMod val="230000"/>
              </a:schemeClr>
            </a:duotone>
          </a:blip>
          <a:tile tx="0" ty="0" sx="90000" sy="9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873</Words>
  <Application>Microsoft Office PowerPoint</Application>
  <PresentationFormat>On-screen Show (4:3)</PresentationFormat>
  <Paragraphs>162</Paragraphs>
  <Slides>19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IntroducingPowerPoint2007</vt:lpstr>
      <vt:lpstr>Office Theme</vt:lpstr>
      <vt:lpstr>Bitmap Image</vt:lpstr>
      <vt:lpstr>Document</vt:lpstr>
      <vt:lpstr>Slide 1</vt:lpstr>
      <vt:lpstr>PARASYMPATHETIC  NERVOUS SYSTEM</vt:lpstr>
      <vt:lpstr>GENERAL ACTIONS OF ACETYLCHOLINE </vt:lpstr>
      <vt:lpstr>NEURONAL INNERVATION TO ORGANS</vt:lpstr>
      <vt:lpstr>  ACTIONS MEDIATED BY NN NICOTINIC RECEPTOR</vt:lpstr>
      <vt:lpstr>ACTIVITIES WITHIN CELL BODIES OF AUTONOMIC GANGLIA</vt:lpstr>
      <vt:lpstr>  Actions Mediated by NM Nicotinic Receptor</vt:lpstr>
      <vt:lpstr>  NATURE OF NICOTINIC RECEPTORS</vt:lpstr>
      <vt:lpstr>AGONISTS AND ANTAGONISTS AT NICOTINIC RECEPTOR SUBTYPES</vt:lpstr>
      <vt:lpstr> RESPONSE TO DOSES OF NICOTINE</vt:lpstr>
      <vt:lpstr> MUSCARINIC RECEPTORS</vt:lpstr>
      <vt:lpstr> BIOCHEMICAL ACTIONS ASSOCIATED WITH MUSCARINIC RECEPTORS</vt:lpstr>
      <vt:lpstr>SPECIFIC ANTAGONISTS FOR MUSCARINIC RECEPTOR SUBTYPES</vt:lpstr>
      <vt:lpstr>Slide 14</vt:lpstr>
      <vt:lpstr>K. D. Tripathi M.D., Essentials of Medical Pharmacology , 7th dition , 2013,  pg. 99 to 102</vt:lpstr>
      <vt:lpstr>Satoskar &amp; Bhandarkar, Pharmacology and Pharmacotherapeutics , Revised 23rd Edition , 2013,  pg . 286 to 289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2012-11-21T11:06:01Z</dcterms:created>
  <dcterms:modified xsi:type="dcterms:W3CDTF">2014-02-28T09:09:30Z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